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735" r:id="rId2"/>
  </p:sldMasterIdLst>
  <p:notesMasterIdLst>
    <p:notesMasterId r:id="rId53"/>
  </p:notesMasterIdLst>
  <p:handoutMasterIdLst>
    <p:handoutMasterId r:id="rId54"/>
  </p:handoutMasterIdLst>
  <p:sldIdLst>
    <p:sldId id="479" r:id="rId3"/>
    <p:sldId id="471" r:id="rId4"/>
    <p:sldId id="472" r:id="rId5"/>
    <p:sldId id="387" r:id="rId6"/>
    <p:sldId id="390" r:id="rId7"/>
    <p:sldId id="391" r:id="rId8"/>
    <p:sldId id="392" r:id="rId9"/>
    <p:sldId id="388" r:id="rId10"/>
    <p:sldId id="393" r:id="rId11"/>
    <p:sldId id="394" r:id="rId12"/>
    <p:sldId id="395" r:id="rId13"/>
    <p:sldId id="396" r:id="rId14"/>
    <p:sldId id="397" r:id="rId15"/>
    <p:sldId id="398" r:id="rId16"/>
    <p:sldId id="399" r:id="rId17"/>
    <p:sldId id="401" r:id="rId18"/>
    <p:sldId id="402" r:id="rId19"/>
    <p:sldId id="403" r:id="rId20"/>
    <p:sldId id="404" r:id="rId21"/>
    <p:sldId id="405" r:id="rId22"/>
    <p:sldId id="406" r:id="rId23"/>
    <p:sldId id="407" r:id="rId24"/>
    <p:sldId id="489" r:id="rId25"/>
    <p:sldId id="490" r:id="rId26"/>
    <p:sldId id="410" r:id="rId27"/>
    <p:sldId id="411" r:id="rId28"/>
    <p:sldId id="412" r:id="rId29"/>
    <p:sldId id="413" r:id="rId30"/>
    <p:sldId id="414" r:id="rId31"/>
    <p:sldId id="415" r:id="rId32"/>
    <p:sldId id="416" r:id="rId33"/>
    <p:sldId id="417" r:id="rId34"/>
    <p:sldId id="480" r:id="rId35"/>
    <p:sldId id="420" r:id="rId36"/>
    <p:sldId id="421" r:id="rId37"/>
    <p:sldId id="423" r:id="rId38"/>
    <p:sldId id="424" r:id="rId39"/>
    <p:sldId id="431" r:id="rId40"/>
    <p:sldId id="432" r:id="rId41"/>
    <p:sldId id="427" r:id="rId42"/>
    <p:sldId id="428" r:id="rId43"/>
    <p:sldId id="487" r:id="rId44"/>
    <p:sldId id="488" r:id="rId45"/>
    <p:sldId id="481" r:id="rId46"/>
    <p:sldId id="482" r:id="rId47"/>
    <p:sldId id="483" r:id="rId48"/>
    <p:sldId id="484" r:id="rId49"/>
    <p:sldId id="485" r:id="rId50"/>
    <p:sldId id="486" r:id="rId51"/>
    <p:sldId id="473" r:id="rId5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629FC3"/>
    <a:srgbClr val="558ED5"/>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2" autoAdjust="0"/>
    <p:restoredTop sz="90224" autoAdjust="0"/>
  </p:normalViewPr>
  <p:slideViewPr>
    <p:cSldViewPr snapToGrid="0" snapToObjects="1">
      <p:cViewPr varScale="1">
        <p:scale>
          <a:sx n="95" d="100"/>
          <a:sy n="95" d="100"/>
        </p:scale>
        <p:origin x="-172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7" d="100"/>
        <a:sy n="137" d="100"/>
      </p:scale>
      <p:origin x="0" y="6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notesMaster" Target="notesMasters/notesMaster1.xml"/><Relationship Id="rId54" Type="http://schemas.openxmlformats.org/officeDocument/2006/relationships/handoutMaster" Target="handoutMasters/handout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smtClean="0">
                <a:latin typeface="Arial" pitchFamily="-108" charset="0"/>
                <a:ea typeface="ＭＳ Ｐゴシック" pitchFamily="-108" charset="-128"/>
                <a:cs typeface="ＭＳ Ｐゴシック" pitchFamily="-108"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atin typeface="Arial" pitchFamily="-108" charset="0"/>
                <a:ea typeface="ＭＳ Ｐゴシック" pitchFamily="-108" charset="-128"/>
                <a:cs typeface="ＭＳ Ｐゴシック" pitchFamily="-108" charset="-128"/>
              </a:defRPr>
            </a:lvl1pPr>
          </a:lstStyle>
          <a:p>
            <a:pPr>
              <a:defRPr/>
            </a:pPr>
            <a:fld id="{3726BA98-09A7-D845-B362-7ACA0D031074}" type="datetimeFigureOut">
              <a:rPr lang="en-US"/>
              <a:pPr>
                <a:defRPr/>
              </a:pPr>
              <a:t>5/18/14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dirty="0" smtClean="0">
                <a:latin typeface="Arial" pitchFamily="-108" charset="0"/>
                <a:ea typeface="ＭＳ Ｐゴシック" pitchFamily="-108" charset="-128"/>
                <a:cs typeface="ＭＳ Ｐゴシック" pitchFamily="-108"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atin typeface="Arial" pitchFamily="-108" charset="0"/>
                <a:ea typeface="ＭＳ Ｐゴシック" pitchFamily="-108" charset="-128"/>
                <a:cs typeface="ＭＳ Ｐゴシック" pitchFamily="-108" charset="-128"/>
              </a:defRPr>
            </a:lvl1pPr>
          </a:lstStyle>
          <a:p>
            <a:pPr>
              <a:defRPr/>
            </a:pPr>
            <a:fld id="{F7EBBC22-62A2-DA42-A7E1-5CA8AEF0CF6D}" type="slidenum">
              <a:rPr lang="en-US"/>
              <a:pPr>
                <a:defRPr/>
              </a:pPr>
              <a:t>‹#›</a:t>
            </a:fld>
            <a:endParaRPr lang="en-US" dirty="0"/>
          </a:p>
        </p:txBody>
      </p:sp>
    </p:spTree>
    <p:extLst>
      <p:ext uri="{BB962C8B-B14F-4D97-AF65-F5344CB8AC3E}">
        <p14:creationId xmlns:p14="http://schemas.microsoft.com/office/powerpoint/2010/main" val="8064597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88D14DF8-0C36-4546-A1A8-1C89C0A9DD5A}" type="datetime1">
              <a:rPr lang="en-US"/>
              <a:pPr>
                <a:defRPr/>
              </a:pPr>
              <a:t>5/18/14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EFAF03E7-0DA5-084C-A73B-84F898909E97}" type="slidenum">
              <a:rPr lang="en-US"/>
              <a:pPr>
                <a:defRPr/>
              </a:pPr>
              <a:t>‹#›</a:t>
            </a:fld>
            <a:endParaRPr lang="en-US" dirty="0"/>
          </a:p>
        </p:txBody>
      </p:sp>
    </p:spTree>
    <p:extLst>
      <p:ext uri="{BB962C8B-B14F-4D97-AF65-F5344CB8AC3E}">
        <p14:creationId xmlns:p14="http://schemas.microsoft.com/office/powerpoint/2010/main" val="336968292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pitchFamily="-108"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2</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80BBB7A-8119-B346-B00D-0735D4D59AB5}"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interrupt </a:t>
            </a:r>
            <a:r>
              <a:rPr lang="en-US" sz="1200" dirty="0" err="1" smtClean="0"/>
              <a:t>coalencing</a:t>
            </a:r>
            <a:r>
              <a:rPr lang="en-US" sz="1200" baseline="0" dirty="0" smtClean="0"/>
              <a:t> is used to a</a:t>
            </a:r>
            <a:r>
              <a:rPr lang="en-US" dirty="0" smtClean="0"/>
              <a:t>void flooding the host system with too many interrupts, packets are collected and one single interrupt is generated for multiple packets.</a:t>
            </a:r>
          </a:p>
          <a:p>
            <a:pPr>
              <a:buFont typeface="Arial"/>
              <a:buChar char="•"/>
            </a:pPr>
            <a:r>
              <a:rPr lang="en-US" dirty="0" smtClean="0"/>
              <a:t>Not all NIC support it</a:t>
            </a:r>
          </a:p>
          <a:p>
            <a:pPr>
              <a:buFont typeface="Arial"/>
              <a:buChar char="•"/>
            </a:pPr>
            <a:r>
              <a:rPr lang="en-US" dirty="0" smtClean="0"/>
              <a:t>75-100 micro-seconds timeout</a:t>
            </a:r>
          </a:p>
          <a:p>
            <a:pPr>
              <a:buFont typeface="Arial"/>
              <a:buChar char="•"/>
            </a:pPr>
            <a:r>
              <a:rPr lang="en-US" dirty="0" smtClean="0"/>
              <a:t>Is critical for high performance NIC (10Gb, 40Gb…)</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18</a:t>
            </a:fld>
            <a:endParaRPr lang="en-US" dirty="0"/>
          </a:p>
        </p:txBody>
      </p:sp>
    </p:spTree>
    <p:extLst>
      <p:ext uri="{BB962C8B-B14F-4D97-AF65-F5344CB8AC3E}">
        <p14:creationId xmlns:p14="http://schemas.microsoft.com/office/powerpoint/2010/main" val="1431060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80BBB7A-8119-B346-B00D-0735D4D59AB5}" type="slidenum">
              <a:rPr lang="en-US" smtClean="0"/>
              <a:pPr/>
              <a:t>21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80BBB7A-8119-B346-B00D-0735D4D59AB5}" type="slidenum">
              <a:rPr lang="en-US" smtClean="0"/>
              <a:pPr/>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get</a:t>
            </a:r>
            <a:r>
              <a:rPr lang="en-US" baseline="0" dirty="0" smtClean="0"/>
              <a:t> much better performance if you avoid crossing the QPI.</a:t>
            </a:r>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23</a:t>
            </a:fld>
            <a:endParaRPr lang="en-US" dirty="0"/>
          </a:p>
        </p:txBody>
      </p:sp>
    </p:spTree>
    <p:extLst>
      <p:ext uri="{BB962C8B-B14F-4D97-AF65-F5344CB8AC3E}">
        <p14:creationId xmlns:p14="http://schemas.microsoft.com/office/powerpoint/2010/main" val="11933552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Tests run on ESnet testbed, all hosts at NERSC, latency =</a:t>
            </a:r>
            <a:r>
              <a:rPr lang="en-US" baseline="0" dirty="0" smtClean="0"/>
              <a:t> .1ms.</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UDP command: </a:t>
            </a:r>
            <a:r>
              <a:rPr lang="en-US" sz="1200" dirty="0" smtClean="0">
                <a:latin typeface="Courier"/>
                <a:cs typeface="Courier"/>
              </a:rPr>
              <a:t>iperf3 -c 10.2.2.2 -u </a:t>
            </a:r>
            <a:r>
              <a:rPr lang="en-US" sz="1200" dirty="0" smtClean="0">
                <a:latin typeface="Courier"/>
                <a:cs typeface="Courier"/>
              </a:rPr>
              <a:t>–b35g </a:t>
            </a:r>
            <a:r>
              <a:rPr lang="en-US" sz="1200" dirty="0" smtClean="0">
                <a:latin typeface="Courier"/>
                <a:cs typeface="Courier"/>
              </a:rPr>
              <a:t>-A9,9 –l8972 –</a:t>
            </a:r>
            <a:r>
              <a:rPr lang="en-US" sz="1200" dirty="0" smtClean="0">
                <a:latin typeface="Courier"/>
                <a:cs typeface="Courier"/>
              </a:rPr>
              <a:t>w4m -R</a:t>
            </a:r>
            <a:endParaRPr lang="en-US" sz="1200" dirty="0" smtClean="0">
              <a:latin typeface="Courier"/>
              <a:cs typeface="Courier"/>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dirty="0" smtClean="0">
                <a:latin typeface="Courier"/>
                <a:cs typeface="Courier"/>
              </a:rPr>
              <a:t>OS = </a:t>
            </a:r>
            <a:r>
              <a:rPr lang="en-US" sz="1200" dirty="0" err="1" smtClean="0">
                <a:latin typeface="Courier"/>
                <a:cs typeface="Courier"/>
              </a:rPr>
              <a:t>CentOS</a:t>
            </a:r>
            <a:r>
              <a:rPr lang="en-US" sz="1200" dirty="0" smtClean="0">
                <a:latin typeface="Courier"/>
                <a:cs typeface="Courier"/>
              </a:rPr>
              <a:t> 6.5, latest drivers from </a:t>
            </a:r>
            <a:r>
              <a:rPr lang="en-US" sz="1200" dirty="0" err="1" smtClean="0">
                <a:latin typeface="Courier"/>
                <a:cs typeface="Courier"/>
              </a:rPr>
              <a:t>Mellanox</a:t>
            </a:r>
            <a:r>
              <a:rPr lang="en-US" sz="1200" dirty="0" smtClean="0">
                <a:latin typeface="Courier"/>
                <a:cs typeface="Courier"/>
              </a:rPr>
              <a:t>/</a:t>
            </a:r>
            <a:r>
              <a:rPr lang="en-US" sz="1200" dirty="0" err="1" smtClean="0">
                <a:latin typeface="Courier"/>
                <a:cs typeface="Courier"/>
              </a:rPr>
              <a:t>Chelsio</a:t>
            </a:r>
            <a:r>
              <a:rPr lang="en-US" sz="1200" dirty="0" smtClean="0">
                <a:latin typeface="Courier"/>
                <a:cs typeface="Courier"/>
              </a:rPr>
              <a:t> web sites (April 2014)</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dirty="0" smtClean="0">
              <a:latin typeface="Courier"/>
              <a:cs typeface="Courier"/>
            </a:endParaRPr>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24</a:t>
            </a:fld>
            <a:endParaRPr lang="en-US" dirty="0"/>
          </a:p>
        </p:txBody>
      </p:sp>
    </p:spTree>
    <p:extLst>
      <p:ext uri="{BB962C8B-B14F-4D97-AF65-F5344CB8AC3E}">
        <p14:creationId xmlns:p14="http://schemas.microsoft.com/office/powerpoint/2010/main" val="2105005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33</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AAE1E7-10E2-CF4A-8695-3E65350C7070}" type="slidenum">
              <a:rPr lang="en-US"/>
              <a:pPr/>
              <a:t>34</a:t>
            </a:fld>
            <a:endParaRPr lang="en-US"/>
          </a:p>
        </p:txBody>
      </p:sp>
      <p:sp>
        <p:nvSpPr>
          <p:cNvPr id="330754" name="Rectangle 2"/>
          <p:cNvSpPr>
            <a:spLocks noGrp="1" noRot="1" noChangeAspect="1" noChangeArrowheads="1"/>
          </p:cNvSpPr>
          <p:nvPr>
            <p:ph type="sldImg"/>
          </p:nvPr>
        </p:nvSpPr>
        <p:spPr bwMode="auto">
          <a:xfrm>
            <a:off x="1109663" y="677863"/>
            <a:ext cx="4622800" cy="3468687"/>
          </a:xfrm>
          <a:prstGeom prst="rect">
            <a:avLst/>
          </a:prstGeom>
          <a:solidFill>
            <a:srgbClr val="FFFFFF"/>
          </a:solidFill>
          <a:ln>
            <a:solidFill>
              <a:srgbClr val="000000"/>
            </a:solidFill>
            <a:miter lim="800000"/>
            <a:headEnd/>
            <a:tailEnd/>
          </a:ln>
        </p:spPr>
      </p:sp>
      <p:sp>
        <p:nvSpPr>
          <p:cNvPr id="330755" name="Rectangle 3"/>
          <p:cNvSpPr>
            <a:spLocks noGrp="1" noChangeArrowheads="1"/>
          </p:cNvSpPr>
          <p:nvPr>
            <p:ph type="body" idx="1"/>
          </p:nvPr>
        </p:nvSpPr>
        <p:spPr bwMode="auto">
          <a:xfrm>
            <a:off x="902081" y="4373285"/>
            <a:ext cx="5036613" cy="407168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EC5BB3-5F47-D849-9454-4DD8A41A1B13}" type="slidenum">
              <a:rPr lang="en-US"/>
              <a:pPr/>
              <a:t>37</a:t>
            </a:fld>
            <a:endParaRPr 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435C36-A86D-F14B-BC1D-523392DB0832}" type="slidenum">
              <a:rPr lang="en-US"/>
              <a:pPr/>
              <a:t>38</a:t>
            </a:fld>
            <a:endParaRPr lang="en-US"/>
          </a:p>
        </p:txBody>
      </p:sp>
      <p:sp>
        <p:nvSpPr>
          <p:cNvPr id="305154" name="Rectangle 2"/>
          <p:cNvSpPr>
            <a:spLocks noGrp="1" noRot="1" noChangeAspect="1" noChangeArrowheads="1" noTextEdit="1"/>
          </p:cNvSpPr>
          <p:nvPr>
            <p:ph type="sldImg"/>
          </p:nvPr>
        </p:nvSpPr>
        <p:spPr>
          <a:ln/>
        </p:spPr>
      </p:sp>
      <p:sp>
        <p:nvSpPr>
          <p:cNvPr id="305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3</a:t>
            </a:fld>
            <a:endParaRPr lang="en-US" dirty="0"/>
          </a:p>
        </p:txBody>
      </p:sp>
    </p:spTree>
    <p:extLst>
      <p:ext uri="{BB962C8B-B14F-4D97-AF65-F5344CB8AC3E}">
        <p14:creationId xmlns:p14="http://schemas.microsoft.com/office/powerpoint/2010/main" val="14016592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FB6861-CB82-A445-8B7C-7033999B7BD8}" type="slidenum">
              <a:rPr lang="en-US"/>
              <a:pPr/>
              <a:t>40</a:t>
            </a:fld>
            <a:endParaRPr lang="en-US"/>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Data Transfer Node is not a processing, rendering, server. Its only workflow is:</a:t>
            </a:r>
          </a:p>
          <a:p>
            <a:endParaRPr lang="en-US" dirty="0" smtClean="0"/>
          </a:p>
          <a:p>
            <a:r>
              <a:rPr lang="en-US" dirty="0" smtClean="0"/>
              <a:t>Sender host:</a:t>
            </a:r>
          </a:p>
          <a:p>
            <a:r>
              <a:rPr lang="en-US" dirty="0" smtClean="0"/>
              <a:t>	1) read data from the storage subsystem</a:t>
            </a:r>
          </a:p>
          <a:p>
            <a:r>
              <a:rPr lang="en-US" dirty="0" smtClean="0"/>
              <a:t>	2) send it to the receiver host</a:t>
            </a:r>
          </a:p>
          <a:p>
            <a:endParaRPr lang="en-US" dirty="0" smtClean="0"/>
          </a:p>
          <a:p>
            <a:r>
              <a:rPr lang="en-US" dirty="0" smtClean="0"/>
              <a:t>Receiver host:</a:t>
            </a:r>
          </a:p>
          <a:p>
            <a:r>
              <a:rPr lang="en-US" dirty="0" smtClean="0"/>
              <a:t>	1) read data from the network</a:t>
            </a:r>
          </a:p>
          <a:p>
            <a:r>
              <a:rPr lang="en-US" dirty="0" smtClean="0"/>
              <a:t>	2) write it onto the storage subsystem</a:t>
            </a:r>
          </a:p>
          <a:p>
            <a:endParaRPr lang="en-US" dirty="0" smtClean="0"/>
          </a:p>
          <a:p>
            <a:r>
              <a:rPr lang="en-US" smtClean="0"/>
              <a:t>We will focus only on this workflow: while the Data Transfer Node is tuned to perform at its best for this workflow, it may perform poorly for other workflows: the DTN is a dedicated host.</a:t>
            </a:r>
          </a:p>
          <a:p>
            <a:endParaRPr lang="en-US" dirty="0"/>
          </a:p>
        </p:txBody>
      </p:sp>
      <p:sp>
        <p:nvSpPr>
          <p:cNvPr id="4" name="Slide Number Placeholder 3"/>
          <p:cNvSpPr>
            <a:spLocks noGrp="1"/>
          </p:cNvSpPr>
          <p:nvPr>
            <p:ph type="sldNum" sz="quarter" idx="10"/>
          </p:nvPr>
        </p:nvSpPr>
        <p:spPr/>
        <p:txBody>
          <a:bodyPr/>
          <a:lstStyle/>
          <a:p>
            <a:fld id="{180BBB7A-8119-B346-B00D-0735D4D59AB5}"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motherboard not only incorporates the CPU’s and memory, it is also providing all the busses between the various component of the server. An inadequate motherboard can become a major bottleneck. It is, then, very important to correctly select it. The questions to ask while selecting are:</a:t>
            </a:r>
          </a:p>
          <a:p>
            <a:endParaRPr lang="en-US" dirty="0" smtClean="0"/>
          </a:p>
          <a:p>
            <a:r>
              <a:rPr lang="en-US" dirty="0" smtClean="0"/>
              <a:t> How many PCI cards will I need ? How many lanes each ?</a:t>
            </a:r>
          </a:p>
          <a:p>
            <a:pPr>
              <a:buFontTx/>
              <a:buChar char="-"/>
            </a:pPr>
            <a:endParaRPr lang="en-US" dirty="0" smtClean="0"/>
          </a:p>
          <a:p>
            <a:r>
              <a:rPr lang="en-US" dirty="0" smtClean="0"/>
              <a:t> What is the aggregate throughput I need on my PCI cards ?</a:t>
            </a:r>
          </a:p>
          <a:p>
            <a:pPr>
              <a:buFontTx/>
              <a:buChar char="-"/>
            </a:pPr>
            <a:endParaRPr lang="en-US" dirty="0" smtClean="0"/>
          </a:p>
          <a:p>
            <a:r>
              <a:rPr lang="en-US" dirty="0" smtClean="0"/>
              <a:t> How many cores do I need ? At what speed ?</a:t>
            </a:r>
          </a:p>
          <a:p>
            <a:endParaRPr lang="en-US" dirty="0" smtClean="0"/>
          </a:p>
          <a:p>
            <a:r>
              <a:rPr lang="en-US" dirty="0" smtClean="0"/>
              <a:t> What kind of remote access (maintenance) do I need. </a:t>
            </a:r>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5</a:t>
            </a:fld>
            <a:endParaRPr lang="en-US" dirty="0"/>
          </a:p>
        </p:txBody>
      </p:sp>
    </p:spTree>
    <p:extLst>
      <p:ext uri="{BB962C8B-B14F-4D97-AF65-F5344CB8AC3E}">
        <p14:creationId xmlns:p14="http://schemas.microsoft.com/office/powerpoint/2010/main" val="1170904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Depending on the deployment environment, a DTN may have different type of storages.</a:t>
            </a:r>
          </a:p>
          <a:p>
            <a:endParaRPr lang="en-US" dirty="0" smtClean="0"/>
          </a:p>
          <a:p>
            <a:r>
              <a:rPr lang="en-US" dirty="0" smtClean="0"/>
              <a:t>Storage Systems: Those are usually more massive systems (EMC, </a:t>
            </a:r>
            <a:r>
              <a:rPr lang="en-US" dirty="0" err="1" smtClean="0"/>
              <a:t>Netapp</a:t>
            </a:r>
            <a:r>
              <a:rPr lang="en-US" dirty="0" smtClean="0"/>
              <a:t>, DDN, etc) providing raw volumes to servers. The connectivity is usually fiber, but it can also be </a:t>
            </a:r>
            <a:r>
              <a:rPr lang="en-US" dirty="0" err="1" smtClean="0"/>
              <a:t>infiniband</a:t>
            </a:r>
            <a:r>
              <a:rPr lang="en-US" dirty="0" smtClean="0"/>
              <a:t> and even </a:t>
            </a:r>
            <a:r>
              <a:rPr lang="en-US" dirty="0" err="1" smtClean="0"/>
              <a:t>ethernet</a:t>
            </a:r>
            <a:r>
              <a:rPr lang="en-US" dirty="0" smtClean="0"/>
              <a:t>. Typically this architecture benefits storage capacity.</a:t>
            </a:r>
          </a:p>
          <a:p>
            <a:r>
              <a:rPr lang="en-US" dirty="0" smtClean="0"/>
              <a:t>However, it requires, usually, a dedicated HCA and sometimes, a special software stack (OFED)</a:t>
            </a:r>
          </a:p>
          <a:p>
            <a:endParaRPr lang="en-US" dirty="0" smtClean="0"/>
          </a:p>
          <a:p>
            <a:r>
              <a:rPr lang="en-US" dirty="0" err="1" smtClean="0"/>
              <a:t>Dsitributed</a:t>
            </a:r>
            <a:r>
              <a:rPr lang="en-US" dirty="0" smtClean="0"/>
              <a:t> </a:t>
            </a:r>
            <a:r>
              <a:rPr lang="en-US" dirty="0" err="1" smtClean="0"/>
              <a:t>FileSystem</a:t>
            </a:r>
            <a:r>
              <a:rPr lang="en-US" dirty="0" smtClean="0"/>
              <a:t>: this is similar to the storage system, except that the exported volumes are not RAW but file system (PNFS, </a:t>
            </a:r>
            <a:r>
              <a:rPr lang="en-US" dirty="0" err="1" smtClean="0"/>
              <a:t>Lustre</a:t>
            </a:r>
            <a:r>
              <a:rPr lang="en-US" dirty="0" smtClean="0"/>
              <a:t>, GPFS…). This set up is typical of a tiered system: data is acquired and processed, and stored. Then the DTN read from the shared storage.</a:t>
            </a:r>
          </a:p>
          <a:p>
            <a:endParaRPr lang="en-US" dirty="0" smtClean="0"/>
          </a:p>
          <a:p>
            <a:r>
              <a:rPr lang="en-US" dirty="0" smtClean="0"/>
              <a:t>Local storage: the storage system (just a bunch of drives / JBOD) is packaged with the server. That can from 12 drivers up to 48 drives depending on vendor/model. In addition, external chassis with more drives can be added, connected to the server with SAS or FC. This is ideal for standalone servers since it does not require plumbing for the storage subsystem. However, maintenance is typically more difficult since it does not have all the tooling that usually comes with storage systems.</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180BBB7A-8119-B346-B00D-0735D4D59AB5}"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SSD, cost much more than HD, but a much faster. They come in different packages:</a:t>
            </a:r>
          </a:p>
          <a:p>
            <a:endParaRPr lang="en-US" dirty="0" smtClean="0"/>
          </a:p>
          <a:p>
            <a:pPr>
              <a:buFontTx/>
              <a:buChar char="-"/>
            </a:pPr>
            <a:r>
              <a:rPr lang="en-US" dirty="0" err="1" smtClean="0"/>
              <a:t>PCIe</a:t>
            </a:r>
            <a:r>
              <a:rPr lang="en-US" dirty="0" smtClean="0"/>
              <a:t> card: some vendors (Fusion I/O) build PCI cards with SSD. The current maximum capacity is 1TB per card. Since those cards are </a:t>
            </a:r>
            <a:r>
              <a:rPr lang="en-US" dirty="0" err="1" smtClean="0"/>
              <a:t>PCIe</a:t>
            </a:r>
            <a:r>
              <a:rPr lang="en-US" dirty="0" smtClean="0"/>
              <a:t>, the data transfer between the main memory and the SSD is just limited by the SSD speed and the </a:t>
            </a:r>
            <a:r>
              <a:rPr lang="en-US" dirty="0" err="1" smtClean="0"/>
              <a:t>PCIe</a:t>
            </a:r>
            <a:r>
              <a:rPr lang="en-US" dirty="0" smtClean="0"/>
              <a:t> speed: in other words, it is really fast  (several GB/sec per card). The drawbacks are that 1TB uses a </a:t>
            </a:r>
            <a:r>
              <a:rPr lang="en-US" dirty="0" err="1" smtClean="0"/>
              <a:t>PCIe</a:t>
            </a:r>
            <a:r>
              <a:rPr lang="en-US" dirty="0" smtClean="0"/>
              <a:t> slot. This design often means that a PCI extender is needed, but if space and performance is an issue, this is the best solution. Those SSD cards can also be an deployment issue: replacing a failed card means that the server must be open.</a:t>
            </a:r>
          </a:p>
          <a:p>
            <a:pPr>
              <a:buFontTx/>
              <a:buChar char="-"/>
            </a:pPr>
            <a:endParaRPr lang="en-US" dirty="0" smtClean="0"/>
          </a:p>
          <a:p>
            <a:pPr>
              <a:buFontTx/>
              <a:buChar char="-"/>
            </a:pPr>
            <a:r>
              <a:rPr lang="en-US" dirty="0" smtClean="0"/>
              <a:t>- HD replacement: some vendors (IBM, WD, etc) have product that a physical replacement for HD: same form factor, same connectivity (SAS, SATA…). </a:t>
            </a:r>
            <a:r>
              <a:rPr lang="en-US" dirty="0" err="1" smtClean="0"/>
              <a:t>Thi</a:t>
            </a:r>
            <a:r>
              <a:rPr lang="en-US" dirty="0" smtClean="0"/>
              <a:t> allows for easier migration path from HD to SSD, but the performance is limited by the controller. Also, not all controllers are good at controlling SSD drives: always make sure that the controller is “SSD capable”.</a:t>
            </a:r>
            <a:endParaRPr lang="en-US" dirty="0"/>
          </a:p>
        </p:txBody>
      </p:sp>
      <p:sp>
        <p:nvSpPr>
          <p:cNvPr id="4" name="Slide Number Placeholder 3"/>
          <p:cNvSpPr>
            <a:spLocks noGrp="1"/>
          </p:cNvSpPr>
          <p:nvPr>
            <p:ph type="sldNum" sz="quarter" idx="10"/>
          </p:nvPr>
        </p:nvSpPr>
        <p:spPr/>
        <p:txBody>
          <a:bodyPr/>
          <a:lstStyle/>
          <a:p>
            <a:fld id="{180BBB7A-8119-B346-B00D-0735D4D59AB5}"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80BBB7A-8119-B346-B00D-0735D4D59AB5}"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Disk</a:t>
            </a:r>
            <a:r>
              <a:rPr lang="en-US" baseline="0" dirty="0" smtClean="0"/>
              <a:t> controllers, RAID or not, are </a:t>
            </a:r>
            <a:r>
              <a:rPr lang="en-US" dirty="0" smtClean="0"/>
              <a:t>usually designed for “</a:t>
            </a:r>
            <a:r>
              <a:rPr lang="en-US" dirty="0" err="1" smtClean="0"/>
              <a:t>entreprise</a:t>
            </a:r>
            <a:r>
              <a:rPr lang="en-US" dirty="0" smtClean="0"/>
              <a:t>”. This usually means that the controller is often configured with RAID 5 or 6. As a consequence, controller are most of the times, not capable of running all  the drives at full speed: in enterprise context, there are always a few drives that are hot replacement. A rule of thumb is that if a controller is said to handle up to X drives, it can handle up to 2X/3 drivers at full speed.</a:t>
            </a:r>
          </a:p>
          <a:p>
            <a:endParaRPr lang="en-US" baseline="0" dirty="0" smtClean="0"/>
          </a:p>
          <a:p>
            <a:r>
              <a:rPr lang="en-US" dirty="0" smtClean="0"/>
              <a:t>Some high end controllers (Areca for instance) are specifically designed for a workflow similar to a DTN workflow: sequential read/write. They may have Gigabytes of SRAM for internal buffering, </a:t>
            </a:r>
            <a:r>
              <a:rPr lang="en-US" dirty="0" err="1" smtClean="0"/>
              <a:t>PCIe</a:t>
            </a:r>
            <a:r>
              <a:rPr lang="en-US" dirty="0" smtClean="0"/>
              <a:t> x16..</a:t>
            </a:r>
          </a:p>
          <a:p>
            <a:endParaRPr lang="en-US" baseline="0" dirty="0" smtClean="0"/>
          </a:p>
          <a:p>
            <a:r>
              <a:rPr lang="en-US" dirty="0" smtClean="0"/>
              <a:t>Finally, some RAID controller are specifically designed to scale up. In addition to wire internal drives, they can control external drives, directly or in a daisy chain manner</a:t>
            </a:r>
          </a:p>
          <a:p>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13</a:t>
            </a:fld>
            <a:endParaRPr lang="en-US" dirty="0"/>
          </a:p>
        </p:txBody>
      </p:sp>
    </p:spTree>
    <p:extLst>
      <p:ext uri="{BB962C8B-B14F-4D97-AF65-F5344CB8AC3E}">
        <p14:creationId xmlns:p14="http://schemas.microsoft.com/office/powerpoint/2010/main" val="3067579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networking subsystem is the second subsystem after the storage that is critical and will be a bottle neck. The choice of NIC will impact performance.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80BBB7A-8119-B346-B00D-0735D4D59AB5}"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2.png"/><Relationship Id="rId7"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4.png"/><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5" name="Picture 9" descr="ESnet_bckgr_art.png"/>
          <p:cNvPicPr>
            <a:picLocks noChangeAspect="1"/>
          </p:cNvPicPr>
          <p:nvPr userDrawn="1"/>
        </p:nvPicPr>
        <p:blipFill>
          <a:blip r:embed="rId2"/>
          <a:srcRect l="45970"/>
          <a:stretch>
            <a:fillRect/>
          </a:stretch>
        </p:blipFill>
        <p:spPr bwMode="auto">
          <a:xfrm>
            <a:off x="0" y="0"/>
            <a:ext cx="2798763" cy="6856413"/>
          </a:xfrm>
          <a:prstGeom prst="rect">
            <a:avLst/>
          </a:prstGeom>
          <a:noFill/>
          <a:ln w="9525">
            <a:noFill/>
            <a:miter lim="800000"/>
            <a:headEnd/>
            <a:tailEnd/>
          </a:ln>
        </p:spPr>
      </p:pic>
      <p:pic>
        <p:nvPicPr>
          <p:cNvPr id="6" name="Picture 10" descr="ESnet_color_lg.png"/>
          <p:cNvPicPr>
            <a:picLocks noChangeAspect="1"/>
          </p:cNvPicPr>
          <p:nvPr userDrawn="1"/>
        </p:nvPicPr>
        <p:blipFill>
          <a:blip r:embed="rId3"/>
          <a:srcRect/>
          <a:stretch>
            <a:fillRect/>
          </a:stretch>
        </p:blipFill>
        <p:spPr bwMode="auto">
          <a:xfrm>
            <a:off x="457200" y="433388"/>
            <a:ext cx="1700213" cy="2036762"/>
          </a:xfrm>
          <a:prstGeom prst="rect">
            <a:avLst/>
          </a:prstGeom>
          <a:noFill/>
          <a:ln w="9525">
            <a:noFill/>
            <a:miter lim="800000"/>
            <a:headEnd/>
            <a:tailEnd/>
          </a:ln>
        </p:spPr>
      </p:pic>
      <p:pic>
        <p:nvPicPr>
          <p:cNvPr id="7" name="Picture 11" descr="LBL_logo_notext_2.png"/>
          <p:cNvPicPr>
            <a:picLocks noChangeAspect="1"/>
          </p:cNvPicPr>
          <p:nvPr userDrawn="1"/>
        </p:nvPicPr>
        <p:blipFill>
          <a:blip r:embed="rId4"/>
          <a:srcRect/>
          <a:stretch>
            <a:fillRect/>
          </a:stretch>
        </p:blipFill>
        <p:spPr bwMode="auto">
          <a:xfrm>
            <a:off x="7527925" y="5611813"/>
            <a:ext cx="1158875" cy="884237"/>
          </a:xfrm>
          <a:prstGeom prst="rect">
            <a:avLst/>
          </a:prstGeom>
          <a:noFill/>
          <a:ln w="9525">
            <a:noFill/>
            <a:miter lim="800000"/>
            <a:headEnd/>
            <a:tailEnd/>
          </a:ln>
        </p:spPr>
      </p:pic>
      <p:pic>
        <p:nvPicPr>
          <p:cNvPr id="8" name="Picture 12" descr="DOE_Office_Science.png"/>
          <p:cNvPicPr>
            <a:picLocks noChangeAspect="1"/>
          </p:cNvPicPr>
          <p:nvPr userDrawn="1"/>
        </p:nvPicPr>
        <p:blipFill>
          <a:blip r:embed="rId5"/>
          <a:srcRect/>
          <a:stretch>
            <a:fillRect/>
          </a:stretch>
        </p:blipFill>
        <p:spPr bwMode="auto">
          <a:xfrm>
            <a:off x="5537200" y="5761038"/>
            <a:ext cx="1755775" cy="585787"/>
          </a:xfrm>
          <a:prstGeom prst="rect">
            <a:avLst/>
          </a:prstGeom>
          <a:noFill/>
          <a:ln w="9525">
            <a:noFill/>
            <a:miter lim="800000"/>
            <a:headEnd/>
            <a:tailEnd/>
          </a:ln>
        </p:spPr>
      </p:pic>
      <p:sp>
        <p:nvSpPr>
          <p:cNvPr id="2" name="Title 1"/>
          <p:cNvSpPr>
            <a:spLocks noGrp="1"/>
          </p:cNvSpPr>
          <p:nvPr>
            <p:ph type="ctrTitle"/>
          </p:nvPr>
        </p:nvSpPr>
        <p:spPr>
          <a:xfrm>
            <a:off x="2590800" y="433887"/>
            <a:ext cx="6096000" cy="1470025"/>
          </a:xfrm>
        </p:spPr>
        <p:txBody>
          <a:bodyPr anchor="b">
            <a:noAutofit/>
          </a:bodyPr>
          <a:lstStyle>
            <a:lvl1pPr algn="l">
              <a:defRPr sz="3200" baseline="0">
                <a:latin typeface="Arial"/>
              </a:defRPr>
            </a:lvl1pPr>
          </a:lstStyle>
          <a:p>
            <a:endParaRPr lang="en-US" dirty="0"/>
          </a:p>
        </p:txBody>
      </p:sp>
      <p:sp>
        <p:nvSpPr>
          <p:cNvPr id="3" name="Subtitle 2"/>
          <p:cNvSpPr>
            <a:spLocks noGrp="1"/>
          </p:cNvSpPr>
          <p:nvPr>
            <p:ph type="subTitle" idx="1"/>
          </p:nvPr>
        </p:nvSpPr>
        <p:spPr>
          <a:xfrm>
            <a:off x="2590800" y="2134035"/>
            <a:ext cx="6096000" cy="897481"/>
          </a:xfrm>
        </p:spPr>
        <p:txBody>
          <a:bodyPr anchor="b">
            <a:noAutofit/>
          </a:bodyPr>
          <a:lstStyle>
            <a:lvl1pPr marL="0" indent="0" algn="l">
              <a:buNone/>
              <a:defRPr sz="20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5" name="Text Placeholder 14"/>
          <p:cNvSpPr>
            <a:spLocks noGrp="1"/>
          </p:cNvSpPr>
          <p:nvPr>
            <p:ph type="body" sz="quarter" idx="11"/>
          </p:nvPr>
        </p:nvSpPr>
        <p:spPr>
          <a:xfrm>
            <a:off x="2590800" y="3429000"/>
            <a:ext cx="4495800" cy="906462"/>
          </a:xfrm>
        </p:spPr>
        <p:txBody>
          <a:bodyPr anchor="b"/>
          <a:lstStyle>
            <a:lvl1pPr>
              <a:buFontTx/>
              <a:buNone/>
              <a:defRPr sz="1400">
                <a:solidFill>
                  <a:schemeClr val="tx1">
                    <a:lumMod val="50000"/>
                    <a:lumOff val="50000"/>
                  </a:schemeClr>
                </a:solidFill>
              </a:defRPr>
            </a:lvl1pPr>
          </a:lstStyle>
          <a:p>
            <a:pPr lvl="0"/>
            <a:r>
              <a:rPr lang="en-US" dirty="0" smtClean="0"/>
              <a:t>Click to edit Master text styles</a:t>
            </a:r>
          </a:p>
        </p:txBody>
      </p:sp>
      <p:pic>
        <p:nvPicPr>
          <p:cNvPr id="9" name="Picture 8" descr="PerfSONAR-powered-CMYK.png"/>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5918732"/>
            <a:ext cx="1003300" cy="41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Unknown.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37064" y="2625116"/>
            <a:ext cx="2453736" cy="8128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5/18/14</a:t>
            </a:fld>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1889632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5/18/14</a:t>
            </a:fld>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7101018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5/18/14</a:t>
            </a:fld>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5919528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5/18/14</a:t>
            </a:fld>
            <a:endParaRPr lang="en-US">
              <a:solidFill>
                <a:prstClr val="black">
                  <a:tint val="75000"/>
                </a:prstClr>
              </a:solidFill>
              <a:latin typeface="Aria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Arial"/>
            </a:endParaRPr>
          </a:p>
        </p:txBody>
      </p:sp>
      <p:sp>
        <p:nvSpPr>
          <p:cNvPr id="7" name="Slide Number Placeholder 6"/>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2365435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5/18/14</a:t>
            </a:fld>
            <a:endParaRPr lang="en-US">
              <a:solidFill>
                <a:prstClr val="black">
                  <a:tint val="75000"/>
                </a:prstClr>
              </a:solidFill>
              <a:latin typeface="Aria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Arial"/>
            </a:endParaRPr>
          </a:p>
        </p:txBody>
      </p:sp>
      <p:sp>
        <p:nvSpPr>
          <p:cNvPr id="9" name="Slide Number Placeholder 8"/>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7916826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5/18/14</a:t>
            </a:fld>
            <a:endParaRPr lang="en-US">
              <a:solidFill>
                <a:prstClr val="black">
                  <a:tint val="75000"/>
                </a:prstClr>
              </a:solidFill>
              <a:latin typeface="Aria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Arial"/>
            </a:endParaRPr>
          </a:p>
        </p:txBody>
      </p:sp>
      <p:sp>
        <p:nvSpPr>
          <p:cNvPr id="5" name="Slide Number Placeholder 4"/>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7468538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5/18/14</a:t>
            </a:fld>
            <a:endParaRPr lang="en-US">
              <a:solidFill>
                <a:prstClr val="black">
                  <a:tint val="75000"/>
                </a:prstClr>
              </a:solidFill>
              <a:latin typeface="Aria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Arial"/>
            </a:endParaRPr>
          </a:p>
        </p:txBody>
      </p:sp>
      <p:sp>
        <p:nvSpPr>
          <p:cNvPr id="4" name="Slide Number Placeholder 3"/>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12989527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5/18/14</a:t>
            </a:fld>
            <a:endParaRPr lang="en-US">
              <a:solidFill>
                <a:prstClr val="black">
                  <a:tint val="75000"/>
                </a:prstClr>
              </a:solidFill>
              <a:latin typeface="Aria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Arial"/>
            </a:endParaRPr>
          </a:p>
        </p:txBody>
      </p:sp>
      <p:sp>
        <p:nvSpPr>
          <p:cNvPr id="7" name="Slide Number Placeholder 6"/>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4472943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5/18/14</a:t>
            </a:fld>
            <a:endParaRPr lang="en-US">
              <a:solidFill>
                <a:prstClr val="black">
                  <a:tint val="75000"/>
                </a:prstClr>
              </a:solidFill>
              <a:latin typeface="Aria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Arial"/>
            </a:endParaRPr>
          </a:p>
        </p:txBody>
      </p:sp>
      <p:sp>
        <p:nvSpPr>
          <p:cNvPr id="7" name="Slide Number Placeholder 6"/>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42600974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5/18/14</a:t>
            </a:fld>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2875297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First level</a:t>
            </a:r>
          </a:p>
          <a:p>
            <a:pPr lvl="2"/>
            <a:r>
              <a:rPr lang="en-US" dirty="0" smtClean="0"/>
              <a:t>Second level</a:t>
            </a:r>
          </a:p>
          <a:p>
            <a:pPr lvl="3"/>
            <a:r>
              <a:rPr lang="en-US" dirty="0" smtClean="0"/>
              <a:t>Third level</a:t>
            </a:r>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a:p>
            <a:pPr lvl="3"/>
            <a:endParaRPr lang="en-US" dirty="0" smtClean="0"/>
          </a:p>
        </p:txBody>
      </p:sp>
      <p:sp>
        <p:nvSpPr>
          <p:cNvPr id="4" name="Date Placeholder 3"/>
          <p:cNvSpPr>
            <a:spLocks noGrp="1"/>
          </p:cNvSpPr>
          <p:nvPr>
            <p:ph type="dt" sz="half" idx="10"/>
          </p:nvPr>
        </p:nvSpPr>
        <p:spPr>
          <a:xfrm>
            <a:off x="457200" y="6303963"/>
            <a:ext cx="2133600" cy="182562"/>
          </a:xfrm>
        </p:spPr>
        <p:txBody>
          <a:bodyPr/>
          <a:lstStyle>
            <a:lvl1pPr>
              <a:defRPr smtClean="0">
                <a:solidFill>
                  <a:schemeClr val="tx1"/>
                </a:solidFill>
              </a:defRPr>
            </a:lvl1pPr>
          </a:lstStyle>
          <a:p>
            <a:pPr>
              <a:defRPr/>
            </a:pPr>
            <a:fld id="{087BE274-2920-464F-BD83-825BA3315F3E}" type="datetime1">
              <a:rPr lang="en-US" smtClean="0"/>
              <a:pPr>
                <a:defRPr/>
              </a:pPr>
              <a:t>5/18/14</a:t>
            </a:fld>
            <a:r>
              <a:rPr lang="en-US" dirty="0" smtClean="0"/>
              <a:t> – J. </a:t>
            </a:r>
            <a:r>
              <a:rPr lang="en-US" dirty="0" err="1" smtClean="0"/>
              <a:t>Zurawski</a:t>
            </a:r>
            <a:r>
              <a:rPr lang="en-US" dirty="0" smtClean="0"/>
              <a:t> (</a:t>
            </a:r>
            <a:r>
              <a:rPr lang="en-US" dirty="0" err="1" smtClean="0"/>
              <a:t>zurawski@es.net</a:t>
            </a:r>
            <a:r>
              <a:rPr lang="en-US" dirty="0" smtClean="0"/>
              <a:t>)</a:t>
            </a:r>
          </a:p>
        </p:txBody>
      </p:sp>
      <p:sp>
        <p:nvSpPr>
          <p:cNvPr id="6" name="Slide Number Placeholder 5"/>
          <p:cNvSpPr>
            <a:spLocks noGrp="1"/>
          </p:cNvSpPr>
          <p:nvPr>
            <p:ph type="sldNum" sz="quarter" idx="12"/>
          </p:nvPr>
        </p:nvSpPr>
        <p:spPr>
          <a:xfrm>
            <a:off x="6553200" y="6303963"/>
            <a:ext cx="2133600" cy="182562"/>
          </a:xfrm>
        </p:spPr>
        <p:txBody>
          <a:bodyPr/>
          <a:lstStyle>
            <a:lvl1pPr>
              <a:defRPr>
                <a:solidFill>
                  <a:schemeClr val="tx1"/>
                </a:solidFill>
              </a:defRPr>
            </a:lvl1pPr>
          </a:lstStyle>
          <a:p>
            <a:pPr>
              <a:defRPr/>
            </a:pPr>
            <a:fld id="{C742DE2B-1862-AC46-8E34-76F2DE4B4D31}"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74D399-A7B9-FA4B-AFBD-DE17BDCCA426}" type="datetimeFigureOut">
              <a:rPr lang="en-US" smtClean="0">
                <a:solidFill>
                  <a:prstClr val="black">
                    <a:tint val="75000"/>
                  </a:prstClr>
                </a:solidFill>
                <a:latin typeface="Arial"/>
              </a:rPr>
              <a:pPr/>
              <a:t>5/18/14</a:t>
            </a:fld>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48505A05-1974-134A-B52E-7AA094B24DB2}"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7914172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5" name="Picture 9" descr="ESnet_bckgr_art.png"/>
          <p:cNvPicPr>
            <a:picLocks noChangeAspect="1"/>
          </p:cNvPicPr>
          <p:nvPr userDrawn="1"/>
        </p:nvPicPr>
        <p:blipFill>
          <a:blip r:embed="rId2"/>
          <a:srcRect l="45970"/>
          <a:stretch>
            <a:fillRect/>
          </a:stretch>
        </p:blipFill>
        <p:spPr bwMode="auto">
          <a:xfrm>
            <a:off x="0" y="0"/>
            <a:ext cx="2798763" cy="6856413"/>
          </a:xfrm>
          <a:prstGeom prst="rect">
            <a:avLst/>
          </a:prstGeom>
          <a:noFill/>
          <a:ln w="9525">
            <a:noFill/>
            <a:miter lim="800000"/>
            <a:headEnd/>
            <a:tailEnd/>
          </a:ln>
        </p:spPr>
      </p:pic>
      <p:pic>
        <p:nvPicPr>
          <p:cNvPr id="6" name="Picture 10" descr="ESnet_color_lg.png"/>
          <p:cNvPicPr>
            <a:picLocks noChangeAspect="1"/>
          </p:cNvPicPr>
          <p:nvPr userDrawn="1"/>
        </p:nvPicPr>
        <p:blipFill>
          <a:blip r:embed="rId3"/>
          <a:srcRect/>
          <a:stretch>
            <a:fillRect/>
          </a:stretch>
        </p:blipFill>
        <p:spPr bwMode="auto">
          <a:xfrm>
            <a:off x="457200" y="433388"/>
            <a:ext cx="1700213" cy="2036762"/>
          </a:xfrm>
          <a:prstGeom prst="rect">
            <a:avLst/>
          </a:prstGeom>
          <a:noFill/>
          <a:ln w="9525">
            <a:noFill/>
            <a:miter lim="800000"/>
            <a:headEnd/>
            <a:tailEnd/>
          </a:ln>
        </p:spPr>
      </p:pic>
      <p:pic>
        <p:nvPicPr>
          <p:cNvPr id="7" name="Picture 11" descr="LBL_logo_notext_2.png"/>
          <p:cNvPicPr>
            <a:picLocks noChangeAspect="1"/>
          </p:cNvPicPr>
          <p:nvPr userDrawn="1"/>
        </p:nvPicPr>
        <p:blipFill>
          <a:blip r:embed="rId4"/>
          <a:srcRect/>
          <a:stretch>
            <a:fillRect/>
          </a:stretch>
        </p:blipFill>
        <p:spPr bwMode="auto">
          <a:xfrm>
            <a:off x="7527925" y="5611813"/>
            <a:ext cx="1158875" cy="884237"/>
          </a:xfrm>
          <a:prstGeom prst="rect">
            <a:avLst/>
          </a:prstGeom>
          <a:noFill/>
          <a:ln w="9525">
            <a:noFill/>
            <a:miter lim="800000"/>
            <a:headEnd/>
            <a:tailEnd/>
          </a:ln>
        </p:spPr>
      </p:pic>
      <p:pic>
        <p:nvPicPr>
          <p:cNvPr id="8" name="Picture 12" descr="DOE_Office_Science.png"/>
          <p:cNvPicPr>
            <a:picLocks noChangeAspect="1"/>
          </p:cNvPicPr>
          <p:nvPr userDrawn="1"/>
        </p:nvPicPr>
        <p:blipFill>
          <a:blip r:embed="rId5"/>
          <a:srcRect/>
          <a:stretch>
            <a:fillRect/>
          </a:stretch>
        </p:blipFill>
        <p:spPr bwMode="auto">
          <a:xfrm>
            <a:off x="5537200" y="5761038"/>
            <a:ext cx="1755775" cy="585787"/>
          </a:xfrm>
          <a:prstGeom prst="rect">
            <a:avLst/>
          </a:prstGeom>
          <a:noFill/>
          <a:ln w="9525">
            <a:noFill/>
            <a:miter lim="800000"/>
            <a:headEnd/>
            <a:tailEnd/>
          </a:ln>
        </p:spPr>
      </p:pic>
      <p:sp>
        <p:nvSpPr>
          <p:cNvPr id="2" name="Title 1"/>
          <p:cNvSpPr>
            <a:spLocks noGrp="1"/>
          </p:cNvSpPr>
          <p:nvPr>
            <p:ph type="ctrTitle"/>
          </p:nvPr>
        </p:nvSpPr>
        <p:spPr>
          <a:xfrm>
            <a:off x="2590800" y="433887"/>
            <a:ext cx="6096000" cy="1470025"/>
          </a:xfrm>
        </p:spPr>
        <p:txBody>
          <a:bodyPr anchor="b">
            <a:noAutofit/>
          </a:bodyPr>
          <a:lstStyle>
            <a:lvl1pPr algn="l">
              <a:defRPr sz="3200" baseline="0">
                <a:latin typeface="Arial"/>
              </a:defRPr>
            </a:lvl1pPr>
          </a:lstStyle>
          <a:p>
            <a:endParaRPr lang="en-US" dirty="0"/>
          </a:p>
        </p:txBody>
      </p:sp>
      <p:sp>
        <p:nvSpPr>
          <p:cNvPr id="3" name="Subtitle 2"/>
          <p:cNvSpPr>
            <a:spLocks noGrp="1"/>
          </p:cNvSpPr>
          <p:nvPr>
            <p:ph type="subTitle" idx="1"/>
          </p:nvPr>
        </p:nvSpPr>
        <p:spPr>
          <a:xfrm>
            <a:off x="2590800" y="2134035"/>
            <a:ext cx="6096000" cy="897481"/>
          </a:xfrm>
        </p:spPr>
        <p:txBody>
          <a:bodyPr anchor="b">
            <a:noAutofit/>
          </a:bodyPr>
          <a:lstStyle>
            <a:lvl1pPr marL="0" indent="0" algn="l">
              <a:buNone/>
              <a:defRPr sz="20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15" name="Text Placeholder 14"/>
          <p:cNvSpPr>
            <a:spLocks noGrp="1"/>
          </p:cNvSpPr>
          <p:nvPr>
            <p:ph type="body" sz="quarter" idx="11"/>
          </p:nvPr>
        </p:nvSpPr>
        <p:spPr>
          <a:xfrm>
            <a:off x="2590800" y="3429000"/>
            <a:ext cx="4495800" cy="906462"/>
          </a:xfrm>
        </p:spPr>
        <p:txBody>
          <a:bodyPr anchor="b"/>
          <a:lstStyle>
            <a:lvl1pPr>
              <a:buFontTx/>
              <a:buNone/>
              <a:defRPr sz="1400">
                <a:solidFill>
                  <a:schemeClr val="tx1">
                    <a:lumMod val="50000"/>
                    <a:lumOff val="50000"/>
                  </a:schemeClr>
                </a:solidFill>
              </a:defRPr>
            </a:lvl1pPr>
          </a:lstStyle>
          <a:p>
            <a:pPr lvl="0"/>
            <a:r>
              <a:rPr lang="en-US" dirty="0" smtClean="0"/>
              <a:t>Click to edit Master text styles</a:t>
            </a:r>
          </a:p>
        </p:txBody>
      </p:sp>
      <p:pic>
        <p:nvPicPr>
          <p:cNvPr id="9" name="Picture 8" descr="Unknown.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52083" y="2755900"/>
            <a:ext cx="2338717" cy="774700"/>
          </a:xfrm>
          <a:prstGeom prst="rect">
            <a:avLst/>
          </a:prstGeom>
        </p:spPr>
      </p:pic>
    </p:spTree>
    <p:extLst>
      <p:ext uri="{BB962C8B-B14F-4D97-AF65-F5344CB8AC3E}">
        <p14:creationId xmlns:p14="http://schemas.microsoft.com/office/powerpoint/2010/main" val="2808669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10" descr="ESnet_color_lg.png"/>
          <p:cNvPicPr>
            <a:picLocks noChangeAspect="1"/>
          </p:cNvPicPr>
          <p:nvPr userDrawn="1"/>
        </p:nvPicPr>
        <p:blipFill>
          <a:blip r:embed="rId2"/>
          <a:srcRect/>
          <a:stretch>
            <a:fillRect/>
          </a:stretch>
        </p:blipFill>
        <p:spPr bwMode="auto">
          <a:xfrm>
            <a:off x="457200" y="433388"/>
            <a:ext cx="1700213" cy="2036762"/>
          </a:xfrm>
          <a:prstGeom prst="rect">
            <a:avLst/>
          </a:prstGeom>
          <a:noFill/>
          <a:ln w="9525">
            <a:noFill/>
            <a:miter lim="800000"/>
            <a:headEnd/>
            <a:tailEnd/>
          </a:ln>
        </p:spPr>
      </p:pic>
      <p:sp>
        <p:nvSpPr>
          <p:cNvPr id="5" name="TextBox 4"/>
          <p:cNvSpPr txBox="1"/>
          <p:nvPr userDrawn="1"/>
        </p:nvSpPr>
        <p:spPr>
          <a:xfrm>
            <a:off x="7353300" y="0"/>
            <a:ext cx="1790700" cy="1714500"/>
          </a:xfrm>
          <a:prstGeom prst="rect">
            <a:avLst/>
          </a:prstGeom>
          <a:solidFill>
            <a:schemeClr val="bg1"/>
          </a:solidFill>
        </p:spPr>
        <p:txBody>
          <a:bodyPr wrap="square">
            <a:spAutoFit/>
          </a:bodyPr>
          <a:lstStyle/>
          <a:p>
            <a:pPr>
              <a:defRPr/>
            </a:pPr>
            <a:endParaRPr lang="en-US" dirty="0">
              <a:latin typeface="Arial" pitchFamily="-108" charset="0"/>
              <a:ea typeface="ＭＳ Ｐゴシック" pitchFamily="-108" charset="-128"/>
              <a:cs typeface="ＭＳ Ｐゴシック" pitchFamily="-108" charset="-128"/>
            </a:endParaRPr>
          </a:p>
        </p:txBody>
      </p:sp>
      <p:sp>
        <p:nvSpPr>
          <p:cNvPr id="2" name="Title 1"/>
          <p:cNvSpPr>
            <a:spLocks noGrp="1"/>
          </p:cNvSpPr>
          <p:nvPr>
            <p:ph type="title"/>
          </p:nvPr>
        </p:nvSpPr>
        <p:spPr>
          <a:xfrm>
            <a:off x="457200" y="4406900"/>
            <a:ext cx="8037513" cy="1362075"/>
          </a:xfrm>
        </p:spPr>
        <p:txBody>
          <a:bodyPr anchor="t"/>
          <a:lstStyle>
            <a:lvl1pPr algn="l">
              <a:defRPr sz="3200" b="0" cap="none"/>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906713"/>
            <a:ext cx="8037513" cy="1500187"/>
          </a:xfrm>
        </p:spPr>
        <p:txBody>
          <a:bodyPr anchor="b"/>
          <a:lstStyle>
            <a:lvl1pPr marL="0" indent="0">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80B0B81C-CA25-D345-AD32-945D9CE22E24}" type="datetime1">
              <a:rPr lang="en-US" smtClean="0"/>
              <a:pPr>
                <a:defRPr/>
              </a:pPr>
              <a:t>5/18/14</a:t>
            </a:fld>
            <a:r>
              <a:rPr lang="en-US" dirty="0" smtClean="0"/>
              <a:t> – J. </a:t>
            </a:r>
            <a:r>
              <a:rPr lang="en-US" dirty="0" err="1" smtClean="0"/>
              <a:t>Zurawski</a:t>
            </a:r>
            <a:r>
              <a:rPr lang="en-US" dirty="0" smtClean="0"/>
              <a:t> (</a:t>
            </a:r>
            <a:r>
              <a:rPr lang="en-US" dirty="0" err="1" smtClean="0"/>
              <a:t>zurawski@es.net</a:t>
            </a:r>
            <a:r>
              <a:rPr lang="en-US" dirty="0" smtClean="0"/>
              <a:t>)</a:t>
            </a:r>
          </a:p>
        </p:txBody>
      </p:sp>
      <p:sp>
        <p:nvSpPr>
          <p:cNvPr id="8" name="Slide Number Placeholder 5"/>
          <p:cNvSpPr>
            <a:spLocks noGrp="1"/>
          </p:cNvSpPr>
          <p:nvPr>
            <p:ph type="sldNum" sz="quarter" idx="12"/>
          </p:nvPr>
        </p:nvSpPr>
        <p:spPr/>
        <p:txBody>
          <a:bodyPr/>
          <a:lstStyle>
            <a:lvl1pPr>
              <a:defRPr/>
            </a:lvl1pPr>
          </a:lstStyle>
          <a:p>
            <a:pPr>
              <a:defRPr/>
            </a:pPr>
            <a:fld id="{D0D60598-22BC-DE45-8110-72C7EB64E6D6}" type="slidenum">
              <a:rPr lang="en-US"/>
              <a:pPr>
                <a:defRPr/>
              </a:pPr>
              <a:t>‹#›</a:t>
            </a:fld>
            <a:endParaRPr lang="en-US" dirty="0"/>
          </a:p>
        </p:txBody>
      </p:sp>
      <p:pic>
        <p:nvPicPr>
          <p:cNvPr id="9" name="Picture 8" descr="Unknow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38399" y="920750"/>
            <a:ext cx="3276601" cy="108537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spcBef>
                <a:spcPts val="900"/>
              </a:spcBef>
              <a:defRPr sz="1800"/>
            </a:lvl1pPr>
            <a:lvl2pPr>
              <a:spcBef>
                <a:spcPts val="600"/>
              </a:spcBef>
              <a:defRPr sz="1800"/>
            </a:lvl2pPr>
            <a:lvl3pPr>
              <a:spcBef>
                <a:spcPts val="400"/>
              </a:spcBef>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4525963"/>
          </a:xfrm>
        </p:spPr>
        <p:txBody>
          <a:bodyPr/>
          <a:lstStyle>
            <a:lvl1pPr>
              <a:spcBef>
                <a:spcPts val="900"/>
              </a:spcBef>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Date Placeholder 3"/>
          <p:cNvSpPr>
            <a:spLocks noGrp="1"/>
          </p:cNvSpPr>
          <p:nvPr>
            <p:ph type="dt" sz="half" idx="10"/>
          </p:nvPr>
        </p:nvSpPr>
        <p:spPr/>
        <p:txBody>
          <a:bodyPr/>
          <a:lstStyle>
            <a:lvl1pPr>
              <a:defRPr smtClean="0"/>
            </a:lvl1pPr>
          </a:lstStyle>
          <a:p>
            <a:pPr>
              <a:defRPr/>
            </a:pPr>
            <a:fld id="{14D31318-E349-C94A-82AC-28473119CDAD}" type="datetime1">
              <a:rPr lang="en-US" smtClean="0"/>
              <a:pPr>
                <a:defRPr/>
              </a:pPr>
              <a:t>5/18/14</a:t>
            </a:fld>
            <a:r>
              <a:rPr lang="en-US" dirty="0" smtClean="0"/>
              <a:t> – J. </a:t>
            </a:r>
            <a:r>
              <a:rPr lang="en-US" dirty="0" err="1" smtClean="0"/>
              <a:t>Zurawski</a:t>
            </a:r>
            <a:r>
              <a:rPr lang="en-US" dirty="0" smtClean="0"/>
              <a:t> (</a:t>
            </a:r>
            <a:r>
              <a:rPr lang="en-US" dirty="0" err="1" smtClean="0"/>
              <a:t>zurawski@es.net</a:t>
            </a:r>
            <a:r>
              <a:rPr lang="en-US" dirty="0" smtClean="0"/>
              <a:t>)</a:t>
            </a:r>
          </a:p>
        </p:txBody>
      </p:sp>
      <p:sp>
        <p:nvSpPr>
          <p:cNvPr id="8" name="Slide Number Placeholder 5"/>
          <p:cNvSpPr>
            <a:spLocks noGrp="1"/>
          </p:cNvSpPr>
          <p:nvPr>
            <p:ph type="sldNum" sz="quarter" idx="12"/>
          </p:nvPr>
        </p:nvSpPr>
        <p:spPr/>
        <p:txBody>
          <a:bodyPr/>
          <a:lstStyle>
            <a:lvl1pPr>
              <a:defRPr/>
            </a:lvl1pPr>
          </a:lstStyle>
          <a:p>
            <a:pPr>
              <a:defRPr/>
            </a:pPr>
            <a:fld id="{D7946B7A-F0F1-B649-AD7D-33CEE8400C9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1501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spcBef>
                <a:spcPts val="900"/>
              </a:spcBef>
              <a:defRPr sz="1800"/>
            </a:lvl1pPr>
            <a:lvl2pPr>
              <a:spcBef>
                <a:spcPts val="600"/>
              </a:spcBef>
              <a:defRPr sz="1800"/>
            </a:lvl2pPr>
            <a:lvl3pPr>
              <a:spcBef>
                <a:spcPts val="4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Date Placeholder 3"/>
          <p:cNvSpPr>
            <a:spLocks noGrp="1"/>
          </p:cNvSpPr>
          <p:nvPr>
            <p:ph type="dt" sz="half" idx="10"/>
          </p:nvPr>
        </p:nvSpPr>
        <p:spPr/>
        <p:txBody>
          <a:bodyPr/>
          <a:lstStyle>
            <a:lvl1pPr>
              <a:defRPr smtClean="0"/>
            </a:lvl1pPr>
          </a:lstStyle>
          <a:p>
            <a:pPr>
              <a:defRPr/>
            </a:pPr>
            <a:fld id="{0788AA81-2144-9A4F-982D-99A41862F6AF}" type="datetime1">
              <a:rPr lang="en-US" smtClean="0"/>
              <a:pPr>
                <a:defRPr/>
              </a:pPr>
              <a:t>5/18/14</a:t>
            </a:fld>
            <a:r>
              <a:rPr lang="en-US" dirty="0" smtClean="0"/>
              <a:t> – J. </a:t>
            </a:r>
            <a:r>
              <a:rPr lang="en-US" dirty="0" err="1" smtClean="0"/>
              <a:t>Zurawski</a:t>
            </a:r>
            <a:r>
              <a:rPr lang="en-US" dirty="0" smtClean="0"/>
              <a:t> (</a:t>
            </a:r>
            <a:r>
              <a:rPr lang="en-US" dirty="0" err="1" smtClean="0"/>
              <a:t>zurawski@es.net</a:t>
            </a:r>
            <a:r>
              <a:rPr lang="en-US" dirty="0" smtClean="0"/>
              <a:t>)</a:t>
            </a:r>
          </a:p>
        </p:txBody>
      </p:sp>
      <p:sp>
        <p:nvSpPr>
          <p:cNvPr id="10" name="Slide Number Placeholder 5"/>
          <p:cNvSpPr>
            <a:spLocks noGrp="1"/>
          </p:cNvSpPr>
          <p:nvPr>
            <p:ph type="sldNum" sz="quarter" idx="12"/>
          </p:nvPr>
        </p:nvSpPr>
        <p:spPr/>
        <p:txBody>
          <a:bodyPr/>
          <a:lstStyle>
            <a:lvl1pPr>
              <a:defRPr/>
            </a:lvl1pPr>
          </a:lstStyle>
          <a:p>
            <a:pPr>
              <a:defRPr/>
            </a:pPr>
            <a:fld id="{E7B07036-CDBF-9045-BEBA-45AC230EB3BD}"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1143000"/>
          </a:xfrm>
        </p:spPr>
        <p:txBody>
          <a:body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lvl1pPr>
              <a:defRPr smtClean="0"/>
            </a:lvl1pPr>
          </a:lstStyle>
          <a:p>
            <a:pPr>
              <a:defRPr/>
            </a:pPr>
            <a:fld id="{297A3A12-B379-6143-B591-BD63D72A8B49}" type="datetime1">
              <a:rPr lang="en-US" smtClean="0"/>
              <a:pPr>
                <a:defRPr/>
              </a:pPr>
              <a:t>5/18/14</a:t>
            </a:fld>
            <a:r>
              <a:rPr lang="en-US" dirty="0" smtClean="0"/>
              <a:t> – J. </a:t>
            </a:r>
            <a:r>
              <a:rPr lang="en-US" dirty="0" err="1" smtClean="0"/>
              <a:t>Zurawski</a:t>
            </a:r>
            <a:r>
              <a:rPr lang="en-US" dirty="0" smtClean="0"/>
              <a:t> (</a:t>
            </a:r>
            <a:r>
              <a:rPr lang="en-US" dirty="0" err="1" smtClean="0"/>
              <a:t>zurawski@es.net</a:t>
            </a:r>
            <a:r>
              <a:rPr lang="en-US" dirty="0" smtClean="0"/>
              <a:t>)</a:t>
            </a:r>
          </a:p>
        </p:txBody>
      </p:sp>
      <p:sp>
        <p:nvSpPr>
          <p:cNvPr id="6" name="Slide Number Placeholder 5"/>
          <p:cNvSpPr>
            <a:spLocks noGrp="1"/>
          </p:cNvSpPr>
          <p:nvPr>
            <p:ph type="sldNum" sz="quarter" idx="12"/>
          </p:nvPr>
        </p:nvSpPr>
        <p:spPr/>
        <p:txBody>
          <a:bodyPr/>
          <a:lstStyle>
            <a:lvl1pPr>
              <a:defRPr/>
            </a:lvl1pPr>
          </a:lstStyle>
          <a:p>
            <a:pPr>
              <a:defRPr/>
            </a:pPr>
            <a:fld id="{994CF6C2-875D-8741-96F2-AB275F5C2CAF}"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8D56189-3560-DB44-BC74-E63444EAF5E0}" type="datetime1">
              <a:rPr lang="en-US" smtClean="0"/>
              <a:pPr>
                <a:defRPr/>
              </a:pPr>
              <a:t>5/18/14</a:t>
            </a:fld>
            <a:r>
              <a:rPr lang="en-US" dirty="0" smtClean="0"/>
              <a:t> – J. </a:t>
            </a:r>
            <a:r>
              <a:rPr lang="en-US" dirty="0" err="1" smtClean="0"/>
              <a:t>Zurawski</a:t>
            </a:r>
            <a:r>
              <a:rPr lang="en-US" dirty="0" smtClean="0"/>
              <a:t> (</a:t>
            </a:r>
            <a:r>
              <a:rPr lang="en-US" dirty="0" err="1" smtClean="0"/>
              <a:t>zurawski@es.net</a:t>
            </a:r>
            <a:r>
              <a:rPr lang="en-US" dirty="0" smtClean="0"/>
              <a:t>)</a:t>
            </a:r>
          </a:p>
        </p:txBody>
      </p:sp>
      <p:sp>
        <p:nvSpPr>
          <p:cNvPr id="4" name="Slide Number Placeholder 5"/>
          <p:cNvSpPr>
            <a:spLocks noGrp="1"/>
          </p:cNvSpPr>
          <p:nvPr>
            <p:ph type="sldNum" sz="quarter" idx="12"/>
          </p:nvPr>
        </p:nvSpPr>
        <p:spPr/>
        <p:txBody>
          <a:bodyPr/>
          <a:lstStyle>
            <a:lvl1pPr>
              <a:defRPr/>
            </a:lvl1pPr>
          </a:lstStyle>
          <a:p>
            <a:pPr>
              <a:defRPr/>
            </a:pPr>
            <a:fld id="{94BEC85A-2B99-6746-AB8E-75939B0FA4A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54038"/>
            <a:ext cx="3008313" cy="1160462"/>
          </a:xfrm>
        </p:spPr>
        <p:txBody>
          <a:bodyPr anchor="b"/>
          <a:lstStyle>
            <a:lvl1pPr algn="l">
              <a:defRPr sz="18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1714500"/>
            <a:ext cx="5111750" cy="4411663"/>
          </a:xfrm>
        </p:spPr>
        <p:txBody>
          <a:bodyPr/>
          <a:lstStyle>
            <a:lvl1pPr>
              <a:spcBef>
                <a:spcPts val="900"/>
              </a:spcBef>
              <a:defRPr sz="1800"/>
            </a:lvl1pPr>
            <a:lvl2pPr>
              <a:defRPr sz="1800"/>
            </a:lvl2pPr>
            <a:lvl3pPr>
              <a:spcBef>
                <a:spcPts val="400"/>
              </a:spcBef>
              <a:defRPr sz="18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457200" y="1714500"/>
            <a:ext cx="3008313" cy="44116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a:defRPr smtClean="0"/>
            </a:lvl1pPr>
          </a:lstStyle>
          <a:p>
            <a:pPr>
              <a:defRPr/>
            </a:pPr>
            <a:fld id="{03BD428F-E7B6-AC4C-83AA-2D7CA91E3374}" type="datetime1">
              <a:rPr lang="en-US" smtClean="0"/>
              <a:pPr>
                <a:defRPr/>
              </a:pPr>
              <a:t>5/18/14</a:t>
            </a:fld>
            <a:r>
              <a:rPr lang="en-US" dirty="0" smtClean="0"/>
              <a:t> – J. </a:t>
            </a:r>
            <a:r>
              <a:rPr lang="en-US" dirty="0" err="1" smtClean="0"/>
              <a:t>Zurawski</a:t>
            </a:r>
            <a:r>
              <a:rPr lang="en-US" dirty="0" smtClean="0"/>
              <a:t> (</a:t>
            </a:r>
            <a:r>
              <a:rPr lang="en-US" dirty="0" err="1" smtClean="0"/>
              <a:t>zurawski@es.net</a:t>
            </a:r>
            <a:r>
              <a:rPr lang="en-US" dirty="0" smtClean="0"/>
              <a:t>)</a:t>
            </a:r>
          </a:p>
        </p:txBody>
      </p:sp>
      <p:sp>
        <p:nvSpPr>
          <p:cNvPr id="7" name="Footer Placeholder 4"/>
          <p:cNvSpPr>
            <a:spLocks noGrp="1"/>
          </p:cNvSpPr>
          <p:nvPr>
            <p:ph type="ftr" sz="quarter" idx="11"/>
          </p:nvPr>
        </p:nvSpPr>
        <p:spPr>
          <a:xfrm>
            <a:off x="2590800" y="6307138"/>
            <a:ext cx="3962400" cy="184150"/>
          </a:xfrm>
          <a:prstGeom prst="rect">
            <a:avLst/>
          </a:prstGeom>
        </p:spPr>
        <p:txBody>
          <a:bodyPr/>
          <a:lstStyle>
            <a:lvl1pPr>
              <a:defRPr dirty="0" smtClean="0"/>
            </a:lvl1pPr>
          </a:lstStyle>
          <a:p>
            <a:pPr>
              <a:defRPr/>
            </a:pPr>
            <a:r>
              <a:rPr lang="en-US"/>
              <a:t>ESnet Template Examples</a:t>
            </a:r>
          </a:p>
        </p:txBody>
      </p:sp>
      <p:sp>
        <p:nvSpPr>
          <p:cNvPr id="8" name="Slide Number Placeholder 5"/>
          <p:cNvSpPr>
            <a:spLocks noGrp="1"/>
          </p:cNvSpPr>
          <p:nvPr>
            <p:ph type="sldNum" sz="quarter" idx="12"/>
          </p:nvPr>
        </p:nvSpPr>
        <p:spPr/>
        <p:txBody>
          <a:bodyPr/>
          <a:lstStyle>
            <a:lvl1pPr>
              <a:defRPr/>
            </a:lvl1pPr>
          </a:lstStyle>
          <a:p>
            <a:pPr>
              <a:defRPr/>
            </a:pPr>
            <a:fld id="{4785DDC6-6948-9542-AE23-4C88376D07A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529C0B4-3A98-9D43-995D-307DDD97F3B9}" type="datetime1">
              <a:rPr lang="en-US" smtClean="0"/>
              <a:pPr>
                <a:defRPr/>
              </a:pPr>
              <a:t>5/18/14</a:t>
            </a:fld>
            <a:r>
              <a:rPr lang="en-US" dirty="0" smtClean="0"/>
              <a:t> – J. </a:t>
            </a:r>
            <a:r>
              <a:rPr lang="en-US" dirty="0" err="1" smtClean="0"/>
              <a:t>Zurawski</a:t>
            </a:r>
            <a:r>
              <a:rPr lang="en-US" dirty="0" smtClean="0"/>
              <a:t> (</a:t>
            </a:r>
            <a:r>
              <a:rPr lang="en-US" dirty="0" err="1" smtClean="0"/>
              <a:t>zurawski@es.net</a:t>
            </a:r>
            <a:r>
              <a:rPr lang="en-US" dirty="0" smtClean="0"/>
              <a:t>)</a:t>
            </a:r>
          </a:p>
        </p:txBody>
      </p:sp>
      <p:sp>
        <p:nvSpPr>
          <p:cNvPr id="6" name="Footer Placeholder 4"/>
          <p:cNvSpPr>
            <a:spLocks noGrp="1"/>
          </p:cNvSpPr>
          <p:nvPr>
            <p:ph type="ftr" sz="quarter" idx="11"/>
          </p:nvPr>
        </p:nvSpPr>
        <p:spPr>
          <a:xfrm>
            <a:off x="2590800" y="6307138"/>
            <a:ext cx="3962400" cy="184150"/>
          </a:xfrm>
          <a:prstGeom prst="rect">
            <a:avLst/>
          </a:prstGeom>
        </p:spPr>
        <p:txBody>
          <a:bodyPr/>
          <a:lstStyle>
            <a:lvl1pPr>
              <a:defRPr/>
            </a:lvl1pPr>
          </a:lstStyle>
          <a:p>
            <a:pPr>
              <a:defRPr/>
            </a:pPr>
            <a:r>
              <a:rPr lang="en-US"/>
              <a:t>ESnet Template Examples</a:t>
            </a:r>
          </a:p>
        </p:txBody>
      </p:sp>
      <p:sp>
        <p:nvSpPr>
          <p:cNvPr id="7" name="Slide Number Placeholder 5"/>
          <p:cNvSpPr>
            <a:spLocks noGrp="1"/>
          </p:cNvSpPr>
          <p:nvPr>
            <p:ph type="sldNum" sz="quarter" idx="12"/>
          </p:nvPr>
        </p:nvSpPr>
        <p:spPr/>
        <p:txBody>
          <a:bodyPr/>
          <a:lstStyle>
            <a:lvl1pPr>
              <a:defRPr/>
            </a:lvl1pPr>
          </a:lstStyle>
          <a:p>
            <a:pPr>
              <a:defRPr/>
            </a:pPr>
            <a:fld id="{7F0B838D-2899-3348-AC07-177A26D9D92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png"/><Relationship Id="rId12" Type="http://schemas.openxmlformats.org/officeDocument/2006/relationships/image" Target="../media/image2.png"/><Relationship Id="rId13" Type="http://schemas.openxmlformats.org/officeDocument/2006/relationships/image" Target="../media/image3.pn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theme" Target="../theme/theme2.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ESnet_bckgr_art.png"/>
          <p:cNvPicPr>
            <a:picLocks noChangeAspect="1"/>
          </p:cNvPicPr>
          <p:nvPr userDrawn="1"/>
        </p:nvPicPr>
        <p:blipFill>
          <a:blip r:embed="rId11"/>
          <a:srcRect l="45847"/>
          <a:stretch>
            <a:fillRect/>
          </a:stretch>
        </p:blipFill>
        <p:spPr bwMode="auto">
          <a:xfrm>
            <a:off x="0" y="1588"/>
            <a:ext cx="2805113" cy="6856412"/>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70993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First level bullet</a:t>
            </a:r>
          </a:p>
          <a:p>
            <a:pPr lvl="2"/>
            <a:r>
              <a:rPr lang="en-US"/>
              <a:t>	Second level bullet</a:t>
            </a:r>
          </a:p>
          <a:p>
            <a:pPr lvl="3"/>
            <a:r>
              <a:rPr lang="en-US"/>
              <a:t>	Third level bullet</a:t>
            </a:r>
          </a:p>
        </p:txBody>
      </p:sp>
      <p:sp>
        <p:nvSpPr>
          <p:cNvPr id="4" name="Date Placeholder 3"/>
          <p:cNvSpPr>
            <a:spLocks noGrp="1"/>
          </p:cNvSpPr>
          <p:nvPr>
            <p:ph type="dt" sz="half" idx="2"/>
          </p:nvPr>
        </p:nvSpPr>
        <p:spPr>
          <a:xfrm>
            <a:off x="457200" y="6307138"/>
            <a:ext cx="2133600" cy="184150"/>
          </a:xfrm>
          <a:prstGeom prst="rect">
            <a:avLst/>
          </a:prstGeom>
        </p:spPr>
        <p:txBody>
          <a:bodyPr vert="horz" lIns="91440" tIns="45720" rIns="91440" bIns="45720" rtlCol="0" anchor="ctr"/>
          <a:lstStyle>
            <a:lvl1pPr algn="l" fontAlgn="auto">
              <a:spcBef>
                <a:spcPts val="0"/>
              </a:spcBef>
              <a:spcAft>
                <a:spcPts val="0"/>
              </a:spcAft>
              <a:defRPr sz="600" smtClean="0">
                <a:solidFill>
                  <a:schemeClr val="tx1"/>
                </a:solidFill>
                <a:latin typeface="+mn-lt"/>
                <a:ea typeface="+mn-ea"/>
                <a:cs typeface="+mn-cs"/>
              </a:defRPr>
            </a:lvl1pPr>
          </a:lstStyle>
          <a:p>
            <a:pPr>
              <a:defRPr/>
            </a:pPr>
            <a:fld id="{2DD6487B-43BE-5441-912E-3A79E3056D4C}" type="datetime1">
              <a:rPr lang="en-US" smtClean="0"/>
              <a:pPr>
                <a:defRPr/>
              </a:pPr>
              <a:t>5/18/14</a:t>
            </a:fld>
            <a:r>
              <a:rPr lang="en-US" dirty="0" smtClean="0"/>
              <a:t> – J. </a:t>
            </a:r>
            <a:r>
              <a:rPr lang="en-US" dirty="0" err="1" smtClean="0"/>
              <a:t>Zurawski</a:t>
            </a:r>
            <a:r>
              <a:rPr lang="en-US" dirty="0" smtClean="0"/>
              <a:t> (</a:t>
            </a:r>
            <a:r>
              <a:rPr lang="en-US" dirty="0" err="1" smtClean="0"/>
              <a:t>zurawski@es.net</a:t>
            </a:r>
            <a:r>
              <a:rPr lang="en-US" dirty="0" smtClean="0"/>
              <a:t>)</a:t>
            </a:r>
          </a:p>
        </p:txBody>
      </p:sp>
      <p:sp>
        <p:nvSpPr>
          <p:cNvPr id="6" name="Slide Number Placeholder 5"/>
          <p:cNvSpPr>
            <a:spLocks noGrp="1"/>
          </p:cNvSpPr>
          <p:nvPr>
            <p:ph type="sldNum" sz="quarter" idx="4"/>
          </p:nvPr>
        </p:nvSpPr>
        <p:spPr>
          <a:xfrm>
            <a:off x="6553200" y="6307138"/>
            <a:ext cx="2133600" cy="184150"/>
          </a:xfrm>
          <a:prstGeom prst="rect">
            <a:avLst/>
          </a:prstGeom>
        </p:spPr>
        <p:txBody>
          <a:bodyPr vert="horz" lIns="91440" tIns="45720" rIns="91440" bIns="45720" rtlCol="0" anchor="ctr"/>
          <a:lstStyle>
            <a:lvl1pPr algn="r" fontAlgn="auto">
              <a:spcBef>
                <a:spcPts val="0"/>
              </a:spcBef>
              <a:spcAft>
                <a:spcPts val="0"/>
              </a:spcAft>
              <a:defRPr sz="600" smtClean="0">
                <a:solidFill>
                  <a:schemeClr val="tx1"/>
                </a:solidFill>
                <a:latin typeface="+mn-lt"/>
                <a:ea typeface="+mn-ea"/>
                <a:cs typeface="+mn-cs"/>
              </a:defRPr>
            </a:lvl1pPr>
          </a:lstStyle>
          <a:p>
            <a:pPr>
              <a:defRPr/>
            </a:pPr>
            <a:fld id="{90BDF6EC-3462-684F-AA49-8C502ED87BD6}" type="slidenum">
              <a:rPr lang="en-US"/>
              <a:pPr>
                <a:defRPr/>
              </a:pPr>
              <a:t>‹#›</a:t>
            </a:fld>
            <a:endParaRPr lang="en-US" dirty="0"/>
          </a:p>
        </p:txBody>
      </p:sp>
      <p:sp>
        <p:nvSpPr>
          <p:cNvPr id="17" name="Text Placeholder 9"/>
          <p:cNvSpPr txBox="1">
            <a:spLocks/>
          </p:cNvSpPr>
          <p:nvPr userDrawn="1"/>
        </p:nvSpPr>
        <p:spPr bwMode="auto">
          <a:xfrm>
            <a:off x="-111125" y="6496050"/>
            <a:ext cx="4683125" cy="514350"/>
          </a:xfrm>
          <a:prstGeom prst="rect">
            <a:avLst/>
          </a:prstGeom>
          <a:solidFill>
            <a:srgbClr val="629FC3"/>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latin typeface="+mn-lt"/>
                <a:ea typeface="ＭＳ Ｐゴシック" pitchFamily="-108" charset="-128"/>
                <a:cs typeface="ＭＳ Ｐゴシック" pitchFamily="-108" charset="-128"/>
              </a:rPr>
              <a:t>	Lawrence Berkeley National Laboratory</a:t>
            </a:r>
          </a:p>
        </p:txBody>
      </p:sp>
      <p:sp>
        <p:nvSpPr>
          <p:cNvPr id="18" name="Text Placeholder 9"/>
          <p:cNvSpPr txBox="1">
            <a:spLocks/>
          </p:cNvSpPr>
          <p:nvPr userDrawn="1"/>
        </p:nvSpPr>
        <p:spPr bwMode="auto">
          <a:xfrm>
            <a:off x="4572000" y="6496050"/>
            <a:ext cx="4683125" cy="514350"/>
          </a:xfrm>
          <a:prstGeom prst="rect">
            <a:avLst/>
          </a:prstGeom>
          <a:solidFill>
            <a:schemeClr val="tx1"/>
          </a:solidFill>
          <a:ln w="9525">
            <a:noFill/>
            <a:miter lim="800000"/>
            <a:headEnd/>
            <a:tailEnd/>
          </a:ln>
        </p:spPr>
        <p:txBody>
          <a:bodyPr>
            <a:prstTxWarp prst="textNoShape">
              <a:avLst/>
            </a:prstTxWarp>
            <a:normAutofit/>
          </a:bodyPr>
          <a:lstStyle>
            <a:lvl1pPr marL="574675" indent="-574675" algn="l">
              <a:buFontTx/>
              <a:buNone/>
              <a:defRPr sz="1100" b="1">
                <a:ln>
                  <a:noFill/>
                </a:ln>
                <a:solidFill>
                  <a:schemeClr val="bg1"/>
                </a:solidFill>
              </a:defRPr>
            </a:lvl1pPr>
          </a:lstStyle>
          <a:p>
            <a:pPr eaLnBrk="0" hangingPunct="0">
              <a:spcBef>
                <a:spcPts val="1200"/>
              </a:spcBef>
              <a:defRPr/>
            </a:pPr>
            <a:r>
              <a:rPr lang="en-US" dirty="0" smtClean="0">
                <a:latin typeface="+mn-lt"/>
                <a:ea typeface="ＭＳ Ｐゴシック" pitchFamily="-108" charset="-128"/>
                <a:cs typeface="ＭＳ Ｐゴシック" pitchFamily="-108" charset="-128"/>
              </a:rPr>
              <a:t>		U.S. Department of Energy  |  Office of Science</a:t>
            </a:r>
          </a:p>
        </p:txBody>
      </p:sp>
      <p:pic>
        <p:nvPicPr>
          <p:cNvPr id="10" name="Picture 9" descr="PerfSONAR-powered-CMYK.png"/>
          <p:cNvPicPr>
            <a:picLocks noChangeAspect="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5918732"/>
            <a:ext cx="1003300" cy="41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9" descr="ESnet_color_sm.png"/>
          <p:cNvPicPr>
            <a:picLocks noChangeAspect="1"/>
          </p:cNvPicPr>
          <p:nvPr userDrawn="1"/>
        </p:nvPicPr>
        <p:blipFill>
          <a:blip r:embed="rId13"/>
          <a:srcRect/>
          <a:stretch>
            <a:fillRect/>
          </a:stretch>
        </p:blipFill>
        <p:spPr bwMode="auto">
          <a:xfrm>
            <a:off x="8020528" y="134937"/>
            <a:ext cx="755172" cy="888226"/>
          </a:xfrm>
          <a:prstGeom prst="rect">
            <a:avLst/>
          </a:prstGeom>
          <a:noFill/>
          <a:ln w="9525">
            <a:noFill/>
            <a:miter lim="800000"/>
            <a:headEnd/>
            <a:tailEnd/>
          </a:ln>
        </p:spPr>
      </p:pic>
      <p:pic>
        <p:nvPicPr>
          <p:cNvPr id="12" name="Picture 11" descr="Unknown.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838832" y="1023163"/>
            <a:ext cx="1190868" cy="394475"/>
          </a:xfrm>
          <a:prstGeom prst="rect">
            <a:avLst/>
          </a:prstGeom>
        </p:spPr>
      </p:pic>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26" r:id="rId7"/>
    <p:sldLayoutId id="2147483734" r:id="rId8"/>
    <p:sldLayoutId id="2147483727" r:id="rId9"/>
  </p:sldLayoutIdLst>
  <p:hf hdr="0"/>
  <p:txStyles>
    <p:titleStyle>
      <a:lvl1pPr algn="l" defTabSz="457200" rtl="0" eaLnBrk="0" fontAlgn="base" hangingPunct="0">
        <a:spcBef>
          <a:spcPct val="0"/>
        </a:spcBef>
        <a:spcAft>
          <a:spcPct val="0"/>
        </a:spcAft>
        <a:defRPr sz="2800" kern="1200">
          <a:solidFill>
            <a:schemeClr val="tx1"/>
          </a:solidFill>
          <a:latin typeface="+mj-lt"/>
          <a:ea typeface="ＭＳ Ｐゴシック" pitchFamily="-108" charset="-128"/>
          <a:cs typeface="ＭＳ Ｐゴシック" pitchFamily="-108" charset="-128"/>
        </a:defRPr>
      </a:lvl1pPr>
      <a:lvl2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2pPr>
      <a:lvl3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3pPr>
      <a:lvl4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4pPr>
      <a:lvl5pPr algn="l" defTabSz="457200" rtl="0" eaLnBrk="0" fontAlgn="base" hangingPunct="0">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5pPr>
      <a:lvl6pPr marL="4572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6pPr>
      <a:lvl7pPr marL="9144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7pPr>
      <a:lvl8pPr marL="13716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8pPr>
      <a:lvl9pPr marL="1828800" algn="l" defTabSz="457200" rtl="0" fontAlgn="base">
        <a:spcBef>
          <a:spcPct val="0"/>
        </a:spcBef>
        <a:spcAft>
          <a:spcPct val="0"/>
        </a:spcAft>
        <a:defRPr sz="2800">
          <a:solidFill>
            <a:schemeClr val="tx1"/>
          </a:solidFill>
          <a:latin typeface="Arial" pitchFamily="-108" charset="0"/>
          <a:ea typeface="ＭＳ Ｐゴシック" pitchFamily="-108" charset="-128"/>
          <a:cs typeface="ＭＳ Ｐゴシック" pitchFamily="-108" charset="-128"/>
        </a:defRPr>
      </a:lvl9pPr>
    </p:titleStyle>
    <p:bodyStyle>
      <a:lvl1pPr marL="342900" indent="-342900" algn="l" defTabSz="457200" rtl="0" eaLnBrk="0" fontAlgn="base" hangingPunct="0">
        <a:spcBef>
          <a:spcPts val="1200"/>
        </a:spcBef>
        <a:spcAft>
          <a:spcPct val="0"/>
        </a:spcAft>
        <a:defRPr sz="2000" kern="1200">
          <a:solidFill>
            <a:schemeClr val="tx1"/>
          </a:solidFill>
          <a:latin typeface="+mn-lt"/>
          <a:ea typeface="ＭＳ Ｐゴシック" pitchFamily="-108" charset="-128"/>
          <a:cs typeface="ＭＳ Ｐゴシック" pitchFamily="-108" charset="-128"/>
        </a:defRPr>
      </a:lvl1pPr>
      <a:lvl2pPr marL="457200" indent="-228600" algn="l" defTabSz="457200" rtl="0" eaLnBrk="0" fontAlgn="base" hangingPunct="0">
        <a:spcBef>
          <a:spcPts val="900"/>
        </a:spcBef>
        <a:spcAft>
          <a:spcPct val="0"/>
        </a:spcAft>
        <a:buSzPct val="100000"/>
        <a:buFont typeface="Arial" charset="0"/>
        <a:buChar char="•"/>
        <a:defRPr sz="2000" kern="1200">
          <a:solidFill>
            <a:schemeClr val="tx1"/>
          </a:solidFill>
          <a:latin typeface="+mn-lt"/>
          <a:ea typeface="ＭＳ Ｐゴシック" pitchFamily="-108" charset="-128"/>
          <a:cs typeface="+mn-cs"/>
        </a:defRPr>
      </a:lvl2pPr>
      <a:lvl3pPr marL="685800" indent="-228600" algn="l" defTabSz="457200" rtl="0" eaLnBrk="0" fontAlgn="base" hangingPunct="0">
        <a:spcBef>
          <a:spcPct val="20000"/>
        </a:spcBef>
        <a:spcAft>
          <a:spcPct val="0"/>
        </a:spcAft>
        <a:buSzPct val="85000"/>
        <a:buFont typeface="Lucida Grande" charset="0"/>
        <a:buChar char="-"/>
        <a:defRPr sz="2000" kern="1200">
          <a:solidFill>
            <a:schemeClr val="tx1"/>
          </a:solidFill>
          <a:latin typeface="+mn-lt"/>
          <a:ea typeface="ＭＳ Ｐゴシック" pitchFamily="-108" charset="-128"/>
          <a:cs typeface="+mn-cs"/>
        </a:defRPr>
      </a:lvl3pPr>
      <a:lvl4pPr marL="914400" indent="-228600" algn="l" defTabSz="457200" rtl="0" eaLnBrk="0" fontAlgn="base" hangingPunct="0">
        <a:spcBef>
          <a:spcPct val="20000"/>
        </a:spcBef>
        <a:spcAft>
          <a:spcPct val="0"/>
        </a:spcAft>
        <a:buSzPct val="80000"/>
        <a:buFont typeface="Arial" charset="0"/>
        <a:buChar char="•"/>
        <a:defRPr sz="2000" kern="1200">
          <a:solidFill>
            <a:schemeClr val="tx1"/>
          </a:solidFill>
          <a:latin typeface="+mn-lt"/>
          <a:ea typeface="ＭＳ Ｐゴシック" pitchFamily="-108"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A374D399-A7B9-FA4B-AFBD-DE17BDCCA426}" type="datetimeFigureOut">
              <a:rPr lang="en-US" smtClean="0">
                <a:solidFill>
                  <a:prstClr val="black">
                    <a:tint val="75000"/>
                  </a:prstClr>
                </a:solidFill>
                <a:latin typeface="Arial"/>
                <a:ea typeface="+mn-ea"/>
                <a:cs typeface="+mn-cs"/>
              </a:rPr>
              <a:pPr fontAlgn="auto">
                <a:spcBef>
                  <a:spcPts val="0"/>
                </a:spcBef>
                <a:spcAft>
                  <a:spcPts val="0"/>
                </a:spcAft>
              </a:pPr>
              <a:t>5/18/14</a:t>
            </a:fld>
            <a:endParaRPr lang="en-US">
              <a:solidFill>
                <a:prstClr val="black">
                  <a:tint val="75000"/>
                </a:prstClr>
              </a:solidFill>
              <a:latin typeface="Arial"/>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Arial"/>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48505A05-1974-134A-B52E-7AA094B24DB2}" type="slidenum">
              <a:rPr lang="en-US" smtClean="0">
                <a:solidFill>
                  <a:prstClr val="black">
                    <a:tint val="75000"/>
                  </a:prstClr>
                </a:solidFill>
                <a:latin typeface="Arial"/>
                <a:ea typeface="+mn-ea"/>
                <a:cs typeface="+mn-cs"/>
              </a:rPr>
              <a:pPr fontAlgn="auto">
                <a:spcBef>
                  <a:spcPts val="0"/>
                </a:spcBef>
                <a:spcAft>
                  <a:spcPts val="0"/>
                </a:spcAft>
              </a:pPr>
              <a:t>‹#›</a:t>
            </a:fld>
            <a:endParaRPr lang="en-US">
              <a:solidFill>
                <a:prstClr val="black">
                  <a:tint val="75000"/>
                </a:prstClr>
              </a:solidFill>
              <a:latin typeface="Arial"/>
              <a:ea typeface="+mn-ea"/>
              <a:cs typeface="+mn-cs"/>
            </a:endParaRPr>
          </a:p>
        </p:txBody>
      </p:sp>
    </p:spTree>
    <p:extLst>
      <p:ext uri="{BB962C8B-B14F-4D97-AF65-F5344CB8AC3E}">
        <p14:creationId xmlns:p14="http://schemas.microsoft.com/office/powerpoint/2010/main" val="623147644"/>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mailto:engage@es.net"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fasterdata.es.net/science-dmz/DTN/tuning/" TargetMode="External"/><Relationship Id="rId4"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mailto:engage@es.net"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mailto:engage@es.net"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mailto:engage@es.net"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mailto:engage@es.net"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3.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kernel.org/doc/Documentation/sysctl/vm.txt" TargetMode="External"/><Relationship Id="rId3" Type="http://schemas.openxmlformats.org/officeDocument/2006/relationships/hyperlink" Target="mailto:engage@es.ne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mailto:engage@es.net"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mailto:engage@es.net"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mailto:engage@es.net"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hyperlink" Target="mailto:engage@es.net" TargetMode="External"/><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38.xml.rels><?xml version="1.0" encoding="UTF-8" standalone="yes"?>
<Relationships xmlns="http://schemas.openxmlformats.org/package/2006/relationships"><Relationship Id="rId3" Type="http://schemas.openxmlformats.org/officeDocument/2006/relationships/hyperlink" Target="http://monalisa.cern.ch/FDT/" TargetMode="External"/><Relationship Id="rId4" Type="http://schemas.openxmlformats.org/officeDocument/2006/relationships/hyperlink" Target="http://www.slac.stanford.edu/~abh/bbcp/" TargetMode="External"/><Relationship Id="rId5" Type="http://schemas.openxmlformats.org/officeDocument/2006/relationships/hyperlink" Target="http://lftp.yar.ru/" TargetMode="External"/><Relationship Id="rId6" Type="http://schemas.openxmlformats.org/officeDocument/2006/relationships/hyperlink" Target="http://axel.alioth.debian.org/" TargetMode="External"/><Relationship Id="rId7"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9.xml.rels><?xml version="1.0" encoding="UTF-8" standalone="yes"?>
<Relationships xmlns="http://schemas.openxmlformats.org/package/2006/relationships"><Relationship Id="rId3" Type="http://schemas.openxmlformats.org/officeDocument/2006/relationships/hyperlink" Target="http://www.dataexpedition.com/" TargetMode="External"/><Relationship Id="rId4" Type="http://schemas.openxmlformats.org/officeDocument/2006/relationships/hyperlink" Target="http://www.tixeltec.com/tixstream_en.html" TargetMode="External"/><Relationship Id="rId5" Type="http://schemas.openxmlformats.org/officeDocument/2006/relationships/hyperlink" Target="mailto:engage@es.net" TargetMode="External"/><Relationship Id="rId1" Type="http://schemas.openxmlformats.org/officeDocument/2006/relationships/slideLayout" Target="../slideLayouts/slideLayout2.xml"/><Relationship Id="rId2" Type="http://schemas.openxmlformats.org/officeDocument/2006/relationships/hyperlink" Target="http://www.asperasoft.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mailto:engage@es.net"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mailto:engage@es.net"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mailto:engage@es.net"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mailto:bltierney@es.net" TargetMode="External"/><Relationship Id="rId4" Type="http://schemas.openxmlformats.org/officeDocument/2006/relationships/hyperlink" Target="mailto:mchester@es.net" TargetMode="External"/><Relationship Id="rId5" Type="http://schemas.openxmlformats.org/officeDocument/2006/relationships/hyperlink" Target="mailto:engage@es.net" TargetMode="External"/><Relationship Id="rId6" Type="http://schemas.openxmlformats.org/officeDocument/2006/relationships/hyperlink" Target="http://fasterdata.es.net" TargetMode="External"/><Relationship Id="rId1" Type="http://schemas.openxmlformats.org/officeDocument/2006/relationships/slideLayout" Target="../slideLayouts/slideLayout1.xml"/><Relationship Id="rId2" Type="http://schemas.openxmlformats.org/officeDocument/2006/relationships/hyperlink" Target="mailto:zurawski@es.ne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mailto:engage@es.ne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ngage@es.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2590800" y="433388"/>
            <a:ext cx="6096000" cy="1470025"/>
          </a:xfrm>
        </p:spPr>
        <p:txBody>
          <a:bodyPr/>
          <a:lstStyle/>
          <a:p>
            <a:r>
              <a:rPr lang="en-US" sz="2800" dirty="0" smtClean="0"/>
              <a:t>The Science DMZ:</a:t>
            </a:r>
            <a:r>
              <a:rPr lang="en-US" sz="2800" dirty="0"/>
              <a:t/>
            </a:r>
            <a:br>
              <a:rPr lang="en-US" sz="2800" dirty="0"/>
            </a:br>
            <a:r>
              <a:rPr lang="en-US" sz="2800" dirty="0" smtClean="0"/>
              <a:t>Data </a:t>
            </a:r>
            <a:r>
              <a:rPr lang="en-US" sz="2800" dirty="0"/>
              <a:t>Transfer Nodes (DTNs) &amp; Tools</a:t>
            </a:r>
            <a:endParaRPr lang="en-US" sz="2800" dirty="0" smtClean="0">
              <a:latin typeface="Arial" charset="0"/>
              <a:ea typeface="ＭＳ Ｐゴシック" charset="-128"/>
              <a:cs typeface="ＭＳ Ｐゴシック" charset="-128"/>
            </a:endParaRPr>
          </a:p>
        </p:txBody>
      </p:sp>
      <p:sp>
        <p:nvSpPr>
          <p:cNvPr id="8" name="Text Placeholder 7"/>
          <p:cNvSpPr>
            <a:spLocks noGrp="1"/>
          </p:cNvSpPr>
          <p:nvPr>
            <p:ph type="body" sz="quarter" idx="11"/>
          </p:nvPr>
        </p:nvSpPr>
        <p:spPr>
          <a:xfrm>
            <a:off x="2590800" y="3636433"/>
            <a:ext cx="6553200" cy="1087783"/>
          </a:xfrm>
        </p:spPr>
        <p:txBody>
          <a:bodyPr rtlCol="0">
            <a:noAutofit/>
          </a:bodyPr>
          <a:lstStyle/>
          <a:p>
            <a:pPr marL="0" indent="0">
              <a:defRPr/>
            </a:pPr>
            <a:r>
              <a:rPr lang="en-US" dirty="0"/>
              <a:t>An Overview in Emerging (and not) Networking Technologies</a:t>
            </a:r>
          </a:p>
          <a:p>
            <a:pPr marL="0" indent="0">
              <a:defRPr/>
            </a:pPr>
            <a:r>
              <a:rPr lang="en-US" dirty="0" err="1"/>
              <a:t>Terena</a:t>
            </a:r>
            <a:r>
              <a:rPr lang="en-US" dirty="0"/>
              <a:t> Networking Conference (TNC2014)</a:t>
            </a:r>
          </a:p>
          <a:p>
            <a:pPr marL="0" indent="0">
              <a:defRPr/>
            </a:pPr>
            <a:r>
              <a:rPr lang="en-US" dirty="0"/>
              <a:t>Dublin, Ireland</a:t>
            </a:r>
          </a:p>
          <a:p>
            <a:pPr marL="0" indent="0">
              <a:defRPr/>
            </a:pPr>
            <a:r>
              <a:rPr lang="en-US" dirty="0"/>
              <a:t>May 19</a:t>
            </a:r>
            <a:r>
              <a:rPr lang="en-US" baseline="30000" dirty="0"/>
              <a:t>th</a:t>
            </a:r>
            <a:r>
              <a:rPr lang="en-US" dirty="0"/>
              <a:t> 2014</a:t>
            </a:r>
          </a:p>
        </p:txBody>
      </p:sp>
      <p:sp>
        <p:nvSpPr>
          <p:cNvPr id="7" name="Subtitle 2"/>
          <p:cNvSpPr>
            <a:spLocks noGrp="1"/>
          </p:cNvSpPr>
          <p:nvPr>
            <p:ph type="subTitle" idx="1"/>
          </p:nvPr>
        </p:nvSpPr>
        <p:spPr>
          <a:xfrm>
            <a:off x="2590800" y="2152650"/>
            <a:ext cx="6553200" cy="876300"/>
          </a:xfrm>
        </p:spPr>
        <p:txBody>
          <a:bodyPr/>
          <a:lstStyle/>
          <a:p>
            <a:r>
              <a:rPr lang="en-US" sz="1600" dirty="0">
                <a:latin typeface="Arial" charset="0"/>
                <a:ea typeface="Arial" charset="0"/>
                <a:cs typeface="Arial" charset="0"/>
              </a:rPr>
              <a:t>Jason Zurawski, Brian Tierney, Mary Hester</a:t>
            </a:r>
          </a:p>
          <a:p>
            <a:r>
              <a:rPr lang="en-US" sz="1600" b="1" dirty="0">
                <a:latin typeface="Arial" charset="0"/>
                <a:ea typeface="Arial" charset="0"/>
                <a:cs typeface="Arial" charset="0"/>
              </a:rPr>
              <a:t>ESnet Science Engagement</a:t>
            </a:r>
          </a:p>
        </p:txBody>
      </p:sp>
      <p:sp>
        <p:nvSpPr>
          <p:cNvPr id="6" name="Text Placeholder 7"/>
          <p:cNvSpPr txBox="1">
            <a:spLocks/>
          </p:cNvSpPr>
          <p:nvPr/>
        </p:nvSpPr>
        <p:spPr bwMode="auto">
          <a:xfrm>
            <a:off x="0" y="6587066"/>
            <a:ext cx="7848600" cy="296333"/>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noAutofit/>
          </a:bodyPr>
          <a:lstStyle>
            <a:lvl1pPr marL="342900" indent="-342900" algn="l" defTabSz="457200" rtl="0" eaLnBrk="0" fontAlgn="base" hangingPunct="0">
              <a:spcBef>
                <a:spcPts val="1200"/>
              </a:spcBef>
              <a:spcAft>
                <a:spcPct val="0"/>
              </a:spcAft>
              <a:buFontTx/>
              <a:buNone/>
              <a:defRPr sz="1400" kern="1200">
                <a:solidFill>
                  <a:schemeClr val="tx1">
                    <a:lumMod val="50000"/>
                    <a:lumOff val="50000"/>
                  </a:schemeClr>
                </a:solidFill>
                <a:latin typeface="+mn-lt"/>
                <a:ea typeface="ＭＳ Ｐゴシック" pitchFamily="-108" charset="-128"/>
                <a:cs typeface="ＭＳ Ｐゴシック" pitchFamily="-108" charset="-128"/>
              </a:defRPr>
            </a:lvl1pPr>
            <a:lvl2pPr marL="457200" indent="-228600" algn="l" defTabSz="457200" rtl="0" eaLnBrk="0" fontAlgn="base" hangingPunct="0">
              <a:spcBef>
                <a:spcPts val="900"/>
              </a:spcBef>
              <a:spcAft>
                <a:spcPct val="0"/>
              </a:spcAft>
              <a:buSzPct val="100000"/>
              <a:buFont typeface="Arial" charset="0"/>
              <a:buChar char="•"/>
              <a:defRPr sz="2000" kern="1200">
                <a:solidFill>
                  <a:schemeClr val="tx1"/>
                </a:solidFill>
                <a:latin typeface="+mn-lt"/>
                <a:ea typeface="ＭＳ Ｐゴシック" pitchFamily="-108" charset="-128"/>
                <a:cs typeface="+mn-cs"/>
              </a:defRPr>
            </a:lvl2pPr>
            <a:lvl3pPr marL="685800" indent="-228600" algn="l" defTabSz="457200" rtl="0" eaLnBrk="0" fontAlgn="base" hangingPunct="0">
              <a:spcBef>
                <a:spcPct val="20000"/>
              </a:spcBef>
              <a:spcAft>
                <a:spcPct val="0"/>
              </a:spcAft>
              <a:buSzPct val="85000"/>
              <a:buFont typeface="Lucida Grande" charset="0"/>
              <a:buChar char="-"/>
              <a:defRPr sz="2000" kern="1200">
                <a:solidFill>
                  <a:schemeClr val="tx1"/>
                </a:solidFill>
                <a:latin typeface="+mn-lt"/>
                <a:ea typeface="ＭＳ Ｐゴシック" pitchFamily="-108" charset="-128"/>
                <a:cs typeface="+mn-cs"/>
              </a:defRPr>
            </a:lvl3pPr>
            <a:lvl4pPr marL="914400" indent="-228600" algn="l" defTabSz="457200" rtl="0" eaLnBrk="0" fontAlgn="base" hangingPunct="0">
              <a:spcBef>
                <a:spcPct val="20000"/>
              </a:spcBef>
              <a:spcAft>
                <a:spcPct val="0"/>
              </a:spcAft>
              <a:buSzPct val="80000"/>
              <a:buFont typeface="Arial" charset="0"/>
              <a:buChar char="•"/>
              <a:defRPr sz="2000" kern="1200">
                <a:solidFill>
                  <a:schemeClr val="tx1"/>
                </a:solidFill>
                <a:latin typeface="+mn-lt"/>
                <a:ea typeface="ＭＳ Ｐゴシック" pitchFamily="-108"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eaLnBrk="1" fontAlgn="auto" hangingPunct="1">
              <a:spcAft>
                <a:spcPts val="0"/>
              </a:spcAft>
              <a:defRPr/>
            </a:pPr>
            <a:r>
              <a:rPr lang="en-US" sz="1000" dirty="0" smtClean="0">
                <a:ea typeface="+mn-ea"/>
                <a:cs typeface="+mn-cs"/>
              </a:rPr>
              <a:t>With contributions </a:t>
            </a:r>
            <a:r>
              <a:rPr lang="en-US" sz="1000" dirty="0">
                <a:ea typeface="+mn-ea"/>
                <a:cs typeface="+mn-cs"/>
              </a:rPr>
              <a:t>from S. </a:t>
            </a:r>
            <a:r>
              <a:rPr lang="en-US" sz="1000" dirty="0" err="1" smtClean="0">
                <a:ea typeface="+mn-ea"/>
                <a:cs typeface="+mn-cs"/>
              </a:rPr>
              <a:t>Balasubramanian</a:t>
            </a:r>
            <a:r>
              <a:rPr lang="en-US" sz="1000" dirty="0" smtClean="0">
                <a:ea typeface="+mn-ea"/>
                <a:cs typeface="+mn-cs"/>
              </a:rPr>
              <a:t>, B. Johnston, A. Lake, E. Dart, L. </a:t>
            </a:r>
            <a:r>
              <a:rPr lang="en-US" sz="1000" dirty="0" err="1" smtClean="0">
                <a:ea typeface="+mn-ea"/>
                <a:cs typeface="+mn-cs"/>
              </a:rPr>
              <a:t>Rotman</a:t>
            </a:r>
            <a:r>
              <a:rPr lang="en-US" sz="1000" dirty="0" smtClean="0">
                <a:ea typeface="+mn-ea"/>
                <a:cs typeface="+mn-cs"/>
              </a:rPr>
              <a:t>, E. </a:t>
            </a:r>
            <a:r>
              <a:rPr lang="en-US" sz="1000" dirty="0" err="1" smtClean="0">
                <a:solidFill>
                  <a:schemeClr val="tx1">
                    <a:lumMod val="65000"/>
                    <a:lumOff val="35000"/>
                  </a:schemeClr>
                </a:solidFill>
              </a:rPr>
              <a:t>Pouyoul</a:t>
            </a:r>
            <a:r>
              <a:rPr lang="en-US" sz="1000" dirty="0" smtClean="0">
                <a:solidFill>
                  <a:schemeClr val="tx1">
                    <a:lumMod val="65000"/>
                    <a:lumOff val="35000"/>
                  </a:schemeClr>
                </a:solidFill>
              </a:rPr>
              <a:t> </a:t>
            </a:r>
            <a:r>
              <a:rPr lang="en-US" sz="1000" dirty="0" smtClean="0"/>
              <a:t>and others @ ESnet</a:t>
            </a:r>
            <a:endParaRPr lang="en-US" sz="1000" dirty="0" smtClean="0">
              <a:ea typeface="+mn-ea"/>
              <a:cs typeface="+mn-cs"/>
            </a:endParaRPr>
          </a:p>
        </p:txBody>
      </p:sp>
    </p:spTree>
    <p:extLst>
      <p:ext uri="{BB962C8B-B14F-4D97-AF65-F5344CB8AC3E}">
        <p14:creationId xmlns:p14="http://schemas.microsoft.com/office/powerpoint/2010/main" val="3285331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7831"/>
            <a:ext cx="7099300" cy="1143000"/>
          </a:xfrm>
        </p:spPr>
        <p:txBody>
          <a:bodyPr/>
          <a:lstStyle/>
          <a:p>
            <a:r>
              <a:rPr lang="en-US" dirty="0" smtClean="0"/>
              <a:t>SSD Storage</a:t>
            </a:r>
            <a:endParaRPr lang="en-US" dirty="0"/>
          </a:p>
        </p:txBody>
      </p:sp>
      <p:pic>
        <p:nvPicPr>
          <p:cNvPr id="9" name="Picture 8"/>
          <p:cNvPicPr>
            <a:picLocks noChangeAspect="1"/>
          </p:cNvPicPr>
          <p:nvPr/>
        </p:nvPicPr>
        <p:blipFill>
          <a:blip r:embed="rId3"/>
          <a:stretch>
            <a:fillRect/>
          </a:stretch>
        </p:blipFill>
        <p:spPr>
          <a:xfrm>
            <a:off x="1240643" y="1672913"/>
            <a:ext cx="2345913" cy="1626500"/>
          </a:xfrm>
          <a:prstGeom prst="rect">
            <a:avLst/>
          </a:prstGeom>
        </p:spPr>
      </p:pic>
      <p:pic>
        <p:nvPicPr>
          <p:cNvPr id="10" name="Picture 9"/>
          <p:cNvPicPr>
            <a:picLocks noChangeAspect="1"/>
          </p:cNvPicPr>
          <p:nvPr/>
        </p:nvPicPr>
        <p:blipFill>
          <a:blip r:embed="rId4"/>
          <a:stretch>
            <a:fillRect/>
          </a:stretch>
        </p:blipFill>
        <p:spPr>
          <a:xfrm>
            <a:off x="5442809" y="2835091"/>
            <a:ext cx="3517900" cy="2311400"/>
          </a:xfrm>
          <a:prstGeom prst="rect">
            <a:avLst/>
          </a:prstGeom>
        </p:spPr>
      </p:pic>
      <p:pic>
        <p:nvPicPr>
          <p:cNvPr id="12" name="Picture 11"/>
          <p:cNvPicPr>
            <a:picLocks noChangeAspect="1"/>
          </p:cNvPicPr>
          <p:nvPr/>
        </p:nvPicPr>
        <p:blipFill>
          <a:blip r:embed="rId5"/>
          <a:stretch>
            <a:fillRect/>
          </a:stretch>
        </p:blipFill>
        <p:spPr>
          <a:xfrm>
            <a:off x="1201256" y="3948534"/>
            <a:ext cx="2385300" cy="1941523"/>
          </a:xfrm>
          <a:prstGeom prst="rect">
            <a:avLst/>
          </a:prstGeom>
        </p:spPr>
      </p:pic>
      <p:sp>
        <p:nvSpPr>
          <p:cNvPr id="8"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10</a:t>
            </a:fld>
            <a:r>
              <a:rPr lang="en-US" sz="800" dirty="0">
                <a:solidFill>
                  <a:prstClr val="black"/>
                </a:solidFill>
                <a:latin typeface="Arial"/>
              </a:rPr>
              <a:t> – ESnet Science Engagement (</a:t>
            </a:r>
            <a:r>
              <a:rPr lang="en-US" sz="800" dirty="0">
                <a:solidFill>
                  <a:prstClr val="black"/>
                </a:solidFill>
                <a:latin typeface="Arial"/>
                <a:hlinkClick r:id="rId6"/>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222799758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SSD</a:t>
            </a:r>
            <a:endParaRPr lang="en-US" dirty="0"/>
          </a:p>
        </p:txBody>
      </p:sp>
      <p:sp>
        <p:nvSpPr>
          <p:cNvPr id="3" name="Content Placeholder 2"/>
          <p:cNvSpPr>
            <a:spLocks noGrp="1"/>
          </p:cNvSpPr>
          <p:nvPr>
            <p:ph idx="1"/>
          </p:nvPr>
        </p:nvSpPr>
        <p:spPr>
          <a:xfrm>
            <a:off x="457199" y="1417638"/>
            <a:ext cx="8432449" cy="4708525"/>
          </a:xfrm>
        </p:spPr>
        <p:txBody>
          <a:bodyPr>
            <a:normAutofit lnSpcReduction="10000"/>
          </a:bodyPr>
          <a:lstStyle/>
          <a:p>
            <a:pPr marL="0" indent="0"/>
            <a:r>
              <a:rPr lang="en-US" dirty="0" smtClean="0"/>
              <a:t>SSD </a:t>
            </a:r>
            <a:r>
              <a:rPr lang="en-US" dirty="0"/>
              <a:t>storage costs much more than traditional hard drives (HD), but are much faster. They come in different styles:</a:t>
            </a:r>
          </a:p>
          <a:p>
            <a:pPr lvl="1"/>
            <a:r>
              <a:rPr lang="en-US" dirty="0" err="1"/>
              <a:t>PCIe</a:t>
            </a:r>
            <a:r>
              <a:rPr lang="en-US" dirty="0"/>
              <a:t> card: some vendors (Fusion I/O) build PCI cards with SSD. </a:t>
            </a:r>
            <a:endParaRPr lang="en-US" dirty="0" smtClean="0"/>
          </a:p>
          <a:p>
            <a:pPr lvl="2"/>
            <a:r>
              <a:rPr lang="en-US" dirty="0" smtClean="0"/>
              <a:t>These </a:t>
            </a:r>
            <a:r>
              <a:rPr lang="en-US" dirty="0"/>
              <a:t>are the fastest type of SSD: up to several </a:t>
            </a:r>
            <a:r>
              <a:rPr lang="en-US" dirty="0" err="1"/>
              <a:t>GBytes</a:t>
            </a:r>
            <a:r>
              <a:rPr lang="en-US" dirty="0"/>
              <a:t>/sec per card. </a:t>
            </a:r>
            <a:endParaRPr lang="en-US" dirty="0" smtClean="0"/>
          </a:p>
          <a:p>
            <a:pPr lvl="3"/>
            <a:r>
              <a:rPr lang="en-US" dirty="0" smtClean="0"/>
              <a:t>Note </a:t>
            </a:r>
            <a:r>
              <a:rPr lang="en-US" dirty="0"/>
              <a:t>that this type of SSD is typically not hot-</a:t>
            </a:r>
            <a:r>
              <a:rPr lang="en-US" dirty="0" err="1"/>
              <a:t>swapable</a:t>
            </a:r>
            <a:r>
              <a:rPr lang="en-US" dirty="0"/>
              <a:t>.</a:t>
            </a:r>
          </a:p>
          <a:p>
            <a:pPr lvl="1"/>
            <a:r>
              <a:rPr lang="en-US" dirty="0"/>
              <a:t>HD replacement: several vendors now sell SSD-based drives that have the same form factor as traditional drives such as SAS and SATA. </a:t>
            </a:r>
            <a:endParaRPr lang="en-US" dirty="0" smtClean="0"/>
          </a:p>
          <a:p>
            <a:pPr lvl="2"/>
            <a:r>
              <a:rPr lang="en-US" dirty="0" smtClean="0"/>
              <a:t>The </a:t>
            </a:r>
            <a:r>
              <a:rPr lang="en-US" dirty="0"/>
              <a:t>downside to this approach is that performance is limited by the RAID controller, and not all controllers work well with SSD</a:t>
            </a:r>
            <a:r>
              <a:rPr lang="en-US" dirty="0" smtClean="0"/>
              <a:t>.</a:t>
            </a:r>
          </a:p>
          <a:p>
            <a:pPr lvl="3"/>
            <a:r>
              <a:rPr lang="en-US" b="1" i="1" dirty="0" smtClean="0">
                <a:solidFill>
                  <a:srgbClr val="FF0000"/>
                </a:solidFill>
              </a:rPr>
              <a:t>Be </a:t>
            </a:r>
            <a:r>
              <a:rPr lang="en-US" b="1" i="1" dirty="0">
                <a:solidFill>
                  <a:srgbClr val="FF0000"/>
                </a:solidFill>
              </a:rPr>
              <a:t>sure that your </a:t>
            </a:r>
            <a:r>
              <a:rPr lang="en-US" b="1" i="1" dirty="0" smtClean="0">
                <a:solidFill>
                  <a:srgbClr val="FF0000"/>
                </a:solidFill>
              </a:rPr>
              <a:t>RAID controller </a:t>
            </a:r>
            <a:r>
              <a:rPr lang="en-US" b="1" i="1" dirty="0">
                <a:solidFill>
                  <a:srgbClr val="FF0000"/>
                </a:solidFill>
              </a:rPr>
              <a:t>is “SSD capable”</a:t>
            </a:r>
            <a:r>
              <a:rPr lang="en-US" dirty="0"/>
              <a:t>.</a:t>
            </a:r>
          </a:p>
          <a:p>
            <a:pPr>
              <a:buFont typeface="Arial"/>
              <a:buChar char="•"/>
            </a:pPr>
            <a:r>
              <a:rPr lang="en-US" dirty="0"/>
              <a:t>Note that the price of </a:t>
            </a:r>
            <a:r>
              <a:rPr lang="en-US" dirty="0" smtClean="0"/>
              <a:t>SSD </a:t>
            </a:r>
            <a:r>
              <a:rPr lang="en-US" dirty="0"/>
              <a:t>is coming down quickly, so a SSD-based solution may be worth considering for your DTNs.</a:t>
            </a:r>
          </a:p>
          <a:p>
            <a:pPr>
              <a:buFont typeface="Arial"/>
              <a:buChar char="•"/>
            </a:pPr>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11</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121497209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reca.jpg"/>
          <p:cNvPicPr>
            <a:picLocks noChangeAspect="1"/>
          </p:cNvPicPr>
          <p:nvPr/>
        </p:nvPicPr>
        <p:blipFill>
          <a:blip r:embed="rId3"/>
          <a:stretch>
            <a:fillRect/>
          </a:stretch>
        </p:blipFill>
        <p:spPr>
          <a:xfrm>
            <a:off x="3310466" y="0"/>
            <a:ext cx="5833534" cy="3333750"/>
          </a:xfrm>
          <a:prstGeom prst="rect">
            <a:avLst/>
          </a:prstGeom>
        </p:spPr>
      </p:pic>
      <p:sp>
        <p:nvSpPr>
          <p:cNvPr id="2" name="Title 1"/>
          <p:cNvSpPr>
            <a:spLocks noGrp="1"/>
          </p:cNvSpPr>
          <p:nvPr>
            <p:ph type="title"/>
          </p:nvPr>
        </p:nvSpPr>
        <p:spPr/>
        <p:txBody>
          <a:bodyPr/>
          <a:lstStyle/>
          <a:p>
            <a:r>
              <a:rPr lang="en-US" dirty="0" smtClean="0"/>
              <a:t>RAID Controllers</a:t>
            </a:r>
            <a:endParaRPr lang="en-US" dirty="0"/>
          </a:p>
        </p:txBody>
      </p:sp>
      <p:sp>
        <p:nvSpPr>
          <p:cNvPr id="3" name="Content Placeholder 2"/>
          <p:cNvSpPr>
            <a:spLocks noGrp="1"/>
          </p:cNvSpPr>
          <p:nvPr>
            <p:ph idx="1"/>
          </p:nvPr>
        </p:nvSpPr>
        <p:spPr>
          <a:xfrm>
            <a:off x="245534" y="3248025"/>
            <a:ext cx="8229600" cy="2812701"/>
          </a:xfrm>
        </p:spPr>
        <p:txBody>
          <a:bodyPr>
            <a:normAutofit/>
          </a:bodyPr>
          <a:lstStyle/>
          <a:p>
            <a:pPr>
              <a:buFont typeface="Arial"/>
              <a:buChar char="•"/>
            </a:pPr>
            <a:r>
              <a:rPr lang="en-US" sz="2400" dirty="0" smtClean="0"/>
              <a:t>Often optimized for a given workload, rarely for performance.</a:t>
            </a:r>
          </a:p>
          <a:p>
            <a:pPr>
              <a:buFont typeface="Arial"/>
              <a:buChar char="•"/>
            </a:pPr>
            <a:r>
              <a:rPr lang="en-US" sz="2400" dirty="0" smtClean="0"/>
              <a:t>RAID0 is the fastest of all RAID levels but is also the least reliable.</a:t>
            </a:r>
          </a:p>
          <a:p>
            <a:pPr>
              <a:buFont typeface="Arial"/>
              <a:buChar char="•"/>
            </a:pPr>
            <a:r>
              <a:rPr lang="en-US" sz="2400" dirty="0" smtClean="0"/>
              <a:t>The performance of the RAID controller is a factor of the number of drives and its own processing engine.</a:t>
            </a:r>
          </a:p>
        </p:txBody>
      </p:sp>
      <p:sp>
        <p:nvSpPr>
          <p:cNvPr id="8"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12</a:t>
            </a:fld>
            <a:r>
              <a:rPr lang="en-US" sz="800" dirty="0">
                <a:solidFill>
                  <a:prstClr val="black"/>
                </a:solidFill>
                <a:latin typeface="Arial"/>
              </a:rPr>
              <a:t> – ESnet Science Engagement (</a:t>
            </a:r>
            <a:r>
              <a:rPr lang="en-US" sz="800" dirty="0">
                <a:solidFill>
                  <a:prstClr val="black"/>
                </a:solidFill>
                <a:latin typeface="Arial"/>
                <a:hlinkClick r:id="rId4"/>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260097631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RAID </a:t>
            </a:r>
            <a:r>
              <a:rPr lang="en-US" dirty="0" smtClean="0"/>
              <a:t>Controller</a:t>
            </a:r>
            <a:endParaRPr lang="en-US" dirty="0"/>
          </a:p>
        </p:txBody>
      </p:sp>
      <p:sp>
        <p:nvSpPr>
          <p:cNvPr id="3" name="Content Placeholder 2"/>
          <p:cNvSpPr>
            <a:spLocks noGrp="1"/>
          </p:cNvSpPr>
          <p:nvPr>
            <p:ph idx="1"/>
          </p:nvPr>
        </p:nvSpPr>
        <p:spPr>
          <a:xfrm>
            <a:off x="457200" y="1612900"/>
            <a:ext cx="8229600" cy="4525963"/>
          </a:xfrm>
        </p:spPr>
        <p:txBody>
          <a:bodyPr>
            <a:normAutofit/>
          </a:bodyPr>
          <a:lstStyle/>
          <a:p>
            <a:r>
              <a:rPr lang="en-US" dirty="0" smtClean="0"/>
              <a:t>Be sure your RAID controller has the following:</a:t>
            </a:r>
          </a:p>
          <a:p>
            <a:pPr>
              <a:buFont typeface="Arial"/>
              <a:buChar char="•"/>
            </a:pPr>
            <a:r>
              <a:rPr lang="en-US" dirty="0" smtClean="0"/>
              <a:t>&gt;= 1GB </a:t>
            </a:r>
            <a:r>
              <a:rPr lang="en-US" dirty="0"/>
              <a:t>of on-board cache</a:t>
            </a:r>
          </a:p>
          <a:p>
            <a:pPr>
              <a:buFont typeface="Arial"/>
              <a:buChar char="•"/>
            </a:pPr>
            <a:r>
              <a:rPr lang="en-US" dirty="0" err="1"/>
              <a:t>PCIe</a:t>
            </a:r>
            <a:r>
              <a:rPr lang="en-US" dirty="0"/>
              <a:t> Gen3 </a:t>
            </a:r>
            <a:r>
              <a:rPr lang="en-US" dirty="0" smtClean="0"/>
              <a:t>support</a:t>
            </a:r>
          </a:p>
          <a:p>
            <a:pPr>
              <a:buFont typeface="Arial"/>
              <a:buChar char="•"/>
            </a:pPr>
            <a:r>
              <a:rPr lang="en-US" dirty="0" smtClean="0"/>
              <a:t>dual</a:t>
            </a:r>
            <a:r>
              <a:rPr lang="en-US" dirty="0"/>
              <a:t>-core RAID-on-Chip (ROC) processor </a:t>
            </a:r>
            <a:r>
              <a:rPr lang="en-US" b="1" i="1" dirty="0">
                <a:solidFill>
                  <a:srgbClr val="FF0000"/>
                </a:solidFill>
              </a:rPr>
              <a:t>if you will have more than 8 </a:t>
            </a:r>
            <a:r>
              <a:rPr lang="en-US" b="1" i="1" dirty="0" smtClean="0">
                <a:solidFill>
                  <a:srgbClr val="FF0000"/>
                </a:solidFill>
              </a:rPr>
              <a:t>drives</a:t>
            </a:r>
            <a:endParaRPr lang="en-US" b="1" i="1" dirty="0">
              <a:solidFill>
                <a:srgbClr val="FF0000"/>
              </a:solidFill>
            </a:endParaRPr>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13</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47788797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Networking Subsystem</a:t>
            </a:r>
            <a:endParaRPr lang="en-US" dirty="0"/>
          </a:p>
        </p:txBody>
      </p:sp>
      <p:pic>
        <p:nvPicPr>
          <p:cNvPr id="7" name="Content Placeholder 6" descr="hotlava2.jpg"/>
          <p:cNvPicPr>
            <a:picLocks noGrp="1" noChangeAspect="1"/>
          </p:cNvPicPr>
          <p:nvPr>
            <p:ph idx="1"/>
          </p:nvPr>
        </p:nvPicPr>
        <p:blipFill>
          <a:blip r:embed="rId3"/>
          <a:srcRect l="-11209" r="-11209"/>
          <a:stretch>
            <a:fillRect/>
          </a:stretch>
        </p:blipFill>
        <p:spPr/>
      </p:pic>
      <p:sp>
        <p:nvSpPr>
          <p:cNvPr id="8"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14</a:t>
            </a:fld>
            <a:r>
              <a:rPr lang="en-US" sz="800" dirty="0">
                <a:solidFill>
                  <a:prstClr val="black"/>
                </a:solidFill>
                <a:latin typeface="Arial"/>
              </a:rPr>
              <a:t> – ESnet Science Engagement (</a:t>
            </a:r>
            <a:r>
              <a:rPr lang="en-US" sz="800" dirty="0">
                <a:solidFill>
                  <a:prstClr val="black"/>
                </a:solidFill>
                <a:latin typeface="Arial"/>
                <a:hlinkClick r:id="rId4"/>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316642500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Subsystem </a:t>
            </a:r>
            <a:r>
              <a:rPr lang="en-US" dirty="0" smtClean="0"/>
              <a:t>Selection</a:t>
            </a:r>
            <a:endParaRPr lang="en-US" dirty="0"/>
          </a:p>
        </p:txBody>
      </p:sp>
      <p:sp>
        <p:nvSpPr>
          <p:cNvPr id="3" name="Content Placeholder 2"/>
          <p:cNvSpPr>
            <a:spLocks noGrp="1"/>
          </p:cNvSpPr>
          <p:nvPr>
            <p:ph idx="1"/>
          </p:nvPr>
        </p:nvSpPr>
        <p:spPr>
          <a:xfrm>
            <a:off x="457200" y="1328738"/>
            <a:ext cx="8229600" cy="4886325"/>
          </a:xfrm>
        </p:spPr>
        <p:txBody>
          <a:bodyPr>
            <a:normAutofit fontScale="92500" lnSpcReduction="20000"/>
          </a:bodyPr>
          <a:lstStyle/>
          <a:p>
            <a:r>
              <a:rPr lang="en-US" dirty="0" smtClean="0"/>
              <a:t>There is a huge performance difference between cheap and expensive 10G NICs.</a:t>
            </a:r>
          </a:p>
          <a:p>
            <a:pPr lvl="1"/>
            <a:r>
              <a:rPr lang="en-US" dirty="0" smtClean="0"/>
              <a:t>E.g. please don’t cheap out on the NIC – it’s important </a:t>
            </a:r>
            <a:r>
              <a:rPr lang="en-US" dirty="0"/>
              <a:t>for an optimized DTN host. </a:t>
            </a:r>
            <a:endParaRPr lang="en-US" dirty="0" smtClean="0"/>
          </a:p>
          <a:p>
            <a:r>
              <a:rPr lang="en-US" dirty="0" smtClean="0"/>
              <a:t>NIC </a:t>
            </a:r>
            <a:r>
              <a:rPr lang="en-US" dirty="0"/>
              <a:t>features to look for include</a:t>
            </a:r>
            <a:r>
              <a:rPr lang="en-US" dirty="0" smtClean="0"/>
              <a:t>:</a:t>
            </a:r>
            <a:endParaRPr lang="en-US" dirty="0"/>
          </a:p>
          <a:p>
            <a:pPr>
              <a:buFont typeface="Arial"/>
              <a:buChar char="•"/>
            </a:pPr>
            <a:r>
              <a:rPr lang="en-US" dirty="0"/>
              <a:t>support for interrupt coalescing</a:t>
            </a:r>
          </a:p>
          <a:p>
            <a:pPr>
              <a:buFont typeface="Arial"/>
              <a:buChar char="•"/>
            </a:pPr>
            <a:r>
              <a:rPr lang="en-US" dirty="0"/>
              <a:t>support for MSI-X</a:t>
            </a:r>
          </a:p>
          <a:p>
            <a:pPr>
              <a:buFont typeface="Arial"/>
              <a:buChar char="•"/>
            </a:pPr>
            <a:r>
              <a:rPr lang="en-US" dirty="0"/>
              <a:t>TCP Offload Engine (TOE)</a:t>
            </a:r>
          </a:p>
          <a:p>
            <a:pPr>
              <a:buFont typeface="Arial"/>
              <a:buChar char="•"/>
            </a:pPr>
            <a:r>
              <a:rPr lang="en-US" b="1" i="1" dirty="0">
                <a:solidFill>
                  <a:srgbClr val="FF0000"/>
                </a:solidFill>
              </a:rPr>
              <a:t>support for zero-copy protocols such as RDMA </a:t>
            </a:r>
            <a:r>
              <a:rPr lang="en-US" b="1" i="1" dirty="0" smtClean="0">
                <a:solidFill>
                  <a:srgbClr val="FF0000"/>
                </a:solidFill>
              </a:rPr>
              <a:t>(</a:t>
            </a:r>
            <a:r>
              <a:rPr lang="en-US" b="1" i="1" dirty="0" err="1" smtClean="0">
                <a:solidFill>
                  <a:srgbClr val="FF0000"/>
                </a:solidFill>
              </a:rPr>
              <a:t>RoCE</a:t>
            </a:r>
            <a:r>
              <a:rPr lang="en-US" b="1" i="1" dirty="0" smtClean="0">
                <a:solidFill>
                  <a:srgbClr val="FF0000"/>
                </a:solidFill>
              </a:rPr>
              <a:t> </a:t>
            </a:r>
            <a:r>
              <a:rPr lang="en-US" b="1" i="1" dirty="0">
                <a:solidFill>
                  <a:srgbClr val="FF0000"/>
                </a:solidFill>
              </a:rPr>
              <a:t>or </a:t>
            </a:r>
            <a:r>
              <a:rPr lang="en-US" b="1" i="1" dirty="0" err="1">
                <a:solidFill>
                  <a:srgbClr val="FF0000"/>
                </a:solidFill>
              </a:rPr>
              <a:t>iWARP</a:t>
            </a:r>
            <a:r>
              <a:rPr lang="en-US" b="1" i="1" dirty="0">
                <a:solidFill>
                  <a:srgbClr val="FF0000"/>
                </a:solidFill>
              </a:rPr>
              <a:t>)</a:t>
            </a:r>
          </a:p>
          <a:p>
            <a:r>
              <a:rPr lang="en-US" dirty="0"/>
              <a:t>Note that many 10G and 40G NICs come </a:t>
            </a:r>
            <a:r>
              <a:rPr lang="en-US" dirty="0" smtClean="0"/>
              <a:t>in dual </a:t>
            </a:r>
            <a:r>
              <a:rPr lang="en-US" dirty="0"/>
              <a:t>ports, but that </a:t>
            </a:r>
            <a:r>
              <a:rPr lang="en-US" b="1" i="1" u="sng" dirty="0"/>
              <a:t>does not mean if you use both ports at the same time you get double the performance</a:t>
            </a:r>
            <a:r>
              <a:rPr lang="en-US" dirty="0"/>
              <a:t>. Often the second port is meant to be used as a backup port. </a:t>
            </a:r>
            <a:endParaRPr lang="en-US" dirty="0" smtClean="0"/>
          </a:p>
          <a:p>
            <a:pPr lvl="1"/>
            <a:r>
              <a:rPr lang="en-US" dirty="0" smtClean="0"/>
              <a:t>True </a:t>
            </a:r>
            <a:r>
              <a:rPr lang="en-US" dirty="0"/>
              <a:t>2x10G capable cards include the </a:t>
            </a:r>
            <a:r>
              <a:rPr lang="en-US" dirty="0" err="1"/>
              <a:t>Myricom</a:t>
            </a:r>
            <a:r>
              <a:rPr lang="en-US" dirty="0"/>
              <a:t> 10G-PCIE2-8C2-2S and the </a:t>
            </a:r>
            <a:r>
              <a:rPr lang="en-US" dirty="0" err="1"/>
              <a:t>Mellanox</a:t>
            </a:r>
            <a:r>
              <a:rPr lang="en-US" dirty="0"/>
              <a:t> MCX312A-XCBT</a:t>
            </a:r>
            <a:r>
              <a:rPr lang="en-US" dirty="0" smtClean="0"/>
              <a:t>.</a:t>
            </a:r>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15</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375030412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DTN Tuning </a:t>
            </a:r>
            <a:br>
              <a:rPr lang="en-US" dirty="0" smtClean="0"/>
            </a:br>
            <a:r>
              <a:rPr lang="en-US" sz="2400" dirty="0" smtClean="0">
                <a:hlinkClick r:id="rId3"/>
              </a:rPr>
              <a:t>http</a:t>
            </a:r>
            <a:r>
              <a:rPr lang="en-US" sz="2400" dirty="0">
                <a:hlinkClick r:id="rId3"/>
              </a:rPr>
              <a:t>://fasterdata.es.net/science-dmz/DTN/tuning</a:t>
            </a:r>
            <a:r>
              <a:rPr lang="en-US" sz="2400" dirty="0" smtClean="0">
                <a:hlinkClick r:id="rId3"/>
              </a:rPr>
              <a:t>/</a:t>
            </a:r>
            <a:r>
              <a:rPr lang="en-US" sz="2400" dirty="0" smtClean="0"/>
              <a:t>  </a:t>
            </a:r>
            <a:endParaRPr lang="en-US" dirty="0"/>
          </a:p>
        </p:txBody>
      </p:sp>
      <p:sp>
        <p:nvSpPr>
          <p:cNvPr id="3" name="Content Placeholder 2"/>
          <p:cNvSpPr>
            <a:spLocks noGrp="1"/>
          </p:cNvSpPr>
          <p:nvPr>
            <p:ph idx="1"/>
          </p:nvPr>
        </p:nvSpPr>
        <p:spPr/>
        <p:txBody>
          <a:bodyPr/>
          <a:lstStyle/>
          <a:p>
            <a:r>
              <a:rPr lang="en-US" dirty="0" smtClean="0"/>
              <a:t>Defaults  are usually not appropriate for performance.</a:t>
            </a:r>
          </a:p>
          <a:p>
            <a:endParaRPr lang="en-US" dirty="0" smtClean="0"/>
          </a:p>
          <a:p>
            <a:r>
              <a:rPr lang="en-US" dirty="0" smtClean="0"/>
              <a:t>What needs to be tuned:</a:t>
            </a:r>
          </a:p>
          <a:p>
            <a:pPr>
              <a:buFont typeface="Arial"/>
              <a:buChar char="•"/>
            </a:pPr>
            <a:r>
              <a:rPr lang="en-US" dirty="0" smtClean="0"/>
              <a:t>BIOS</a:t>
            </a:r>
          </a:p>
          <a:p>
            <a:pPr>
              <a:buFont typeface="Arial"/>
              <a:buChar char="•"/>
            </a:pPr>
            <a:r>
              <a:rPr lang="en-US" dirty="0" smtClean="0"/>
              <a:t>Firmware</a:t>
            </a:r>
          </a:p>
          <a:p>
            <a:pPr>
              <a:buFont typeface="Arial"/>
              <a:buChar char="•"/>
            </a:pPr>
            <a:r>
              <a:rPr lang="en-US" dirty="0" smtClean="0"/>
              <a:t>Device Drivers</a:t>
            </a:r>
          </a:p>
          <a:p>
            <a:pPr>
              <a:buFont typeface="Arial"/>
              <a:buChar char="•"/>
            </a:pPr>
            <a:r>
              <a:rPr lang="en-US" dirty="0" smtClean="0"/>
              <a:t>Networking</a:t>
            </a:r>
          </a:p>
          <a:p>
            <a:pPr>
              <a:buFont typeface="Arial"/>
              <a:buChar char="•"/>
            </a:pPr>
            <a:r>
              <a:rPr lang="en-US" dirty="0" smtClean="0"/>
              <a:t>File System</a:t>
            </a:r>
          </a:p>
          <a:p>
            <a:pPr>
              <a:buFont typeface="Arial"/>
              <a:buChar char="•"/>
            </a:pPr>
            <a:r>
              <a:rPr lang="en-US" dirty="0" smtClean="0"/>
              <a:t>Application</a:t>
            </a:r>
          </a:p>
        </p:txBody>
      </p:sp>
      <p:sp>
        <p:nvSpPr>
          <p:cNvPr id="8"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16</a:t>
            </a:fld>
            <a:r>
              <a:rPr lang="en-US" sz="800" dirty="0">
                <a:solidFill>
                  <a:prstClr val="black"/>
                </a:solidFill>
                <a:latin typeface="Arial"/>
              </a:rPr>
              <a:t> – ESnet Science Engagement (</a:t>
            </a:r>
            <a:r>
              <a:rPr lang="en-US" sz="800" dirty="0">
                <a:solidFill>
                  <a:prstClr val="black"/>
                </a:solidFill>
                <a:latin typeface="Arial"/>
                <a:hlinkClick r:id="rId4"/>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71633780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DTN </a:t>
            </a:r>
            <a:r>
              <a:rPr lang="en-US" dirty="0" smtClean="0"/>
              <a:t>Tuning</a:t>
            </a:r>
            <a:endParaRPr lang="en-US" dirty="0"/>
          </a:p>
        </p:txBody>
      </p:sp>
      <p:sp>
        <p:nvSpPr>
          <p:cNvPr id="3" name="Content Placeholder 2"/>
          <p:cNvSpPr>
            <a:spLocks noGrp="1"/>
          </p:cNvSpPr>
          <p:nvPr>
            <p:ph idx="1"/>
          </p:nvPr>
        </p:nvSpPr>
        <p:spPr/>
        <p:txBody>
          <a:bodyPr>
            <a:normAutofit/>
          </a:bodyPr>
          <a:lstStyle/>
          <a:p>
            <a:r>
              <a:rPr lang="en-US" dirty="0"/>
              <a:t>Tuning your DTN host is extremely important. We have seen overall IO </a:t>
            </a:r>
            <a:r>
              <a:rPr lang="en-US" dirty="0" smtClean="0"/>
              <a:t>throughput </a:t>
            </a:r>
            <a:r>
              <a:rPr lang="en-US" dirty="0"/>
              <a:t>of a DTN more than double with proper tuning</a:t>
            </a:r>
            <a:r>
              <a:rPr lang="en-US" dirty="0" smtClean="0"/>
              <a:t>.</a:t>
            </a:r>
            <a:endParaRPr lang="en-US" dirty="0"/>
          </a:p>
          <a:p>
            <a:r>
              <a:rPr lang="en-US" dirty="0"/>
              <a:t>Tuning can be as much art as a science. Due to differences in hardware, its hard to give concrete </a:t>
            </a:r>
            <a:r>
              <a:rPr lang="en-US" dirty="0" smtClean="0"/>
              <a:t>advice</a:t>
            </a:r>
            <a:r>
              <a:rPr lang="en-US" dirty="0"/>
              <a:t>. </a:t>
            </a:r>
            <a:endParaRPr lang="en-US" dirty="0" smtClean="0"/>
          </a:p>
          <a:p>
            <a:r>
              <a:rPr lang="en-US" dirty="0" smtClean="0"/>
              <a:t>Here </a:t>
            </a:r>
            <a:r>
              <a:rPr lang="en-US" dirty="0"/>
              <a:t>are some tuning settings that we have found do make a difference. </a:t>
            </a:r>
            <a:endParaRPr lang="en-US" dirty="0" smtClean="0"/>
          </a:p>
          <a:p>
            <a:pPr lvl="1"/>
            <a:r>
              <a:rPr lang="en-US" dirty="0" smtClean="0"/>
              <a:t>This tutorial assumes </a:t>
            </a:r>
            <a:r>
              <a:rPr lang="en-US" dirty="0"/>
              <a:t>you are running a </a:t>
            </a:r>
            <a:r>
              <a:rPr lang="en-US" dirty="0" err="1"/>
              <a:t>Redhat</a:t>
            </a:r>
            <a:r>
              <a:rPr lang="en-US" dirty="0"/>
              <a:t>-based Linux system, but other types of Unix should have similar tuning nobs. </a:t>
            </a:r>
            <a:endParaRPr lang="en-US" dirty="0" smtClean="0"/>
          </a:p>
          <a:p>
            <a:r>
              <a:rPr lang="en-US" dirty="0"/>
              <a:t>Note that you should always use the most recent version of the OS, as performance optimizations for new hardware are added to every release.</a:t>
            </a:r>
          </a:p>
          <a:p>
            <a:endParaRPr lang="en-US" dirty="0"/>
          </a:p>
          <a:p>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17</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266145979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Tuning</a:t>
            </a:r>
            <a:endParaRPr lang="en-US" dirty="0"/>
          </a:p>
        </p:txBody>
      </p:sp>
      <p:sp>
        <p:nvSpPr>
          <p:cNvPr id="3" name="Content Placeholder 2"/>
          <p:cNvSpPr>
            <a:spLocks noGrp="1"/>
          </p:cNvSpPr>
          <p:nvPr>
            <p:ph idx="1"/>
          </p:nvPr>
        </p:nvSpPr>
        <p:spPr>
          <a:xfrm>
            <a:off x="224125" y="1600200"/>
            <a:ext cx="4345749" cy="4525963"/>
          </a:xfrm>
          <a:ln>
            <a:solidFill>
              <a:schemeClr val="tx1"/>
            </a:solidFill>
          </a:ln>
        </p:spPr>
        <p:txBody>
          <a:bodyPr>
            <a:noAutofit/>
          </a:bodyPr>
          <a:lstStyle/>
          <a:p>
            <a:r>
              <a:rPr lang="en-US" sz="1600" dirty="0"/>
              <a:t># </a:t>
            </a:r>
            <a:r>
              <a:rPr lang="en-US" sz="1600" dirty="0" smtClean="0"/>
              <a:t>add to /</a:t>
            </a:r>
            <a:r>
              <a:rPr lang="en-US" sz="1600" dirty="0" err="1" smtClean="0"/>
              <a:t>etc</a:t>
            </a:r>
            <a:r>
              <a:rPr lang="en-US" sz="1600" dirty="0" smtClean="0"/>
              <a:t>/</a:t>
            </a:r>
            <a:r>
              <a:rPr lang="en-US" sz="1600" dirty="0" err="1" smtClean="0"/>
              <a:t>sysctl.conf</a:t>
            </a:r>
            <a:endParaRPr lang="en-US" sz="1600" dirty="0"/>
          </a:p>
          <a:p>
            <a:r>
              <a:rPr lang="en-US" sz="1600" dirty="0" err="1"/>
              <a:t>net.core.rmem_max</a:t>
            </a:r>
            <a:r>
              <a:rPr lang="en-US" sz="1600" dirty="0"/>
              <a:t> = </a:t>
            </a:r>
            <a:r>
              <a:rPr lang="en-US" sz="1600" dirty="0" smtClean="0"/>
              <a:t>33554432</a:t>
            </a:r>
          </a:p>
          <a:p>
            <a:r>
              <a:rPr lang="en-US" sz="1600" dirty="0" err="1" smtClean="0"/>
              <a:t>net.core.wmem_max</a:t>
            </a:r>
            <a:r>
              <a:rPr lang="en-US" sz="1600" dirty="0" smtClean="0"/>
              <a:t> </a:t>
            </a:r>
            <a:r>
              <a:rPr lang="en-US" sz="1600" dirty="0"/>
              <a:t>= 33554432</a:t>
            </a:r>
          </a:p>
          <a:p>
            <a:r>
              <a:rPr lang="en-US" sz="1600" dirty="0"/>
              <a:t>net.ipv4.tcp_rmem = 4096 87380 33554432</a:t>
            </a:r>
          </a:p>
          <a:p>
            <a:r>
              <a:rPr lang="en-US" sz="1600" dirty="0"/>
              <a:t>net.ipv4.tcp_wmem = 4096 65536 33554432</a:t>
            </a:r>
          </a:p>
          <a:p>
            <a:r>
              <a:rPr lang="en-US" sz="1600" dirty="0" err="1"/>
              <a:t>net.core.netdev_max_backlog</a:t>
            </a:r>
            <a:r>
              <a:rPr lang="en-US" sz="1600" dirty="0"/>
              <a:t> = 250000</a:t>
            </a:r>
          </a:p>
          <a:p>
            <a:endParaRPr lang="en-US" sz="1600" dirty="0" smtClean="0"/>
          </a:p>
          <a:p>
            <a:r>
              <a:rPr lang="en-US" sz="1600" dirty="0" smtClean="0"/>
              <a:t>Add </a:t>
            </a:r>
            <a:r>
              <a:rPr lang="en-US" sz="1600" dirty="0"/>
              <a:t>to /</a:t>
            </a:r>
            <a:r>
              <a:rPr lang="en-US" sz="1600" dirty="0" err="1"/>
              <a:t>etc</a:t>
            </a:r>
            <a:r>
              <a:rPr lang="en-US" sz="1600" dirty="0"/>
              <a:t>/</a:t>
            </a:r>
            <a:r>
              <a:rPr lang="en-US" sz="1600" dirty="0" err="1" smtClean="0"/>
              <a:t>rc.local</a:t>
            </a:r>
            <a:endParaRPr lang="en-US" sz="1600" dirty="0"/>
          </a:p>
          <a:p>
            <a:r>
              <a:rPr lang="en-US" sz="1600" dirty="0"/>
              <a:t># increase </a:t>
            </a:r>
            <a:r>
              <a:rPr lang="en-US" sz="1600" dirty="0" err="1"/>
              <a:t>txqueuelen</a:t>
            </a:r>
            <a:r>
              <a:rPr lang="en-US" sz="1600" dirty="0"/>
              <a:t> </a:t>
            </a:r>
          </a:p>
          <a:p>
            <a:r>
              <a:rPr lang="en-US" sz="1600" dirty="0"/>
              <a:t>/</a:t>
            </a:r>
            <a:r>
              <a:rPr lang="en-US" sz="1600" dirty="0" err="1"/>
              <a:t>sbin</a:t>
            </a:r>
            <a:r>
              <a:rPr lang="en-US" sz="1600" dirty="0"/>
              <a:t>/</a:t>
            </a:r>
            <a:r>
              <a:rPr lang="en-US" sz="1600" dirty="0" err="1"/>
              <a:t>ifconfig</a:t>
            </a:r>
            <a:r>
              <a:rPr lang="en-US" sz="1600" dirty="0"/>
              <a:t> eth2 </a:t>
            </a:r>
            <a:r>
              <a:rPr lang="en-US" sz="1600" dirty="0" err="1"/>
              <a:t>txqueuelen</a:t>
            </a:r>
            <a:r>
              <a:rPr lang="en-US" sz="1600" dirty="0"/>
              <a:t> 10000 </a:t>
            </a:r>
          </a:p>
          <a:p>
            <a:r>
              <a:rPr lang="en-US" sz="1600" dirty="0"/>
              <a:t>/</a:t>
            </a:r>
            <a:r>
              <a:rPr lang="en-US" sz="1600" dirty="0" err="1"/>
              <a:t>sbin</a:t>
            </a:r>
            <a:r>
              <a:rPr lang="en-US" sz="1600" dirty="0"/>
              <a:t>/</a:t>
            </a:r>
            <a:r>
              <a:rPr lang="en-US" sz="1600" dirty="0" err="1"/>
              <a:t>ifconfig</a:t>
            </a:r>
            <a:r>
              <a:rPr lang="en-US" sz="1600" dirty="0"/>
              <a:t> eth3 </a:t>
            </a:r>
            <a:r>
              <a:rPr lang="en-US" sz="1600" dirty="0" err="1"/>
              <a:t>txqueuelen</a:t>
            </a:r>
            <a:r>
              <a:rPr lang="en-US" sz="1600" dirty="0"/>
              <a:t> 10000  </a:t>
            </a:r>
          </a:p>
        </p:txBody>
      </p:sp>
      <p:sp>
        <p:nvSpPr>
          <p:cNvPr id="6" name="Content Placeholder 2"/>
          <p:cNvSpPr txBox="1">
            <a:spLocks/>
          </p:cNvSpPr>
          <p:nvPr/>
        </p:nvSpPr>
        <p:spPr bwMode="auto">
          <a:xfrm>
            <a:off x="4756435" y="1609504"/>
            <a:ext cx="4286267" cy="4525963"/>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noAutofit/>
          </a:bodyPr>
          <a:lstStyle>
            <a:lvl1pPr marL="342900" indent="-342900" algn="l" defTabSz="457200" rtl="0" eaLnBrk="0" fontAlgn="base" hangingPunct="0">
              <a:spcBef>
                <a:spcPts val="1200"/>
              </a:spcBef>
              <a:spcAft>
                <a:spcPct val="0"/>
              </a:spcAft>
              <a:defRPr sz="2000" kern="1200">
                <a:solidFill>
                  <a:schemeClr val="tx1"/>
                </a:solidFill>
                <a:latin typeface="+mn-lt"/>
                <a:ea typeface="ＭＳ Ｐゴシック" pitchFamily="-108" charset="-128"/>
                <a:cs typeface="ＭＳ Ｐゴシック" pitchFamily="-108" charset="-128"/>
              </a:defRPr>
            </a:lvl1pPr>
            <a:lvl2pPr marL="571500" indent="-342900" algn="l" defTabSz="457200" rtl="0" eaLnBrk="0" fontAlgn="base" hangingPunct="0">
              <a:spcBef>
                <a:spcPts val="900"/>
              </a:spcBef>
              <a:spcAft>
                <a:spcPct val="0"/>
              </a:spcAft>
              <a:buSzPct val="100000"/>
              <a:buFont typeface="Arial"/>
              <a:buChar char="•"/>
              <a:defRPr sz="2000" kern="1200">
                <a:solidFill>
                  <a:schemeClr val="tx1"/>
                </a:solidFill>
                <a:latin typeface="+mn-lt"/>
                <a:ea typeface="ＭＳ Ｐゴシック" pitchFamily="-108" charset="-128"/>
                <a:cs typeface="+mn-cs"/>
              </a:defRPr>
            </a:lvl2pPr>
            <a:lvl3pPr marL="800100" indent="-342900" algn="l" defTabSz="457200" rtl="0" eaLnBrk="0" fontAlgn="base" hangingPunct="0">
              <a:spcBef>
                <a:spcPct val="20000"/>
              </a:spcBef>
              <a:spcAft>
                <a:spcPct val="0"/>
              </a:spcAft>
              <a:buSzPct val="85000"/>
              <a:buFont typeface="Lucida Grande"/>
              <a:buChar char="−"/>
              <a:defRPr sz="2000" kern="1200">
                <a:solidFill>
                  <a:schemeClr val="tx1"/>
                </a:solidFill>
                <a:latin typeface="+mn-lt"/>
                <a:ea typeface="ＭＳ Ｐゴシック" pitchFamily="-108" charset="-128"/>
                <a:cs typeface="+mn-cs"/>
              </a:defRPr>
            </a:lvl3pPr>
            <a:lvl4pPr marL="1028700" indent="-342900" algn="l" defTabSz="457200" rtl="0" eaLnBrk="0" fontAlgn="base" hangingPunct="0">
              <a:spcBef>
                <a:spcPct val="20000"/>
              </a:spcBef>
              <a:spcAft>
                <a:spcPct val="0"/>
              </a:spcAft>
              <a:buSzPct val="80000"/>
              <a:buFont typeface="Arial"/>
              <a:buChar char="•"/>
              <a:defRPr sz="2000" kern="1200">
                <a:solidFill>
                  <a:schemeClr val="tx1"/>
                </a:solidFill>
                <a:latin typeface="+mn-lt"/>
                <a:ea typeface="ＭＳ Ｐゴシック" pitchFamily="-108"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smtClean="0"/>
          </a:p>
          <a:p>
            <a:r>
              <a:rPr lang="en-US" sz="1600" dirty="0" smtClean="0"/>
              <a:t># make sure cubic and </a:t>
            </a:r>
            <a:r>
              <a:rPr lang="en-US" sz="1600" dirty="0" err="1" smtClean="0"/>
              <a:t>htcp</a:t>
            </a:r>
            <a:r>
              <a:rPr lang="en-US" sz="1600" dirty="0" smtClean="0"/>
              <a:t> are loaded</a:t>
            </a:r>
          </a:p>
          <a:p>
            <a:r>
              <a:rPr lang="en-US" sz="1600" dirty="0" smtClean="0"/>
              <a:t>/</a:t>
            </a:r>
            <a:r>
              <a:rPr lang="en-US" sz="1600" dirty="0" err="1" smtClean="0"/>
              <a:t>sbin</a:t>
            </a:r>
            <a:r>
              <a:rPr lang="en-US" sz="1600" dirty="0" smtClean="0"/>
              <a:t>/</a:t>
            </a:r>
            <a:r>
              <a:rPr lang="en-US" sz="1600" dirty="0" err="1" smtClean="0"/>
              <a:t>modprobe</a:t>
            </a:r>
            <a:r>
              <a:rPr lang="en-US" sz="1600" dirty="0" smtClean="0"/>
              <a:t> </a:t>
            </a:r>
            <a:r>
              <a:rPr lang="en-US" sz="1600" dirty="0" err="1" smtClean="0"/>
              <a:t>tcp_htcp</a:t>
            </a:r>
            <a:endParaRPr lang="en-US" sz="1600" dirty="0" smtClean="0"/>
          </a:p>
          <a:p>
            <a:r>
              <a:rPr lang="en-US" sz="1600" dirty="0" smtClean="0"/>
              <a:t>/</a:t>
            </a:r>
            <a:r>
              <a:rPr lang="en-US" sz="1600" dirty="0" err="1" smtClean="0"/>
              <a:t>sbin</a:t>
            </a:r>
            <a:r>
              <a:rPr lang="en-US" sz="1600" dirty="0" smtClean="0"/>
              <a:t>/</a:t>
            </a:r>
            <a:r>
              <a:rPr lang="en-US" sz="1600" dirty="0" err="1" smtClean="0"/>
              <a:t>modprobe</a:t>
            </a:r>
            <a:r>
              <a:rPr lang="en-US" sz="1600" dirty="0" smtClean="0"/>
              <a:t> </a:t>
            </a:r>
            <a:r>
              <a:rPr lang="en-US" sz="1600" dirty="0" err="1" smtClean="0"/>
              <a:t>tcp_cubic</a:t>
            </a:r>
            <a:endParaRPr lang="en-US" sz="1600" dirty="0" smtClean="0"/>
          </a:p>
          <a:p>
            <a:r>
              <a:rPr lang="en-US" sz="1600" dirty="0" smtClean="0"/>
              <a:t># set default to CC </a:t>
            </a:r>
            <a:r>
              <a:rPr lang="en-US" sz="1600" dirty="0" err="1" smtClean="0"/>
              <a:t>alg</a:t>
            </a:r>
            <a:r>
              <a:rPr lang="en-US" sz="1600" dirty="0" smtClean="0"/>
              <a:t> to </a:t>
            </a:r>
            <a:r>
              <a:rPr lang="en-US" sz="1600" dirty="0" err="1" smtClean="0"/>
              <a:t>htcp</a:t>
            </a:r>
            <a:endParaRPr lang="en-US" sz="1600" dirty="0" smtClean="0"/>
          </a:p>
          <a:p>
            <a:r>
              <a:rPr lang="en-US" sz="1600" dirty="0" smtClean="0"/>
              <a:t>net.ipv4.tcp_congestion_control=</a:t>
            </a:r>
            <a:r>
              <a:rPr lang="en-US" sz="1600" dirty="0" err="1" smtClean="0"/>
              <a:t>htcp</a:t>
            </a:r>
            <a:endParaRPr lang="en-US" sz="1600" dirty="0" smtClean="0"/>
          </a:p>
          <a:p>
            <a:endParaRPr lang="en-US" sz="1600" dirty="0" smtClean="0"/>
          </a:p>
          <a:p>
            <a:r>
              <a:rPr lang="en-US" sz="1600" dirty="0" smtClean="0"/>
              <a:t># with the </a:t>
            </a:r>
            <a:r>
              <a:rPr lang="en-US" sz="1600" dirty="0" err="1" smtClean="0"/>
              <a:t>Myricom</a:t>
            </a:r>
            <a:r>
              <a:rPr lang="en-US" sz="1600" dirty="0" smtClean="0"/>
              <a:t> 10G NIC increasing interrupt </a:t>
            </a:r>
            <a:r>
              <a:rPr lang="en-US" sz="1600" dirty="0" err="1" smtClean="0"/>
              <a:t>coalencing</a:t>
            </a:r>
            <a:r>
              <a:rPr lang="en-US" sz="1600" dirty="0" smtClean="0"/>
              <a:t> helps a lot:</a:t>
            </a:r>
          </a:p>
          <a:p>
            <a:r>
              <a:rPr lang="en-US" sz="1600" dirty="0" smtClean="0"/>
              <a:t>/</a:t>
            </a:r>
            <a:r>
              <a:rPr lang="en-US" sz="1600" dirty="0" err="1" smtClean="0"/>
              <a:t>usr</a:t>
            </a:r>
            <a:r>
              <a:rPr lang="en-US" sz="1600" dirty="0" smtClean="0"/>
              <a:t>/</a:t>
            </a:r>
            <a:r>
              <a:rPr lang="en-US" sz="1600" dirty="0" err="1" smtClean="0"/>
              <a:t>sbin</a:t>
            </a:r>
            <a:r>
              <a:rPr lang="en-US" sz="1600" dirty="0" smtClean="0"/>
              <a:t>/</a:t>
            </a:r>
            <a:r>
              <a:rPr lang="en-US" sz="1600" dirty="0" err="1" smtClean="0"/>
              <a:t>ethtool</a:t>
            </a:r>
            <a:r>
              <a:rPr lang="en-US" sz="1600" dirty="0" smtClean="0"/>
              <a:t> -C </a:t>
            </a:r>
            <a:r>
              <a:rPr lang="en-US" sz="1600" dirty="0" err="1" smtClean="0"/>
              <a:t>ethN</a:t>
            </a:r>
            <a:r>
              <a:rPr lang="en-US" sz="1600" dirty="0" smtClean="0"/>
              <a:t> </a:t>
            </a:r>
            <a:r>
              <a:rPr lang="en-US" sz="1600" dirty="0" err="1" smtClean="0"/>
              <a:t>rx-usecs</a:t>
            </a:r>
            <a:r>
              <a:rPr lang="en-US" sz="1600" dirty="0" smtClean="0"/>
              <a:t> 75</a:t>
            </a:r>
          </a:p>
          <a:p>
            <a:endParaRPr lang="en-US" sz="1600" dirty="0" smtClean="0"/>
          </a:p>
          <a:p>
            <a:r>
              <a:rPr lang="en-US" sz="1600" b="1" i="1" u="sng" dirty="0" smtClean="0">
                <a:solidFill>
                  <a:srgbClr val="FF0000"/>
                </a:solidFill>
              </a:rPr>
              <a:t>And use Jumbo Frames!</a:t>
            </a:r>
            <a:endParaRPr lang="en-US" sz="1600" b="1" i="1" u="sng" dirty="0">
              <a:solidFill>
                <a:srgbClr val="FF0000"/>
              </a:solidFill>
            </a:endParaRPr>
          </a:p>
        </p:txBody>
      </p:sp>
      <p:sp>
        <p:nvSpPr>
          <p:cNvPr id="7"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18</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131698097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 Tuning</a:t>
            </a:r>
            <a:endParaRPr lang="en-US" dirty="0"/>
          </a:p>
        </p:txBody>
      </p:sp>
      <p:sp>
        <p:nvSpPr>
          <p:cNvPr id="3" name="Content Placeholder 2"/>
          <p:cNvSpPr>
            <a:spLocks noGrp="1"/>
          </p:cNvSpPr>
          <p:nvPr>
            <p:ph idx="1"/>
          </p:nvPr>
        </p:nvSpPr>
        <p:spPr>
          <a:xfrm>
            <a:off x="457199" y="1600200"/>
            <a:ext cx="8499061" cy="4525963"/>
          </a:xfrm>
        </p:spPr>
        <p:txBody>
          <a:bodyPr/>
          <a:lstStyle/>
          <a:p>
            <a:r>
              <a:rPr lang="en-US" dirty="0" smtClean="0"/>
              <a:t>For </a:t>
            </a:r>
            <a:r>
              <a:rPr lang="en-US" dirty="0"/>
              <a:t>PCI gen3-based hosts, you should </a:t>
            </a:r>
            <a:endParaRPr lang="en-US" dirty="0" smtClean="0"/>
          </a:p>
          <a:p>
            <a:pPr>
              <a:buFont typeface="Arial"/>
              <a:buChar char="•"/>
            </a:pPr>
            <a:r>
              <a:rPr lang="en-US" dirty="0" smtClean="0"/>
              <a:t>enable </a:t>
            </a:r>
            <a:r>
              <a:rPr lang="en-US" dirty="0"/>
              <a:t>“turbo boost”, </a:t>
            </a:r>
            <a:endParaRPr lang="en-US" dirty="0" smtClean="0"/>
          </a:p>
          <a:p>
            <a:pPr>
              <a:buFont typeface="Arial"/>
              <a:buChar char="•"/>
            </a:pPr>
            <a:r>
              <a:rPr lang="en-US" dirty="0" smtClean="0"/>
              <a:t>disable </a:t>
            </a:r>
            <a:r>
              <a:rPr lang="en-US" dirty="0" err="1"/>
              <a:t>hyperthreading</a:t>
            </a:r>
            <a:r>
              <a:rPr lang="en-US" dirty="0"/>
              <a:t> and node interleaving. </a:t>
            </a:r>
            <a:endParaRPr lang="en-US" dirty="0" smtClean="0"/>
          </a:p>
          <a:p>
            <a:endParaRPr lang="en-US" dirty="0"/>
          </a:p>
          <a:p>
            <a:r>
              <a:rPr lang="en-US" dirty="0" smtClean="0"/>
              <a:t>More </a:t>
            </a:r>
            <a:r>
              <a:rPr lang="en-US" dirty="0"/>
              <a:t>information on BIOS tuning is described in this </a:t>
            </a:r>
            <a:r>
              <a:rPr lang="en-US" dirty="0" smtClean="0"/>
              <a:t>document:</a:t>
            </a:r>
          </a:p>
          <a:p>
            <a:r>
              <a:rPr lang="en-US" dirty="0" smtClean="0"/>
              <a:t>	http</a:t>
            </a:r>
            <a:r>
              <a:rPr lang="en-US" dirty="0"/>
              <a:t>://</a:t>
            </a:r>
            <a:r>
              <a:rPr lang="en-US" dirty="0" err="1"/>
              <a:t>www.dellhpcsolutions.com</a:t>
            </a:r>
            <a:r>
              <a:rPr lang="en-US" dirty="0"/>
              <a:t>/assets/</a:t>
            </a:r>
            <a:r>
              <a:rPr lang="en-US" dirty="0" err="1"/>
              <a:t>pdfs</a:t>
            </a:r>
            <a:r>
              <a:rPr lang="en-US" dirty="0"/>
              <a:t>/Optimal_BIOS_HPC_Dell_12G.v1.0.pdf</a:t>
            </a:r>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19</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349173513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Overview</a:t>
            </a:r>
            <a:endParaRPr lang="en-US" dirty="0"/>
          </a:p>
        </p:txBody>
      </p:sp>
      <p:sp>
        <p:nvSpPr>
          <p:cNvPr id="3" name="Content Placeholder 2"/>
          <p:cNvSpPr>
            <a:spLocks noGrp="1"/>
          </p:cNvSpPr>
          <p:nvPr>
            <p:ph idx="1"/>
          </p:nvPr>
        </p:nvSpPr>
        <p:spPr>
          <a:xfrm>
            <a:off x="457199" y="1201738"/>
            <a:ext cx="8229600" cy="4932362"/>
          </a:xfrm>
        </p:spPr>
        <p:txBody>
          <a:bodyPr>
            <a:normAutofit/>
          </a:bodyPr>
          <a:lstStyle/>
          <a:p>
            <a:pPr marL="0" indent="0">
              <a:spcBef>
                <a:spcPts val="0"/>
              </a:spcBef>
            </a:pPr>
            <a:r>
              <a:rPr lang="en-US" dirty="0">
                <a:solidFill>
                  <a:srgbClr val="000000"/>
                </a:solidFill>
              </a:rPr>
              <a:t>Part 1:</a:t>
            </a:r>
          </a:p>
          <a:p>
            <a:pPr lvl="1">
              <a:spcBef>
                <a:spcPts val="0"/>
              </a:spcBef>
            </a:pPr>
            <a:r>
              <a:rPr lang="en-US" dirty="0">
                <a:solidFill>
                  <a:srgbClr val="000000"/>
                </a:solidFill>
              </a:rPr>
              <a:t>What is ESnet?</a:t>
            </a:r>
          </a:p>
          <a:p>
            <a:pPr lvl="1">
              <a:spcBef>
                <a:spcPts val="0"/>
              </a:spcBef>
            </a:pPr>
            <a:r>
              <a:rPr lang="en-US" dirty="0">
                <a:solidFill>
                  <a:srgbClr val="000000"/>
                </a:solidFill>
              </a:rPr>
              <a:t>Science DMZ Introduction &amp; Motivation</a:t>
            </a:r>
          </a:p>
          <a:p>
            <a:pPr lvl="1">
              <a:spcBef>
                <a:spcPts val="0"/>
              </a:spcBef>
            </a:pPr>
            <a:r>
              <a:rPr lang="en-US" dirty="0">
                <a:solidFill>
                  <a:srgbClr val="000000"/>
                </a:solidFill>
              </a:rPr>
              <a:t>Science DMZ Architecture</a:t>
            </a:r>
          </a:p>
          <a:p>
            <a:pPr>
              <a:spcBef>
                <a:spcPts val="0"/>
              </a:spcBef>
            </a:pPr>
            <a:r>
              <a:rPr lang="en-US" dirty="0"/>
              <a:t>Part 2:</a:t>
            </a:r>
          </a:p>
          <a:p>
            <a:pPr lvl="1">
              <a:spcBef>
                <a:spcPts val="0"/>
              </a:spcBef>
            </a:pPr>
            <a:r>
              <a:rPr lang="en-US" dirty="0"/>
              <a:t>Science DMZ Security Best Practices</a:t>
            </a:r>
          </a:p>
          <a:p>
            <a:pPr>
              <a:spcBef>
                <a:spcPts val="0"/>
              </a:spcBef>
            </a:pPr>
            <a:r>
              <a:rPr lang="en-US" b="1" dirty="0">
                <a:solidFill>
                  <a:srgbClr val="FF0000"/>
                </a:solidFill>
              </a:rPr>
              <a:t>Part 3:</a:t>
            </a:r>
          </a:p>
          <a:p>
            <a:pPr lvl="1">
              <a:spcBef>
                <a:spcPts val="0"/>
              </a:spcBef>
            </a:pPr>
            <a:r>
              <a:rPr lang="en-US" b="1" dirty="0">
                <a:solidFill>
                  <a:srgbClr val="FF0000"/>
                </a:solidFill>
              </a:rPr>
              <a:t>The Data Transfer Node</a:t>
            </a:r>
          </a:p>
          <a:p>
            <a:pPr lvl="1">
              <a:spcBef>
                <a:spcPts val="0"/>
              </a:spcBef>
            </a:pPr>
            <a:r>
              <a:rPr lang="en-US" b="1" dirty="0"/>
              <a:t>Data Transfer Tools</a:t>
            </a:r>
          </a:p>
          <a:p>
            <a:pPr>
              <a:spcBef>
                <a:spcPts val="0"/>
              </a:spcBef>
            </a:pPr>
            <a:r>
              <a:rPr lang="en-US" dirty="0"/>
              <a:t>Part 4:</a:t>
            </a:r>
          </a:p>
          <a:p>
            <a:pPr lvl="1">
              <a:spcBef>
                <a:spcPts val="0"/>
              </a:spcBef>
            </a:pPr>
            <a:r>
              <a:rPr lang="en-US" dirty="0" err="1"/>
              <a:t>PerfSONAR</a:t>
            </a:r>
            <a:endParaRPr lang="en-US" dirty="0"/>
          </a:p>
          <a:p>
            <a:pPr marL="0" indent="0">
              <a:spcBef>
                <a:spcPts val="0"/>
              </a:spcBef>
            </a:pPr>
            <a:r>
              <a:rPr lang="en-US" dirty="0"/>
              <a:t>Conclusions &amp; Discussion</a:t>
            </a:r>
          </a:p>
          <a:p>
            <a:pPr marL="0" indent="0"/>
            <a:endParaRPr lang="en-US" dirty="0" smtClean="0"/>
          </a:p>
          <a:p>
            <a:pPr marL="0" indent="0"/>
            <a:endParaRPr lang="en-US" dirty="0" smtClean="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2</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331678809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I/O </a:t>
            </a:r>
            <a:r>
              <a:rPr lang="en-US" dirty="0" smtClean="0"/>
              <a:t>Scheduler</a:t>
            </a:r>
            <a:endParaRPr lang="en-US" dirty="0"/>
          </a:p>
        </p:txBody>
      </p:sp>
      <p:sp>
        <p:nvSpPr>
          <p:cNvPr id="3" name="Content Placeholder 2"/>
          <p:cNvSpPr>
            <a:spLocks noGrp="1"/>
          </p:cNvSpPr>
          <p:nvPr>
            <p:ph idx="1"/>
          </p:nvPr>
        </p:nvSpPr>
        <p:spPr/>
        <p:txBody>
          <a:bodyPr/>
          <a:lstStyle/>
          <a:p>
            <a:r>
              <a:rPr lang="en-US" dirty="0" smtClean="0"/>
              <a:t>The </a:t>
            </a:r>
            <a:r>
              <a:rPr lang="en-US" dirty="0"/>
              <a:t>default Linux scheduler is the "fair" scheduler. For a DTN node, we recommend using the "deadline" scheduler instead. </a:t>
            </a:r>
            <a:endParaRPr lang="en-US" dirty="0" smtClean="0"/>
          </a:p>
          <a:p>
            <a:r>
              <a:rPr lang="en-US" dirty="0" smtClean="0"/>
              <a:t>To </a:t>
            </a:r>
            <a:r>
              <a:rPr lang="en-US" dirty="0"/>
              <a:t>enable deadline scheduling, add "elevator=deadline" to the end of the "kernel' line in your /boot/grub/</a:t>
            </a:r>
            <a:r>
              <a:rPr lang="en-US" dirty="0" err="1"/>
              <a:t>grub.conf</a:t>
            </a:r>
            <a:r>
              <a:rPr lang="en-US" dirty="0"/>
              <a:t> file, similar to this</a:t>
            </a:r>
            <a:r>
              <a:rPr lang="en-US" dirty="0" smtClean="0"/>
              <a:t>:</a:t>
            </a:r>
            <a:endParaRPr lang="en-US" dirty="0"/>
          </a:p>
          <a:p>
            <a:r>
              <a:rPr lang="en-US" dirty="0" smtClean="0">
                <a:latin typeface="Courier"/>
                <a:cs typeface="Courier"/>
              </a:rPr>
              <a:t>	kernel </a:t>
            </a:r>
            <a:r>
              <a:rPr lang="en-US" dirty="0">
                <a:latin typeface="Courier"/>
                <a:cs typeface="Courier"/>
              </a:rPr>
              <a:t>/vmlinuz-2.6.35.7 </a:t>
            </a:r>
            <a:r>
              <a:rPr lang="en-US" dirty="0" err="1">
                <a:latin typeface="Courier"/>
                <a:cs typeface="Courier"/>
              </a:rPr>
              <a:t>ro</a:t>
            </a:r>
            <a:r>
              <a:rPr lang="en-US" dirty="0">
                <a:latin typeface="Courier"/>
                <a:cs typeface="Courier"/>
              </a:rPr>
              <a:t> root=/</a:t>
            </a:r>
            <a:r>
              <a:rPr lang="en-US" dirty="0" err="1">
                <a:latin typeface="Courier"/>
                <a:cs typeface="Courier"/>
              </a:rPr>
              <a:t>dev</a:t>
            </a:r>
            <a:r>
              <a:rPr lang="en-US" dirty="0">
                <a:latin typeface="Courier"/>
                <a:cs typeface="Courier"/>
              </a:rPr>
              <a:t>/VolGroup00/LogVol00 </a:t>
            </a:r>
            <a:r>
              <a:rPr lang="en-US" dirty="0" err="1">
                <a:latin typeface="Courier"/>
                <a:cs typeface="Courier"/>
              </a:rPr>
              <a:t>rhgb</a:t>
            </a:r>
            <a:r>
              <a:rPr lang="en-US" dirty="0">
                <a:latin typeface="Courier"/>
                <a:cs typeface="Courier"/>
              </a:rPr>
              <a:t> quiet elevator=deadline</a:t>
            </a:r>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20</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89671776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Interrupt Affinity</a:t>
            </a:r>
            <a:endParaRPr lang="en-US" dirty="0"/>
          </a:p>
        </p:txBody>
      </p:sp>
      <p:sp>
        <p:nvSpPr>
          <p:cNvPr id="3" name="Content Placeholder 2"/>
          <p:cNvSpPr>
            <a:spLocks noGrp="1"/>
          </p:cNvSpPr>
          <p:nvPr>
            <p:ph idx="1"/>
          </p:nvPr>
        </p:nvSpPr>
        <p:spPr/>
        <p:txBody>
          <a:bodyPr/>
          <a:lstStyle/>
          <a:p>
            <a:pPr>
              <a:buFont typeface="Arial"/>
              <a:buChar char="•"/>
            </a:pPr>
            <a:r>
              <a:rPr lang="en-US" dirty="0" smtClean="0"/>
              <a:t>Interrupts are triggered by I/O cards (storage, network). High performance means lot of interrupts per seconds</a:t>
            </a:r>
          </a:p>
          <a:p>
            <a:pPr>
              <a:buFont typeface="Arial"/>
              <a:buChar char="•"/>
            </a:pPr>
            <a:r>
              <a:rPr lang="en-US" dirty="0" smtClean="0"/>
              <a:t>Interrupt handlers are executed on a core</a:t>
            </a:r>
          </a:p>
          <a:p>
            <a:pPr>
              <a:buFont typeface="Arial"/>
              <a:buChar char="•"/>
            </a:pPr>
            <a:r>
              <a:rPr lang="en-US" dirty="0" smtClean="0"/>
              <a:t>Depending on the scheduler, core 0 gets all the interrupts, or interrupts are dispatched in a round-robin fashion among the cores: both are bad for performance:</a:t>
            </a:r>
          </a:p>
          <a:p>
            <a:pPr lvl="1">
              <a:buFont typeface="Arial"/>
              <a:buChar char="•"/>
            </a:pPr>
            <a:r>
              <a:rPr lang="en-US" dirty="0" smtClean="0"/>
              <a:t>Core 0 get all interrupts: with very fast I/O, the core is overwhelmed and becomes a bottleneck</a:t>
            </a:r>
          </a:p>
          <a:p>
            <a:pPr lvl="1">
              <a:buFont typeface="Arial"/>
              <a:buChar char="•"/>
            </a:pPr>
            <a:r>
              <a:rPr lang="en-US" dirty="0" smtClean="0"/>
              <a:t>Round-robin dispatch: very likely the core that executes the interrupt handler will not have the code in its L1 cache.</a:t>
            </a:r>
          </a:p>
          <a:p>
            <a:pPr lvl="1">
              <a:buFont typeface="Arial"/>
              <a:buChar char="•"/>
            </a:pPr>
            <a:r>
              <a:rPr lang="en-US" dirty="0" smtClean="0"/>
              <a:t>Two different I/O channels may end up on the same core.</a:t>
            </a:r>
            <a:endParaRPr lang="en-US" dirty="0"/>
          </a:p>
        </p:txBody>
      </p:sp>
      <p:sp>
        <p:nvSpPr>
          <p:cNvPr id="7"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21</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76485927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simple solution: interrupt binding</a:t>
            </a:r>
            <a:endParaRPr lang="en-US" dirty="0"/>
          </a:p>
        </p:txBody>
      </p:sp>
      <p:sp>
        <p:nvSpPr>
          <p:cNvPr id="3" name="Content Placeholder 2"/>
          <p:cNvSpPr>
            <a:spLocks noGrp="1"/>
          </p:cNvSpPr>
          <p:nvPr>
            <p:ph idx="1"/>
          </p:nvPr>
        </p:nvSpPr>
        <p:spPr/>
        <p:txBody>
          <a:bodyPr/>
          <a:lstStyle/>
          <a:p>
            <a:pPr>
              <a:buFontTx/>
              <a:buChar char="-"/>
            </a:pPr>
            <a:r>
              <a:rPr lang="en-US" dirty="0" smtClean="0"/>
              <a:t>Each interrupt is statically bound to a given core (network -&gt; core 1, disk -&gt; core 2)</a:t>
            </a:r>
          </a:p>
          <a:p>
            <a:pPr>
              <a:buFontTx/>
              <a:buChar char="-"/>
            </a:pPr>
            <a:r>
              <a:rPr lang="en-US" dirty="0" smtClean="0"/>
              <a:t>Works well, but can become an headache and does not fully solve the problem: one very fast card can still overwhelm the core.</a:t>
            </a:r>
          </a:p>
          <a:p>
            <a:pPr>
              <a:buFontTx/>
              <a:buChar char="-"/>
            </a:pPr>
            <a:r>
              <a:rPr lang="en-US" dirty="0" smtClean="0"/>
              <a:t>Needs to bind application to the same cores for best optimization: what about multi-threaded applications, for which we want one thread = one core ?</a:t>
            </a:r>
          </a:p>
        </p:txBody>
      </p:sp>
      <p:sp>
        <p:nvSpPr>
          <p:cNvPr id="7"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22</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335684166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99300" cy="467277"/>
          </a:xfrm>
        </p:spPr>
        <p:txBody>
          <a:bodyPr/>
          <a:lstStyle/>
          <a:p>
            <a:r>
              <a:rPr lang="en-US" dirty="0" smtClean="0"/>
              <a:t>Intel Sandy/Ivy Bridge</a:t>
            </a:r>
            <a:endParaRPr lang="en-US" dirty="0"/>
          </a:p>
        </p:txBody>
      </p:sp>
      <p:pic>
        <p:nvPicPr>
          <p:cNvPr id="6" name="Content Placeholder 5" descr="SB.pdf"/>
          <p:cNvPicPr>
            <a:picLocks noGrp="1" noChangeAspect="1"/>
          </p:cNvPicPr>
          <p:nvPr>
            <p:ph idx="1"/>
          </p:nvPr>
        </p:nvPicPr>
        <p:blipFill>
          <a:blip r:embed="rId3">
            <a:extLst>
              <a:ext uri="{28A0092B-C50C-407E-A947-70E740481C1C}">
                <a14:useLocalDpi xmlns:a14="http://schemas.microsoft.com/office/drawing/2010/main" val="0"/>
              </a:ext>
            </a:extLst>
          </a:blip>
          <a:srcRect l="-28126" r="-28126"/>
          <a:stretch>
            <a:fillRect/>
          </a:stretch>
        </p:blipFill>
        <p:spPr>
          <a:xfrm>
            <a:off x="-1188911" y="741916"/>
            <a:ext cx="11120931" cy="6116084"/>
          </a:xfrm>
        </p:spPr>
      </p:pic>
    </p:spTree>
    <p:extLst>
      <p:ext uri="{BB962C8B-B14F-4D97-AF65-F5344CB8AC3E}">
        <p14:creationId xmlns:p14="http://schemas.microsoft.com/office/powerpoint/2010/main" val="315480427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639" y="274638"/>
            <a:ext cx="7207861" cy="1143000"/>
          </a:xfrm>
        </p:spPr>
        <p:txBody>
          <a:bodyPr/>
          <a:lstStyle/>
          <a:p>
            <a:r>
              <a:rPr lang="en-US" dirty="0" smtClean="0"/>
              <a:t>Core selection matters! </a:t>
            </a:r>
            <a:r>
              <a:rPr lang="en-US" dirty="0" smtClean="0"/>
              <a:t>(</a:t>
            </a:r>
            <a:r>
              <a:rPr lang="en-US" sz="2400" dirty="0" smtClean="0"/>
              <a:t>iperf3 –A N,N option</a:t>
            </a:r>
            <a:r>
              <a:rPr lang="en-US" dirty="0" smtClean="0"/>
              <a:t>)</a:t>
            </a:r>
            <a:endParaRPr lang="en-US" dirty="0"/>
          </a:p>
        </p:txBody>
      </p:sp>
      <p:sp>
        <p:nvSpPr>
          <p:cNvPr id="4" name="Date Placeholder 3"/>
          <p:cNvSpPr>
            <a:spLocks noGrp="1"/>
          </p:cNvSpPr>
          <p:nvPr>
            <p:ph type="dt" sz="half" idx="10"/>
          </p:nvPr>
        </p:nvSpPr>
        <p:spPr/>
        <p:txBody>
          <a:bodyPr/>
          <a:lstStyle/>
          <a:p>
            <a:pPr>
              <a:defRPr/>
            </a:pPr>
            <a:fld id="{087BE274-2920-464F-BD83-825BA3315F3E}" type="datetime1">
              <a:rPr lang="en-US" smtClean="0"/>
              <a:pPr>
                <a:defRPr/>
              </a:pPr>
              <a:t>5/18/14</a:t>
            </a:fld>
            <a:endParaRPr lang="en-US" dirty="0"/>
          </a:p>
        </p:txBody>
      </p:sp>
      <p:sp>
        <p:nvSpPr>
          <p:cNvPr id="5" name="Slide Number Placeholder 4"/>
          <p:cNvSpPr>
            <a:spLocks noGrp="1"/>
          </p:cNvSpPr>
          <p:nvPr>
            <p:ph type="sldNum" sz="quarter" idx="12"/>
          </p:nvPr>
        </p:nvSpPr>
        <p:spPr/>
        <p:txBody>
          <a:bodyPr/>
          <a:lstStyle/>
          <a:p>
            <a:pPr>
              <a:defRPr/>
            </a:pPr>
            <a:fld id="{C742DE2B-1862-AC46-8E34-76F2DE4B4D31}" type="slidenum">
              <a:rPr lang="en-US" smtClean="0"/>
              <a:pPr>
                <a:defRPr/>
              </a:pPr>
              <a:t>24</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278767895"/>
              </p:ext>
            </p:extLst>
          </p:nvPr>
        </p:nvGraphicFramePr>
        <p:xfrm>
          <a:off x="457200" y="1918369"/>
          <a:ext cx="8229600" cy="3076313"/>
        </p:xfrm>
        <a:graphic>
          <a:graphicData uri="http://schemas.openxmlformats.org/drawingml/2006/table">
            <a:tbl>
              <a:tblPr firstRow="1" bandRow="1">
                <a:tableStyleId>{5C22544A-7EE6-4342-B048-85BDC9FD1C3A}</a:tableStyleId>
              </a:tblPr>
              <a:tblGrid>
                <a:gridCol w="1467853"/>
                <a:gridCol w="1659395"/>
                <a:gridCol w="2551176"/>
                <a:gridCol w="2551176"/>
              </a:tblGrid>
              <a:tr h="288668">
                <a:tc>
                  <a:txBody>
                    <a:bodyPr/>
                    <a:lstStyle/>
                    <a:p>
                      <a:r>
                        <a:rPr lang="en-US" dirty="0" smtClean="0"/>
                        <a:t>Protocol</a:t>
                      </a:r>
                      <a:endParaRPr lang="en-US" dirty="0"/>
                    </a:p>
                  </a:txBody>
                  <a:tcPr/>
                </a:tc>
                <a:tc>
                  <a:txBody>
                    <a:bodyPr/>
                    <a:lstStyle/>
                    <a:p>
                      <a:r>
                        <a:rPr lang="en-US" dirty="0" smtClean="0"/>
                        <a:t>40G NIC</a:t>
                      </a:r>
                      <a:endParaRPr lang="en-US" dirty="0"/>
                    </a:p>
                  </a:txBody>
                  <a:tcPr/>
                </a:tc>
                <a:tc>
                  <a:txBody>
                    <a:bodyPr/>
                    <a:lstStyle/>
                    <a:p>
                      <a:r>
                        <a:rPr lang="en-US" dirty="0" smtClean="0"/>
                        <a:t>“good” core</a:t>
                      </a:r>
                      <a:endParaRPr lang="en-US" dirty="0"/>
                    </a:p>
                  </a:txBody>
                  <a:tcPr/>
                </a:tc>
                <a:tc>
                  <a:txBody>
                    <a:bodyPr/>
                    <a:lstStyle/>
                    <a:p>
                      <a:r>
                        <a:rPr lang="en-US" dirty="0" smtClean="0"/>
                        <a:t>“bad”</a:t>
                      </a:r>
                      <a:r>
                        <a:rPr lang="en-US" baseline="0" dirty="0" smtClean="0"/>
                        <a:t> core</a:t>
                      </a:r>
                      <a:endParaRPr lang="en-US" dirty="0"/>
                    </a:p>
                  </a:txBody>
                  <a:tcPr/>
                </a:tc>
              </a:tr>
              <a:tr h="982696">
                <a:tc>
                  <a:txBody>
                    <a:bodyPr/>
                    <a:lstStyle/>
                    <a:p>
                      <a:r>
                        <a:rPr lang="en-US" dirty="0" smtClean="0"/>
                        <a:t>TCP</a:t>
                      </a:r>
                      <a:endParaRPr lang="en-US" dirty="0"/>
                    </a:p>
                  </a:txBody>
                  <a:tcPr/>
                </a:tc>
                <a:tc>
                  <a:txBody>
                    <a:bodyPr/>
                    <a:lstStyle/>
                    <a:p>
                      <a:pPr marL="342900" marR="0" lvl="0" indent="-342900" algn="l" defTabSz="457200" rtl="0" eaLnBrk="0" fontAlgn="base" latinLnBrk="0" hangingPunct="0">
                        <a:lnSpc>
                          <a:spcPct val="100000"/>
                        </a:lnSpc>
                        <a:spcBef>
                          <a:spcPts val="1200"/>
                        </a:spcBef>
                        <a:spcAft>
                          <a:spcPct val="0"/>
                        </a:spcAft>
                        <a:buClrTx/>
                        <a:buSzTx/>
                        <a:buFontTx/>
                        <a:buNone/>
                        <a:tabLst/>
                        <a:defRPr/>
                      </a:pPr>
                      <a:r>
                        <a:rPr kumimoji="0" lang="en-US" sz="2000" b="0" i="0" u="none" strike="noStrike" kern="1200" cap="none" spc="0" normalizeH="0" baseline="0" noProof="0" dirty="0" err="1" smtClean="0">
                          <a:ln>
                            <a:noFill/>
                          </a:ln>
                          <a:solidFill>
                            <a:prstClr val="black"/>
                          </a:solidFill>
                          <a:effectLst/>
                          <a:uLnTx/>
                          <a:uFillTx/>
                          <a:latin typeface="+mn-lt"/>
                          <a:ea typeface="ＭＳ Ｐゴシック" pitchFamily="-108" charset="-128"/>
                          <a:cs typeface="ＭＳ Ｐゴシック" pitchFamily="-108" charset="-128"/>
                        </a:rPr>
                        <a:t>Mellanox</a:t>
                      </a:r>
                      <a:endParaRPr kumimoji="0" lang="en-US" sz="2000" b="0" i="0" u="none" strike="noStrike" kern="1200" cap="none" spc="0" normalizeH="0" baseline="0" noProof="0" dirty="0" smtClean="0">
                        <a:ln>
                          <a:noFill/>
                        </a:ln>
                        <a:solidFill>
                          <a:prstClr val="black"/>
                        </a:solidFill>
                        <a:effectLst/>
                        <a:uLnTx/>
                        <a:uFillTx/>
                        <a:latin typeface="+mn-lt"/>
                        <a:ea typeface="ＭＳ Ｐゴシック" pitchFamily="-108" charset="-128"/>
                        <a:cs typeface="ＭＳ Ｐゴシック" pitchFamily="-108" charset="-128"/>
                      </a:endParaRPr>
                    </a:p>
                    <a:p>
                      <a:pPr marL="342900" marR="0" lvl="0" indent="-342900" algn="l" defTabSz="457200" rtl="0" eaLnBrk="0" fontAlgn="base" latinLnBrk="0" hangingPunct="0">
                        <a:lnSpc>
                          <a:spcPct val="100000"/>
                        </a:lnSpc>
                        <a:spcBef>
                          <a:spcPts val="1200"/>
                        </a:spcBef>
                        <a:spcAft>
                          <a:spcPct val="0"/>
                        </a:spcAft>
                        <a:buClrTx/>
                        <a:buSzTx/>
                        <a:buFontTx/>
                        <a:buNone/>
                        <a:tabLst/>
                        <a:defRPr/>
                      </a:pPr>
                      <a:r>
                        <a:rPr kumimoji="0" lang="en-US" sz="2000" b="0" i="0" u="none" strike="noStrike" kern="1200" cap="none" spc="0" normalizeH="0" baseline="0" noProof="0" dirty="0" err="1" smtClean="0">
                          <a:ln>
                            <a:noFill/>
                          </a:ln>
                          <a:solidFill>
                            <a:prstClr val="black"/>
                          </a:solidFill>
                          <a:effectLst/>
                          <a:uLnTx/>
                          <a:uFillTx/>
                          <a:latin typeface="+mn-lt"/>
                          <a:ea typeface="ＭＳ Ｐゴシック" pitchFamily="-108" charset="-128"/>
                          <a:cs typeface="ＭＳ Ｐゴシック" pitchFamily="-108" charset="-128"/>
                        </a:rPr>
                        <a:t>Chelsio</a:t>
                      </a:r>
                      <a:endParaRPr kumimoji="0" lang="en-US" sz="2000" b="0" i="0" u="none" strike="noStrike" kern="1200" cap="none" spc="0" normalizeH="0" baseline="0" noProof="0" dirty="0" smtClean="0">
                        <a:ln>
                          <a:noFill/>
                        </a:ln>
                        <a:solidFill>
                          <a:prstClr val="black"/>
                        </a:solidFill>
                        <a:effectLst/>
                        <a:uLnTx/>
                        <a:uFillTx/>
                        <a:latin typeface="+mn-lt"/>
                        <a:ea typeface="ＭＳ Ｐゴシック" pitchFamily="-108" charset="-128"/>
                        <a:cs typeface="ＭＳ Ｐゴシック" pitchFamily="-108" charset="-128"/>
                      </a:endParaRPr>
                    </a:p>
                    <a:p>
                      <a:endParaRPr lang="en-US" dirty="0"/>
                    </a:p>
                  </a:txBody>
                  <a:tcPr/>
                </a:tc>
                <a:tc>
                  <a:txBody>
                    <a:bodyPr/>
                    <a:lstStyle/>
                    <a:p>
                      <a:r>
                        <a:rPr lang="en-US" dirty="0" smtClean="0"/>
                        <a:t>37 Gbps</a:t>
                      </a:r>
                    </a:p>
                    <a:p>
                      <a:endParaRPr lang="en-US" dirty="0" smtClean="0"/>
                    </a:p>
                    <a:p>
                      <a:r>
                        <a:rPr lang="en-US" dirty="0" smtClean="0"/>
                        <a:t>39.5 Gbps</a:t>
                      </a:r>
                      <a:endParaRPr lang="en-US" dirty="0"/>
                    </a:p>
                  </a:txBody>
                  <a:tcPr/>
                </a:tc>
                <a:tc>
                  <a:txBody>
                    <a:bodyPr/>
                    <a:lstStyle/>
                    <a:p>
                      <a:r>
                        <a:rPr lang="en-US" dirty="0" smtClean="0"/>
                        <a:t>26 Gbps</a:t>
                      </a:r>
                    </a:p>
                    <a:p>
                      <a:endParaRPr lang="en-US" dirty="0" smtClean="0"/>
                    </a:p>
                    <a:p>
                      <a:r>
                        <a:rPr lang="en-US" dirty="0" smtClean="0"/>
                        <a:t>5</a:t>
                      </a:r>
                      <a:r>
                        <a:rPr lang="en-US" baseline="0" dirty="0" smtClean="0"/>
                        <a:t> Gbps</a:t>
                      </a:r>
                      <a:endParaRPr lang="en-US" dirty="0"/>
                    </a:p>
                  </a:txBody>
                  <a:tcPr/>
                </a:tc>
              </a:tr>
              <a:tr h="1582793">
                <a:tc>
                  <a:txBody>
                    <a:bodyPr/>
                    <a:lstStyle/>
                    <a:p>
                      <a:r>
                        <a:rPr lang="en-US" dirty="0" smtClean="0"/>
                        <a:t>UDP</a:t>
                      </a:r>
                      <a:endParaRPr lang="en-US" dirty="0"/>
                    </a:p>
                  </a:txBody>
                  <a:tcPr/>
                </a:tc>
                <a:tc>
                  <a:txBody>
                    <a:bodyPr/>
                    <a:lstStyle/>
                    <a:p>
                      <a:r>
                        <a:rPr lang="en-US" sz="2000" dirty="0" err="1" smtClean="0"/>
                        <a:t>Mellanox</a:t>
                      </a:r>
                      <a:endParaRPr lang="en-US" sz="2000" dirty="0" smtClean="0"/>
                    </a:p>
                    <a:p>
                      <a:endParaRPr lang="en-US" sz="2000" dirty="0" smtClean="0"/>
                    </a:p>
                    <a:p>
                      <a:r>
                        <a:rPr lang="en-US" sz="2000" dirty="0" err="1" smtClean="0"/>
                        <a:t>Chelsio</a:t>
                      </a:r>
                      <a:endParaRPr lang="en-US" sz="2000" dirty="0" smtClean="0"/>
                    </a:p>
                    <a:p>
                      <a:endParaRPr lang="en-US" dirty="0"/>
                    </a:p>
                  </a:txBody>
                  <a:tcPr/>
                </a:tc>
                <a:tc>
                  <a:txBody>
                    <a:bodyPr/>
                    <a:lstStyle/>
                    <a:p>
                      <a:r>
                        <a:rPr lang="en-US" dirty="0" smtClean="0"/>
                        <a:t> 21 Gbps</a:t>
                      </a:r>
                    </a:p>
                    <a:p>
                      <a:r>
                        <a:rPr lang="en-US" dirty="0" smtClean="0"/>
                        <a:t> </a:t>
                      </a:r>
                    </a:p>
                    <a:p>
                      <a:r>
                        <a:rPr lang="en-US" dirty="0" smtClean="0"/>
                        <a:t>22 Gbps</a:t>
                      </a:r>
                      <a:endParaRPr lang="en-US" dirty="0"/>
                    </a:p>
                  </a:txBody>
                  <a:tcPr/>
                </a:tc>
                <a:tc>
                  <a:txBody>
                    <a:bodyPr/>
                    <a:lstStyle/>
                    <a:p>
                      <a:r>
                        <a:rPr lang="en-US" dirty="0" smtClean="0"/>
                        <a:t>16 Gbps</a:t>
                      </a:r>
                    </a:p>
                    <a:p>
                      <a:r>
                        <a:rPr lang="en-US" dirty="0" smtClean="0"/>
                        <a:t>  </a:t>
                      </a:r>
                    </a:p>
                    <a:p>
                      <a:r>
                        <a:rPr lang="en-US" dirty="0" smtClean="0"/>
                        <a:t>16 Gbps</a:t>
                      </a:r>
                      <a:endParaRPr lang="en-US" dirty="0"/>
                    </a:p>
                  </a:txBody>
                  <a:tcPr/>
                </a:tc>
              </a:tr>
            </a:tbl>
          </a:graphicData>
        </a:graphic>
      </p:graphicFrame>
      <p:sp>
        <p:nvSpPr>
          <p:cNvPr id="8" name="TextBox 7"/>
          <p:cNvSpPr txBox="1"/>
          <p:nvPr/>
        </p:nvSpPr>
        <p:spPr>
          <a:xfrm>
            <a:off x="1163052" y="5293895"/>
            <a:ext cx="7406106" cy="923330"/>
          </a:xfrm>
          <a:prstGeom prst="rect">
            <a:avLst/>
          </a:prstGeom>
          <a:noFill/>
        </p:spPr>
        <p:txBody>
          <a:bodyPr wrap="square" rtlCol="0">
            <a:spAutoFit/>
          </a:bodyPr>
          <a:lstStyle/>
          <a:p>
            <a:r>
              <a:rPr lang="en-US" dirty="0" smtClean="0"/>
              <a:t>IRQ binding </a:t>
            </a:r>
            <a:r>
              <a:rPr lang="en-US" dirty="0" err="1" smtClean="0"/>
              <a:t>bootscripts</a:t>
            </a:r>
            <a:endParaRPr lang="en-US" dirty="0" smtClean="0"/>
          </a:p>
          <a:p>
            <a:r>
              <a:rPr lang="en-US" dirty="0" err="1" smtClean="0"/>
              <a:t>Mellanox</a:t>
            </a:r>
            <a:r>
              <a:rPr lang="en-US" dirty="0" smtClean="0"/>
              <a:t>: </a:t>
            </a:r>
            <a:r>
              <a:rPr lang="en-US" dirty="0"/>
              <a:t>/</a:t>
            </a:r>
            <a:r>
              <a:rPr lang="en-US" dirty="0" err="1"/>
              <a:t>usr</a:t>
            </a:r>
            <a:r>
              <a:rPr lang="en-US" dirty="0"/>
              <a:t>/</a:t>
            </a:r>
            <a:r>
              <a:rPr lang="en-US" dirty="0" err="1"/>
              <a:t>sbin</a:t>
            </a:r>
            <a:r>
              <a:rPr lang="en-US" dirty="0"/>
              <a:t>/</a:t>
            </a:r>
            <a:r>
              <a:rPr lang="en-US" dirty="0" err="1"/>
              <a:t>set_irq_affinity_bynode.sh</a:t>
            </a:r>
            <a:r>
              <a:rPr lang="en-US" dirty="0"/>
              <a:t> 1 </a:t>
            </a:r>
            <a:r>
              <a:rPr lang="en-US" dirty="0" err="1" smtClean="0"/>
              <a:t>ethN</a:t>
            </a:r>
            <a:endParaRPr lang="en-US" dirty="0" smtClean="0"/>
          </a:p>
          <a:p>
            <a:r>
              <a:rPr lang="en-US" dirty="0" err="1" smtClean="0"/>
              <a:t>Chelsio</a:t>
            </a:r>
            <a:r>
              <a:rPr lang="en-US" dirty="0" smtClean="0"/>
              <a:t>:  /</a:t>
            </a:r>
            <a:r>
              <a:rPr lang="en-US" dirty="0" err="1"/>
              <a:t>sbin</a:t>
            </a:r>
            <a:r>
              <a:rPr lang="en-US" dirty="0"/>
              <a:t>/</a:t>
            </a:r>
            <a:r>
              <a:rPr lang="en-US" dirty="0" smtClean="0"/>
              <a:t>t4_perftune.sh</a:t>
            </a:r>
            <a:endParaRPr lang="en-US" dirty="0"/>
          </a:p>
        </p:txBody>
      </p:sp>
    </p:spTree>
    <p:extLst>
      <p:ext uri="{BB962C8B-B14F-4D97-AF65-F5344CB8AC3E}">
        <p14:creationId xmlns:p14="http://schemas.microsoft.com/office/powerpoint/2010/main" val="2953653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a:t>
            </a:r>
            <a:r>
              <a:rPr lang="en-US" dirty="0" smtClean="0"/>
              <a:t>System Tuning</a:t>
            </a:r>
            <a:endParaRPr lang="en-US" dirty="0"/>
          </a:p>
        </p:txBody>
      </p:sp>
      <p:sp>
        <p:nvSpPr>
          <p:cNvPr id="3" name="Content Placeholder 2"/>
          <p:cNvSpPr>
            <a:spLocks noGrp="1"/>
          </p:cNvSpPr>
          <p:nvPr>
            <p:ph idx="1"/>
          </p:nvPr>
        </p:nvSpPr>
        <p:spPr/>
        <p:txBody>
          <a:bodyPr>
            <a:normAutofit/>
          </a:bodyPr>
          <a:lstStyle/>
          <a:p>
            <a:r>
              <a:rPr lang="en-US" dirty="0" smtClean="0"/>
              <a:t>We </a:t>
            </a:r>
            <a:r>
              <a:rPr lang="en-US" dirty="0"/>
              <a:t>recommend using the ext4 file system in Linux for DTN nodes.</a:t>
            </a:r>
          </a:p>
          <a:p>
            <a:r>
              <a:rPr lang="en-US" dirty="0" smtClean="0"/>
              <a:t>Increasing </a:t>
            </a:r>
            <a:r>
              <a:rPr lang="en-US" dirty="0"/>
              <a:t>the amount of "</a:t>
            </a:r>
            <a:r>
              <a:rPr lang="en-US" dirty="0" err="1"/>
              <a:t>readahead</a:t>
            </a:r>
            <a:r>
              <a:rPr lang="en-US" dirty="0"/>
              <a:t>" usually helps on DTN nodes where the workflow is mostly </a:t>
            </a:r>
            <a:r>
              <a:rPr lang="en-US" b="1" i="1" dirty="0">
                <a:solidFill>
                  <a:srgbClr val="FF0000"/>
                </a:solidFill>
              </a:rPr>
              <a:t>sequential reads</a:t>
            </a:r>
            <a:r>
              <a:rPr lang="en-US" dirty="0"/>
              <a:t>. </a:t>
            </a:r>
            <a:endParaRPr lang="en-US" dirty="0" smtClean="0"/>
          </a:p>
          <a:p>
            <a:pPr lvl="1"/>
            <a:r>
              <a:rPr lang="en-US" dirty="0" smtClean="0"/>
              <a:t>However </a:t>
            </a:r>
            <a:r>
              <a:rPr lang="en-US" dirty="0"/>
              <a:t>you should </a:t>
            </a:r>
            <a:r>
              <a:rPr lang="en-US" dirty="0" smtClean="0"/>
              <a:t>test </a:t>
            </a:r>
            <a:r>
              <a:rPr lang="en-US" dirty="0"/>
              <a:t>this, as some RAID controllers do this already, and changing this may have adverse affects. </a:t>
            </a:r>
            <a:endParaRPr lang="en-US" dirty="0" smtClean="0"/>
          </a:p>
          <a:p>
            <a:r>
              <a:rPr lang="en-US" dirty="0" smtClean="0"/>
              <a:t>Setting </a:t>
            </a:r>
            <a:r>
              <a:rPr lang="en-US" dirty="0" err="1"/>
              <a:t>readahead</a:t>
            </a:r>
            <a:r>
              <a:rPr lang="en-US" dirty="0"/>
              <a:t> should be done at system boot time. For example, add something like this to /</a:t>
            </a:r>
            <a:r>
              <a:rPr lang="en-US" dirty="0" err="1"/>
              <a:t>etc</a:t>
            </a:r>
            <a:r>
              <a:rPr lang="en-US" dirty="0"/>
              <a:t>/</a:t>
            </a:r>
            <a:r>
              <a:rPr lang="en-US" dirty="0" err="1"/>
              <a:t>rc.local</a:t>
            </a:r>
            <a:r>
              <a:rPr lang="en-US" dirty="0" smtClean="0"/>
              <a:t>:</a:t>
            </a:r>
            <a:endParaRPr lang="en-US" dirty="0"/>
          </a:p>
          <a:p>
            <a:r>
              <a:rPr lang="en-US" dirty="0" smtClean="0">
                <a:latin typeface="Courier"/>
                <a:cs typeface="Courier"/>
              </a:rPr>
              <a:t>	 </a:t>
            </a:r>
            <a:r>
              <a:rPr lang="en-US" dirty="0">
                <a:latin typeface="Courier"/>
                <a:cs typeface="Courier"/>
              </a:rPr>
              <a:t>/</a:t>
            </a:r>
            <a:r>
              <a:rPr lang="en-US" dirty="0" err="1">
                <a:latin typeface="Courier"/>
                <a:cs typeface="Courier"/>
              </a:rPr>
              <a:t>sbin</a:t>
            </a:r>
            <a:r>
              <a:rPr lang="en-US" dirty="0">
                <a:latin typeface="Courier"/>
                <a:cs typeface="Courier"/>
              </a:rPr>
              <a:t>/</a:t>
            </a:r>
            <a:r>
              <a:rPr lang="en-US" dirty="0" err="1">
                <a:latin typeface="Courier"/>
                <a:cs typeface="Courier"/>
              </a:rPr>
              <a:t>blockdev</a:t>
            </a:r>
            <a:r>
              <a:rPr lang="en-US" dirty="0">
                <a:latin typeface="Courier"/>
                <a:cs typeface="Courier"/>
              </a:rPr>
              <a:t> --</a:t>
            </a:r>
            <a:r>
              <a:rPr lang="en-US" dirty="0" err="1">
                <a:latin typeface="Courier"/>
                <a:cs typeface="Courier"/>
              </a:rPr>
              <a:t>setra</a:t>
            </a:r>
            <a:r>
              <a:rPr lang="en-US" dirty="0">
                <a:latin typeface="Courier"/>
                <a:cs typeface="Courier"/>
              </a:rPr>
              <a:t> 262144 /</a:t>
            </a:r>
            <a:r>
              <a:rPr lang="en-US" dirty="0" err="1">
                <a:latin typeface="Courier"/>
                <a:cs typeface="Courier"/>
              </a:rPr>
              <a:t>dev</a:t>
            </a:r>
            <a:r>
              <a:rPr lang="en-US" dirty="0">
                <a:latin typeface="Courier"/>
                <a:cs typeface="Courier"/>
              </a:rPr>
              <a:t>/</a:t>
            </a:r>
            <a:r>
              <a:rPr lang="en-US" dirty="0" err="1">
                <a:latin typeface="Courier"/>
                <a:cs typeface="Courier"/>
              </a:rPr>
              <a:t>sdb</a:t>
            </a:r>
            <a:endParaRPr lang="en-US" dirty="0">
              <a:latin typeface="Courier"/>
              <a:cs typeface="Courier"/>
            </a:endParaRPr>
          </a:p>
          <a:p>
            <a:r>
              <a:rPr lang="en-US" dirty="0"/>
              <a:t>More information on </a:t>
            </a:r>
            <a:r>
              <a:rPr lang="en-US" dirty="0" err="1" smtClean="0"/>
              <a:t>readahead</a:t>
            </a:r>
            <a:r>
              <a:rPr lang="en-US" dirty="0" smtClean="0"/>
              <a:t>: </a:t>
            </a:r>
          </a:p>
          <a:p>
            <a:r>
              <a:rPr lang="en-US" dirty="0"/>
              <a:t>	</a:t>
            </a:r>
            <a:r>
              <a:rPr lang="en-US" dirty="0" smtClean="0"/>
              <a:t>http</a:t>
            </a:r>
            <a:r>
              <a:rPr lang="en-US" dirty="0"/>
              <a:t>://</a:t>
            </a:r>
            <a:r>
              <a:rPr lang="en-US" dirty="0" err="1"/>
              <a:t>www.kernel.org</a:t>
            </a:r>
            <a:r>
              <a:rPr lang="en-US" dirty="0"/>
              <a:t>/doc/</a:t>
            </a:r>
            <a:r>
              <a:rPr lang="en-US" dirty="0" err="1"/>
              <a:t>ols</a:t>
            </a:r>
            <a:r>
              <a:rPr lang="en-US" dirty="0"/>
              <a:t>/2004/ols2004v2-pages-105-116.pdf</a:t>
            </a:r>
          </a:p>
          <a:p>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25</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363733450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EXT4 </a:t>
            </a:r>
            <a:r>
              <a:rPr lang="en-US" dirty="0" smtClean="0"/>
              <a:t>Tuning</a:t>
            </a:r>
            <a:endParaRPr lang="en-US" dirty="0"/>
          </a:p>
        </p:txBody>
      </p:sp>
      <p:sp>
        <p:nvSpPr>
          <p:cNvPr id="3" name="Content Placeholder 2"/>
          <p:cNvSpPr>
            <a:spLocks noGrp="1"/>
          </p:cNvSpPr>
          <p:nvPr>
            <p:ph idx="1"/>
          </p:nvPr>
        </p:nvSpPr>
        <p:spPr/>
        <p:txBody>
          <a:bodyPr>
            <a:normAutofit/>
          </a:bodyPr>
          <a:lstStyle/>
          <a:p>
            <a:r>
              <a:rPr lang="en-US" dirty="0" smtClean="0"/>
              <a:t>The file </a:t>
            </a:r>
            <a:r>
              <a:rPr lang="en-US" dirty="0"/>
              <a:t>system should be tuned to the physical layout of the drives. </a:t>
            </a:r>
            <a:endParaRPr lang="en-US" dirty="0" smtClean="0"/>
          </a:p>
          <a:p>
            <a:pPr lvl="1"/>
            <a:r>
              <a:rPr lang="en-US" dirty="0" smtClean="0"/>
              <a:t>Stride </a:t>
            </a:r>
            <a:r>
              <a:rPr lang="en-US" dirty="0"/>
              <a:t>and stripe-width are used to align the volume according to the stripe-size of the RAID</a:t>
            </a:r>
            <a:r>
              <a:rPr lang="en-US" dirty="0" smtClean="0"/>
              <a:t>.</a:t>
            </a:r>
            <a:endParaRPr lang="en-US" dirty="0"/>
          </a:p>
          <a:p>
            <a:pPr lvl="2"/>
            <a:r>
              <a:rPr lang="en-US" dirty="0"/>
              <a:t>stride is calculated as Stripe Size / Block Size.</a:t>
            </a:r>
          </a:p>
          <a:p>
            <a:pPr lvl="2"/>
            <a:r>
              <a:rPr lang="en-US" dirty="0"/>
              <a:t>stripe-width is calculated as </a:t>
            </a:r>
            <a:r>
              <a:rPr lang="en-US" dirty="0" smtClean="0"/>
              <a:t>Stride </a:t>
            </a:r>
            <a:r>
              <a:rPr lang="en-US" dirty="0"/>
              <a:t>* Number of Disks Providing Capacity.</a:t>
            </a:r>
          </a:p>
          <a:p>
            <a:r>
              <a:rPr lang="en-US" dirty="0"/>
              <a:t>Disabling journaling will also improve performance, but reduces reliability. </a:t>
            </a:r>
            <a:endParaRPr lang="en-US" dirty="0" smtClean="0"/>
          </a:p>
          <a:p>
            <a:r>
              <a:rPr lang="en-US" dirty="0"/>
              <a:t>Sample </a:t>
            </a:r>
            <a:r>
              <a:rPr lang="en-US" dirty="0" err="1"/>
              <a:t>mkfs</a:t>
            </a:r>
            <a:r>
              <a:rPr lang="en-US" dirty="0"/>
              <a:t> command</a:t>
            </a:r>
            <a:r>
              <a:rPr lang="en-US" dirty="0" smtClean="0"/>
              <a:t>:</a:t>
            </a:r>
            <a:endParaRPr lang="en-US" dirty="0"/>
          </a:p>
          <a:p>
            <a:r>
              <a:rPr lang="en-US" dirty="0" smtClean="0">
                <a:latin typeface="Courier"/>
                <a:cs typeface="Courier"/>
              </a:rPr>
              <a:t>	/</a:t>
            </a:r>
            <a:r>
              <a:rPr lang="en-US" dirty="0" err="1">
                <a:latin typeface="Courier"/>
                <a:cs typeface="Courier"/>
              </a:rPr>
              <a:t>sbin</a:t>
            </a:r>
            <a:r>
              <a:rPr lang="en-US" dirty="0">
                <a:latin typeface="Courier"/>
                <a:cs typeface="Courier"/>
              </a:rPr>
              <a:t>/mkfs.ext4  /</a:t>
            </a:r>
            <a:r>
              <a:rPr lang="en-US" dirty="0" err="1">
                <a:latin typeface="Courier"/>
                <a:cs typeface="Courier"/>
              </a:rPr>
              <a:t>dev</a:t>
            </a:r>
            <a:r>
              <a:rPr lang="en-US" dirty="0">
                <a:latin typeface="Courier"/>
                <a:cs typeface="Courier"/>
              </a:rPr>
              <a:t>/sdb1 –b 4096 –E stride=</a:t>
            </a:r>
            <a:r>
              <a:rPr lang="en-US" dirty="0" smtClean="0">
                <a:latin typeface="Courier"/>
                <a:cs typeface="Courier"/>
              </a:rPr>
              <a:t>64 \ </a:t>
            </a:r>
            <a:r>
              <a:rPr lang="en-US" dirty="0">
                <a:latin typeface="Courier"/>
                <a:cs typeface="Courier"/>
              </a:rPr>
              <a:t>stripe-width=768 –O ^</a:t>
            </a:r>
            <a:r>
              <a:rPr lang="en-US" dirty="0" err="1" smtClean="0">
                <a:latin typeface="Courier"/>
                <a:cs typeface="Courier"/>
              </a:rPr>
              <a:t>has_journal</a:t>
            </a:r>
            <a:endParaRPr lang="en-US" dirty="0" smtClean="0">
              <a:latin typeface="Courier"/>
              <a:cs typeface="Courier"/>
            </a:endParaRPr>
          </a:p>
          <a:p>
            <a:endParaRPr lang="en-US" dirty="0"/>
          </a:p>
          <a:p>
            <a:endParaRPr lang="en-US" dirty="0"/>
          </a:p>
          <a:p>
            <a:endParaRPr lang="en-US" dirty="0"/>
          </a:p>
          <a:p>
            <a:endParaRPr lang="en-US" dirty="0"/>
          </a:p>
        </p:txBody>
      </p:sp>
      <p:sp>
        <p:nvSpPr>
          <p:cNvPr id="7"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26</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19478319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System Tuning (cont.)</a:t>
            </a:r>
            <a:endParaRPr lang="en-US" dirty="0"/>
          </a:p>
        </p:txBody>
      </p:sp>
      <p:sp>
        <p:nvSpPr>
          <p:cNvPr id="3" name="Content Placeholder 2"/>
          <p:cNvSpPr>
            <a:spLocks noGrp="1"/>
          </p:cNvSpPr>
          <p:nvPr>
            <p:ph idx="1"/>
          </p:nvPr>
        </p:nvSpPr>
        <p:spPr>
          <a:xfrm>
            <a:off x="457200" y="1417638"/>
            <a:ext cx="8229600" cy="4886325"/>
          </a:xfrm>
        </p:spPr>
        <p:txBody>
          <a:bodyPr>
            <a:normAutofit fontScale="77500" lnSpcReduction="20000"/>
          </a:bodyPr>
          <a:lstStyle/>
          <a:p>
            <a:r>
              <a:rPr lang="en-US" dirty="0"/>
              <a:t>There are also tuning settings that are done at mount time. Here are the ones that we have found improve DTN performance</a:t>
            </a:r>
            <a:r>
              <a:rPr lang="en-US" dirty="0" smtClean="0"/>
              <a:t>:</a:t>
            </a:r>
            <a:endParaRPr lang="en-US" dirty="0"/>
          </a:p>
          <a:p>
            <a:pPr lvl="1"/>
            <a:r>
              <a:rPr lang="en-US" dirty="0"/>
              <a:t>data=</a:t>
            </a:r>
            <a:r>
              <a:rPr lang="en-US" dirty="0" err="1"/>
              <a:t>writeback</a:t>
            </a:r>
            <a:r>
              <a:rPr lang="en-US" dirty="0"/>
              <a:t> </a:t>
            </a:r>
          </a:p>
          <a:p>
            <a:pPr lvl="2"/>
            <a:r>
              <a:rPr lang="en-US" dirty="0" smtClean="0"/>
              <a:t>this </a:t>
            </a:r>
            <a:r>
              <a:rPr lang="en-US" dirty="0"/>
              <a:t>option forces ext4 to use journaling only for metadata. This gives a huge improvement in write performance</a:t>
            </a:r>
          </a:p>
          <a:p>
            <a:pPr lvl="1"/>
            <a:r>
              <a:rPr lang="en-US" dirty="0" err="1"/>
              <a:t>inode_readahead_blks</a:t>
            </a:r>
            <a:r>
              <a:rPr lang="en-US" dirty="0"/>
              <a:t>=64 </a:t>
            </a:r>
            <a:endParaRPr lang="en-US" dirty="0" smtClean="0"/>
          </a:p>
          <a:p>
            <a:pPr lvl="2"/>
            <a:r>
              <a:rPr lang="en-US" dirty="0" smtClean="0"/>
              <a:t>this </a:t>
            </a:r>
            <a:r>
              <a:rPr lang="en-US" dirty="0"/>
              <a:t>specifies the number of </a:t>
            </a:r>
            <a:r>
              <a:rPr lang="en-US" dirty="0" err="1"/>
              <a:t>inode</a:t>
            </a:r>
            <a:r>
              <a:rPr lang="en-US" dirty="0"/>
              <a:t> blocks to be read ahead by ext4’s </a:t>
            </a:r>
            <a:r>
              <a:rPr lang="en-US" dirty="0" err="1"/>
              <a:t>readahead</a:t>
            </a:r>
            <a:r>
              <a:rPr lang="en-US" dirty="0"/>
              <a:t> algorithm. Default is 32.</a:t>
            </a:r>
          </a:p>
          <a:p>
            <a:pPr lvl="1"/>
            <a:r>
              <a:rPr lang="en-US" dirty="0"/>
              <a:t>Commit=300 </a:t>
            </a:r>
          </a:p>
          <a:p>
            <a:pPr lvl="2"/>
            <a:r>
              <a:rPr lang="en-US" dirty="0" smtClean="0"/>
              <a:t>this </a:t>
            </a:r>
            <a:r>
              <a:rPr lang="en-US" dirty="0"/>
              <a:t>parameter tells ext4 to sync its metadata and data every </a:t>
            </a:r>
            <a:r>
              <a:rPr lang="en-US" dirty="0" smtClean="0"/>
              <a:t>300s</a:t>
            </a:r>
            <a:r>
              <a:rPr lang="en-US" dirty="0"/>
              <a:t>. This reduces the reliability of data writes, but increases performance.</a:t>
            </a:r>
          </a:p>
          <a:p>
            <a:pPr lvl="1"/>
            <a:r>
              <a:rPr lang="en-US" dirty="0" err="1"/>
              <a:t>noatime,</a:t>
            </a:r>
            <a:r>
              <a:rPr lang="en-US" dirty="0" err="1" smtClean="0"/>
              <a:t>nodiratime</a:t>
            </a:r>
            <a:endParaRPr lang="en-US" dirty="0"/>
          </a:p>
          <a:p>
            <a:pPr lvl="2"/>
            <a:r>
              <a:rPr lang="en-US" dirty="0" smtClean="0"/>
              <a:t>these </a:t>
            </a:r>
            <a:r>
              <a:rPr lang="en-US" dirty="0"/>
              <a:t>parameters tells ext4 not to write the file and directory access timestamps.</a:t>
            </a:r>
          </a:p>
          <a:p>
            <a:r>
              <a:rPr lang="en-US" dirty="0"/>
              <a:t>Sample </a:t>
            </a:r>
            <a:r>
              <a:rPr lang="en-US" dirty="0" err="1"/>
              <a:t>fstab</a:t>
            </a:r>
            <a:r>
              <a:rPr lang="en-US" dirty="0"/>
              <a:t> entry</a:t>
            </a:r>
            <a:r>
              <a:rPr lang="en-US" dirty="0" smtClean="0"/>
              <a:t>:</a:t>
            </a:r>
            <a:endParaRPr lang="en-US" dirty="0"/>
          </a:p>
          <a:p>
            <a:r>
              <a:rPr lang="en-US" dirty="0" smtClean="0">
                <a:latin typeface="Courier"/>
                <a:cs typeface="Courier"/>
              </a:rPr>
              <a:t>	/</a:t>
            </a:r>
            <a:r>
              <a:rPr lang="en-US" dirty="0" err="1">
                <a:latin typeface="Courier"/>
                <a:cs typeface="Courier"/>
              </a:rPr>
              <a:t>dev</a:t>
            </a:r>
            <a:r>
              <a:rPr lang="en-US" dirty="0">
                <a:latin typeface="Courier"/>
                <a:cs typeface="Courier"/>
              </a:rPr>
              <a:t>/sdb1 /storage/data1 ext4 </a:t>
            </a:r>
            <a:r>
              <a:rPr lang="en-US" dirty="0" err="1">
                <a:latin typeface="Courier"/>
                <a:cs typeface="Courier"/>
              </a:rPr>
              <a:t>inode_readahead_blks</a:t>
            </a:r>
            <a:r>
              <a:rPr lang="en-US" dirty="0">
                <a:latin typeface="Courier"/>
                <a:cs typeface="Courier"/>
              </a:rPr>
              <a:t>=64,data=</a:t>
            </a:r>
            <a:r>
              <a:rPr lang="en-US" dirty="0" err="1">
                <a:latin typeface="Courier"/>
                <a:cs typeface="Courier"/>
              </a:rPr>
              <a:t>writeback,barrier</a:t>
            </a:r>
            <a:r>
              <a:rPr lang="en-US" dirty="0">
                <a:latin typeface="Courier"/>
                <a:cs typeface="Courier"/>
              </a:rPr>
              <a:t>=0,commit=300,noatime,nodiratime</a:t>
            </a:r>
          </a:p>
          <a:p>
            <a:r>
              <a:rPr lang="en-US" dirty="0" smtClean="0"/>
              <a:t>For more info see: </a:t>
            </a:r>
            <a:r>
              <a:rPr lang="en-US" dirty="0"/>
              <a:t>http://</a:t>
            </a:r>
            <a:r>
              <a:rPr lang="en-US" dirty="0" err="1"/>
              <a:t>kernel.org</a:t>
            </a:r>
            <a:r>
              <a:rPr lang="en-US" dirty="0"/>
              <a:t>/doc/Documentation/</a:t>
            </a:r>
            <a:r>
              <a:rPr lang="en-US" dirty="0" err="1"/>
              <a:t>filesystems</a:t>
            </a:r>
            <a:r>
              <a:rPr lang="en-US" dirty="0"/>
              <a:t>/ext4.</a:t>
            </a:r>
            <a:r>
              <a:rPr lang="en-US" dirty="0" smtClean="0"/>
              <a:t>txt</a:t>
            </a:r>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27</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74106948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RAID </a:t>
            </a:r>
            <a:r>
              <a:rPr lang="en-US" dirty="0" smtClean="0"/>
              <a:t>Controller</a:t>
            </a:r>
            <a:endParaRPr lang="en-US" dirty="0"/>
          </a:p>
        </p:txBody>
      </p:sp>
      <p:sp>
        <p:nvSpPr>
          <p:cNvPr id="3" name="Content Placeholder 2"/>
          <p:cNvSpPr>
            <a:spLocks noGrp="1"/>
          </p:cNvSpPr>
          <p:nvPr>
            <p:ph idx="1"/>
          </p:nvPr>
        </p:nvSpPr>
        <p:spPr>
          <a:xfrm>
            <a:off x="457200" y="1417638"/>
            <a:ext cx="8229600" cy="4708525"/>
          </a:xfrm>
        </p:spPr>
        <p:txBody>
          <a:bodyPr>
            <a:normAutofit fontScale="85000" lnSpcReduction="20000"/>
          </a:bodyPr>
          <a:lstStyle/>
          <a:p>
            <a:r>
              <a:rPr lang="en-US" dirty="0" smtClean="0"/>
              <a:t>Different </a:t>
            </a:r>
            <a:r>
              <a:rPr lang="en-US" dirty="0"/>
              <a:t>RAID controllers provide different tuning controls</a:t>
            </a:r>
            <a:r>
              <a:rPr lang="en-US" dirty="0" smtClean="0"/>
              <a:t>. Check </a:t>
            </a:r>
            <a:r>
              <a:rPr lang="en-US" dirty="0"/>
              <a:t>the documentation for your controller and use the settings recommended to optimize for large file reading. </a:t>
            </a:r>
            <a:endParaRPr lang="en-US" dirty="0" smtClean="0"/>
          </a:p>
          <a:p>
            <a:pPr lvl="1"/>
            <a:r>
              <a:rPr lang="en-US" dirty="0" smtClean="0"/>
              <a:t>You </a:t>
            </a:r>
            <a:r>
              <a:rPr lang="en-US" dirty="0"/>
              <a:t>will usually want to disable any “smart” controller built-in options, as they are typically designed for different workflows.</a:t>
            </a:r>
          </a:p>
          <a:p>
            <a:r>
              <a:rPr lang="en-US" dirty="0" smtClean="0"/>
              <a:t>Here </a:t>
            </a:r>
            <a:r>
              <a:rPr lang="en-US" dirty="0"/>
              <a:t>are some settings that we found increase performance on a 3ware RAID controller. These settings are in the BIOS, and can be entered by pressing Alt+3 when the system boots up</a:t>
            </a:r>
            <a:r>
              <a:rPr lang="en-US" dirty="0" smtClean="0"/>
              <a:t>.</a:t>
            </a:r>
            <a:endParaRPr lang="en-US" dirty="0"/>
          </a:p>
          <a:p>
            <a:pPr>
              <a:buFont typeface="Arial"/>
              <a:buChar char="•"/>
            </a:pPr>
            <a:r>
              <a:rPr lang="en-US" dirty="0"/>
              <a:t>Write cache – Enabled</a:t>
            </a:r>
          </a:p>
          <a:p>
            <a:pPr>
              <a:buFont typeface="Arial"/>
              <a:buChar char="•"/>
            </a:pPr>
            <a:r>
              <a:rPr lang="en-US" dirty="0"/>
              <a:t>Read cache – Enabled</a:t>
            </a:r>
          </a:p>
          <a:p>
            <a:pPr>
              <a:buFont typeface="Arial"/>
              <a:buChar char="•"/>
            </a:pPr>
            <a:r>
              <a:rPr lang="en-US" dirty="0"/>
              <a:t>Continue on Error – Disabled</a:t>
            </a:r>
          </a:p>
          <a:p>
            <a:pPr>
              <a:buFont typeface="Arial"/>
              <a:buChar char="•"/>
            </a:pPr>
            <a:r>
              <a:rPr lang="en-US" dirty="0"/>
              <a:t>Drive Queuing – Enabled</a:t>
            </a:r>
          </a:p>
          <a:p>
            <a:pPr>
              <a:buFont typeface="Arial"/>
              <a:buChar char="•"/>
            </a:pPr>
            <a:r>
              <a:rPr lang="en-US" dirty="0" err="1"/>
              <a:t>StorSave</a:t>
            </a:r>
            <a:r>
              <a:rPr lang="en-US" dirty="0"/>
              <a:t> Profile – Performance</a:t>
            </a:r>
          </a:p>
          <a:p>
            <a:pPr>
              <a:buFont typeface="Arial"/>
              <a:buChar char="•"/>
            </a:pPr>
            <a:r>
              <a:rPr lang="en-US" dirty="0"/>
              <a:t>Auto-verify – Disabled</a:t>
            </a:r>
          </a:p>
          <a:p>
            <a:pPr>
              <a:buFont typeface="Arial"/>
              <a:buChar char="•"/>
            </a:pPr>
            <a:r>
              <a:rPr lang="en-US" dirty="0"/>
              <a:t>Rapid RAID recovery – </a:t>
            </a:r>
            <a:r>
              <a:rPr lang="en-US" dirty="0" smtClean="0"/>
              <a:t>Disabled</a:t>
            </a:r>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28</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154986560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Virtual memory </a:t>
            </a:r>
            <a:r>
              <a:rPr lang="en-US" dirty="0" smtClean="0"/>
              <a:t>Subsystem</a:t>
            </a:r>
            <a:endParaRPr lang="en-US" dirty="0"/>
          </a:p>
        </p:txBody>
      </p:sp>
      <p:sp>
        <p:nvSpPr>
          <p:cNvPr id="3" name="Content Placeholder 2"/>
          <p:cNvSpPr>
            <a:spLocks noGrp="1"/>
          </p:cNvSpPr>
          <p:nvPr>
            <p:ph idx="1"/>
          </p:nvPr>
        </p:nvSpPr>
        <p:spPr>
          <a:xfrm>
            <a:off x="457199" y="1600200"/>
            <a:ext cx="8811783" cy="4525963"/>
          </a:xfrm>
        </p:spPr>
        <p:txBody>
          <a:bodyPr/>
          <a:lstStyle/>
          <a:p>
            <a:r>
              <a:rPr lang="en-US" dirty="0" smtClean="0"/>
              <a:t>Setting </a:t>
            </a:r>
            <a:r>
              <a:rPr lang="en-US" dirty="0" err="1"/>
              <a:t>dirty_background_bytes</a:t>
            </a:r>
            <a:r>
              <a:rPr lang="en-US" dirty="0"/>
              <a:t> and </a:t>
            </a:r>
            <a:r>
              <a:rPr lang="en-US" dirty="0" err="1"/>
              <a:t>dirty_bytes</a:t>
            </a:r>
            <a:r>
              <a:rPr lang="en-US" dirty="0"/>
              <a:t>  improves write performance. </a:t>
            </a:r>
            <a:endParaRPr lang="en-US" dirty="0" smtClean="0"/>
          </a:p>
          <a:p>
            <a:r>
              <a:rPr lang="en-US" dirty="0" smtClean="0"/>
              <a:t>For </a:t>
            </a:r>
            <a:r>
              <a:rPr lang="en-US" dirty="0"/>
              <a:t>our system, the settings that gave best performance was</a:t>
            </a:r>
            <a:r>
              <a:rPr lang="en-US" dirty="0" smtClean="0"/>
              <a:t>:</a:t>
            </a:r>
            <a:endParaRPr lang="en-US" dirty="0"/>
          </a:p>
          <a:p>
            <a:pPr marL="228600" lvl="1" indent="0">
              <a:buNone/>
            </a:pPr>
            <a:r>
              <a:rPr lang="en-US" dirty="0">
                <a:latin typeface="Courier New"/>
                <a:cs typeface="Courier New"/>
              </a:rPr>
              <a:t>echo 1000000000 &gt; /</a:t>
            </a:r>
            <a:r>
              <a:rPr lang="en-US" dirty="0" err="1">
                <a:latin typeface="Courier New"/>
                <a:cs typeface="Courier New"/>
              </a:rPr>
              <a:t>proc</a:t>
            </a:r>
            <a:r>
              <a:rPr lang="en-US" dirty="0">
                <a:latin typeface="Courier New"/>
                <a:cs typeface="Courier New"/>
              </a:rPr>
              <a:t>/sys/</a:t>
            </a:r>
            <a:r>
              <a:rPr lang="en-US" dirty="0" err="1">
                <a:latin typeface="Courier New"/>
                <a:cs typeface="Courier New"/>
              </a:rPr>
              <a:t>vm</a:t>
            </a:r>
            <a:r>
              <a:rPr lang="en-US" dirty="0">
                <a:latin typeface="Courier New"/>
                <a:cs typeface="Courier New"/>
              </a:rPr>
              <a:t>/</a:t>
            </a:r>
            <a:r>
              <a:rPr lang="en-US" dirty="0" err="1">
                <a:latin typeface="Courier New"/>
                <a:cs typeface="Courier New"/>
              </a:rPr>
              <a:t>dirty_bytes</a:t>
            </a:r>
            <a:endParaRPr lang="en-US" dirty="0">
              <a:latin typeface="Courier New"/>
              <a:cs typeface="Courier New"/>
            </a:endParaRPr>
          </a:p>
          <a:p>
            <a:pPr marL="228600" lvl="1" indent="0">
              <a:buNone/>
            </a:pPr>
            <a:r>
              <a:rPr lang="en-US" dirty="0">
                <a:latin typeface="Courier New"/>
                <a:cs typeface="Courier New"/>
              </a:rPr>
              <a:t>echo 1000000000 &gt; /</a:t>
            </a:r>
            <a:r>
              <a:rPr lang="en-US" dirty="0" err="1">
                <a:latin typeface="Courier New"/>
                <a:cs typeface="Courier New"/>
              </a:rPr>
              <a:t>proc</a:t>
            </a:r>
            <a:r>
              <a:rPr lang="en-US" dirty="0">
                <a:latin typeface="Courier New"/>
                <a:cs typeface="Courier New"/>
              </a:rPr>
              <a:t>/sys/</a:t>
            </a:r>
            <a:r>
              <a:rPr lang="en-US" dirty="0" err="1">
                <a:latin typeface="Courier New"/>
                <a:cs typeface="Courier New"/>
              </a:rPr>
              <a:t>vm</a:t>
            </a:r>
            <a:r>
              <a:rPr lang="en-US" dirty="0">
                <a:latin typeface="Courier New"/>
                <a:cs typeface="Courier New"/>
              </a:rPr>
              <a:t>/</a:t>
            </a:r>
            <a:r>
              <a:rPr lang="en-US" dirty="0" err="1">
                <a:latin typeface="Courier New"/>
                <a:cs typeface="Courier New"/>
              </a:rPr>
              <a:t>dirty_background_bytes</a:t>
            </a:r>
            <a:endParaRPr lang="en-US" dirty="0">
              <a:latin typeface="Courier New"/>
              <a:cs typeface="Courier New"/>
            </a:endParaRPr>
          </a:p>
          <a:p>
            <a:r>
              <a:rPr lang="en-US" dirty="0"/>
              <a:t>For more information </a:t>
            </a:r>
            <a:r>
              <a:rPr lang="en-US" dirty="0" smtClean="0"/>
              <a:t>see:</a:t>
            </a:r>
          </a:p>
          <a:p>
            <a:r>
              <a:rPr lang="en-US" dirty="0" smtClean="0"/>
              <a:t>	</a:t>
            </a:r>
            <a:r>
              <a:rPr lang="en-US" dirty="0" smtClean="0">
                <a:hlinkClick r:id="rId2"/>
              </a:rPr>
              <a:t>http</a:t>
            </a:r>
            <a:r>
              <a:rPr lang="en-US" dirty="0">
                <a:hlinkClick r:id="rId2"/>
              </a:rPr>
              <a:t>://</a:t>
            </a:r>
            <a:r>
              <a:rPr lang="en-US" dirty="0" err="1">
                <a:hlinkClick r:id="rId2"/>
              </a:rPr>
              <a:t>www.kernel.org</a:t>
            </a:r>
            <a:r>
              <a:rPr lang="en-US" dirty="0">
                <a:hlinkClick r:id="rId2"/>
              </a:rPr>
              <a:t>/doc/Documentation/</a:t>
            </a:r>
            <a:r>
              <a:rPr lang="en-US" dirty="0" err="1">
                <a:hlinkClick r:id="rId2"/>
              </a:rPr>
              <a:t>sysctl</a:t>
            </a:r>
            <a:r>
              <a:rPr lang="en-US" dirty="0">
                <a:hlinkClick r:id="rId2"/>
              </a:rPr>
              <a:t>/</a:t>
            </a:r>
            <a:r>
              <a:rPr lang="en-US" dirty="0" err="1">
                <a:hlinkClick r:id="rId2"/>
              </a:rPr>
              <a:t>vm.txt</a:t>
            </a:r>
            <a:endParaRPr lang="en-US" dirty="0"/>
          </a:p>
          <a:p>
            <a:endParaRPr lang="en-US" dirty="0"/>
          </a:p>
          <a:p>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29</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151319032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800"/>
            <a:ext cx="8661400" cy="697200"/>
          </a:xfrm>
        </p:spPr>
        <p:txBody>
          <a:bodyPr/>
          <a:lstStyle/>
          <a:p>
            <a:r>
              <a:rPr lang="en-US" sz="2700" dirty="0" smtClean="0"/>
              <a:t>The Data Transfer </a:t>
            </a:r>
            <a:r>
              <a:rPr lang="en-US" sz="2700" dirty="0" err="1" smtClean="0"/>
              <a:t>Superfecta</a:t>
            </a:r>
            <a:r>
              <a:rPr lang="en-US" sz="2700" dirty="0" smtClean="0"/>
              <a:t>: Science DMZ Model</a:t>
            </a:r>
            <a:endParaRPr lang="en-US" sz="2700" dirty="0"/>
          </a:p>
        </p:txBody>
      </p:sp>
      <p:sp>
        <p:nvSpPr>
          <p:cNvPr id="8" name="TextBox 7"/>
          <p:cNvSpPr txBox="1"/>
          <p:nvPr/>
        </p:nvSpPr>
        <p:spPr>
          <a:xfrm>
            <a:off x="0" y="2898770"/>
            <a:ext cx="2908300" cy="1015663"/>
          </a:xfrm>
          <a:prstGeom prst="rect">
            <a:avLst/>
          </a:prstGeom>
          <a:noFill/>
        </p:spPr>
        <p:txBody>
          <a:bodyPr wrap="square" rtlCol="0">
            <a:spAutoFit/>
          </a:bodyPr>
          <a:lstStyle/>
          <a:p>
            <a:pPr marL="0" lvl="1"/>
            <a:r>
              <a:rPr lang="en-US" dirty="0">
                <a:solidFill>
                  <a:srgbClr val="FF0000"/>
                </a:solidFill>
              </a:rPr>
              <a:t>Data Transfer </a:t>
            </a:r>
            <a:r>
              <a:rPr lang="en-US" dirty="0" smtClean="0">
                <a:solidFill>
                  <a:srgbClr val="FF0000"/>
                </a:solidFill>
              </a:rPr>
              <a:t>Node</a:t>
            </a:r>
          </a:p>
          <a:p>
            <a:pPr marL="285750" indent="-285750">
              <a:buFont typeface="Arial"/>
              <a:buChar char="•"/>
            </a:pPr>
            <a:r>
              <a:rPr lang="en-US" sz="1400" dirty="0">
                <a:solidFill>
                  <a:srgbClr val="FF0000"/>
                </a:solidFill>
              </a:rPr>
              <a:t>High performance</a:t>
            </a:r>
          </a:p>
          <a:p>
            <a:pPr marL="285750" indent="-285750">
              <a:buFont typeface="Arial"/>
              <a:buChar char="•"/>
            </a:pPr>
            <a:r>
              <a:rPr lang="en-US" sz="1400" dirty="0" smtClean="0">
                <a:solidFill>
                  <a:srgbClr val="FF0000"/>
                </a:solidFill>
              </a:rPr>
              <a:t>Configured </a:t>
            </a:r>
            <a:r>
              <a:rPr lang="en-US" sz="1400" dirty="0">
                <a:solidFill>
                  <a:srgbClr val="FF0000"/>
                </a:solidFill>
              </a:rPr>
              <a:t>for data transfer</a:t>
            </a:r>
          </a:p>
          <a:p>
            <a:pPr marL="285750" indent="-285750">
              <a:buFont typeface="Arial"/>
              <a:buChar char="•"/>
            </a:pPr>
            <a:r>
              <a:rPr lang="en-US" sz="1400" dirty="0">
                <a:solidFill>
                  <a:srgbClr val="FF0000"/>
                </a:solidFill>
              </a:rPr>
              <a:t>Proper tools</a:t>
            </a:r>
          </a:p>
        </p:txBody>
      </p:sp>
      <p:sp>
        <p:nvSpPr>
          <p:cNvPr id="17" name="TextBox 16"/>
          <p:cNvSpPr txBox="1"/>
          <p:nvPr/>
        </p:nvSpPr>
        <p:spPr>
          <a:xfrm>
            <a:off x="6722882" y="2726387"/>
            <a:ext cx="2421118" cy="1661994"/>
          </a:xfrm>
          <a:prstGeom prst="rect">
            <a:avLst/>
          </a:prstGeom>
          <a:noFill/>
        </p:spPr>
        <p:txBody>
          <a:bodyPr wrap="square" rtlCol="0">
            <a:spAutoFit/>
          </a:bodyPr>
          <a:lstStyle/>
          <a:p>
            <a:r>
              <a:rPr lang="en-US" dirty="0" err="1" smtClean="0"/>
              <a:t>perfSONAR</a:t>
            </a:r>
            <a:r>
              <a:rPr lang="en-US" dirty="0" smtClean="0"/>
              <a:t>            </a:t>
            </a:r>
          </a:p>
          <a:p>
            <a:pPr marL="285750" indent="-285750">
              <a:buFont typeface="Arial"/>
              <a:buChar char="•"/>
            </a:pPr>
            <a:r>
              <a:rPr lang="en-US" sz="1400" dirty="0" smtClean="0"/>
              <a:t>Enables fault isolation</a:t>
            </a:r>
          </a:p>
          <a:p>
            <a:pPr marL="285750" indent="-285750">
              <a:buFont typeface="Arial"/>
              <a:buChar char="•"/>
            </a:pPr>
            <a:r>
              <a:rPr lang="en-US" sz="1400" dirty="0" smtClean="0"/>
              <a:t>Verify </a:t>
            </a:r>
            <a:r>
              <a:rPr lang="en-US" sz="1400" dirty="0"/>
              <a:t>correct operation</a:t>
            </a:r>
          </a:p>
          <a:p>
            <a:pPr marL="285750" indent="-285750">
              <a:buFont typeface="Arial"/>
              <a:buChar char="•"/>
            </a:pPr>
            <a:r>
              <a:rPr lang="en-US" sz="1400" dirty="0"/>
              <a:t>Widely </a:t>
            </a:r>
            <a:r>
              <a:rPr lang="en-US" sz="1400" dirty="0" smtClean="0"/>
              <a:t>deployed in ESnet and other networks, as well as sites and facilities</a:t>
            </a:r>
            <a:endParaRPr lang="en-US" sz="1400" dirty="0"/>
          </a:p>
        </p:txBody>
      </p:sp>
      <p:sp>
        <p:nvSpPr>
          <p:cNvPr id="19" name="TextBox 18"/>
          <p:cNvSpPr txBox="1"/>
          <p:nvPr/>
        </p:nvSpPr>
        <p:spPr>
          <a:xfrm>
            <a:off x="3202959" y="5255419"/>
            <a:ext cx="3144824" cy="1231106"/>
          </a:xfrm>
          <a:prstGeom prst="rect">
            <a:avLst/>
          </a:prstGeom>
          <a:noFill/>
        </p:spPr>
        <p:txBody>
          <a:bodyPr wrap="square" rtlCol="0">
            <a:spAutoFit/>
          </a:bodyPr>
          <a:lstStyle/>
          <a:p>
            <a:r>
              <a:rPr lang="en-US" dirty="0" smtClean="0"/>
              <a:t>Science DMZ</a:t>
            </a:r>
          </a:p>
          <a:p>
            <a:pPr marL="285750" indent="-285750">
              <a:buFont typeface="Arial"/>
              <a:buChar char="•"/>
            </a:pPr>
            <a:r>
              <a:rPr lang="en-US" sz="1400" dirty="0" smtClean="0"/>
              <a:t>Dedicated location for DTN</a:t>
            </a:r>
          </a:p>
          <a:p>
            <a:pPr marL="285750" indent="-285750">
              <a:buFont typeface="Arial"/>
              <a:buChar char="•"/>
            </a:pPr>
            <a:r>
              <a:rPr lang="en-US" sz="1400" dirty="0" smtClean="0"/>
              <a:t>Proper security </a:t>
            </a:r>
          </a:p>
          <a:p>
            <a:pPr marL="285750" indent="-285750">
              <a:buFont typeface="Arial"/>
              <a:buChar char="•"/>
            </a:pPr>
            <a:r>
              <a:rPr lang="en-US" sz="1400" dirty="0" smtClean="0"/>
              <a:t>Easy to deploy - no </a:t>
            </a:r>
            <a:r>
              <a:rPr lang="en-US" sz="1400" dirty="0"/>
              <a:t>need to redesign the whole </a:t>
            </a:r>
            <a:r>
              <a:rPr lang="en-US" sz="1400" dirty="0" smtClean="0"/>
              <a:t>network</a:t>
            </a:r>
            <a:endParaRPr lang="en-US" sz="1400" dirty="0"/>
          </a:p>
        </p:txBody>
      </p:sp>
      <p:sp>
        <p:nvSpPr>
          <p:cNvPr id="20"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grpSp>
        <p:nvGrpSpPr>
          <p:cNvPr id="22" name="Group 21"/>
          <p:cNvGrpSpPr/>
          <p:nvPr/>
        </p:nvGrpSpPr>
        <p:grpSpPr>
          <a:xfrm>
            <a:off x="4711701" y="2603927"/>
            <a:ext cx="2179449" cy="1930400"/>
            <a:chOff x="3948446" y="3263045"/>
            <a:chExt cx="2778125" cy="2528156"/>
          </a:xfrm>
        </p:grpSpPr>
        <p:sp>
          <p:nvSpPr>
            <p:cNvPr id="26" name="Freeform 25"/>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a:solidFill>
              <a:schemeClr val="bg1">
                <a:lumMod val="50000"/>
                <a:alpha val="50000"/>
              </a:schemeClr>
            </a:solidFill>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lvl="0" algn="ctr" defTabSz="2133600">
                <a:lnSpc>
                  <a:spcPct val="90000"/>
                </a:lnSpc>
                <a:spcBef>
                  <a:spcPct val="0"/>
                </a:spcBef>
                <a:spcAft>
                  <a:spcPct val="35000"/>
                </a:spcAft>
              </a:pPr>
              <a:endParaRPr lang="en-US" kern="1200" dirty="0"/>
            </a:p>
          </p:txBody>
        </p:sp>
        <p:sp>
          <p:nvSpPr>
            <p:cNvPr id="30" name="TextBox 29"/>
            <p:cNvSpPr txBox="1"/>
            <p:nvPr/>
          </p:nvSpPr>
          <p:spPr>
            <a:xfrm>
              <a:off x="4796172" y="3987800"/>
              <a:ext cx="1930399" cy="967394"/>
            </a:xfrm>
            <a:prstGeom prst="rect">
              <a:avLst/>
            </a:prstGeom>
            <a:noFill/>
          </p:spPr>
          <p:txBody>
            <a:bodyPr wrap="square" rtlCol="0">
              <a:spAutoFit/>
            </a:bodyPr>
            <a:lstStyle/>
            <a:p>
              <a:pPr algn="ctr"/>
              <a:r>
                <a:rPr lang="en-US" sz="1400" dirty="0" smtClean="0">
                  <a:solidFill>
                    <a:srgbClr val="A6A6A6"/>
                  </a:solidFill>
                </a:rPr>
                <a:t>Performance Testing &amp; Measurement</a:t>
              </a:r>
              <a:endParaRPr lang="en-US" sz="1400" dirty="0">
                <a:solidFill>
                  <a:srgbClr val="A6A6A6"/>
                </a:solidFill>
              </a:endParaRPr>
            </a:p>
          </p:txBody>
        </p:sp>
      </p:grpSp>
      <p:grpSp>
        <p:nvGrpSpPr>
          <p:cNvPr id="31" name="Group 30"/>
          <p:cNvGrpSpPr/>
          <p:nvPr/>
        </p:nvGrpSpPr>
        <p:grpSpPr>
          <a:xfrm>
            <a:off x="2578100" y="2603927"/>
            <a:ext cx="2155056" cy="1930400"/>
            <a:chOff x="3835126" y="3263045"/>
            <a:chExt cx="2747031" cy="2528156"/>
          </a:xfrm>
        </p:grpSpPr>
        <p:sp>
          <p:nvSpPr>
            <p:cNvPr id="32" name="Freeform 31"/>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lvl="0" algn="ctr" defTabSz="2133600">
                <a:lnSpc>
                  <a:spcPct val="90000"/>
                </a:lnSpc>
                <a:spcBef>
                  <a:spcPct val="0"/>
                </a:spcBef>
                <a:spcAft>
                  <a:spcPct val="35000"/>
                </a:spcAft>
              </a:pPr>
              <a:endParaRPr lang="en-US" kern="1200" dirty="0"/>
            </a:p>
          </p:txBody>
        </p:sp>
        <p:sp>
          <p:nvSpPr>
            <p:cNvPr id="33" name="TextBox 32"/>
            <p:cNvSpPr txBox="1"/>
            <p:nvPr/>
          </p:nvSpPr>
          <p:spPr>
            <a:xfrm>
              <a:off x="3835126" y="3988359"/>
              <a:ext cx="1930399" cy="967394"/>
            </a:xfrm>
            <a:prstGeom prst="rect">
              <a:avLst/>
            </a:prstGeom>
            <a:noFill/>
          </p:spPr>
          <p:txBody>
            <a:bodyPr wrap="square" rtlCol="0">
              <a:spAutoFit/>
            </a:bodyPr>
            <a:lstStyle/>
            <a:p>
              <a:pPr algn="ctr"/>
              <a:r>
                <a:rPr lang="en-US" sz="1400" dirty="0" smtClean="0"/>
                <a:t>Dedicated Systems for Data Transfer</a:t>
              </a:r>
              <a:endParaRPr lang="en-US" sz="1400" dirty="0"/>
            </a:p>
          </p:txBody>
        </p:sp>
      </p:grpSp>
      <p:grpSp>
        <p:nvGrpSpPr>
          <p:cNvPr id="34" name="Group 33"/>
          <p:cNvGrpSpPr/>
          <p:nvPr/>
        </p:nvGrpSpPr>
        <p:grpSpPr>
          <a:xfrm>
            <a:off x="3678623" y="1726213"/>
            <a:ext cx="2066156" cy="1930400"/>
            <a:chOff x="3948446" y="3263045"/>
            <a:chExt cx="2633711" cy="2528156"/>
          </a:xfrm>
        </p:grpSpPr>
        <p:sp>
          <p:nvSpPr>
            <p:cNvPr id="35" name="Freeform 34"/>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a:solidFill>
              <a:schemeClr val="bg1">
                <a:lumMod val="50000"/>
                <a:alpha val="50000"/>
              </a:schemeClr>
            </a:solidFill>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lvl="0" algn="ctr" defTabSz="2133600">
                <a:lnSpc>
                  <a:spcPct val="90000"/>
                </a:lnSpc>
                <a:spcBef>
                  <a:spcPct val="0"/>
                </a:spcBef>
                <a:spcAft>
                  <a:spcPct val="35000"/>
                </a:spcAft>
              </a:pPr>
              <a:endParaRPr lang="en-US" kern="1200" dirty="0"/>
            </a:p>
          </p:txBody>
        </p:sp>
        <p:sp>
          <p:nvSpPr>
            <p:cNvPr id="36" name="TextBox 35"/>
            <p:cNvSpPr txBox="1"/>
            <p:nvPr/>
          </p:nvSpPr>
          <p:spPr>
            <a:xfrm>
              <a:off x="4314442" y="3754943"/>
              <a:ext cx="1930399" cy="967394"/>
            </a:xfrm>
            <a:prstGeom prst="rect">
              <a:avLst/>
            </a:prstGeom>
            <a:noFill/>
            <a:ln>
              <a:noFill/>
            </a:ln>
          </p:spPr>
          <p:txBody>
            <a:bodyPr wrap="square" rtlCol="0">
              <a:spAutoFit/>
            </a:bodyPr>
            <a:lstStyle/>
            <a:p>
              <a:pPr algn="ctr"/>
              <a:r>
                <a:rPr lang="en-US" sz="1400" dirty="0" smtClean="0">
                  <a:solidFill>
                    <a:schemeClr val="bg1">
                      <a:lumMod val="65000"/>
                    </a:schemeClr>
                  </a:solidFill>
                </a:rPr>
                <a:t>Engagement with Network Users</a:t>
              </a:r>
              <a:endParaRPr lang="en-US" sz="1400" dirty="0">
                <a:solidFill>
                  <a:schemeClr val="bg1">
                    <a:lumMod val="65000"/>
                  </a:schemeClr>
                </a:solidFill>
              </a:endParaRPr>
            </a:p>
          </p:txBody>
        </p:sp>
      </p:grpSp>
      <p:grpSp>
        <p:nvGrpSpPr>
          <p:cNvPr id="37" name="Group 36"/>
          <p:cNvGrpSpPr/>
          <p:nvPr/>
        </p:nvGrpSpPr>
        <p:grpSpPr>
          <a:xfrm>
            <a:off x="3678623" y="3406602"/>
            <a:ext cx="2066156" cy="1930400"/>
            <a:chOff x="3948446" y="3263045"/>
            <a:chExt cx="2633711" cy="2528156"/>
          </a:xfrm>
        </p:grpSpPr>
        <p:sp>
          <p:nvSpPr>
            <p:cNvPr id="38" name="Freeform 37"/>
            <p:cNvSpPr/>
            <p:nvPr/>
          </p:nvSpPr>
          <p:spPr>
            <a:xfrm>
              <a:off x="3948446" y="3263045"/>
              <a:ext cx="2633711" cy="2528156"/>
            </a:xfrm>
            <a:custGeom>
              <a:avLst/>
              <a:gdLst>
                <a:gd name="connsiteX0" fmla="*/ 0 w 2438400"/>
                <a:gd name="connsiteY0" fmla="*/ 1219200 h 2438400"/>
                <a:gd name="connsiteX1" fmla="*/ 1219200 w 2438400"/>
                <a:gd name="connsiteY1" fmla="*/ 0 h 2438400"/>
                <a:gd name="connsiteX2" fmla="*/ 2438400 w 2438400"/>
                <a:gd name="connsiteY2" fmla="*/ 1219200 h 2438400"/>
                <a:gd name="connsiteX3" fmla="*/ 1219200 w 2438400"/>
                <a:gd name="connsiteY3" fmla="*/ 2438400 h 2438400"/>
                <a:gd name="connsiteX4" fmla="*/ 0 w 2438400"/>
                <a:gd name="connsiteY4" fmla="*/ 121920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0" y="1219200"/>
                  </a:moveTo>
                  <a:cubicBezTo>
                    <a:pt x="0" y="545854"/>
                    <a:pt x="545854" y="0"/>
                    <a:pt x="1219200" y="0"/>
                  </a:cubicBezTo>
                  <a:cubicBezTo>
                    <a:pt x="1892546" y="0"/>
                    <a:pt x="2438400" y="545854"/>
                    <a:pt x="2438400" y="1219200"/>
                  </a:cubicBezTo>
                  <a:cubicBezTo>
                    <a:pt x="2438400" y="1892546"/>
                    <a:pt x="1892546" y="2438400"/>
                    <a:pt x="1219200" y="2438400"/>
                  </a:cubicBezTo>
                  <a:cubicBezTo>
                    <a:pt x="545854" y="2438400"/>
                    <a:pt x="0" y="1892546"/>
                    <a:pt x="0" y="1219200"/>
                  </a:cubicBezTo>
                  <a:close/>
                </a:path>
              </a:pathLst>
            </a:custGeom>
            <a:solidFill>
              <a:schemeClr val="bg1">
                <a:lumMod val="50000"/>
                <a:alpha val="50000"/>
              </a:schemeClr>
            </a:solidFill>
          </p:spPr>
          <p:style>
            <a:lnRef idx="3">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745744" tIns="629920" rIns="229616" bIns="467360" numCol="1" spcCol="1270" anchor="ctr" anchorCtr="0">
              <a:noAutofit/>
            </a:bodyPr>
            <a:lstStyle/>
            <a:p>
              <a:pPr lvl="0" algn="ctr" defTabSz="2133600">
                <a:lnSpc>
                  <a:spcPct val="90000"/>
                </a:lnSpc>
                <a:spcBef>
                  <a:spcPct val="0"/>
                </a:spcBef>
                <a:spcAft>
                  <a:spcPct val="35000"/>
                </a:spcAft>
              </a:pPr>
              <a:endParaRPr lang="en-US" kern="1200" dirty="0"/>
            </a:p>
          </p:txBody>
        </p:sp>
        <p:sp>
          <p:nvSpPr>
            <p:cNvPr id="39" name="TextBox 38"/>
            <p:cNvSpPr txBox="1"/>
            <p:nvPr/>
          </p:nvSpPr>
          <p:spPr>
            <a:xfrm>
              <a:off x="4327450" y="4513932"/>
              <a:ext cx="1930399" cy="685237"/>
            </a:xfrm>
            <a:prstGeom prst="rect">
              <a:avLst/>
            </a:prstGeom>
            <a:noFill/>
          </p:spPr>
          <p:txBody>
            <a:bodyPr wrap="square" rtlCol="0">
              <a:spAutoFit/>
            </a:bodyPr>
            <a:lstStyle/>
            <a:p>
              <a:pPr algn="ctr"/>
              <a:r>
                <a:rPr lang="en-US" sz="1400" dirty="0" smtClean="0">
                  <a:solidFill>
                    <a:srgbClr val="A6A6A6"/>
                  </a:solidFill>
                </a:rPr>
                <a:t>Network Architecture</a:t>
              </a:r>
              <a:endParaRPr lang="en-US" sz="1400" dirty="0">
                <a:solidFill>
                  <a:srgbClr val="A6A6A6"/>
                </a:solidFill>
              </a:endParaRPr>
            </a:p>
          </p:txBody>
        </p:sp>
      </p:grpSp>
      <p:sp>
        <p:nvSpPr>
          <p:cNvPr id="40" name="TextBox 39"/>
          <p:cNvSpPr txBox="1"/>
          <p:nvPr/>
        </p:nvSpPr>
        <p:spPr>
          <a:xfrm>
            <a:off x="3202959" y="748000"/>
            <a:ext cx="3290699" cy="1015663"/>
          </a:xfrm>
          <a:prstGeom prst="rect">
            <a:avLst/>
          </a:prstGeom>
          <a:noFill/>
        </p:spPr>
        <p:txBody>
          <a:bodyPr wrap="square" rtlCol="0">
            <a:spAutoFit/>
          </a:bodyPr>
          <a:lstStyle/>
          <a:p>
            <a:pPr marL="0" lvl="1"/>
            <a:r>
              <a:rPr lang="en-US" dirty="0" smtClean="0"/>
              <a:t>Engagement</a:t>
            </a:r>
          </a:p>
          <a:p>
            <a:pPr marL="285750" indent="-285750">
              <a:buFont typeface="Arial"/>
              <a:buChar char="•"/>
            </a:pPr>
            <a:r>
              <a:rPr lang="en-US" sz="1400" dirty="0" smtClean="0"/>
              <a:t>Partnerships</a:t>
            </a:r>
          </a:p>
          <a:p>
            <a:pPr marL="285750" indent="-285750">
              <a:buFont typeface="Arial"/>
              <a:buChar char="•"/>
            </a:pPr>
            <a:r>
              <a:rPr lang="en-US" sz="1400" dirty="0" smtClean="0"/>
              <a:t>Education &amp; Consulting</a:t>
            </a:r>
          </a:p>
          <a:p>
            <a:pPr marL="285750" indent="-285750">
              <a:buFont typeface="Arial"/>
              <a:buChar char="•"/>
            </a:pPr>
            <a:r>
              <a:rPr lang="en-US" sz="1400" dirty="0" smtClean="0"/>
              <a:t>Resources &amp; Knowledgebase</a:t>
            </a:r>
            <a:endParaRPr lang="en-US" sz="1400" dirty="0"/>
          </a:p>
        </p:txBody>
      </p:sp>
    </p:spTree>
    <p:extLst>
      <p:ext uri="{BB962C8B-B14F-4D97-AF65-F5344CB8AC3E}">
        <p14:creationId xmlns:p14="http://schemas.microsoft.com/office/powerpoint/2010/main" val="418435763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SSD Issues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Tuning </a:t>
            </a:r>
            <a:r>
              <a:rPr lang="en-US" dirty="0"/>
              <a:t>your SSD is more about reliability and longevity than performance, as each flash memory cell has a finite </a:t>
            </a:r>
            <a:r>
              <a:rPr lang="en-US" dirty="0" smtClean="0"/>
              <a:t>lifespan that </a:t>
            </a:r>
            <a:r>
              <a:rPr lang="en-US" dirty="0"/>
              <a:t>is determined by the number of "program and erase (P/E)" cycles. Without proper tuning, </a:t>
            </a:r>
            <a:r>
              <a:rPr lang="en-US" dirty="0" smtClean="0"/>
              <a:t>SSD </a:t>
            </a:r>
            <a:r>
              <a:rPr lang="en-US" dirty="0"/>
              <a:t>can die within months</a:t>
            </a:r>
            <a:r>
              <a:rPr lang="en-US" dirty="0" smtClean="0"/>
              <a:t>.</a:t>
            </a:r>
            <a:endParaRPr lang="en-US" dirty="0"/>
          </a:p>
          <a:p>
            <a:pPr lvl="1"/>
            <a:r>
              <a:rPr lang="en-US" b="1" i="1" dirty="0" smtClean="0">
                <a:solidFill>
                  <a:srgbClr val="FF0000"/>
                </a:solidFill>
              </a:rPr>
              <a:t>never </a:t>
            </a:r>
            <a:r>
              <a:rPr lang="en-US" b="1" i="1" dirty="0">
                <a:solidFill>
                  <a:srgbClr val="FF0000"/>
                </a:solidFill>
              </a:rPr>
              <a:t>do "write" benchmarks on SSD:  this will damage your SSD quickly</a:t>
            </a:r>
            <a:r>
              <a:rPr lang="en-US" b="1" i="1" dirty="0" smtClean="0">
                <a:solidFill>
                  <a:srgbClr val="FF0000"/>
                </a:solidFill>
              </a:rPr>
              <a:t>.</a:t>
            </a:r>
            <a:endParaRPr lang="en-US" b="1" i="1" dirty="0">
              <a:solidFill>
                <a:srgbClr val="FF0000"/>
              </a:solidFill>
            </a:endParaRPr>
          </a:p>
          <a:p>
            <a:r>
              <a:rPr lang="en-US" dirty="0"/>
              <a:t>Modern SSD drives and modern </a:t>
            </a:r>
            <a:r>
              <a:rPr lang="en-US" dirty="0" err="1"/>
              <a:t>OSes</a:t>
            </a:r>
            <a:r>
              <a:rPr lang="en-US" dirty="0"/>
              <a:t> should all includes TRIM support, which is important to prolong the live of your SSD. Only the newest RAID controllers include TRIM support (late 2012)</a:t>
            </a:r>
            <a:r>
              <a:rPr lang="en-US" dirty="0" smtClean="0"/>
              <a:t>.</a:t>
            </a:r>
            <a:endParaRPr lang="en-US" dirty="0"/>
          </a:p>
          <a:p>
            <a:r>
              <a:rPr lang="en-US" b="1" dirty="0" smtClean="0"/>
              <a:t>Swap</a:t>
            </a:r>
            <a:endParaRPr lang="en-US" b="1" dirty="0"/>
          </a:p>
          <a:p>
            <a:r>
              <a:rPr lang="en-US" dirty="0"/>
              <a:t>To prolong SSD lifespan, do not swap on an SSD. In Linux you can control this using the </a:t>
            </a:r>
            <a:r>
              <a:rPr lang="en-US" dirty="0" err="1"/>
              <a:t>sysctl</a:t>
            </a:r>
            <a:r>
              <a:rPr lang="en-US" dirty="0"/>
              <a:t> variable </a:t>
            </a:r>
            <a:r>
              <a:rPr lang="en-US" dirty="0" err="1"/>
              <a:t>vm.swappiness</a:t>
            </a:r>
            <a:r>
              <a:rPr lang="en-US" dirty="0"/>
              <a:t>. </a:t>
            </a:r>
            <a:r>
              <a:rPr lang="en-US" dirty="0" smtClean="0"/>
              <a:t>E.g.: add </a:t>
            </a:r>
            <a:r>
              <a:rPr lang="en-US" dirty="0"/>
              <a:t>this to  /</a:t>
            </a:r>
            <a:r>
              <a:rPr lang="en-US" dirty="0" err="1"/>
              <a:t>etc</a:t>
            </a:r>
            <a:r>
              <a:rPr lang="en-US" dirty="0"/>
              <a:t>/</a:t>
            </a:r>
            <a:r>
              <a:rPr lang="en-US" dirty="0" err="1"/>
              <a:t>sysctl.conf</a:t>
            </a:r>
            <a:r>
              <a:rPr lang="en-US" dirty="0" smtClean="0"/>
              <a:t>:</a:t>
            </a:r>
            <a:endParaRPr lang="en-US" dirty="0"/>
          </a:p>
          <a:p>
            <a:pPr lvl="2"/>
            <a:r>
              <a:rPr lang="en-US" dirty="0"/>
              <a:t> </a:t>
            </a:r>
            <a:r>
              <a:rPr lang="en-US" dirty="0" err="1"/>
              <a:t>vm.swappiness</a:t>
            </a:r>
            <a:r>
              <a:rPr lang="en-US" dirty="0"/>
              <a:t>=1</a:t>
            </a:r>
          </a:p>
          <a:p>
            <a:r>
              <a:rPr lang="en-US" dirty="0"/>
              <a:t>This tells the kernel to avoid </a:t>
            </a:r>
            <a:r>
              <a:rPr lang="en-US" dirty="0" err="1"/>
              <a:t>unmapping</a:t>
            </a:r>
            <a:r>
              <a:rPr lang="en-US" dirty="0"/>
              <a:t> mapped pages whenever possible</a:t>
            </a:r>
            <a:r>
              <a:rPr lang="en-US" dirty="0" smtClean="0"/>
              <a:t>.</a:t>
            </a:r>
          </a:p>
          <a:p>
            <a:r>
              <a:rPr lang="en-US" dirty="0"/>
              <a:t>A</a:t>
            </a:r>
            <a:r>
              <a:rPr lang="en-US" dirty="0" smtClean="0"/>
              <a:t>void </a:t>
            </a:r>
            <a:r>
              <a:rPr lang="en-US" dirty="0"/>
              <a:t>frequent re-writing of files (for example during compiling code from source), use a </a:t>
            </a:r>
            <a:r>
              <a:rPr lang="en-US" dirty="0" err="1"/>
              <a:t>ramdisk</a:t>
            </a:r>
            <a:r>
              <a:rPr lang="en-US" dirty="0"/>
              <a:t> file system (</a:t>
            </a:r>
            <a:r>
              <a:rPr lang="en-US" dirty="0" err="1"/>
              <a:t>tmpfs</a:t>
            </a:r>
            <a:r>
              <a:rPr lang="en-US" dirty="0"/>
              <a:t>) for /</a:t>
            </a:r>
            <a:r>
              <a:rPr lang="en-US" dirty="0" err="1"/>
              <a:t>tmp</a:t>
            </a:r>
            <a:r>
              <a:rPr lang="en-US" dirty="0"/>
              <a:t> /</a:t>
            </a:r>
            <a:r>
              <a:rPr lang="en-US" dirty="0" err="1"/>
              <a:t>usr</a:t>
            </a:r>
            <a:r>
              <a:rPr lang="en-US" dirty="0"/>
              <a:t>/</a:t>
            </a:r>
            <a:r>
              <a:rPr lang="en-US" dirty="0" err="1"/>
              <a:t>tmp</a:t>
            </a:r>
            <a:r>
              <a:rPr lang="en-US" dirty="0"/>
              <a:t>, etc.</a:t>
            </a:r>
          </a:p>
          <a:p>
            <a:endParaRPr lang="en-US" dirty="0"/>
          </a:p>
          <a:p>
            <a:endParaRPr lang="en-US" dirty="0"/>
          </a:p>
          <a:p>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30</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347129772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ext4 file system tuning for SSD</a:t>
            </a:r>
          </a:p>
        </p:txBody>
      </p:sp>
      <p:sp>
        <p:nvSpPr>
          <p:cNvPr id="3" name="Content Placeholder 2"/>
          <p:cNvSpPr>
            <a:spLocks noGrp="1"/>
          </p:cNvSpPr>
          <p:nvPr>
            <p:ph idx="1"/>
          </p:nvPr>
        </p:nvSpPr>
        <p:spPr>
          <a:xfrm>
            <a:off x="457199" y="1600200"/>
            <a:ext cx="8569151" cy="4525963"/>
          </a:xfrm>
        </p:spPr>
        <p:txBody>
          <a:bodyPr>
            <a:normAutofit/>
          </a:bodyPr>
          <a:lstStyle/>
          <a:p>
            <a:r>
              <a:rPr lang="en-US" dirty="0" smtClean="0"/>
              <a:t>These </a:t>
            </a:r>
            <a:r>
              <a:rPr lang="en-US" dirty="0"/>
              <a:t>mount flags should be used for SSD partitions.</a:t>
            </a:r>
          </a:p>
          <a:p>
            <a:pPr lvl="1"/>
            <a:r>
              <a:rPr lang="en-US" dirty="0" err="1" smtClean="0"/>
              <a:t>noatime</a:t>
            </a:r>
            <a:r>
              <a:rPr lang="en-US" dirty="0"/>
              <a:t>: Reading accesses to the file system will no longer result in an update to the </a:t>
            </a:r>
            <a:r>
              <a:rPr lang="en-US" dirty="0" err="1"/>
              <a:t>atime</a:t>
            </a:r>
            <a:r>
              <a:rPr lang="en-US" dirty="0"/>
              <a:t> information associated with the file. This eliminates the need for the system to make writes to the file system for files which are simply being read.</a:t>
            </a:r>
          </a:p>
          <a:p>
            <a:pPr lvl="1"/>
            <a:r>
              <a:rPr lang="en-US" dirty="0"/>
              <a:t>discard: This enables the benefits of the TRIM command as long for kernel version &gt;=2.6.33.</a:t>
            </a:r>
          </a:p>
          <a:p>
            <a:r>
              <a:rPr lang="en-US" dirty="0"/>
              <a:t>Sample /</a:t>
            </a:r>
            <a:r>
              <a:rPr lang="en-US" dirty="0" err="1"/>
              <a:t>etc</a:t>
            </a:r>
            <a:r>
              <a:rPr lang="en-US" dirty="0"/>
              <a:t>/</a:t>
            </a:r>
            <a:r>
              <a:rPr lang="en-US" dirty="0" err="1"/>
              <a:t>fstab</a:t>
            </a:r>
            <a:r>
              <a:rPr lang="en-US" dirty="0"/>
              <a:t> entry</a:t>
            </a:r>
            <a:r>
              <a:rPr lang="en-US" dirty="0" smtClean="0"/>
              <a:t>:</a:t>
            </a:r>
            <a:endParaRPr lang="en-US" dirty="0"/>
          </a:p>
          <a:p>
            <a:pPr marL="0" indent="0"/>
            <a:r>
              <a:rPr lang="en-US" dirty="0">
                <a:latin typeface="Courier"/>
                <a:cs typeface="Courier"/>
              </a:rPr>
              <a:t>/</a:t>
            </a:r>
            <a:r>
              <a:rPr lang="en-US" dirty="0" err="1">
                <a:latin typeface="Courier"/>
                <a:cs typeface="Courier"/>
              </a:rPr>
              <a:t>dev</a:t>
            </a:r>
            <a:r>
              <a:rPr lang="en-US" dirty="0">
                <a:latin typeface="Courier"/>
                <a:cs typeface="Courier"/>
              </a:rPr>
              <a:t>/sda1 /home/data ext4 </a:t>
            </a:r>
            <a:r>
              <a:rPr lang="en-US" dirty="0" err="1">
                <a:latin typeface="Courier"/>
                <a:cs typeface="Courier"/>
              </a:rPr>
              <a:t>defaults,noatime,discard</a:t>
            </a:r>
            <a:r>
              <a:rPr lang="en-US" dirty="0">
                <a:latin typeface="Courier"/>
                <a:cs typeface="Courier"/>
              </a:rPr>
              <a:t> 0 1</a:t>
            </a:r>
          </a:p>
          <a:p>
            <a:r>
              <a:rPr lang="en-US" dirty="0"/>
              <a:t>For more information see: </a:t>
            </a:r>
            <a:endParaRPr lang="en-US" dirty="0" smtClean="0"/>
          </a:p>
          <a:p>
            <a:r>
              <a:rPr lang="en-US" dirty="0"/>
              <a:t>	</a:t>
            </a:r>
            <a:r>
              <a:rPr lang="en-US" dirty="0" smtClean="0"/>
              <a:t>http:</a:t>
            </a:r>
            <a:r>
              <a:rPr lang="en-US" dirty="0"/>
              <a:t>//</a:t>
            </a:r>
            <a:r>
              <a:rPr lang="en-US" dirty="0" err="1"/>
              <a:t>wiki.archlinux.org</a:t>
            </a:r>
            <a:r>
              <a:rPr lang="en-US" dirty="0"/>
              <a:t>/</a:t>
            </a:r>
            <a:r>
              <a:rPr lang="en-US" dirty="0" err="1"/>
              <a:t>index.php</a:t>
            </a:r>
            <a:r>
              <a:rPr lang="en-US" dirty="0"/>
              <a:t>/</a:t>
            </a:r>
            <a:r>
              <a:rPr lang="en-US" dirty="0" err="1"/>
              <a:t>Solid_State_Drives</a:t>
            </a:r>
            <a:endParaRPr lang="en-US" dirty="0"/>
          </a:p>
          <a:p>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31</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6370879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Benchmarking</a:t>
            </a:r>
            <a:endParaRPr lang="en-US" dirty="0"/>
          </a:p>
        </p:txBody>
      </p:sp>
      <p:sp>
        <p:nvSpPr>
          <p:cNvPr id="3" name="Content Placeholder 2"/>
          <p:cNvSpPr>
            <a:spLocks noGrp="1"/>
          </p:cNvSpPr>
          <p:nvPr>
            <p:ph idx="1"/>
          </p:nvPr>
        </p:nvSpPr>
        <p:spPr/>
        <p:txBody>
          <a:bodyPr/>
          <a:lstStyle/>
          <a:p>
            <a:r>
              <a:rPr lang="en-US" dirty="0"/>
              <a:t>Simulating a single thread writing sequentially a file can be done using </a:t>
            </a:r>
            <a:r>
              <a:rPr lang="en-US" dirty="0" err="1"/>
              <a:t>dd</a:t>
            </a:r>
            <a:r>
              <a:rPr lang="en-US" dirty="0"/>
              <a:t> as</a:t>
            </a:r>
            <a:r>
              <a:rPr lang="en-US" dirty="0" smtClean="0"/>
              <a:t>:</a:t>
            </a:r>
            <a:endParaRPr lang="en-US" dirty="0"/>
          </a:p>
          <a:p>
            <a:r>
              <a:rPr lang="en-US" dirty="0">
                <a:latin typeface="Courier"/>
                <a:cs typeface="Courier"/>
              </a:rPr>
              <a:t>$ </a:t>
            </a:r>
            <a:r>
              <a:rPr lang="en-US" dirty="0" err="1">
                <a:latin typeface="Courier"/>
                <a:cs typeface="Courier"/>
              </a:rPr>
              <a:t>dd</a:t>
            </a:r>
            <a:r>
              <a:rPr lang="en-US" dirty="0">
                <a:latin typeface="Courier"/>
                <a:cs typeface="Courier"/>
              </a:rPr>
              <a:t> if=/</a:t>
            </a:r>
            <a:r>
              <a:rPr lang="en-US" dirty="0" err="1">
                <a:latin typeface="Courier"/>
                <a:cs typeface="Courier"/>
              </a:rPr>
              <a:t>dev</a:t>
            </a:r>
            <a:r>
              <a:rPr lang="en-US" dirty="0">
                <a:latin typeface="Courier"/>
                <a:cs typeface="Courier"/>
              </a:rPr>
              <a:t>/zero of=/storage/data1/file1 </a:t>
            </a:r>
            <a:r>
              <a:rPr lang="en-US" dirty="0" err="1">
                <a:latin typeface="Courier"/>
                <a:cs typeface="Courier"/>
              </a:rPr>
              <a:t>bs</a:t>
            </a:r>
            <a:r>
              <a:rPr lang="en-US" dirty="0">
                <a:latin typeface="Courier"/>
                <a:cs typeface="Courier"/>
              </a:rPr>
              <a:t>=4k count=33554432</a:t>
            </a:r>
          </a:p>
          <a:p>
            <a:endParaRPr lang="en-US" dirty="0"/>
          </a:p>
          <a:p>
            <a:r>
              <a:rPr lang="en-US" dirty="0"/>
              <a:t>Simulating sequentially reading a file is done by</a:t>
            </a:r>
            <a:r>
              <a:rPr lang="en-US" dirty="0" smtClean="0"/>
              <a:t>:</a:t>
            </a:r>
            <a:endParaRPr lang="en-US" dirty="0"/>
          </a:p>
          <a:p>
            <a:r>
              <a:rPr lang="en-US" dirty="0">
                <a:latin typeface="Courier"/>
                <a:cs typeface="Courier"/>
              </a:rPr>
              <a:t>$ </a:t>
            </a:r>
            <a:r>
              <a:rPr lang="en-US" dirty="0" err="1">
                <a:latin typeface="Courier"/>
                <a:cs typeface="Courier"/>
              </a:rPr>
              <a:t>dd</a:t>
            </a:r>
            <a:r>
              <a:rPr lang="en-US" dirty="0">
                <a:latin typeface="Courier"/>
                <a:cs typeface="Courier"/>
              </a:rPr>
              <a:t> if=/storage/data1/file1 of=/</a:t>
            </a:r>
            <a:r>
              <a:rPr lang="en-US" dirty="0" err="1">
                <a:latin typeface="Courier"/>
                <a:cs typeface="Courier"/>
              </a:rPr>
              <a:t>dev</a:t>
            </a:r>
            <a:r>
              <a:rPr lang="en-US" dirty="0">
                <a:latin typeface="Courier"/>
                <a:cs typeface="Courier"/>
              </a:rPr>
              <a:t>/null </a:t>
            </a:r>
            <a:r>
              <a:rPr lang="en-US" dirty="0" err="1">
                <a:latin typeface="Courier"/>
                <a:cs typeface="Courier"/>
              </a:rPr>
              <a:t>bs</a:t>
            </a:r>
            <a:r>
              <a:rPr lang="en-US" dirty="0">
                <a:latin typeface="Courier"/>
                <a:cs typeface="Courier"/>
              </a:rPr>
              <a:t>=4k</a:t>
            </a:r>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32</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165048759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Overview</a:t>
            </a:r>
            <a:endParaRPr lang="en-US" dirty="0"/>
          </a:p>
        </p:txBody>
      </p:sp>
      <p:sp>
        <p:nvSpPr>
          <p:cNvPr id="3" name="Content Placeholder 2"/>
          <p:cNvSpPr>
            <a:spLocks noGrp="1"/>
          </p:cNvSpPr>
          <p:nvPr>
            <p:ph idx="1"/>
          </p:nvPr>
        </p:nvSpPr>
        <p:spPr>
          <a:xfrm>
            <a:off x="457199" y="1201738"/>
            <a:ext cx="8229600" cy="4932362"/>
          </a:xfrm>
        </p:spPr>
        <p:txBody>
          <a:bodyPr>
            <a:normAutofit/>
          </a:bodyPr>
          <a:lstStyle/>
          <a:p>
            <a:pPr marL="0" indent="0">
              <a:spcBef>
                <a:spcPts val="0"/>
              </a:spcBef>
            </a:pPr>
            <a:r>
              <a:rPr lang="en-US" dirty="0">
                <a:solidFill>
                  <a:srgbClr val="000000"/>
                </a:solidFill>
              </a:rPr>
              <a:t>Part 1:</a:t>
            </a:r>
          </a:p>
          <a:p>
            <a:pPr lvl="1">
              <a:spcBef>
                <a:spcPts val="0"/>
              </a:spcBef>
            </a:pPr>
            <a:r>
              <a:rPr lang="en-US" dirty="0">
                <a:solidFill>
                  <a:srgbClr val="000000"/>
                </a:solidFill>
              </a:rPr>
              <a:t>What is ESnet?</a:t>
            </a:r>
          </a:p>
          <a:p>
            <a:pPr lvl="1">
              <a:spcBef>
                <a:spcPts val="0"/>
              </a:spcBef>
            </a:pPr>
            <a:r>
              <a:rPr lang="en-US" dirty="0">
                <a:solidFill>
                  <a:srgbClr val="000000"/>
                </a:solidFill>
              </a:rPr>
              <a:t>Science DMZ Introduction &amp; Motivation</a:t>
            </a:r>
          </a:p>
          <a:p>
            <a:pPr lvl="1">
              <a:spcBef>
                <a:spcPts val="0"/>
              </a:spcBef>
            </a:pPr>
            <a:r>
              <a:rPr lang="en-US" dirty="0">
                <a:solidFill>
                  <a:srgbClr val="000000"/>
                </a:solidFill>
              </a:rPr>
              <a:t>Science DMZ Architecture</a:t>
            </a:r>
          </a:p>
          <a:p>
            <a:pPr>
              <a:spcBef>
                <a:spcPts val="0"/>
              </a:spcBef>
            </a:pPr>
            <a:r>
              <a:rPr lang="en-US" dirty="0"/>
              <a:t>Part 2:</a:t>
            </a:r>
          </a:p>
          <a:p>
            <a:pPr lvl="1">
              <a:spcBef>
                <a:spcPts val="0"/>
              </a:spcBef>
            </a:pPr>
            <a:r>
              <a:rPr lang="en-US" dirty="0"/>
              <a:t>Science DMZ Security Best Practices</a:t>
            </a:r>
          </a:p>
          <a:p>
            <a:pPr>
              <a:spcBef>
                <a:spcPts val="0"/>
              </a:spcBef>
            </a:pPr>
            <a:r>
              <a:rPr lang="en-US" b="1" dirty="0">
                <a:solidFill>
                  <a:srgbClr val="FF0000"/>
                </a:solidFill>
              </a:rPr>
              <a:t>Part 3:</a:t>
            </a:r>
          </a:p>
          <a:p>
            <a:pPr lvl="1">
              <a:spcBef>
                <a:spcPts val="0"/>
              </a:spcBef>
            </a:pPr>
            <a:r>
              <a:rPr lang="en-US" b="1" dirty="0"/>
              <a:t>The Data Transfer Node</a:t>
            </a:r>
          </a:p>
          <a:p>
            <a:pPr lvl="1">
              <a:spcBef>
                <a:spcPts val="0"/>
              </a:spcBef>
            </a:pPr>
            <a:r>
              <a:rPr lang="en-US" b="1" dirty="0">
                <a:solidFill>
                  <a:srgbClr val="FF0000"/>
                </a:solidFill>
              </a:rPr>
              <a:t>Data Transfer Tools</a:t>
            </a:r>
          </a:p>
          <a:p>
            <a:pPr>
              <a:spcBef>
                <a:spcPts val="0"/>
              </a:spcBef>
            </a:pPr>
            <a:r>
              <a:rPr lang="en-US" dirty="0"/>
              <a:t>Part 4:</a:t>
            </a:r>
          </a:p>
          <a:p>
            <a:pPr lvl="1">
              <a:spcBef>
                <a:spcPts val="0"/>
              </a:spcBef>
            </a:pPr>
            <a:r>
              <a:rPr lang="en-US" dirty="0" err="1"/>
              <a:t>PerfSONAR</a:t>
            </a:r>
            <a:endParaRPr lang="en-US" dirty="0"/>
          </a:p>
          <a:p>
            <a:pPr marL="0" indent="0">
              <a:spcBef>
                <a:spcPts val="0"/>
              </a:spcBef>
            </a:pPr>
            <a:r>
              <a:rPr lang="en-US" dirty="0"/>
              <a:t>Conclusions &amp; Discussion</a:t>
            </a:r>
          </a:p>
          <a:p>
            <a:pPr marL="0" indent="0"/>
            <a:endParaRPr lang="en-US" dirty="0" smtClean="0"/>
          </a:p>
          <a:p>
            <a:pPr marL="0" indent="0"/>
            <a:endParaRPr lang="en-US" dirty="0" smtClean="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33</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182190909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p:txBody>
          <a:bodyPr/>
          <a:lstStyle/>
          <a:p>
            <a:r>
              <a:rPr lang="en-US" smtClean="0"/>
              <a:t>Sample Data Transfer Results</a:t>
            </a:r>
            <a:endParaRPr lang="en-US" dirty="0"/>
          </a:p>
        </p:txBody>
      </p:sp>
      <p:sp>
        <p:nvSpPr>
          <p:cNvPr id="329731" name="Rectangle 3"/>
          <p:cNvSpPr>
            <a:spLocks noGrp="1" noChangeArrowheads="1"/>
          </p:cNvSpPr>
          <p:nvPr>
            <p:ph type="body" idx="1"/>
          </p:nvPr>
        </p:nvSpPr>
        <p:spPr/>
        <p:txBody>
          <a:bodyPr>
            <a:normAutofit/>
          </a:bodyPr>
          <a:lstStyle/>
          <a:p>
            <a:r>
              <a:rPr lang="en-US" dirty="0" smtClean="0"/>
              <a:t>Using the right tool is very important</a:t>
            </a:r>
          </a:p>
          <a:p>
            <a:r>
              <a:rPr lang="en-US" dirty="0" smtClean="0"/>
              <a:t>Sample Results: Berkeley, CA to Argonne, IL (near </a:t>
            </a:r>
            <a:r>
              <a:rPr lang="en-US" dirty="0" err="1" smtClean="0"/>
              <a:t>Chicago). RTT</a:t>
            </a:r>
            <a:r>
              <a:rPr lang="en-US" dirty="0" smtClean="0"/>
              <a:t> = 53 ms, network capacity = 10Gbps.</a:t>
            </a:r>
          </a:p>
          <a:p>
            <a:endParaRPr lang="en-US" dirty="0" smtClean="0"/>
          </a:p>
          <a:p>
            <a:pPr lvl="2">
              <a:buNone/>
            </a:pPr>
            <a:r>
              <a:rPr lang="en-US" dirty="0" smtClean="0"/>
              <a:t>	Tool					Throughput	</a:t>
            </a:r>
          </a:p>
          <a:p>
            <a:pPr lvl="2"/>
            <a:r>
              <a:rPr lang="en-US" dirty="0" smtClean="0"/>
              <a:t>scp:					140 Mbps	</a:t>
            </a:r>
          </a:p>
          <a:p>
            <a:pPr lvl="2"/>
            <a:r>
              <a:rPr lang="en-US" dirty="0" smtClean="0"/>
              <a:t>HPN patched scp:	1.2 Gbps</a:t>
            </a:r>
          </a:p>
          <a:p>
            <a:pPr lvl="2"/>
            <a:r>
              <a:rPr lang="en-US" dirty="0" smtClean="0"/>
              <a:t>ftp					1.4 Gbps	</a:t>
            </a:r>
          </a:p>
          <a:p>
            <a:pPr lvl="2"/>
            <a:r>
              <a:rPr lang="en-US" dirty="0" smtClean="0"/>
              <a:t>GridFTP, 4 streams	6.6 Gbps	(disk limited)</a:t>
            </a:r>
          </a:p>
          <a:p>
            <a:pPr lvl="2"/>
            <a:endParaRPr lang="en-US" dirty="0" smtClean="0"/>
          </a:p>
          <a:p>
            <a:pPr lvl="2"/>
            <a:r>
              <a:rPr lang="en-US" dirty="0" smtClean="0"/>
              <a:t>Note that to get more than 1 Gbps (125 MB/</a:t>
            </a:r>
            <a:r>
              <a:rPr lang="en-US" dirty="0" err="1" smtClean="0"/>
              <a:t>s</a:t>
            </a:r>
            <a:r>
              <a:rPr lang="en-US" dirty="0" smtClean="0"/>
              <a:t>) disk to disk requires RAID.</a:t>
            </a:r>
          </a:p>
          <a:p>
            <a:pPr lvl="2"/>
            <a:endParaRPr lang="en-US" dirty="0" smtClean="0"/>
          </a:p>
          <a:p>
            <a:pPr lvl="1"/>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34</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77806802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Data Transfer Tools</a:t>
            </a:r>
            <a:endParaRPr lang="en-US" dirty="0"/>
          </a:p>
        </p:txBody>
      </p:sp>
      <p:sp>
        <p:nvSpPr>
          <p:cNvPr id="3" name="Content Placeholder 2"/>
          <p:cNvSpPr>
            <a:spLocks noGrp="1"/>
          </p:cNvSpPr>
          <p:nvPr>
            <p:ph idx="1"/>
          </p:nvPr>
        </p:nvSpPr>
        <p:spPr/>
        <p:txBody>
          <a:bodyPr/>
          <a:lstStyle/>
          <a:p>
            <a:r>
              <a:rPr lang="en-US" smtClean="0"/>
              <a:t>Parallelism is key</a:t>
            </a:r>
          </a:p>
          <a:p>
            <a:pPr lvl="1"/>
            <a:r>
              <a:rPr lang="en-US" smtClean="0"/>
              <a:t>It is much easier to achieve a given performance level with four parallel connections than one connection</a:t>
            </a:r>
          </a:p>
          <a:p>
            <a:pPr lvl="1"/>
            <a:r>
              <a:rPr lang="en-US" smtClean="0"/>
              <a:t>Several tools offer parallel transfers</a:t>
            </a:r>
          </a:p>
          <a:p>
            <a:r>
              <a:rPr lang="en-US" smtClean="0"/>
              <a:t>Latency interaction is critical</a:t>
            </a:r>
          </a:p>
          <a:p>
            <a:pPr lvl="1"/>
            <a:r>
              <a:rPr lang="en-US" smtClean="0"/>
              <a:t>Wide area data transfers have much higher latency than LAN transfers</a:t>
            </a:r>
          </a:p>
          <a:p>
            <a:pPr lvl="1"/>
            <a:r>
              <a:rPr lang="en-US" smtClean="0"/>
              <a:t>Many tools and protocols assume a LAN</a:t>
            </a:r>
          </a:p>
          <a:p>
            <a:pPr lvl="1"/>
            <a:r>
              <a:rPr lang="en-US" smtClean="0"/>
              <a:t>Examples: SCP/SFTP, HPSS mover protocol</a:t>
            </a:r>
            <a:endParaRPr lang="en-US" dirty="0" smtClean="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35</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55633409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Why Not Use SCP or SFTP?</a:t>
            </a:r>
            <a:endParaRPr lang="en-US" dirty="0"/>
          </a:p>
        </p:txBody>
      </p:sp>
      <p:sp>
        <p:nvSpPr>
          <p:cNvPr id="3" name="Content Placeholder 2"/>
          <p:cNvSpPr>
            <a:spLocks noGrp="1"/>
          </p:cNvSpPr>
          <p:nvPr>
            <p:ph idx="1"/>
          </p:nvPr>
        </p:nvSpPr>
        <p:spPr/>
        <p:txBody>
          <a:bodyPr>
            <a:normAutofit fontScale="85000" lnSpcReduction="20000"/>
          </a:bodyPr>
          <a:lstStyle/>
          <a:p>
            <a:r>
              <a:rPr lang="en-US" smtClean="0"/>
              <a:t>Pros:</a:t>
            </a:r>
          </a:p>
          <a:p>
            <a:pPr lvl="1"/>
            <a:r>
              <a:rPr lang="en-US" smtClean="0"/>
              <a:t>Most scientific systems are accessed via OpenSSH</a:t>
            </a:r>
          </a:p>
          <a:p>
            <a:pPr lvl="1"/>
            <a:r>
              <a:rPr lang="en-US" smtClean="0"/>
              <a:t>SCP/SFTP are therefore installed by default</a:t>
            </a:r>
          </a:p>
          <a:p>
            <a:pPr lvl="1"/>
            <a:r>
              <a:rPr lang="en-US" smtClean="0"/>
              <a:t>Modern CPUs encrypt and decrypt well enough for small to medium scale transfers</a:t>
            </a:r>
          </a:p>
          <a:p>
            <a:pPr lvl="1"/>
            <a:r>
              <a:rPr lang="en-US" smtClean="0"/>
              <a:t>Credentials for system access and credentials for data transfer are the same</a:t>
            </a:r>
          </a:p>
          <a:p>
            <a:r>
              <a:rPr lang="en-US" smtClean="0"/>
              <a:t>Cons:</a:t>
            </a:r>
          </a:p>
          <a:p>
            <a:pPr lvl="1"/>
            <a:r>
              <a:rPr lang="en-US" smtClean="0"/>
              <a:t>The protocol used by SCP/SFTP has a fundamental flaw that limits WAN performance </a:t>
            </a:r>
          </a:p>
          <a:p>
            <a:pPr lvl="1"/>
            <a:r>
              <a:rPr lang="en-US" smtClean="0"/>
              <a:t>CPU speed doesn’t matter – latency matters</a:t>
            </a:r>
          </a:p>
          <a:p>
            <a:pPr lvl="1"/>
            <a:r>
              <a:rPr lang="en-US" smtClean="0"/>
              <a:t>Fixed-size buffers reduce performance as latency increases</a:t>
            </a:r>
          </a:p>
          <a:p>
            <a:pPr lvl="1"/>
            <a:r>
              <a:rPr lang="en-US" smtClean="0"/>
              <a:t>It doesn’t matter how easy it is to use SCP and SFTP – they simply do not perform</a:t>
            </a:r>
          </a:p>
          <a:p>
            <a:r>
              <a:rPr lang="en-US" smtClean="0"/>
              <a:t>Verdict: Do Not Use Without Performance Patches</a:t>
            </a:r>
            <a:endParaRPr lang="en-US" dirty="0" smtClean="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36</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331088588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mtClean="0"/>
              <a:t>A Fix For scp/sftp</a:t>
            </a:r>
            <a:endParaRPr lang="en-US" dirty="0"/>
          </a:p>
        </p:txBody>
      </p:sp>
      <p:sp>
        <p:nvSpPr>
          <p:cNvPr id="64515" name="Rectangle 3"/>
          <p:cNvSpPr>
            <a:spLocks noGrp="1" noChangeArrowheads="1"/>
          </p:cNvSpPr>
          <p:nvPr>
            <p:ph sz="half" idx="1"/>
          </p:nvPr>
        </p:nvSpPr>
        <p:spPr/>
        <p:txBody>
          <a:bodyPr/>
          <a:lstStyle/>
          <a:p>
            <a:pPr>
              <a:buFont typeface="Arial"/>
              <a:buChar char="•"/>
            </a:pPr>
            <a:r>
              <a:rPr lang="en-US" dirty="0" smtClean="0"/>
              <a:t>PSC has a patch set that fixes problems with SSH</a:t>
            </a:r>
          </a:p>
          <a:p>
            <a:pPr lvl="1">
              <a:buFont typeface="Arial"/>
              <a:buChar char="•"/>
            </a:pPr>
            <a:r>
              <a:rPr lang="en-US" dirty="0" err="1" smtClean="0"/>
              <a:t>http://www.psc.edu/networking/projects/hpn-ssh</a:t>
            </a:r>
            <a:r>
              <a:rPr lang="en-US" dirty="0" smtClean="0"/>
              <a:t>/</a:t>
            </a:r>
          </a:p>
          <a:p>
            <a:pPr>
              <a:buFont typeface="Arial"/>
              <a:buChar char="•"/>
            </a:pPr>
            <a:r>
              <a:rPr lang="en-US" dirty="0" smtClean="0"/>
              <a:t>Significant performance increase</a:t>
            </a:r>
          </a:p>
          <a:p>
            <a:pPr>
              <a:buFont typeface="Arial"/>
              <a:buChar char="•"/>
            </a:pPr>
            <a:r>
              <a:rPr lang="en-US" dirty="0" smtClean="0"/>
              <a:t>Advantage – this helps </a:t>
            </a:r>
            <a:r>
              <a:rPr lang="en-US" dirty="0" err="1" smtClean="0"/>
              <a:t>rsync</a:t>
            </a:r>
            <a:r>
              <a:rPr lang="en-US" dirty="0" smtClean="0"/>
              <a:t> too</a:t>
            </a:r>
          </a:p>
        </p:txBody>
      </p:sp>
      <p:sp>
        <p:nvSpPr>
          <p:cNvPr id="8" name="Content Placeholder 7"/>
          <p:cNvSpPr>
            <a:spLocks noGrp="1"/>
          </p:cNvSpPr>
          <p:nvPr>
            <p:ph sz="half" idx="2"/>
          </p:nvPr>
        </p:nvSpPr>
        <p:spPr/>
        <p:txBody>
          <a:bodyPr/>
          <a:lstStyle/>
          <a:p>
            <a:endParaRPr lang="en-US"/>
          </a:p>
        </p:txBody>
      </p:sp>
      <p:pic>
        <p:nvPicPr>
          <p:cNvPr id="64516" name="Picture 4" descr="bdp-v-ssh-win"/>
          <p:cNvPicPr>
            <a:picLocks noChangeAspect="1" noChangeArrowheads="1"/>
          </p:cNvPicPr>
          <p:nvPr/>
        </p:nvPicPr>
        <p:blipFill>
          <a:blip r:embed="rId3"/>
          <a:srcRect/>
          <a:stretch>
            <a:fillRect/>
          </a:stretch>
        </p:blipFill>
        <p:spPr bwMode="auto">
          <a:xfrm>
            <a:off x="4648200" y="1232370"/>
            <a:ext cx="3670300" cy="2820988"/>
          </a:xfrm>
          <a:prstGeom prst="rect">
            <a:avLst/>
          </a:prstGeom>
          <a:noFill/>
        </p:spPr>
      </p:pic>
      <p:pic>
        <p:nvPicPr>
          <p:cNvPr id="64517" name="Picture 5" descr="hpn-v-ssh-tput"/>
          <p:cNvPicPr>
            <a:picLocks noChangeAspect="1" noChangeArrowheads="1"/>
          </p:cNvPicPr>
          <p:nvPr/>
        </p:nvPicPr>
        <p:blipFill>
          <a:blip r:embed="rId4"/>
          <a:srcRect/>
          <a:stretch>
            <a:fillRect/>
          </a:stretch>
        </p:blipFill>
        <p:spPr bwMode="auto">
          <a:xfrm>
            <a:off x="4584700" y="3952876"/>
            <a:ext cx="3733800" cy="2538412"/>
          </a:xfrm>
          <a:prstGeom prst="rect">
            <a:avLst/>
          </a:prstGeom>
          <a:noFill/>
        </p:spPr>
      </p:pic>
      <p:sp>
        <p:nvSpPr>
          <p:cNvPr id="10"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37</a:t>
            </a:fld>
            <a:r>
              <a:rPr lang="en-US" sz="800" dirty="0">
                <a:solidFill>
                  <a:prstClr val="black"/>
                </a:solidFill>
                <a:latin typeface="Arial"/>
              </a:rPr>
              <a:t> – ESnet Science Engagement (</a:t>
            </a:r>
            <a:r>
              <a:rPr lang="en-US" sz="800" dirty="0">
                <a:solidFill>
                  <a:prstClr val="black"/>
                </a:solidFill>
                <a:latin typeface="Arial"/>
                <a:hlinkClick r:id="rId5"/>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145410867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1026"/>
          <p:cNvSpPr>
            <a:spLocks noGrp="1" noChangeArrowheads="1"/>
          </p:cNvSpPr>
          <p:nvPr>
            <p:ph type="title"/>
          </p:nvPr>
        </p:nvSpPr>
        <p:spPr/>
        <p:txBody>
          <a:bodyPr/>
          <a:lstStyle/>
          <a:p>
            <a:r>
              <a:rPr lang="en-US" dirty="0" smtClean="0"/>
              <a:t>Other Data Transfer Tools</a:t>
            </a:r>
            <a:endParaRPr lang="en-US" dirty="0"/>
          </a:p>
        </p:txBody>
      </p:sp>
      <p:sp>
        <p:nvSpPr>
          <p:cNvPr id="267267" name="Rectangle 1027"/>
          <p:cNvSpPr>
            <a:spLocks noGrp="1" noChangeArrowheads="1"/>
          </p:cNvSpPr>
          <p:nvPr>
            <p:ph type="body" idx="1"/>
          </p:nvPr>
        </p:nvSpPr>
        <p:spPr>
          <a:xfrm>
            <a:off x="457200" y="1219200"/>
            <a:ext cx="8229600" cy="4525963"/>
          </a:xfrm>
        </p:spPr>
        <p:txBody>
          <a:bodyPr/>
          <a:lstStyle/>
          <a:p>
            <a:r>
              <a:rPr lang="en-US" sz="1800" dirty="0"/>
              <a:t>FDT = Fast Data Transfer tool from Caltech</a:t>
            </a:r>
          </a:p>
          <a:p>
            <a:pPr lvl="1"/>
            <a:r>
              <a:rPr lang="en-US" sz="1700" dirty="0">
                <a:hlinkClick r:id="rId3"/>
              </a:rPr>
              <a:t>http://monalisa.cern.ch/FDT</a:t>
            </a:r>
            <a:r>
              <a:rPr lang="en-US" sz="1700" dirty="0" smtClean="0">
                <a:hlinkClick r:id="rId3"/>
              </a:rPr>
              <a:t>/</a:t>
            </a:r>
            <a:r>
              <a:rPr lang="en-US" sz="1700" dirty="0" smtClean="0"/>
              <a:t> </a:t>
            </a:r>
            <a:endParaRPr lang="en-US" sz="1700" dirty="0"/>
          </a:p>
          <a:p>
            <a:pPr lvl="1"/>
            <a:r>
              <a:rPr lang="en-US" sz="1700" dirty="0"/>
              <a:t>Java-based, easy to install</a:t>
            </a:r>
          </a:p>
          <a:p>
            <a:pPr lvl="1"/>
            <a:r>
              <a:rPr lang="en-US" sz="1700" dirty="0"/>
              <a:t>used by CMS project and DYNES NSF Funding </a:t>
            </a:r>
            <a:r>
              <a:rPr lang="en-US" sz="1700" dirty="0" smtClean="0"/>
              <a:t>effort</a:t>
            </a:r>
          </a:p>
          <a:p>
            <a:r>
              <a:rPr lang="en-US" sz="1800" dirty="0" err="1" smtClean="0"/>
              <a:t>bbcp</a:t>
            </a:r>
            <a:r>
              <a:rPr lang="en-US" sz="1800" dirty="0" smtClean="0"/>
              <a:t>: </a:t>
            </a:r>
            <a:r>
              <a:rPr lang="en-US" sz="1800" dirty="0" smtClean="0">
                <a:hlinkClick r:id="rId4"/>
              </a:rPr>
              <a:t>http://www.slac.stanford.edu/~abh/bbcp/</a:t>
            </a:r>
            <a:r>
              <a:rPr lang="en-US" sz="1800" dirty="0" smtClean="0"/>
              <a:t> </a:t>
            </a:r>
          </a:p>
          <a:p>
            <a:pPr lvl="1"/>
            <a:r>
              <a:rPr lang="en-US" sz="1700" dirty="0" smtClean="0"/>
              <a:t>supports parallel transfers and socket tuning </a:t>
            </a:r>
          </a:p>
          <a:p>
            <a:pPr lvl="1"/>
            <a:r>
              <a:rPr lang="en-US" sz="1700" dirty="0" err="1" smtClean="0"/>
              <a:t>bbcp</a:t>
            </a:r>
            <a:r>
              <a:rPr lang="en-US" sz="1700" dirty="0" smtClean="0"/>
              <a:t> -P 4 -v -w 2M </a:t>
            </a:r>
            <a:r>
              <a:rPr lang="en-US" sz="1700" dirty="0" err="1" smtClean="0"/>
              <a:t>myfile</a:t>
            </a:r>
            <a:r>
              <a:rPr lang="en-US" sz="1700" dirty="0" smtClean="0"/>
              <a:t> </a:t>
            </a:r>
            <a:r>
              <a:rPr lang="en-US" sz="1700" dirty="0" err="1" smtClean="0"/>
              <a:t>remotehost:filename</a:t>
            </a:r>
            <a:endParaRPr lang="en-US" sz="1700" dirty="0" smtClean="0"/>
          </a:p>
          <a:p>
            <a:r>
              <a:rPr lang="en-US" sz="1800" dirty="0" err="1" smtClean="0"/>
              <a:t>lftp</a:t>
            </a:r>
            <a:r>
              <a:rPr lang="en-US" sz="1800" dirty="0" smtClean="0"/>
              <a:t>: </a:t>
            </a:r>
            <a:r>
              <a:rPr lang="en-US" sz="1800" dirty="0" smtClean="0">
                <a:hlinkClick r:id="rId5"/>
              </a:rPr>
              <a:t>http://lftp.yar.ru/</a:t>
            </a:r>
            <a:r>
              <a:rPr lang="en-US" sz="1800" dirty="0" smtClean="0"/>
              <a:t> </a:t>
            </a:r>
          </a:p>
          <a:p>
            <a:pPr lvl="1"/>
            <a:r>
              <a:rPr lang="en-US" sz="1700" dirty="0" smtClean="0"/>
              <a:t>parallel file transfer, socket tuning, HTTP transfers, and more.</a:t>
            </a:r>
          </a:p>
          <a:p>
            <a:pPr lvl="1"/>
            <a:r>
              <a:rPr lang="en-US" sz="1700" dirty="0" err="1" smtClean="0"/>
              <a:t>lftp</a:t>
            </a:r>
            <a:r>
              <a:rPr lang="en-US" sz="1700" dirty="0" smtClean="0"/>
              <a:t> -e 'set </a:t>
            </a:r>
            <a:r>
              <a:rPr lang="en-US" sz="1700" dirty="0" err="1" smtClean="0"/>
              <a:t>net:socket-buffer</a:t>
            </a:r>
            <a:r>
              <a:rPr lang="en-US" sz="1700" dirty="0" smtClean="0"/>
              <a:t> 4000000; </a:t>
            </a:r>
            <a:r>
              <a:rPr lang="en-US" sz="1700" dirty="0" err="1" smtClean="0"/>
              <a:t>pget</a:t>
            </a:r>
            <a:r>
              <a:rPr lang="en-US" sz="1700" dirty="0" smtClean="0"/>
              <a:t> -n 4 [</a:t>
            </a:r>
            <a:r>
              <a:rPr lang="en-US" sz="1700" dirty="0" err="1" smtClean="0"/>
              <a:t>http|ftp</a:t>
            </a:r>
            <a:r>
              <a:rPr lang="en-US" sz="1700" dirty="0" smtClean="0"/>
              <a:t>]://site/path/file; quit'</a:t>
            </a:r>
          </a:p>
          <a:p>
            <a:r>
              <a:rPr lang="en-US" sz="1800" dirty="0" smtClean="0"/>
              <a:t>axel: </a:t>
            </a:r>
            <a:r>
              <a:rPr lang="en-US" sz="1800" dirty="0" smtClean="0">
                <a:hlinkClick r:id="rId6"/>
              </a:rPr>
              <a:t>http://axel.alioth.debian.org/</a:t>
            </a:r>
            <a:r>
              <a:rPr lang="en-US" sz="1800" dirty="0" smtClean="0"/>
              <a:t> </a:t>
            </a:r>
            <a:endParaRPr lang="en-US" sz="1700" dirty="0" smtClean="0"/>
          </a:p>
          <a:p>
            <a:pPr lvl="1"/>
            <a:r>
              <a:rPr lang="en-US" sz="1700" dirty="0" smtClean="0"/>
              <a:t>simple parallel accelerator for HTTP and FTP.</a:t>
            </a:r>
          </a:p>
          <a:p>
            <a:pPr lvl="1"/>
            <a:r>
              <a:rPr lang="en-US" sz="1700" dirty="0" smtClean="0"/>
              <a:t>axel -n 4 [</a:t>
            </a:r>
            <a:r>
              <a:rPr lang="en-US" sz="1700" dirty="0" err="1" smtClean="0"/>
              <a:t>http|ftp</a:t>
            </a:r>
            <a:r>
              <a:rPr lang="en-US" sz="1700" dirty="0" smtClean="0"/>
              <a:t>]://site/file</a:t>
            </a:r>
            <a:endParaRPr lang="en-US" sz="1700" dirty="0"/>
          </a:p>
        </p:txBody>
      </p:sp>
      <p:sp>
        <p:nvSpPr>
          <p:cNvPr id="7"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38</a:t>
            </a:fld>
            <a:r>
              <a:rPr lang="en-US" sz="800" dirty="0">
                <a:solidFill>
                  <a:prstClr val="black"/>
                </a:solidFill>
                <a:latin typeface="Arial"/>
              </a:rPr>
              <a:t> – ESnet Science Engagement (</a:t>
            </a:r>
            <a:r>
              <a:rPr lang="en-US" sz="800" dirty="0">
                <a:solidFill>
                  <a:prstClr val="black"/>
                </a:solidFill>
                <a:latin typeface="Arial"/>
                <a:hlinkClick r:id="rId7"/>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129171949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Commercial Data Transfer Tools</a:t>
            </a:r>
            <a:endParaRPr lang="en-US" dirty="0"/>
          </a:p>
        </p:txBody>
      </p:sp>
      <p:sp>
        <p:nvSpPr>
          <p:cNvPr id="3" name="Content Placeholder 2"/>
          <p:cNvSpPr>
            <a:spLocks noGrp="1"/>
          </p:cNvSpPr>
          <p:nvPr>
            <p:ph idx="1"/>
          </p:nvPr>
        </p:nvSpPr>
        <p:spPr/>
        <p:txBody>
          <a:bodyPr/>
          <a:lstStyle/>
          <a:p>
            <a:r>
              <a:rPr lang="en-US" dirty="0" smtClean="0"/>
              <a:t>There are several commercial UDP-based tools</a:t>
            </a:r>
          </a:p>
          <a:p>
            <a:pPr lvl="1"/>
            <a:r>
              <a:rPr lang="en-US" dirty="0" err="1" smtClean="0"/>
              <a:t>Aspera</a:t>
            </a:r>
            <a:r>
              <a:rPr lang="en-US" dirty="0" smtClean="0"/>
              <a:t>: </a:t>
            </a:r>
            <a:r>
              <a:rPr lang="en-US" dirty="0" smtClean="0">
                <a:hlinkClick r:id="rId2"/>
              </a:rPr>
              <a:t>http://www.asperasoft.com/</a:t>
            </a:r>
            <a:r>
              <a:rPr lang="en-US" dirty="0" smtClean="0"/>
              <a:t> </a:t>
            </a:r>
          </a:p>
          <a:p>
            <a:pPr lvl="1"/>
            <a:r>
              <a:rPr lang="en-US" dirty="0" smtClean="0"/>
              <a:t>Data Expedition: </a:t>
            </a:r>
            <a:r>
              <a:rPr lang="en-US" dirty="0" smtClean="0">
                <a:hlinkClick r:id="rId3"/>
              </a:rPr>
              <a:t>http://www.dataexpedition.com/</a:t>
            </a:r>
            <a:r>
              <a:rPr lang="en-US" dirty="0" smtClean="0"/>
              <a:t> </a:t>
            </a:r>
          </a:p>
          <a:p>
            <a:pPr lvl="1"/>
            <a:r>
              <a:rPr lang="en-US" dirty="0" err="1" smtClean="0"/>
              <a:t>TIXstream</a:t>
            </a:r>
            <a:r>
              <a:rPr lang="en-US" dirty="0" smtClean="0"/>
              <a:t>: </a:t>
            </a:r>
            <a:r>
              <a:rPr lang="en-US" dirty="0" smtClean="0">
                <a:hlinkClick r:id="rId4"/>
              </a:rPr>
              <a:t>http://www.tixeltec.com/tixstream_en.html</a:t>
            </a:r>
            <a:r>
              <a:rPr lang="en-US" dirty="0" smtClean="0"/>
              <a:t> </a:t>
            </a:r>
          </a:p>
          <a:p>
            <a:endParaRPr lang="en-US" dirty="0" smtClean="0"/>
          </a:p>
          <a:p>
            <a:r>
              <a:rPr lang="en-US" dirty="0" smtClean="0"/>
              <a:t>These should all do better than TCP on a </a:t>
            </a:r>
            <a:r>
              <a:rPr lang="en-US" dirty="0" err="1" smtClean="0"/>
              <a:t>lossy</a:t>
            </a:r>
            <a:r>
              <a:rPr lang="en-US" dirty="0" smtClean="0"/>
              <a:t> path</a:t>
            </a:r>
          </a:p>
          <a:p>
            <a:pPr lvl="1"/>
            <a:r>
              <a:rPr lang="en-US" dirty="0" smtClean="0"/>
              <a:t>advantage of these tools less clear on an clean path</a:t>
            </a:r>
          </a:p>
          <a:p>
            <a:endParaRPr lang="en-US" dirty="0" smtClean="0"/>
          </a:p>
          <a:p>
            <a:r>
              <a:rPr lang="en-US" dirty="0" smtClean="0"/>
              <a:t>They all have different, fairly complicated pricing models</a:t>
            </a:r>
          </a:p>
          <a:p>
            <a:endParaRPr lang="en-US" dirty="0" smtClean="0"/>
          </a:p>
          <a:p>
            <a:endParaRPr lang="en-US" dirty="0" smtClean="0"/>
          </a:p>
          <a:p>
            <a:endParaRPr lang="en-US" dirty="0"/>
          </a:p>
        </p:txBody>
      </p:sp>
      <p:sp>
        <p:nvSpPr>
          <p:cNvPr id="7"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39</a:t>
            </a:fld>
            <a:r>
              <a:rPr lang="en-US" sz="800" dirty="0">
                <a:solidFill>
                  <a:prstClr val="black"/>
                </a:solidFill>
                <a:latin typeface="Arial"/>
              </a:rPr>
              <a:t> – ESnet Science Engagement (</a:t>
            </a:r>
            <a:r>
              <a:rPr lang="en-US" sz="800" dirty="0">
                <a:solidFill>
                  <a:prstClr val="black"/>
                </a:solidFill>
                <a:latin typeface="Arial"/>
                <a:hlinkClick r:id="rId5"/>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12661557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Transfer Node</a:t>
            </a:r>
            <a:endParaRPr lang="en-US" dirty="0"/>
          </a:p>
        </p:txBody>
      </p:sp>
      <p:sp>
        <p:nvSpPr>
          <p:cNvPr id="3" name="Content Placeholder 2"/>
          <p:cNvSpPr>
            <a:spLocks noGrp="1"/>
          </p:cNvSpPr>
          <p:nvPr>
            <p:ph idx="1"/>
          </p:nvPr>
        </p:nvSpPr>
        <p:spPr/>
        <p:txBody>
          <a:bodyPr>
            <a:normAutofit lnSpcReduction="10000"/>
          </a:bodyPr>
          <a:lstStyle/>
          <a:p>
            <a:r>
              <a:rPr lang="en-US" dirty="0" smtClean="0"/>
              <a:t>A DTN server is made of several subsystems. Each needs to perform optimally for the DTN workflow:</a:t>
            </a:r>
          </a:p>
          <a:p>
            <a:r>
              <a:rPr lang="en-US" b="1" dirty="0" smtClean="0"/>
              <a:t>Storage:</a:t>
            </a:r>
            <a:r>
              <a:rPr lang="en-US" dirty="0" smtClean="0"/>
              <a:t> capacity, performance, reliability, physical footprint</a:t>
            </a:r>
          </a:p>
          <a:p>
            <a:r>
              <a:rPr lang="en-US" b="1" dirty="0" smtClean="0"/>
              <a:t>Networking:</a:t>
            </a:r>
            <a:r>
              <a:rPr lang="en-US" dirty="0" smtClean="0"/>
              <a:t> protocol support, optimization, reliability</a:t>
            </a:r>
          </a:p>
          <a:p>
            <a:r>
              <a:rPr lang="en-US" b="1" dirty="0" smtClean="0"/>
              <a:t>Motherboard: </a:t>
            </a:r>
            <a:r>
              <a:rPr lang="en-US" dirty="0" smtClean="0"/>
              <a:t>I/O paths, </a:t>
            </a:r>
            <a:r>
              <a:rPr lang="en-US" dirty="0" err="1" smtClean="0"/>
              <a:t>PCIe</a:t>
            </a:r>
            <a:r>
              <a:rPr lang="en-US" dirty="0" smtClean="0"/>
              <a:t> subsystem, IPMI</a:t>
            </a:r>
          </a:p>
          <a:p>
            <a:r>
              <a:rPr lang="en-US" b="1" dirty="0" smtClean="0"/>
              <a:t>Chassis:</a:t>
            </a:r>
            <a:r>
              <a:rPr lang="en-US" dirty="0" smtClean="0"/>
              <a:t> adequate power supply, extra cooling  </a:t>
            </a:r>
          </a:p>
          <a:p>
            <a:endParaRPr lang="en-US" b="1" dirty="0"/>
          </a:p>
          <a:p>
            <a:r>
              <a:rPr lang="en-US" b="1" dirty="0" smtClean="0"/>
              <a:t>Note: the workflow we are optimizing for here is sequential reads/write of large files, and a moderate number of high bandwidth flows. </a:t>
            </a:r>
          </a:p>
          <a:p>
            <a:r>
              <a:rPr lang="en-US" dirty="0" smtClean="0"/>
              <a:t>We assume this host is </a:t>
            </a:r>
            <a:r>
              <a:rPr lang="en-US" dirty="0"/>
              <a:t>dedicated to data transfer, and not doing data analysis/manipulation</a:t>
            </a:r>
            <a:endParaRPr lang="en-US" b="1" dirty="0" smtClean="0"/>
          </a:p>
        </p:txBody>
      </p:sp>
      <p:sp>
        <p:nvSpPr>
          <p:cNvPr id="7"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4</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320862712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mtClean="0"/>
              <a:t>GridFTP</a:t>
            </a:r>
            <a:endParaRPr lang="en-US"/>
          </a:p>
        </p:txBody>
      </p:sp>
      <p:sp>
        <p:nvSpPr>
          <p:cNvPr id="70659" name="Rectangle 3"/>
          <p:cNvSpPr>
            <a:spLocks noGrp="1" noChangeArrowheads="1"/>
          </p:cNvSpPr>
          <p:nvPr>
            <p:ph type="body" idx="1"/>
          </p:nvPr>
        </p:nvSpPr>
        <p:spPr>
          <a:xfrm>
            <a:off x="457200" y="1189182"/>
            <a:ext cx="8229600" cy="4936981"/>
          </a:xfrm>
        </p:spPr>
        <p:txBody>
          <a:bodyPr>
            <a:normAutofit/>
          </a:bodyPr>
          <a:lstStyle/>
          <a:p>
            <a:r>
              <a:rPr lang="en-US" dirty="0" smtClean="0"/>
              <a:t>GridFTP from ANL has features needed to fill the network pipe</a:t>
            </a:r>
          </a:p>
          <a:p>
            <a:pPr lvl="1"/>
            <a:r>
              <a:rPr lang="en-US" dirty="0" smtClean="0"/>
              <a:t>Buffer Tuning</a:t>
            </a:r>
          </a:p>
          <a:p>
            <a:pPr lvl="1"/>
            <a:r>
              <a:rPr lang="en-US" dirty="0" smtClean="0"/>
              <a:t>Parallel Streams</a:t>
            </a:r>
          </a:p>
          <a:p>
            <a:r>
              <a:rPr lang="en-US" dirty="0" smtClean="0"/>
              <a:t>Supports multiple authentication options</a:t>
            </a:r>
          </a:p>
          <a:p>
            <a:pPr lvl="1"/>
            <a:r>
              <a:rPr lang="en-US" dirty="0" smtClean="0"/>
              <a:t>Anonymous</a:t>
            </a:r>
          </a:p>
          <a:p>
            <a:pPr lvl="1"/>
            <a:r>
              <a:rPr lang="en-US" dirty="0" err="1" smtClean="0"/>
              <a:t>ssh</a:t>
            </a:r>
            <a:endParaRPr lang="en-US" dirty="0" smtClean="0"/>
          </a:p>
          <a:p>
            <a:pPr lvl="1"/>
            <a:r>
              <a:rPr lang="en-US" dirty="0" smtClean="0"/>
              <a:t>X509</a:t>
            </a:r>
          </a:p>
          <a:p>
            <a:r>
              <a:rPr lang="en-US" dirty="0" smtClean="0"/>
              <a:t>Ability to define a range of data ports</a:t>
            </a:r>
          </a:p>
          <a:p>
            <a:pPr lvl="1"/>
            <a:r>
              <a:rPr lang="en-US" dirty="0" smtClean="0"/>
              <a:t>helpful to get through firewalls</a:t>
            </a:r>
          </a:p>
          <a:p>
            <a:r>
              <a:rPr lang="en-US" dirty="0" smtClean="0"/>
              <a:t>New Partnership with ESnet and Globus Online to support Globus Online for use in Science DMZs</a:t>
            </a:r>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40</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68781437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Globus Transfer Service</a:t>
            </a:r>
            <a:endParaRPr lang="en-US" dirty="0"/>
          </a:p>
        </p:txBody>
      </p:sp>
      <p:sp>
        <p:nvSpPr>
          <p:cNvPr id="3" name="Content Placeholder 2"/>
          <p:cNvSpPr>
            <a:spLocks noGrp="1"/>
          </p:cNvSpPr>
          <p:nvPr>
            <p:ph idx="1"/>
          </p:nvPr>
        </p:nvSpPr>
        <p:spPr>
          <a:xfrm>
            <a:off x="457200" y="1303338"/>
            <a:ext cx="8229600" cy="4525963"/>
          </a:xfrm>
        </p:spPr>
        <p:txBody>
          <a:bodyPr/>
          <a:lstStyle/>
          <a:p>
            <a:r>
              <a:rPr lang="en-US" dirty="0" smtClean="0"/>
              <a:t>ESnet recommends Globus Transfer Service for data transfers to/from the Science DMZ</a:t>
            </a:r>
          </a:p>
          <a:p>
            <a:r>
              <a:rPr lang="en-US" dirty="0" smtClean="0"/>
              <a:t>Key features needed by a Science DMZ</a:t>
            </a:r>
          </a:p>
          <a:p>
            <a:pPr>
              <a:buFont typeface="Arial"/>
              <a:buChar char="•"/>
            </a:pPr>
            <a:r>
              <a:rPr lang="en-US" dirty="0" smtClean="0"/>
              <a:t>High Performance: parallel streams, small file optimization</a:t>
            </a:r>
          </a:p>
          <a:p>
            <a:pPr>
              <a:buFont typeface="Arial"/>
              <a:buChar char="•"/>
            </a:pPr>
            <a:r>
              <a:rPr lang="en-US" dirty="0" smtClean="0"/>
              <a:t>Reliability: auto-restart, user-level checksum</a:t>
            </a:r>
          </a:p>
          <a:p>
            <a:pPr>
              <a:buFont typeface="Arial"/>
              <a:buChar char="•"/>
            </a:pPr>
            <a:r>
              <a:rPr lang="en-US" dirty="0" smtClean="0"/>
              <a:t>Multiple security models: </a:t>
            </a:r>
            <a:r>
              <a:rPr lang="en-US" dirty="0" err="1" smtClean="0"/>
              <a:t>ssh</a:t>
            </a:r>
            <a:r>
              <a:rPr lang="en-US" dirty="0" smtClean="0"/>
              <a:t> key, X509, Open ID, Shibboleth, etc.</a:t>
            </a:r>
          </a:p>
          <a:p>
            <a:pPr>
              <a:buFont typeface="Arial"/>
              <a:buChar char="•"/>
            </a:pPr>
            <a:r>
              <a:rPr lang="en-US" dirty="0" smtClean="0"/>
              <a:t>Firewall/NAT traversal support</a:t>
            </a:r>
          </a:p>
          <a:p>
            <a:pPr>
              <a:buFont typeface="Arial"/>
              <a:buChar char="•"/>
            </a:pPr>
            <a:r>
              <a:rPr lang="en-US" dirty="0" smtClean="0"/>
              <a:t>Easy to install and </a:t>
            </a:r>
            <a:r>
              <a:rPr lang="en-US" dirty="0" smtClean="0"/>
              <a:t>configure</a:t>
            </a:r>
          </a:p>
          <a:p>
            <a:pPr>
              <a:buFont typeface="Arial"/>
              <a:buChar char="•"/>
            </a:pPr>
            <a:endParaRPr lang="en-US" dirty="0"/>
          </a:p>
          <a:p>
            <a:pPr>
              <a:buFont typeface="Arial"/>
              <a:buChar char="•"/>
            </a:pPr>
            <a:r>
              <a:rPr lang="en-US" dirty="0"/>
              <a:t>See: http://</a:t>
            </a:r>
            <a:r>
              <a:rPr lang="en-US" dirty="0" err="1"/>
              <a:t>globusworld.org</a:t>
            </a:r>
            <a:r>
              <a:rPr lang="en-US" dirty="0"/>
              <a:t>/tutorial</a:t>
            </a:r>
            <a:endParaRPr lang="en-US" dirty="0" smtClean="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41</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233665791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globus-1.pdf"/>
          <p:cNvPicPr>
            <a:picLocks noGrp="1" noChangeAspect="1"/>
          </p:cNvPicPr>
          <p:nvPr>
            <p:ph idx="1"/>
          </p:nvPr>
        </p:nvPicPr>
        <p:blipFill>
          <a:blip r:embed="rId2">
            <a:extLst>
              <a:ext uri="{28A0092B-C50C-407E-A947-70E740481C1C}">
                <a14:useLocalDpi xmlns:a14="http://schemas.microsoft.com/office/drawing/2010/main" val="0"/>
              </a:ext>
            </a:extLst>
          </a:blip>
          <a:srcRect l="-9370" r="-9370"/>
          <a:stretch>
            <a:fillRect/>
          </a:stretch>
        </p:blipFill>
        <p:spPr>
          <a:xfrm>
            <a:off x="-899627" y="-114300"/>
            <a:ext cx="11024838" cy="7170763"/>
          </a:xfrm>
        </p:spPr>
      </p:pic>
      <p:sp>
        <p:nvSpPr>
          <p:cNvPr id="4" name="Date Placeholder 3"/>
          <p:cNvSpPr>
            <a:spLocks noGrp="1"/>
          </p:cNvSpPr>
          <p:nvPr>
            <p:ph type="dt" sz="half" idx="10"/>
          </p:nvPr>
        </p:nvSpPr>
        <p:spPr/>
        <p:txBody>
          <a:bodyPr/>
          <a:lstStyle/>
          <a:p>
            <a:pPr>
              <a:defRPr/>
            </a:pPr>
            <a:fld id="{087BE274-2920-464F-BD83-825BA3315F3E}" type="datetime1">
              <a:rPr lang="en-US" smtClean="0"/>
              <a:pPr>
                <a:defRPr/>
              </a:pPr>
              <a:t>5/18/14</a:t>
            </a:fld>
            <a:r>
              <a:rPr lang="en-US" smtClean="0"/>
              <a:t> – J. Zurawski (zurawski@es.net)</a:t>
            </a:r>
            <a:endParaRPr lang="en-US" dirty="0" smtClean="0"/>
          </a:p>
        </p:txBody>
      </p:sp>
      <p:sp>
        <p:nvSpPr>
          <p:cNvPr id="5" name="Slide Number Placeholder 4"/>
          <p:cNvSpPr>
            <a:spLocks noGrp="1"/>
          </p:cNvSpPr>
          <p:nvPr>
            <p:ph type="sldNum" sz="quarter" idx="12"/>
          </p:nvPr>
        </p:nvSpPr>
        <p:spPr/>
        <p:txBody>
          <a:bodyPr/>
          <a:lstStyle/>
          <a:p>
            <a:pPr>
              <a:defRPr/>
            </a:pPr>
            <a:fld id="{C742DE2B-1862-AC46-8E34-76F2DE4B4D31}" type="slidenum">
              <a:rPr lang="en-US" smtClean="0"/>
              <a:pPr>
                <a:defRPr/>
              </a:pPr>
              <a:t>42</a:t>
            </a:fld>
            <a:endParaRPr lang="en-US" dirty="0"/>
          </a:p>
        </p:txBody>
      </p:sp>
    </p:spTree>
    <p:extLst>
      <p:ext uri="{BB962C8B-B14F-4D97-AF65-F5344CB8AC3E}">
        <p14:creationId xmlns:p14="http://schemas.microsoft.com/office/powerpoint/2010/main" val="3782352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 y="274638"/>
            <a:ext cx="7302500" cy="538162"/>
          </a:xfrm>
        </p:spPr>
        <p:txBody>
          <a:bodyPr/>
          <a:lstStyle/>
          <a:p>
            <a:r>
              <a:rPr lang="en-US" sz="2400" dirty="0"/>
              <a:t>Test </a:t>
            </a:r>
            <a:r>
              <a:rPr lang="en-US" sz="2400" dirty="0" smtClean="0"/>
              <a:t>Globus using ESnet public DTN’s</a:t>
            </a:r>
            <a:br>
              <a:rPr lang="en-US" sz="2400" dirty="0" smtClean="0"/>
            </a:br>
            <a:r>
              <a:rPr lang="en-US" sz="2400" dirty="0" smtClean="0"/>
              <a:t>http</a:t>
            </a:r>
            <a:r>
              <a:rPr lang="en-US" sz="2400" dirty="0"/>
              <a:t>://</a:t>
            </a:r>
            <a:r>
              <a:rPr lang="en-US" sz="2400" dirty="0" err="1"/>
              <a:t>fasterdata.es.net</a:t>
            </a:r>
            <a:r>
              <a:rPr lang="en-US" sz="2400" dirty="0"/>
              <a:t>/performance-testing/DTNs/</a:t>
            </a:r>
          </a:p>
        </p:txBody>
      </p:sp>
      <p:pic>
        <p:nvPicPr>
          <p:cNvPr id="6" name="Content Placeholder 5" descr="Screen Shot 2014-05-18 at 2.29.27 PM.pdf"/>
          <p:cNvPicPr>
            <a:picLocks noGrp="1" noChangeAspect="1"/>
          </p:cNvPicPr>
          <p:nvPr>
            <p:ph idx="1"/>
          </p:nvPr>
        </p:nvPicPr>
        <p:blipFill>
          <a:blip r:embed="rId2">
            <a:extLst>
              <a:ext uri="{28A0092B-C50C-407E-A947-70E740481C1C}">
                <a14:useLocalDpi xmlns:a14="http://schemas.microsoft.com/office/drawing/2010/main" val="0"/>
              </a:ext>
            </a:extLst>
          </a:blip>
          <a:srcRect t="-280" b="-280"/>
          <a:stretch>
            <a:fillRect/>
          </a:stretch>
        </p:blipFill>
        <p:spPr>
          <a:xfrm>
            <a:off x="-194042" y="990600"/>
            <a:ext cx="9338041" cy="5867400"/>
          </a:xfrm>
        </p:spPr>
      </p:pic>
      <p:sp>
        <p:nvSpPr>
          <p:cNvPr id="4" name="Date Placeholder 3"/>
          <p:cNvSpPr>
            <a:spLocks noGrp="1"/>
          </p:cNvSpPr>
          <p:nvPr>
            <p:ph type="dt" sz="half" idx="10"/>
          </p:nvPr>
        </p:nvSpPr>
        <p:spPr/>
        <p:txBody>
          <a:bodyPr/>
          <a:lstStyle/>
          <a:p>
            <a:pPr>
              <a:defRPr/>
            </a:pPr>
            <a:fld id="{087BE274-2920-464F-BD83-825BA3315F3E}" type="datetime1">
              <a:rPr lang="en-US" smtClean="0"/>
              <a:pPr>
                <a:defRPr/>
              </a:pPr>
              <a:t>5/18/14</a:t>
            </a:fld>
            <a:r>
              <a:rPr lang="en-US" smtClean="0"/>
              <a:t> – J. Zurawski (zurawski@es.net)</a:t>
            </a:r>
            <a:endParaRPr lang="en-US" dirty="0" smtClean="0"/>
          </a:p>
        </p:txBody>
      </p:sp>
      <p:sp>
        <p:nvSpPr>
          <p:cNvPr id="5" name="Slide Number Placeholder 4"/>
          <p:cNvSpPr>
            <a:spLocks noGrp="1"/>
          </p:cNvSpPr>
          <p:nvPr>
            <p:ph type="sldNum" sz="quarter" idx="12"/>
          </p:nvPr>
        </p:nvSpPr>
        <p:spPr/>
        <p:txBody>
          <a:bodyPr/>
          <a:lstStyle/>
          <a:p>
            <a:pPr>
              <a:defRPr/>
            </a:pPr>
            <a:fld id="{C742DE2B-1862-AC46-8E34-76F2DE4B4D31}" type="slidenum">
              <a:rPr lang="en-US" smtClean="0"/>
              <a:pPr>
                <a:defRPr/>
              </a:pPr>
              <a:t>43</a:t>
            </a:fld>
            <a:endParaRPr lang="en-US" dirty="0"/>
          </a:p>
        </p:txBody>
      </p:sp>
    </p:spTree>
    <p:extLst>
      <p:ext uri="{BB962C8B-B14F-4D97-AF65-F5344CB8AC3E}">
        <p14:creationId xmlns:p14="http://schemas.microsoft.com/office/powerpoint/2010/main" val="31090325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Advanced Technical Topic: Speed Mismatch and packet pacing</a:t>
            </a:r>
            <a:endParaRPr lang="en-US" dirty="0"/>
          </a:p>
        </p:txBody>
      </p:sp>
      <p:sp>
        <p:nvSpPr>
          <p:cNvPr id="7" name="Text Placeholder 6"/>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pPr>
              <a:defRPr/>
            </a:pPr>
            <a:fld id="{087BE274-2920-464F-BD83-825BA3315F3E}" type="datetime1">
              <a:rPr lang="en-US" smtClean="0"/>
              <a:pPr>
                <a:defRPr/>
              </a:pPr>
              <a:t>5/18/14</a:t>
            </a:fld>
            <a:endParaRPr lang="en-US" dirty="0"/>
          </a:p>
        </p:txBody>
      </p:sp>
      <p:sp>
        <p:nvSpPr>
          <p:cNvPr id="5" name="Slide Number Placeholder 4"/>
          <p:cNvSpPr>
            <a:spLocks noGrp="1"/>
          </p:cNvSpPr>
          <p:nvPr>
            <p:ph type="sldNum" sz="quarter" idx="12"/>
          </p:nvPr>
        </p:nvSpPr>
        <p:spPr/>
        <p:txBody>
          <a:bodyPr/>
          <a:lstStyle/>
          <a:p>
            <a:pPr>
              <a:defRPr/>
            </a:pPr>
            <a:fld id="{C742DE2B-1862-AC46-8E34-76F2DE4B4D31}" type="slidenum">
              <a:rPr lang="en-US" smtClean="0"/>
              <a:pPr>
                <a:defRPr/>
              </a:pPr>
              <a:t>44</a:t>
            </a:fld>
            <a:endParaRPr lang="en-US" dirty="0"/>
          </a:p>
        </p:txBody>
      </p:sp>
    </p:spTree>
    <p:extLst>
      <p:ext uri="{BB962C8B-B14F-4D97-AF65-F5344CB8AC3E}">
        <p14:creationId xmlns:p14="http://schemas.microsoft.com/office/powerpoint/2010/main" val="21814426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Speed Mismatch Issues</a:t>
            </a:r>
            <a:endParaRPr lang="en-US" dirty="0"/>
          </a:p>
        </p:txBody>
      </p:sp>
      <p:sp>
        <p:nvSpPr>
          <p:cNvPr id="3" name="Content Placeholder 2"/>
          <p:cNvSpPr>
            <a:spLocks noGrp="1"/>
          </p:cNvSpPr>
          <p:nvPr>
            <p:ph idx="1"/>
          </p:nvPr>
        </p:nvSpPr>
        <p:spPr>
          <a:xfrm>
            <a:off x="457200" y="1206500"/>
            <a:ext cx="8229600" cy="5097463"/>
          </a:xfrm>
        </p:spPr>
        <p:txBody>
          <a:bodyPr>
            <a:normAutofit fontScale="92500" lnSpcReduction="20000"/>
          </a:bodyPr>
          <a:lstStyle/>
          <a:p>
            <a:pPr marL="0" indent="0"/>
            <a:r>
              <a:rPr lang="en-US" dirty="0" smtClean="0"/>
              <a:t>More and more often we are seeing problems sending from a faster host to a slower host</a:t>
            </a:r>
          </a:p>
          <a:p>
            <a:pPr lvl="1"/>
            <a:r>
              <a:rPr lang="en-US" dirty="0" smtClean="0"/>
              <a:t>This can look like a network problem (lots of TCP retransmits)</a:t>
            </a:r>
          </a:p>
          <a:p>
            <a:pPr lvl="1"/>
            <a:r>
              <a:rPr lang="en-US" dirty="0" smtClean="0"/>
              <a:t>The network is rarely the bottleneck anymore for many sites</a:t>
            </a:r>
          </a:p>
          <a:p>
            <a:pPr marL="0" indent="0"/>
            <a:r>
              <a:rPr lang="en-US" dirty="0" smtClean="0"/>
              <a:t>This may be true for:</a:t>
            </a:r>
            <a:endParaRPr lang="en-US" dirty="0"/>
          </a:p>
          <a:p>
            <a:pPr lvl="1"/>
            <a:r>
              <a:rPr lang="en-US" dirty="0" smtClean="0"/>
              <a:t>10G to 1G host </a:t>
            </a:r>
          </a:p>
          <a:p>
            <a:pPr lvl="1"/>
            <a:r>
              <a:rPr lang="en-US" dirty="0" smtClean="0"/>
              <a:t>10G host to a 2G circuit</a:t>
            </a:r>
          </a:p>
          <a:p>
            <a:pPr lvl="1"/>
            <a:r>
              <a:rPr lang="en-US" dirty="0" smtClean="0"/>
              <a:t>40G to 10G host</a:t>
            </a:r>
          </a:p>
          <a:p>
            <a:pPr lvl="1"/>
            <a:r>
              <a:rPr lang="en-US" dirty="0" smtClean="0"/>
              <a:t>Fast host to slower host</a:t>
            </a:r>
            <a:endParaRPr lang="en-US" dirty="0"/>
          </a:p>
          <a:p>
            <a:r>
              <a:rPr lang="en-US" dirty="0" smtClean="0"/>
              <a:t>Pacing at the application level does not help</a:t>
            </a:r>
          </a:p>
          <a:p>
            <a:r>
              <a:rPr lang="en-US" dirty="0" smtClean="0"/>
              <a:t>The </a:t>
            </a:r>
            <a:r>
              <a:rPr lang="en-US" dirty="0" err="1" smtClean="0"/>
              <a:t>linux</a:t>
            </a:r>
            <a:r>
              <a:rPr lang="en-US" dirty="0" smtClean="0"/>
              <a:t> ‘</a:t>
            </a:r>
            <a:r>
              <a:rPr lang="en-US" dirty="0" err="1" smtClean="0"/>
              <a:t>tc</a:t>
            </a:r>
            <a:r>
              <a:rPr lang="en-US" dirty="0" smtClean="0"/>
              <a:t>’ command does help</a:t>
            </a:r>
          </a:p>
          <a:p>
            <a:pPr lvl="1"/>
            <a:r>
              <a:rPr lang="en-US" dirty="0"/>
              <a:t>B</a:t>
            </a:r>
            <a:r>
              <a:rPr lang="en-US" dirty="0" smtClean="0"/>
              <a:t>ut only up to speeds of 8Gbps</a:t>
            </a:r>
          </a:p>
          <a:p>
            <a:pPr lvl="1"/>
            <a:r>
              <a:rPr lang="en-US" dirty="0" smtClean="0"/>
              <a:t>And perhaps this will just mask problems with under-buffered switches?</a:t>
            </a:r>
          </a:p>
          <a:p>
            <a:pPr marL="0" indent="0"/>
            <a:r>
              <a:rPr lang="en-US" dirty="0" smtClean="0"/>
              <a:t> </a:t>
            </a:r>
            <a:r>
              <a:rPr lang="en-US" dirty="0"/>
              <a:t>http://</a:t>
            </a:r>
            <a:r>
              <a:rPr lang="en-US" dirty="0" err="1"/>
              <a:t>fasterdata.es.net</a:t>
            </a:r>
            <a:r>
              <a:rPr lang="en-US" dirty="0"/>
              <a:t>/host-tuning/packet-pacing/</a:t>
            </a:r>
          </a:p>
          <a:p>
            <a:pPr lvl="1"/>
            <a:endParaRPr lang="en-US" dirty="0"/>
          </a:p>
        </p:txBody>
      </p:sp>
      <p:sp>
        <p:nvSpPr>
          <p:cNvPr id="4" name="Date Placeholder 3"/>
          <p:cNvSpPr>
            <a:spLocks noGrp="1"/>
          </p:cNvSpPr>
          <p:nvPr>
            <p:ph type="dt" sz="half" idx="10"/>
          </p:nvPr>
        </p:nvSpPr>
        <p:spPr/>
        <p:txBody>
          <a:bodyPr/>
          <a:lstStyle/>
          <a:p>
            <a:pPr>
              <a:defRPr/>
            </a:pPr>
            <a:fld id="{087BE274-2920-464F-BD83-825BA3315F3E}" type="datetime1">
              <a:rPr lang="en-US" smtClean="0"/>
              <a:pPr>
                <a:defRPr/>
              </a:pPr>
              <a:t>5/18/14</a:t>
            </a:fld>
            <a:endParaRPr lang="en-US" dirty="0"/>
          </a:p>
        </p:txBody>
      </p:sp>
      <p:sp>
        <p:nvSpPr>
          <p:cNvPr id="5" name="Slide Number Placeholder 4"/>
          <p:cNvSpPr>
            <a:spLocks noGrp="1"/>
          </p:cNvSpPr>
          <p:nvPr>
            <p:ph type="sldNum" sz="quarter" idx="12"/>
          </p:nvPr>
        </p:nvSpPr>
        <p:spPr/>
        <p:txBody>
          <a:bodyPr/>
          <a:lstStyle/>
          <a:p>
            <a:pPr>
              <a:defRPr/>
            </a:pPr>
            <a:fld id="{C742DE2B-1862-AC46-8E34-76F2DE4B4D31}" type="slidenum">
              <a:rPr lang="en-US" smtClean="0"/>
              <a:pPr>
                <a:defRPr/>
              </a:pPr>
              <a:t>45</a:t>
            </a:fld>
            <a:endParaRPr lang="en-US" dirty="0"/>
          </a:p>
        </p:txBody>
      </p:sp>
    </p:spTree>
    <p:extLst>
      <p:ext uri="{BB962C8B-B14F-4D97-AF65-F5344CB8AC3E}">
        <p14:creationId xmlns:p14="http://schemas.microsoft.com/office/powerpoint/2010/main" val="21721220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10G to 1G can work just fine too….</a:t>
            </a:r>
            <a:endParaRPr lang="en-US" dirty="0"/>
          </a:p>
        </p:txBody>
      </p:sp>
      <p:pic>
        <p:nvPicPr>
          <p:cNvPr id="6" name="Content Placeholder 5" descr="Screen Shot 2013-12-10 at 5.48.08 PM.pdf"/>
          <p:cNvPicPr>
            <a:picLocks noGrp="1" noChangeAspect="1"/>
          </p:cNvPicPr>
          <p:nvPr>
            <p:ph idx="1"/>
          </p:nvPr>
        </p:nvPicPr>
        <p:blipFill>
          <a:blip r:embed="rId2">
            <a:extLst>
              <a:ext uri="{28A0092B-C50C-407E-A947-70E740481C1C}">
                <a14:useLocalDpi xmlns:a14="http://schemas.microsoft.com/office/drawing/2010/main" val="0"/>
              </a:ext>
            </a:extLst>
          </a:blip>
          <a:srcRect t="-21289" b="-21289"/>
          <a:stretch>
            <a:fillRect/>
          </a:stretch>
        </p:blipFill>
        <p:spPr>
          <a:xfrm>
            <a:off x="-82532" y="1303368"/>
            <a:ext cx="9226532" cy="5074237"/>
          </a:xfrm>
        </p:spPr>
      </p:pic>
      <p:sp>
        <p:nvSpPr>
          <p:cNvPr id="4" name="Date Placeholder 3"/>
          <p:cNvSpPr>
            <a:spLocks noGrp="1"/>
          </p:cNvSpPr>
          <p:nvPr>
            <p:ph type="dt" sz="half" idx="10"/>
          </p:nvPr>
        </p:nvSpPr>
        <p:spPr/>
        <p:txBody>
          <a:bodyPr/>
          <a:lstStyle/>
          <a:p>
            <a:pPr>
              <a:defRPr/>
            </a:pPr>
            <a:fld id="{087BE274-2920-464F-BD83-825BA3315F3E}" type="datetime1">
              <a:rPr lang="en-US" smtClean="0"/>
              <a:pPr>
                <a:defRPr/>
              </a:pPr>
              <a:t>5/18/14</a:t>
            </a:fld>
            <a:endParaRPr lang="en-US" dirty="0"/>
          </a:p>
        </p:txBody>
      </p:sp>
      <p:sp>
        <p:nvSpPr>
          <p:cNvPr id="5" name="Slide Number Placeholder 4"/>
          <p:cNvSpPr>
            <a:spLocks noGrp="1"/>
          </p:cNvSpPr>
          <p:nvPr>
            <p:ph type="sldNum" sz="quarter" idx="12"/>
          </p:nvPr>
        </p:nvSpPr>
        <p:spPr/>
        <p:txBody>
          <a:bodyPr/>
          <a:lstStyle/>
          <a:p>
            <a:pPr>
              <a:defRPr/>
            </a:pPr>
            <a:fld id="{C742DE2B-1862-AC46-8E34-76F2DE4B4D31}" type="slidenum">
              <a:rPr lang="en-US" smtClean="0"/>
              <a:pPr>
                <a:defRPr/>
              </a:pPr>
              <a:t>46</a:t>
            </a:fld>
            <a:endParaRPr lang="en-US" dirty="0"/>
          </a:p>
        </p:txBody>
      </p:sp>
    </p:spTree>
    <p:extLst>
      <p:ext uri="{BB962C8B-B14F-4D97-AF65-F5344CB8AC3E}">
        <p14:creationId xmlns:p14="http://schemas.microsoft.com/office/powerpoint/2010/main" val="28497161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782" y="274638"/>
            <a:ext cx="7655856" cy="1185395"/>
          </a:xfrm>
        </p:spPr>
        <p:txBody>
          <a:bodyPr/>
          <a:lstStyle/>
          <a:p>
            <a:r>
              <a:rPr lang="en-US" dirty="0" smtClean="0"/>
              <a:t>Compare </a:t>
            </a:r>
            <a:r>
              <a:rPr lang="en-US" dirty="0" err="1" smtClean="0"/>
              <a:t>tcpdumps</a:t>
            </a:r>
            <a:r>
              <a:rPr lang="en-US" dirty="0" smtClean="0"/>
              <a:t>: </a:t>
            </a:r>
            <a:br>
              <a:rPr lang="en-US" dirty="0" smtClean="0"/>
            </a:br>
            <a:r>
              <a:rPr lang="en-US" sz="2400" dirty="0" smtClean="0"/>
              <a:t>kans-pt1.es.net (10G) to </a:t>
            </a:r>
            <a:r>
              <a:rPr lang="en-US" sz="2400" dirty="0"/>
              <a:t>eqx-chi-pt1.</a:t>
            </a:r>
            <a:r>
              <a:rPr lang="en-US" sz="2400" dirty="0" smtClean="0"/>
              <a:t>es.net (1G)</a:t>
            </a:r>
            <a:endParaRPr lang="en-US" sz="2400" dirty="0"/>
          </a:p>
        </p:txBody>
      </p:sp>
      <p:sp>
        <p:nvSpPr>
          <p:cNvPr id="4" name="Date Placeholder 3"/>
          <p:cNvSpPr>
            <a:spLocks noGrp="1"/>
          </p:cNvSpPr>
          <p:nvPr>
            <p:ph type="dt" sz="half" idx="10"/>
          </p:nvPr>
        </p:nvSpPr>
        <p:spPr/>
        <p:txBody>
          <a:bodyPr/>
          <a:lstStyle/>
          <a:p>
            <a:pPr>
              <a:defRPr/>
            </a:pPr>
            <a:fld id="{087BE274-2920-464F-BD83-825BA3315F3E}" type="datetime1">
              <a:rPr lang="en-US" smtClean="0"/>
              <a:pPr>
                <a:defRPr/>
              </a:pPr>
              <a:t>5/18/14</a:t>
            </a:fld>
            <a:endParaRPr lang="en-US" dirty="0"/>
          </a:p>
        </p:txBody>
      </p:sp>
      <p:sp>
        <p:nvSpPr>
          <p:cNvPr id="5" name="Slide Number Placeholder 4"/>
          <p:cNvSpPr>
            <a:spLocks noGrp="1"/>
          </p:cNvSpPr>
          <p:nvPr>
            <p:ph type="sldNum" sz="quarter" idx="12"/>
          </p:nvPr>
        </p:nvSpPr>
        <p:spPr/>
        <p:txBody>
          <a:bodyPr/>
          <a:lstStyle/>
          <a:p>
            <a:pPr>
              <a:defRPr/>
            </a:pPr>
            <a:fld id="{C742DE2B-1862-AC46-8E34-76F2DE4B4D31}" type="slidenum">
              <a:rPr lang="en-US" smtClean="0"/>
              <a:pPr>
                <a:defRPr/>
              </a:pPr>
              <a:t>47</a:t>
            </a:fld>
            <a:endParaRPr lang="en-US" dirty="0"/>
          </a:p>
        </p:txBody>
      </p:sp>
      <p:pic>
        <p:nvPicPr>
          <p:cNvPr id="9" name="Content Placeholder 8" descr="Screen Shot 2013-12-11 at 6.24.39 AM.pdf"/>
          <p:cNvPicPr>
            <a:picLocks noGrp="1" noChangeAspect="1"/>
          </p:cNvPicPr>
          <p:nvPr>
            <p:ph idx="1"/>
          </p:nvPr>
        </p:nvPicPr>
        <p:blipFill>
          <a:blip r:embed="rId2">
            <a:extLst>
              <a:ext uri="{28A0092B-C50C-407E-A947-70E740481C1C}">
                <a14:useLocalDpi xmlns:a14="http://schemas.microsoft.com/office/drawing/2010/main" val="0"/>
              </a:ext>
            </a:extLst>
          </a:blip>
          <a:srcRect l="1489" r="1489"/>
          <a:stretch>
            <a:fillRect/>
          </a:stretch>
        </p:blipFill>
        <p:spPr/>
      </p:pic>
    </p:spTree>
    <p:extLst>
      <p:ext uri="{BB962C8B-B14F-4D97-AF65-F5344CB8AC3E}">
        <p14:creationId xmlns:p14="http://schemas.microsoft.com/office/powerpoint/2010/main" val="37116328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462" y="274637"/>
            <a:ext cx="7602220" cy="947991"/>
          </a:xfrm>
        </p:spPr>
        <p:txBody>
          <a:bodyPr/>
          <a:lstStyle/>
          <a:p>
            <a:r>
              <a:rPr lang="en-US" dirty="0" smtClean="0"/>
              <a:t>Compare </a:t>
            </a:r>
            <a:r>
              <a:rPr lang="en-US" dirty="0" err="1" smtClean="0"/>
              <a:t>tcpdumps</a:t>
            </a:r>
            <a:r>
              <a:rPr lang="en-US" dirty="0" smtClean="0"/>
              <a:t/>
            </a:r>
            <a:br>
              <a:rPr lang="en-US" dirty="0" smtClean="0"/>
            </a:br>
            <a:r>
              <a:rPr lang="en-US" sz="2400" dirty="0">
                <a:solidFill>
                  <a:prstClr val="black"/>
                </a:solidFill>
              </a:rPr>
              <a:t>kans-pt1.es.net (10G) to </a:t>
            </a:r>
            <a:r>
              <a:rPr lang="en-US" sz="2400" dirty="0"/>
              <a:t>uct2-net4.uchicago.edu </a:t>
            </a:r>
            <a:r>
              <a:rPr lang="en-US" sz="2400" dirty="0" smtClean="0">
                <a:solidFill>
                  <a:prstClr val="black"/>
                </a:solidFill>
              </a:rPr>
              <a:t>(</a:t>
            </a:r>
            <a:r>
              <a:rPr lang="en-US" sz="2400" dirty="0">
                <a:solidFill>
                  <a:prstClr val="black"/>
                </a:solidFill>
              </a:rPr>
              <a:t>1G)</a:t>
            </a:r>
            <a:endParaRPr lang="en-US" dirty="0"/>
          </a:p>
        </p:txBody>
      </p:sp>
      <p:pic>
        <p:nvPicPr>
          <p:cNvPr id="6" name="Content Placeholder 5" descr="Screen Shot 2013-12-11 at 6.22.57 AM.pdf"/>
          <p:cNvPicPr>
            <a:picLocks noGrp="1" noChangeAspect="1"/>
          </p:cNvPicPr>
          <p:nvPr>
            <p:ph idx="1"/>
          </p:nvPr>
        </p:nvPicPr>
        <p:blipFill>
          <a:blip r:embed="rId2">
            <a:extLst>
              <a:ext uri="{28A0092B-C50C-407E-A947-70E740481C1C}">
                <a14:useLocalDpi xmlns:a14="http://schemas.microsoft.com/office/drawing/2010/main" val="0"/>
              </a:ext>
            </a:extLst>
          </a:blip>
          <a:srcRect t="16473" b="16473"/>
          <a:stretch>
            <a:fillRect/>
          </a:stretch>
        </p:blipFill>
        <p:spPr>
          <a:xfrm>
            <a:off x="160462" y="1718312"/>
            <a:ext cx="8338132" cy="4585651"/>
          </a:xfrm>
        </p:spPr>
      </p:pic>
      <p:sp>
        <p:nvSpPr>
          <p:cNvPr id="4" name="Date Placeholder 3"/>
          <p:cNvSpPr>
            <a:spLocks noGrp="1"/>
          </p:cNvSpPr>
          <p:nvPr>
            <p:ph type="dt" sz="half" idx="10"/>
          </p:nvPr>
        </p:nvSpPr>
        <p:spPr/>
        <p:txBody>
          <a:bodyPr/>
          <a:lstStyle/>
          <a:p>
            <a:pPr>
              <a:defRPr/>
            </a:pPr>
            <a:fld id="{087BE274-2920-464F-BD83-825BA3315F3E}" type="datetime1">
              <a:rPr lang="en-US" smtClean="0"/>
              <a:pPr>
                <a:defRPr/>
              </a:pPr>
              <a:t>5/18/14</a:t>
            </a:fld>
            <a:endParaRPr lang="en-US" dirty="0"/>
          </a:p>
        </p:txBody>
      </p:sp>
      <p:sp>
        <p:nvSpPr>
          <p:cNvPr id="5" name="Slide Number Placeholder 4"/>
          <p:cNvSpPr>
            <a:spLocks noGrp="1"/>
          </p:cNvSpPr>
          <p:nvPr>
            <p:ph type="sldNum" sz="quarter" idx="12"/>
          </p:nvPr>
        </p:nvSpPr>
        <p:spPr/>
        <p:txBody>
          <a:bodyPr/>
          <a:lstStyle/>
          <a:p>
            <a:pPr>
              <a:defRPr/>
            </a:pPr>
            <a:fld id="{C742DE2B-1862-AC46-8E34-76F2DE4B4D31}" type="slidenum">
              <a:rPr lang="en-US" smtClean="0"/>
              <a:pPr>
                <a:defRPr/>
              </a:pPr>
              <a:t>48</a:t>
            </a:fld>
            <a:endParaRPr lang="en-US" dirty="0"/>
          </a:p>
        </p:txBody>
      </p:sp>
    </p:spTree>
    <p:extLst>
      <p:ext uri="{BB962C8B-B14F-4D97-AF65-F5344CB8AC3E}">
        <p14:creationId xmlns:p14="http://schemas.microsoft.com/office/powerpoint/2010/main" val="24763072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462" y="274637"/>
            <a:ext cx="7602220" cy="947991"/>
          </a:xfrm>
        </p:spPr>
        <p:txBody>
          <a:bodyPr/>
          <a:lstStyle/>
          <a:p>
            <a:r>
              <a:rPr lang="en-US" dirty="0" smtClean="0"/>
              <a:t>Compare </a:t>
            </a:r>
            <a:r>
              <a:rPr lang="en-US" dirty="0" err="1" smtClean="0"/>
              <a:t>tcpdumps</a:t>
            </a:r>
            <a:r>
              <a:rPr lang="en-US" dirty="0" smtClean="0"/>
              <a:t/>
            </a:r>
            <a:br>
              <a:rPr lang="en-US" dirty="0" smtClean="0"/>
            </a:br>
            <a:r>
              <a:rPr lang="en-US" sz="2400" dirty="0">
                <a:solidFill>
                  <a:prstClr val="black"/>
                </a:solidFill>
              </a:rPr>
              <a:t>kans-pt1.es.net (10G) to </a:t>
            </a:r>
            <a:r>
              <a:rPr lang="en-US" sz="2400" dirty="0"/>
              <a:t>uct2-net4.uchicago.edu </a:t>
            </a:r>
            <a:r>
              <a:rPr lang="en-US" sz="2400" dirty="0" smtClean="0">
                <a:solidFill>
                  <a:prstClr val="black"/>
                </a:solidFill>
              </a:rPr>
              <a:t>(</a:t>
            </a:r>
            <a:r>
              <a:rPr lang="en-US" sz="2400" dirty="0">
                <a:solidFill>
                  <a:prstClr val="black"/>
                </a:solidFill>
              </a:rPr>
              <a:t>1G</a:t>
            </a:r>
            <a:r>
              <a:rPr lang="en-US" sz="2400" dirty="0" smtClean="0">
                <a:solidFill>
                  <a:prstClr val="black"/>
                </a:solidFill>
              </a:rPr>
              <a:t>) with pacing</a:t>
            </a:r>
            <a:endParaRPr lang="en-US" dirty="0"/>
          </a:p>
        </p:txBody>
      </p:sp>
      <p:sp>
        <p:nvSpPr>
          <p:cNvPr id="4" name="Date Placeholder 3"/>
          <p:cNvSpPr>
            <a:spLocks noGrp="1"/>
          </p:cNvSpPr>
          <p:nvPr>
            <p:ph type="dt" sz="half" idx="10"/>
          </p:nvPr>
        </p:nvSpPr>
        <p:spPr/>
        <p:txBody>
          <a:bodyPr/>
          <a:lstStyle/>
          <a:p>
            <a:pPr>
              <a:defRPr/>
            </a:pPr>
            <a:fld id="{087BE274-2920-464F-BD83-825BA3315F3E}" type="datetime1">
              <a:rPr lang="en-US" smtClean="0"/>
              <a:pPr>
                <a:defRPr/>
              </a:pPr>
              <a:t>5/18/14</a:t>
            </a:fld>
            <a:endParaRPr lang="en-US" dirty="0"/>
          </a:p>
        </p:txBody>
      </p:sp>
      <p:sp>
        <p:nvSpPr>
          <p:cNvPr id="5" name="Slide Number Placeholder 4"/>
          <p:cNvSpPr>
            <a:spLocks noGrp="1"/>
          </p:cNvSpPr>
          <p:nvPr>
            <p:ph type="sldNum" sz="quarter" idx="12"/>
          </p:nvPr>
        </p:nvSpPr>
        <p:spPr/>
        <p:txBody>
          <a:bodyPr/>
          <a:lstStyle/>
          <a:p>
            <a:pPr>
              <a:defRPr/>
            </a:pPr>
            <a:fld id="{C742DE2B-1862-AC46-8E34-76F2DE4B4D31}" type="slidenum">
              <a:rPr lang="en-US" smtClean="0"/>
              <a:pPr>
                <a:defRPr/>
              </a:pPr>
              <a:t>49</a:t>
            </a:fld>
            <a:endParaRPr lang="en-US" dirty="0"/>
          </a:p>
        </p:txBody>
      </p:sp>
      <p:pic>
        <p:nvPicPr>
          <p:cNvPr id="7" name="Content Placeholder 6" descr="Screen Shot 2013-12-11 at 6.48.48 AM.pdf"/>
          <p:cNvPicPr>
            <a:picLocks noGrp="1" noChangeAspect="1"/>
          </p:cNvPicPr>
          <p:nvPr>
            <p:ph idx="1"/>
          </p:nvPr>
        </p:nvPicPr>
        <p:blipFill>
          <a:blip r:embed="rId2">
            <a:extLst>
              <a:ext uri="{28A0092B-C50C-407E-A947-70E740481C1C}">
                <a14:useLocalDpi xmlns:a14="http://schemas.microsoft.com/office/drawing/2010/main" val="0"/>
              </a:ext>
            </a:extLst>
          </a:blip>
          <a:srcRect l="4478" r="4478"/>
          <a:stretch>
            <a:fillRect/>
          </a:stretch>
        </p:blipFill>
        <p:spPr/>
      </p:pic>
    </p:spTree>
    <p:extLst>
      <p:ext uri="{BB962C8B-B14F-4D97-AF65-F5344CB8AC3E}">
        <p14:creationId xmlns:p14="http://schemas.microsoft.com/office/powerpoint/2010/main" val="1911384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Motherboard </a:t>
            </a:r>
            <a:r>
              <a:rPr lang="en-US" dirty="0"/>
              <a:t>and Chassis selection</a:t>
            </a:r>
            <a:br>
              <a:rPr lang="en-US" dirty="0"/>
            </a:br>
            <a:endParaRPr lang="en-US" dirty="0"/>
          </a:p>
        </p:txBody>
      </p:sp>
      <p:sp>
        <p:nvSpPr>
          <p:cNvPr id="3" name="Content Placeholder 2"/>
          <p:cNvSpPr>
            <a:spLocks noGrp="1"/>
          </p:cNvSpPr>
          <p:nvPr>
            <p:ph idx="1"/>
          </p:nvPr>
        </p:nvSpPr>
        <p:spPr>
          <a:xfrm>
            <a:off x="457200" y="1150939"/>
            <a:ext cx="8229600" cy="1770062"/>
          </a:xfrm>
        </p:spPr>
        <p:txBody>
          <a:bodyPr>
            <a:noAutofit/>
          </a:bodyPr>
          <a:lstStyle/>
          <a:p>
            <a:r>
              <a:rPr lang="en-US" sz="1800" dirty="0" smtClean="0"/>
              <a:t>Full 40GE requires a PCI </a:t>
            </a:r>
            <a:r>
              <a:rPr lang="en-US" sz="1800" dirty="0"/>
              <a:t>Express gen 3 (aka </a:t>
            </a:r>
            <a:r>
              <a:rPr lang="en-US" sz="1800" dirty="0" err="1"/>
              <a:t>PCIe</a:t>
            </a:r>
            <a:r>
              <a:rPr lang="en-US" sz="1800" dirty="0"/>
              <a:t> gen3</a:t>
            </a:r>
            <a:r>
              <a:rPr lang="en-US" sz="1800" dirty="0" smtClean="0"/>
              <a:t>) motherboard </a:t>
            </a:r>
          </a:p>
          <a:p>
            <a:pPr lvl="1"/>
            <a:r>
              <a:rPr lang="en-US" sz="1800" dirty="0" smtClean="0"/>
              <a:t>Intel </a:t>
            </a:r>
            <a:r>
              <a:rPr lang="en-US" sz="1800" dirty="0"/>
              <a:t>Sandy Bridge or Ivy Bridge </a:t>
            </a:r>
            <a:r>
              <a:rPr lang="en-US" sz="1800" dirty="0" smtClean="0"/>
              <a:t>(for the most part)</a:t>
            </a:r>
          </a:p>
          <a:p>
            <a:r>
              <a:rPr lang="en-US" sz="1800" dirty="0" smtClean="0"/>
              <a:t>Other </a:t>
            </a:r>
            <a:r>
              <a:rPr lang="en-US" sz="1800" dirty="0"/>
              <a:t>considerations are memory speed, number of PCI slots, extra cooling, and an adequate power supply</a:t>
            </a:r>
            <a:r>
              <a:rPr lang="en-US" sz="1800" dirty="0" smtClean="0"/>
              <a:t>.</a:t>
            </a:r>
            <a:endParaRPr lang="en-US" sz="1800"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5</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
        <p:nvSpPr>
          <p:cNvPr id="7" name="Content Placeholder 2"/>
          <p:cNvSpPr txBox="1">
            <a:spLocks/>
          </p:cNvSpPr>
          <p:nvPr/>
        </p:nvSpPr>
        <p:spPr bwMode="auto">
          <a:xfrm>
            <a:off x="457200" y="2618952"/>
            <a:ext cx="4800600" cy="34945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342900" indent="-342900" algn="l" defTabSz="457200" rtl="0" eaLnBrk="0" fontAlgn="base" hangingPunct="0">
              <a:spcBef>
                <a:spcPts val="1200"/>
              </a:spcBef>
              <a:spcAft>
                <a:spcPct val="0"/>
              </a:spcAft>
              <a:defRPr sz="2000" kern="1200">
                <a:solidFill>
                  <a:schemeClr val="tx1"/>
                </a:solidFill>
                <a:latin typeface="+mn-lt"/>
                <a:ea typeface="ＭＳ Ｐゴシック" pitchFamily="-108" charset="-128"/>
                <a:cs typeface="ＭＳ Ｐゴシック" pitchFamily="-108" charset="-128"/>
              </a:defRPr>
            </a:lvl1pPr>
            <a:lvl2pPr marL="457200" indent="-228600" algn="l" defTabSz="457200" rtl="0" eaLnBrk="0" fontAlgn="base" hangingPunct="0">
              <a:spcBef>
                <a:spcPts val="900"/>
              </a:spcBef>
              <a:spcAft>
                <a:spcPct val="0"/>
              </a:spcAft>
              <a:buSzPct val="100000"/>
              <a:buFont typeface="Arial" charset="0"/>
              <a:buChar char="•"/>
              <a:defRPr sz="2000" kern="1200">
                <a:solidFill>
                  <a:schemeClr val="tx1"/>
                </a:solidFill>
                <a:latin typeface="+mn-lt"/>
                <a:ea typeface="ＭＳ Ｐゴシック" pitchFamily="-108" charset="-128"/>
                <a:cs typeface="+mn-cs"/>
              </a:defRPr>
            </a:lvl2pPr>
            <a:lvl3pPr marL="685800" indent="-228600" algn="l" defTabSz="457200" rtl="0" eaLnBrk="0" fontAlgn="base" hangingPunct="0">
              <a:spcBef>
                <a:spcPct val="20000"/>
              </a:spcBef>
              <a:spcAft>
                <a:spcPct val="0"/>
              </a:spcAft>
              <a:buSzPct val="85000"/>
              <a:buFont typeface="Lucida Grande" charset="0"/>
              <a:buChar char="-"/>
              <a:defRPr sz="2000" kern="1200">
                <a:solidFill>
                  <a:schemeClr val="tx1"/>
                </a:solidFill>
                <a:latin typeface="+mn-lt"/>
                <a:ea typeface="ＭＳ Ｐゴシック" pitchFamily="-108" charset="-128"/>
                <a:cs typeface="+mn-cs"/>
              </a:defRPr>
            </a:lvl3pPr>
            <a:lvl4pPr marL="914400" indent="-228600" algn="l" defTabSz="457200" rtl="0" eaLnBrk="0" fontAlgn="base" hangingPunct="0">
              <a:spcBef>
                <a:spcPct val="20000"/>
              </a:spcBef>
              <a:spcAft>
                <a:spcPct val="0"/>
              </a:spcAft>
              <a:buSzPct val="80000"/>
              <a:buFont typeface="Arial" charset="0"/>
              <a:buChar char="•"/>
              <a:defRPr sz="2000" kern="1200">
                <a:solidFill>
                  <a:schemeClr val="tx1"/>
                </a:solidFill>
                <a:latin typeface="+mn-lt"/>
                <a:ea typeface="ＭＳ Ｐゴシック" pitchFamily="-108"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t>Intel’s Sandy/Ivy Bridge (Ivy Bridge is about 20% faster) CPU architecture provides these features, which benefit a DTN:</a:t>
            </a:r>
          </a:p>
          <a:p>
            <a:pPr lvl="1"/>
            <a:r>
              <a:rPr lang="en-US" sz="1800" dirty="0" err="1" smtClean="0"/>
              <a:t>PCIe</a:t>
            </a:r>
            <a:r>
              <a:rPr lang="en-US" sz="1800" dirty="0" smtClean="0"/>
              <a:t> Gen3 support ( up to 16 GB/sec )</a:t>
            </a:r>
          </a:p>
          <a:p>
            <a:pPr lvl="1"/>
            <a:r>
              <a:rPr lang="en-US" sz="1800" dirty="0" smtClean="0"/>
              <a:t>Turbo boost (up to 3.9 </a:t>
            </a:r>
            <a:r>
              <a:rPr lang="en-US" sz="1800" dirty="0" err="1" smtClean="0"/>
              <a:t>Ghz</a:t>
            </a:r>
            <a:r>
              <a:rPr lang="en-US" sz="1800" dirty="0" smtClean="0"/>
              <a:t> for the i7)</a:t>
            </a:r>
          </a:p>
          <a:p>
            <a:pPr lvl="1"/>
            <a:r>
              <a:rPr lang="en-US" sz="1800" dirty="0" smtClean="0"/>
              <a:t>Faster QPIC for communication between processors</a:t>
            </a:r>
            <a:endParaRPr lang="en-US" sz="1800" dirty="0"/>
          </a:p>
        </p:txBody>
      </p:sp>
    </p:spTree>
    <p:extLst>
      <p:ext uri="{BB962C8B-B14F-4D97-AF65-F5344CB8AC3E}">
        <p14:creationId xmlns:p14="http://schemas.microsoft.com/office/powerpoint/2010/main" val="3559861049"/>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2590800" y="433388"/>
            <a:ext cx="6553200" cy="1470025"/>
          </a:xfrm>
        </p:spPr>
        <p:txBody>
          <a:bodyPr/>
          <a:lstStyle/>
          <a:p>
            <a:pPr eaLnBrk="1" hangingPunct="1"/>
            <a:r>
              <a:rPr lang="en-US" dirty="0"/>
              <a:t>The Science </a:t>
            </a:r>
            <a:r>
              <a:rPr lang="en-US" dirty="0" smtClean="0"/>
              <a:t>DMZ:</a:t>
            </a:r>
            <a:br>
              <a:rPr lang="en-US" dirty="0" smtClean="0"/>
            </a:br>
            <a:r>
              <a:rPr lang="en-US" dirty="0" smtClean="0"/>
              <a:t>Data </a:t>
            </a:r>
            <a:r>
              <a:rPr lang="en-US" dirty="0"/>
              <a:t>Transfer Nodes (DTNs) &amp; Tools</a:t>
            </a:r>
            <a:endParaRPr lang="en-US" dirty="0" smtClean="0">
              <a:latin typeface="Arial" charset="0"/>
              <a:ea typeface="ＭＳ Ｐゴシック" charset="-128"/>
              <a:cs typeface="ＭＳ Ｐゴシック" charset="-128"/>
            </a:endParaRPr>
          </a:p>
        </p:txBody>
      </p:sp>
      <p:sp>
        <p:nvSpPr>
          <p:cNvPr id="13315" name="Subtitle 2"/>
          <p:cNvSpPr>
            <a:spLocks noGrp="1"/>
          </p:cNvSpPr>
          <p:nvPr>
            <p:ph type="subTitle" idx="1"/>
          </p:nvPr>
        </p:nvSpPr>
        <p:spPr>
          <a:xfrm>
            <a:off x="2590800" y="2133600"/>
            <a:ext cx="6096000" cy="898525"/>
          </a:xfrm>
        </p:spPr>
        <p:txBody>
          <a:bodyPr/>
          <a:lstStyle/>
          <a:p>
            <a:pPr eaLnBrk="1" hangingPunct="1"/>
            <a:r>
              <a:rPr lang="en-US" dirty="0" smtClean="0">
                <a:latin typeface="Arial" charset="0"/>
                <a:ea typeface="Arial" charset="0"/>
                <a:cs typeface="Arial" charset="0"/>
              </a:rPr>
              <a:t>Questions?</a:t>
            </a:r>
          </a:p>
        </p:txBody>
      </p:sp>
      <p:sp>
        <p:nvSpPr>
          <p:cNvPr id="6" name="Text Placeholder 7"/>
          <p:cNvSpPr>
            <a:spLocks noGrp="1"/>
          </p:cNvSpPr>
          <p:nvPr>
            <p:ph type="body" sz="quarter" idx="11"/>
          </p:nvPr>
        </p:nvSpPr>
        <p:spPr>
          <a:xfrm>
            <a:off x="4893733" y="3307292"/>
            <a:ext cx="4495800" cy="2146300"/>
          </a:xfrm>
        </p:spPr>
        <p:txBody>
          <a:bodyPr rtlCol="0">
            <a:noAutofit/>
          </a:bodyPr>
          <a:lstStyle/>
          <a:p>
            <a:pPr marL="0" indent="0" eaLnBrk="1" fontAlgn="auto" hangingPunct="1">
              <a:spcAft>
                <a:spcPts val="0"/>
              </a:spcAft>
              <a:defRPr/>
            </a:pPr>
            <a:r>
              <a:rPr lang="en-US" sz="1200" dirty="0"/>
              <a:t>Jason Zurawski - </a:t>
            </a:r>
            <a:r>
              <a:rPr lang="en-US" sz="1200" dirty="0">
                <a:hlinkClick r:id="rId2"/>
              </a:rPr>
              <a:t>zurawski@es.net</a:t>
            </a:r>
            <a:r>
              <a:rPr lang="en-US" sz="1200" dirty="0"/>
              <a:t> </a:t>
            </a:r>
            <a:endParaRPr lang="en-US" sz="1200" dirty="0" smtClean="0"/>
          </a:p>
          <a:p>
            <a:pPr marL="0" indent="0" eaLnBrk="1" fontAlgn="auto" hangingPunct="1">
              <a:spcAft>
                <a:spcPts val="0"/>
              </a:spcAft>
              <a:defRPr/>
            </a:pPr>
            <a:r>
              <a:rPr lang="en-US" sz="1200" dirty="0" smtClean="0"/>
              <a:t>Brian Tierney – </a:t>
            </a:r>
            <a:r>
              <a:rPr lang="en-US" sz="1200" dirty="0" smtClean="0">
                <a:hlinkClick r:id="rId3"/>
              </a:rPr>
              <a:t>bltierney@es.net</a:t>
            </a:r>
            <a:r>
              <a:rPr lang="en-US" sz="1200" dirty="0" smtClean="0"/>
              <a:t> </a:t>
            </a:r>
          </a:p>
          <a:p>
            <a:pPr marL="0" indent="0" eaLnBrk="1" fontAlgn="auto" hangingPunct="1">
              <a:spcAft>
                <a:spcPts val="0"/>
              </a:spcAft>
              <a:defRPr/>
            </a:pPr>
            <a:r>
              <a:rPr lang="en-US" sz="1200" dirty="0">
                <a:latin typeface="Arial" charset="0"/>
                <a:ea typeface="Arial" charset="0"/>
                <a:cs typeface="Arial" charset="0"/>
              </a:rPr>
              <a:t>Mary Hester – </a:t>
            </a:r>
            <a:r>
              <a:rPr lang="en-US" sz="1200" dirty="0">
                <a:latin typeface="Arial" charset="0"/>
                <a:ea typeface="Arial" charset="0"/>
                <a:cs typeface="Arial" charset="0"/>
                <a:hlinkClick r:id="rId4"/>
              </a:rPr>
              <a:t>mchester@es.net</a:t>
            </a:r>
            <a:r>
              <a:rPr lang="en-US" sz="1200" dirty="0">
                <a:latin typeface="Arial" charset="0"/>
                <a:ea typeface="Arial" charset="0"/>
                <a:cs typeface="Arial" charset="0"/>
              </a:rPr>
              <a:t> </a:t>
            </a:r>
            <a:endParaRPr lang="en-US" sz="1200" dirty="0"/>
          </a:p>
          <a:p>
            <a:pPr marL="0" indent="0" eaLnBrk="1" fontAlgn="auto" hangingPunct="1">
              <a:spcAft>
                <a:spcPts val="0"/>
              </a:spcAft>
              <a:defRPr/>
            </a:pPr>
            <a:r>
              <a:rPr lang="en-US" sz="1200" dirty="0" smtClean="0"/>
              <a:t>	ESnet Science Engagement – </a:t>
            </a:r>
            <a:r>
              <a:rPr lang="en-US" sz="1200" dirty="0" smtClean="0">
                <a:hlinkClick r:id="rId5"/>
              </a:rPr>
              <a:t>engage@es.net</a:t>
            </a:r>
            <a:r>
              <a:rPr lang="en-US" sz="1200" dirty="0" smtClean="0"/>
              <a:t> </a:t>
            </a:r>
            <a:endParaRPr lang="en-US" sz="1200" dirty="0"/>
          </a:p>
          <a:p>
            <a:pPr marL="0" indent="0" eaLnBrk="1" fontAlgn="auto" hangingPunct="1">
              <a:spcAft>
                <a:spcPts val="0"/>
              </a:spcAft>
              <a:defRPr/>
            </a:pPr>
            <a:endParaRPr lang="en-US" sz="1200" dirty="0"/>
          </a:p>
          <a:p>
            <a:pPr marL="0" indent="0" eaLnBrk="1" fontAlgn="auto" hangingPunct="1">
              <a:spcAft>
                <a:spcPts val="0"/>
              </a:spcAft>
              <a:defRPr/>
            </a:pPr>
            <a:r>
              <a:rPr lang="en-US" dirty="0" smtClean="0">
                <a:ea typeface="+mn-ea"/>
                <a:cs typeface="+mn-cs"/>
              </a:rPr>
              <a:t>	</a:t>
            </a:r>
            <a:r>
              <a:rPr lang="en-US" dirty="0" smtClean="0">
                <a:ea typeface="+mn-ea"/>
                <a:cs typeface="+mn-cs"/>
                <a:hlinkClick r:id="rId6"/>
              </a:rPr>
              <a:t>http://fasterdata.es.net</a:t>
            </a:r>
            <a:r>
              <a:rPr lang="en-US" dirty="0">
                <a:ea typeface="+mn-ea"/>
                <a:cs typeface="+mn-cs"/>
              </a:rPr>
              <a:t> </a:t>
            </a:r>
            <a:endParaRPr lang="en-US" dirty="0" smtClean="0">
              <a:ea typeface="+mn-ea"/>
              <a:cs typeface="+mn-cs"/>
            </a:endParaRPr>
          </a:p>
        </p:txBody>
      </p:sp>
    </p:spTree>
    <p:extLst>
      <p:ext uri="{BB962C8B-B14F-4D97-AF65-F5344CB8AC3E}">
        <p14:creationId xmlns:p14="http://schemas.microsoft.com/office/powerpoint/2010/main" val="113164496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and PCI Slot Considerations</a:t>
            </a:r>
            <a:endParaRPr lang="en-US" dirty="0"/>
          </a:p>
        </p:txBody>
      </p:sp>
      <p:sp>
        <p:nvSpPr>
          <p:cNvPr id="3" name="Content Placeholder 2"/>
          <p:cNvSpPr>
            <a:spLocks noGrp="1"/>
          </p:cNvSpPr>
          <p:nvPr>
            <p:ph idx="1"/>
          </p:nvPr>
        </p:nvSpPr>
        <p:spPr>
          <a:xfrm>
            <a:off x="457200" y="1417638"/>
            <a:ext cx="8229600" cy="4708525"/>
          </a:xfrm>
        </p:spPr>
        <p:txBody>
          <a:bodyPr>
            <a:normAutofit fontScale="92500" lnSpcReduction="20000"/>
          </a:bodyPr>
          <a:lstStyle/>
          <a:p>
            <a:pPr>
              <a:buFont typeface="Arial"/>
              <a:buChar char="•"/>
            </a:pPr>
            <a:r>
              <a:rPr lang="en-US" dirty="0" smtClean="0"/>
              <a:t>Memory</a:t>
            </a:r>
          </a:p>
          <a:p>
            <a:pPr lvl="1"/>
            <a:r>
              <a:rPr lang="en-US" dirty="0" smtClean="0"/>
              <a:t>We </a:t>
            </a:r>
            <a:r>
              <a:rPr lang="en-US" dirty="0"/>
              <a:t>recommend </a:t>
            </a:r>
            <a:r>
              <a:rPr lang="en-US" dirty="0" smtClean="0"/>
              <a:t>32GB </a:t>
            </a:r>
            <a:r>
              <a:rPr lang="en-US" dirty="0"/>
              <a:t>of RAM for a DTN node. </a:t>
            </a:r>
            <a:r>
              <a:rPr lang="en-US" b="1" i="1" dirty="0"/>
              <a:t>More is </a:t>
            </a:r>
            <a:r>
              <a:rPr lang="en-US" b="1" i="1" dirty="0" smtClean="0"/>
              <a:t>better</a:t>
            </a:r>
            <a:endParaRPr lang="en-US" dirty="0"/>
          </a:p>
          <a:p>
            <a:pPr>
              <a:buFont typeface="Arial"/>
              <a:buChar char="•"/>
            </a:pPr>
            <a:r>
              <a:rPr lang="en-US" dirty="0"/>
              <a:t>PCI Slots</a:t>
            </a:r>
          </a:p>
          <a:p>
            <a:pPr lvl="1"/>
            <a:r>
              <a:rPr lang="en-US" dirty="0"/>
              <a:t>Be sure to get the right number of the right type of PCI slots for your needs. </a:t>
            </a:r>
            <a:endParaRPr lang="en-US" dirty="0" smtClean="0"/>
          </a:p>
          <a:p>
            <a:pPr lvl="1"/>
            <a:r>
              <a:rPr lang="en-US" dirty="0" smtClean="0"/>
              <a:t>PCI </a:t>
            </a:r>
            <a:r>
              <a:rPr lang="en-US" dirty="0"/>
              <a:t>slots are defined </a:t>
            </a:r>
            <a:r>
              <a:rPr lang="en-US" dirty="0" smtClean="0"/>
              <a:t>by:</a:t>
            </a:r>
          </a:p>
          <a:p>
            <a:pPr lvl="2"/>
            <a:r>
              <a:rPr lang="en-US" dirty="0" smtClean="0"/>
              <a:t>Form </a:t>
            </a:r>
            <a:r>
              <a:rPr lang="en-US" dirty="0"/>
              <a:t>factor: This is the length of the slots, referred as the number of PCI lanes it can support. A 16 lane controller is twice as long as a 8 lane </a:t>
            </a:r>
            <a:r>
              <a:rPr lang="en-US" dirty="0" smtClean="0"/>
              <a:t>controller.</a:t>
            </a:r>
          </a:p>
          <a:p>
            <a:pPr lvl="2"/>
            <a:r>
              <a:rPr lang="en-US" dirty="0" smtClean="0"/>
              <a:t>Number </a:t>
            </a:r>
            <a:r>
              <a:rPr lang="en-US" dirty="0"/>
              <a:t>of wired lanes: not all lanes of the slot may be wired. Some 8 lanes controller may only have 4 lanes </a:t>
            </a:r>
            <a:r>
              <a:rPr lang="en-US" dirty="0" smtClean="0"/>
              <a:t>wired.</a:t>
            </a:r>
          </a:p>
          <a:p>
            <a:pPr lvl="2"/>
            <a:r>
              <a:rPr lang="en-US" dirty="0" err="1" smtClean="0"/>
              <a:t>PCIe</a:t>
            </a:r>
            <a:r>
              <a:rPr lang="en-US" dirty="0" smtClean="0"/>
              <a:t> </a:t>
            </a:r>
            <a:r>
              <a:rPr lang="en-US" dirty="0"/>
              <a:t>2.0 is 500 MB/sec per lane. A typical host supports 8 lane (x8) cards, or up to 4 GB/sec. A high-end host might have 16 lane (x16) slots, or up to 8 GB/sec. </a:t>
            </a:r>
          </a:p>
          <a:p>
            <a:pPr lvl="2"/>
            <a:r>
              <a:rPr lang="en-US" dirty="0" err="1" smtClean="0"/>
              <a:t>PCIe</a:t>
            </a:r>
            <a:r>
              <a:rPr lang="en-US" dirty="0" smtClean="0"/>
              <a:t> </a:t>
            </a:r>
            <a:r>
              <a:rPr lang="en-US" dirty="0"/>
              <a:t>3.0 </a:t>
            </a:r>
            <a:r>
              <a:rPr lang="en-US" dirty="0" smtClean="0"/>
              <a:t>= Double the above</a:t>
            </a:r>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6</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306195586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PCI Bus Considerations</a:t>
            </a:r>
            <a:endParaRPr lang="en-US" dirty="0"/>
          </a:p>
        </p:txBody>
      </p:sp>
      <p:sp>
        <p:nvSpPr>
          <p:cNvPr id="3" name="Content Placeholder 2"/>
          <p:cNvSpPr>
            <a:spLocks noGrp="1"/>
          </p:cNvSpPr>
          <p:nvPr>
            <p:ph idx="1"/>
          </p:nvPr>
        </p:nvSpPr>
        <p:spPr>
          <a:xfrm>
            <a:off x="457200" y="1417638"/>
            <a:ext cx="8229600" cy="4708525"/>
          </a:xfrm>
        </p:spPr>
        <p:txBody>
          <a:bodyPr>
            <a:normAutofit/>
          </a:bodyPr>
          <a:lstStyle/>
          <a:p>
            <a:r>
              <a:rPr lang="en-US" dirty="0"/>
              <a:t>Make sure the motherboard you </a:t>
            </a:r>
            <a:r>
              <a:rPr lang="en-US" dirty="0" smtClean="0"/>
              <a:t>select has </a:t>
            </a:r>
            <a:r>
              <a:rPr lang="en-US" dirty="0"/>
              <a:t>the right number of slots with the right number of lanes for you planned usage. For example</a:t>
            </a:r>
            <a:r>
              <a:rPr lang="en-US" dirty="0" smtClean="0"/>
              <a:t>:</a:t>
            </a:r>
            <a:endParaRPr lang="en-US" dirty="0"/>
          </a:p>
          <a:p>
            <a:pPr lvl="1"/>
            <a:r>
              <a:rPr lang="en-US" dirty="0"/>
              <a:t>10GE NICs require a 8 lane PCIe-2 slot</a:t>
            </a:r>
          </a:p>
          <a:p>
            <a:pPr lvl="1"/>
            <a:r>
              <a:rPr lang="en-US" dirty="0" smtClean="0"/>
              <a:t>40G/QDR </a:t>
            </a:r>
            <a:r>
              <a:rPr lang="en-US" dirty="0"/>
              <a:t>NICs require a 8 lane PCIe-3 slot</a:t>
            </a:r>
            <a:endParaRPr lang="en-US" dirty="0" smtClean="0"/>
          </a:p>
          <a:p>
            <a:pPr lvl="1"/>
            <a:r>
              <a:rPr lang="en-US" dirty="0" smtClean="0"/>
              <a:t>Most </a:t>
            </a:r>
            <a:r>
              <a:rPr lang="en-US" dirty="0"/>
              <a:t>RAID controllers require 8 lane PCIe-2 slot</a:t>
            </a:r>
            <a:endParaRPr lang="en-US" dirty="0" smtClean="0"/>
          </a:p>
          <a:p>
            <a:pPr lvl="1"/>
            <a:r>
              <a:rPr lang="en-US" dirty="0" smtClean="0"/>
              <a:t>A </a:t>
            </a:r>
            <a:r>
              <a:rPr lang="en-US" dirty="0"/>
              <a:t>high-end Fusion IO </a:t>
            </a:r>
            <a:r>
              <a:rPr lang="en-US" dirty="0" err="1" smtClean="0"/>
              <a:t>ioDrive</a:t>
            </a:r>
            <a:r>
              <a:rPr lang="en-US" dirty="0" smtClean="0"/>
              <a:t> may require </a:t>
            </a:r>
            <a:r>
              <a:rPr lang="en-US" dirty="0"/>
              <a:t>a 16 lane PCIe</a:t>
            </a:r>
            <a:r>
              <a:rPr lang="en-US" dirty="0" smtClean="0"/>
              <a:t>-3 slot</a:t>
            </a:r>
          </a:p>
          <a:p>
            <a:r>
              <a:rPr lang="en-US" dirty="0" smtClean="0"/>
              <a:t>Possibilities:</a:t>
            </a:r>
            <a:endParaRPr lang="en-US" dirty="0"/>
          </a:p>
          <a:p>
            <a:pPr>
              <a:buFont typeface="Arial"/>
              <a:buChar char="•"/>
            </a:pPr>
            <a:r>
              <a:rPr lang="en-US" dirty="0" err="1"/>
              <a:t>SuperMicro</a:t>
            </a:r>
            <a:r>
              <a:rPr lang="en-US" dirty="0"/>
              <a:t> X9DR3-F</a:t>
            </a:r>
          </a:p>
          <a:p>
            <a:pPr>
              <a:buFont typeface="Arial"/>
              <a:buChar char="•"/>
            </a:pPr>
            <a:r>
              <a:rPr lang="en-US" dirty="0"/>
              <a:t>Sample Dell Server (</a:t>
            </a:r>
            <a:r>
              <a:rPr lang="en-US" dirty="0" err="1" smtClean="0"/>
              <a:t>Poweredge</a:t>
            </a:r>
            <a:r>
              <a:rPr lang="en-US" dirty="0"/>
              <a:t> </a:t>
            </a:r>
            <a:r>
              <a:rPr lang="en-US" dirty="0" smtClean="0"/>
              <a:t>r320-r720</a:t>
            </a:r>
            <a:r>
              <a:rPr lang="en-US" dirty="0"/>
              <a:t>)</a:t>
            </a:r>
          </a:p>
          <a:p>
            <a:pPr>
              <a:buFont typeface="Arial"/>
              <a:buChar char="•"/>
            </a:pPr>
            <a:r>
              <a:rPr lang="en-US" dirty="0"/>
              <a:t>Sample HP Server (</a:t>
            </a:r>
            <a:r>
              <a:rPr lang="en-US" dirty="0" err="1"/>
              <a:t>ProLiant</a:t>
            </a:r>
            <a:r>
              <a:rPr lang="en-US" dirty="0"/>
              <a:t> </a:t>
            </a:r>
            <a:r>
              <a:rPr lang="en-US" dirty="0" smtClean="0"/>
              <a:t>DL380p gen8 High </a:t>
            </a:r>
            <a:r>
              <a:rPr lang="en-US" dirty="0"/>
              <a:t>Performance model)</a:t>
            </a:r>
          </a:p>
        </p:txBody>
      </p:sp>
      <p:sp>
        <p:nvSpPr>
          <p:cNvPr id="7"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7</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420499202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Architectures</a:t>
            </a:r>
            <a:endParaRPr lang="en-US" dirty="0"/>
          </a:p>
        </p:txBody>
      </p:sp>
      <p:sp>
        <p:nvSpPr>
          <p:cNvPr id="9" name="Content Placeholder 8"/>
          <p:cNvSpPr>
            <a:spLocks noGrp="1"/>
          </p:cNvSpPr>
          <p:nvPr>
            <p:ph idx="1"/>
          </p:nvPr>
        </p:nvSpPr>
        <p:spPr>
          <a:xfrm>
            <a:off x="457200" y="1310106"/>
            <a:ext cx="8229600" cy="4816058"/>
          </a:xfrm>
        </p:spPr>
        <p:txBody>
          <a:bodyPr/>
          <a:lstStyle/>
          <a:p>
            <a:r>
              <a:rPr lang="en-US" dirty="0"/>
              <a:t>There are </a:t>
            </a:r>
            <a:r>
              <a:rPr lang="en-US" dirty="0" smtClean="0"/>
              <a:t>multiple </a:t>
            </a:r>
            <a:r>
              <a:rPr lang="en-US" dirty="0"/>
              <a:t>options for DTN </a:t>
            </a:r>
            <a:r>
              <a:rPr lang="en-US" dirty="0" smtClean="0"/>
              <a:t>Storage - this does not really impact DTN node design</a:t>
            </a:r>
            <a:endParaRPr lang="en-US" dirty="0"/>
          </a:p>
          <a:p>
            <a:endParaRPr lang="en-US" dirty="0"/>
          </a:p>
        </p:txBody>
      </p:sp>
      <p:grpSp>
        <p:nvGrpSpPr>
          <p:cNvPr id="15" name="Group 14"/>
          <p:cNvGrpSpPr/>
          <p:nvPr/>
        </p:nvGrpSpPr>
        <p:grpSpPr>
          <a:xfrm>
            <a:off x="2636122" y="2751122"/>
            <a:ext cx="5950081" cy="3089147"/>
            <a:chOff x="2590800" y="2139840"/>
            <a:chExt cx="5950081" cy="3089147"/>
          </a:xfrm>
        </p:grpSpPr>
        <p:sp>
          <p:nvSpPr>
            <p:cNvPr id="7" name="Can 6"/>
            <p:cNvSpPr/>
            <p:nvPr/>
          </p:nvSpPr>
          <p:spPr>
            <a:xfrm>
              <a:off x="2837596" y="3473763"/>
              <a:ext cx="914400" cy="912876"/>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Cube 15"/>
            <p:cNvSpPr/>
            <p:nvPr/>
          </p:nvSpPr>
          <p:spPr>
            <a:xfrm>
              <a:off x="3796513" y="2139841"/>
              <a:ext cx="1489472" cy="567842"/>
            </a:xfrm>
            <a:prstGeom prst="cub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an 17"/>
            <p:cNvSpPr/>
            <p:nvPr/>
          </p:nvSpPr>
          <p:spPr>
            <a:xfrm>
              <a:off x="6431995" y="2139840"/>
              <a:ext cx="254581" cy="445574"/>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an 18"/>
            <p:cNvSpPr/>
            <p:nvPr/>
          </p:nvSpPr>
          <p:spPr>
            <a:xfrm>
              <a:off x="6584395" y="2292240"/>
              <a:ext cx="254581" cy="445574"/>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Can 19"/>
            <p:cNvSpPr/>
            <p:nvPr/>
          </p:nvSpPr>
          <p:spPr>
            <a:xfrm>
              <a:off x="6736795" y="2444640"/>
              <a:ext cx="254581" cy="445574"/>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Arrow Connector 21"/>
            <p:cNvCxnSpPr>
              <a:stCxn id="7" idx="1"/>
              <a:endCxn id="16" idx="2"/>
            </p:cNvCxnSpPr>
            <p:nvPr/>
          </p:nvCxnSpPr>
          <p:spPr>
            <a:xfrm flipV="1">
              <a:off x="3294796" y="2494742"/>
              <a:ext cx="501717" cy="97902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2590800" y="4604221"/>
              <a:ext cx="1678765" cy="584776"/>
            </a:xfrm>
            <a:prstGeom prst="rect">
              <a:avLst/>
            </a:prstGeom>
            <a:noFill/>
          </p:spPr>
          <p:txBody>
            <a:bodyPr wrap="none" rtlCol="0">
              <a:spAutoFit/>
            </a:bodyPr>
            <a:lstStyle/>
            <a:p>
              <a:r>
                <a:rPr lang="en-US" sz="1600" dirty="0" smtClean="0"/>
                <a:t>Storage system</a:t>
              </a:r>
            </a:p>
            <a:p>
              <a:r>
                <a:rPr lang="en-US" sz="1600" i="1" dirty="0" smtClean="0"/>
                <a:t>Fiber, </a:t>
              </a:r>
              <a:r>
                <a:rPr lang="en-US" sz="1600" i="1" dirty="0" err="1" smtClean="0"/>
                <a:t>Infiniband</a:t>
              </a:r>
              <a:r>
                <a:rPr lang="en-US" sz="1600" i="1" dirty="0" smtClean="0"/>
                <a:t> </a:t>
              </a:r>
              <a:endParaRPr lang="en-US" sz="1600" i="1" dirty="0"/>
            </a:p>
          </p:txBody>
        </p:sp>
        <p:sp>
          <p:nvSpPr>
            <p:cNvPr id="36" name="TextBox 35"/>
            <p:cNvSpPr txBox="1"/>
            <p:nvPr/>
          </p:nvSpPr>
          <p:spPr>
            <a:xfrm>
              <a:off x="6329815" y="4397990"/>
              <a:ext cx="2211066" cy="830997"/>
            </a:xfrm>
            <a:prstGeom prst="rect">
              <a:avLst/>
            </a:prstGeom>
            <a:noFill/>
          </p:spPr>
          <p:txBody>
            <a:bodyPr wrap="square" rtlCol="0">
              <a:spAutoFit/>
            </a:bodyPr>
            <a:lstStyle/>
            <a:p>
              <a:r>
                <a:rPr lang="en-US" sz="1600" dirty="0" smtClean="0"/>
                <a:t>Distributed file system</a:t>
              </a:r>
            </a:p>
            <a:p>
              <a:r>
                <a:rPr lang="en-US" sz="1600" i="1" dirty="0" err="1" smtClean="0"/>
                <a:t>Infiniband</a:t>
              </a:r>
              <a:r>
                <a:rPr lang="en-US" sz="1600" i="1" dirty="0" smtClean="0"/>
                <a:t>, Ethernet</a:t>
              </a:r>
            </a:p>
            <a:p>
              <a:endParaRPr lang="en-US" sz="1600" dirty="0"/>
            </a:p>
          </p:txBody>
        </p:sp>
        <p:grpSp>
          <p:nvGrpSpPr>
            <p:cNvPr id="14" name="Group 13"/>
            <p:cNvGrpSpPr/>
            <p:nvPr/>
          </p:nvGrpSpPr>
          <p:grpSpPr>
            <a:xfrm>
              <a:off x="5233117" y="3744153"/>
              <a:ext cx="1043830" cy="1484834"/>
              <a:chOff x="5285985" y="4185552"/>
              <a:chExt cx="1043830" cy="1484834"/>
            </a:xfrm>
          </p:grpSpPr>
          <p:sp>
            <p:nvSpPr>
              <p:cNvPr id="42" name="Cube 41"/>
              <p:cNvSpPr/>
              <p:nvPr/>
            </p:nvSpPr>
            <p:spPr>
              <a:xfrm>
                <a:off x="5285985" y="4185552"/>
                <a:ext cx="1043830" cy="304800"/>
              </a:xfrm>
              <a:prstGeom prst="cub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Can 42"/>
              <p:cNvSpPr/>
              <p:nvPr/>
            </p:nvSpPr>
            <p:spPr>
              <a:xfrm>
                <a:off x="5362547" y="4855029"/>
                <a:ext cx="914400" cy="815357"/>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4" name="Straight Arrow Connector 43"/>
              <p:cNvCxnSpPr>
                <a:stCxn id="43" idx="1"/>
                <a:endCxn id="42" idx="3"/>
              </p:cNvCxnSpPr>
              <p:nvPr/>
            </p:nvCxnSpPr>
            <p:spPr>
              <a:xfrm flipH="1" flipV="1">
                <a:off x="5769800" y="4490352"/>
                <a:ext cx="49947" cy="36467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grpSp>
        <p:cxnSp>
          <p:nvCxnSpPr>
            <p:cNvPr id="46" name="Straight Arrow Connector 45"/>
            <p:cNvCxnSpPr>
              <a:stCxn id="42" idx="0"/>
              <a:endCxn id="16" idx="3"/>
            </p:cNvCxnSpPr>
            <p:nvPr/>
          </p:nvCxnSpPr>
          <p:spPr>
            <a:xfrm flipH="1" flipV="1">
              <a:off x="4470269" y="2707683"/>
              <a:ext cx="1322863" cy="103647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stCxn id="16" idx="5"/>
            </p:cNvCxnSpPr>
            <p:nvPr/>
          </p:nvCxnSpPr>
          <p:spPr>
            <a:xfrm>
              <a:off x="5285985" y="2352782"/>
              <a:ext cx="1146010" cy="23263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167821" y="2597826"/>
              <a:ext cx="1416574" cy="584776"/>
            </a:xfrm>
            <a:prstGeom prst="rect">
              <a:avLst/>
            </a:prstGeom>
            <a:noFill/>
          </p:spPr>
          <p:txBody>
            <a:bodyPr wrap="none" rtlCol="0">
              <a:spAutoFit/>
            </a:bodyPr>
            <a:lstStyle/>
            <a:p>
              <a:r>
                <a:rPr lang="en-US" sz="1600" dirty="0" smtClean="0"/>
                <a:t>Local storage</a:t>
              </a:r>
            </a:p>
            <a:p>
              <a:r>
                <a:rPr lang="en-US" sz="1600" i="1" dirty="0" smtClean="0"/>
                <a:t>Raid, SSD</a:t>
              </a:r>
              <a:endParaRPr lang="en-US" sz="1600" i="1" dirty="0"/>
            </a:p>
          </p:txBody>
        </p:sp>
        <p:sp>
          <p:nvSpPr>
            <p:cNvPr id="55" name="TextBox 54"/>
            <p:cNvSpPr txBox="1"/>
            <p:nvPr/>
          </p:nvSpPr>
          <p:spPr>
            <a:xfrm>
              <a:off x="4060673" y="2369128"/>
              <a:ext cx="939336" cy="338554"/>
            </a:xfrm>
            <a:prstGeom prst="rect">
              <a:avLst/>
            </a:prstGeom>
            <a:noFill/>
          </p:spPr>
          <p:txBody>
            <a:bodyPr wrap="square" rtlCol="0">
              <a:spAutoFit/>
            </a:bodyPr>
            <a:lstStyle/>
            <a:p>
              <a:r>
                <a:rPr lang="en-US" sz="1600" dirty="0" smtClean="0"/>
                <a:t>DTN</a:t>
              </a:r>
              <a:endParaRPr lang="en-US" sz="1600" dirty="0"/>
            </a:p>
          </p:txBody>
        </p:sp>
      </p:grpSp>
      <p:sp>
        <p:nvSpPr>
          <p:cNvPr id="23"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8</a:t>
            </a:fld>
            <a:r>
              <a:rPr lang="en-US" sz="800" dirty="0">
                <a:solidFill>
                  <a:prstClr val="black"/>
                </a:solidFill>
                <a:latin typeface="Arial"/>
              </a:rPr>
              <a:t> – ESnet Science Engagement (</a:t>
            </a:r>
            <a:r>
              <a:rPr lang="en-US" sz="800" dirty="0">
                <a:solidFill>
                  <a:prstClr val="black"/>
                </a:solidFill>
                <a:latin typeface="Arial"/>
                <a:hlinkClick r:id="rId3"/>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370662351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a:t>
            </a:r>
            <a:r>
              <a:rPr lang="en-US" dirty="0"/>
              <a:t>Subsystem Selection</a:t>
            </a:r>
          </a:p>
        </p:txBody>
      </p:sp>
      <p:sp>
        <p:nvSpPr>
          <p:cNvPr id="3" name="Content Placeholder 2"/>
          <p:cNvSpPr>
            <a:spLocks noGrp="1"/>
          </p:cNvSpPr>
          <p:nvPr>
            <p:ph idx="1"/>
          </p:nvPr>
        </p:nvSpPr>
        <p:spPr/>
        <p:txBody>
          <a:bodyPr>
            <a:normAutofit/>
          </a:bodyPr>
          <a:lstStyle/>
          <a:p>
            <a:pPr>
              <a:buFont typeface="Arial"/>
              <a:buChar char="•"/>
            </a:pPr>
            <a:r>
              <a:rPr lang="en-US" dirty="0"/>
              <a:t>Deciding what storage to use in your DTN is based on </a:t>
            </a:r>
            <a:r>
              <a:rPr lang="en-US" dirty="0" smtClean="0"/>
              <a:t>what </a:t>
            </a:r>
            <a:r>
              <a:rPr lang="en-US" dirty="0"/>
              <a:t>you are optimizing for:  </a:t>
            </a:r>
            <a:endParaRPr lang="en-US" dirty="0" smtClean="0"/>
          </a:p>
          <a:p>
            <a:pPr lvl="1"/>
            <a:r>
              <a:rPr lang="en-US" dirty="0" smtClean="0"/>
              <a:t>performance</a:t>
            </a:r>
            <a:r>
              <a:rPr lang="en-US" dirty="0"/>
              <a:t>, reliability, and capacity, and cost</a:t>
            </a:r>
            <a:r>
              <a:rPr lang="en-US" dirty="0" smtClean="0"/>
              <a:t>.</a:t>
            </a:r>
            <a:endParaRPr lang="en-US" dirty="0"/>
          </a:p>
          <a:p>
            <a:pPr>
              <a:buFont typeface="Arial"/>
              <a:buChar char="•"/>
            </a:pPr>
            <a:r>
              <a:rPr lang="en-US" dirty="0"/>
              <a:t>SATA disks historically have been cheaper and higher capacity, while SAS disks typically have been the fastest. </a:t>
            </a:r>
          </a:p>
          <a:p>
            <a:pPr lvl="1"/>
            <a:r>
              <a:rPr lang="en-US" dirty="0"/>
              <a:t>T</a:t>
            </a:r>
            <a:r>
              <a:rPr lang="en-US" dirty="0" smtClean="0"/>
              <a:t>echnologies </a:t>
            </a:r>
            <a:r>
              <a:rPr lang="en-US" dirty="0"/>
              <a:t>have been </a:t>
            </a:r>
            <a:r>
              <a:rPr lang="en-US" dirty="0" smtClean="0"/>
              <a:t>converging (and its hard to keep up)</a:t>
            </a:r>
            <a:endParaRPr lang="en-US" dirty="0"/>
          </a:p>
        </p:txBody>
      </p:sp>
      <p:sp>
        <p:nvSpPr>
          <p:cNvPr id="6" name="Date Placeholder 3"/>
          <p:cNvSpPr>
            <a:spLocks noGrp="1"/>
          </p:cNvSpPr>
          <p:nvPr>
            <p:ph type="dt" sz="half" idx="10"/>
          </p:nvPr>
        </p:nvSpPr>
        <p:spPr>
          <a:xfrm>
            <a:off x="457200" y="6303963"/>
            <a:ext cx="3238500" cy="182562"/>
          </a:xfrm>
        </p:spPr>
        <p:txBody>
          <a:bodyPr/>
          <a:lstStyle/>
          <a:p>
            <a:pPr>
              <a:defRPr/>
            </a:pPr>
            <a:fld id="{A4C066DF-968D-2340-B25E-66D46178BCB9}" type="slidenum">
              <a:rPr lang="en-US" sz="800">
                <a:solidFill>
                  <a:prstClr val="black"/>
                </a:solidFill>
                <a:latin typeface="Arial"/>
              </a:rPr>
              <a:pPr>
                <a:defRPr/>
              </a:pPr>
              <a:t>9</a:t>
            </a:fld>
            <a:r>
              <a:rPr lang="en-US" sz="800" dirty="0">
                <a:solidFill>
                  <a:prstClr val="black"/>
                </a:solidFill>
                <a:latin typeface="Arial"/>
              </a:rPr>
              <a:t> – ESnet Science Engagement (</a:t>
            </a:r>
            <a:r>
              <a:rPr lang="en-US" sz="800" dirty="0">
                <a:solidFill>
                  <a:prstClr val="black"/>
                </a:solidFill>
                <a:latin typeface="Arial"/>
                <a:hlinkClick r:id="rId2"/>
              </a:rPr>
              <a:t>engage@es.net</a:t>
            </a:r>
            <a:r>
              <a:rPr lang="en-US" sz="800" dirty="0">
                <a:solidFill>
                  <a:prstClr val="black"/>
                </a:solidFill>
                <a:latin typeface="Arial"/>
              </a:rPr>
              <a:t>) - </a:t>
            </a:r>
            <a:fld id="{087BE274-2920-464F-BD83-825BA3315F3E}" type="datetime1">
              <a:rPr lang="en-US" sz="800">
                <a:solidFill>
                  <a:prstClr val="black"/>
                </a:solidFill>
                <a:latin typeface="Arial"/>
              </a:rPr>
              <a:pPr>
                <a:defRPr/>
              </a:pPr>
              <a:t>5/18/14</a:t>
            </a:fld>
            <a:endParaRPr lang="en-US" sz="800" dirty="0">
              <a:solidFill>
                <a:prstClr val="black"/>
              </a:solidFill>
              <a:latin typeface="Arial"/>
            </a:endParaRPr>
          </a:p>
        </p:txBody>
      </p:sp>
    </p:spTree>
    <p:extLst>
      <p:ext uri="{BB962C8B-B14F-4D97-AF65-F5344CB8AC3E}">
        <p14:creationId xmlns:p14="http://schemas.microsoft.com/office/powerpoint/2010/main" val="421482253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9362_ESnet_PPT_Template">
  <a:themeElements>
    <a:clrScheme name="ESnet Theme Colors 1">
      <a:dk1>
        <a:sysClr val="windowText" lastClr="000000"/>
      </a:dk1>
      <a:lt1>
        <a:sysClr val="window" lastClr="FFFFFF"/>
      </a:lt1>
      <a:dk2>
        <a:srgbClr val="000000"/>
      </a:dk2>
      <a:lt2>
        <a:srgbClr val="808080"/>
      </a:lt2>
      <a:accent1>
        <a:srgbClr val="619FC4"/>
      </a:accent1>
      <a:accent2>
        <a:srgbClr val="006394"/>
      </a:accent2>
      <a:accent3>
        <a:srgbClr val="99CCCC"/>
      </a:accent3>
      <a:accent4>
        <a:srgbClr val="006666"/>
      </a:accent4>
      <a:accent5>
        <a:srgbClr val="669999"/>
      </a:accent5>
      <a:accent6>
        <a:srgbClr val="009999"/>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UITS02">
  <a:themeElements>
    <a:clrScheme name="Custom 4">
      <a:dk1>
        <a:sysClr val="windowText" lastClr="000000"/>
      </a:dk1>
      <a:lt1>
        <a:sysClr val="window" lastClr="FFFFFF"/>
      </a:lt1>
      <a:dk2>
        <a:srgbClr val="1F497D"/>
      </a:dk2>
      <a:lt2>
        <a:srgbClr val="EEECE1"/>
      </a:lt2>
      <a:accent1>
        <a:srgbClr val="AF0F2E"/>
      </a:accent1>
      <a:accent2>
        <a:srgbClr val="C28124"/>
      </a:accent2>
      <a:accent3>
        <a:srgbClr val="1E8A36"/>
      </a:accent3>
      <a:accent4>
        <a:srgbClr val="472D72"/>
      </a:accent4>
      <a:accent5>
        <a:srgbClr val="37A2BA"/>
      </a:accent5>
      <a:accent6>
        <a:srgbClr val="CECFCD"/>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19362_ESnet_PPT_Template.pot</Template>
  <TotalTime>13457</TotalTime>
  <Words>4827</Words>
  <Application>Microsoft Macintosh PowerPoint</Application>
  <PresentationFormat>On-screen Show (4:3)</PresentationFormat>
  <Paragraphs>532</Paragraphs>
  <Slides>50</Slides>
  <Notes>20</Notes>
  <HiddenSlides>0</HiddenSlides>
  <MMClips>0</MMClips>
  <ScaleCrop>false</ScaleCrop>
  <HeadingPairs>
    <vt:vector size="4" baseType="variant">
      <vt:variant>
        <vt:lpstr>Theme</vt:lpstr>
      </vt:variant>
      <vt:variant>
        <vt:i4>2</vt:i4>
      </vt:variant>
      <vt:variant>
        <vt:lpstr>Slide Titles</vt:lpstr>
      </vt:variant>
      <vt:variant>
        <vt:i4>50</vt:i4>
      </vt:variant>
    </vt:vector>
  </HeadingPairs>
  <TitlesOfParts>
    <vt:vector size="52" baseType="lpstr">
      <vt:lpstr>19362_ESnet_PPT_Template</vt:lpstr>
      <vt:lpstr>UITS02</vt:lpstr>
      <vt:lpstr>The Science DMZ: Data Transfer Nodes (DTNs) &amp; Tools</vt:lpstr>
      <vt:lpstr>Overview</vt:lpstr>
      <vt:lpstr>The Data Transfer Superfecta: Science DMZ Model</vt:lpstr>
      <vt:lpstr>Data Transfer Node</vt:lpstr>
      <vt:lpstr>Motherboard and Chassis selection </vt:lpstr>
      <vt:lpstr>Memory and PCI Slot Considerations</vt:lpstr>
      <vt:lpstr>PCI Bus Considerations</vt:lpstr>
      <vt:lpstr>Storage Architectures</vt:lpstr>
      <vt:lpstr>Storage Subsystem Selection</vt:lpstr>
      <vt:lpstr>SSD Storage</vt:lpstr>
      <vt:lpstr>SSD</vt:lpstr>
      <vt:lpstr>RAID Controllers</vt:lpstr>
      <vt:lpstr>RAID Controller</vt:lpstr>
      <vt:lpstr>Networking Subsystem</vt:lpstr>
      <vt:lpstr>Network Subsystem Selection</vt:lpstr>
      <vt:lpstr>DTN Tuning  http://fasterdata.es.net/science-dmz/DTN/tuning/  </vt:lpstr>
      <vt:lpstr>DTN Tuning</vt:lpstr>
      <vt:lpstr>Network Tuning</vt:lpstr>
      <vt:lpstr>BIOS Tuning</vt:lpstr>
      <vt:lpstr>I/O Scheduler</vt:lpstr>
      <vt:lpstr>Interrupt Affinity</vt:lpstr>
      <vt:lpstr>A simple solution: interrupt binding</vt:lpstr>
      <vt:lpstr>Intel Sandy/Ivy Bridge</vt:lpstr>
      <vt:lpstr>Core selection matters! (iperf3 –A N,N option)</vt:lpstr>
      <vt:lpstr>File System Tuning</vt:lpstr>
      <vt:lpstr>EXT4 Tuning</vt:lpstr>
      <vt:lpstr>File System Tuning (cont.)</vt:lpstr>
      <vt:lpstr>RAID Controller</vt:lpstr>
      <vt:lpstr>Virtual memory Subsystem</vt:lpstr>
      <vt:lpstr>SSD Issues</vt:lpstr>
      <vt:lpstr>ext4 file system tuning for SSD</vt:lpstr>
      <vt:lpstr>Benchmarking</vt:lpstr>
      <vt:lpstr>Overview</vt:lpstr>
      <vt:lpstr>Sample Data Transfer Results</vt:lpstr>
      <vt:lpstr>Data Transfer Tools</vt:lpstr>
      <vt:lpstr>Why Not Use SCP or SFTP?</vt:lpstr>
      <vt:lpstr>A Fix For scp/sftp</vt:lpstr>
      <vt:lpstr>Other Data Transfer Tools</vt:lpstr>
      <vt:lpstr>Commercial Data Transfer Tools</vt:lpstr>
      <vt:lpstr>GridFTP</vt:lpstr>
      <vt:lpstr>Globus Transfer Service</vt:lpstr>
      <vt:lpstr>PowerPoint Presentation</vt:lpstr>
      <vt:lpstr>Test Globus using ESnet public DTN’s http://fasterdata.es.net/performance-testing/DTNs/</vt:lpstr>
      <vt:lpstr>Advanced Technical Topic: Speed Mismatch and packet pacing</vt:lpstr>
      <vt:lpstr>Speed Mismatch Issues</vt:lpstr>
      <vt:lpstr>But 10G to 1G can work just fine too….</vt:lpstr>
      <vt:lpstr>Compare tcpdumps:  kans-pt1.es.net (10G) to eqx-chi-pt1.es.net (1G)</vt:lpstr>
      <vt:lpstr>Compare tcpdumps kans-pt1.es.net (10G) to uct2-net4.uchicago.edu (1G)</vt:lpstr>
      <vt:lpstr>Compare tcpdumps kans-pt1.es.net (10G) to uct2-net4.uchicago.edu (1G) with pacing</vt:lpstr>
      <vt:lpstr>The Science DMZ: Data Transfer Nodes (DTNs) &amp; Tools</vt:lpstr>
    </vt:vector>
  </TitlesOfParts>
  <Company>Lawrence Berkeley National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the Title Slide Arial 32 pt</dc:title>
  <dc:creator>Wendy Tsabba</dc:creator>
  <cp:lastModifiedBy>Brian Tierney</cp:lastModifiedBy>
  <cp:revision>264</cp:revision>
  <cp:lastPrinted>2011-09-27T17:47:57Z</cp:lastPrinted>
  <dcterms:created xsi:type="dcterms:W3CDTF">2014-03-19T14:10:06Z</dcterms:created>
  <dcterms:modified xsi:type="dcterms:W3CDTF">2014-05-18T15:01:48Z</dcterms:modified>
</cp:coreProperties>
</file>