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755" r:id="rId2"/>
    <p:sldMasterId id="2147483768" r:id="rId3"/>
    <p:sldMasterId id="2147483789" r:id="rId4"/>
    <p:sldMasterId id="2147483800" r:id="rId5"/>
  </p:sldMasterIdLst>
  <p:notesMasterIdLst>
    <p:notesMasterId r:id="rId82"/>
  </p:notesMasterIdLst>
  <p:handoutMasterIdLst>
    <p:handoutMasterId r:id="rId83"/>
  </p:handoutMasterIdLst>
  <p:sldIdLst>
    <p:sldId id="676" r:id="rId6"/>
    <p:sldId id="578" r:id="rId7"/>
    <p:sldId id="711" r:id="rId8"/>
    <p:sldId id="670" r:id="rId9"/>
    <p:sldId id="584" r:id="rId10"/>
    <p:sldId id="588" r:id="rId11"/>
    <p:sldId id="677" r:id="rId12"/>
    <p:sldId id="591" r:id="rId13"/>
    <p:sldId id="645" r:id="rId14"/>
    <p:sldId id="672" r:id="rId15"/>
    <p:sldId id="594" r:id="rId16"/>
    <p:sldId id="577" r:id="rId17"/>
    <p:sldId id="640" r:id="rId18"/>
    <p:sldId id="625" r:id="rId19"/>
    <p:sldId id="667" r:id="rId20"/>
    <p:sldId id="646" r:id="rId21"/>
    <p:sldId id="544" r:id="rId22"/>
    <p:sldId id="641" r:id="rId23"/>
    <p:sldId id="554" r:id="rId24"/>
    <p:sldId id="643" r:id="rId25"/>
    <p:sldId id="556" r:id="rId26"/>
    <p:sldId id="559" r:id="rId27"/>
    <p:sldId id="558" r:id="rId28"/>
    <p:sldId id="630" r:id="rId29"/>
    <p:sldId id="632" r:id="rId30"/>
    <p:sldId id="562" r:id="rId31"/>
    <p:sldId id="674" r:id="rId32"/>
    <p:sldId id="566" r:id="rId33"/>
    <p:sldId id="567" r:id="rId34"/>
    <p:sldId id="568" r:id="rId35"/>
    <p:sldId id="570" r:id="rId36"/>
    <p:sldId id="571" r:id="rId37"/>
    <p:sldId id="572" r:id="rId38"/>
    <p:sldId id="573" r:id="rId39"/>
    <p:sldId id="633" r:id="rId40"/>
    <p:sldId id="574" r:id="rId41"/>
    <p:sldId id="634" r:id="rId42"/>
    <p:sldId id="647" r:id="rId43"/>
    <p:sldId id="648" r:id="rId44"/>
    <p:sldId id="649" r:id="rId45"/>
    <p:sldId id="658" r:id="rId46"/>
    <p:sldId id="660" r:id="rId47"/>
    <p:sldId id="665" r:id="rId48"/>
    <p:sldId id="575" r:id="rId49"/>
    <p:sldId id="679" r:id="rId50"/>
    <p:sldId id="681" r:id="rId51"/>
    <p:sldId id="682" r:id="rId52"/>
    <p:sldId id="683" r:id="rId53"/>
    <p:sldId id="684" r:id="rId54"/>
    <p:sldId id="685" r:id="rId55"/>
    <p:sldId id="686" r:id="rId56"/>
    <p:sldId id="687" r:id="rId57"/>
    <p:sldId id="688" r:id="rId58"/>
    <p:sldId id="689" r:id="rId59"/>
    <p:sldId id="690" r:id="rId60"/>
    <p:sldId id="691" r:id="rId61"/>
    <p:sldId id="692" r:id="rId62"/>
    <p:sldId id="693" r:id="rId63"/>
    <p:sldId id="694" r:id="rId64"/>
    <p:sldId id="695" r:id="rId65"/>
    <p:sldId id="696" r:id="rId66"/>
    <p:sldId id="697" r:id="rId67"/>
    <p:sldId id="698" r:id="rId68"/>
    <p:sldId id="699" r:id="rId69"/>
    <p:sldId id="700" r:id="rId70"/>
    <p:sldId id="701" r:id="rId71"/>
    <p:sldId id="702" r:id="rId72"/>
    <p:sldId id="703" r:id="rId73"/>
    <p:sldId id="704" r:id="rId74"/>
    <p:sldId id="705" r:id="rId75"/>
    <p:sldId id="706" r:id="rId76"/>
    <p:sldId id="707" r:id="rId77"/>
    <p:sldId id="708" r:id="rId78"/>
    <p:sldId id="709" r:id="rId79"/>
    <p:sldId id="710" r:id="rId80"/>
    <p:sldId id="352" r:id="rId8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629FC3"/>
    <a:srgbClr val="558ED5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2" autoAdjust="0"/>
    <p:restoredTop sz="91562" autoAdjust="0"/>
  </p:normalViewPr>
  <p:slideViewPr>
    <p:cSldViewPr snapToGrid="0" snapToObjects="1">
      <p:cViewPr varScale="1">
        <p:scale>
          <a:sx n="95" d="100"/>
          <a:sy n="95" d="100"/>
        </p:scale>
        <p:origin x="-7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notesMaster" Target="notesMasters/notesMaster1.xml"/><Relationship Id="rId83" Type="http://schemas.openxmlformats.org/officeDocument/2006/relationships/handoutMaster" Target="handoutMasters/handoutMaster1.xml"/><Relationship Id="rId84" Type="http://schemas.openxmlformats.org/officeDocument/2006/relationships/printerSettings" Target="printerSettings/printerSettings1.bin"/><Relationship Id="rId85" Type="http://schemas.openxmlformats.org/officeDocument/2006/relationships/presProps" Target="presProps.xml"/><Relationship Id="rId86" Type="http://schemas.openxmlformats.org/officeDocument/2006/relationships/viewProps" Target="viewProps.xml"/><Relationship Id="rId87" Type="http://schemas.openxmlformats.org/officeDocument/2006/relationships/theme" Target="theme/theme1.xml"/><Relationship Id="rId8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3726BA98-09A7-D845-B362-7ACA0D031074}" type="datetimeFigureOut">
              <a:rPr lang="en-US"/>
              <a:pPr>
                <a:defRPr/>
              </a:pPr>
              <a:t>5/18/14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F7EBBC22-62A2-DA42-A7E1-5CA8AEF0CF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459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8D14DF8-0C36-4546-A1A8-1C89C0A9DD5A}" type="datetime1">
              <a:rPr lang="en-US"/>
              <a:pPr>
                <a:defRPr/>
              </a:pPr>
              <a:t>5/18/14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FAF03E7-0DA5-084C-A73B-84F898909E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682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 pitchFamily="-108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sz="1000" dirty="0" smtClean="0"/>
              <a:t>This should</a:t>
            </a:r>
            <a:r>
              <a:rPr lang="en-US" sz="1000" baseline="0" dirty="0" smtClean="0"/>
              <a:t> not be news.  The news is that there is convergence on how to support things in the network space.  </a:t>
            </a:r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C9639-C0D2-A746-9AD6-FEE097F08E8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Science DMZ model is a set of ideas – the</a:t>
            </a:r>
            <a:r>
              <a:rPr lang="en-US" baseline="0" dirty="0" smtClean="0"/>
              <a:t> diagrams that follow are examples.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19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On a 10 Gb/s  LAN  path the impact of low packet loss rates is minimal</a:t>
            </a:r>
          </a:p>
          <a:p>
            <a:r>
              <a:rPr lang="en-US" baseline="0" dirty="0" smtClean="0"/>
              <a:t>On a 10 Gb/s WAN path the impact of low packet loss rates is enormous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Beyond</a:t>
            </a:r>
            <a:r>
              <a:rPr lang="en-US" baseline="0" dirty="0" smtClean="0"/>
              <a:t> your metro area, zero loss is essentially required for performance</a:t>
            </a:r>
            <a:endParaRPr lang="en-US" dirty="0" smtClean="0"/>
          </a:p>
          <a:p>
            <a:r>
              <a:rPr lang="en-US" dirty="0" smtClean="0"/>
              <a:t>Where are your collaborators?</a:t>
            </a:r>
            <a:r>
              <a:rPr lang="en-US" baseline="0" dirty="0" smtClean="0"/>
              <a:t>  </a:t>
            </a:r>
            <a:r>
              <a:rPr lang="en-US" dirty="0" smtClean="0"/>
              <a:t>Where are your users?</a:t>
            </a:r>
          </a:p>
          <a:p>
            <a:r>
              <a:rPr lang="en-US" dirty="0" smtClean="0"/>
              <a:t>When</a:t>
            </a:r>
            <a:r>
              <a:rPr lang="en-US" baseline="0" dirty="0" smtClean="0"/>
              <a:t> global collaboration is the norm</a:t>
            </a:r>
            <a:r>
              <a:rPr lang="en-US" dirty="0" smtClean="0"/>
              <a:t>, nobod</a:t>
            </a:r>
            <a:r>
              <a:rPr lang="en-US" baseline="0" dirty="0" smtClean="0"/>
              <a:t>y can afford to be a local-only resource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70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659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DTN node deep within</a:t>
            </a:r>
            <a:r>
              <a:rPr lang="en-US" baseline="0" dirty="0" smtClean="0"/>
              <a:t> campus infrastructure.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714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Previous slide is diagram</a:t>
            </a:r>
            <a:r>
              <a:rPr lang="en-US" baseline="0" dirty="0" smtClean="0"/>
              <a:t> for this; just say these things while showing previous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01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text goes with previous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84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Joe Breen Tale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898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sz="1000" dirty="0" smtClean="0"/>
              <a:t>This should</a:t>
            </a:r>
            <a:r>
              <a:rPr lang="en-US" sz="1000" baseline="0" dirty="0" smtClean="0"/>
              <a:t> not be news.  The news is that there is convergence on how to support things in the network space.  </a:t>
            </a:r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r>
              <a:rPr lang="en-US" baseline="0" dirty="0" smtClean="0"/>
              <a:t> DMZ with separate connection to border router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Researc</a:t>
            </a:r>
            <a:r>
              <a:rPr lang="en-US" baseline="0" dirty="0" smtClean="0"/>
              <a:t>h DMZ as extension of production DMZ; can also be used to test new hardware before putting it into production.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Block everything else</a:t>
            </a:r>
            <a:r>
              <a:rPr lang="en-US" baseline="0" dirty="0" smtClean="0"/>
              <a:t> – note that this has contributed to the current circumstance where lots of applications are tunneled over protocols that can’t be blocked for business reasons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374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Note: all links 10G, </a:t>
            </a:r>
            <a:r>
              <a:rPr lang="en-US" dirty="0" err="1" smtClean="0">
                <a:latin typeface="Calibri" charset="0"/>
                <a:ea typeface="ＭＳ Ｐゴシック" charset="0"/>
                <a:cs typeface="ＭＳ Ｐゴシック" charset="0"/>
              </a:rPr>
              <a:t>perfsonar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 hosts only 1G.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C3B19B-961C-984F-A91A-A94EF2D77D7A}" type="slidenum">
              <a:rPr lang="en-US" sz="1200">
                <a:latin typeface="Calibri" charset="0"/>
              </a:rPr>
              <a:pPr eaLnBrk="1" hangingPunct="1"/>
              <a:t>48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38880F3-6AC4-A348-83D5-FA18BB7ACCFE}" type="slidenum">
              <a:rPr lang="en-US" sz="1200">
                <a:latin typeface="Calibri" charset="0"/>
              </a:rPr>
              <a:pPr eaLnBrk="1" hangingPunct="1"/>
              <a:t>49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45E9445-5310-D845-88C7-2685A647DA8D}" type="slidenum">
              <a:rPr lang="en-US" sz="1200">
                <a:latin typeface="Calibri" charset="0"/>
              </a:rPr>
              <a:pPr eaLnBrk="1" hangingPunct="1"/>
              <a:t>50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C12F333-9B82-F94E-A14D-0A9D2275B254}" type="slidenum">
              <a:rPr lang="en-US" sz="1200">
                <a:latin typeface="Calibri" charset="0"/>
              </a:rPr>
              <a:pPr eaLnBrk="1" hangingPunct="1"/>
              <a:t>51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94C450E-7308-9C4D-B91C-7152A19F0474}" type="slidenum">
              <a:rPr lang="en-US" sz="1200">
                <a:latin typeface="Calibri" charset="0"/>
              </a:rPr>
              <a:pPr eaLnBrk="1" hangingPunct="1"/>
              <a:t>52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that in the diagrams the security policy</a:t>
            </a:r>
            <a:r>
              <a:rPr lang="en-US" baseline="0" dirty="0" smtClean="0"/>
              <a:t> control mechanisms are part of the Science DMZ switch/router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C9639-C0D2-A746-9AD6-FEE097F08E85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Lots of problems in history - signed vs. unsigned</a:t>
            </a:r>
            <a:r>
              <a:rPr lang="en-US" baseline="0" dirty="0" smtClean="0"/>
              <a:t> 32-bit </a:t>
            </a:r>
            <a:r>
              <a:rPr lang="en-US" baseline="0" dirty="0" err="1" smtClean="0"/>
              <a:t>int</a:t>
            </a:r>
            <a:r>
              <a:rPr lang="en-US" baseline="0" dirty="0" smtClean="0"/>
              <a:t> </a:t>
            </a:r>
            <a:r>
              <a:rPr lang="en-US" dirty="0" smtClean="0"/>
              <a:t>bug in sequence tracking, elimination of RFC1323,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618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Remember – we</a:t>
            </a:r>
            <a:r>
              <a:rPr lang="en-US" baseline="0" dirty="0" smtClean="0"/>
              <a:t> have mission requirements for high performance scientific data mobility, and business requirements for cost efficiency.  A firewall mandate is an expensive solution that is a poor match for the task at hand and jeopardizes the scientific mission of the organization.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095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will probably work better because the firewall isn’t doing that much for high-performance DTNs</a:t>
            </a:r>
            <a:r>
              <a:rPr lang="en-US" baseline="0" dirty="0" smtClean="0"/>
              <a:t> anyway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26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low-res map shows why most of our data flows terminate outside the national lab complex.  </a:t>
            </a:r>
          </a:p>
          <a:p>
            <a:endParaRPr lang="en-US" baseline="0" dirty="0" smtClean="0"/>
          </a:p>
          <a:p>
            <a:pPr marL="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smtClean="0">
                <a:ea typeface="ＭＳ Ｐゴシック" pitchFamily="34" charset="-128"/>
              </a:rPr>
              <a:t>=-=-=-=-=-=-=-=-=-</a:t>
            </a:r>
            <a:endParaRPr lang="en-US" baseline="0" dirty="0" smtClean="0"/>
          </a:p>
          <a:p>
            <a:endParaRPr lang="en-US" baseline="0" dirty="0" smtClean="0"/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000" b="1" dirty="0" smtClean="0">
                <a:ea typeface="ＭＳ Ｐゴシック" pitchFamily="34" charset="-128"/>
              </a:rPr>
              <a:t>ESnet  - the Energy Sciences Network - is an SC program whose </a:t>
            </a:r>
            <a:r>
              <a:rPr lang="en-US" sz="2000" b="1" u="sng" dirty="0" smtClean="0">
                <a:ea typeface="ＭＳ Ｐゴシック" pitchFamily="34" charset="-128"/>
              </a:rPr>
              <a:t>primary mission is to enable the large-scale science</a:t>
            </a:r>
            <a:r>
              <a:rPr lang="en-US" sz="2000" b="1" dirty="0" smtClean="0">
                <a:ea typeface="ＭＳ Ｐゴシック" pitchFamily="34" charset="-128"/>
              </a:rPr>
              <a:t> of the Office of Science that depends on</a:t>
            </a:r>
            <a:r>
              <a:rPr lang="en-US" sz="2000" dirty="0" smtClean="0">
                <a:ea typeface="ＭＳ Ｐゴシック" pitchFamily="34" charset="-128"/>
              </a:rPr>
              <a:t>: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r>
              <a:rPr lang="en-US" sz="1800" dirty="0" smtClean="0">
                <a:ea typeface="ＭＳ Ｐゴシック" pitchFamily="34" charset="-128"/>
              </a:rPr>
              <a:t>Multi-institution, world-wide collaboration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endParaRPr lang="en-US" sz="1800" dirty="0" smtClean="0">
              <a:ea typeface="ＭＳ Ｐゴシック" pitchFamily="34" charset="-128"/>
            </a:endParaRPr>
          </a:p>
          <a:p>
            <a:pPr marL="169862" lvl="1" indent="0">
              <a:lnSpc>
                <a:spcPct val="9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sz="1800" dirty="0" smtClean="0">
                <a:ea typeface="ＭＳ Ｐゴシック" pitchFamily="34" charset="-128"/>
              </a:rPr>
              <a:t>Data mobility: sharing of massive amounts of data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  <a:buFont typeface="Wingdings" pitchFamily="2" charset="2"/>
              <a:buChar char="Ø"/>
            </a:pPr>
            <a:endParaRPr lang="en-US" sz="1800" dirty="0" smtClean="0">
              <a:ea typeface="ＭＳ Ｐゴシック" pitchFamily="34" charset="-128"/>
            </a:endParaRP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r>
              <a:rPr lang="en-US" sz="1800" dirty="0" smtClean="0">
                <a:ea typeface="ＭＳ Ｐゴシック" pitchFamily="34" charset="-128"/>
              </a:rPr>
              <a:t>Distributed data management and processing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endParaRPr lang="en-US" sz="1800" dirty="0" smtClean="0">
              <a:ea typeface="ＭＳ Ｐゴシック" pitchFamily="34" charset="-128"/>
            </a:endParaRP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r>
              <a:rPr lang="en-US" sz="1800" dirty="0" smtClean="0">
                <a:ea typeface="ＭＳ Ｐゴシック" pitchFamily="34" charset="-128"/>
              </a:rPr>
              <a:t>Distributed simulation, visualization, and computational steering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endParaRPr lang="en-US" sz="1800" dirty="0" smtClean="0">
              <a:ea typeface="ＭＳ Ｐゴシック" pitchFamily="34" charset="-128"/>
            </a:endParaRP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r>
              <a:rPr lang="en-US" sz="1800" dirty="0" smtClean="0">
                <a:ea typeface="ＭＳ Ｐゴシック" pitchFamily="34" charset="-128"/>
              </a:rPr>
              <a:t>Collaboration with the US and International Research and Education community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endParaRPr lang="en-US" sz="1800" dirty="0" smtClean="0">
              <a:ea typeface="ＭＳ Ｐゴシック" pitchFamily="34" charset="-128"/>
            </a:endParaRP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r>
              <a:rPr lang="en-US" sz="1800" dirty="0" smtClean="0">
                <a:ea typeface="ＭＳ Ｐゴシック" pitchFamily="34" charset="-128"/>
              </a:rPr>
              <a:t>=-=-=-=-=-=-=-=-=-</a:t>
            </a:r>
          </a:p>
          <a:p>
            <a:pPr lvl="1" indent="-287338">
              <a:lnSpc>
                <a:spcPct val="90000"/>
              </a:lnSpc>
              <a:spcBef>
                <a:spcPct val="15000"/>
              </a:spcBef>
            </a:pPr>
            <a:endParaRPr lang="en-US" sz="1800" dirty="0" smtClean="0">
              <a:ea typeface="ＭＳ Ｐゴシック" pitchFamily="34" charset="-128"/>
            </a:endParaRPr>
          </a:p>
          <a:p>
            <a:pPr marL="341313" indent="-341313">
              <a:lnSpc>
                <a:spcPct val="90000"/>
              </a:lnSpc>
              <a:buSzTx/>
            </a:pPr>
            <a:r>
              <a:rPr lang="en-US" sz="2000" dirty="0" smtClean="0">
                <a:ea typeface="ＭＳ Ｐゴシック" pitchFamily="34" charset="-128"/>
              </a:rPr>
              <a:t>ESnet connects the Office of Science National Laboratories and user facilities to each other and to collaborators worldwide</a:t>
            </a:r>
          </a:p>
          <a:p>
            <a:pPr marL="341313" indent="-341313">
              <a:lnSpc>
                <a:spcPct val="90000"/>
              </a:lnSpc>
              <a:buSzTx/>
            </a:pPr>
            <a:endParaRPr lang="en-US" sz="2000" dirty="0" smtClean="0">
              <a:ea typeface="ＭＳ Ｐゴシック" pitchFamily="34" charset="-128"/>
            </a:endParaRPr>
          </a:p>
          <a:p>
            <a:pPr marL="341313" indent="-341313">
              <a:lnSpc>
                <a:spcPct val="90000"/>
              </a:lnSpc>
              <a:buSzTx/>
            </a:pPr>
            <a:r>
              <a:rPr lang="en-US" sz="1800" dirty="0" smtClean="0">
                <a:ea typeface="ＭＳ Ｐゴシック" pitchFamily="34" charset="-128"/>
              </a:rPr>
              <a:t>	Ames, Argonne, Brookhaven, </a:t>
            </a:r>
            <a:r>
              <a:rPr lang="en-US" sz="1800" dirty="0" err="1" smtClean="0">
                <a:ea typeface="ＭＳ Ｐゴシック" pitchFamily="34" charset="-128"/>
              </a:rPr>
              <a:t>Fermilab</a:t>
            </a:r>
            <a:r>
              <a:rPr lang="en-US" sz="1800" dirty="0" smtClean="0">
                <a:ea typeface="ＭＳ Ｐゴシック" pitchFamily="34" charset="-128"/>
              </a:rPr>
              <a:t>, Lawrence Berkeley, Oak Ridge, Pacific Northwest, Princeton Plasma Physics, SLAC, and Thomas Jefferson National Accelerator Facility,</a:t>
            </a:r>
          </a:p>
          <a:p>
            <a:pPr lvl="1" indent="-287338"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27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605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turns out a network has to be almost perfect in order to move the elephant flows effectively.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is a little bit counterintuitive.  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have to take special care in engineering for the elephant flows. 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Irony: van </a:t>
            </a:r>
            <a:r>
              <a:rPr lang="en-US" baseline="0" dirty="0" err="1" smtClean="0"/>
              <a:t>jacobsen</a:t>
            </a:r>
            <a:r>
              <a:rPr lang="en-US" baseline="0" dirty="0" smtClean="0"/>
              <a:t> 1986 – 88.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180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FD31A9-462A-4D4B-A16A-4EE9BECC7A92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networks</a:t>
            </a:r>
            <a:r>
              <a:rPr lang="en-US" baseline="0" dirty="0" smtClean="0"/>
              <a:t> are so important, we need to make them useful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715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ESnet_bckgr_art.png"/>
          <p:cNvPicPr>
            <a:picLocks noChangeAspect="1"/>
          </p:cNvPicPr>
          <p:nvPr userDrawn="1"/>
        </p:nvPicPr>
        <p:blipFill>
          <a:blip r:embed="rId2"/>
          <a:srcRect l="45970"/>
          <a:stretch>
            <a:fillRect/>
          </a:stretch>
        </p:blipFill>
        <p:spPr bwMode="auto">
          <a:xfrm>
            <a:off x="0" y="0"/>
            <a:ext cx="279876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ESnet_color_lg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LBL_logo_notext_2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27925" y="5611813"/>
            <a:ext cx="11588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DOE_Office_Science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5537200" y="5761038"/>
            <a:ext cx="17557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433887"/>
            <a:ext cx="6096000" cy="1470025"/>
          </a:xfrm>
        </p:spPr>
        <p:txBody>
          <a:bodyPr anchor="b">
            <a:noAutofit/>
          </a:bodyPr>
          <a:lstStyle>
            <a:lvl1pPr algn="l">
              <a:defRPr sz="3200" baseline="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2134035"/>
            <a:ext cx="6096000" cy="897481"/>
          </a:xfr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590800" y="3429000"/>
            <a:ext cx="4495800" cy="906462"/>
          </a:xfrm>
        </p:spPr>
        <p:txBody>
          <a:bodyPr anchor="b"/>
          <a:lstStyle>
            <a:lvl1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 descr="Unknown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4" y="2625116"/>
            <a:ext cx="2453736" cy="812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L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89037"/>
            <a:ext cx="3810000" cy="452596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200"/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6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895600" cy="365125"/>
          </a:xfrm>
        </p:spPr>
        <p:txBody>
          <a:bodyPr/>
          <a:lstStyle>
            <a:lvl1pPr>
              <a:defRPr>
                <a:latin typeface="Calibri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</a:lstStyle>
          <a:p>
            <a:pPr>
              <a:defRPr/>
            </a:pPr>
            <a:r>
              <a:rPr lang="en-US" smtClean="0"/>
              <a:t>1/29/12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254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457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65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9957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550" y="639763"/>
            <a:ext cx="4340225" cy="5932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639763"/>
            <a:ext cx="4341813" cy="5932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83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49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18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594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501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7403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2133600" cy="182562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87BE274-2920-464F-BD83-825BA3315F3E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03963"/>
            <a:ext cx="2133600" cy="1825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42DE2B-1862-AC46-8E34-76F2DE4B4D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85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572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572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575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ESnet_bckgr_art.png"/>
          <p:cNvPicPr>
            <a:picLocks noChangeAspect="1"/>
          </p:cNvPicPr>
          <p:nvPr userDrawn="1"/>
        </p:nvPicPr>
        <p:blipFill>
          <a:blip r:embed="rId2"/>
          <a:srcRect l="45970"/>
          <a:stretch>
            <a:fillRect/>
          </a:stretch>
        </p:blipFill>
        <p:spPr bwMode="auto">
          <a:xfrm>
            <a:off x="0" y="0"/>
            <a:ext cx="279876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ESnet_color_lg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LBL_logo_notext_2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27925" y="5611813"/>
            <a:ext cx="11588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DOE_Office_Science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5537200" y="5761038"/>
            <a:ext cx="17557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433887"/>
            <a:ext cx="6096000" cy="1470025"/>
          </a:xfrm>
        </p:spPr>
        <p:txBody>
          <a:bodyPr anchor="b">
            <a:noAutofit/>
          </a:bodyPr>
          <a:lstStyle>
            <a:lvl1pPr algn="l">
              <a:defRPr sz="3200" baseline="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2134035"/>
            <a:ext cx="6096000" cy="897481"/>
          </a:xfr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590800" y="3429000"/>
            <a:ext cx="4495800" cy="906462"/>
          </a:xfrm>
        </p:spPr>
        <p:txBody>
          <a:bodyPr anchor="b"/>
          <a:lstStyle>
            <a:lvl1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 descr="Unknown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4" y="2625116"/>
            <a:ext cx="2453736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90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2133600" cy="182562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87BE274-2920-464F-BD83-825BA3315F3E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03963"/>
            <a:ext cx="2133600" cy="1825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42DE2B-1862-AC46-8E34-76F2DE4B4D31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2414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Snet_color_lg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7353300" y="0"/>
            <a:ext cx="1790700" cy="17145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 anchor="t"/>
          <a:lstStyle>
            <a:lvl1pPr algn="l">
              <a:defRPr sz="3200" b="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06713"/>
            <a:ext cx="80375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B0B81C-CA25-D345-AD32-945D9CE22E24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0598-22BC-DE45-8110-72C7EB64E6D6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9" name="Picture 8" descr="Unknow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920750"/>
            <a:ext cx="3276601" cy="108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545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31318-E349-C94A-82AC-28473119CDAD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46B7A-F0F1-B649-AD7D-33CEE8400C99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2340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501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88AA81-2144-9A4F-982D-99A41862F6AF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07036-CDBF-9045-BEBA-45AC230EB3BD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3048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A3A12-B379-6143-B591-BD63D72A8B49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F6C2-875D-8741-96F2-AB275F5C2CAF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7250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6189-3560-DB44-BC74-E63444EAF5E0}" type="datetime1">
              <a:rPr lang="en-US" smtClean="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 smtClean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 smtClean="0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 smtClean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 smtClean="0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 smtClean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EC85A-2B99-6746-AB8E-75939B0FA4A3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97395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038"/>
            <a:ext cx="3008313" cy="11604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14500"/>
            <a:ext cx="5111750" cy="44116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14500"/>
            <a:ext cx="3008313" cy="44116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BD428F-E7B6-AC4C-83AA-2D7CA91E3374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07138"/>
            <a:ext cx="3962400" cy="1841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ESnet Template Examples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DDC6-6948-9542-AE23-4C88376D07AA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99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Snet_color_lg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7353300" y="0"/>
            <a:ext cx="1790700" cy="17145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 anchor="t"/>
          <a:lstStyle>
            <a:lvl1pPr algn="l">
              <a:defRPr sz="3200" b="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06713"/>
            <a:ext cx="80375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B0B81C-CA25-D345-AD32-945D9CE22E24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0598-22BC-DE45-8110-72C7EB64E6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9" name="Picture 8" descr="Unknow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920750"/>
            <a:ext cx="3276601" cy="10853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9C0B4-3A98-9D43-995D-307DDD97F3B9}" type="datetime1">
              <a:rPr lang="en-US" smtClean="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 smtClean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 smtClean="0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 smtClean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 smtClean="0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 smtClean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07138"/>
            <a:ext cx="3962400" cy="184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ESnet Template Examples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838D-2899-3348-AC07-177A26D9D92A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7022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L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89037"/>
            <a:ext cx="3810000" cy="452596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200"/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6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895600" cy="365125"/>
          </a:xfr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6937A45-2960-CB41-9FE5-2233C6735031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r>
              <a:rPr lang="en-US">
                <a:solidFill>
                  <a:prstClr val="black"/>
                </a:solidFill>
                <a:latin typeface="Arial"/>
              </a:rPr>
              <a:t> – </a:t>
            </a:r>
            <a:fld id="{4985BE81-2168-4D4E-9B7B-C6A8C1F2FB3B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>
                <a:solidFill>
                  <a:prstClr val="black"/>
                </a:solidFill>
                <a:latin typeface="Arial"/>
              </a:rPr>
              <a:t>, © 2009 Internet2</a:t>
            </a:r>
          </a:p>
        </p:txBody>
      </p:sp>
    </p:spTree>
    <p:extLst>
      <p:ext uri="{BB962C8B-B14F-4D97-AF65-F5344CB8AC3E}">
        <p14:creationId xmlns:p14="http://schemas.microsoft.com/office/powerpoint/2010/main" val="18427467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ESnet_bckgr_art.png"/>
          <p:cNvPicPr>
            <a:picLocks noChangeAspect="1"/>
          </p:cNvPicPr>
          <p:nvPr userDrawn="1"/>
        </p:nvPicPr>
        <p:blipFill>
          <a:blip r:embed="rId2"/>
          <a:srcRect l="45970"/>
          <a:stretch>
            <a:fillRect/>
          </a:stretch>
        </p:blipFill>
        <p:spPr bwMode="auto">
          <a:xfrm>
            <a:off x="0" y="0"/>
            <a:ext cx="279876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ESnet_color_lg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 descr="LBL_logo_notext_2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27925" y="5611813"/>
            <a:ext cx="11588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DOE_Office_Science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5537200" y="5761038"/>
            <a:ext cx="17557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2590800" y="433887"/>
            <a:ext cx="6096000" cy="147002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200" baseline="0">
                <a:latin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590800" y="2134035"/>
            <a:ext cx="6096000" cy="897481"/>
          </a:xfr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590800" y="3429000"/>
            <a:ext cx="4495800" cy="906462"/>
          </a:xfrm>
        </p:spPr>
        <p:txBody>
          <a:bodyPr anchor="b"/>
          <a:lstStyle>
            <a:lvl1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3692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322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438" y="516836"/>
            <a:ext cx="8839200" cy="611097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444214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510989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 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670354"/>
          </a:xfrm>
          <a:prstGeom prst="rect">
            <a:avLst/>
          </a:prstGeom>
        </p:spPr>
        <p:txBody>
          <a:bodyPr/>
          <a:lstStyle>
            <a:lvl1pPr algn="ctr">
              <a:lnSpc>
                <a:spcPts val="2400"/>
              </a:lnSpc>
              <a:defRPr sz="2400" baseline="0"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err="1" smtClean="0"/>
              <a:t>yada</a:t>
            </a:r>
            <a:r>
              <a:rPr lang="en-US" dirty="0" smtClean="0"/>
              <a:t>, </a:t>
            </a:r>
            <a:r>
              <a:rPr lang="en-US" dirty="0" err="1" smtClean="0"/>
              <a:t>yada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1610" y="6633208"/>
            <a:ext cx="2133600" cy="18256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defTabSz="914400"/>
            <a:fld id="{092DB6F0-04F0-457F-8810-D925057E6353}" type="slidenum">
              <a:rPr lang="en-US" smtClean="0">
                <a:solidFill>
                  <a:srgbClr val="000000"/>
                </a:solidFill>
                <a:cs typeface="Arial" charset="0"/>
              </a:rPr>
              <a:pPr defTabSz="914400"/>
              <a:t>‹#›</a:t>
            </a:fld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98438" y="831273"/>
            <a:ext cx="8839200" cy="57965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694104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4515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452165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467995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277877"/>
      </p:ext>
    </p:extLst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24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438" y="636588"/>
            <a:ext cx="4343400" cy="59912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4238" y="636588"/>
            <a:ext cx="4343400" cy="59912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763525"/>
      </p:ext>
    </p:extLst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47998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31318-E349-C94A-82AC-28473119CDAD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46B7A-F0F1-B649-AD7D-33CEE8400C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24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98438" y="636588"/>
            <a:ext cx="8839200" cy="5991225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237980066"/>
      </p:ext>
    </p:extLst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24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8438" y="636588"/>
            <a:ext cx="4343400" cy="5991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4238" y="636588"/>
            <a:ext cx="4343400" cy="5991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13854"/>
      </p:ext>
    </p:extLst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96325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01018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19528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54359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16826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8538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89527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7294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501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88AA81-2144-9A4F-982D-99A41862F6AF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07036-CDBF-9045-BEBA-45AC230EB3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0097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52976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14172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ESnet_bckgr_art.png"/>
          <p:cNvPicPr>
            <a:picLocks noChangeAspect="1"/>
          </p:cNvPicPr>
          <p:nvPr userDrawn="1"/>
        </p:nvPicPr>
        <p:blipFill>
          <a:blip r:embed="rId2"/>
          <a:srcRect l="45970"/>
          <a:stretch>
            <a:fillRect/>
          </a:stretch>
        </p:blipFill>
        <p:spPr bwMode="auto">
          <a:xfrm>
            <a:off x="0" y="0"/>
            <a:ext cx="279876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ESnet_color_lg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33388"/>
            <a:ext cx="17002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LBL_logo_notext_2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27925" y="5611813"/>
            <a:ext cx="11588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DOE_Office_Science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5537200" y="5761038"/>
            <a:ext cx="17557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433887"/>
            <a:ext cx="6096000" cy="1470025"/>
          </a:xfrm>
        </p:spPr>
        <p:txBody>
          <a:bodyPr anchor="b">
            <a:noAutofit/>
          </a:bodyPr>
          <a:lstStyle>
            <a:lvl1pPr algn="l">
              <a:defRPr sz="3200" baseline="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2134035"/>
            <a:ext cx="6096000" cy="897481"/>
          </a:xfr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590800" y="3429000"/>
            <a:ext cx="4495800" cy="906462"/>
          </a:xfrm>
        </p:spPr>
        <p:txBody>
          <a:bodyPr anchor="b"/>
          <a:lstStyle>
            <a:lvl1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 descr="Unknown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3" y="2755900"/>
            <a:ext cx="2338717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69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A3A12-B379-6143-B591-BD63D72A8B49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F6C2-875D-8741-96F2-AB275F5C2C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6189-3560-DB44-BC74-E63444EAF5E0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EC85A-2B99-6746-AB8E-75939B0FA4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038"/>
            <a:ext cx="3008313" cy="11604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14500"/>
            <a:ext cx="5111750" cy="4411663"/>
          </a:xfrm>
        </p:spPr>
        <p:txBody>
          <a:bodyPr/>
          <a:lstStyle>
            <a:lvl1pPr>
              <a:spcBef>
                <a:spcPts val="900"/>
              </a:spcBef>
              <a:defRPr sz="1800"/>
            </a:lvl1pPr>
            <a:lvl2pPr>
              <a:defRPr sz="1800"/>
            </a:lvl2pPr>
            <a:lvl3pPr>
              <a:spcBef>
                <a:spcPts val="400"/>
              </a:spcBef>
              <a:defRPr sz="18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14500"/>
            <a:ext cx="3008313" cy="44116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BD428F-E7B6-AC4C-83AA-2D7CA91E3374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07138"/>
            <a:ext cx="3962400" cy="1841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ESnet Template Examples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DDC6-6948-9542-AE23-4C88376D07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9C0B4-3A98-9D43-995D-307DDD97F3B9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07138"/>
            <a:ext cx="3962400" cy="184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ESnet Template Examples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838D-2899-3348-AC07-177A26D9D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3" Type="http://schemas.openxmlformats.org/officeDocument/2006/relationships/image" Target="../media/image2.png"/><Relationship Id="rId1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1.xml"/><Relationship Id="rId10" Type="http://schemas.openxmlformats.org/officeDocument/2006/relationships/theme" Target="../theme/theme4.xml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Snet_bckgr_art.png"/>
          <p:cNvPicPr>
            <a:picLocks noChangeAspect="1"/>
          </p:cNvPicPr>
          <p:nvPr userDrawn="1"/>
        </p:nvPicPr>
        <p:blipFill>
          <a:blip r:embed="rId12"/>
          <a:srcRect l="45847"/>
          <a:stretch>
            <a:fillRect/>
          </a:stretch>
        </p:blipFill>
        <p:spPr bwMode="auto">
          <a:xfrm>
            <a:off x="0" y="1588"/>
            <a:ext cx="28051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099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	First level bullet</a:t>
            </a:r>
          </a:p>
          <a:p>
            <a:pPr lvl="2"/>
            <a:r>
              <a:rPr lang="en-US"/>
              <a:t>	Second level bullet</a:t>
            </a:r>
          </a:p>
          <a:p>
            <a:pPr lvl="3"/>
            <a:r>
              <a:rPr lang="en-US"/>
              <a:t>	Third level bullet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07138"/>
            <a:ext cx="2133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D6487B-43BE-5441-912E-3A79E3056D4C}" type="datetime1">
              <a:rPr lang="en-US" smtClean="0"/>
              <a:pPr>
                <a:defRPr/>
              </a:pPr>
              <a:t>5/18/14</a:t>
            </a:fld>
            <a:r>
              <a:rPr lang="en-US" dirty="0" smtClean="0"/>
              <a:t> – J. </a:t>
            </a:r>
            <a:r>
              <a:rPr lang="en-US" dirty="0" err="1" smtClean="0"/>
              <a:t>Zurawski</a:t>
            </a:r>
            <a:r>
              <a:rPr lang="en-US" dirty="0" smtClean="0"/>
              <a:t> (</a:t>
            </a:r>
            <a:r>
              <a:rPr lang="en-US" dirty="0" err="1" smtClean="0"/>
              <a:t>zurawski@es.net</a:t>
            </a:r>
            <a:r>
              <a:rPr lang="en-US" dirty="0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07138"/>
            <a:ext cx="2133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BDF6EC-3462-684F-AA49-8C502ED87B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7" name="Text Placeholder 9"/>
          <p:cNvSpPr txBox="1">
            <a:spLocks/>
          </p:cNvSpPr>
          <p:nvPr userDrawn="1"/>
        </p:nvSpPr>
        <p:spPr bwMode="auto">
          <a:xfrm>
            <a:off x="-111125" y="6496050"/>
            <a:ext cx="4683125" cy="514350"/>
          </a:xfrm>
          <a:prstGeom prst="rect">
            <a:avLst/>
          </a:prstGeom>
          <a:solidFill>
            <a:srgbClr val="629FC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normAutofit/>
          </a:bodyPr>
          <a:lstStyle>
            <a:lvl1pPr marL="574675" indent="-574675" algn="l">
              <a:buFontTx/>
              <a:buNone/>
              <a:defRPr sz="11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ts val="1200"/>
              </a:spcBef>
              <a:defRPr/>
            </a:pPr>
            <a:r>
              <a:rPr lang="en-US" dirty="0" smtClean="0">
                <a:latin typeface="+mn-lt"/>
                <a:ea typeface="ＭＳ Ｐゴシック" pitchFamily="-108" charset="-128"/>
                <a:cs typeface="ＭＳ Ｐゴシック" pitchFamily="-108" charset="-128"/>
              </a:rPr>
              <a:t>	Lawrence Berkeley National Laboratory</a:t>
            </a:r>
          </a:p>
        </p:txBody>
      </p:sp>
      <p:sp>
        <p:nvSpPr>
          <p:cNvPr id="18" name="Text Placeholder 9"/>
          <p:cNvSpPr txBox="1">
            <a:spLocks/>
          </p:cNvSpPr>
          <p:nvPr userDrawn="1"/>
        </p:nvSpPr>
        <p:spPr bwMode="auto">
          <a:xfrm>
            <a:off x="4572000" y="6496050"/>
            <a:ext cx="4683125" cy="514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normAutofit/>
          </a:bodyPr>
          <a:lstStyle>
            <a:lvl1pPr marL="574675" indent="-574675" algn="l">
              <a:buFontTx/>
              <a:buNone/>
              <a:defRPr sz="11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ts val="1200"/>
              </a:spcBef>
              <a:defRPr/>
            </a:pPr>
            <a:r>
              <a:rPr lang="en-US" dirty="0" smtClean="0">
                <a:latin typeface="+mn-lt"/>
                <a:ea typeface="ＭＳ Ｐゴシック" pitchFamily="-108" charset="-128"/>
                <a:cs typeface="ＭＳ Ｐゴシック" pitchFamily="-108" charset="-128"/>
              </a:rPr>
              <a:t>		U.S. Department of Energy  |  Office of Science</a:t>
            </a:r>
          </a:p>
        </p:txBody>
      </p:sp>
      <p:pic>
        <p:nvPicPr>
          <p:cNvPr id="10" name="Picture 9" descr="ESnet_color_sm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020528" y="134937"/>
            <a:ext cx="755172" cy="8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Unknown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832" y="1023163"/>
            <a:ext cx="1190868" cy="3944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26" r:id="rId7"/>
    <p:sldLayoutId id="2147483734" r:id="rId8"/>
    <p:sldLayoutId id="2147483727" r:id="rId9"/>
    <p:sldLayoutId id="2147483799" r:id="rId10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defTabSz="457200" rtl="0" eaLnBrk="0" fontAlgn="base" hangingPunct="0">
        <a:spcBef>
          <a:spcPts val="12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457200" indent="-228600" algn="l" defTabSz="457200" rtl="0" eaLnBrk="0" fontAlgn="base" hangingPunct="0">
        <a:spcBef>
          <a:spcPts val="9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2pPr>
      <a:lvl3pPr marL="685800" indent="-228600" algn="l" defTabSz="457200" rtl="0" eaLnBrk="0" fontAlgn="base" hangingPunct="0">
        <a:spcBef>
          <a:spcPct val="20000"/>
        </a:spcBef>
        <a:spcAft>
          <a:spcPct val="0"/>
        </a:spcAft>
        <a:buSzPct val="85000"/>
        <a:buFont typeface="Lucida Grande" charset="0"/>
        <a:buChar char="-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3pPr>
      <a:lvl4pPr marL="914400" indent="-228600" algn="l" defTabSz="457200" rtl="0" eaLnBrk="0" fontAlgn="base" hangingPunct="0">
        <a:spcBef>
          <a:spcPct val="20000"/>
        </a:spcBef>
        <a:spcAft>
          <a:spcPct val="0"/>
        </a:spcAft>
        <a:buSzPct val="8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9550" y="639763"/>
            <a:ext cx="8834438" cy="59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13864" name="Rectangle 8"/>
          <p:cNvSpPr>
            <a:spLocks noChangeArrowheads="1"/>
          </p:cNvSpPr>
          <p:nvPr/>
        </p:nvSpPr>
        <p:spPr bwMode="auto">
          <a:xfrm>
            <a:off x="8893175" y="6638925"/>
            <a:ext cx="155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4400" eaLnBrk="0" hangingPunct="0">
              <a:defRPr/>
            </a:pPr>
            <a:fld id="{B5BBFDDA-1501-42F0-BD47-C36EA8CAA672}" type="slidenum">
              <a:rPr lang="en-US" sz="1000">
                <a:solidFill>
                  <a:srgbClr val="000000"/>
                </a:solidFill>
                <a:ea typeface="+mn-ea"/>
                <a:cs typeface="Arial" charset="0"/>
              </a:rPr>
              <a:pPr defTabSz="914400" eaLnBrk="0" hangingPunct="0">
                <a:defRPr/>
              </a:pPr>
              <a:t>‹#›</a:t>
            </a:fld>
            <a:endParaRPr lang="en-US" sz="10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7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ＭＳ Ｐゴシック" pitchFamily="-65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  <a:ea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  <a:ea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  <a:ea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  <a:ea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Snet_bckgr_art.png"/>
          <p:cNvPicPr>
            <a:picLocks noChangeAspect="1"/>
          </p:cNvPicPr>
          <p:nvPr userDrawn="1"/>
        </p:nvPicPr>
        <p:blipFill>
          <a:blip r:embed="rId13"/>
          <a:srcRect l="45847"/>
          <a:stretch>
            <a:fillRect/>
          </a:stretch>
        </p:blipFill>
        <p:spPr bwMode="auto">
          <a:xfrm>
            <a:off x="0" y="1588"/>
            <a:ext cx="28051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099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	First level bullet</a:t>
            </a:r>
          </a:p>
          <a:p>
            <a:pPr lvl="2"/>
            <a:r>
              <a:rPr lang="en-US"/>
              <a:t>	Second level bullet</a:t>
            </a:r>
          </a:p>
          <a:p>
            <a:pPr lvl="3"/>
            <a:r>
              <a:rPr lang="en-US"/>
              <a:t>	Third level bullet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07138"/>
            <a:ext cx="2133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D6487B-43BE-5441-912E-3A79E3056D4C}" type="datetime1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r>
              <a:rPr lang="en-US" dirty="0">
                <a:solidFill>
                  <a:prstClr val="black"/>
                </a:solidFill>
                <a:latin typeface="Arial"/>
              </a:rPr>
              <a:t> – J. 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</a:t>
            </a:r>
            <a:r>
              <a:rPr lang="en-US" dirty="0">
                <a:solidFill>
                  <a:prstClr val="black"/>
                </a:solidFill>
                <a:latin typeface="Arial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Arial"/>
              </a:rPr>
              <a:t>zurawski@es.net</a:t>
            </a:r>
            <a:r>
              <a:rPr lang="en-US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07138"/>
            <a:ext cx="2133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BDF6EC-3462-684F-AA49-8C502ED87BD6}" type="slidenum">
              <a:rPr lang="en-US">
                <a:solidFill>
                  <a:prstClr val="black"/>
                </a:solidFill>
                <a:latin typeface="Aria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7" name="Text Placeholder 9"/>
          <p:cNvSpPr txBox="1">
            <a:spLocks/>
          </p:cNvSpPr>
          <p:nvPr userDrawn="1"/>
        </p:nvSpPr>
        <p:spPr bwMode="auto">
          <a:xfrm>
            <a:off x="-111125" y="6496050"/>
            <a:ext cx="4683125" cy="514350"/>
          </a:xfrm>
          <a:prstGeom prst="rect">
            <a:avLst/>
          </a:prstGeom>
          <a:solidFill>
            <a:srgbClr val="629FC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normAutofit/>
          </a:bodyPr>
          <a:lstStyle>
            <a:lvl1pPr marL="574675" indent="-574675" algn="l">
              <a:buFontTx/>
              <a:buNone/>
              <a:defRPr sz="11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ts val="1200"/>
              </a:spcBef>
              <a:defRPr/>
            </a:pPr>
            <a:r>
              <a:rPr lang="en-US" dirty="0" smtClean="0">
                <a:solidFill>
                  <a:prstClr val="white"/>
                </a:solidFill>
                <a:latin typeface="Arial"/>
                <a:ea typeface="ＭＳ Ｐゴシック" pitchFamily="-108" charset="-128"/>
                <a:cs typeface="ＭＳ Ｐゴシック" pitchFamily="-108" charset="-128"/>
              </a:rPr>
              <a:t>	Lawrence Berkeley National Laboratory</a:t>
            </a:r>
          </a:p>
        </p:txBody>
      </p:sp>
      <p:sp>
        <p:nvSpPr>
          <p:cNvPr id="18" name="Text Placeholder 9"/>
          <p:cNvSpPr txBox="1">
            <a:spLocks/>
          </p:cNvSpPr>
          <p:nvPr userDrawn="1"/>
        </p:nvSpPr>
        <p:spPr bwMode="auto">
          <a:xfrm>
            <a:off x="4572000" y="6496050"/>
            <a:ext cx="4683125" cy="514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normAutofit/>
          </a:bodyPr>
          <a:lstStyle>
            <a:lvl1pPr marL="574675" indent="-574675" algn="l">
              <a:buFontTx/>
              <a:buNone/>
              <a:defRPr sz="11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ts val="1200"/>
              </a:spcBef>
              <a:defRPr/>
            </a:pPr>
            <a:r>
              <a:rPr lang="en-US" dirty="0" smtClean="0">
                <a:solidFill>
                  <a:prstClr val="white"/>
                </a:solidFill>
                <a:latin typeface="Arial"/>
                <a:ea typeface="ＭＳ Ｐゴシック" pitchFamily="-108" charset="-128"/>
                <a:cs typeface="ＭＳ Ｐゴシック" pitchFamily="-108" charset="-128"/>
              </a:rPr>
              <a:t>		U.S. Department of Energy  |  Office of Science</a:t>
            </a:r>
          </a:p>
        </p:txBody>
      </p:sp>
      <p:pic>
        <p:nvPicPr>
          <p:cNvPr id="10" name="Picture 9" descr="ESnet_color_sm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0528" y="134937"/>
            <a:ext cx="755172" cy="8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Unknown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832" y="1023163"/>
            <a:ext cx="1190868" cy="39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8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813" r:id="rId11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defTabSz="457200" rtl="0" eaLnBrk="0" fontAlgn="base" hangingPunct="0">
        <a:spcBef>
          <a:spcPts val="12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457200" indent="-228600" algn="l" defTabSz="457200" rtl="0" eaLnBrk="0" fontAlgn="base" hangingPunct="0">
        <a:spcBef>
          <a:spcPts val="9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2pPr>
      <a:lvl3pPr marL="685800" indent="-228600" algn="l" defTabSz="457200" rtl="0" eaLnBrk="0" fontAlgn="base" hangingPunct="0">
        <a:spcBef>
          <a:spcPct val="20000"/>
        </a:spcBef>
        <a:spcAft>
          <a:spcPct val="0"/>
        </a:spcAft>
        <a:buSzPct val="85000"/>
        <a:buFont typeface="Lucida Grande" charset="0"/>
        <a:buChar char="-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3pPr>
      <a:lvl4pPr marL="914400" indent="-228600" algn="l" defTabSz="457200" rtl="0" eaLnBrk="0" fontAlgn="base" hangingPunct="0">
        <a:spcBef>
          <a:spcPct val="20000"/>
        </a:spcBef>
        <a:spcAft>
          <a:spcPct val="0"/>
        </a:spcAft>
        <a:buSzPct val="8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438" y="636588"/>
            <a:ext cx="8839200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8804275" y="6613525"/>
            <a:ext cx="339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/>
            <a:fld id="{25EF6702-F355-40EF-B30E-A142D9FDAAA1}" type="slidenum">
              <a:rPr lang="en-US" sz="1000">
                <a:solidFill>
                  <a:srgbClr val="000000"/>
                </a:solidFill>
              </a:rPr>
              <a:pPr defTabSz="914400"/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5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ＭＳ Ｐゴシック" pitchFamily="-65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  <a:ea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  <a:ea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  <a:ea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  <a:ea typeface="ＭＳ Ｐゴシック" pitchFamily="-65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SzPct val="125000"/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3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–"/>
        <a:defRPr sz="16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»"/>
        <a:defRPr sz="14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eaLnBrk="0" fontAlgn="base" hangingPunct="0">
        <a:spcBef>
          <a:spcPct val="15000"/>
        </a:spcBef>
        <a:spcAft>
          <a:spcPct val="0"/>
        </a:spcAft>
        <a:buSzPct val="100000"/>
        <a:buChar char="»"/>
        <a:defRPr sz="16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374D399-A7B9-FA4B-AFBD-DE17BDCCA4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5/18/14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8505A05-1974-134A-B52E-7AA094B24DB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147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hyperlink" Target="mailto:engage@es.ne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asterdata.es.net/science-dmz/" TargetMode="External"/><Relationship Id="rId4" Type="http://schemas.openxmlformats.org/officeDocument/2006/relationships/image" Target="../media/image32.png"/><Relationship Id="rId5" Type="http://schemas.openxmlformats.org/officeDocument/2006/relationships/image" Target="../media/image33.gif"/><Relationship Id="rId6" Type="http://schemas.openxmlformats.org/officeDocument/2006/relationships/image" Target="../media/image34.png"/><Relationship Id="rId7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mailto:engage@es.net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mailto:engage@es.net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mailto:engage@es.net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engage@es.net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hyperlink" Target="mailto:engage@es.net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mailto:engage@es.net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Relationship Id="rId3" Type="http://schemas.openxmlformats.org/officeDocument/2006/relationships/hyperlink" Target="mailto:engage@es.net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ople.ucsc.edu/~warner/buffer.html" TargetMode="External"/><Relationship Id="rId3" Type="http://schemas.openxmlformats.org/officeDocument/2006/relationships/hyperlink" Target="mailto:engage@es.net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3" Type="http://schemas.openxmlformats.org/officeDocument/2006/relationships/hyperlink" Target="mailto:engage@es.net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mailto:engage@es.net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3" Type="http://schemas.openxmlformats.org/officeDocument/2006/relationships/hyperlink" Target="mailto:engage@es.ne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3" Type="http://schemas.openxmlformats.org/officeDocument/2006/relationships/hyperlink" Target="mailto:engage@es.net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Relationship Id="rId3" Type="http://schemas.openxmlformats.org/officeDocument/2006/relationships/hyperlink" Target="mailto:engage@es.net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Relationship Id="rId3" Type="http://schemas.openxmlformats.org/officeDocument/2006/relationships/hyperlink" Target="mailto:engage@es.net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Relationship Id="rId3" Type="http://schemas.openxmlformats.org/officeDocument/2006/relationships/hyperlink" Target="mailto:engage@es.net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mailto:engage@es.net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mailto:engage@es.net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mailto:engage@es.net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mailto:engage@es.net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hyperlink" Target="mailto:engage@es.net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8" Type="http://schemas.openxmlformats.org/officeDocument/2006/relationships/image" Target="../media/image12.jpeg"/><Relationship Id="rId9" Type="http://schemas.openxmlformats.org/officeDocument/2006/relationships/image" Target="../media/image13.jpe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7.xml"/><Relationship Id="rId3" Type="http://schemas.openxmlformats.org/officeDocument/2006/relationships/hyperlink" Target="mailto:engage@es.net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8.xml"/><Relationship Id="rId3" Type="http://schemas.openxmlformats.org/officeDocument/2006/relationships/hyperlink" Target="mailto:engage@es.net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mailto:engage@es.net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hyperlink" Target="mailto:engage@es.net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hyperlink" Target="mailto:engage@es.net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8" Type="http://schemas.openxmlformats.org/officeDocument/2006/relationships/image" Target="../media/image19.jpeg"/><Relationship Id="rId9" Type="http://schemas.openxmlformats.org/officeDocument/2006/relationships/image" Target="../media/image20.jpeg"/><Relationship Id="rId10" Type="http://schemas.openxmlformats.org/officeDocument/2006/relationships/image" Target="../media/image21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hyperlink" Target="mailto:engage@es.net" TargetMode="Externa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o-ids.org/documentation/cluster.html" TargetMode="External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ro-ids.org/" TargetMode="External"/></Relationships>
</file>

<file path=ppt/slides/_rels/slide6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jpe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slide" Target="slide8.xml"/><Relationship Id="rId8" Type="http://schemas.openxmlformats.org/officeDocument/2006/relationships/image" Target="../media/image64.png"/><Relationship Id="rId9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rkhunter.sourceforge.net/" TargetMode="External"/><Relationship Id="rId4" Type="http://schemas.openxmlformats.org/officeDocument/2006/relationships/hyperlink" Target="http://logcheck.org/" TargetMode="External"/><Relationship Id="rId5" Type="http://schemas.openxmlformats.org/officeDocument/2006/relationships/hyperlink" Target="http://www.fail2ban.org/wiki/index.php/Main_Page" TargetMode="External"/><Relationship Id="rId6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ossec.net/" TargetMode="Externa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mailto:bltierney@es.net" TargetMode="External"/><Relationship Id="rId4" Type="http://schemas.openxmlformats.org/officeDocument/2006/relationships/hyperlink" Target="mailto:mchester@es.net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hyperlink" Target="http://fasterdata.es.net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zurawski@es.ne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hyperlink" Target="http://what-if.xkcd.com/31/" TargetMode="External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asterdata.es.net/fasterdata-home/requirements-and-expectations/" TargetMode="External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2590800" y="433388"/>
            <a:ext cx="6096000" cy="1470025"/>
          </a:xfrm>
        </p:spPr>
        <p:txBody>
          <a:bodyPr/>
          <a:lstStyle/>
          <a:p>
            <a:pPr eaLnBrk="1" hangingPunct="1"/>
            <a:r>
              <a:rPr lang="en-US" sz="2800" dirty="0" smtClean="0"/>
              <a:t>The Science DMZ: Architecture &amp; Security</a:t>
            </a:r>
            <a:endParaRPr lang="en-US" sz="2800" dirty="0" smtClean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2590800" y="3636433"/>
            <a:ext cx="6553200" cy="1087783"/>
          </a:xfrm>
        </p:spPr>
        <p:txBody>
          <a:bodyPr rtlCol="0">
            <a:noAutofit/>
          </a:bodyPr>
          <a:lstStyle/>
          <a:p>
            <a:pPr marL="0" indent="0">
              <a:defRPr/>
            </a:pPr>
            <a:r>
              <a:rPr lang="en-US" dirty="0"/>
              <a:t>An Overview in Emerging (and not) Networking Technologies</a:t>
            </a:r>
          </a:p>
          <a:p>
            <a:pPr marL="0" indent="0">
              <a:defRPr/>
            </a:pPr>
            <a:r>
              <a:rPr lang="en-US" dirty="0" err="1"/>
              <a:t>Terena</a:t>
            </a:r>
            <a:r>
              <a:rPr lang="en-US" dirty="0"/>
              <a:t> Networking Conference (TNC2014)</a:t>
            </a:r>
          </a:p>
          <a:p>
            <a:pPr marL="0" indent="0">
              <a:defRPr/>
            </a:pPr>
            <a:r>
              <a:rPr lang="en-US" dirty="0"/>
              <a:t>Dublin, Ireland</a:t>
            </a:r>
          </a:p>
          <a:p>
            <a:pPr marL="0" indent="0">
              <a:defRPr/>
            </a:pPr>
            <a:r>
              <a:rPr lang="en-US" dirty="0"/>
              <a:t>May 19</a:t>
            </a:r>
            <a:r>
              <a:rPr lang="en-US" baseline="30000" dirty="0"/>
              <a:t>th</a:t>
            </a:r>
            <a:r>
              <a:rPr lang="en-US" dirty="0"/>
              <a:t> 2014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590800" y="2152650"/>
            <a:ext cx="6553200" cy="876300"/>
          </a:xfrm>
        </p:spPr>
        <p:txBody>
          <a:bodyPr/>
          <a:lstStyle/>
          <a:p>
            <a:r>
              <a:rPr lang="en-US" sz="1600" dirty="0">
                <a:latin typeface="Arial" charset="0"/>
                <a:ea typeface="Arial" charset="0"/>
                <a:cs typeface="Arial" charset="0"/>
              </a:rPr>
              <a:t>Jason Zurawski, Brian Tierney, Mary Hester</a:t>
            </a:r>
          </a:p>
          <a:p>
            <a:r>
              <a:rPr lang="en-US" sz="1600" b="1" dirty="0">
                <a:latin typeface="Arial" charset="0"/>
                <a:ea typeface="Arial" charset="0"/>
                <a:cs typeface="Arial" charset="0"/>
              </a:rPr>
              <a:t>ESnet Science Engagement</a:t>
            </a:r>
          </a:p>
        </p:txBody>
      </p:sp>
      <p:sp>
        <p:nvSpPr>
          <p:cNvPr id="6" name="Text Placeholder 7"/>
          <p:cNvSpPr txBox="1">
            <a:spLocks/>
          </p:cNvSpPr>
          <p:nvPr/>
        </p:nvSpPr>
        <p:spPr bwMode="auto">
          <a:xfrm>
            <a:off x="0" y="6587066"/>
            <a:ext cx="7848600" cy="29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buFontTx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sz="1000" dirty="0" smtClean="0">
                <a:ea typeface="+mn-ea"/>
                <a:cs typeface="+mn-cs"/>
              </a:rPr>
              <a:t>With contributions </a:t>
            </a:r>
            <a:r>
              <a:rPr lang="en-US" sz="1000" dirty="0">
                <a:ea typeface="+mn-ea"/>
                <a:cs typeface="+mn-cs"/>
              </a:rPr>
              <a:t>from S. </a:t>
            </a:r>
            <a:r>
              <a:rPr lang="en-US" sz="1000" dirty="0" err="1" smtClean="0">
                <a:ea typeface="+mn-ea"/>
                <a:cs typeface="+mn-cs"/>
              </a:rPr>
              <a:t>Balasubramanian</a:t>
            </a:r>
            <a:r>
              <a:rPr lang="en-US" sz="1000" dirty="0" smtClean="0">
                <a:ea typeface="+mn-ea"/>
                <a:cs typeface="+mn-cs"/>
              </a:rPr>
              <a:t>, B. Johnston, A. Lake, E. Dart, L. </a:t>
            </a:r>
            <a:r>
              <a:rPr lang="en-US" sz="1000" dirty="0" err="1" smtClean="0">
                <a:ea typeface="+mn-ea"/>
                <a:cs typeface="+mn-cs"/>
              </a:rPr>
              <a:t>Rotman</a:t>
            </a:r>
            <a:r>
              <a:rPr lang="en-US" sz="1000" dirty="0" smtClean="0">
                <a:ea typeface="+mn-ea"/>
                <a:cs typeface="+mn-cs"/>
              </a:rPr>
              <a:t>, E.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Pouyoul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smtClean="0"/>
              <a:t>and others @ ESnet</a:t>
            </a:r>
            <a:endParaRPr lang="en-US" sz="1000" dirty="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33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Central Role of the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6552137" cy="2489200"/>
          </a:xfrm>
        </p:spPr>
        <p:txBody>
          <a:bodyPr>
            <a:normAutofit lnSpcReduction="10000"/>
          </a:bodyPr>
          <a:lstStyle/>
          <a:p>
            <a:r>
              <a:rPr lang="en-US" sz="1900" dirty="0" smtClean="0"/>
              <a:t>The very structure of modern science assumes science networks exist: high performance, feature rich, global scope</a:t>
            </a:r>
          </a:p>
          <a:p>
            <a:pPr marL="0" indent="0"/>
            <a:r>
              <a:rPr lang="en-US" sz="1900" dirty="0">
                <a:sym typeface="Wingdings"/>
              </a:rPr>
              <a:t>What is important?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>
                <a:sym typeface="Wingdings"/>
              </a:rPr>
              <a:t>Correctness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>
                <a:sym typeface="Wingdings"/>
              </a:rPr>
              <a:t>Consistency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 smtClean="0">
                <a:sym typeface="Wingdings"/>
              </a:rPr>
              <a:t>Performance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8562" y="4159479"/>
            <a:ext cx="15954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F0000"/>
                </a:solidFill>
              </a:rPr>
              <a:t>© </a:t>
            </a:r>
            <a:r>
              <a:rPr lang="en-US" sz="800" dirty="0" smtClean="0">
                <a:solidFill>
                  <a:srgbClr val="FF0000"/>
                </a:solidFill>
              </a:rPr>
              <a:t>Dog Shaming 2012</a:t>
            </a:r>
            <a:endParaRPr lang="en-US" sz="800" dirty="0">
              <a:solidFill>
                <a:srgbClr val="FF0000"/>
              </a:solidFill>
            </a:endParaRPr>
          </a:p>
        </p:txBody>
      </p:sp>
      <p:pic>
        <p:nvPicPr>
          <p:cNvPr id="7" name="Picture 2" descr="tumblr_mayz1uMDON1re4ne0o1_128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337" y="1062037"/>
            <a:ext cx="2134663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4089400"/>
            <a:ext cx="8229600" cy="207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 smtClean="0"/>
              <a:t>What is “The Network” anyway?</a:t>
            </a:r>
          </a:p>
          <a:p>
            <a:pPr lvl="1"/>
            <a:r>
              <a:rPr lang="en-US" sz="1800" dirty="0" smtClean="0">
                <a:sym typeface="Wingdings"/>
              </a:rPr>
              <a:t>“The Network” is the set of devices and applications involved in the use of a remote resource</a:t>
            </a:r>
          </a:p>
          <a:p>
            <a:pPr lvl="2"/>
            <a:r>
              <a:rPr lang="en-US" sz="1800" dirty="0" smtClean="0">
                <a:sym typeface="Wingdings"/>
              </a:rPr>
              <a:t>This is not about supercomputer interconnects</a:t>
            </a:r>
          </a:p>
          <a:p>
            <a:pPr lvl="2"/>
            <a:r>
              <a:rPr lang="en-US" sz="1800" dirty="0" smtClean="0">
                <a:sym typeface="Wingdings"/>
              </a:rPr>
              <a:t>This is about data flow from experiment to analysis, between facilities, etc.</a:t>
            </a:r>
          </a:p>
          <a:p>
            <a:pPr lvl="1"/>
            <a:r>
              <a:rPr lang="en-US" sz="1800" dirty="0" smtClean="0">
                <a:sym typeface="Wingdings"/>
              </a:rPr>
              <a:t>User interfaces for “The Network” – portal, data transfer tool, workflow engine</a:t>
            </a:r>
          </a:p>
          <a:p>
            <a:pPr lvl="1"/>
            <a:r>
              <a:rPr lang="en-US" sz="1800" dirty="0" smtClean="0">
                <a:sym typeface="Wingdings"/>
              </a:rPr>
              <a:t>Therefore, servers and applications must also be considered</a:t>
            </a:r>
          </a:p>
        </p:txBody>
      </p:sp>
    </p:spTree>
    <p:extLst>
      <p:ext uri="{BB962C8B-B14F-4D97-AF65-F5344CB8AC3E}">
        <p14:creationId xmlns:p14="http://schemas.microsoft.com/office/powerpoint/2010/main" val="303241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leads us to the Science DMZ…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2538"/>
            <a:ext cx="6106922" cy="1935162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Significant </a:t>
            </a:r>
            <a:r>
              <a:rPr lang="en-US" dirty="0"/>
              <a:t>commonality </a:t>
            </a:r>
            <a:r>
              <a:rPr lang="en-US" dirty="0" smtClean="0"/>
              <a:t>in </a:t>
            </a:r>
            <a:r>
              <a:rPr lang="en-US" dirty="0"/>
              <a:t>issues </a:t>
            </a:r>
            <a:r>
              <a:rPr lang="en-US" dirty="0" smtClean="0"/>
              <a:t>encountered with science collaborations … and similar solution set</a:t>
            </a:r>
            <a:endParaRPr lang="en-US" dirty="0"/>
          </a:p>
          <a:p>
            <a:pPr lvl="1">
              <a:buFont typeface="Courier New"/>
              <a:buChar char="o"/>
            </a:pPr>
            <a:r>
              <a:rPr lang="en-US" sz="1800" dirty="0"/>
              <a:t>The causes of poor data transfer performance fit into a few categories with similar </a:t>
            </a:r>
            <a:r>
              <a:rPr lang="en-US" sz="1800" dirty="0" smtClean="0"/>
              <a:t>solutions</a:t>
            </a:r>
            <a:endParaRPr lang="en-US" sz="1800" dirty="0"/>
          </a:p>
          <a:p>
            <a:pPr lvl="2">
              <a:buFont typeface="Arial"/>
              <a:buChar char="•"/>
            </a:pPr>
            <a:r>
              <a:rPr lang="en-US" sz="1600" dirty="0"/>
              <a:t>Un-tuned/under-powered </a:t>
            </a:r>
            <a:r>
              <a:rPr lang="en-US" sz="1600" dirty="0" smtClean="0"/>
              <a:t>hosts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 smtClean="0"/>
              <a:pPr>
                <a:defRPr/>
              </a:pPr>
              <a:t>11</a:t>
            </a:fld>
            <a:r>
              <a:rPr lang="en-US" sz="800" dirty="0" smtClean="0"/>
              <a:t> – ESnet Science Engagement </a:t>
            </a:r>
            <a:r>
              <a:rPr lang="en-US" sz="800" dirty="0"/>
              <a:t>(</a:t>
            </a:r>
            <a:r>
              <a:rPr lang="en-US" sz="800" dirty="0">
                <a:hlinkClick r:id="rId3"/>
              </a:rPr>
              <a:t>engage@es.net</a:t>
            </a:r>
            <a:r>
              <a:rPr lang="en-US" sz="800" dirty="0" smtClean="0"/>
              <a:t>) - </a:t>
            </a:r>
            <a:fld id="{087BE274-2920-464F-BD83-825BA3315F3E}" type="datetime1">
              <a:rPr lang="en-US" sz="800" smtClean="0"/>
              <a:pPr>
                <a:defRPr/>
              </a:pPr>
              <a:t>5/18/14</a:t>
            </a:fld>
            <a:endParaRPr lang="en-US" sz="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2908300"/>
            <a:ext cx="8229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2" indent="0">
              <a:buNone/>
            </a:pPr>
            <a:endParaRPr lang="en-US" sz="1600" dirty="0"/>
          </a:p>
          <a:p>
            <a:pPr lvl="2">
              <a:buFont typeface="Arial"/>
              <a:buChar char="•"/>
            </a:pPr>
            <a:r>
              <a:rPr lang="en-US" sz="1600" dirty="0"/>
              <a:t>Packet loss </a:t>
            </a:r>
            <a:r>
              <a:rPr lang="en-US" sz="1600" dirty="0" smtClean="0"/>
              <a:t>issues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Security devices</a:t>
            </a:r>
          </a:p>
          <a:p>
            <a:pPr lvl="1">
              <a:buFont typeface="Courier New"/>
              <a:buChar char="o"/>
            </a:pPr>
            <a:r>
              <a:rPr lang="en-US" sz="1800" dirty="0" smtClean="0"/>
              <a:t>A successful model has emerged – the Science DMZ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This model successfully in use by CMS/ATLAS, ESG, NERSC, ORNL, ALS, and others</a:t>
            </a:r>
          </a:p>
          <a:p>
            <a:pPr>
              <a:buFont typeface="Arial"/>
              <a:buChar char="•"/>
            </a:pPr>
            <a:r>
              <a:rPr lang="en-US" dirty="0" smtClean="0"/>
              <a:t>The Science DMZ is a </a:t>
            </a:r>
            <a:r>
              <a:rPr lang="en-US" b="1" i="1" u="sng" dirty="0" smtClean="0"/>
              <a:t>design pattern</a:t>
            </a:r>
            <a:r>
              <a:rPr lang="en-US" dirty="0" smtClean="0"/>
              <a:t> for network performance.</a:t>
            </a:r>
          </a:p>
          <a:p>
            <a:pPr lvl="1">
              <a:buFont typeface="Courier New"/>
              <a:buChar char="o"/>
            </a:pPr>
            <a:r>
              <a:rPr lang="en-US" sz="1800" dirty="0" smtClean="0"/>
              <a:t>Not all implementations look the same, but share common features</a:t>
            </a:r>
          </a:p>
          <a:p>
            <a:pPr lvl="1">
              <a:buFont typeface="Courier New"/>
              <a:buChar char="o"/>
            </a:pPr>
            <a:r>
              <a:rPr lang="en-US" sz="1800" dirty="0" smtClean="0"/>
              <a:t>Some choices don’t make sense for everyone – </a:t>
            </a:r>
            <a:r>
              <a:rPr lang="en-US" sz="1800" b="1" u="sng" dirty="0" smtClean="0"/>
              <a:t>Know Your Network</a:t>
            </a:r>
          </a:p>
          <a:p>
            <a:pPr>
              <a:buFont typeface="Arial"/>
              <a:buChar char="•"/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538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824" y="185084"/>
            <a:ext cx="6456037" cy="575876"/>
          </a:xfrm>
        </p:spPr>
        <p:txBody>
          <a:bodyPr/>
          <a:lstStyle/>
          <a:p>
            <a:r>
              <a:rPr lang="en-US" sz="3600" dirty="0" smtClean="0"/>
              <a:t>The Science DMZ in 1 Slide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3268" y="850514"/>
            <a:ext cx="8493532" cy="56703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Consists of </a:t>
            </a:r>
            <a:r>
              <a:rPr lang="en-US" b="1" dirty="0" smtClean="0"/>
              <a:t>four key components</a:t>
            </a:r>
            <a:r>
              <a:rPr lang="en-US" dirty="0" smtClean="0"/>
              <a:t>, all required:</a:t>
            </a:r>
          </a:p>
          <a:p>
            <a:r>
              <a:rPr lang="en-US" dirty="0" smtClean="0"/>
              <a:t>“Friction free” network path</a:t>
            </a:r>
          </a:p>
          <a:p>
            <a:pPr lvl="1"/>
            <a:r>
              <a:rPr lang="en-US" sz="1800" dirty="0" smtClean="0"/>
              <a:t>Highly capable network devices (wire-speed, deep queues)</a:t>
            </a:r>
          </a:p>
          <a:p>
            <a:pPr lvl="1"/>
            <a:r>
              <a:rPr lang="en-US" sz="1800" dirty="0" smtClean="0"/>
              <a:t>Virtual circuit connectivity option</a:t>
            </a:r>
          </a:p>
          <a:p>
            <a:pPr lvl="1"/>
            <a:r>
              <a:rPr lang="en-US" sz="1800" dirty="0" smtClean="0"/>
              <a:t>Security policy and enforcement specific to science workflows</a:t>
            </a:r>
          </a:p>
          <a:p>
            <a:pPr lvl="1"/>
            <a:r>
              <a:rPr lang="en-US" sz="1800" dirty="0" smtClean="0"/>
              <a:t>Located at or near site perimeter if possible</a:t>
            </a:r>
          </a:p>
          <a:p>
            <a:r>
              <a:rPr lang="en-US" dirty="0" smtClean="0"/>
              <a:t>Dedicated, high-performance Data Transfer Nodes (DTNs)</a:t>
            </a:r>
            <a:endParaRPr lang="en-US" dirty="0"/>
          </a:p>
          <a:p>
            <a:pPr lvl="1"/>
            <a:r>
              <a:rPr lang="en-US" sz="1800" dirty="0" smtClean="0"/>
              <a:t>Hardware, operating system, libraries all optimized for transfer</a:t>
            </a:r>
          </a:p>
          <a:p>
            <a:pPr lvl="1"/>
            <a:r>
              <a:rPr lang="en-US" sz="1800" dirty="0" smtClean="0"/>
              <a:t>Includes optimized data transfer tools such as Globus Online</a:t>
            </a:r>
            <a:r>
              <a:rPr lang="en-US" sz="1800" dirty="0"/>
              <a:t> </a:t>
            </a:r>
            <a:r>
              <a:rPr lang="en-US" sz="1800" dirty="0" smtClean="0"/>
              <a:t>and GridFTP</a:t>
            </a:r>
          </a:p>
          <a:p>
            <a:r>
              <a:rPr lang="en-US" dirty="0" smtClean="0"/>
              <a:t>Performance measurement/test node</a:t>
            </a:r>
          </a:p>
          <a:p>
            <a:pPr lvl="1"/>
            <a:r>
              <a:rPr lang="en-US" sz="1800" dirty="0" err="1" smtClean="0"/>
              <a:t>perfSONAR</a:t>
            </a:r>
            <a:endParaRPr lang="en-US" sz="1800" dirty="0" smtClean="0"/>
          </a:p>
          <a:p>
            <a:r>
              <a:rPr lang="en-US" sz="1800" dirty="0" smtClean="0"/>
              <a:t>Engagement with users on the nature of their scientific workflows and use cases</a:t>
            </a:r>
            <a:endParaRPr lang="en-US" sz="1800" dirty="0"/>
          </a:p>
          <a:p>
            <a:pPr marL="0" lvl="1" indent="-57150">
              <a:buNone/>
            </a:pPr>
            <a:r>
              <a:rPr lang="en-US" dirty="0" smtClean="0"/>
              <a:t>						Details at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://fasterdata.es.net/science-dmz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GlobusOnline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0609" y="3412454"/>
            <a:ext cx="1067771" cy="815180"/>
          </a:xfrm>
          <a:prstGeom prst="rect">
            <a:avLst/>
          </a:prstGeom>
        </p:spPr>
      </p:pic>
      <p:pic>
        <p:nvPicPr>
          <p:cNvPr id="6" name="Picture 5" descr="header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417" y="4865891"/>
            <a:ext cx="2143253" cy="474418"/>
          </a:xfrm>
          <a:prstGeom prst="rect">
            <a:avLst/>
          </a:prstGeom>
        </p:spPr>
      </p:pic>
      <p:pic>
        <p:nvPicPr>
          <p:cNvPr id="9" name="Picture 8" descr="300px-Free_body_frictionless.sv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23" y="1739900"/>
            <a:ext cx="2278529" cy="15494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7675926" y="3177658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Wikipedia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294343" y="4158040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Globus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7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6140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Part 1:</a:t>
            </a:r>
          </a:p>
          <a:p>
            <a:pPr lvl="1">
              <a:spcBef>
                <a:spcPts val="0"/>
              </a:spcBef>
            </a:pPr>
            <a:r>
              <a:rPr lang="en-US" b="1" dirty="0" smtClean="0"/>
              <a:t>What is ESnet?</a:t>
            </a:r>
          </a:p>
          <a:p>
            <a:pPr lvl="1"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b="1" dirty="0" smtClean="0"/>
              <a:t>Science </a:t>
            </a:r>
            <a:r>
              <a:rPr lang="en-US" b="1" dirty="0"/>
              <a:t>DMZ Architecture</a:t>
            </a:r>
          </a:p>
          <a:p>
            <a:pPr>
              <a:spcBef>
                <a:spcPts val="0"/>
              </a:spcBef>
            </a:pPr>
            <a:r>
              <a:rPr lang="en-US" dirty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dirty="0"/>
              <a:t>Part 3: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dirty="0"/>
              <a:t>Data Transfer Tools</a:t>
            </a:r>
          </a:p>
          <a:p>
            <a:pPr>
              <a:spcBef>
                <a:spcPts val="0"/>
              </a:spcBef>
            </a:pPr>
            <a:r>
              <a:rPr lang="en-US" dirty="0"/>
              <a:t>Part 4:</a:t>
            </a:r>
          </a:p>
          <a:p>
            <a:pPr lvl="1">
              <a:spcBef>
                <a:spcPts val="0"/>
              </a:spcBef>
            </a:pPr>
            <a:r>
              <a:rPr lang="en-US" dirty="0" err="1"/>
              <a:t>PerfSONAR</a:t>
            </a: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Conclusions &amp; </a:t>
            </a:r>
            <a:r>
              <a:rPr lang="en-US" dirty="0" smtClean="0"/>
              <a:t>Discussion</a:t>
            </a:r>
          </a:p>
          <a:p>
            <a:pPr marL="0" indent="0"/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9236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Science DMZ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298"/>
            <a:ext cx="8229600" cy="4932362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The data mobility performance requirements for data intensive science are beyond what can typically be achieved using traditional methods</a:t>
            </a:r>
          </a:p>
          <a:p>
            <a:pPr lvl="1"/>
            <a:r>
              <a:rPr lang="en-US" dirty="0" smtClean="0"/>
              <a:t>Default host configurations (TCP, filesystems, NICs) </a:t>
            </a:r>
          </a:p>
          <a:p>
            <a:pPr lvl="1"/>
            <a:r>
              <a:rPr lang="en-US" dirty="0" smtClean="0"/>
              <a:t>Converged network architectures designed for commodity traffic</a:t>
            </a:r>
          </a:p>
          <a:p>
            <a:pPr lvl="1"/>
            <a:r>
              <a:rPr lang="en-US" dirty="0" smtClean="0"/>
              <a:t>Conventional security tools and policies</a:t>
            </a:r>
          </a:p>
          <a:p>
            <a:pPr lvl="1"/>
            <a:r>
              <a:rPr lang="en-US" dirty="0" smtClean="0"/>
              <a:t>Legacy data transfer tools (e.g. SCP)</a:t>
            </a:r>
          </a:p>
          <a:p>
            <a:pPr lvl="1"/>
            <a:r>
              <a:rPr lang="en-US" dirty="0" smtClean="0"/>
              <a:t>Wait-for-trouble-ticket operational models for network performance</a:t>
            </a:r>
          </a:p>
          <a:p>
            <a:r>
              <a:rPr lang="en-US" sz="2400" dirty="0" smtClean="0"/>
              <a:t>The Science DMZ model describes a performance-based approach</a:t>
            </a:r>
          </a:p>
          <a:p>
            <a:pPr lvl="1"/>
            <a:r>
              <a:rPr lang="en-US" dirty="0" smtClean="0"/>
              <a:t>Dedicated infrastructure for wide-area data transfer</a:t>
            </a:r>
          </a:p>
          <a:p>
            <a:pPr lvl="2"/>
            <a:r>
              <a:rPr lang="en-US" dirty="0" smtClean="0"/>
              <a:t>Well-configured data transfer hosts with modern tools</a:t>
            </a:r>
          </a:p>
          <a:p>
            <a:pPr lvl="2"/>
            <a:r>
              <a:rPr lang="en-US" dirty="0" smtClean="0"/>
              <a:t>Capable network devices</a:t>
            </a:r>
          </a:p>
          <a:p>
            <a:pPr lvl="2"/>
            <a:r>
              <a:rPr lang="en-US" dirty="0" smtClean="0"/>
              <a:t>High-performance data path which does not traverse commodity LAN</a:t>
            </a:r>
          </a:p>
          <a:p>
            <a:pPr lvl="1"/>
            <a:r>
              <a:rPr lang="en-US" dirty="0" smtClean="0"/>
              <a:t>Proactive operational models that enable performance</a:t>
            </a:r>
          </a:p>
          <a:p>
            <a:pPr lvl="2"/>
            <a:r>
              <a:rPr lang="en-US" dirty="0" smtClean="0"/>
              <a:t>Well-deployed test and measurement tools (perfSONAR)</a:t>
            </a:r>
          </a:p>
          <a:p>
            <a:pPr lvl="2"/>
            <a:r>
              <a:rPr lang="en-US" dirty="0" smtClean="0"/>
              <a:t>Periodic testing to locate issues instead of waiting for users to complain</a:t>
            </a:r>
          </a:p>
          <a:p>
            <a:pPr lvl="1"/>
            <a:r>
              <a:rPr lang="en-US" dirty="0" smtClean="0"/>
              <a:t>Security posture well-matched to high-performance science applications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2021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TCP – Ubiquitous and Fragile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Networks provide connectivity between hosts – how do hosts see the network?</a:t>
            </a:r>
          </a:p>
          <a:p>
            <a:pPr lvl="1"/>
            <a:r>
              <a:rPr lang="en-US" dirty="0" smtClean="0"/>
              <a:t>From an application’s perspective, the interface to “the other end” is a socket</a:t>
            </a:r>
          </a:p>
          <a:p>
            <a:pPr lvl="1"/>
            <a:r>
              <a:rPr lang="en-US" dirty="0" smtClean="0"/>
              <a:t>Communication is between applications – mostly over TCP</a:t>
            </a:r>
          </a:p>
          <a:p>
            <a:r>
              <a:rPr lang="en-US" dirty="0" smtClean="0"/>
              <a:t>TCP – the fragile workhorse</a:t>
            </a:r>
          </a:p>
          <a:p>
            <a:pPr lvl="1"/>
            <a:r>
              <a:rPr lang="en-US" dirty="0" smtClean="0"/>
              <a:t>TCP is (for very good reasons) timid – packet loss is interpreted as congestion</a:t>
            </a:r>
          </a:p>
          <a:p>
            <a:pPr lvl="1"/>
            <a:r>
              <a:rPr lang="en-US" dirty="0" smtClean="0"/>
              <a:t>Packet loss in conjunction with latency is a performance killer</a:t>
            </a:r>
          </a:p>
          <a:p>
            <a:pPr lvl="1"/>
            <a:r>
              <a:rPr lang="en-US" dirty="0"/>
              <a:t>Like it or not, TCP is used for the vast majority of data transfer </a:t>
            </a:r>
            <a:r>
              <a:rPr lang="en-US" dirty="0" smtClean="0"/>
              <a:t>applications (more than 95% of ESnet traffic is TCP)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3958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594" y="11034"/>
            <a:ext cx="7284288" cy="1143000"/>
          </a:xfrm>
        </p:spPr>
        <p:txBody>
          <a:bodyPr/>
          <a:lstStyle/>
          <a:p>
            <a:r>
              <a:rPr lang="en-US" dirty="0"/>
              <a:t>A small amount of packet loss makes a huge difference in TCP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2DF976-E69B-874F-A266-C778F7D1D5BE}" type="datetime1">
              <a:rPr lang="en-US" smtClean="0"/>
              <a:pPr>
                <a:defRPr/>
              </a:pPr>
              <a:t>5/18/14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2" y="1096981"/>
            <a:ext cx="9131188" cy="5402551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172418" y="3456512"/>
            <a:ext cx="836763" cy="465826"/>
          </a:xfrm>
          <a:prstGeom prst="wedgeRoundRectCallout">
            <a:avLst>
              <a:gd name="adj1" fmla="val -143822"/>
              <a:gd name="adj2" fmla="val -40114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Metro Area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430706" y="2506852"/>
            <a:ext cx="836763" cy="632926"/>
          </a:xfrm>
          <a:prstGeom prst="wedgeRoundRectCallout">
            <a:avLst>
              <a:gd name="adj1" fmla="val -227975"/>
              <a:gd name="adj2" fmla="val -85359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Local</a:t>
            </a:r>
          </a:p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(LAN)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392899" y="3466625"/>
            <a:ext cx="836763" cy="465826"/>
          </a:xfrm>
          <a:prstGeom prst="wedgeRoundRectCallout">
            <a:avLst>
              <a:gd name="adj1" fmla="val -204254"/>
              <a:gd name="adj2" fmla="val 221554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Regional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043230" y="3790707"/>
            <a:ext cx="928362" cy="465826"/>
          </a:xfrm>
          <a:prstGeom prst="wedgeRoundRectCallout">
            <a:avLst>
              <a:gd name="adj1" fmla="val 162253"/>
              <a:gd name="adj2" fmla="val 205386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Continental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818736" y="3117692"/>
            <a:ext cx="1281336" cy="465826"/>
          </a:xfrm>
          <a:prstGeom prst="wedgeRoundRectCallout">
            <a:avLst>
              <a:gd name="adj1" fmla="val 105870"/>
              <a:gd name="adj2" fmla="val 348839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International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5871882"/>
            <a:ext cx="8350250" cy="4320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7526115" y="6189663"/>
            <a:ext cx="1281336" cy="0"/>
          </a:xfrm>
          <a:prstGeom prst="line">
            <a:avLst/>
          </a:prstGeom>
          <a:ln w="76200"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82525" y="6195485"/>
            <a:ext cx="1281336" cy="0"/>
          </a:xfrm>
          <a:prstGeom prst="line">
            <a:avLst/>
          </a:prstGeom>
          <a:ln w="76200">
            <a:solidFill>
              <a:srgbClr val="9FC244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57034" y="6189663"/>
            <a:ext cx="128133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7201" y="6187548"/>
            <a:ext cx="1281336" cy="0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1952" y="5882344"/>
            <a:ext cx="17787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(TCP Reno)</a:t>
            </a:r>
            <a:endParaRPr lang="en-US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660808" y="5880095"/>
            <a:ext cx="1562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(HTCP)</a:t>
            </a:r>
            <a:endParaRPr lang="en-US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081891" y="5880096"/>
            <a:ext cx="198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Theoretical (TCP Reno)</a:t>
            </a:r>
            <a:endParaRPr lang="en-US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425542" y="5879046"/>
            <a:ext cx="173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(no loss)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48069" y="2515268"/>
            <a:ext cx="3387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With loss, high performance </a:t>
            </a:r>
            <a:r>
              <a:rPr lang="en-US" b="1" dirty="0"/>
              <a:t> </a:t>
            </a:r>
            <a:r>
              <a:rPr lang="en-US" b="1" dirty="0" smtClean="0"/>
              <a:t>beyond </a:t>
            </a:r>
            <a:r>
              <a:rPr lang="en-US" b="1" dirty="0"/>
              <a:t>metro </a:t>
            </a:r>
            <a:r>
              <a:rPr lang="en-US" b="1" dirty="0" smtClean="0"/>
              <a:t>distances is essentially impossible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42260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Accommodate TCP?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9942"/>
            <a:ext cx="8523770" cy="485622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High-performance wide area TCP flows must get loss-free service</a:t>
            </a:r>
          </a:p>
          <a:p>
            <a:pPr lvl="1"/>
            <a:r>
              <a:rPr lang="en-US" dirty="0" smtClean="0"/>
              <a:t>Sufficient bandwidth to avoid congestion</a:t>
            </a:r>
          </a:p>
          <a:p>
            <a:pPr lvl="1"/>
            <a:r>
              <a:rPr lang="en-US" dirty="0" smtClean="0"/>
              <a:t>Deep enough buffers in routers and switches to handle bursts</a:t>
            </a:r>
          </a:p>
          <a:p>
            <a:pPr lvl="2"/>
            <a:r>
              <a:rPr lang="en-US" dirty="0" smtClean="0"/>
              <a:t>Especially true for long-distance flows due to packet behavior</a:t>
            </a:r>
          </a:p>
          <a:p>
            <a:pPr lvl="2"/>
            <a:r>
              <a:rPr lang="en-US" dirty="0" smtClean="0"/>
              <a:t>No, this isn’t buffer bloat</a:t>
            </a:r>
          </a:p>
          <a:p>
            <a:r>
              <a:rPr lang="en-US" dirty="0" smtClean="0"/>
              <a:t>Equally important – the infrastructure must be verifiable so that clean service can be provided</a:t>
            </a:r>
          </a:p>
          <a:p>
            <a:pPr lvl="1"/>
            <a:r>
              <a:rPr lang="en-US" dirty="0" smtClean="0"/>
              <a:t>Stuff breaks</a:t>
            </a:r>
          </a:p>
          <a:p>
            <a:pPr lvl="2"/>
            <a:r>
              <a:rPr lang="en-US" dirty="0" smtClean="0"/>
              <a:t>Hardware, software, optics, bugs, …</a:t>
            </a:r>
          </a:p>
          <a:p>
            <a:pPr lvl="2"/>
            <a:r>
              <a:rPr lang="en-US" dirty="0" smtClean="0"/>
              <a:t>How do we deal with it in a production environment?</a:t>
            </a:r>
          </a:p>
          <a:p>
            <a:pPr lvl="1"/>
            <a:r>
              <a:rPr lang="en-US" dirty="0" smtClean="0"/>
              <a:t>Must be able to prove a network device or path is functioning correctly</a:t>
            </a:r>
          </a:p>
          <a:p>
            <a:pPr lvl="2"/>
            <a:r>
              <a:rPr lang="en-US" dirty="0" smtClean="0"/>
              <a:t>Regular active tests should be run - perfSONAR</a:t>
            </a:r>
          </a:p>
          <a:p>
            <a:pPr lvl="1"/>
            <a:r>
              <a:rPr lang="en-US" dirty="0" smtClean="0"/>
              <a:t>Small footprint is a huge win </a:t>
            </a:r>
          </a:p>
          <a:p>
            <a:pPr lvl="2"/>
            <a:r>
              <a:rPr lang="en-US" dirty="0"/>
              <a:t>F</a:t>
            </a:r>
            <a:r>
              <a:rPr lang="en-US" dirty="0" smtClean="0"/>
              <a:t>ewer the number of devices = easier to locate the source of packet loss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2721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Part 1:</a:t>
            </a:r>
          </a:p>
          <a:p>
            <a:pPr lvl="1">
              <a:spcBef>
                <a:spcPts val="0"/>
              </a:spcBef>
            </a:pPr>
            <a:r>
              <a:rPr lang="en-US" b="1" dirty="0"/>
              <a:t>What is ESnet?</a:t>
            </a:r>
          </a:p>
          <a:p>
            <a:pPr lvl="1">
              <a:spcBef>
                <a:spcPts val="0"/>
              </a:spcBef>
            </a:pPr>
            <a:r>
              <a:rPr lang="en-US" b="1" dirty="0"/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dirty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dirty="0"/>
              <a:t>Part 3: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dirty="0"/>
              <a:t>Data Transfer Tools</a:t>
            </a:r>
          </a:p>
          <a:p>
            <a:pPr>
              <a:spcBef>
                <a:spcPts val="0"/>
              </a:spcBef>
            </a:pPr>
            <a:r>
              <a:rPr lang="en-US" dirty="0"/>
              <a:t>Part 4:</a:t>
            </a:r>
          </a:p>
          <a:p>
            <a:pPr lvl="1">
              <a:spcBef>
                <a:spcPts val="0"/>
              </a:spcBef>
            </a:pPr>
            <a:r>
              <a:rPr lang="en-US" dirty="0" err="1"/>
              <a:t>PerfSONAR</a:t>
            </a: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Conclusions &amp; Discussion</a:t>
            </a:r>
          </a:p>
          <a:p>
            <a:pPr marL="0" indent="0"/>
            <a:endParaRPr lang="en-US" dirty="0" smtClean="0"/>
          </a:p>
          <a:p>
            <a:pPr marL="0" indent="0"/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5507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Network DMZ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7938"/>
            <a:ext cx="8229600" cy="5122862"/>
          </a:xfrm>
        </p:spPr>
        <p:txBody>
          <a:bodyPr/>
          <a:lstStyle/>
          <a:p>
            <a:r>
              <a:rPr lang="en-US" dirty="0" smtClean="0"/>
              <a:t>DMZ – “Demilitarized Zone”</a:t>
            </a:r>
          </a:p>
          <a:p>
            <a:pPr lvl="1"/>
            <a:r>
              <a:rPr lang="en-US" sz="1800" dirty="0" smtClean="0"/>
              <a:t>Network segment near the site perimeter with different security policy</a:t>
            </a:r>
          </a:p>
          <a:p>
            <a:pPr lvl="1"/>
            <a:r>
              <a:rPr lang="en-US" sz="1800" dirty="0" smtClean="0"/>
              <a:t>Commonly used architectural element for deploying WAN-facing services (e.g. email, DNS, web)</a:t>
            </a:r>
          </a:p>
          <a:p>
            <a:r>
              <a:rPr lang="en-US" dirty="0" smtClean="0"/>
              <a:t>Traffic for WAN-facing services does not traverse the LAN</a:t>
            </a:r>
          </a:p>
          <a:p>
            <a:pPr lvl="1"/>
            <a:r>
              <a:rPr lang="en-US" sz="1800" dirty="0" smtClean="0"/>
              <a:t>WAN flows are isolated from LAN traffic</a:t>
            </a:r>
          </a:p>
          <a:p>
            <a:pPr lvl="1"/>
            <a:r>
              <a:rPr lang="en-US" sz="1800" dirty="0" smtClean="0"/>
              <a:t>Infrastructure for WAN services is specifically configured for WAN</a:t>
            </a:r>
          </a:p>
          <a:p>
            <a:r>
              <a:rPr lang="en-US" dirty="0" smtClean="0"/>
              <a:t>Separation of security policy improves both LAN and WAN</a:t>
            </a:r>
          </a:p>
          <a:p>
            <a:pPr lvl="1"/>
            <a:r>
              <a:rPr lang="en-US" sz="1800" dirty="0" smtClean="0"/>
              <a:t>No conflation of security policy between LAN hosts and WAN services</a:t>
            </a:r>
          </a:p>
          <a:p>
            <a:pPr lvl="1"/>
            <a:r>
              <a:rPr lang="en-US" sz="1800" dirty="0" smtClean="0"/>
              <a:t>DMZ hosts provide specific services</a:t>
            </a:r>
            <a:endParaRPr lang="en-US" sz="1800" dirty="0" smtClean="0">
              <a:solidFill>
                <a:prstClr val="black"/>
              </a:solidFill>
            </a:endParaRPr>
          </a:p>
          <a:p>
            <a:pPr lvl="1"/>
            <a:r>
              <a:rPr lang="en-US" sz="1800" dirty="0" smtClean="0"/>
              <a:t>LAN hosts must traverse the same ACLs as WAN hosts to access DMZ</a:t>
            </a:r>
          </a:p>
          <a:p>
            <a:r>
              <a:rPr lang="en-US" sz="1800" dirty="0" smtClean="0"/>
              <a:t>Do the same thing for science – Science DMZ</a:t>
            </a:r>
          </a:p>
          <a:p>
            <a:pPr lvl="1"/>
            <a:endParaRPr lang="en-US" sz="1800" dirty="0" smtClean="0">
              <a:solidFill>
                <a:prstClr val="black"/>
              </a:solidFill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4294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Objectives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1417638"/>
            <a:ext cx="8572500" cy="470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>
                <a:solidFill>
                  <a:prstClr val="black"/>
                </a:solidFill>
              </a:rPr>
              <a:t>Learn about Scientific Network Drivers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Explore Barriers to Scientific Network Use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Introduce the Science DMZ Design Paradigm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Experiment with Network Architectural Considerations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Discuss the Impacts of Enterprise Network Security on Scientific Workflows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Evaluate Alternative Network Security Approaches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3772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8661400" cy="697200"/>
          </a:xfrm>
        </p:spPr>
        <p:txBody>
          <a:bodyPr/>
          <a:lstStyle/>
          <a:p>
            <a:r>
              <a:rPr lang="en-US" sz="2700" dirty="0" smtClean="0"/>
              <a:t>The Data Transfer </a:t>
            </a:r>
            <a:r>
              <a:rPr lang="en-US" sz="2700" dirty="0" err="1" smtClean="0"/>
              <a:t>Superfecta</a:t>
            </a:r>
            <a:r>
              <a:rPr lang="en-US" sz="2700" dirty="0" smtClean="0"/>
              <a:t>: Science DMZ Model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898770"/>
            <a:ext cx="2908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/>
              <a:t>Data Transfer </a:t>
            </a:r>
            <a:r>
              <a:rPr lang="en-US" dirty="0" smtClean="0"/>
              <a:t>Node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High performance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Configured </a:t>
            </a:r>
            <a:r>
              <a:rPr lang="en-US" sz="1400" dirty="0"/>
              <a:t>for data transfer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Proper tools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2882" y="2726387"/>
            <a:ext cx="2421118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perfSONAR</a:t>
            </a:r>
            <a:r>
              <a:rPr lang="en-US" dirty="0" smtClean="0"/>
              <a:t>           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Enables fault isolation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Verify </a:t>
            </a:r>
            <a:r>
              <a:rPr lang="en-US" sz="1400" dirty="0"/>
              <a:t>correct operation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Widely </a:t>
            </a:r>
            <a:r>
              <a:rPr lang="en-US" sz="1400" dirty="0" smtClean="0"/>
              <a:t>deployed in ESnet and other networks, as well as sites and facilities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2959" y="5255419"/>
            <a:ext cx="3144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Science DMZ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Dedicated location for DTN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Proper security 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Easy to deploy - no </a:t>
            </a:r>
            <a:r>
              <a:rPr lang="en-US" sz="1400" b="1" dirty="0">
                <a:solidFill>
                  <a:srgbClr val="FF0000"/>
                </a:solidFill>
              </a:rPr>
              <a:t>need to redesign the whole </a:t>
            </a:r>
            <a:r>
              <a:rPr lang="en-US" sz="1400" b="1" dirty="0" smtClean="0">
                <a:solidFill>
                  <a:srgbClr val="FF0000"/>
                </a:solidFill>
              </a:rPr>
              <a:t>network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711701" y="2603927"/>
            <a:ext cx="2179449" cy="1930400"/>
            <a:chOff x="3948446" y="3263045"/>
            <a:chExt cx="2778125" cy="2528156"/>
          </a:xfrm>
        </p:grpSpPr>
        <p:sp>
          <p:nvSpPr>
            <p:cNvPr id="26" name="Freeform 25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96172" y="3987800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Performance Testing &amp; Measurement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78100" y="2603927"/>
            <a:ext cx="2155056" cy="1930400"/>
            <a:chOff x="3835126" y="3263045"/>
            <a:chExt cx="2747031" cy="2528156"/>
          </a:xfrm>
        </p:grpSpPr>
        <p:sp>
          <p:nvSpPr>
            <p:cNvPr id="32" name="Freeform 31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35126" y="3988359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Dedicated Systems for Data Transfer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678623" y="1726213"/>
            <a:ext cx="2066156" cy="1930400"/>
            <a:chOff x="3948446" y="3263045"/>
            <a:chExt cx="2633711" cy="2528156"/>
          </a:xfrm>
        </p:grpSpPr>
        <p:sp>
          <p:nvSpPr>
            <p:cNvPr id="35" name="Freeform 34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4442" y="3754943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Engagement with Network Users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78623" y="3406602"/>
            <a:ext cx="2066156" cy="1930400"/>
            <a:chOff x="3948446" y="3263045"/>
            <a:chExt cx="2633711" cy="2528156"/>
          </a:xfrm>
        </p:grpSpPr>
        <p:sp>
          <p:nvSpPr>
            <p:cNvPr id="38" name="Freeform 37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27450" y="4513932"/>
              <a:ext cx="1930399" cy="68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Network Architecture</a:t>
              </a:r>
              <a:endParaRPr lang="en-US" sz="1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02959" y="748000"/>
            <a:ext cx="3290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Engagement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Partnerships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Education &amp; Consulting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Resources &amp; Knowledgebase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12582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DMZ Takes Many 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a lot of ways to combine these things – it all depends on what you need to do</a:t>
            </a:r>
          </a:p>
          <a:p>
            <a:pPr lvl="1"/>
            <a:r>
              <a:rPr lang="en-US" dirty="0" smtClean="0"/>
              <a:t>Small installation for a project or two</a:t>
            </a:r>
          </a:p>
          <a:p>
            <a:pPr lvl="1"/>
            <a:r>
              <a:rPr lang="en-US" dirty="0" smtClean="0"/>
              <a:t>Facility inside a larger institution</a:t>
            </a:r>
          </a:p>
          <a:p>
            <a:pPr lvl="1"/>
            <a:r>
              <a:rPr lang="en-US" dirty="0" smtClean="0"/>
              <a:t>Institutional capability serving multiple departments/divisions</a:t>
            </a:r>
          </a:p>
          <a:p>
            <a:pPr lvl="1"/>
            <a:r>
              <a:rPr lang="en-US" dirty="0" smtClean="0"/>
              <a:t>Science capability that consumes a majority of the infrastructure</a:t>
            </a:r>
          </a:p>
          <a:p>
            <a:r>
              <a:rPr lang="en-US" dirty="0" smtClean="0"/>
              <a:t>Some of these are straightforward, others are less obvious</a:t>
            </a:r>
          </a:p>
          <a:p>
            <a:r>
              <a:rPr lang="en-US" dirty="0" smtClean="0"/>
              <a:t>Key point of concentration: eliminate sources of packet loss / packet friction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9714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 Hoc DTN Deployment</a:t>
            </a:r>
          </a:p>
        </p:txBody>
      </p:sp>
      <p:pic>
        <p:nvPicPr>
          <p:cNvPr id="10" name="Content Placeholder 9" descr="science-dmz-no-science-dmz-v2a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4" b="14427"/>
          <a:stretch/>
        </p:blipFill>
        <p:spPr>
          <a:xfrm>
            <a:off x="-361112" y="523719"/>
            <a:ext cx="9505112" cy="5962806"/>
          </a:xfrm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349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Legacy Method: Ad Hoc DTN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often what gets tried first</a:t>
            </a:r>
          </a:p>
          <a:p>
            <a:r>
              <a:rPr lang="en-US" dirty="0" smtClean="0"/>
              <a:t>Data transfer node deployed where the owner has space</a:t>
            </a:r>
          </a:p>
          <a:p>
            <a:pPr lvl="1"/>
            <a:r>
              <a:rPr lang="en-US" dirty="0" smtClean="0"/>
              <a:t>This is often the easiest thing to do at the time</a:t>
            </a:r>
          </a:p>
          <a:p>
            <a:pPr lvl="1"/>
            <a:r>
              <a:rPr lang="en-US" dirty="0" smtClean="0"/>
              <a:t>Straightforward to turn on, hard to achieve performance</a:t>
            </a:r>
          </a:p>
          <a:p>
            <a:r>
              <a:rPr lang="en-US" dirty="0" smtClean="0"/>
              <a:t>If lucky, perfSONAR is at the border</a:t>
            </a:r>
          </a:p>
          <a:p>
            <a:pPr lvl="1"/>
            <a:r>
              <a:rPr lang="en-US" dirty="0" smtClean="0"/>
              <a:t>This is a good start</a:t>
            </a:r>
          </a:p>
          <a:p>
            <a:pPr lvl="1"/>
            <a:r>
              <a:rPr lang="en-US" dirty="0" smtClean="0"/>
              <a:t>Need a second one next to the DTN</a:t>
            </a:r>
          </a:p>
          <a:p>
            <a:r>
              <a:rPr lang="en-US" dirty="0" smtClean="0"/>
              <a:t>Entire LAN path has to be sized for data flows</a:t>
            </a:r>
          </a:p>
          <a:p>
            <a:r>
              <a:rPr lang="en-US" dirty="0" smtClean="0"/>
              <a:t>Entire LAN path is part of any troubleshooting exercise</a:t>
            </a:r>
          </a:p>
          <a:p>
            <a:r>
              <a:rPr lang="en-US" dirty="0" smtClean="0"/>
              <a:t>This usually fails to provide the necessary performance.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370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Common LAN </a:t>
            </a:r>
            <a:r>
              <a:rPr lang="en-US" sz="2400" dirty="0" err="1" smtClean="0"/>
              <a:t>config</a:t>
            </a:r>
            <a:r>
              <a:rPr lang="en-US" sz="2400" dirty="0" smtClean="0"/>
              <a:t>:</a:t>
            </a:r>
            <a:br>
              <a:rPr lang="en-US" sz="2400" dirty="0" smtClean="0"/>
            </a:br>
            <a:r>
              <a:rPr lang="en-US" sz="2400" dirty="0" smtClean="0"/>
              <a:t>Multiple Ingress Data Flows, Common Egress</a:t>
            </a:r>
            <a:endParaRPr lang="en-US" sz="2400" dirty="0"/>
          </a:p>
        </p:txBody>
      </p:sp>
      <p:pic>
        <p:nvPicPr>
          <p:cNvPr id="6" name="Content Placeholder 5" descr="device-fan-in-v3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1" t="15406" r="22543" b="13448"/>
          <a:stretch/>
        </p:blipFill>
        <p:spPr>
          <a:xfrm>
            <a:off x="5435600" y="1600200"/>
            <a:ext cx="3251199" cy="4525963"/>
          </a:xfr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199" y="1600200"/>
            <a:ext cx="528289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571500" indent="-3429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8001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/>
              <a:buChar char="−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10287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Hosts will typically send packets at the speed of their interface (1G, 10G, etc.)</a:t>
            </a:r>
          </a:p>
          <a:p>
            <a:pPr lvl="1"/>
            <a:r>
              <a:rPr lang="en-US" dirty="0" smtClean="0"/>
              <a:t>Instantaneous rate, not average rate</a:t>
            </a:r>
          </a:p>
          <a:p>
            <a:pPr lvl="1"/>
            <a:r>
              <a:rPr lang="en-US" dirty="0" smtClean="0"/>
              <a:t>If TCP has window available and data to send, host sends until there is either no data or no window</a:t>
            </a:r>
          </a:p>
          <a:p>
            <a:r>
              <a:rPr lang="en-US" dirty="0" smtClean="0"/>
              <a:t>Hosts moving big data (e.g. DTNs) can send large bursts of back-to-back packets</a:t>
            </a:r>
          </a:p>
          <a:p>
            <a:pPr lvl="1"/>
            <a:r>
              <a:rPr lang="en-US" dirty="0" smtClean="0"/>
              <a:t>This is true even if the average rate as measured over seconds is slower (e.g. 4Gbps)</a:t>
            </a:r>
          </a:p>
          <a:p>
            <a:pPr lvl="1"/>
            <a:r>
              <a:rPr lang="en-US" dirty="0" smtClean="0"/>
              <a:t>On microsecond time scales, there is often congestion</a:t>
            </a:r>
          </a:p>
          <a:p>
            <a:pPr lvl="1"/>
            <a:r>
              <a:rPr lang="en-US" dirty="0" smtClean="0"/>
              <a:t>Router or switch must queue packets or drop them</a:t>
            </a:r>
          </a:p>
          <a:p>
            <a:pPr marL="228600" lvl="1" indent="0">
              <a:buFont typeface="Arial"/>
              <a:buNone/>
            </a:pP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32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 and Switch Output Queues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Interface output queue allows the router or switch to avoid causing packet loss in cases of momentary congestion</a:t>
            </a:r>
          </a:p>
          <a:p>
            <a:r>
              <a:rPr lang="en-US" dirty="0" smtClean="0"/>
              <a:t>In network devices, queue depth (or ‘buffer’) is often a function of cost</a:t>
            </a:r>
          </a:p>
          <a:p>
            <a:pPr lvl="1"/>
            <a:r>
              <a:rPr lang="en-US" dirty="0" smtClean="0"/>
              <a:t>Cheap, fixed-config LAN switches (especially in the 10G space) have inadequate buffering.  Imagine a 10G ‘data center’ switch as the guilty party</a:t>
            </a:r>
          </a:p>
          <a:p>
            <a:pPr lvl="1"/>
            <a:r>
              <a:rPr lang="en-US" dirty="0" smtClean="0"/>
              <a:t>Cut-through or low-latency Ethernet switches typically have inadequate buffering (the whole point is to avoid queuing!)</a:t>
            </a:r>
          </a:p>
          <a:p>
            <a:r>
              <a:rPr lang="en-US" dirty="0" smtClean="0"/>
              <a:t>Expensive, chassis-based devices are more likely to have deep enough queues</a:t>
            </a:r>
            <a:endParaRPr lang="en-US" dirty="0"/>
          </a:p>
          <a:p>
            <a:pPr lvl="1"/>
            <a:r>
              <a:rPr lang="en-US" dirty="0" smtClean="0"/>
              <a:t>Juniper MX and Alcatel-Lucent 7750 used in ESnet backbone</a:t>
            </a:r>
            <a:endParaRPr lang="en-US" dirty="0"/>
          </a:p>
          <a:p>
            <a:pPr lvl="1"/>
            <a:r>
              <a:rPr lang="en-US" dirty="0" smtClean="0"/>
              <a:t>Other vendors make such devices as well</a:t>
            </a:r>
            <a:r>
              <a:rPr lang="en-US" dirty="0"/>
              <a:t> </a:t>
            </a:r>
            <a:r>
              <a:rPr lang="en-US" dirty="0" smtClean="0"/>
              <a:t>- details are important</a:t>
            </a:r>
          </a:p>
          <a:p>
            <a:pPr lvl="1"/>
            <a:r>
              <a:rPr lang="en-US" dirty="0" smtClean="0"/>
              <a:t>Thx </a:t>
            </a:r>
            <a:r>
              <a:rPr lang="en-US" dirty="0"/>
              <a:t>to Jim: </a:t>
            </a:r>
            <a:r>
              <a:rPr lang="en-US" dirty="0">
                <a:hlinkClick r:id="rId2"/>
              </a:rPr>
              <a:t>http://people.ucsc.edu/~warner/</a:t>
            </a:r>
            <a:r>
              <a:rPr lang="en-US" dirty="0" smtClean="0">
                <a:hlinkClick r:id="rId2"/>
              </a:rPr>
              <a:t>buffer.html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This expense is one driver for the Science DMZ architecture – only deploy the expensive features where necessary</a:t>
            </a:r>
            <a:endParaRPr lang="en-US" dirty="0"/>
          </a:p>
          <a:p>
            <a:pPr marL="228600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1490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Prototype Science DMZ Data Path</a:t>
            </a:r>
            <a:endParaRPr lang="en-US" dirty="0"/>
          </a:p>
        </p:txBody>
      </p:sp>
      <p:pic>
        <p:nvPicPr>
          <p:cNvPr id="8" name="Content Placeholder 7" descr="science-dmz-simple-v2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363134" y="1149048"/>
            <a:ext cx="9049934" cy="4977115"/>
          </a:xfrm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9339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Small-scale Science DMZ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Add-on to existing network infrastructure</a:t>
            </a:r>
          </a:p>
          <a:p>
            <a:pPr lvl="1"/>
            <a:r>
              <a:rPr lang="en-US" dirty="0" smtClean="0"/>
              <a:t>All that is required is a port on the border router</a:t>
            </a:r>
          </a:p>
          <a:p>
            <a:pPr lvl="1"/>
            <a:r>
              <a:rPr lang="en-US" dirty="0" smtClean="0"/>
              <a:t>Small footprint, pre-production commitment</a:t>
            </a:r>
          </a:p>
          <a:p>
            <a:r>
              <a:rPr lang="en-US" dirty="0" smtClean="0"/>
              <a:t>Easy to experiment with components and technologies</a:t>
            </a:r>
          </a:p>
          <a:p>
            <a:pPr lvl="1"/>
            <a:r>
              <a:rPr lang="en-US" dirty="0" smtClean="0"/>
              <a:t>DTN prototyping</a:t>
            </a:r>
          </a:p>
          <a:p>
            <a:pPr lvl="1"/>
            <a:r>
              <a:rPr lang="en-US" dirty="0" smtClean="0"/>
              <a:t>perfSONAR testing</a:t>
            </a:r>
          </a:p>
          <a:p>
            <a:r>
              <a:rPr lang="en-US" dirty="0" smtClean="0"/>
              <a:t>Limited scope makes security policy exceptions easy</a:t>
            </a:r>
          </a:p>
          <a:p>
            <a:pPr lvl="1"/>
            <a:r>
              <a:rPr lang="en-US" dirty="0" smtClean="0"/>
              <a:t>Only allow traffic from partners</a:t>
            </a:r>
          </a:p>
          <a:p>
            <a:pPr lvl="1"/>
            <a:r>
              <a:rPr lang="en-US" dirty="0" smtClean="0"/>
              <a:t>Add-on to production infrastructure – lower risk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2287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For Multiple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Science DMZ architecture allows multiple projects to put DTNs in place</a:t>
            </a:r>
          </a:p>
          <a:p>
            <a:pPr lvl="1"/>
            <a:r>
              <a:rPr lang="en-US" dirty="0" smtClean="0"/>
              <a:t>Modular architecture</a:t>
            </a:r>
          </a:p>
          <a:p>
            <a:pPr lvl="1"/>
            <a:r>
              <a:rPr lang="en-US" dirty="0" smtClean="0"/>
              <a:t>Centralized location for data servers</a:t>
            </a:r>
          </a:p>
          <a:p>
            <a:r>
              <a:rPr lang="en-US" dirty="0" smtClean="0"/>
              <a:t>This may or may not work well depending on institutional politics</a:t>
            </a:r>
          </a:p>
          <a:p>
            <a:pPr lvl="1"/>
            <a:r>
              <a:rPr lang="en-US" dirty="0" smtClean="0"/>
              <a:t>Issues such as physical security can make this a non-starter</a:t>
            </a:r>
          </a:p>
          <a:p>
            <a:pPr lvl="1"/>
            <a:r>
              <a:rPr lang="en-US" dirty="0" smtClean="0"/>
              <a:t>On the other hand, some shops already have service models in place</a:t>
            </a:r>
          </a:p>
          <a:p>
            <a:r>
              <a:rPr lang="en-US" dirty="0" smtClean="0"/>
              <a:t>On balance, this can provide a cost savings – it depends</a:t>
            </a:r>
          </a:p>
          <a:p>
            <a:pPr lvl="1"/>
            <a:r>
              <a:rPr lang="en-US" dirty="0" smtClean="0"/>
              <a:t>Central support for data servers vs. carrying data flows</a:t>
            </a:r>
          </a:p>
          <a:p>
            <a:pPr lvl="1"/>
            <a:r>
              <a:rPr lang="en-US" dirty="0" smtClean="0"/>
              <a:t>How far do the data flows have to go?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152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Projects</a:t>
            </a:r>
            <a:endParaRPr lang="en-US" dirty="0"/>
          </a:p>
        </p:txBody>
      </p:sp>
      <p:pic>
        <p:nvPicPr>
          <p:cNvPr id="10" name="Content Placeholder 9" descr="science-dmz-aggregate-jt-talk-v4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455184" y="1098424"/>
            <a:ext cx="9141984" cy="5027739"/>
          </a:xfrm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20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there to worry about?</a:t>
            </a:r>
          </a:p>
        </p:txBody>
      </p:sp>
      <p:pic>
        <p:nvPicPr>
          <p:cNvPr id="6" name="Picture 5" descr="big-wa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077756"/>
            <a:ext cx="4467969" cy="28719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38700" y="4033678"/>
            <a:ext cx="421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© Owen Humphreys/National Geographic Traveler Photo Contest 2013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077756"/>
            <a:ext cx="4381500" cy="3075144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1600" b="1" i="1" dirty="0" smtClean="0">
                <a:solidFill>
                  <a:prstClr val="black"/>
                </a:solidFill>
              </a:rPr>
              <a:t>Genomics</a:t>
            </a:r>
            <a:endParaRPr lang="en-US" sz="1600" b="1" i="1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Sequencer data volume increasing 12x over the next 3 </a:t>
            </a:r>
            <a:r>
              <a:rPr lang="en-US" sz="1400" dirty="0" smtClean="0">
                <a:solidFill>
                  <a:prstClr val="black"/>
                </a:solidFill>
              </a:rPr>
              <a:t>years</a:t>
            </a:r>
            <a:endParaRPr lang="en-US" sz="1400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Sequencer cost decreasing by 10x over same time </a:t>
            </a:r>
            <a:r>
              <a:rPr lang="en-US" sz="1400" dirty="0" smtClean="0">
                <a:solidFill>
                  <a:prstClr val="black"/>
                </a:solidFill>
              </a:rPr>
              <a:t>period</a:t>
            </a:r>
          </a:p>
          <a:p>
            <a:pPr>
              <a:buFont typeface="Arial"/>
              <a:buChar char="•"/>
            </a:pPr>
            <a:r>
              <a:rPr lang="en-US" sz="1600" b="1" i="1" dirty="0">
                <a:solidFill>
                  <a:prstClr val="black"/>
                </a:solidFill>
              </a:rPr>
              <a:t>High Energy </a:t>
            </a:r>
            <a:r>
              <a:rPr lang="en-US" sz="1600" b="1" i="1" dirty="0" smtClean="0">
                <a:solidFill>
                  <a:prstClr val="black"/>
                </a:solidFill>
              </a:rPr>
              <a:t>Physics</a:t>
            </a:r>
            <a:endParaRPr lang="en-US" sz="1600" b="1" i="1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LHC experiments produce &amp; distribute petabytes of data/</a:t>
            </a:r>
            <a:r>
              <a:rPr lang="en-US" sz="1400" dirty="0" smtClean="0">
                <a:solidFill>
                  <a:prstClr val="black"/>
                </a:solidFill>
              </a:rPr>
              <a:t>year</a:t>
            </a:r>
          </a:p>
          <a:p>
            <a:pPr lvl="1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Peak data rates increase 3-5x over 5 </a:t>
            </a:r>
            <a:r>
              <a:rPr lang="en-US" sz="1400" dirty="0" smtClean="0">
                <a:solidFill>
                  <a:prstClr val="black"/>
                </a:solidFill>
              </a:rPr>
              <a:t>years</a:t>
            </a:r>
          </a:p>
          <a:p>
            <a:pPr>
              <a:buFont typeface="Arial"/>
              <a:buChar char="•"/>
            </a:pPr>
            <a:r>
              <a:rPr lang="en-US" sz="1600" b="1" i="1" dirty="0">
                <a:solidFill>
                  <a:prstClr val="black"/>
                </a:solidFill>
              </a:rPr>
              <a:t>Light </a:t>
            </a:r>
            <a:r>
              <a:rPr lang="en-US" sz="1600" b="1" i="1" dirty="0" smtClean="0">
                <a:solidFill>
                  <a:prstClr val="black"/>
                </a:solidFill>
              </a:rPr>
              <a:t>Sources</a:t>
            </a:r>
            <a:endParaRPr lang="en-US" sz="1600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4152900"/>
            <a:ext cx="8572500" cy="197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/>
              <a:buChar char="•"/>
            </a:pPr>
            <a:r>
              <a:rPr lang="en-US" sz="1500" dirty="0" smtClean="0">
                <a:solidFill>
                  <a:prstClr val="black"/>
                </a:solidFill>
              </a:rPr>
              <a:t>Many </a:t>
            </a:r>
            <a:r>
              <a:rPr lang="en-US" sz="1500" dirty="0">
                <a:solidFill>
                  <a:prstClr val="black"/>
                </a:solidFill>
              </a:rPr>
              <a:t>detectors on a Moore’s Law </a:t>
            </a:r>
            <a:r>
              <a:rPr lang="en-US" sz="1500" dirty="0" smtClean="0">
                <a:solidFill>
                  <a:prstClr val="black"/>
                </a:solidFill>
              </a:rPr>
              <a:t>curve</a:t>
            </a:r>
            <a:endParaRPr lang="en-US" sz="1500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</a:rPr>
              <a:t>Data volumes rendering previous operational models </a:t>
            </a:r>
            <a:r>
              <a:rPr lang="en-US" sz="1500" dirty="0" smtClean="0">
                <a:solidFill>
                  <a:prstClr val="black"/>
                </a:solidFill>
              </a:rPr>
              <a:t>obsolete</a:t>
            </a:r>
          </a:p>
          <a:p>
            <a:pPr>
              <a:buFont typeface="Arial"/>
              <a:buChar char="•"/>
            </a:pPr>
            <a:r>
              <a:rPr lang="en-US" sz="1700" b="1" i="1" dirty="0" smtClean="0">
                <a:solidFill>
                  <a:prstClr val="black"/>
                </a:solidFill>
              </a:rPr>
              <a:t>Common Threads</a:t>
            </a:r>
            <a:endParaRPr lang="en-US" sz="1700" dirty="0" smtClean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r>
              <a:rPr lang="en-US" sz="1500" dirty="0" smtClean="0">
                <a:solidFill>
                  <a:prstClr val="black"/>
                </a:solidFill>
              </a:rPr>
              <a:t>Increased capability, greater need for data mobility due to span/depth of collaboration space</a:t>
            </a:r>
          </a:p>
          <a:p>
            <a:pPr lvl="1">
              <a:buFont typeface="Arial"/>
              <a:buChar char="•"/>
            </a:pPr>
            <a:r>
              <a:rPr lang="en-US" sz="1500" dirty="0" smtClean="0">
                <a:solidFill>
                  <a:prstClr val="black"/>
                </a:solidFill>
              </a:rPr>
              <a:t>Global is the new local.  Research is no longer done within a domain.  End to end involves many fiefdoms to cross – and yes this becomes </a:t>
            </a:r>
            <a:r>
              <a:rPr lang="en-US" sz="1500" b="1" dirty="0" smtClean="0">
                <a:solidFill>
                  <a:prstClr val="black"/>
                </a:solidFill>
              </a:rPr>
              <a:t>your</a:t>
            </a:r>
            <a:r>
              <a:rPr lang="en-US" sz="1500" dirty="0" smtClean="0">
                <a:solidFill>
                  <a:prstClr val="black"/>
                </a:solidFill>
              </a:rPr>
              <a:t> problem when </a:t>
            </a:r>
            <a:r>
              <a:rPr lang="en-US" sz="1500" b="1" dirty="0" smtClean="0">
                <a:solidFill>
                  <a:prstClr val="black"/>
                </a:solidFill>
              </a:rPr>
              <a:t>your</a:t>
            </a:r>
            <a:r>
              <a:rPr lang="en-US" sz="1500" dirty="0" smtClean="0">
                <a:solidFill>
                  <a:prstClr val="black"/>
                </a:solidFill>
              </a:rPr>
              <a:t> users are impacted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9658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Supercomputer Center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High-performance networking is assumed in this environment</a:t>
            </a:r>
          </a:p>
          <a:p>
            <a:pPr lvl="1"/>
            <a:r>
              <a:rPr lang="en-US" dirty="0" smtClean="0"/>
              <a:t>Data flows between systems, between systems and storage, wide area, etc.</a:t>
            </a:r>
          </a:p>
          <a:p>
            <a:pPr lvl="1"/>
            <a:r>
              <a:rPr lang="en-US" dirty="0" smtClean="0"/>
              <a:t>Global </a:t>
            </a:r>
            <a:r>
              <a:rPr lang="en-US" dirty="0" err="1" smtClean="0"/>
              <a:t>filesystem</a:t>
            </a:r>
            <a:r>
              <a:rPr lang="en-US" dirty="0" smtClean="0"/>
              <a:t> often ties resources together</a:t>
            </a:r>
          </a:p>
          <a:p>
            <a:pPr lvl="2"/>
            <a:r>
              <a:rPr lang="en-US" dirty="0" smtClean="0"/>
              <a:t>Portions of this may not run over Ethernet (e.g. IB)</a:t>
            </a:r>
          </a:p>
          <a:p>
            <a:pPr lvl="2"/>
            <a:r>
              <a:rPr lang="en-US" dirty="0" smtClean="0"/>
              <a:t>Implications for Data Transfer Nodes</a:t>
            </a:r>
          </a:p>
          <a:p>
            <a:r>
              <a:rPr lang="en-US" dirty="0" smtClean="0"/>
              <a:t>“Science DMZ” may not look like a discrete entity here</a:t>
            </a:r>
          </a:p>
          <a:p>
            <a:pPr lvl="1"/>
            <a:r>
              <a:rPr lang="en-US" dirty="0" smtClean="0"/>
              <a:t>By the time you get through interconnecting all the resources, you end up with most of the network in the Science DMZ</a:t>
            </a:r>
          </a:p>
          <a:p>
            <a:pPr lvl="1"/>
            <a:r>
              <a:rPr lang="en-US" dirty="0" smtClean="0"/>
              <a:t>This is as it should be – the point is appropriate deployment of tools, configuration, policy control, etc.</a:t>
            </a:r>
          </a:p>
          <a:p>
            <a:r>
              <a:rPr lang="en-US" dirty="0" smtClean="0"/>
              <a:t>Office networks can look like an afterthought, but they aren’t</a:t>
            </a:r>
          </a:p>
          <a:p>
            <a:pPr lvl="1"/>
            <a:r>
              <a:rPr lang="en-US" dirty="0" smtClean="0"/>
              <a:t>Deployed with appropriate security controls</a:t>
            </a:r>
          </a:p>
          <a:p>
            <a:pPr lvl="1"/>
            <a:r>
              <a:rPr lang="en-US" dirty="0" smtClean="0"/>
              <a:t>Office infrastructure need not be sized for science traffic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981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Supercomputer Center Data Path</a:t>
            </a:r>
            <a:endParaRPr lang="en-US" dirty="0"/>
          </a:p>
        </p:txBody>
      </p:sp>
      <p:pic>
        <p:nvPicPr>
          <p:cNvPr id="6" name="Content Placeholder 5" descr="science-dmz-aggregate-jt-talk-v2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163914" y="1258612"/>
            <a:ext cx="8850714" cy="4867552"/>
          </a:xfr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5907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Major Data Site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some cases, large scale data service is the major driver</a:t>
            </a:r>
          </a:p>
          <a:p>
            <a:pPr lvl="1"/>
            <a:r>
              <a:rPr lang="en-US" dirty="0" smtClean="0"/>
              <a:t>Huge volumes of data – ingest, export</a:t>
            </a:r>
          </a:p>
          <a:p>
            <a:pPr lvl="1"/>
            <a:r>
              <a:rPr lang="en-US" dirty="0" smtClean="0"/>
              <a:t>Individual DTNs don’t exist here – data transfer clusters</a:t>
            </a:r>
          </a:p>
          <a:p>
            <a:r>
              <a:rPr lang="en-US" dirty="0" smtClean="0"/>
              <a:t>Single-pipe deployments don’t work</a:t>
            </a:r>
          </a:p>
          <a:p>
            <a:pPr lvl="1"/>
            <a:r>
              <a:rPr lang="en-US" dirty="0" smtClean="0"/>
              <a:t>Everything is parallel</a:t>
            </a:r>
          </a:p>
          <a:p>
            <a:pPr lvl="2"/>
            <a:r>
              <a:rPr lang="en-US" dirty="0" smtClean="0"/>
              <a:t>Networks (Nx10G LAGs, soon to be Nx100G)</a:t>
            </a:r>
          </a:p>
          <a:p>
            <a:pPr lvl="2"/>
            <a:r>
              <a:rPr lang="en-US" dirty="0" smtClean="0"/>
              <a:t>Hosts – data transfer clusters, no individual DTNs</a:t>
            </a:r>
          </a:p>
          <a:p>
            <a:pPr lvl="2"/>
            <a:r>
              <a:rPr lang="en-US" dirty="0" smtClean="0"/>
              <a:t>WAN connections – multiple entry, redundant equipment</a:t>
            </a:r>
          </a:p>
          <a:p>
            <a:pPr lvl="1"/>
            <a:r>
              <a:rPr lang="en-US" dirty="0" smtClean="0"/>
              <a:t>Choke points (e.g. enterprise firewalls) cause problems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761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Site – Architecture</a:t>
            </a:r>
            <a:endParaRPr lang="en-US" dirty="0"/>
          </a:p>
        </p:txBody>
      </p:sp>
      <p:pic>
        <p:nvPicPr>
          <p:cNvPr id="8" name="Content Placeholder 7" descr="science-dmz-aggregate-jt-talk-v4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148301" y="1417638"/>
            <a:ext cx="9716315" cy="5343599"/>
          </a:xfr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5721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Distributed Science DMZ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Fiber-rich environment enables distributed Science DMZ</a:t>
            </a:r>
          </a:p>
          <a:p>
            <a:pPr lvl="1"/>
            <a:r>
              <a:rPr lang="en-US" dirty="0" smtClean="0"/>
              <a:t>No need to accommodate all equipment in one location</a:t>
            </a:r>
          </a:p>
          <a:p>
            <a:pPr lvl="1"/>
            <a:r>
              <a:rPr lang="en-US" dirty="0" smtClean="0"/>
              <a:t>Allows the deployment of institutional science service</a:t>
            </a:r>
          </a:p>
          <a:p>
            <a:r>
              <a:rPr lang="en-US" dirty="0" smtClean="0"/>
              <a:t>WAN services arrive at the site in the normal way</a:t>
            </a:r>
          </a:p>
          <a:p>
            <a:r>
              <a:rPr lang="en-US" dirty="0" smtClean="0"/>
              <a:t>Dark fiber distributes connectivity to Science DMZ services throughout the site</a:t>
            </a:r>
          </a:p>
          <a:p>
            <a:pPr lvl="1"/>
            <a:r>
              <a:rPr lang="en-US" dirty="0" smtClean="0"/>
              <a:t>Departments with their own networking groups can manage their own local Science DMZ infrastructure</a:t>
            </a:r>
          </a:p>
          <a:p>
            <a:pPr lvl="1"/>
            <a:r>
              <a:rPr lang="en-US" dirty="0" smtClean="0"/>
              <a:t>Facilities or buildings can be served without building up the business network to support those flows</a:t>
            </a:r>
          </a:p>
          <a:p>
            <a:r>
              <a:rPr lang="en-US" dirty="0" smtClean="0"/>
              <a:t>Security is potentially more complex</a:t>
            </a:r>
          </a:p>
          <a:p>
            <a:pPr lvl="1"/>
            <a:r>
              <a:rPr lang="en-US" dirty="0" smtClean="0"/>
              <a:t>Remote infrastructure must be monitored</a:t>
            </a:r>
          </a:p>
          <a:p>
            <a:pPr lvl="1"/>
            <a:r>
              <a:rPr lang="en-US" dirty="0" smtClean="0"/>
              <a:t>Solutions depend on relationships with security groups</a:t>
            </a:r>
          </a:p>
          <a:p>
            <a:pPr lvl="1"/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0635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Distributed Science DMZ – Dark Fiber</a:t>
            </a:r>
            <a:endParaRPr lang="en-US" dirty="0"/>
          </a:p>
        </p:txBody>
      </p:sp>
      <p:pic>
        <p:nvPicPr>
          <p:cNvPr id="6" name="Content Placeholder 5" descr="science-dmz-aggregate-jt-talk-v6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/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207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Science DMZs – Dark Fiber</a:t>
            </a:r>
            <a:endParaRPr lang="en-US" dirty="0"/>
          </a:p>
        </p:txBody>
      </p:sp>
      <p:pic>
        <p:nvPicPr>
          <p:cNvPr id="7" name="Content Placeholder 6" descr="science-dmz-aggregate-jt-talk-v7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59889" y="1315821"/>
            <a:ext cx="9401937" cy="5170703"/>
          </a:xfr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2934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Threads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Two common threads exist in all these examples</a:t>
            </a:r>
          </a:p>
          <a:p>
            <a:r>
              <a:rPr lang="en-US" dirty="0" smtClean="0"/>
              <a:t>Accommodation of TCP</a:t>
            </a:r>
          </a:p>
          <a:p>
            <a:pPr lvl="1"/>
            <a:r>
              <a:rPr lang="en-US" dirty="0" smtClean="0"/>
              <a:t>Wide area portion of data transfers traverses purpose-built path</a:t>
            </a:r>
          </a:p>
          <a:p>
            <a:pPr lvl="1"/>
            <a:r>
              <a:rPr lang="en-US" dirty="0" smtClean="0"/>
              <a:t>High performance devices that don’t drop packets</a:t>
            </a:r>
          </a:p>
          <a:p>
            <a:r>
              <a:rPr lang="en-US" dirty="0" smtClean="0"/>
              <a:t>Ability to test and verify</a:t>
            </a:r>
          </a:p>
          <a:p>
            <a:pPr lvl="1"/>
            <a:r>
              <a:rPr lang="en-US" dirty="0" smtClean="0"/>
              <a:t>When problems arise (and they always will), they can be solved if the infrastructure is built correctly</a:t>
            </a:r>
          </a:p>
          <a:p>
            <a:pPr lvl="1"/>
            <a:r>
              <a:rPr lang="en-US" dirty="0" smtClean="0"/>
              <a:t>Small device count makes it easier to find issues</a:t>
            </a:r>
          </a:p>
          <a:p>
            <a:pPr lvl="1"/>
            <a:r>
              <a:rPr lang="en-US" dirty="0" smtClean="0"/>
              <a:t>Multiple test and measurement hosts provide multiple views of the data path</a:t>
            </a:r>
          </a:p>
          <a:p>
            <a:pPr lvl="2"/>
            <a:r>
              <a:rPr lang="en-US" dirty="0" smtClean="0"/>
              <a:t>perfSONAR nodes at the site and in the WAN</a:t>
            </a:r>
          </a:p>
          <a:p>
            <a:pPr lvl="2"/>
            <a:r>
              <a:rPr lang="en-US" dirty="0" smtClean="0"/>
              <a:t>perfSONAR nodes at the remote site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5250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Research Project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68887"/>
          </a:xfrm>
        </p:spPr>
        <p:txBody>
          <a:bodyPr>
            <a:normAutofit/>
          </a:bodyPr>
          <a:lstStyle/>
          <a:p>
            <a:r>
              <a:rPr lang="en-US" dirty="0" smtClean="0"/>
              <a:t>Science DMZ model can be used to support research</a:t>
            </a:r>
          </a:p>
          <a:p>
            <a:r>
              <a:rPr lang="en-US" dirty="0" smtClean="0"/>
              <a:t>Some research projects are networking research projects</a:t>
            </a:r>
          </a:p>
          <a:p>
            <a:pPr lvl="1"/>
            <a:r>
              <a:rPr lang="en-US" dirty="0" smtClean="0"/>
              <a:t>The network is both the environment and the subject of research</a:t>
            </a:r>
          </a:p>
          <a:p>
            <a:pPr lvl="1"/>
            <a:r>
              <a:rPr lang="en-US" dirty="0" smtClean="0"/>
              <a:t>Science DMZ is a good fit for several reasons</a:t>
            </a:r>
          </a:p>
          <a:p>
            <a:pPr lvl="2"/>
            <a:r>
              <a:rPr lang="en-US" dirty="0" smtClean="0"/>
              <a:t>Isolate research from production when research is in the unstable phase</a:t>
            </a:r>
          </a:p>
          <a:p>
            <a:pPr lvl="2"/>
            <a:r>
              <a:rPr lang="en-US" dirty="0" smtClean="0"/>
              <a:t>Separation of administrative control</a:t>
            </a:r>
          </a:p>
          <a:p>
            <a:r>
              <a:rPr lang="en-US" dirty="0" smtClean="0"/>
              <a:t> 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84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39"/>
            <a:ext cx="7318923" cy="1143000"/>
          </a:xfrm>
        </p:spPr>
        <p:txBody>
          <a:bodyPr/>
          <a:lstStyle/>
          <a:p>
            <a:r>
              <a:rPr lang="en-US" dirty="0" smtClean="0"/>
              <a:t>Science DMZ With Separate Research Area</a:t>
            </a:r>
            <a:endParaRPr lang="en-US" dirty="0"/>
          </a:p>
        </p:txBody>
      </p:sp>
      <p:pic>
        <p:nvPicPr>
          <p:cNvPr id="14" name="Content Placeholder 13" descr="science-dmz-research-env2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1" t="9996" r="16445" b="12730"/>
          <a:stretch/>
        </p:blipFill>
        <p:spPr>
          <a:xfrm rot="5400000">
            <a:off x="1686274" y="-477010"/>
            <a:ext cx="5697471" cy="8229601"/>
          </a:xfrm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4552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Part 1:</a:t>
            </a:r>
          </a:p>
          <a:p>
            <a:pPr lvl="1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What is ESnet?</a:t>
            </a:r>
          </a:p>
          <a:p>
            <a:pPr lvl="1">
              <a:spcBef>
                <a:spcPts val="0"/>
              </a:spcBef>
            </a:pPr>
            <a:r>
              <a:rPr lang="en-US" b="1" dirty="0"/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b="1" dirty="0"/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dirty="0"/>
              <a:t>Part </a:t>
            </a:r>
            <a:r>
              <a:rPr lang="en-US" dirty="0" smtClean="0"/>
              <a:t>3: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dirty="0"/>
              <a:t>Data Transfer Tools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Part </a:t>
            </a:r>
            <a:r>
              <a:rPr lang="en-US" dirty="0"/>
              <a:t>4</a:t>
            </a:r>
            <a:r>
              <a:rPr lang="en-US" dirty="0" smtClean="0"/>
              <a:t>:</a:t>
            </a:r>
          </a:p>
          <a:p>
            <a:pPr lvl="1">
              <a:spcBef>
                <a:spcPts val="0"/>
              </a:spcBef>
            </a:pPr>
            <a:r>
              <a:rPr lang="en-US" dirty="0" err="1" smtClean="0"/>
              <a:t>PerfSONAR</a:t>
            </a: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 smtClean="0"/>
              <a:t>Conclusions </a:t>
            </a:r>
            <a:r>
              <a:rPr lang="en-US" dirty="0"/>
              <a:t>&amp; Discussion</a:t>
            </a:r>
          </a:p>
          <a:p>
            <a:pPr marL="0" indent="0"/>
            <a:endParaRPr lang="en-US" dirty="0" smtClean="0"/>
          </a:p>
          <a:p>
            <a:pPr marL="0" indent="0"/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081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39"/>
            <a:ext cx="7318923" cy="1143000"/>
          </a:xfrm>
        </p:spPr>
        <p:txBody>
          <a:bodyPr/>
          <a:lstStyle/>
          <a:p>
            <a:r>
              <a:rPr lang="en-US" dirty="0" smtClean="0"/>
              <a:t>Science DMZ With Separate Research Area</a:t>
            </a:r>
            <a:endParaRPr lang="en-US" dirty="0"/>
          </a:p>
        </p:txBody>
      </p:sp>
      <p:pic>
        <p:nvPicPr>
          <p:cNvPr id="11" name="Content Placeholder 10" descr="science-dmz-research-env3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9" t="9726" r="16680" b="12999"/>
          <a:stretch/>
        </p:blipFill>
        <p:spPr>
          <a:xfrm rot="5400000">
            <a:off x="1735593" y="-464681"/>
            <a:ext cx="5648154" cy="8229600"/>
          </a:xfrm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0511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– Routers and Switches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08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Requirements for Science DMZ gear are different</a:t>
            </a:r>
          </a:p>
          <a:p>
            <a:pPr lvl="1"/>
            <a:r>
              <a:rPr lang="en-US" dirty="0" smtClean="0"/>
              <a:t>No need to go for the kitchen sink list of services</a:t>
            </a:r>
          </a:p>
          <a:p>
            <a:pPr lvl="1"/>
            <a:r>
              <a:rPr lang="en-US" dirty="0" smtClean="0"/>
              <a:t>A Science DMZ box only needs to do a few things, but do them well</a:t>
            </a:r>
          </a:p>
          <a:p>
            <a:pPr lvl="1"/>
            <a:r>
              <a:rPr lang="en-US" dirty="0" smtClean="0"/>
              <a:t>Support for the </a:t>
            </a:r>
            <a:r>
              <a:rPr lang="en-US" dirty="0"/>
              <a:t>latest LAN integration magic with your Windows Active Directory environment is probably not </a:t>
            </a:r>
            <a:r>
              <a:rPr lang="en-US" dirty="0" smtClean="0"/>
              <a:t>super-important</a:t>
            </a:r>
          </a:p>
          <a:p>
            <a:pPr lvl="1"/>
            <a:r>
              <a:rPr lang="en-US" dirty="0" smtClean="0"/>
              <a:t>A clean architecture is important</a:t>
            </a:r>
          </a:p>
          <a:p>
            <a:pPr lvl="2"/>
            <a:r>
              <a:rPr lang="en-US" dirty="0" smtClean="0"/>
              <a:t>How fast can a single flow go?</a:t>
            </a:r>
          </a:p>
          <a:p>
            <a:pPr lvl="2"/>
            <a:r>
              <a:rPr lang="en-US" dirty="0" smtClean="0"/>
              <a:t>Are there any components that go slower than interface wire speed?</a:t>
            </a:r>
          </a:p>
          <a:p>
            <a:r>
              <a:rPr lang="en-US" dirty="0" smtClean="0"/>
              <a:t>There is a temptation to go cheap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Hey, it only needs to do a few things, right?</a:t>
            </a:r>
          </a:p>
          <a:p>
            <a:pPr lvl="1"/>
            <a:r>
              <a:rPr lang="en-US" dirty="0"/>
              <a:t>You typically don’t get what you don’t pay for</a:t>
            </a:r>
          </a:p>
          <a:p>
            <a:pPr lvl="2"/>
            <a:r>
              <a:rPr lang="en-US" dirty="0" smtClean="0"/>
              <a:t>(You </a:t>
            </a:r>
            <a:r>
              <a:rPr lang="en-US" dirty="0"/>
              <a:t>sometimes don’t get what you pay for </a:t>
            </a:r>
            <a:r>
              <a:rPr lang="en-US" dirty="0" smtClean="0"/>
              <a:t>either)</a:t>
            </a:r>
            <a:endParaRPr lang="en-US" dirty="0"/>
          </a:p>
          <a:p>
            <a:pPr marL="228600" lvl="1" indent="0">
              <a:buNone/>
            </a:pPr>
            <a:endParaRPr lang="en-US" dirty="0" smtClean="0"/>
          </a:p>
          <a:p>
            <a:pPr lvl="2">
              <a:buFont typeface="Arial"/>
              <a:buChar char="•"/>
            </a:pPr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2640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Stuff </a:t>
            </a:r>
            <a:r>
              <a:rPr lang="en-US" dirty="0"/>
              <a:t>We Think Is Important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0800"/>
            <a:ext cx="8229600" cy="4769974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Deep interface queues</a:t>
            </a:r>
          </a:p>
          <a:p>
            <a:pPr lvl="1"/>
            <a:r>
              <a:rPr lang="en-US" dirty="0" smtClean="0"/>
              <a:t>Output queue or VOQ – doesn’t matter</a:t>
            </a:r>
          </a:p>
          <a:p>
            <a:pPr lvl="1"/>
            <a:r>
              <a:rPr lang="en-US" dirty="0" smtClean="0"/>
              <a:t>What TCP sees is what matters – fan-in is *not* your friend</a:t>
            </a:r>
          </a:p>
          <a:p>
            <a:pPr lvl="1"/>
            <a:r>
              <a:rPr lang="en-US" dirty="0" smtClean="0"/>
              <a:t>No, this isn’t buffer bloat</a:t>
            </a:r>
          </a:p>
          <a:p>
            <a:r>
              <a:rPr lang="en-US" dirty="0" smtClean="0"/>
              <a:t>Good counters</a:t>
            </a:r>
          </a:p>
          <a:p>
            <a:pPr lvl="1"/>
            <a:r>
              <a:rPr lang="en-US" dirty="0" smtClean="0"/>
              <a:t>We like the ability to reliably count *every* packet associated with a particular flow, address pair,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2"/>
            <a:r>
              <a:rPr lang="en-US" dirty="0" smtClean="0"/>
              <a:t>Very helpful for debugging packet loss</a:t>
            </a:r>
          </a:p>
          <a:p>
            <a:pPr lvl="2"/>
            <a:r>
              <a:rPr lang="en-US" dirty="0" smtClean="0"/>
              <a:t>Must not affect performance (just count it, don’t punt it)</a:t>
            </a:r>
          </a:p>
          <a:p>
            <a:pPr lvl="2"/>
            <a:r>
              <a:rPr lang="en-US" dirty="0" err="1"/>
              <a:t>s</a:t>
            </a:r>
            <a:r>
              <a:rPr lang="en-US" dirty="0" err="1" smtClean="0"/>
              <a:t>flow</a:t>
            </a:r>
            <a:r>
              <a:rPr lang="en-US" dirty="0" smtClean="0"/>
              <a:t> support if possible</a:t>
            </a:r>
          </a:p>
          <a:p>
            <a:pPr lvl="1"/>
            <a:r>
              <a:rPr lang="en-US" dirty="0" smtClean="0"/>
              <a:t>If the box is going to drop a packet, it should increment a counter somewhere indicating that it dropped the packet</a:t>
            </a:r>
          </a:p>
          <a:p>
            <a:pPr lvl="2"/>
            <a:r>
              <a:rPr lang="en-US" dirty="0" smtClean="0"/>
              <a:t>Magic vendor permissions and hidden commands should not be necessary</a:t>
            </a:r>
          </a:p>
          <a:p>
            <a:pPr lvl="2"/>
            <a:r>
              <a:rPr lang="en-US" dirty="0" smtClean="0"/>
              <a:t>Some boxes just lie – run away!</a:t>
            </a:r>
          </a:p>
          <a:p>
            <a:r>
              <a:rPr lang="en-US" dirty="0" smtClean="0"/>
              <a:t>Single-flow performance should be wire-speed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233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Technology, New Bugs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89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Bugs happen.</a:t>
            </a:r>
          </a:p>
          <a:p>
            <a:pPr lvl="1"/>
            <a:r>
              <a:rPr lang="en-US" dirty="0" smtClean="0"/>
              <a:t>Data integrity (traffic forwarded, but with altered data payload)</a:t>
            </a:r>
          </a:p>
          <a:p>
            <a:pPr lvl="1"/>
            <a:r>
              <a:rPr lang="en-US" dirty="0" smtClean="0"/>
              <a:t>Packet loss</a:t>
            </a:r>
          </a:p>
          <a:p>
            <a:pPr lvl="1"/>
            <a:r>
              <a:rPr lang="en-US" dirty="0" smtClean="0"/>
              <a:t>Interface wedge</a:t>
            </a:r>
          </a:p>
          <a:p>
            <a:pPr lvl="1"/>
            <a:r>
              <a:rPr lang="en-US" dirty="0" smtClean="0"/>
              <a:t>Optics flaps</a:t>
            </a:r>
          </a:p>
          <a:p>
            <a:r>
              <a:rPr lang="en-US" dirty="0" smtClean="0"/>
              <a:t>Monitoring systems are indispensable</a:t>
            </a:r>
          </a:p>
          <a:p>
            <a:r>
              <a:rPr lang="en-US" dirty="0" smtClean="0"/>
              <a:t>Finding and fixing issues is sometimes hard</a:t>
            </a:r>
          </a:p>
          <a:p>
            <a:pPr lvl="1"/>
            <a:r>
              <a:rPr lang="en-US" dirty="0" smtClean="0"/>
              <a:t>Rough guess – difficulty exponent is degrees of freedom</a:t>
            </a:r>
          </a:p>
          <a:p>
            <a:pPr lvl="2"/>
            <a:r>
              <a:rPr lang="en-US" dirty="0" smtClean="0"/>
              <a:t>Vendors/platforms, administrative domains, time zones</a:t>
            </a:r>
          </a:p>
          <a:p>
            <a:r>
              <a:rPr lang="en-US" dirty="0" smtClean="0"/>
              <a:t>Takeaway – don’t skimp on test gear (at least maintain your perfSONAR boxes)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5800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So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no single “correct” way build a Science DMZ</a:t>
            </a:r>
          </a:p>
          <a:p>
            <a:pPr lvl="1"/>
            <a:r>
              <a:rPr lang="en-US" dirty="0" smtClean="0"/>
              <a:t>These are design patterns, not rules</a:t>
            </a:r>
          </a:p>
          <a:p>
            <a:r>
              <a:rPr lang="en-US" dirty="0" smtClean="0"/>
              <a:t>It depends on things like:</a:t>
            </a:r>
          </a:p>
          <a:p>
            <a:pPr lvl="1"/>
            <a:r>
              <a:rPr lang="en-US" dirty="0" smtClean="0"/>
              <a:t>site requirements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xisting resources </a:t>
            </a:r>
          </a:p>
          <a:p>
            <a:pPr lvl="1"/>
            <a:r>
              <a:rPr lang="en-US" dirty="0" smtClean="0"/>
              <a:t>availability of dark fiber</a:t>
            </a:r>
          </a:p>
          <a:p>
            <a:pPr lvl="1"/>
            <a:r>
              <a:rPr lang="en-US" dirty="0" smtClean="0"/>
              <a:t>budget</a:t>
            </a:r>
          </a:p>
          <a:p>
            <a:endParaRPr lang="en-US" dirty="0" smtClean="0"/>
          </a:p>
          <a:p>
            <a:r>
              <a:rPr lang="en-US" dirty="0" smtClean="0"/>
              <a:t>The main point is to reduce the opportunities for packet loss, and be able to find loss if it’s present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6919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</a:rPr>
              <a:t>Part 1:</a:t>
            </a:r>
          </a:p>
          <a:p>
            <a:pPr lvl="1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</a:rPr>
              <a:t>What is ESnet?</a:t>
            </a:r>
          </a:p>
          <a:p>
            <a:pPr lvl="1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</a:rPr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</a:rPr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Part 2:</a:t>
            </a:r>
          </a:p>
          <a:p>
            <a:pPr lvl="1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dirty="0"/>
              <a:t>Part 3: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dirty="0"/>
              <a:t>Data Transfer Tools</a:t>
            </a:r>
          </a:p>
          <a:p>
            <a:pPr>
              <a:spcBef>
                <a:spcPts val="0"/>
              </a:spcBef>
            </a:pPr>
            <a:r>
              <a:rPr lang="en-US" dirty="0"/>
              <a:t>Part 4:</a:t>
            </a:r>
          </a:p>
          <a:p>
            <a:pPr lvl="1">
              <a:spcBef>
                <a:spcPts val="0"/>
              </a:spcBef>
            </a:pPr>
            <a:r>
              <a:rPr lang="en-US" dirty="0" err="1"/>
              <a:t>PerfSONAR</a:t>
            </a: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Conclusions &amp; Discussion</a:t>
            </a:r>
          </a:p>
          <a:p>
            <a:pPr marL="0" indent="0"/>
            <a:endParaRPr lang="en-US" dirty="0" smtClean="0"/>
          </a:p>
          <a:p>
            <a:pPr marL="0" indent="0"/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9169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2362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Enterprise Firewall issues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Non-firewall security options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Touch on </a:t>
            </a:r>
            <a:r>
              <a:rPr lang="en-US" sz="2400" dirty="0"/>
              <a:t>o</a:t>
            </a:r>
            <a:r>
              <a:rPr lang="en-US" sz="2400" dirty="0" smtClean="0"/>
              <a:t>rganizational structures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4013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Talk About </a:t>
            </a:r>
            <a:r>
              <a:rPr lang="en-US" dirty="0"/>
              <a:t>Enterprise Firewalls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48998"/>
            <a:ext cx="8385005" cy="503752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 firewall’s job is to enhance security by blocking activity that might compromise security</a:t>
            </a:r>
          </a:p>
          <a:p>
            <a:pPr lvl="1"/>
            <a:r>
              <a:rPr lang="en-US" sz="2100" dirty="0" smtClean="0"/>
              <a:t>This means that a firewall’s job is to prevent things from happening</a:t>
            </a:r>
          </a:p>
          <a:p>
            <a:pPr lvl="1"/>
            <a:r>
              <a:rPr lang="en-US" sz="2100" dirty="0" smtClean="0"/>
              <a:t>Traditional firewall policy doctrine dictates a default-deny policy</a:t>
            </a:r>
          </a:p>
          <a:p>
            <a:pPr lvl="2"/>
            <a:r>
              <a:rPr lang="en-US" sz="1900" dirty="0" smtClean="0"/>
              <a:t>Find out what business you need to do</a:t>
            </a:r>
          </a:p>
          <a:p>
            <a:pPr lvl="2"/>
            <a:r>
              <a:rPr lang="en-US" sz="1900" dirty="0" smtClean="0"/>
              <a:t>Block everything else</a:t>
            </a:r>
          </a:p>
          <a:p>
            <a:r>
              <a:rPr lang="en-US" sz="2400" dirty="0" smtClean="0"/>
              <a:t>Firewalls are typically designed for commodity or enterprise environments</a:t>
            </a:r>
          </a:p>
          <a:p>
            <a:pPr lvl="1"/>
            <a:r>
              <a:rPr lang="en-US" sz="2100" dirty="0" smtClean="0"/>
              <a:t>This makes sense from the firewall designer’s perspective – lots of IT spending in commodity environments</a:t>
            </a:r>
          </a:p>
          <a:p>
            <a:pPr lvl="1"/>
            <a:r>
              <a:rPr lang="en-US" sz="2100" dirty="0" smtClean="0"/>
              <a:t>Firewall design choices are well-matched to commodity traffic profile</a:t>
            </a:r>
          </a:p>
          <a:p>
            <a:pPr lvl="2"/>
            <a:r>
              <a:rPr lang="en-US" sz="1900" dirty="0" smtClean="0"/>
              <a:t>High device count, high user count, high concurrent flow count</a:t>
            </a:r>
          </a:p>
          <a:p>
            <a:pPr lvl="2"/>
            <a:r>
              <a:rPr lang="en-US" sz="1900" dirty="0" smtClean="0"/>
              <a:t>Low per-flow bandwidth</a:t>
            </a:r>
          </a:p>
          <a:p>
            <a:pPr lvl="2"/>
            <a:r>
              <a:rPr lang="en-US" sz="1900" dirty="0" smtClean="0"/>
              <a:t>Highly capable inspection and analysis of business applications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42DE2B-1862-AC46-8E34-76F2DE4B4D31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4580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 Performance Example From Brown University</a:t>
            </a:r>
            <a:endParaRPr lang="en-US" dirty="0"/>
          </a:p>
        </p:txBody>
      </p:sp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7"/>
            <a:ext cx="9074832" cy="535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92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Content Placeholder 1"/>
          <p:cNvSpPr>
            <a:spLocks noGrp="1"/>
          </p:cNvSpPr>
          <p:nvPr>
            <p:ph idx="1"/>
          </p:nvPr>
        </p:nvSpPr>
        <p:spPr>
          <a:xfrm>
            <a:off x="533400" y="1341438"/>
            <a:ext cx="8229600" cy="4525962"/>
          </a:xfrm>
        </p:spPr>
        <p:txBody>
          <a:bodyPr/>
          <a:lstStyle/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Results to host behind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the firewall:</a:t>
            </a:r>
          </a:p>
        </p:txBody>
      </p:sp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1" y="1864173"/>
            <a:ext cx="9009096" cy="35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70993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dirty="0" smtClean="0"/>
              <a:t>Brown University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143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ESnet </a:t>
            </a:r>
            <a:r>
              <a:rPr lang="en-US" b="1" dirty="0" smtClean="0"/>
              <a:t>Supports DOE Office of Science</a:t>
            </a:r>
            <a:endParaRPr lang="en-US" dirty="0"/>
          </a:p>
        </p:txBody>
      </p:sp>
      <p:pic>
        <p:nvPicPr>
          <p:cNvPr id="6" name="Content Placeholder 5" descr="Untitled 2.pdf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t="1307" r="-2" b="-519"/>
          <a:stretch/>
        </p:blipFill>
        <p:spPr>
          <a:xfrm>
            <a:off x="0" y="1525811"/>
            <a:ext cx="6855010" cy="4151089"/>
          </a:xfrm>
          <a:effectLst>
            <a:outerShdw blurRad="762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278" y="3375025"/>
            <a:ext cx="2044444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opo9919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6" y="474345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atla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353050"/>
            <a:ext cx="1587500" cy="105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SNAP_web_fina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3725" y="1201738"/>
            <a:ext cx="1450976" cy="1719308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pic>
        <p:nvPicPr>
          <p:cNvPr id="11" name="Picture 5" descr="E:\LBLDesk\FY08-NERSC-AnalyticsAccomplishments\figs\SC07-SST-pacific-33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1" y="2699543"/>
            <a:ext cx="1513963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743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Content Placeholder 1"/>
          <p:cNvSpPr>
            <a:spLocks noGrp="1"/>
          </p:cNvSpPr>
          <p:nvPr>
            <p:ph idx="1"/>
          </p:nvPr>
        </p:nvSpPr>
        <p:spPr>
          <a:xfrm>
            <a:off x="533400" y="1341438"/>
            <a:ext cx="8229600" cy="4525962"/>
          </a:xfrm>
        </p:spPr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In front of the firewall: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70" y="1750300"/>
            <a:ext cx="8670130" cy="366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70993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dirty="0" smtClean="0"/>
              <a:t>Brown University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29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Content Placeholder 1"/>
          <p:cNvSpPr>
            <a:spLocks noGrp="1"/>
          </p:cNvSpPr>
          <p:nvPr>
            <p:ph idx="1"/>
          </p:nvPr>
        </p:nvSpPr>
        <p:spPr>
          <a:xfrm>
            <a:off x="533400" y="1341438"/>
            <a:ext cx="8229600" cy="45259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sz="1700">
                <a:latin typeface="Calibri" charset="0"/>
                <a:ea typeface="ＭＳ Ｐゴシック" charset="0"/>
                <a:cs typeface="ＭＳ Ｐゴシック" charset="0"/>
              </a:rPr>
              <a:t>Want more proof – lets look at a measurement tool through the firewall.</a:t>
            </a:r>
          </a:p>
          <a:p>
            <a:pPr lvl="1">
              <a:lnSpc>
                <a:spcPct val="80000"/>
              </a:lnSpc>
            </a:pPr>
            <a:r>
              <a:rPr lang="en-US" sz="1600">
                <a:latin typeface="Calibri" charset="0"/>
                <a:ea typeface="ＭＳ Ｐゴシック" charset="0"/>
              </a:rPr>
              <a:t>Measurement tools emulate a well behaved application  </a:t>
            </a:r>
          </a:p>
          <a:p>
            <a:pPr>
              <a:lnSpc>
                <a:spcPct val="80000"/>
              </a:lnSpc>
            </a:pPr>
            <a:r>
              <a:rPr lang="en-US" sz="1700">
                <a:latin typeface="Calibri" charset="0"/>
                <a:ea typeface="ＭＳ Ｐゴシック" charset="0"/>
                <a:cs typeface="ＭＳ Ｐゴシック" charset="0"/>
              </a:rPr>
              <a:t>‘Outbound’, not filtered: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nuttcp -T 10 -i 1 -p 10200 bwctl.newy.net.internet2.edu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 92.3750 MB /   1.00 sec =  774.3069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938.2879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938.3019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111.7500 MB /   1.00 sec =  938.1606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938.3198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938.2653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938.1931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111.9375 MB /   1.00 sec =  938.4808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111.6875 MB /   1.00 sec =  937.6941 Mbps     0 retrans</a:t>
            </a: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 111.8750 MB /   1.00 sec =  938.3610 Mbps     0 retrans</a:t>
            </a:r>
          </a:p>
          <a:p>
            <a:pPr lvl="1">
              <a:lnSpc>
                <a:spcPct val="80000"/>
              </a:lnSpc>
            </a:pPr>
            <a:endParaRPr lang="pl-PL" sz="1600">
              <a:latin typeface="Courier" charset="0"/>
              <a:ea typeface="ＭＳ Ｐゴシック" charset="0"/>
            </a:endParaRPr>
          </a:p>
          <a:p>
            <a:pPr lvl="1">
              <a:lnSpc>
                <a:spcPct val="80000"/>
              </a:lnSpc>
            </a:pPr>
            <a:r>
              <a:rPr lang="pl-PL" sz="1600">
                <a:latin typeface="Courier" charset="0"/>
                <a:ea typeface="ＭＳ Ｐゴシック" charset="0"/>
              </a:rPr>
              <a:t> 1107.9867 MB /  10.13 sec =  917.2914 Mbps 13 %TX 11 %RX 0 retrans 8.38 msRTT</a:t>
            </a:r>
          </a:p>
          <a:p>
            <a:pPr lvl="1">
              <a:lnSpc>
                <a:spcPct val="80000"/>
              </a:lnSpc>
            </a:pPr>
            <a:endParaRPr lang="en-US" sz="1600">
              <a:latin typeface="Calibri" charset="0"/>
              <a:ea typeface="ＭＳ Ｐゴシック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70993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dirty="0" smtClean="0"/>
              <a:t>Brown University – TCP Dynamics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8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Content Placeholder 1"/>
          <p:cNvSpPr>
            <a:spLocks noGrp="1"/>
          </p:cNvSpPr>
          <p:nvPr>
            <p:ph idx="1"/>
          </p:nvPr>
        </p:nvSpPr>
        <p:spPr>
          <a:xfrm>
            <a:off x="533400" y="1341438"/>
            <a:ext cx="8229600" cy="452596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1900">
                <a:latin typeface="Calibri" charset="0"/>
                <a:ea typeface="ＭＳ Ｐゴシック" charset="0"/>
                <a:cs typeface="ＭＳ Ｐゴシック" charset="0"/>
              </a:rPr>
              <a:t>‘Inbound’, filtered: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nuttcp -r -T 10 -i 1 -p 10200 bwctl.newy.net.internet2.edu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4.5625 MB /   1.00 sec =   38.1995 Mbps    13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4.8750 MB /   1.00 sec =   40.8956 Mbps     4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4.8750 MB /   1.00 sec =   40.8954 Mbps     6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6.4375 MB /   1.00 sec =   54.0024 Mbps     9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5.7500 MB /   1.00 sec =   48.2310 Mbps     8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5.8750 MB /   1.00 sec =   49.2880 Mbps     5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6.3125 MB /   1.00 sec =   52.9006 Mbps     3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5.3125 MB /   1.00 sec =   44.5653 Mbps     7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4.3125 MB /   1.00 sec =   36.2108 Mbps     7 retrans</a:t>
            </a: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 5.1875 MB /   1.00 sec =   43.5186 Mbps     8 retrans</a:t>
            </a:r>
          </a:p>
          <a:p>
            <a:pPr lvl="1">
              <a:lnSpc>
                <a:spcPct val="90000"/>
              </a:lnSpc>
            </a:pPr>
            <a:endParaRPr lang="pl-PL" sz="1500">
              <a:latin typeface="Courier" charset="0"/>
              <a:ea typeface="ＭＳ Ｐゴシック" charset="0"/>
            </a:endParaRPr>
          </a:p>
          <a:p>
            <a:pPr lvl="1">
              <a:lnSpc>
                <a:spcPct val="90000"/>
              </a:lnSpc>
            </a:pPr>
            <a:r>
              <a:rPr lang="pl-PL" sz="1500">
                <a:latin typeface="Courier" charset="0"/>
                <a:ea typeface="ＭＳ Ｐゴシック" charset="0"/>
              </a:rPr>
              <a:t>   53.7519 MB /  10.07 sec =   44.7577 Mbps 0 %TX 1 %RX 70 retrans 8.29 msRTT</a:t>
            </a:r>
          </a:p>
          <a:p>
            <a:pPr lvl="1">
              <a:lnSpc>
                <a:spcPct val="90000"/>
              </a:lnSpc>
            </a:pPr>
            <a:endParaRPr lang="en-US" sz="1500">
              <a:latin typeface="Calibri" charset="0"/>
              <a:ea typeface="ＭＳ Ｐゴシック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70993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dirty="0" smtClean="0"/>
              <a:t>Through the Firewall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41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99300" cy="469368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tcptrace</a:t>
            </a:r>
            <a:r>
              <a:rPr lang="en-US" dirty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 output: with and without a </a:t>
            </a:r>
            <a:r>
              <a:rPr lang="en-US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firewall</a:t>
            </a:r>
            <a:r>
              <a:rPr lang="en-US" dirty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/>
            </a:r>
            <a:br>
              <a:rPr lang="en-US" dirty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</a:br>
            <a:endParaRPr lang="en-US" dirty="0"/>
          </a:p>
        </p:txBody>
      </p:sp>
      <p:pic>
        <p:nvPicPr>
          <p:cNvPr id="8" name="Picture 1" descr="Screen Shot 2013-01-07 at 1.52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579" y="2475849"/>
            <a:ext cx="4748419" cy="411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Screen Shot 2013-01-07 at 1.51.4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43"/>
            <a:ext cx="3752846" cy="325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83096" y="1872491"/>
            <a:ext cx="90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firewall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920391" y="4289107"/>
            <a:ext cx="1272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firewall</a:t>
            </a:r>
            <a:endParaRPr lang="en-US" dirty="0"/>
          </a:p>
        </p:txBody>
      </p:sp>
      <p:pic>
        <p:nvPicPr>
          <p:cNvPr id="31749" name="Picture 1" descr="Screen Shot 2013-01-07 at 1.47.1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078" y="1195188"/>
            <a:ext cx="3688969" cy="3093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5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7042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60500"/>
            <a:ext cx="8229600" cy="4953000"/>
          </a:xfrm>
        </p:spPr>
        <p:txBody>
          <a:bodyPr/>
          <a:lstStyle/>
          <a:p>
            <a:r>
              <a:rPr lang="en-US" sz="2400" dirty="0" smtClean="0"/>
              <a:t>Goal – disentangle security policy and enforcement for science flows from security for business systems</a:t>
            </a:r>
          </a:p>
          <a:p>
            <a:r>
              <a:rPr lang="en-US" sz="2400" dirty="0" smtClean="0"/>
              <a:t>Rationale</a:t>
            </a:r>
          </a:p>
          <a:p>
            <a:pPr lvl="1"/>
            <a:r>
              <a:rPr lang="en-US" dirty="0" smtClean="0"/>
              <a:t>Science flows are relatively simple from a security perspective</a:t>
            </a:r>
          </a:p>
          <a:p>
            <a:pPr lvl="1"/>
            <a:r>
              <a:rPr lang="en-US" dirty="0" smtClean="0"/>
              <a:t>Narrow application set on Science DMZ</a:t>
            </a:r>
          </a:p>
          <a:p>
            <a:pPr lvl="2"/>
            <a:r>
              <a:rPr lang="en-US" dirty="0" smtClean="0"/>
              <a:t>Data transfer, data streaming packages</a:t>
            </a:r>
          </a:p>
          <a:p>
            <a:pPr lvl="2"/>
            <a:r>
              <a:rPr lang="en-US" dirty="0" smtClean="0"/>
              <a:t>No printers, document readers, web browsers, building control systems, staff desktops, etc. </a:t>
            </a:r>
          </a:p>
          <a:p>
            <a:pPr lvl="1"/>
            <a:r>
              <a:rPr lang="en-US" dirty="0" smtClean="0"/>
              <a:t>Security controls that are typically implemented to protect business resources often cause performance problems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Science DMZ Security Model</a:t>
            </a:r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7623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Big Data Science, Performance Is a Core Requirement Too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Core information security principles</a:t>
            </a:r>
          </a:p>
          <a:p>
            <a:pPr lvl="1"/>
            <a:r>
              <a:rPr lang="en-US" dirty="0" smtClean="0"/>
              <a:t>Confidentiality, Integrity, Availability (CIA)</a:t>
            </a:r>
          </a:p>
          <a:p>
            <a:r>
              <a:rPr lang="en-US" sz="2400" dirty="0" smtClean="0"/>
              <a:t>In data-intensive science, </a:t>
            </a:r>
            <a:r>
              <a:rPr lang="en-US" sz="2400" b="1" dirty="0" smtClean="0"/>
              <a:t>performance</a:t>
            </a:r>
            <a:r>
              <a:rPr lang="en-US" sz="2400" dirty="0" smtClean="0"/>
              <a:t> is an additional core mission requirement (CIAP)</a:t>
            </a:r>
          </a:p>
          <a:p>
            <a:pPr lvl="1"/>
            <a:r>
              <a:rPr lang="en-US" dirty="0" smtClean="0"/>
              <a:t>CIA principles are important, but </a:t>
            </a:r>
            <a:r>
              <a:rPr lang="en-US" b="1" i="1" dirty="0" smtClean="0"/>
              <a:t>if the performance isn’t there the science mission fails </a:t>
            </a:r>
          </a:p>
          <a:p>
            <a:pPr lvl="1"/>
            <a:r>
              <a:rPr lang="en-US" dirty="0" smtClean="0"/>
              <a:t>This isn’t about “how much” security you have, but how the security is implemented</a:t>
            </a:r>
          </a:p>
          <a:p>
            <a:pPr lvl="1"/>
            <a:r>
              <a:rPr lang="en-US" dirty="0" smtClean="0"/>
              <a:t>We need to be able to appropriately secure systems in a way that does not compromise performance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6068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DMZ Placement Outside the </a:t>
            </a:r>
            <a:r>
              <a:rPr lang="en-US" dirty="0"/>
              <a:t>Enterprise Firewall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914"/>
            <a:ext cx="8229600" cy="481805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The Science DMZ resources are placed outside the enterprise firewall for performance reasons</a:t>
            </a:r>
          </a:p>
          <a:p>
            <a:pPr lvl="1"/>
            <a:r>
              <a:rPr lang="en-US" sz="2100" dirty="0" smtClean="0">
                <a:solidFill>
                  <a:prstClr val="black"/>
                </a:solidFill>
              </a:rPr>
              <a:t>The meaning of this is specific – </a:t>
            </a:r>
            <a:r>
              <a:rPr lang="en-US" sz="2100" b="1" i="1" dirty="0" smtClean="0">
                <a:solidFill>
                  <a:prstClr val="black"/>
                </a:solidFill>
              </a:rPr>
              <a:t>Science DMZ traffic does not traverse the firewall data plane</a:t>
            </a:r>
          </a:p>
          <a:p>
            <a:pPr lvl="1"/>
            <a:r>
              <a:rPr lang="en-US" sz="2100" dirty="0" smtClean="0">
                <a:solidFill>
                  <a:prstClr val="black"/>
                </a:solidFill>
              </a:rPr>
              <a:t>This has nothing to do with whether packet filtering is part of the security enforcement toolkit</a:t>
            </a:r>
            <a:endParaRPr lang="en-US" sz="2100" dirty="0">
              <a:solidFill>
                <a:prstClr val="black"/>
              </a:solidFill>
            </a:endParaRPr>
          </a:p>
          <a:p>
            <a:r>
              <a:rPr lang="en-US" sz="2400" dirty="0" smtClean="0"/>
              <a:t>Lots of heartburn over this, especially from the perspective of a conventional firewall manager</a:t>
            </a:r>
          </a:p>
          <a:p>
            <a:pPr lvl="1"/>
            <a:r>
              <a:rPr lang="en-US" dirty="0" smtClean="0"/>
              <a:t>Lots of organizational policy directives </a:t>
            </a:r>
            <a:r>
              <a:rPr lang="en-US" b="1" dirty="0" smtClean="0"/>
              <a:t>mandating</a:t>
            </a:r>
            <a:r>
              <a:rPr lang="en-US" dirty="0" smtClean="0"/>
              <a:t> firewalls</a:t>
            </a:r>
          </a:p>
          <a:p>
            <a:pPr lvl="1"/>
            <a:r>
              <a:rPr lang="en-US" dirty="0" smtClean="0"/>
              <a:t>Firewalls are designed to protect converged enterprise networks</a:t>
            </a:r>
          </a:p>
          <a:p>
            <a:pPr lvl="1"/>
            <a:r>
              <a:rPr lang="en-US" dirty="0" smtClean="0"/>
              <a:t>Why would you put critical assets outside the firewall???</a:t>
            </a:r>
          </a:p>
          <a:p>
            <a:r>
              <a:rPr lang="en-US" sz="2400" dirty="0" smtClean="0"/>
              <a:t>The answer is that firewalls are typically a poor fit for high-performance science applications</a:t>
            </a:r>
          </a:p>
          <a:p>
            <a:endParaRPr lang="en-US" sz="2400" dirty="0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338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Ubiquitous Firewall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68887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The workhorse device of network security – the firewall – has a poor track record in high-performance contexts</a:t>
            </a:r>
          </a:p>
          <a:p>
            <a:pPr lvl="1"/>
            <a:r>
              <a:rPr lang="en-US" dirty="0" smtClean="0"/>
              <a:t>Firewalls are typically designed to support a large number of users/devices, each with low throughput requirements</a:t>
            </a:r>
          </a:p>
          <a:p>
            <a:pPr lvl="2"/>
            <a:r>
              <a:rPr lang="en-US" dirty="0" smtClean="0"/>
              <a:t>Data intensive science typically generates a much smaller number of connections that are much higher throughput</a:t>
            </a:r>
          </a:p>
          <a:p>
            <a:r>
              <a:rPr lang="en-US" dirty="0"/>
              <a:t>Modern firewalls are far more than a packet filter:</a:t>
            </a:r>
          </a:p>
          <a:p>
            <a:r>
              <a:rPr lang="en-US" dirty="0"/>
              <a:t>	• Decode certain application protocols (IDS/IPS functionality, URL filter, etc.)</a:t>
            </a:r>
          </a:p>
          <a:p>
            <a:r>
              <a:rPr lang="en-US" dirty="0"/>
              <a:t>	• Rewrite headers (e.g. NAT)</a:t>
            </a:r>
          </a:p>
          <a:p>
            <a:r>
              <a:rPr lang="en-US" dirty="0"/>
              <a:t>	• VPN </a:t>
            </a:r>
            <a:r>
              <a:rPr lang="en-US" dirty="0" smtClean="0"/>
              <a:t>Gateway</a:t>
            </a:r>
            <a:endParaRPr lang="en-US" dirty="0"/>
          </a:p>
          <a:p>
            <a:r>
              <a:rPr lang="en-US" dirty="0"/>
              <a:t>None of these are relevant to Science DMZ applications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538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Firewalls </a:t>
            </a:r>
            <a:r>
              <a:rPr lang="en-US" dirty="0" err="1" smtClean="0"/>
              <a:t>vs</a:t>
            </a:r>
            <a:r>
              <a:rPr lang="en-US" dirty="0" smtClean="0"/>
              <a:t> Router Access Control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9640"/>
            <a:ext cx="8229600" cy="4886886"/>
          </a:xfrm>
        </p:spPr>
        <p:txBody>
          <a:bodyPr>
            <a:normAutofit/>
          </a:bodyPr>
          <a:lstStyle/>
          <a:p>
            <a:r>
              <a:rPr lang="en-US" dirty="0" smtClean="0"/>
              <a:t>When you ask a firewall administrator to allow data transfers through the firewall, what do they ask for?</a:t>
            </a:r>
          </a:p>
          <a:p>
            <a:pPr lvl="1"/>
            <a:r>
              <a:rPr lang="en-US" dirty="0" smtClean="0"/>
              <a:t>IP address of your host</a:t>
            </a:r>
          </a:p>
          <a:p>
            <a:pPr lvl="1"/>
            <a:r>
              <a:rPr lang="en-US" dirty="0" smtClean="0"/>
              <a:t>IP address of the remote host</a:t>
            </a:r>
          </a:p>
          <a:p>
            <a:pPr lvl="1"/>
            <a:r>
              <a:rPr lang="en-US" dirty="0" smtClean="0"/>
              <a:t>Port range</a:t>
            </a:r>
          </a:p>
          <a:p>
            <a:pPr lvl="1"/>
            <a:r>
              <a:rPr lang="en-US" b="1" i="1" dirty="0" smtClean="0"/>
              <a:t>That looks like an ACL to me – I can do that on the router!</a:t>
            </a:r>
          </a:p>
          <a:p>
            <a:r>
              <a:rPr lang="en-US" dirty="0" smtClean="0"/>
              <a:t>Firewalls make expensive, low-performance ACL filters compared to the ACL capabilities are typically built into the router </a:t>
            </a:r>
          </a:p>
          <a:p>
            <a:pPr marL="342900" lvl="1">
              <a:spcBef>
                <a:spcPts val="1200"/>
              </a:spcBef>
              <a:buSzTx/>
            </a:pPr>
            <a:r>
              <a:rPr lang="en-US" dirty="0"/>
              <a:t>Router ACLs </a:t>
            </a:r>
            <a:r>
              <a:rPr lang="en-US" dirty="0" smtClean="0"/>
              <a:t>do </a:t>
            </a:r>
            <a:r>
              <a:rPr lang="en-US" dirty="0"/>
              <a:t>not drop traffic permitted by </a:t>
            </a:r>
            <a:r>
              <a:rPr lang="en-US" dirty="0" smtClean="0"/>
              <a:t>policy, while enterprise firewalls can 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5229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 Capabilities and Science Traffic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8954"/>
            <a:ext cx="8229600" cy="4937569"/>
          </a:xfrm>
        </p:spPr>
        <p:txBody>
          <a:bodyPr>
            <a:normAutofit/>
          </a:bodyPr>
          <a:lstStyle/>
          <a:p>
            <a:r>
              <a:rPr lang="en-US" dirty="0" smtClean="0"/>
              <a:t>Firewalls have a lot of sophistication in an enterprise setting</a:t>
            </a:r>
          </a:p>
          <a:p>
            <a:pPr lvl="1"/>
            <a:r>
              <a:rPr lang="en-US" dirty="0" smtClean="0"/>
              <a:t>Application layer protocol analysis (HTTP, POP, MSRPC, etc.)</a:t>
            </a:r>
          </a:p>
          <a:p>
            <a:pPr lvl="1"/>
            <a:r>
              <a:rPr lang="en-US" dirty="0" smtClean="0"/>
              <a:t>Built-in VPN servers</a:t>
            </a:r>
          </a:p>
          <a:p>
            <a:pPr lvl="1"/>
            <a:r>
              <a:rPr lang="en-US" dirty="0" smtClean="0"/>
              <a:t>User awareness</a:t>
            </a:r>
          </a:p>
          <a:p>
            <a:r>
              <a:rPr lang="en-US" dirty="0" smtClean="0"/>
              <a:t>Data-intensive science flows don’t match this profile</a:t>
            </a:r>
          </a:p>
          <a:p>
            <a:pPr lvl="1"/>
            <a:r>
              <a:rPr lang="en-US" dirty="0" smtClean="0"/>
              <a:t>Common case – data on filesystem A needs to be on filesystem Z</a:t>
            </a:r>
          </a:p>
          <a:p>
            <a:pPr lvl="2"/>
            <a:r>
              <a:rPr lang="en-US" dirty="0" smtClean="0"/>
              <a:t>Data transfer tool verifies credentials over an encrypted channel</a:t>
            </a:r>
          </a:p>
          <a:p>
            <a:pPr lvl="2"/>
            <a:r>
              <a:rPr lang="en-US" dirty="0" smtClean="0"/>
              <a:t>Then open a socket or set of sockets, and send data until done (1TB, 10TB, 100TB, …)</a:t>
            </a:r>
          </a:p>
          <a:p>
            <a:pPr lvl="1"/>
            <a:r>
              <a:rPr lang="en-US" dirty="0" smtClean="0"/>
              <a:t>One workflow can use 10% to 50% or more of a 10G network link</a:t>
            </a:r>
          </a:p>
          <a:p>
            <a:r>
              <a:rPr lang="en-US" dirty="0" smtClean="0"/>
              <a:t>Do we have to use a firewall?</a:t>
            </a:r>
          </a:p>
          <a:p>
            <a:pPr lvl="1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0890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317500" y="185739"/>
            <a:ext cx="7924800" cy="1143000"/>
          </a:xfrm>
        </p:spPr>
        <p:txBody>
          <a:bodyPr/>
          <a:lstStyle/>
          <a:p>
            <a:r>
              <a:rPr lang="en-US" dirty="0" smtClean="0"/>
              <a:t>Wide Area Network is Engineered for Elephants</a:t>
            </a:r>
            <a:endParaRPr lang="en-US" dirty="0"/>
          </a:p>
        </p:txBody>
      </p:sp>
      <p:pic>
        <p:nvPicPr>
          <p:cNvPr id="7" name="Content Placeholder 19" descr="Screen Shot 2012-01-28 at 6.58.29 PM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2795299" y="999918"/>
            <a:ext cx="3504343" cy="282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AM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800" y="4800213"/>
            <a:ext cx="3200400" cy="1423420"/>
          </a:xfrm>
          <a:prstGeom prst="rect">
            <a:avLst/>
          </a:prstGeom>
        </p:spPr>
      </p:pic>
      <p:pic>
        <p:nvPicPr>
          <p:cNvPr id="43" name="Picture 42" descr="100G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33" y="1556052"/>
            <a:ext cx="2387944" cy="2232868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537316" y="4331544"/>
            <a:ext cx="2618714" cy="2054603"/>
            <a:chOff x="4285933" y="1262841"/>
            <a:chExt cx="3384867" cy="2671146"/>
          </a:xfrm>
        </p:grpSpPr>
        <p:pic>
          <p:nvPicPr>
            <p:cNvPr id="45" name="Picture 44" descr="youtube.jpe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6097" y="1571208"/>
              <a:ext cx="988959" cy="743409"/>
            </a:xfrm>
            <a:prstGeom prst="rect">
              <a:avLst/>
            </a:prstGeom>
          </p:spPr>
        </p:pic>
        <p:pic>
          <p:nvPicPr>
            <p:cNvPr id="46" name="Picture 45" descr="netflix_logo.jpe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4986" y="2437293"/>
              <a:ext cx="722222" cy="429496"/>
            </a:xfrm>
            <a:prstGeom prst="rect">
              <a:avLst/>
            </a:prstGeom>
          </p:spPr>
        </p:pic>
        <p:pic>
          <p:nvPicPr>
            <p:cNvPr id="47" name="Picture 46" descr="hulu.jpe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7811" y="1671472"/>
              <a:ext cx="892443" cy="314282"/>
            </a:xfrm>
            <a:prstGeom prst="rect">
              <a:avLst/>
            </a:prstGeom>
          </p:spPr>
        </p:pic>
        <p:pic>
          <p:nvPicPr>
            <p:cNvPr id="48" name="Picture 47" descr="facebook logo.jpe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6533" y="2970693"/>
              <a:ext cx="557778" cy="592323"/>
            </a:xfrm>
            <a:prstGeom prst="rect">
              <a:avLst/>
            </a:prstGeom>
          </p:spPr>
        </p:pic>
        <p:pic>
          <p:nvPicPr>
            <p:cNvPr id="49" name="Picture 48" descr="Google logo.jpe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3287" y="2155595"/>
              <a:ext cx="1511597" cy="618077"/>
            </a:xfrm>
            <a:prstGeom prst="rect">
              <a:avLst/>
            </a:prstGeom>
          </p:spPr>
        </p:pic>
        <p:sp>
          <p:nvSpPr>
            <p:cNvPr id="50" name="Freeform 49"/>
            <p:cNvSpPr/>
            <p:nvPr/>
          </p:nvSpPr>
          <p:spPr>
            <a:xfrm>
              <a:off x="6904647" y="369001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51" name="Cloud 50"/>
            <p:cNvSpPr/>
            <p:nvPr/>
          </p:nvSpPr>
          <p:spPr>
            <a:xfrm>
              <a:off x="4285933" y="1262841"/>
              <a:ext cx="3384867" cy="2671146"/>
            </a:xfrm>
            <a:prstGeom prst="cloud">
              <a:avLst/>
            </a:prstGeom>
            <a:noFill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/>
              </a:endParaRPr>
            </a:p>
          </p:txBody>
        </p:sp>
      </p:grpSp>
      <p:pic>
        <p:nvPicPr>
          <p:cNvPr id="53" name="Picture 52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943" y="5297416"/>
            <a:ext cx="535047" cy="347781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>
          <a:xfrm flipV="1">
            <a:off x="2388907" y="3962400"/>
            <a:ext cx="1479370" cy="355600"/>
          </a:xfrm>
          <a:prstGeom prst="rightArrow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26" name="Right Arrow 25"/>
          <p:cNvSpPr/>
          <p:nvPr/>
        </p:nvSpPr>
        <p:spPr>
          <a:xfrm flipV="1">
            <a:off x="5245100" y="3975100"/>
            <a:ext cx="1479370" cy="355600"/>
          </a:xfrm>
          <a:prstGeom prst="rightArrow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/>
            </a:endParaRPr>
          </a:p>
        </p:txBody>
      </p:sp>
      <p:pic>
        <p:nvPicPr>
          <p:cNvPr id="22" name="Picture 21" descr="Screen Shot 2012-12-05 at 6.52.08 PM.png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7" r="-1097"/>
          <a:stretch/>
        </p:blipFill>
        <p:spPr>
          <a:xfrm>
            <a:off x="6327648" y="1794932"/>
            <a:ext cx="2557915" cy="1981275"/>
          </a:xfrm>
          <a:prstGeom prst="rect">
            <a:avLst/>
          </a:prstGeom>
        </p:spPr>
      </p:pic>
      <p:pic>
        <p:nvPicPr>
          <p:cNvPr id="21" name="Picture 20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772" y="5297416"/>
            <a:ext cx="535047" cy="347781"/>
          </a:xfrm>
          <a:prstGeom prst="rect">
            <a:avLst/>
          </a:prstGeom>
        </p:spPr>
      </p:pic>
      <p:pic>
        <p:nvPicPr>
          <p:cNvPr id="23" name="Picture 22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182" y="5787132"/>
            <a:ext cx="535047" cy="347781"/>
          </a:xfrm>
          <a:prstGeom prst="rect">
            <a:avLst/>
          </a:prstGeom>
        </p:spPr>
      </p:pic>
      <p:pic>
        <p:nvPicPr>
          <p:cNvPr id="24" name="Picture 23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466" y="5926911"/>
            <a:ext cx="535047" cy="347781"/>
          </a:xfrm>
          <a:prstGeom prst="rect">
            <a:avLst/>
          </a:prstGeom>
        </p:spPr>
      </p:pic>
      <p:pic>
        <p:nvPicPr>
          <p:cNvPr id="25" name="Picture 24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932" y="4868157"/>
            <a:ext cx="535047" cy="347781"/>
          </a:xfrm>
          <a:prstGeom prst="rect">
            <a:avLst/>
          </a:prstGeom>
        </p:spPr>
      </p:pic>
      <p:pic>
        <p:nvPicPr>
          <p:cNvPr id="27" name="Picture 26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455" y="5446275"/>
            <a:ext cx="535047" cy="347781"/>
          </a:xfrm>
          <a:prstGeom prst="rect">
            <a:avLst/>
          </a:prstGeom>
        </p:spPr>
      </p:pic>
      <p:pic>
        <p:nvPicPr>
          <p:cNvPr id="28" name="Picture 27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296" y="4807604"/>
            <a:ext cx="535047" cy="347781"/>
          </a:xfrm>
          <a:prstGeom prst="rect">
            <a:avLst/>
          </a:prstGeom>
        </p:spPr>
      </p:pic>
      <p:sp>
        <p:nvSpPr>
          <p:cNvPr id="3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1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233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it possible to get a enterprise </a:t>
            </a:r>
            <a:r>
              <a:rPr lang="en-US" dirty="0"/>
              <a:t>firewall </a:t>
            </a:r>
            <a:r>
              <a:rPr lang="en-US" dirty="0" smtClean="0"/>
              <a:t>that can handle 10G flows?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Yes, but just barely, and it will cost around $500K.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Will this $500K give you any added security over router ACLs?</a:t>
            </a:r>
          </a:p>
          <a:p>
            <a:r>
              <a:rPr lang="en-US" dirty="0" smtClean="0"/>
              <a:t>10G host interfaces have been around for 10 years, and true 10G firewalls for only a couple years</a:t>
            </a:r>
          </a:p>
          <a:p>
            <a:r>
              <a:rPr lang="en-US" dirty="0" smtClean="0"/>
              <a:t>How long will it take for there to be a true 40G firewall? Or 100G?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6808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Inside Your Firewall?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0440"/>
            <a:ext cx="8510426" cy="4886325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“But wait – we don’t do this anymore!”</a:t>
            </a:r>
          </a:p>
          <a:p>
            <a:pPr lvl="1"/>
            <a:r>
              <a:rPr lang="en-US" dirty="0"/>
              <a:t>It is true that </a:t>
            </a:r>
            <a:r>
              <a:rPr lang="en-US" dirty="0" smtClean="0"/>
              <a:t>vendors </a:t>
            </a:r>
            <a:r>
              <a:rPr lang="en-US" dirty="0"/>
              <a:t>are working toward line-rate 10G firewalls, and some may even have them </a:t>
            </a:r>
            <a:r>
              <a:rPr lang="en-US" dirty="0" smtClean="0"/>
              <a:t>now</a:t>
            </a:r>
          </a:p>
          <a:p>
            <a:pPr lvl="1"/>
            <a:r>
              <a:rPr lang="en-US" dirty="0" smtClean="0"/>
              <a:t>10GE has </a:t>
            </a:r>
            <a:r>
              <a:rPr lang="en-US" dirty="0"/>
              <a:t>been deployed in science environments for over 10 </a:t>
            </a:r>
            <a:r>
              <a:rPr lang="en-US" dirty="0" smtClean="0"/>
              <a:t>years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irewall internals have only recently started to catch up with the 10G world</a:t>
            </a:r>
            <a:endParaRPr lang="en-US" dirty="0"/>
          </a:p>
          <a:p>
            <a:pPr lvl="1"/>
            <a:r>
              <a:rPr lang="en-US" dirty="0"/>
              <a:t>100GE is being deployed now, 40Gbps host interfaces are available </a:t>
            </a:r>
            <a:r>
              <a:rPr lang="en-US" dirty="0" smtClean="0"/>
              <a:t>now</a:t>
            </a:r>
          </a:p>
          <a:p>
            <a:pPr lvl="1"/>
            <a:r>
              <a:rPr lang="en-US" dirty="0" smtClean="0"/>
              <a:t>Firewalls are behind again</a:t>
            </a:r>
            <a:endParaRPr lang="en-US" dirty="0"/>
          </a:p>
          <a:p>
            <a:r>
              <a:rPr lang="en-US" sz="2200" dirty="0" smtClean="0"/>
              <a:t>In general, IT shops want to get 5+ years out of a firewall purchase</a:t>
            </a:r>
          </a:p>
          <a:p>
            <a:pPr lvl="1"/>
            <a:r>
              <a:rPr lang="en-US" sz="2100" dirty="0" smtClean="0"/>
              <a:t>This often means that the firewall is years behind the technology curve</a:t>
            </a:r>
          </a:p>
          <a:p>
            <a:pPr lvl="1"/>
            <a:r>
              <a:rPr lang="en-US" sz="2100" dirty="0" smtClean="0"/>
              <a:t>Whatever you deploy now, that’s the hardware feature set you get</a:t>
            </a:r>
          </a:p>
          <a:p>
            <a:pPr lvl="1"/>
            <a:r>
              <a:rPr lang="en-US" sz="2100" dirty="0" smtClean="0"/>
              <a:t>When a new science project tries to deploy data-intensive resources, they get whatever feature set was purchased several years ago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9056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Firewall State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Many firewalls use a state table to improve performance</a:t>
            </a:r>
          </a:p>
          <a:p>
            <a:pPr lvl="1"/>
            <a:r>
              <a:rPr lang="en-US" dirty="0" smtClean="0"/>
              <a:t>State table lookup is fast</a:t>
            </a:r>
          </a:p>
          <a:p>
            <a:pPr lvl="1"/>
            <a:r>
              <a:rPr lang="en-US" dirty="0" smtClean="0"/>
              <a:t>No need to process entire </a:t>
            </a:r>
            <a:r>
              <a:rPr lang="en-US" dirty="0" err="1" smtClean="0"/>
              <a:t>ruleset</a:t>
            </a:r>
            <a:r>
              <a:rPr lang="en-US" dirty="0" smtClean="0"/>
              <a:t> for every packet</a:t>
            </a:r>
          </a:p>
          <a:p>
            <a:pPr lvl="1"/>
            <a:r>
              <a:rPr lang="en-US" dirty="0" smtClean="0"/>
              <a:t>Also allows session tracking (e.g. TCP sequence numbers)</a:t>
            </a:r>
          </a:p>
          <a:p>
            <a:r>
              <a:rPr lang="en-US" sz="2400" dirty="0" smtClean="0"/>
              <a:t>State table built dynamically</a:t>
            </a:r>
          </a:p>
          <a:p>
            <a:pPr lvl="1"/>
            <a:r>
              <a:rPr lang="en-US" dirty="0" smtClean="0"/>
              <a:t>Incoming packets are matched against the state table</a:t>
            </a:r>
          </a:p>
          <a:p>
            <a:pPr lvl="1"/>
            <a:r>
              <a:rPr lang="en-US" dirty="0" smtClean="0"/>
              <a:t>If no state table entry, go to the </a:t>
            </a:r>
            <a:r>
              <a:rPr lang="en-US" dirty="0" err="1" smtClean="0"/>
              <a:t>ruleset</a:t>
            </a:r>
            <a:endParaRPr lang="en-US" dirty="0" smtClean="0"/>
          </a:p>
          <a:p>
            <a:pPr lvl="1"/>
            <a:r>
              <a:rPr lang="en-US" dirty="0" smtClean="0"/>
              <a:t>If permitted by </a:t>
            </a:r>
            <a:r>
              <a:rPr lang="en-US" dirty="0" err="1" smtClean="0"/>
              <a:t>ruleset</a:t>
            </a:r>
            <a:r>
              <a:rPr lang="en-US" dirty="0" smtClean="0"/>
              <a:t>, create state table entry</a:t>
            </a:r>
          </a:p>
          <a:p>
            <a:pPr lvl="1"/>
            <a:r>
              <a:rPr lang="en-US" dirty="0" smtClean="0"/>
              <a:t>Remove state table entry after observing connection teardown</a:t>
            </a:r>
          </a:p>
          <a:p>
            <a:r>
              <a:rPr lang="en-US" sz="2400" dirty="0" smtClean="0"/>
              <a:t>Semantically similar to punt-and-switch model of traffic forwarding used on many older routers</a:t>
            </a:r>
            <a:endParaRPr lang="en-US" sz="24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6095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State Table Issues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6888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If the state table is not pruned, it will overflow</a:t>
            </a:r>
          </a:p>
          <a:p>
            <a:pPr lvl="1"/>
            <a:r>
              <a:rPr lang="en-US" dirty="0" smtClean="0"/>
              <a:t>Not all connections close cleanly</a:t>
            </a:r>
          </a:p>
          <a:p>
            <a:pPr lvl="2"/>
            <a:r>
              <a:rPr lang="en-US" dirty="0" smtClean="0"/>
              <a:t>I shut my laptop and go to a meeting</a:t>
            </a:r>
          </a:p>
          <a:p>
            <a:pPr lvl="2"/>
            <a:r>
              <a:rPr lang="en-US" dirty="0" smtClean="0"/>
              <a:t>Software crashes happen</a:t>
            </a:r>
          </a:p>
          <a:p>
            <a:pPr lvl="1"/>
            <a:r>
              <a:rPr lang="en-US" dirty="0" smtClean="0"/>
              <a:t>Some attacks try to fill state tables</a:t>
            </a:r>
          </a:p>
          <a:p>
            <a:r>
              <a:rPr lang="en-US" dirty="0" smtClean="0"/>
              <a:t>Solution: put a timer on state table entries</a:t>
            </a:r>
          </a:p>
          <a:p>
            <a:pPr lvl="1"/>
            <a:r>
              <a:rPr lang="en-US" dirty="0" smtClean="0"/>
              <a:t>When a packet matches the state table entry, update the timer</a:t>
            </a:r>
          </a:p>
          <a:p>
            <a:pPr lvl="1"/>
            <a:r>
              <a:rPr lang="en-US" dirty="0" smtClean="0"/>
              <a:t>If the timer expires, delete the state table entry</a:t>
            </a:r>
            <a:endParaRPr lang="en-US" dirty="0"/>
          </a:p>
          <a:p>
            <a:r>
              <a:rPr lang="en-US" dirty="0" smtClean="0"/>
              <a:t>What if I just pause for a few minutes?</a:t>
            </a:r>
          </a:p>
          <a:p>
            <a:pPr lvl="1"/>
            <a:r>
              <a:rPr lang="en-US" dirty="0" smtClean="0"/>
              <a:t>This turns out to be a problem – state table timers are typically in the 5-15 minute range, while host </a:t>
            </a:r>
            <a:r>
              <a:rPr lang="en-US" dirty="0" err="1" smtClean="0"/>
              <a:t>keepalive</a:t>
            </a:r>
            <a:r>
              <a:rPr lang="en-US" dirty="0" smtClean="0"/>
              <a:t> timers are 2 hours</a:t>
            </a:r>
          </a:p>
          <a:p>
            <a:pPr lvl="1"/>
            <a:r>
              <a:rPr lang="en-US" dirty="0" smtClean="0"/>
              <a:t>If a connection pauses (e.g. to wait for a large transfer), the firewall will delete the state table entry from under it – connection hangs</a:t>
            </a:r>
          </a:p>
          <a:p>
            <a:pPr lvl="1"/>
            <a:r>
              <a:rPr lang="en-US" dirty="0" smtClean="0"/>
              <a:t>I have seen this in production environments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950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2362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Enterprise Firewall issues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Non-firewall security options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Touch on </a:t>
            </a:r>
            <a:r>
              <a:rPr lang="en-US" sz="2400" dirty="0"/>
              <a:t>o</a:t>
            </a:r>
            <a:r>
              <a:rPr lang="en-US" sz="2400" dirty="0" smtClean="0"/>
              <a:t>rganizational structures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8376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Without </a:t>
            </a:r>
            <a:r>
              <a:rPr lang="en-US" dirty="0"/>
              <a:t>Enterprise Firewalls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688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Data intensive science traffic interacts poorly with firewalls</a:t>
            </a:r>
          </a:p>
          <a:p>
            <a:r>
              <a:rPr lang="en-US" sz="2400" dirty="0" smtClean="0"/>
              <a:t>Does this mean we ignore security?  </a:t>
            </a:r>
            <a:r>
              <a:rPr lang="en-US" sz="2400" b="1" i="1" dirty="0" smtClean="0"/>
              <a:t>NO!</a:t>
            </a:r>
          </a:p>
          <a:p>
            <a:pPr lvl="1"/>
            <a:r>
              <a:rPr lang="en-US" sz="2400" dirty="0" smtClean="0"/>
              <a:t>We </a:t>
            </a:r>
            <a:r>
              <a:rPr lang="en-US" sz="2400" b="1" dirty="0" smtClean="0"/>
              <a:t>must</a:t>
            </a:r>
            <a:r>
              <a:rPr lang="en-US" sz="2400" dirty="0" smtClean="0"/>
              <a:t> protect our systems</a:t>
            </a:r>
          </a:p>
          <a:p>
            <a:pPr lvl="1"/>
            <a:r>
              <a:rPr lang="en-US" sz="2400" dirty="0" smtClean="0"/>
              <a:t>We just need to find a way to do security that does not prevent us from getting the science done</a:t>
            </a:r>
          </a:p>
          <a:p>
            <a:r>
              <a:rPr lang="en-US" sz="2400" b="1" i="1" dirty="0" smtClean="0"/>
              <a:t>Key point – security policies and mechanisms that protect the Science DMZ should be implemented so that they do not compromise performance</a:t>
            </a:r>
            <a:endParaRPr lang="en-US" sz="2400" b="1" i="1" dirty="0"/>
          </a:p>
          <a:p>
            <a:endParaRPr lang="en-US" sz="2400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2617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Not Firewalls, Then What?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Remember – the goal is to protect systems in a way that allows the science mission to succeed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There are multiple ways to solve this – some are technical, and some are organizational/sociological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Note: this is harder than just putting up a firewall and thinking you are done</a:t>
            </a:r>
            <a:endParaRPr lang="en-US" sz="24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1343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Security </a:t>
            </a:r>
            <a:r>
              <a:rPr lang="en-US" dirty="0" smtClean="0"/>
              <a:t>Mechanisms: ACLs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9090"/>
            <a:ext cx="8229600" cy="488632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Aggressive access lists</a:t>
            </a:r>
          </a:p>
          <a:p>
            <a:pPr lvl="1"/>
            <a:r>
              <a:rPr lang="en-US" dirty="0" smtClean="0"/>
              <a:t>More useful with project-specific DTNs</a:t>
            </a:r>
          </a:p>
          <a:p>
            <a:pPr lvl="1"/>
            <a:r>
              <a:rPr lang="en-US" dirty="0" smtClean="0"/>
              <a:t>If the purpose of the DTN is to exchange data with a small set of remote collaborators, the ACL is pretty easy to write</a:t>
            </a:r>
          </a:p>
          <a:p>
            <a:pPr lvl="1"/>
            <a:r>
              <a:rPr lang="en-US" dirty="0" smtClean="0"/>
              <a:t>Large-scale data distribution servers are hard to handle this way (but then, the firewall </a:t>
            </a:r>
            <a:r>
              <a:rPr lang="en-US" dirty="0" err="1" smtClean="0"/>
              <a:t>ruleset</a:t>
            </a:r>
            <a:r>
              <a:rPr lang="en-US" dirty="0" smtClean="0"/>
              <a:t> for such a service would be pretty open too)</a:t>
            </a:r>
          </a:p>
          <a:p>
            <a:r>
              <a:rPr lang="en-US" sz="2400" dirty="0" smtClean="0"/>
              <a:t>Limitation of the application set</a:t>
            </a:r>
          </a:p>
          <a:p>
            <a:pPr lvl="1"/>
            <a:r>
              <a:rPr lang="en-US" dirty="0"/>
              <a:t>One of the reasons to limit the application set in the Science DMZ is to make it easier to protect</a:t>
            </a:r>
          </a:p>
          <a:p>
            <a:pPr lvl="1"/>
            <a:r>
              <a:rPr lang="en-US" dirty="0" smtClean="0"/>
              <a:t>Keep unnecessary applications off the DTN (and watch for them anyway using a host IDS – take violations seriously)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4290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Security Mechanisms: Network 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8277"/>
            <a:ext cx="8229600" cy="50688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Intrusion Detection Systems (IDS)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example is Bro </a:t>
            </a:r>
            <a:r>
              <a:rPr lang="en-US" dirty="0" smtClean="0"/>
              <a:t>–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://bro-</a:t>
            </a:r>
            <a:r>
              <a:rPr lang="en-US" dirty="0" smtClean="0">
                <a:hlinkClick r:id="rId2"/>
              </a:rPr>
              <a:t>ids.org/</a:t>
            </a:r>
            <a:endParaRPr lang="en-US" dirty="0" smtClean="0"/>
          </a:p>
          <a:p>
            <a:pPr lvl="1"/>
            <a:r>
              <a:rPr lang="en-US" dirty="0" smtClean="0"/>
              <a:t>Bro is high-performance and battle-tested</a:t>
            </a:r>
          </a:p>
          <a:p>
            <a:pPr lvl="2"/>
            <a:r>
              <a:rPr lang="en-US" sz="1800" dirty="0" smtClean="0"/>
              <a:t>Bro protects several high-performance national assets</a:t>
            </a:r>
          </a:p>
          <a:p>
            <a:pPr lvl="2"/>
            <a:r>
              <a:rPr lang="en-US" sz="1800" dirty="0" smtClean="0"/>
              <a:t>Bro can be scaled with clustering: </a:t>
            </a:r>
            <a:r>
              <a:rPr lang="en-US" sz="1800" dirty="0">
                <a:hlinkClick r:id="rId3"/>
              </a:rPr>
              <a:t>http://www.bro-ids.org/documentation/</a:t>
            </a:r>
            <a:r>
              <a:rPr lang="en-US" sz="1800" dirty="0" smtClean="0">
                <a:hlinkClick r:id="rId3"/>
              </a:rPr>
              <a:t>cluster.html</a:t>
            </a:r>
            <a:endParaRPr lang="en-US" sz="1800" dirty="0" smtClean="0"/>
          </a:p>
          <a:p>
            <a:pPr lvl="1"/>
            <a:r>
              <a:rPr lang="en-US" dirty="0" smtClean="0"/>
              <a:t>Other IDS solutions are available also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2781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196453" y="142875"/>
            <a:ext cx="8751094" cy="623962"/>
          </a:xfrm>
        </p:spPr>
        <p:txBody>
          <a:bodyPr/>
          <a:lstStyle/>
          <a:p>
            <a:r>
              <a:rPr lang="en-US" sz="3300" b="1" dirty="0" smtClean="0">
                <a:latin typeface="Palatino" charset="0"/>
                <a:cs typeface="Palatino" charset="0"/>
                <a:sym typeface="Palatino" charset="0"/>
              </a:rPr>
              <a:t>What </a:t>
            </a:r>
            <a:r>
              <a:rPr lang="en-US" sz="3300" b="1" dirty="0">
                <a:latin typeface="Palatino" charset="0"/>
                <a:cs typeface="Palatino" charset="0"/>
                <a:sym typeface="Palatino" charset="0"/>
              </a:rPr>
              <a:t>Is Bro</a:t>
            </a:r>
            <a:r>
              <a:rPr lang="en-US" sz="3300" b="1" dirty="0" smtClean="0">
                <a:latin typeface="Palatino" charset="0"/>
                <a:cs typeface="Palatino" charset="0"/>
                <a:sym typeface="Palatino" charset="0"/>
              </a:rPr>
              <a:t>?</a:t>
            </a:r>
            <a:endParaRPr lang="en-US" dirty="0"/>
          </a:p>
        </p:txBody>
      </p:sp>
      <p:sp>
        <p:nvSpPr>
          <p:cNvPr id="10242" name="AutoShape 2"/>
          <p:cNvSpPr>
            <a:spLocks/>
          </p:cNvSpPr>
          <p:nvPr/>
        </p:nvSpPr>
        <p:spPr bwMode="auto">
          <a:xfrm>
            <a:off x="8745513" y="6447234"/>
            <a:ext cx="160734" cy="2589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76200" dir="2579996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fld id="{35D4B82E-1D5E-8040-B6A4-C0A07ABBF477}" type="slidenum">
              <a:rPr lang="en-US" sz="1300">
                <a:solidFill>
                  <a:srgbClr val="DDDDDD"/>
                </a:solidFill>
                <a:latin typeface="Gill Sans" charset="0"/>
                <a:cs typeface="Gill Sans" charset="0"/>
                <a:sym typeface="Gill Sans" charset="0"/>
              </a:rPr>
              <a:pPr/>
              <a:t>69</a:t>
            </a:fld>
            <a:endParaRPr lang="en-US"/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5813227" y="2464594"/>
            <a:ext cx="3027164" cy="1553766"/>
            <a:chOff x="-215900" y="-139700"/>
            <a:chExt cx="4305300" cy="2209800"/>
          </a:xfrm>
        </p:grpSpPr>
        <p:pic>
          <p:nvPicPr>
            <p:cNvPr id="10244" name="Picture 4" descr="bro-web-eye-only-tex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3500" cy="165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245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5900" y="-139700"/>
              <a:ext cx="4305300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10246" name="AutoShape 6"/>
          <p:cNvSpPr>
            <a:spLocks/>
          </p:cNvSpPr>
          <p:nvPr/>
        </p:nvSpPr>
        <p:spPr bwMode="auto">
          <a:xfrm>
            <a:off x="3625453" y="1482328"/>
            <a:ext cx="1875234" cy="3482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gradFill rotWithShape="0">
            <a:gsLst>
              <a:gs pos="0">
                <a:srgbClr val="FEFBCD"/>
              </a:gs>
              <a:gs pos="100000">
                <a:srgbClr val="F4E3BB"/>
              </a:gs>
            </a:gsLst>
            <a:lin ang="2700000"/>
          </a:gra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Packet Capture</a:t>
            </a:r>
            <a:endParaRPr lang="en-US"/>
          </a:p>
        </p:txBody>
      </p:sp>
      <p:sp>
        <p:nvSpPr>
          <p:cNvPr id="10247" name="AutoShape 7"/>
          <p:cNvSpPr>
            <a:spLocks/>
          </p:cNvSpPr>
          <p:nvPr/>
        </p:nvSpPr>
        <p:spPr bwMode="auto">
          <a:xfrm>
            <a:off x="3627686" y="2455664"/>
            <a:ext cx="1875234" cy="3482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gradFill rotWithShape="0">
            <a:gsLst>
              <a:gs pos="0">
                <a:srgbClr val="FEFBCD"/>
              </a:gs>
              <a:gs pos="100000">
                <a:srgbClr val="F4E3BB"/>
              </a:gs>
            </a:gsLst>
            <a:lin ang="2700000"/>
          </a:gra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Traffic Inspection</a:t>
            </a:r>
            <a:endParaRPr lang="en-US"/>
          </a:p>
        </p:txBody>
      </p:sp>
      <p:sp>
        <p:nvSpPr>
          <p:cNvPr id="10248" name="AutoShape 8"/>
          <p:cNvSpPr>
            <a:spLocks/>
          </p:cNvSpPr>
          <p:nvPr/>
        </p:nvSpPr>
        <p:spPr bwMode="auto">
          <a:xfrm>
            <a:off x="3628802" y="3482578"/>
            <a:ext cx="1875234" cy="3482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gradFill rotWithShape="0">
            <a:gsLst>
              <a:gs pos="0">
                <a:srgbClr val="FEFBCD"/>
              </a:gs>
              <a:gs pos="100000">
                <a:srgbClr val="F4E3BB"/>
              </a:gs>
            </a:gsLst>
            <a:lin ang="2700000"/>
          </a:gra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Attack Detection</a:t>
            </a:r>
            <a:endParaRPr lang="en-US"/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3631035" y="5290840"/>
            <a:ext cx="1875234" cy="928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gradFill rotWithShape="0">
            <a:gsLst>
              <a:gs pos="0">
                <a:srgbClr val="FFFDDE"/>
              </a:gs>
              <a:gs pos="100000">
                <a:srgbClr val="F5EEDB"/>
              </a:gs>
            </a:gsLst>
            <a:lin ang="2700000"/>
          </a:gra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900">
                <a:latin typeface="Helvetica" charset="0"/>
                <a:cs typeface="Helvetica" charset="0"/>
                <a:sym typeface="Helvetica" charset="0"/>
              </a:rPr>
              <a:t>Flexibility</a:t>
            </a:r>
          </a:p>
          <a:p>
            <a:r>
              <a:rPr lang="en-US" sz="1900">
                <a:latin typeface="Helvetica" charset="0"/>
                <a:cs typeface="Helvetica" charset="0"/>
                <a:sym typeface="Helvetica" charset="0"/>
              </a:rPr>
              <a:t>Abstraction</a:t>
            </a:r>
          </a:p>
          <a:p>
            <a:r>
              <a:rPr lang="en-US" sz="1900">
                <a:latin typeface="Helvetica" charset="0"/>
                <a:cs typeface="Helvetica" charset="0"/>
                <a:sym typeface="Helvetica" charset="0"/>
              </a:rPr>
              <a:t>Data Structures</a:t>
            </a:r>
            <a:endParaRPr lang="en-US"/>
          </a:p>
        </p:txBody>
      </p:sp>
      <p:sp>
        <p:nvSpPr>
          <p:cNvPr id="10250" name="AutoShape 10"/>
          <p:cNvSpPr>
            <a:spLocks/>
          </p:cNvSpPr>
          <p:nvPr/>
        </p:nvSpPr>
        <p:spPr bwMode="auto">
          <a:xfrm>
            <a:off x="3632151" y="4589859"/>
            <a:ext cx="1875234" cy="3482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gradFill rotWithShape="0">
            <a:gsLst>
              <a:gs pos="0">
                <a:srgbClr val="FEFBCD"/>
              </a:gs>
              <a:gs pos="100000">
                <a:srgbClr val="F4E3BB"/>
              </a:gs>
            </a:gsLst>
            <a:lin ang="2700000"/>
          </a:gra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Log Recording</a:t>
            </a:r>
            <a:endParaRPr lang="en-US"/>
          </a:p>
        </p:txBody>
      </p:sp>
      <p:pic>
        <p:nvPicPr>
          <p:cNvPr id="10251" name="Picture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69" y="1406426"/>
            <a:ext cx="2806154" cy="495598"/>
          </a:xfrm>
          <a:prstGeom prst="rect">
            <a:avLst/>
          </a:prstGeom>
          <a:noFill/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0252" name="Picture 12" descr="wireshark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7" y="2348508"/>
            <a:ext cx="1979042" cy="571500"/>
          </a:xfrm>
          <a:prstGeom prst="rect">
            <a:avLst/>
          </a:prstGeom>
          <a:noFill/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0253" name="Picture 13" descr="Snort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44" y="3223617"/>
            <a:ext cx="1616273" cy="877342"/>
          </a:xfrm>
          <a:prstGeom prst="rect">
            <a:avLst/>
          </a:prstGeom>
          <a:noFill/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759024" y="5464969"/>
            <a:ext cx="2393156" cy="1395264"/>
            <a:chOff x="0" y="0"/>
            <a:chExt cx="3404620" cy="1985218"/>
          </a:xfrm>
        </p:grpSpPr>
        <p:pic>
          <p:nvPicPr>
            <p:cNvPr id="10255" name="Picture 15" descr="www.python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90989" cy="8382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88900" dir="2580019" algn="ctr" rotWithShape="0">
                <a:srgbClr val="000000">
                  <a:alpha val="4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</a:extLst>
          </p:spPr>
        </p:pic>
        <p:pic>
          <p:nvPicPr>
            <p:cNvPr id="10256" name="Picture 16" descr="perl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93563" y="328388"/>
              <a:ext cx="1511057" cy="1656830"/>
            </a:xfrm>
            <a:prstGeom prst="rect">
              <a:avLst/>
            </a:prstGeom>
            <a:noFill/>
            <a:ln>
              <a:noFill/>
            </a:ln>
            <a:effectLst>
              <a:outerShdw blurRad="63500" dist="88900" dir="2580019" algn="ctr" rotWithShape="0">
                <a:srgbClr val="000000">
                  <a:alpha val="4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</a:extLst>
          </p:spPr>
        </p:pic>
      </p:grpSp>
      <p:pic>
        <p:nvPicPr>
          <p:cNvPr id="1025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8335" y="3705820"/>
            <a:ext cx="5482828" cy="53578"/>
          </a:xfrm>
          <a:prstGeom prst="rect">
            <a:avLst/>
          </a:prstGeom>
          <a:noFill/>
          <a:ln>
            <a:noFill/>
          </a:ln>
          <a:effectLst>
            <a:outerShdw blurRad="25400" dist="63500" dir="2580003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0258" name="AutoShape 18"/>
          <p:cNvSpPr>
            <a:spLocks/>
          </p:cNvSpPr>
          <p:nvPr/>
        </p:nvSpPr>
        <p:spPr bwMode="auto">
          <a:xfrm>
            <a:off x="5384602" y="4103191"/>
            <a:ext cx="3830836" cy="357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ja-JP" altLang="en-US" sz="1900" i="1">
                <a:latin typeface="Helvetica" charset="0"/>
                <a:cs typeface="Helvetica" charset="0"/>
                <a:sym typeface="Helvetica" charset="0"/>
              </a:rPr>
              <a:t>“</a:t>
            </a:r>
            <a:r>
              <a:rPr lang="en-US" sz="1900" i="1">
                <a:latin typeface="Helvetica" charset="0"/>
                <a:cs typeface="Helvetica" charset="0"/>
                <a:sym typeface="Helvetica" charset="0"/>
              </a:rPr>
              <a:t>Domain-specific Python</a:t>
            </a:r>
            <a:r>
              <a:rPr lang="ja-JP" altLang="en-US" sz="1900" i="1">
                <a:latin typeface="Helvetica" charset="0"/>
                <a:cs typeface="Helvetica" charset="0"/>
                <a:sym typeface="Helvetica" charset="0"/>
              </a:rPr>
              <a:t>”</a:t>
            </a:r>
            <a:endParaRPr lang="en-US"/>
          </a:p>
        </p:txBody>
      </p:sp>
      <p:grpSp>
        <p:nvGrpSpPr>
          <p:cNvPr id="10259" name="Group 19"/>
          <p:cNvGrpSpPr>
            <a:grpSpLocks/>
          </p:cNvGrpSpPr>
          <p:nvPr/>
        </p:nvGrpSpPr>
        <p:grpSpPr bwMode="auto">
          <a:xfrm>
            <a:off x="14511" y="4525120"/>
            <a:ext cx="1835051" cy="725537"/>
            <a:chOff x="-1" y="0"/>
            <a:chExt cx="2609106" cy="1030814"/>
          </a:xfrm>
        </p:grpSpPr>
        <p:pic>
          <p:nvPicPr>
            <p:cNvPr id="10260" name="Picture 20" descr="192.33.92.249_fa4_1-day.tiff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52" y="395813"/>
              <a:ext cx="2351853" cy="635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0261" name="AutoShape 21"/>
            <p:cNvSpPr>
              <a:spLocks/>
            </p:cNvSpPr>
            <p:nvPr/>
          </p:nvSpPr>
          <p:spPr bwMode="auto">
            <a:xfrm>
              <a:off x="0" y="0"/>
              <a:ext cx="1266051" cy="448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600" b="1">
                  <a:latin typeface="Helvetica Neue" charset="0"/>
                  <a:cs typeface="Helvetica Neue" charset="0"/>
                  <a:sym typeface="Helvetica Neue" charset="0"/>
                </a:rPr>
                <a:t>NetFlow</a:t>
              </a:r>
              <a:endParaRPr lang="en-US"/>
            </a:p>
          </p:txBody>
        </p:sp>
      </p:grpSp>
      <p:grpSp>
        <p:nvGrpSpPr>
          <p:cNvPr id="10262" name="Group 22"/>
          <p:cNvGrpSpPr>
            <a:grpSpLocks/>
          </p:cNvGrpSpPr>
          <p:nvPr/>
        </p:nvGrpSpPr>
        <p:grpSpPr bwMode="auto">
          <a:xfrm>
            <a:off x="1116211" y="4518422"/>
            <a:ext cx="2035969" cy="733351"/>
            <a:chOff x="0" y="0"/>
            <a:chExt cx="2895600" cy="1043514"/>
          </a:xfrm>
        </p:grpSpPr>
        <p:pic>
          <p:nvPicPr>
            <p:cNvPr id="10263" name="Picture 23" descr="install.log.syslog_cat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95600" cy="665988"/>
            </a:xfrm>
            <a:prstGeom prst="rect">
              <a:avLst/>
            </a:prstGeom>
            <a:noFill/>
            <a:ln>
              <a:noFill/>
            </a:ln>
            <a:effectLst>
              <a:outerShdw blurRad="63500" dist="88900" dir="2580019" algn="ctr" rotWithShape="0">
                <a:srgbClr val="000000">
                  <a:alpha val="4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0264" name="AutoShape 24"/>
            <p:cNvSpPr>
              <a:spLocks/>
            </p:cNvSpPr>
            <p:nvPr/>
          </p:nvSpPr>
          <p:spPr bwMode="auto">
            <a:xfrm>
              <a:off x="1879662" y="594786"/>
              <a:ext cx="1011924" cy="448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600" b="1">
                  <a:latin typeface="Helvetica Neue" charset="0"/>
                  <a:cs typeface="Helvetica Neue" charset="0"/>
                  <a:sym typeface="Helvetica Neue" charset="0"/>
                </a:rPr>
                <a:t>syslog</a:t>
              </a:r>
              <a:endParaRPr lang="en-US"/>
            </a:p>
          </p:txBody>
        </p:sp>
      </p:grpSp>
      <p:sp>
        <p:nvSpPr>
          <p:cNvPr id="10265" name="AutoShape 25"/>
          <p:cNvSpPr>
            <a:spLocks/>
          </p:cNvSpPr>
          <p:nvPr/>
        </p:nvSpPr>
        <p:spPr bwMode="auto">
          <a:xfrm>
            <a:off x="3634383" y="5313164"/>
            <a:ext cx="1875234" cy="9018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77BB41"/>
          </a:solidFill>
          <a:ln>
            <a:noFill/>
          </a:ln>
          <a:effectLst>
            <a:outerShdw blurRad="63500" dist="88900" dir="2580019" algn="ctr" rotWithShape="0">
              <a:srgbClr val="000000">
                <a:alpha val="48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Flexibility</a:t>
            </a:r>
          </a:p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Abstraction</a:t>
            </a:r>
          </a:p>
          <a:p>
            <a:r>
              <a:rPr lang="en-US">
                <a:latin typeface="Helvetica" charset="0"/>
                <a:cs typeface="Helvetica" charset="0"/>
                <a:sym typeface="Helvetica" charset="0"/>
              </a:rPr>
              <a:t>Data Structures</a:t>
            </a:r>
            <a:endParaRPr lang="en-US"/>
          </a:p>
        </p:txBody>
      </p:sp>
      <p:pic>
        <p:nvPicPr>
          <p:cNvPr id="27" name="Picture 26" descr="icsi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428" y="5575506"/>
            <a:ext cx="786384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1051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 autoUpdateAnimBg="0"/>
      <p:bldP spid="10247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8" grpId="0" autoUpdateAnimBg="0"/>
      <p:bldP spid="1026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wat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389" y="1128950"/>
            <a:ext cx="1286933" cy="1029546"/>
          </a:xfrm>
          <a:prstGeom prst="rect">
            <a:avLst/>
          </a:prstGeom>
        </p:spPr>
      </p:pic>
      <p:pic>
        <p:nvPicPr>
          <p:cNvPr id="3" name="Picture 2" descr="wat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626" y="1128950"/>
            <a:ext cx="1286933" cy="1029546"/>
          </a:xfrm>
          <a:prstGeom prst="rect">
            <a:avLst/>
          </a:prstGeom>
        </p:spPr>
      </p:pic>
      <p:sp>
        <p:nvSpPr>
          <p:cNvPr id="4" name="Can 3"/>
          <p:cNvSpPr/>
          <p:nvPr/>
        </p:nvSpPr>
        <p:spPr>
          <a:xfrm rot="5400000">
            <a:off x="3771739" y="-314615"/>
            <a:ext cx="1352939" cy="4104605"/>
          </a:xfrm>
          <a:prstGeom prst="can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Can 5"/>
          <p:cNvSpPr/>
          <p:nvPr/>
        </p:nvSpPr>
        <p:spPr>
          <a:xfrm rot="5400000">
            <a:off x="3805604" y="1930090"/>
            <a:ext cx="1352939" cy="4036872"/>
          </a:xfrm>
          <a:prstGeom prst="can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Content Placeholder 19" descr="Screen Shot 2012-01-28 at 6.58.29 PM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 flipH="1">
            <a:off x="-16293" y="2781304"/>
            <a:ext cx="2373960" cy="191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 rot="20672977">
            <a:off x="637373" y="3431070"/>
            <a:ext cx="247160" cy="19420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8102" y="1123272"/>
            <a:ext cx="2023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Physical pipe that leaks water at rate of .0046% by volume.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37720" y="1533902"/>
            <a:ext cx="45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91427" y="1533902"/>
            <a:ext cx="45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0801" y="3460238"/>
            <a:ext cx="2023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Network ‘pipe’ that drops packets at rate of .0046%.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6935" y="3914693"/>
            <a:ext cx="45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6207" y="3772360"/>
            <a:ext cx="45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1521" y="3055209"/>
            <a:ext cx="148781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u="sng" dirty="0" smtClean="0">
                <a:solidFill>
                  <a:prstClr val="black"/>
                </a:solidFill>
                <a:latin typeface="Calibri"/>
              </a:rPr>
              <a:t>Result</a:t>
            </a:r>
            <a:endParaRPr lang="en-US" u="sng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100%  of data transferred,   </a:t>
            </a:r>
            <a:r>
              <a:rPr lang="en-US" i="1" dirty="0" smtClean="0">
                <a:solidFill>
                  <a:prstClr val="black"/>
                </a:solidFill>
                <a:latin typeface="Calibri"/>
              </a:rPr>
              <a:t>slowly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, at  &lt;&lt;5% optimal speed.</a:t>
            </a:r>
          </a:p>
        </p:txBody>
      </p:sp>
      <p:pic>
        <p:nvPicPr>
          <p:cNvPr id="24" name="Content Placeholder 19" descr="Screen Shot 2012-01-28 at 6.58.29 PM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 flipH="1">
            <a:off x="6882124" y="3727826"/>
            <a:ext cx="654541" cy="52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Screenshot 2014-02-17 16.07.09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665" y="5066190"/>
            <a:ext cx="4366669" cy="713089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457199" y="274638"/>
            <a:ext cx="8602136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  <a:latin typeface="Arial"/>
              </a:rPr>
              <a:t>Elephant Flows Place Great Demands on Networks</a:t>
            </a:r>
            <a:endParaRPr lang="en-US" dirty="0">
              <a:solidFill>
                <a:srgbClr val="0000FF"/>
              </a:solidFill>
              <a:latin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86061" y="1024935"/>
            <a:ext cx="1557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prstClr val="black"/>
                </a:solidFill>
                <a:latin typeface="Calibri"/>
                <a:cs typeface="Calibri"/>
              </a:rPr>
              <a:t>Result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99.9954% of water transferred. </a:t>
            </a:r>
            <a:endParaRPr lang="en-US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9" name="Rectangle 28"/>
          <p:cNvSpPr/>
          <p:nvPr/>
        </p:nvSpPr>
        <p:spPr>
          <a:xfrm rot="20672977">
            <a:off x="7067043" y="3905455"/>
            <a:ext cx="58533" cy="4571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935" y="4930005"/>
            <a:ext cx="121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prstClr val="black"/>
                </a:solidFill>
              </a:rPr>
              <a:t>essentially fixed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199" y="5641036"/>
            <a:ext cx="121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prstClr val="black"/>
                </a:solidFill>
              </a:rPr>
              <a:t>d</a:t>
            </a:r>
            <a:r>
              <a:rPr lang="en-US" sz="1200" dirty="0" smtClean="0">
                <a:solidFill>
                  <a:prstClr val="black"/>
                </a:solidFill>
              </a:rPr>
              <a:t>etermined by speed of light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04475" y="4976171"/>
            <a:ext cx="1329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</a:rPr>
              <a:t>Through heroic engineering, we can minimize packet loss.</a:t>
            </a:r>
            <a:endParaRPr lang="en-US" sz="1200" dirty="0">
              <a:solidFill>
                <a:prstClr val="black"/>
              </a:solidFill>
            </a:endParaRPr>
          </a:p>
        </p:txBody>
      </p:sp>
      <p:cxnSp>
        <p:nvCxnSpPr>
          <p:cNvPr id="35" name="Straight Arrow Connector 34"/>
          <p:cNvCxnSpPr>
            <a:endCxn id="34" idx="1"/>
          </p:cNvCxnSpPr>
          <p:nvPr/>
        </p:nvCxnSpPr>
        <p:spPr>
          <a:xfrm flipV="1">
            <a:off x="6645054" y="5391670"/>
            <a:ext cx="859421" cy="119564"/>
          </a:xfrm>
          <a:prstGeom prst="straightConnector1">
            <a:avLst/>
          </a:prstGeom>
          <a:ln w="31750">
            <a:solidFill>
              <a:srgbClr val="0000FF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30" idx="3"/>
          </p:cNvCxnSpPr>
          <p:nvPr/>
        </p:nvCxnSpPr>
        <p:spPr>
          <a:xfrm flipH="1" flipV="1">
            <a:off x="1307335" y="5160838"/>
            <a:ext cx="1134998" cy="122369"/>
          </a:xfrm>
          <a:prstGeom prst="straightConnector1">
            <a:avLst/>
          </a:prstGeom>
          <a:ln w="31750">
            <a:solidFill>
              <a:srgbClr val="0000FF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713316" y="5641036"/>
            <a:ext cx="1134996" cy="339297"/>
          </a:xfrm>
          <a:prstGeom prst="straightConnector1">
            <a:avLst/>
          </a:prstGeom>
          <a:ln w="31750">
            <a:solidFill>
              <a:srgbClr val="0000FF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60504" y="6215902"/>
            <a:ext cx="7715764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 smtClean="0">
                <a:solidFill>
                  <a:prstClr val="black"/>
                </a:solidFill>
              </a:rPr>
              <a:t>Assumptions: 10Gbps TCP flow, 80ms RTT. </a:t>
            </a:r>
          </a:p>
          <a:p>
            <a:pPr algn="r"/>
            <a:r>
              <a:rPr lang="en-US" sz="1050" dirty="0" smtClean="0">
                <a:solidFill>
                  <a:prstClr val="black"/>
                </a:solidFill>
              </a:rPr>
              <a:t>See </a:t>
            </a:r>
            <a:r>
              <a:rPr lang="en-US" sz="1050" dirty="0">
                <a:solidFill>
                  <a:prstClr val="black"/>
                </a:solidFill>
              </a:rPr>
              <a:t>Eli Dart, Lauren </a:t>
            </a:r>
            <a:r>
              <a:rPr lang="en-US" sz="1050" dirty="0" err="1">
                <a:solidFill>
                  <a:prstClr val="black"/>
                </a:solidFill>
              </a:rPr>
              <a:t>Rotman</a:t>
            </a:r>
            <a:r>
              <a:rPr lang="en-US" sz="1050" dirty="0">
                <a:solidFill>
                  <a:prstClr val="black"/>
                </a:solidFill>
              </a:rPr>
              <a:t>, Brian Tierney, Mary Hester, and Jason </a:t>
            </a:r>
            <a:r>
              <a:rPr lang="en-US" sz="1050" dirty="0" err="1">
                <a:solidFill>
                  <a:prstClr val="black"/>
                </a:solidFill>
              </a:rPr>
              <a:t>Zurawski</a:t>
            </a:r>
            <a:r>
              <a:rPr lang="en-US" sz="1050" dirty="0">
                <a:solidFill>
                  <a:prstClr val="black"/>
                </a:solidFill>
              </a:rPr>
              <a:t>. The </a:t>
            </a:r>
            <a:r>
              <a:rPr lang="en-US" sz="1050" dirty="0" smtClean="0">
                <a:solidFill>
                  <a:prstClr val="black"/>
                </a:solidFill>
              </a:rPr>
              <a:t>Science </a:t>
            </a:r>
            <a:r>
              <a:rPr lang="en-US" sz="1050" dirty="0">
                <a:solidFill>
                  <a:prstClr val="black"/>
                </a:solidFill>
              </a:rPr>
              <a:t>DMZ: A Network Design Pattern for Data-Intensive Science. In </a:t>
            </a:r>
            <a:r>
              <a:rPr lang="en-US" sz="1050" i="1" dirty="0">
                <a:solidFill>
                  <a:prstClr val="black"/>
                </a:solidFill>
              </a:rPr>
              <a:t>Proceedings of the IEEE/ACM Annual </a:t>
            </a:r>
            <a:r>
              <a:rPr lang="en-US" sz="1050" i="1" dirty="0" err="1">
                <a:solidFill>
                  <a:prstClr val="black"/>
                </a:solidFill>
              </a:rPr>
              <a:t>SuperComputing</a:t>
            </a:r>
            <a:r>
              <a:rPr lang="en-US" sz="1050" i="1" dirty="0">
                <a:solidFill>
                  <a:prstClr val="black"/>
                </a:solidFill>
              </a:rPr>
              <a:t> Conference (SC13)</a:t>
            </a:r>
            <a:r>
              <a:rPr lang="en-US" sz="1050" dirty="0">
                <a:solidFill>
                  <a:prstClr val="black"/>
                </a:solidFill>
              </a:rPr>
              <a:t>, Denver CO, 2013. </a:t>
            </a:r>
          </a:p>
          <a:p>
            <a:pPr algn="r"/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9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0" grpId="0"/>
      <p:bldP spid="31" grpId="0"/>
      <p:bldP spid="3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Line 1"/>
          <p:cNvSpPr>
            <a:spLocks noChangeShapeType="1"/>
          </p:cNvSpPr>
          <p:nvPr/>
        </p:nvSpPr>
        <p:spPr bwMode="auto">
          <a:xfrm flipV="1">
            <a:off x="4572000" y="4780732"/>
            <a:ext cx="0" cy="608335"/>
          </a:xfrm>
          <a:prstGeom prst="line">
            <a:avLst/>
          </a:prstGeom>
          <a:noFill/>
          <a:ln w="63500" cap="flat" cmpd="sng">
            <a:solidFill>
              <a:srgbClr val="000000"/>
            </a:solidFill>
            <a:prstDash val="solid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en-US" sz="1700">
              <a:solidFill>
                <a:srgbClr val="FFFFFF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6453" y="142875"/>
            <a:ext cx="8751094" cy="623962"/>
          </a:xfrm>
        </p:spPr>
        <p:txBody>
          <a:bodyPr/>
          <a:lstStyle/>
          <a:p>
            <a:r>
              <a:rPr lang="en-US" sz="3300" b="1">
                <a:latin typeface="Palatino" charset="0"/>
                <a:cs typeface="Palatino" charset="0"/>
                <a:sym typeface="Palatino" charset="0"/>
              </a:rPr>
              <a:t>The Bro Platform</a:t>
            </a:r>
          </a:p>
        </p:txBody>
      </p:sp>
      <p:sp>
        <p:nvSpPr>
          <p:cNvPr id="11267" name="AutoShape 3"/>
          <p:cNvSpPr>
            <a:spLocks/>
          </p:cNvSpPr>
          <p:nvPr/>
        </p:nvSpPr>
        <p:spPr bwMode="auto">
          <a:xfrm>
            <a:off x="8745513" y="6447234"/>
            <a:ext cx="160734" cy="2589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76200" dir="2579996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fld id="{CB54C96E-843C-7042-9922-27B705A38C0D}" type="slidenum">
              <a:rPr lang="en-US" sz="1300">
                <a:solidFill>
                  <a:srgbClr val="DDDDDD"/>
                </a:solidFill>
                <a:latin typeface="Gill Sans" charset="0"/>
                <a:cs typeface="Gill Sans" charset="0"/>
                <a:sym typeface="Gill Sans" charset="0"/>
              </a:rPr>
              <a:pPr/>
              <a:t>70</a:t>
            </a:fld>
            <a:endParaRPr lang="en-US"/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337221" y="1391916"/>
            <a:ext cx="6468443" cy="817066"/>
            <a:chOff x="0" y="0"/>
            <a:chExt cx="9198011" cy="1162305"/>
          </a:xfrm>
        </p:grpSpPr>
        <p:sp>
          <p:nvSpPr>
            <p:cNvPr id="11269" name="AutoShape 5"/>
            <p:cNvSpPr>
              <a:spLocks/>
            </p:cNvSpPr>
            <p:nvPr/>
          </p:nvSpPr>
          <p:spPr bwMode="auto">
            <a:xfrm>
              <a:off x="1583058" y="0"/>
              <a:ext cx="1282720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Vulnerabilit.Mgmt</a:t>
              </a:r>
              <a:endParaRPr lang="en-US"/>
            </a:p>
          </p:txBody>
        </p:sp>
        <p:sp>
          <p:nvSpPr>
            <p:cNvPr id="11270" name="AutoShape 6"/>
            <p:cNvSpPr>
              <a:spLocks/>
            </p:cNvSpPr>
            <p:nvPr/>
          </p:nvSpPr>
          <p:spPr bwMode="auto">
            <a:xfrm>
              <a:off x="0" y="0"/>
              <a:ext cx="1282719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Intrusion Detection</a:t>
              </a:r>
              <a:endParaRPr lang="en-US"/>
            </a:p>
          </p:txBody>
        </p:sp>
        <p:sp>
          <p:nvSpPr>
            <p:cNvPr id="11271" name="AutoShape 7"/>
            <p:cNvSpPr>
              <a:spLocks/>
            </p:cNvSpPr>
            <p:nvPr/>
          </p:nvSpPr>
          <p:spPr bwMode="auto">
            <a:xfrm>
              <a:off x="3166116" y="0"/>
              <a:ext cx="1282720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File Analysis</a:t>
              </a:r>
              <a:endParaRPr lang="en-US"/>
            </a:p>
          </p:txBody>
        </p:sp>
        <p:sp>
          <p:nvSpPr>
            <p:cNvPr id="11272" name="AutoShape 8"/>
            <p:cNvSpPr>
              <a:spLocks/>
            </p:cNvSpPr>
            <p:nvPr/>
          </p:nvSpPr>
          <p:spPr bwMode="auto">
            <a:xfrm>
              <a:off x="7915291" y="0"/>
              <a:ext cx="1282720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Compliance Monitoring</a:t>
              </a:r>
              <a:endParaRPr lang="en-US"/>
            </a:p>
          </p:txBody>
        </p:sp>
        <p:sp>
          <p:nvSpPr>
            <p:cNvPr id="11273" name="AutoShape 9"/>
            <p:cNvSpPr>
              <a:spLocks/>
            </p:cNvSpPr>
            <p:nvPr/>
          </p:nvSpPr>
          <p:spPr bwMode="auto">
            <a:xfrm>
              <a:off x="4749174" y="0"/>
              <a:ext cx="1282720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Traffic Measure-ment</a:t>
              </a:r>
              <a:endParaRPr lang="en-US"/>
            </a:p>
          </p:txBody>
        </p:sp>
        <p:sp>
          <p:nvSpPr>
            <p:cNvPr id="11274" name="AutoShape 10"/>
            <p:cNvSpPr>
              <a:spLocks/>
            </p:cNvSpPr>
            <p:nvPr/>
          </p:nvSpPr>
          <p:spPr bwMode="auto">
            <a:xfrm>
              <a:off x="6332232" y="0"/>
              <a:ext cx="1282720" cy="11623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latin typeface="Gill Sans" charset="0"/>
                  <a:cs typeface="Gill Sans" charset="0"/>
                  <a:sym typeface="Gill Sans" charset="0"/>
                </a:rPr>
                <a:t>Traffic Control</a:t>
              </a:r>
              <a:endParaRPr lang="en-US"/>
            </a:p>
          </p:txBody>
        </p:sp>
      </p:grpSp>
      <p:sp>
        <p:nvSpPr>
          <p:cNvPr id="11275" name="AutoShape 11"/>
          <p:cNvSpPr>
            <a:spLocks/>
          </p:cNvSpPr>
          <p:nvPr/>
        </p:nvSpPr>
        <p:spPr bwMode="auto">
          <a:xfrm>
            <a:off x="1337221" y="5115595"/>
            <a:ext cx="6468443" cy="751210"/>
          </a:xfrm>
          <a:prstGeom prst="roundRect">
            <a:avLst>
              <a:gd name="adj" fmla="val 17847"/>
            </a:avLst>
          </a:prstGeom>
          <a:gradFill rotWithShape="0">
            <a:gsLst>
              <a:gs pos="0">
                <a:srgbClr val="9BBBC7"/>
              </a:gs>
              <a:gs pos="100000">
                <a:srgbClr val="2A85A7"/>
              </a:gs>
            </a:gsLst>
            <a:lin ang="5400000"/>
          </a:gradFill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>
                <a:solidFill>
                  <a:srgbClr val="093400"/>
                </a:solidFill>
                <a:latin typeface="Helvetica" charset="0"/>
                <a:cs typeface="Helvetica" charset="0"/>
                <a:sym typeface="Helvetica" charset="0"/>
              </a:rPr>
              <a:t>Network</a:t>
            </a:r>
            <a:endParaRPr lang="en-US"/>
          </a:p>
        </p:txBody>
      </p:sp>
      <p:grpSp>
        <p:nvGrpSpPr>
          <p:cNvPr id="11276" name="Group 12"/>
          <p:cNvGrpSpPr>
            <a:grpSpLocks/>
          </p:cNvGrpSpPr>
          <p:nvPr/>
        </p:nvGrpSpPr>
        <p:grpSpPr bwMode="auto">
          <a:xfrm>
            <a:off x="1337221" y="2521521"/>
            <a:ext cx="6468443" cy="2249165"/>
            <a:chOff x="0" y="-1"/>
            <a:chExt cx="9198011" cy="3198155"/>
          </a:xfrm>
        </p:grpSpPr>
        <p:sp>
          <p:nvSpPr>
            <p:cNvPr id="11277" name="AutoShape 13"/>
            <p:cNvSpPr>
              <a:spLocks/>
            </p:cNvSpPr>
            <p:nvPr/>
          </p:nvSpPr>
          <p:spPr bwMode="auto">
            <a:xfrm>
              <a:off x="0" y="0"/>
              <a:ext cx="9198011" cy="31981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gradFill rotWithShape="0">
              <a:gsLst>
                <a:gs pos="0">
                  <a:srgbClr val="F4E3BB"/>
                </a:gs>
                <a:gs pos="100000">
                  <a:srgbClr val="FF9300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endParaRPr lang="en-US">
                <a:solidFill>
                  <a:srgbClr val="FF9300"/>
                </a:solidFill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1278" name="AutoShape 14"/>
            <p:cNvSpPr>
              <a:spLocks/>
            </p:cNvSpPr>
            <p:nvPr/>
          </p:nvSpPr>
          <p:spPr bwMode="auto">
            <a:xfrm>
              <a:off x="174030" y="300823"/>
              <a:ext cx="4277584" cy="11496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2400">
                  <a:latin typeface="Gill Sans" charset="0"/>
                  <a:cs typeface="Gill Sans" charset="0"/>
                  <a:sym typeface="Gill Sans" charset="0"/>
                </a:rPr>
                <a:t>Programming Language</a:t>
              </a:r>
              <a:endParaRPr lang="en-US"/>
            </a:p>
          </p:txBody>
        </p:sp>
        <p:sp>
          <p:nvSpPr>
            <p:cNvPr id="11279" name="AutoShape 15"/>
            <p:cNvSpPr>
              <a:spLocks/>
            </p:cNvSpPr>
            <p:nvPr/>
          </p:nvSpPr>
          <p:spPr bwMode="auto">
            <a:xfrm>
              <a:off x="174030" y="1816100"/>
              <a:ext cx="8849950" cy="11496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2400">
                  <a:latin typeface="Gill Sans" charset="0"/>
                  <a:cs typeface="Gill Sans" charset="0"/>
                  <a:sym typeface="Gill Sans" charset="0"/>
                </a:rPr>
                <a:t>Packet Processing</a:t>
              </a:r>
              <a:endParaRPr lang="en-US"/>
            </a:p>
          </p:txBody>
        </p:sp>
        <p:sp>
          <p:nvSpPr>
            <p:cNvPr id="11280" name="AutoShape 16"/>
            <p:cNvSpPr>
              <a:spLocks/>
            </p:cNvSpPr>
            <p:nvPr/>
          </p:nvSpPr>
          <p:spPr bwMode="auto">
            <a:xfrm>
              <a:off x="4746396" y="300823"/>
              <a:ext cx="4277584" cy="11496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FEFBCD"/>
                </a:gs>
                <a:gs pos="100000">
                  <a:srgbClr val="F4E3BB"/>
                </a:gs>
              </a:gsLst>
              <a:lin ang="2700000"/>
            </a:gradFill>
            <a:ln w="12700" cap="flat" cmpd="sng">
              <a:solidFill>
                <a:srgbClr val="DDDDDD"/>
              </a:solidFill>
              <a:prstDash val="solid"/>
              <a:miter lim="0"/>
              <a:headEnd/>
              <a:tailEnd/>
            </a:ln>
            <a:effectLst>
              <a:outerShdw blurRad="127000" dist="762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2400">
                  <a:latin typeface="Gill Sans" charset="0"/>
                  <a:cs typeface="Gill Sans" charset="0"/>
                  <a:sym typeface="Gill Sans" charset="0"/>
                </a:rPr>
                <a:t>Standard Library</a:t>
              </a:r>
              <a:endParaRPr lang="en-US"/>
            </a:p>
          </p:txBody>
        </p:sp>
      </p:grpSp>
      <p:sp>
        <p:nvSpPr>
          <p:cNvPr id="11281" name="AutoShape 17"/>
          <p:cNvSpPr>
            <a:spLocks/>
          </p:cNvSpPr>
          <p:nvPr/>
        </p:nvSpPr>
        <p:spPr bwMode="auto">
          <a:xfrm rot="16200000">
            <a:off x="-246682" y="3454673"/>
            <a:ext cx="2250281" cy="38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n-US" b="1">
                <a:latin typeface="Gill Sans" charset="0"/>
                <a:cs typeface="Gill Sans" charset="0"/>
                <a:sym typeface="Gill Sans" charset="0"/>
              </a:rPr>
              <a:t>Platform</a:t>
            </a:r>
            <a:endParaRPr lang="en-US"/>
          </a:p>
        </p:txBody>
      </p:sp>
      <p:sp>
        <p:nvSpPr>
          <p:cNvPr id="11282" name="AutoShape 18"/>
          <p:cNvSpPr>
            <a:spLocks/>
          </p:cNvSpPr>
          <p:nvPr/>
        </p:nvSpPr>
        <p:spPr bwMode="auto">
          <a:xfrm rot="16200000">
            <a:off x="-246682" y="1609577"/>
            <a:ext cx="2250281" cy="38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n-US" b="1">
                <a:latin typeface="Gill Sans" charset="0"/>
                <a:cs typeface="Gill Sans" charset="0"/>
                <a:sym typeface="Gill Sans" charset="0"/>
              </a:rPr>
              <a:t>Apps</a:t>
            </a:r>
            <a:endParaRPr lang="en-US"/>
          </a:p>
        </p:txBody>
      </p:sp>
      <p:sp>
        <p:nvSpPr>
          <p:cNvPr id="11283" name="AutoShape 19"/>
          <p:cNvSpPr>
            <a:spLocks/>
          </p:cNvSpPr>
          <p:nvPr/>
        </p:nvSpPr>
        <p:spPr bwMode="auto">
          <a:xfrm rot="16200000">
            <a:off x="429358" y="5226833"/>
            <a:ext cx="898201" cy="38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n-US" b="1" dirty="0">
                <a:latin typeface="Gill Sans" charset="0"/>
                <a:cs typeface="Gill Sans" charset="0"/>
                <a:sym typeface="Gill Sans" charset="0"/>
              </a:rPr>
              <a:t>Tap</a:t>
            </a:r>
            <a:endParaRPr lang="en-US" dirty="0"/>
          </a:p>
        </p:txBody>
      </p:sp>
      <p:grpSp>
        <p:nvGrpSpPr>
          <p:cNvPr id="11284" name="Group 20"/>
          <p:cNvGrpSpPr>
            <a:grpSpLocks/>
          </p:cNvGrpSpPr>
          <p:nvPr/>
        </p:nvGrpSpPr>
        <p:grpSpPr bwMode="auto">
          <a:xfrm rot="388781">
            <a:off x="7085708" y="287982"/>
            <a:ext cx="1789286" cy="839391"/>
            <a:chOff x="-50801" y="-50800"/>
            <a:chExt cx="2544175" cy="1193801"/>
          </a:xfrm>
        </p:grpSpPr>
        <p:sp>
          <p:nvSpPr>
            <p:cNvPr id="11285" name="AutoShape 21"/>
            <p:cNvSpPr>
              <a:spLocks/>
            </p:cNvSpPr>
            <p:nvPr/>
          </p:nvSpPr>
          <p:spPr bwMode="auto">
            <a:xfrm>
              <a:off x="0" y="0"/>
              <a:ext cx="2442574" cy="1092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2200">
                  <a:latin typeface="Gill Sans" charset="0"/>
                  <a:cs typeface="Gill Sans" charset="0"/>
                  <a:sym typeface="Gill Sans" charset="0"/>
                </a:rPr>
                <a:t>Open Source</a:t>
              </a:r>
            </a:p>
            <a:p>
              <a:r>
                <a:rPr lang="en-US" sz="2200">
                  <a:latin typeface="Gill Sans" charset="0"/>
                  <a:cs typeface="Gill Sans" charset="0"/>
                  <a:sym typeface="Gill Sans" charset="0"/>
                </a:rPr>
                <a:t>BSD License</a:t>
              </a:r>
              <a:endParaRPr lang="en-US"/>
            </a:p>
          </p:txBody>
        </p:sp>
        <p:pic>
          <p:nvPicPr>
            <p:cNvPr id="11286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800" y="-50800"/>
              <a:ext cx="2544174" cy="1193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pic>
        <p:nvPicPr>
          <p:cNvPr id="24" name="Picture 3" descr="ICSI_color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8140699"/>
            <a:ext cx="78041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5" name="Picture 3" descr="ICSI_color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7696200"/>
            <a:ext cx="78041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6" name="Picture 3" descr="ICSI_color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7848600"/>
            <a:ext cx="78041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 descr="icsi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428" y="5575506"/>
            <a:ext cx="786384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050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196453" y="142875"/>
            <a:ext cx="8751094" cy="623962"/>
          </a:xfrm>
        </p:spPr>
        <p:txBody>
          <a:bodyPr/>
          <a:lstStyle/>
          <a:p>
            <a:r>
              <a:rPr lang="en-US" sz="3300" b="1">
                <a:latin typeface="Palatino" charset="0"/>
                <a:cs typeface="Palatino" charset="0"/>
                <a:sym typeface="Palatino" charset="0"/>
              </a:rPr>
              <a:t>Bro </a:t>
            </a:r>
            <a:r>
              <a:rPr lang="en-US" sz="3300" b="1" i="1">
                <a:latin typeface="Palatino" charset="0"/>
                <a:cs typeface="Palatino" charset="0"/>
                <a:sym typeface="Palatino" charset="0"/>
              </a:rPr>
              <a:t>Cluster</a:t>
            </a:r>
            <a:r>
              <a:rPr lang="en-US" sz="3300" b="1">
                <a:latin typeface="Palatino" charset="0"/>
                <a:cs typeface="Palatino" charset="0"/>
                <a:sym typeface="Palatino" charset="0"/>
              </a:rPr>
              <a:t> Ecosystem</a:t>
            </a:r>
            <a:endParaRPr lang="en-US"/>
          </a:p>
        </p:txBody>
      </p:sp>
      <p:sp>
        <p:nvSpPr>
          <p:cNvPr id="38914" name="AutoShape 2"/>
          <p:cNvSpPr>
            <a:spLocks/>
          </p:cNvSpPr>
          <p:nvPr/>
        </p:nvSpPr>
        <p:spPr bwMode="auto">
          <a:xfrm>
            <a:off x="8705329" y="6447234"/>
            <a:ext cx="241102" cy="2589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76200" dir="2579996" algn="ctr" rotWithShape="0">
              <a:srgbClr val="00000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fld id="{756A12AF-B681-C243-AE50-C4EFE53ABB94}" type="slidenum">
              <a:rPr lang="en-US" sz="1300">
                <a:solidFill>
                  <a:srgbClr val="DDDDDD"/>
                </a:solidFill>
                <a:latin typeface="Gill Sans" charset="0"/>
                <a:cs typeface="Gill Sans" charset="0"/>
                <a:sym typeface="Gill Sans" charset="0"/>
              </a:rPr>
              <a:pPr/>
              <a:t>71</a:t>
            </a:fld>
            <a:endParaRPr lang="en-US"/>
          </a:p>
        </p:txBody>
      </p:sp>
      <p:sp>
        <p:nvSpPr>
          <p:cNvPr id="38915" name="Line 3"/>
          <p:cNvSpPr>
            <a:spLocks noChangeShapeType="1"/>
          </p:cNvSpPr>
          <p:nvPr/>
        </p:nvSpPr>
        <p:spPr bwMode="auto">
          <a:xfrm flipV="1">
            <a:off x="1710035" y="2001367"/>
            <a:ext cx="5719465" cy="0"/>
          </a:xfrm>
          <a:prstGeom prst="line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321457"/>
            <a:endParaRPr lang="en-US" sz="800"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38916" name="AutoShape 4"/>
          <p:cNvSpPr>
            <a:spLocks/>
          </p:cNvSpPr>
          <p:nvPr/>
        </p:nvSpPr>
        <p:spPr bwMode="auto">
          <a:xfrm>
            <a:off x="4252764" y="1683246"/>
            <a:ext cx="294680" cy="2232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900">
                <a:latin typeface="Helvetica" charset="0"/>
                <a:cs typeface="Helvetica" charset="0"/>
                <a:sym typeface="Helvetica" charset="0"/>
              </a:rPr>
              <a:t>Tap</a:t>
            </a:r>
            <a:endParaRPr lang="en-US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 flipV="1">
            <a:off x="4570884" y="2006947"/>
            <a:ext cx="0" cy="1128490"/>
          </a:xfrm>
          <a:prstGeom prst="line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triangle" w="med" len="med"/>
            <a:tailEnd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321457"/>
            <a:endParaRPr lang="en-US" sz="800"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38918" name="AutoShape 6"/>
          <p:cNvSpPr>
            <a:spLocks/>
          </p:cNvSpPr>
          <p:nvPr/>
        </p:nvSpPr>
        <p:spPr bwMode="auto">
          <a:xfrm>
            <a:off x="4501679" y="1942208"/>
            <a:ext cx="125016" cy="11831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24444"/>
              </a:gs>
            </a:gsLst>
            <a:lin ang="5400000"/>
          </a:gradFill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en-US" sz="2800">
              <a:solidFill>
                <a:srgbClr val="093400"/>
              </a:solidFill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919" name="AutoShape 7"/>
          <p:cNvSpPr>
            <a:spLocks/>
          </p:cNvSpPr>
          <p:nvPr/>
        </p:nvSpPr>
        <p:spPr bwMode="auto">
          <a:xfrm>
            <a:off x="3893344" y="3152180"/>
            <a:ext cx="1348383" cy="571500"/>
          </a:xfrm>
          <a:prstGeom prst="roundRect">
            <a:avLst>
              <a:gd name="adj" fmla="val 23440"/>
            </a:avLst>
          </a:prstGeom>
          <a:gradFill rotWithShape="0">
            <a:gsLst>
              <a:gs pos="0">
                <a:srgbClr val="FFFFFF"/>
              </a:gs>
              <a:gs pos="100000">
                <a:srgbClr val="FFFAE2"/>
              </a:gs>
            </a:gsLst>
            <a:lin ang="5400000"/>
          </a:gradFill>
          <a:ln w="12700" cap="flat" cmpd="sng">
            <a:solidFill>
              <a:srgbClr val="F1F1F1"/>
            </a:solidFill>
            <a:prstDash val="solid"/>
            <a:miter lim="0"/>
            <a:headEnd/>
            <a:tailEnd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 anchor="ctr"/>
          <a:lstStyle/>
          <a:p>
            <a:r>
              <a:rPr lang="en-US" sz="2700">
                <a:solidFill>
                  <a:srgbClr val="093400"/>
                </a:solidFill>
                <a:latin typeface="Helvetica" charset="0"/>
                <a:cs typeface="Helvetica" charset="0"/>
                <a:sym typeface="Helvetica" charset="0"/>
              </a:rPr>
              <a:t>Bro</a:t>
            </a:r>
            <a:endParaRPr lang="en-US"/>
          </a:p>
        </p:txBody>
      </p:sp>
      <p:sp>
        <p:nvSpPr>
          <p:cNvPr id="38920" name="AutoShape 8"/>
          <p:cNvSpPr>
            <a:spLocks/>
          </p:cNvSpPr>
          <p:nvPr/>
        </p:nvSpPr>
        <p:spPr bwMode="auto">
          <a:xfrm>
            <a:off x="7430616" y="1525861"/>
            <a:ext cx="963290" cy="96552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2A85A7"/>
              </a:gs>
            </a:gsLst>
            <a:lin ang="5400000"/>
          </a:gradFill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600">
                <a:solidFill>
                  <a:srgbClr val="093400"/>
                </a:solidFill>
                <a:latin typeface="Helvetica" charset="0"/>
                <a:cs typeface="Helvetica" charset="0"/>
                <a:sym typeface="Helvetica" charset="0"/>
              </a:rPr>
              <a:t>Internal Network</a:t>
            </a:r>
            <a:endParaRPr lang="en-US"/>
          </a:p>
        </p:txBody>
      </p:sp>
      <p:sp>
        <p:nvSpPr>
          <p:cNvPr id="38921" name="AutoShape 9"/>
          <p:cNvSpPr>
            <a:spLocks/>
          </p:cNvSpPr>
          <p:nvPr/>
        </p:nvSpPr>
        <p:spPr bwMode="auto">
          <a:xfrm>
            <a:off x="748978" y="1525861"/>
            <a:ext cx="963290" cy="96552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2A85A7"/>
              </a:gs>
            </a:gsLst>
            <a:lin ang="5400000"/>
          </a:gradFill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700">
                <a:solidFill>
                  <a:srgbClr val="093400"/>
                </a:solidFill>
                <a:latin typeface="Gill Sans" charset="0"/>
                <a:cs typeface="Gill Sans" charset="0"/>
                <a:sym typeface="Gill Sans" charset="0"/>
              </a:rPr>
              <a:t>Internet</a:t>
            </a:r>
            <a:endParaRPr lang="en-US"/>
          </a:p>
        </p:txBody>
      </p:sp>
      <p:grpSp>
        <p:nvGrpSpPr>
          <p:cNvPr id="38922" name="Group 10"/>
          <p:cNvGrpSpPr>
            <a:grpSpLocks/>
          </p:cNvGrpSpPr>
          <p:nvPr/>
        </p:nvGrpSpPr>
        <p:grpSpPr bwMode="auto">
          <a:xfrm>
            <a:off x="5267400" y="3722564"/>
            <a:ext cx="3546202" cy="1626319"/>
            <a:chOff x="0" y="0"/>
            <a:chExt cx="5044497" cy="2311401"/>
          </a:xfrm>
        </p:grpSpPr>
        <p:sp>
          <p:nvSpPr>
            <p:cNvPr id="38923" name="AutoShape 11"/>
            <p:cNvSpPr>
              <a:spLocks/>
            </p:cNvSpPr>
            <p:nvPr/>
          </p:nvSpPr>
          <p:spPr bwMode="auto">
            <a:xfrm>
              <a:off x="1945696" y="882650"/>
              <a:ext cx="3098801" cy="3048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900" i="1">
                  <a:latin typeface="Helvetica" charset="0"/>
                  <a:cs typeface="Helvetica" charset="0"/>
                  <a:sym typeface="Helvetica" charset="0"/>
                </a:rPr>
                <a:t>Bro Client Communication Library</a:t>
              </a:r>
              <a:endParaRPr lang="en-US"/>
            </a:p>
          </p:txBody>
        </p:sp>
        <p:sp>
          <p:nvSpPr>
            <p:cNvPr id="38924" name="AutoShape 12"/>
            <p:cNvSpPr>
              <a:spLocks/>
            </p:cNvSpPr>
            <p:nvPr/>
          </p:nvSpPr>
          <p:spPr bwMode="auto">
            <a:xfrm>
              <a:off x="1881074" y="1625600"/>
              <a:ext cx="1244601" cy="685801"/>
            </a:xfrm>
            <a:prstGeom prst="roundRect">
              <a:avLst>
                <a:gd name="adj" fmla="val 27778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400">
                  <a:solidFill>
                    <a:srgbClr val="093400"/>
                  </a:solidFill>
                  <a:latin typeface="Helvetica" charset="0"/>
                  <a:cs typeface="Helvetica" charset="0"/>
                  <a:sym typeface="Helvetica" charset="0"/>
                </a:rPr>
                <a:t>Broccoli</a:t>
              </a:r>
              <a:endParaRPr lang="en-US"/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1842975" cy="1587501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26" name="AutoShape 14"/>
            <p:cNvSpPr>
              <a:spLocks/>
            </p:cNvSpPr>
            <p:nvPr/>
          </p:nvSpPr>
          <p:spPr bwMode="auto">
            <a:xfrm>
              <a:off x="1171905" y="666750"/>
              <a:ext cx="696684" cy="3302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Events</a:t>
              </a:r>
              <a:endParaRPr lang="en-US"/>
            </a:p>
          </p:txBody>
        </p:sp>
      </p:grpSp>
      <p:grpSp>
        <p:nvGrpSpPr>
          <p:cNvPr id="38927" name="Group 15"/>
          <p:cNvGrpSpPr>
            <a:grpSpLocks/>
          </p:cNvGrpSpPr>
          <p:nvPr/>
        </p:nvGrpSpPr>
        <p:grpSpPr bwMode="auto">
          <a:xfrm>
            <a:off x="5295304" y="3089672"/>
            <a:ext cx="2786063" cy="714375"/>
            <a:chOff x="0" y="-101600"/>
            <a:chExt cx="3962400" cy="1016001"/>
          </a:xfrm>
        </p:grpSpPr>
        <p:pic>
          <p:nvPicPr>
            <p:cNvPr id="38928" name="Picture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500" y="-101600"/>
              <a:ext cx="2120900" cy="1016001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38929" name="Line 17"/>
            <p:cNvSpPr>
              <a:spLocks noChangeShapeType="1"/>
            </p:cNvSpPr>
            <p:nvPr/>
          </p:nvSpPr>
          <p:spPr bwMode="auto">
            <a:xfrm flipH="1">
              <a:off x="0" y="406400"/>
              <a:ext cx="1803751" cy="2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30" name="AutoShape 18"/>
            <p:cNvSpPr>
              <a:spLocks/>
            </p:cNvSpPr>
            <p:nvPr/>
          </p:nvSpPr>
          <p:spPr bwMode="auto">
            <a:xfrm>
              <a:off x="562570" y="76200"/>
              <a:ext cx="696684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Events</a:t>
              </a:r>
              <a:endParaRPr lang="en-US"/>
            </a:p>
          </p:txBody>
        </p:sp>
        <p:sp>
          <p:nvSpPr>
            <p:cNvPr id="38931" name="AutoShape 19"/>
            <p:cNvSpPr>
              <a:spLocks/>
            </p:cNvSpPr>
            <p:nvPr/>
          </p:nvSpPr>
          <p:spPr bwMode="auto">
            <a:xfrm>
              <a:off x="631356" y="381000"/>
              <a:ext cx="559111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State</a:t>
              </a:r>
              <a:endParaRPr lang="en-US"/>
            </a:p>
          </p:txBody>
        </p:sp>
      </p:grpSp>
      <p:grpSp>
        <p:nvGrpSpPr>
          <p:cNvPr id="38932" name="Group 20"/>
          <p:cNvGrpSpPr>
            <a:grpSpLocks/>
          </p:cNvGrpSpPr>
          <p:nvPr/>
        </p:nvGrpSpPr>
        <p:grpSpPr bwMode="auto">
          <a:xfrm>
            <a:off x="7572375" y="4652367"/>
            <a:ext cx="1125141" cy="919758"/>
            <a:chOff x="0" y="0"/>
            <a:chExt cx="1600200" cy="1308100"/>
          </a:xfrm>
        </p:grpSpPr>
        <p:sp>
          <p:nvSpPr>
            <p:cNvPr id="38933" name="AutoShape 21"/>
            <p:cNvSpPr>
              <a:spLocks/>
            </p:cNvSpPr>
            <p:nvPr/>
          </p:nvSpPr>
          <p:spPr bwMode="auto">
            <a:xfrm>
              <a:off x="0" y="482600"/>
              <a:ext cx="1600200" cy="342900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000">
                  <a:solidFill>
                    <a:srgbClr val="093400"/>
                  </a:solidFill>
                  <a:latin typeface="Gill Sans" charset="0"/>
                  <a:cs typeface="Gill Sans" charset="0"/>
                  <a:sym typeface="Gill Sans" charset="0"/>
                </a:rPr>
                <a:t>Broccoli Ruby</a:t>
              </a:r>
              <a:endParaRPr lang="en-US"/>
            </a:p>
          </p:txBody>
        </p:sp>
        <p:sp>
          <p:nvSpPr>
            <p:cNvPr id="38934" name="AutoShape 22"/>
            <p:cNvSpPr>
              <a:spLocks/>
            </p:cNvSpPr>
            <p:nvPr/>
          </p:nvSpPr>
          <p:spPr bwMode="auto">
            <a:xfrm>
              <a:off x="0" y="0"/>
              <a:ext cx="1600200" cy="342900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000">
                  <a:solidFill>
                    <a:srgbClr val="093400"/>
                  </a:solidFill>
                  <a:latin typeface="Gill Sans" charset="0"/>
                  <a:cs typeface="Gill Sans" charset="0"/>
                  <a:sym typeface="Gill Sans" charset="0"/>
                </a:rPr>
                <a:t>Broccoli Python</a:t>
              </a:r>
              <a:endParaRPr lang="en-US"/>
            </a:p>
          </p:txBody>
        </p:sp>
        <p:sp>
          <p:nvSpPr>
            <p:cNvPr id="38935" name="AutoShape 23"/>
            <p:cNvSpPr>
              <a:spLocks/>
            </p:cNvSpPr>
            <p:nvPr/>
          </p:nvSpPr>
          <p:spPr bwMode="auto">
            <a:xfrm>
              <a:off x="0" y="965200"/>
              <a:ext cx="1600200" cy="342900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000">
                  <a:solidFill>
                    <a:srgbClr val="093400"/>
                  </a:solidFill>
                  <a:latin typeface="Gill Sans" charset="0"/>
                  <a:cs typeface="Gill Sans" charset="0"/>
                  <a:sym typeface="Gill Sans" charset="0"/>
                </a:rPr>
                <a:t>(Broccoli Perl)</a:t>
              </a:r>
              <a:endParaRPr lang="en-US"/>
            </a:p>
          </p:txBody>
        </p:sp>
      </p:grpSp>
      <p:grpSp>
        <p:nvGrpSpPr>
          <p:cNvPr id="38936" name="Group 24"/>
          <p:cNvGrpSpPr>
            <a:grpSpLocks/>
          </p:cNvGrpSpPr>
          <p:nvPr/>
        </p:nvGrpSpPr>
        <p:grpSpPr bwMode="auto">
          <a:xfrm>
            <a:off x="1366242" y="3196828"/>
            <a:ext cx="2482453" cy="491133"/>
            <a:chOff x="0" y="0"/>
            <a:chExt cx="3530951" cy="698500"/>
          </a:xfrm>
        </p:grpSpPr>
        <p:sp>
          <p:nvSpPr>
            <p:cNvPr id="38937" name="AutoShape 25"/>
            <p:cNvSpPr>
              <a:spLocks/>
            </p:cNvSpPr>
            <p:nvPr/>
          </p:nvSpPr>
          <p:spPr bwMode="auto">
            <a:xfrm>
              <a:off x="0" y="0"/>
              <a:ext cx="1651000" cy="698500"/>
            </a:xfrm>
            <a:prstGeom prst="roundRect">
              <a:avLst>
                <a:gd name="adj" fmla="val 27273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200">
                  <a:solidFill>
                    <a:srgbClr val="093400"/>
                  </a:solidFill>
                  <a:latin typeface="Helvetica" charset="0"/>
                  <a:cs typeface="Helvetica" charset="0"/>
                  <a:sym typeface="Helvetica" charset="0"/>
                </a:rPr>
                <a:t>External Scripts</a:t>
              </a:r>
              <a:endParaRPr lang="en-US"/>
            </a:p>
          </p:txBody>
        </p:sp>
        <p:sp>
          <p:nvSpPr>
            <p:cNvPr id="38938" name="Line 26"/>
            <p:cNvSpPr>
              <a:spLocks noChangeShapeType="1"/>
            </p:cNvSpPr>
            <p:nvPr/>
          </p:nvSpPr>
          <p:spPr bwMode="auto">
            <a:xfrm flipH="1">
              <a:off x="1727200" y="355600"/>
              <a:ext cx="1803751" cy="1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39" name="AutoShape 27"/>
            <p:cNvSpPr>
              <a:spLocks/>
            </p:cNvSpPr>
            <p:nvPr/>
          </p:nvSpPr>
          <p:spPr bwMode="auto">
            <a:xfrm>
              <a:off x="2097050" y="38100"/>
              <a:ext cx="1183724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Functionality</a:t>
              </a:r>
              <a:endParaRPr lang="en-US"/>
            </a:p>
          </p:txBody>
        </p:sp>
      </p:grpSp>
      <p:grpSp>
        <p:nvGrpSpPr>
          <p:cNvPr id="38940" name="Group 28"/>
          <p:cNvGrpSpPr>
            <a:grpSpLocks/>
          </p:cNvGrpSpPr>
          <p:nvPr/>
        </p:nvGrpSpPr>
        <p:grpSpPr bwMode="auto">
          <a:xfrm>
            <a:off x="3584154" y="3795117"/>
            <a:ext cx="1746870" cy="2643188"/>
            <a:chOff x="0" y="0"/>
            <a:chExt cx="2484193" cy="3760475"/>
          </a:xfrm>
        </p:grpSpPr>
        <p:sp>
          <p:nvSpPr>
            <p:cNvPr id="38941" name="AutoShape 29"/>
            <p:cNvSpPr>
              <a:spLocks/>
            </p:cNvSpPr>
            <p:nvPr/>
          </p:nvSpPr>
          <p:spPr bwMode="auto">
            <a:xfrm>
              <a:off x="274392" y="938300"/>
              <a:ext cx="2209801" cy="812801"/>
            </a:xfrm>
            <a:prstGeom prst="roundRect">
              <a:avLst>
                <a:gd name="adj" fmla="val 2344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rgbClr val="093400"/>
                  </a:solidFill>
                  <a:latin typeface="Helvetica" charset="0"/>
                  <a:cs typeface="Helvetica" charset="0"/>
                  <a:sym typeface="Helvetica" charset="0"/>
                </a:rPr>
                <a:t>BroControl</a:t>
              </a:r>
              <a:endParaRPr lang="en-US"/>
            </a:p>
          </p:txBody>
        </p:sp>
        <p:sp>
          <p:nvSpPr>
            <p:cNvPr id="38942" name="Line 30"/>
            <p:cNvSpPr>
              <a:spLocks noChangeShapeType="1"/>
            </p:cNvSpPr>
            <p:nvPr/>
          </p:nvSpPr>
          <p:spPr bwMode="auto">
            <a:xfrm flipH="1">
              <a:off x="1246107" y="0"/>
              <a:ext cx="1" cy="831707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43" name="Line 31"/>
            <p:cNvSpPr>
              <a:spLocks noChangeShapeType="1"/>
            </p:cNvSpPr>
            <p:nvPr/>
          </p:nvSpPr>
          <p:spPr bwMode="auto">
            <a:xfrm flipH="1">
              <a:off x="1468192" y="0"/>
              <a:ext cx="1" cy="831707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44" name="AutoShape 32"/>
            <p:cNvSpPr>
              <a:spLocks/>
            </p:cNvSpPr>
            <p:nvPr/>
          </p:nvSpPr>
          <p:spPr bwMode="auto">
            <a:xfrm>
              <a:off x="414703" y="266700"/>
              <a:ext cx="72840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Control</a:t>
              </a:r>
              <a:endParaRPr lang="en-US"/>
            </a:p>
          </p:txBody>
        </p:sp>
        <p:sp>
          <p:nvSpPr>
            <p:cNvPr id="38945" name="AutoShape 33"/>
            <p:cNvSpPr>
              <a:spLocks/>
            </p:cNvSpPr>
            <p:nvPr/>
          </p:nvSpPr>
          <p:spPr bwMode="auto">
            <a:xfrm>
              <a:off x="0" y="2044700"/>
              <a:ext cx="131069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User Interface</a:t>
              </a:r>
              <a:endParaRPr lang="en-US"/>
            </a:p>
          </p:txBody>
        </p:sp>
        <p:pic>
          <p:nvPicPr>
            <p:cNvPr id="38946" name="Picture 34" descr="MH90043394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9065" y="2630155"/>
              <a:ext cx="1149056" cy="1130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38947" name="Line 35"/>
            <p:cNvSpPr>
              <a:spLocks noChangeShapeType="1"/>
            </p:cNvSpPr>
            <p:nvPr/>
          </p:nvSpPr>
          <p:spPr bwMode="auto">
            <a:xfrm flipH="1">
              <a:off x="1417392" y="1854200"/>
              <a:ext cx="1" cy="698574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8948" name="AutoShape 36"/>
            <p:cNvSpPr>
              <a:spLocks/>
            </p:cNvSpPr>
            <p:nvPr/>
          </p:nvSpPr>
          <p:spPr bwMode="auto">
            <a:xfrm>
              <a:off x="1571225" y="266700"/>
              <a:ext cx="68617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Output</a:t>
              </a:r>
              <a:endParaRPr lang="en-US"/>
            </a:p>
          </p:txBody>
        </p:sp>
      </p:grpSp>
      <p:sp>
        <p:nvSpPr>
          <p:cNvPr id="38949" name="AutoShape 37"/>
          <p:cNvSpPr>
            <a:spLocks/>
          </p:cNvSpPr>
          <p:nvPr/>
        </p:nvSpPr>
        <p:spPr bwMode="auto">
          <a:xfrm>
            <a:off x="2704580" y="2160984"/>
            <a:ext cx="3698006" cy="35093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76201" dir="2700000" algn="ctr" rotWithShape="0">
              <a:srgbClr val="00000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en-US" sz="2800">
              <a:solidFill>
                <a:srgbClr val="FFFF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38950" name="Group 38"/>
          <p:cNvGrpSpPr>
            <a:grpSpLocks/>
          </p:cNvGrpSpPr>
          <p:nvPr/>
        </p:nvGrpSpPr>
        <p:grpSpPr bwMode="auto">
          <a:xfrm>
            <a:off x="3062883" y="2741414"/>
            <a:ext cx="3000375" cy="794742"/>
            <a:chOff x="0" y="0"/>
            <a:chExt cx="4267200" cy="1130300"/>
          </a:xfrm>
        </p:grpSpPr>
        <p:grpSp>
          <p:nvGrpSpPr>
            <p:cNvPr id="38951" name="Group 39"/>
            <p:cNvGrpSpPr>
              <a:grpSpLocks/>
            </p:cNvGrpSpPr>
            <p:nvPr/>
          </p:nvGrpSpPr>
          <p:grpSpPr bwMode="auto">
            <a:xfrm>
              <a:off x="0" y="74483"/>
              <a:ext cx="4267200" cy="1055817"/>
              <a:chOff x="0" y="0"/>
              <a:chExt cx="4267200" cy="1055817"/>
            </a:xfrm>
          </p:grpSpPr>
          <p:grpSp>
            <p:nvGrpSpPr>
              <p:cNvPr id="38952" name="Group 40"/>
              <p:cNvGrpSpPr>
                <a:grpSpLocks/>
              </p:cNvGrpSpPr>
              <p:nvPr/>
            </p:nvGrpSpPr>
            <p:grpSpPr bwMode="auto">
              <a:xfrm>
                <a:off x="0" y="585916"/>
                <a:ext cx="4267200" cy="469901"/>
                <a:chOff x="0" y="0"/>
                <a:chExt cx="4267200" cy="469900"/>
              </a:xfrm>
            </p:grpSpPr>
            <p:sp>
              <p:nvSpPr>
                <p:cNvPr id="38953" name="AutoShape 41"/>
                <p:cNvSpPr>
                  <a:spLocks/>
                </p:cNvSpPr>
                <p:nvPr/>
              </p:nvSpPr>
              <p:spPr bwMode="auto">
                <a:xfrm>
                  <a:off x="0" y="0"/>
                  <a:ext cx="965200" cy="469900"/>
                </a:xfrm>
                <a:prstGeom prst="roundRect">
                  <a:avLst>
                    <a:gd name="adj" fmla="val 40542"/>
                  </a:avLst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AE2"/>
                    </a:gs>
                  </a:gsLst>
                  <a:lin ang="5400000"/>
                </a:gradFill>
                <a:ln w="12700" cap="flat" cmpd="sng">
                  <a:solidFill>
                    <a:srgbClr val="F1F1F1"/>
                  </a:solidFill>
                  <a:prstDash val="solid"/>
                  <a:miter lim="0"/>
                  <a:headEnd/>
                  <a:tailEnd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r>
                    <a:rPr lang="en-US" sz="1300">
                      <a:solidFill>
                        <a:srgbClr val="093400"/>
                      </a:solidFill>
                      <a:latin typeface="Helvetica" charset="0"/>
                      <a:cs typeface="Helvetica" charset="0"/>
                      <a:sym typeface="Helvetica" charset="0"/>
                    </a:rPr>
                    <a:t>Bro</a:t>
                  </a:r>
                  <a:endParaRPr lang="en-US"/>
                </a:p>
              </p:txBody>
            </p:sp>
            <p:sp>
              <p:nvSpPr>
                <p:cNvPr id="38954" name="AutoShape 42"/>
                <p:cNvSpPr>
                  <a:spLocks/>
                </p:cNvSpPr>
                <p:nvPr/>
              </p:nvSpPr>
              <p:spPr bwMode="auto">
                <a:xfrm>
                  <a:off x="1092200" y="0"/>
                  <a:ext cx="965200" cy="469900"/>
                </a:xfrm>
                <a:prstGeom prst="roundRect">
                  <a:avLst>
                    <a:gd name="adj" fmla="val 40542"/>
                  </a:avLst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AE2"/>
                    </a:gs>
                  </a:gsLst>
                  <a:lin ang="5400000"/>
                </a:gradFill>
                <a:ln w="12700" cap="flat" cmpd="sng">
                  <a:solidFill>
                    <a:srgbClr val="F1F1F1"/>
                  </a:solidFill>
                  <a:prstDash val="solid"/>
                  <a:miter lim="0"/>
                  <a:headEnd/>
                  <a:tailEnd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r>
                    <a:rPr lang="en-US" sz="1300">
                      <a:solidFill>
                        <a:srgbClr val="093400"/>
                      </a:solidFill>
                      <a:latin typeface="Helvetica" charset="0"/>
                      <a:cs typeface="Helvetica" charset="0"/>
                      <a:sym typeface="Helvetica" charset="0"/>
                    </a:rPr>
                    <a:t>Bro</a:t>
                  </a:r>
                  <a:endParaRPr lang="en-US"/>
                </a:p>
              </p:txBody>
            </p:sp>
            <p:sp>
              <p:nvSpPr>
                <p:cNvPr id="38955" name="AutoShape 43"/>
                <p:cNvSpPr>
                  <a:spLocks/>
                </p:cNvSpPr>
                <p:nvPr/>
              </p:nvSpPr>
              <p:spPr bwMode="auto">
                <a:xfrm>
                  <a:off x="2197100" y="0"/>
                  <a:ext cx="965200" cy="469900"/>
                </a:xfrm>
                <a:prstGeom prst="roundRect">
                  <a:avLst>
                    <a:gd name="adj" fmla="val 40542"/>
                  </a:avLst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AE2"/>
                    </a:gs>
                  </a:gsLst>
                  <a:lin ang="5400000"/>
                </a:gradFill>
                <a:ln w="12700" cap="flat" cmpd="sng">
                  <a:solidFill>
                    <a:srgbClr val="F1F1F1"/>
                  </a:solidFill>
                  <a:prstDash val="solid"/>
                  <a:miter lim="0"/>
                  <a:headEnd/>
                  <a:tailEnd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r>
                    <a:rPr lang="en-US" sz="1300">
                      <a:solidFill>
                        <a:srgbClr val="093400"/>
                      </a:solidFill>
                      <a:latin typeface="Helvetica" charset="0"/>
                      <a:cs typeface="Helvetica" charset="0"/>
                      <a:sym typeface="Helvetica" charset="0"/>
                    </a:rPr>
                    <a:t>Bro</a:t>
                  </a:r>
                  <a:endParaRPr lang="en-US"/>
                </a:p>
              </p:txBody>
            </p:sp>
            <p:sp>
              <p:nvSpPr>
                <p:cNvPr id="38956" name="AutoShape 44"/>
                <p:cNvSpPr>
                  <a:spLocks/>
                </p:cNvSpPr>
                <p:nvPr/>
              </p:nvSpPr>
              <p:spPr bwMode="auto">
                <a:xfrm>
                  <a:off x="3302000" y="0"/>
                  <a:ext cx="965200" cy="469900"/>
                </a:xfrm>
                <a:prstGeom prst="roundRect">
                  <a:avLst>
                    <a:gd name="adj" fmla="val 40542"/>
                  </a:avLst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AE2"/>
                    </a:gs>
                  </a:gsLst>
                  <a:lin ang="5400000"/>
                </a:gradFill>
                <a:ln w="12700" cap="flat" cmpd="sng">
                  <a:solidFill>
                    <a:srgbClr val="F1F1F1"/>
                  </a:solidFill>
                  <a:prstDash val="solid"/>
                  <a:miter lim="0"/>
                  <a:headEnd/>
                  <a:tailEnd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r>
                    <a:rPr lang="en-US" sz="1300">
                      <a:solidFill>
                        <a:srgbClr val="093400"/>
                      </a:solidFill>
                      <a:latin typeface="Helvetica" charset="0"/>
                      <a:cs typeface="Helvetica" charset="0"/>
                      <a:sym typeface="Helvetica" charset="0"/>
                    </a:rPr>
                    <a:t>Bro</a:t>
                  </a:r>
                  <a:endParaRPr lang="en-US"/>
                </a:p>
              </p:txBody>
            </p:sp>
          </p:grpSp>
          <p:grpSp>
            <p:nvGrpSpPr>
              <p:cNvPr id="38957" name="Group 45"/>
              <p:cNvGrpSpPr>
                <a:grpSpLocks/>
              </p:cNvGrpSpPr>
              <p:nvPr/>
            </p:nvGrpSpPr>
            <p:grpSpPr bwMode="auto">
              <a:xfrm>
                <a:off x="469900" y="0"/>
                <a:ext cx="1327341" cy="509717"/>
                <a:chOff x="0" y="0"/>
                <a:chExt cx="1327341" cy="509717"/>
              </a:xfrm>
            </p:grpSpPr>
            <p:sp>
              <p:nvSpPr>
                <p:cNvPr id="38958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971523" cy="484318"/>
                </a:xfrm>
                <a:prstGeom prst="line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round/>
                  <a:headEnd/>
                  <a:tailEnd type="triangle" w="med" len="med"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321457"/>
                  <a:endParaRPr lang="en-US" sz="800">
                    <a:latin typeface="Helvetica" charset="0"/>
                    <a:cs typeface="Helvetica" charset="0"/>
                    <a:sym typeface="Helvetica" charset="0"/>
                  </a:endParaRPr>
                </a:p>
              </p:txBody>
            </p:sp>
            <p:sp>
              <p:nvSpPr>
                <p:cNvPr id="38959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1070046" y="106706"/>
                  <a:ext cx="257295" cy="403011"/>
                </a:xfrm>
                <a:prstGeom prst="line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round/>
                  <a:headEnd/>
                  <a:tailEnd type="triangle" w="med" len="med"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321457"/>
                  <a:endParaRPr lang="en-US" sz="800">
                    <a:latin typeface="Helvetica" charset="0"/>
                    <a:cs typeface="Helvetica" charset="0"/>
                    <a:sym typeface="Helvetica" charset="0"/>
                  </a:endParaRPr>
                </a:p>
              </p:txBody>
            </p:sp>
          </p:grpSp>
          <p:grpSp>
            <p:nvGrpSpPr>
              <p:cNvPr id="38960" name="Group 48"/>
              <p:cNvGrpSpPr>
                <a:grpSpLocks/>
              </p:cNvGrpSpPr>
              <p:nvPr/>
            </p:nvGrpSpPr>
            <p:grpSpPr bwMode="auto">
              <a:xfrm flipH="1">
                <a:off x="2476500" y="1716"/>
                <a:ext cx="1327341" cy="509718"/>
                <a:chOff x="0" y="0"/>
                <a:chExt cx="1327341" cy="509717"/>
              </a:xfrm>
            </p:grpSpPr>
            <p:sp>
              <p:nvSpPr>
                <p:cNvPr id="38961" name="Line 4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971523" cy="484318"/>
                </a:xfrm>
                <a:prstGeom prst="line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round/>
                  <a:headEnd/>
                  <a:tailEnd type="triangle" w="med" len="med"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321457"/>
                  <a:endParaRPr lang="en-US" sz="800">
                    <a:latin typeface="Helvetica" charset="0"/>
                    <a:cs typeface="Helvetica" charset="0"/>
                    <a:sym typeface="Helvetica" charset="0"/>
                  </a:endParaRPr>
                </a:p>
              </p:txBody>
            </p:sp>
            <p:sp>
              <p:nvSpPr>
                <p:cNvPr id="3896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1070046" y="106706"/>
                  <a:ext cx="257295" cy="403011"/>
                </a:xfrm>
                <a:prstGeom prst="line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round/>
                  <a:headEnd/>
                  <a:tailEnd type="triangle" w="med" len="med"/>
                </a:ln>
                <a:effectLst>
                  <a:outerShdw blurRad="127000" dist="76201" dir="2700000" algn="ctr" rotWithShape="0">
                    <a:srgbClr val="000000">
                      <a:alpha val="7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321457"/>
                  <a:endParaRPr lang="en-US" sz="800">
                    <a:latin typeface="Helvetica" charset="0"/>
                    <a:cs typeface="Helvetica" charset="0"/>
                    <a:sym typeface="Helvetica" charset="0"/>
                  </a:endParaRPr>
                </a:p>
              </p:txBody>
            </p:sp>
          </p:grpSp>
        </p:grpSp>
        <p:sp>
          <p:nvSpPr>
            <p:cNvPr id="38963" name="AutoShape 51"/>
            <p:cNvSpPr>
              <a:spLocks/>
            </p:cNvSpPr>
            <p:nvPr/>
          </p:nvSpPr>
          <p:spPr bwMode="auto">
            <a:xfrm>
              <a:off x="69834" y="0"/>
              <a:ext cx="791934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Packets</a:t>
              </a:r>
              <a:endParaRPr lang="en-US"/>
            </a:p>
          </p:txBody>
        </p:sp>
      </p:grpSp>
      <p:grpSp>
        <p:nvGrpSpPr>
          <p:cNvPr id="38964" name="Group 52"/>
          <p:cNvGrpSpPr>
            <a:grpSpLocks/>
          </p:cNvGrpSpPr>
          <p:nvPr/>
        </p:nvGrpSpPr>
        <p:grpSpPr bwMode="auto">
          <a:xfrm>
            <a:off x="4080867" y="2062758"/>
            <a:ext cx="955477" cy="714375"/>
            <a:chOff x="0" y="0"/>
            <a:chExt cx="1358900" cy="1016899"/>
          </a:xfrm>
        </p:grpSpPr>
        <p:sp>
          <p:nvSpPr>
            <p:cNvPr id="38965" name="AutoShape 53"/>
            <p:cNvSpPr>
              <a:spLocks/>
            </p:cNvSpPr>
            <p:nvPr/>
          </p:nvSpPr>
          <p:spPr bwMode="auto">
            <a:xfrm>
              <a:off x="0" y="356498"/>
              <a:ext cx="1358900" cy="660401"/>
            </a:xfrm>
            <a:prstGeom prst="roundRect">
              <a:avLst>
                <a:gd name="adj" fmla="val 2884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200">
                  <a:solidFill>
                    <a:srgbClr val="093400"/>
                  </a:solidFill>
                  <a:latin typeface="Helvetica" charset="0"/>
                  <a:cs typeface="Helvetica" charset="0"/>
                  <a:sym typeface="Helvetica" charset="0"/>
                </a:rPr>
                <a:t>Load-Balancer</a:t>
              </a:r>
              <a:endParaRPr lang="en-US"/>
            </a:p>
          </p:txBody>
        </p:sp>
        <p:sp>
          <p:nvSpPr>
            <p:cNvPr id="38966" name="Line 54"/>
            <p:cNvSpPr>
              <a:spLocks noChangeShapeType="1"/>
            </p:cNvSpPr>
            <p:nvPr/>
          </p:nvSpPr>
          <p:spPr bwMode="auto">
            <a:xfrm flipV="1">
              <a:off x="685712" y="0"/>
              <a:ext cx="6643" cy="355387"/>
            </a:xfrm>
            <a:prstGeom prst="lin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triangle" w="med" len="med"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</p:grpSp>
      <p:grpSp>
        <p:nvGrpSpPr>
          <p:cNvPr id="38967" name="Group 55"/>
          <p:cNvGrpSpPr>
            <a:grpSpLocks/>
          </p:cNvGrpSpPr>
          <p:nvPr/>
        </p:nvGrpSpPr>
        <p:grpSpPr bwMode="auto">
          <a:xfrm>
            <a:off x="2880941" y="3580805"/>
            <a:ext cx="3348633" cy="2178844"/>
            <a:chOff x="0" y="0"/>
            <a:chExt cx="4763694" cy="3098801"/>
          </a:xfrm>
        </p:grpSpPr>
        <p:sp>
          <p:nvSpPr>
            <p:cNvPr id="38968" name="AutoShape 56"/>
            <p:cNvSpPr>
              <a:spLocks/>
            </p:cNvSpPr>
            <p:nvPr/>
          </p:nvSpPr>
          <p:spPr bwMode="auto">
            <a:xfrm>
              <a:off x="1282089" y="1281200"/>
              <a:ext cx="2209801" cy="812801"/>
            </a:xfrm>
            <a:prstGeom prst="roundRect">
              <a:avLst>
                <a:gd name="adj" fmla="val 2344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AE2"/>
                </a:gs>
              </a:gsLst>
              <a:lin ang="5400000"/>
            </a:gradFill>
            <a:ln w="12700" cap="flat" cmpd="sng">
              <a:solidFill>
                <a:srgbClr val="F1F1F1"/>
              </a:solidFill>
              <a:prstDash val="solid"/>
              <a:miter lim="0"/>
              <a:headEnd/>
              <a:tailEnd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rgbClr val="093400"/>
                  </a:solidFill>
                  <a:latin typeface="Helvetica" charset="0"/>
                  <a:cs typeface="Helvetica" charset="0"/>
                  <a:sym typeface="Helvetica" charset="0"/>
                </a:rPr>
                <a:t>BroControl</a:t>
              </a:r>
              <a:endParaRPr lang="en-US"/>
            </a:p>
          </p:txBody>
        </p:sp>
        <p:sp>
          <p:nvSpPr>
            <p:cNvPr id="38969" name="AutoShape 57"/>
            <p:cNvSpPr>
              <a:spLocks/>
            </p:cNvSpPr>
            <p:nvPr/>
          </p:nvSpPr>
          <p:spPr bwMode="auto">
            <a:xfrm>
              <a:off x="0" y="609600"/>
              <a:ext cx="72840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Control</a:t>
              </a:r>
              <a:endParaRPr lang="en-US"/>
            </a:p>
          </p:txBody>
        </p:sp>
        <p:sp>
          <p:nvSpPr>
            <p:cNvPr id="38970" name="AutoShape 58"/>
            <p:cNvSpPr>
              <a:spLocks/>
            </p:cNvSpPr>
            <p:nvPr/>
          </p:nvSpPr>
          <p:spPr bwMode="auto">
            <a:xfrm>
              <a:off x="4077521" y="609600"/>
              <a:ext cx="68617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Output</a:t>
              </a:r>
              <a:endParaRPr lang="en-US"/>
            </a:p>
          </p:txBody>
        </p:sp>
        <p:grpSp>
          <p:nvGrpSpPr>
            <p:cNvPr id="38971" name="Group 59"/>
            <p:cNvGrpSpPr>
              <a:grpSpLocks/>
            </p:cNvGrpSpPr>
            <p:nvPr/>
          </p:nvGrpSpPr>
          <p:grpSpPr bwMode="auto">
            <a:xfrm>
              <a:off x="635051" y="0"/>
              <a:ext cx="1498232" cy="1181100"/>
              <a:chOff x="0" y="0"/>
              <a:chExt cx="1498231" cy="1181100"/>
            </a:xfrm>
          </p:grpSpPr>
          <p:sp>
            <p:nvSpPr>
              <p:cNvPr id="38972" name="Line 60"/>
              <p:cNvSpPr>
                <a:spLocks noChangeShapeType="1"/>
              </p:cNvSpPr>
              <p:nvPr/>
            </p:nvSpPr>
            <p:spPr bwMode="auto">
              <a:xfrm>
                <a:off x="0" y="12700"/>
                <a:ext cx="882030" cy="1160397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 type="triangle" w="med" len="med"/>
                <a:tailEnd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73" name="Line 61"/>
              <p:cNvSpPr>
                <a:spLocks noChangeShapeType="1"/>
              </p:cNvSpPr>
              <p:nvPr/>
            </p:nvSpPr>
            <p:spPr bwMode="auto">
              <a:xfrm>
                <a:off x="217475" y="20277"/>
                <a:ext cx="853670" cy="1148123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74" name="Line 62"/>
              <p:cNvSpPr>
                <a:spLocks noChangeShapeType="1"/>
              </p:cNvSpPr>
              <p:nvPr/>
            </p:nvSpPr>
            <p:spPr bwMode="auto">
              <a:xfrm>
                <a:off x="1097720" y="0"/>
                <a:ext cx="219856" cy="1158203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 type="triangle" w="med" len="med"/>
                <a:tailEnd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75" name="Line 63"/>
              <p:cNvSpPr>
                <a:spLocks noChangeShapeType="1"/>
              </p:cNvSpPr>
              <p:nvPr/>
            </p:nvSpPr>
            <p:spPr bwMode="auto">
              <a:xfrm>
                <a:off x="1298319" y="5846"/>
                <a:ext cx="199912" cy="1175254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</p:grpSp>
        <p:grpSp>
          <p:nvGrpSpPr>
            <p:cNvPr id="38976" name="Group 64"/>
            <p:cNvGrpSpPr>
              <a:grpSpLocks/>
            </p:cNvGrpSpPr>
            <p:nvPr/>
          </p:nvGrpSpPr>
          <p:grpSpPr bwMode="auto">
            <a:xfrm flipH="1">
              <a:off x="2633296" y="12700"/>
              <a:ext cx="1498232" cy="1181100"/>
              <a:chOff x="0" y="0"/>
              <a:chExt cx="1498231" cy="1181100"/>
            </a:xfrm>
          </p:grpSpPr>
          <p:sp>
            <p:nvSpPr>
              <p:cNvPr id="38977" name="Line 65"/>
              <p:cNvSpPr>
                <a:spLocks noChangeShapeType="1"/>
              </p:cNvSpPr>
              <p:nvPr/>
            </p:nvSpPr>
            <p:spPr bwMode="auto">
              <a:xfrm>
                <a:off x="0" y="12700"/>
                <a:ext cx="882030" cy="1160397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78" name="Line 66"/>
              <p:cNvSpPr>
                <a:spLocks noChangeShapeType="1"/>
              </p:cNvSpPr>
              <p:nvPr/>
            </p:nvSpPr>
            <p:spPr bwMode="auto">
              <a:xfrm>
                <a:off x="217475" y="20277"/>
                <a:ext cx="853670" cy="1148123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 type="triangle" w="med" len="med"/>
                <a:tailEnd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79" name="Line 67"/>
              <p:cNvSpPr>
                <a:spLocks noChangeShapeType="1"/>
              </p:cNvSpPr>
              <p:nvPr/>
            </p:nvSpPr>
            <p:spPr bwMode="auto">
              <a:xfrm>
                <a:off x="1097720" y="0"/>
                <a:ext cx="219856" cy="1158203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8980" name="Line 68"/>
              <p:cNvSpPr>
                <a:spLocks noChangeShapeType="1"/>
              </p:cNvSpPr>
              <p:nvPr/>
            </p:nvSpPr>
            <p:spPr bwMode="auto">
              <a:xfrm>
                <a:off x="1298319" y="5846"/>
                <a:ext cx="199912" cy="1175254"/>
              </a:xfrm>
              <a:prstGeom prst="line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round/>
                <a:headEnd type="triangle" w="med" len="med"/>
                <a:tailEnd/>
              </a:ln>
              <a:effectLst>
                <a:outerShdw blurRad="127000" dist="76201" dir="2700000" algn="ctr" rotWithShape="0">
                  <a:srgbClr val="000000">
                    <a:alpha val="7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pPr defTabSz="321457"/>
                <a:endParaRPr lang="en-US" sz="800"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</p:grpSp>
        <p:sp>
          <p:nvSpPr>
            <p:cNvPr id="38981" name="AutoShape 69"/>
            <p:cNvSpPr>
              <a:spLocks/>
            </p:cNvSpPr>
            <p:nvPr/>
          </p:nvSpPr>
          <p:spPr bwMode="auto">
            <a:xfrm>
              <a:off x="1127004" y="2349500"/>
              <a:ext cx="1310693" cy="330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en-US" sz="1100">
                  <a:latin typeface="Helvetica" charset="0"/>
                  <a:cs typeface="Helvetica" charset="0"/>
                  <a:sym typeface="Helvetica" charset="0"/>
                </a:rPr>
                <a:t>User Interface</a:t>
              </a:r>
              <a:endParaRPr lang="en-US"/>
            </a:p>
          </p:txBody>
        </p:sp>
        <p:sp>
          <p:nvSpPr>
            <p:cNvPr id="38982" name="Line 70"/>
            <p:cNvSpPr>
              <a:spLocks noChangeShapeType="1"/>
            </p:cNvSpPr>
            <p:nvPr/>
          </p:nvSpPr>
          <p:spPr bwMode="auto">
            <a:xfrm>
              <a:off x="2417396" y="2159000"/>
              <a:ext cx="2921" cy="939801"/>
            </a:xfrm>
            <a:prstGeom prst="lin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127000" dist="76201" dir="2700000" algn="ctr" rotWithShape="0">
                <a:srgbClr val="000000">
                  <a:alpha val="7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defTabSz="321457"/>
              <a:endParaRPr lang="en-US" sz="800">
                <a:latin typeface="Helvetica" charset="0"/>
                <a:cs typeface="Helvetica" charset="0"/>
                <a:sym typeface="Helvetica" charset="0"/>
              </a:endParaRPr>
            </a:p>
          </p:txBody>
        </p:sp>
      </p:grpSp>
      <p:grpSp>
        <p:nvGrpSpPr>
          <p:cNvPr id="38983" name="Group 71"/>
          <p:cNvGrpSpPr>
            <a:grpSpLocks/>
          </p:cNvGrpSpPr>
          <p:nvPr/>
        </p:nvGrpSpPr>
        <p:grpSpPr bwMode="auto">
          <a:xfrm>
            <a:off x="4136678" y="2741414"/>
            <a:ext cx="832693" cy="1902023"/>
            <a:chOff x="-25400" y="-25400"/>
            <a:chExt cx="1184275" cy="2705100"/>
          </a:xfrm>
        </p:grpSpPr>
        <p:grpSp>
          <p:nvGrpSpPr>
            <p:cNvPr id="38984" name="Group 72"/>
            <p:cNvGrpSpPr>
              <a:grpSpLocks/>
            </p:cNvGrpSpPr>
            <p:nvPr/>
          </p:nvGrpSpPr>
          <p:grpSpPr bwMode="auto">
            <a:xfrm>
              <a:off x="-2896" y="1003300"/>
              <a:ext cx="1104008" cy="444500"/>
              <a:chOff x="-25400" y="-25400"/>
              <a:chExt cx="1104008" cy="444500"/>
            </a:xfrm>
          </p:grpSpPr>
          <p:sp>
            <p:nvSpPr>
              <p:cNvPr id="38985" name="AutoShape 73"/>
              <p:cNvSpPr>
                <a:spLocks/>
              </p:cNvSpPr>
              <p:nvPr/>
            </p:nvSpPr>
            <p:spPr bwMode="auto">
              <a:xfrm>
                <a:off x="0" y="0"/>
                <a:ext cx="1053208" cy="393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5EEDB"/>
                  </a:gs>
                  <a:gs pos="100000">
                    <a:srgbClr val="FFFC79"/>
                  </a:gs>
                </a:gsLst>
                <a:lin ang="540000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“</a:t>
                </a:r>
                <a:r>
                  <a:rPr lang="en-US" sz="1100">
                    <a:latin typeface="Helvetica" charset="0"/>
                    <a:cs typeface="Helvetica" charset="0"/>
                    <a:sym typeface="Helvetica" charset="0"/>
                  </a:rPr>
                  <a:t>Workers</a:t>
                </a:r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”</a:t>
                </a:r>
                <a:endParaRPr lang="en-US"/>
              </a:p>
            </p:txBody>
          </p:sp>
          <p:pic>
            <p:nvPicPr>
              <p:cNvPr id="38986" name="Picture 7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400" y="-25400"/>
                <a:ext cx="1104008" cy="444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8987" name="Group 75"/>
            <p:cNvGrpSpPr>
              <a:grpSpLocks/>
            </p:cNvGrpSpPr>
            <p:nvPr/>
          </p:nvGrpSpPr>
          <p:grpSpPr bwMode="auto">
            <a:xfrm>
              <a:off x="5655" y="2235200"/>
              <a:ext cx="1153220" cy="444500"/>
              <a:chOff x="-25400" y="-25400"/>
              <a:chExt cx="1153220" cy="444500"/>
            </a:xfrm>
          </p:grpSpPr>
          <p:sp>
            <p:nvSpPr>
              <p:cNvPr id="38988" name="AutoShape 76"/>
              <p:cNvSpPr>
                <a:spLocks/>
              </p:cNvSpPr>
              <p:nvPr/>
            </p:nvSpPr>
            <p:spPr bwMode="auto">
              <a:xfrm>
                <a:off x="0" y="0"/>
                <a:ext cx="1102420" cy="393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5EEDB"/>
                  </a:gs>
                  <a:gs pos="100000">
                    <a:srgbClr val="FFFC79"/>
                  </a:gs>
                </a:gsLst>
                <a:lin ang="540000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“</a:t>
                </a:r>
                <a:r>
                  <a:rPr lang="en-US" sz="1100">
                    <a:latin typeface="Helvetica" charset="0"/>
                    <a:cs typeface="Helvetica" charset="0"/>
                    <a:sym typeface="Helvetica" charset="0"/>
                  </a:rPr>
                  <a:t>Manager</a:t>
                </a:r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”</a:t>
                </a:r>
                <a:endParaRPr lang="en-US"/>
              </a:p>
            </p:txBody>
          </p:sp>
          <p:pic>
            <p:nvPicPr>
              <p:cNvPr id="38989" name="Picture 7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400" y="-25400"/>
                <a:ext cx="1153220" cy="444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8990" name="Group 78"/>
            <p:cNvGrpSpPr>
              <a:grpSpLocks/>
            </p:cNvGrpSpPr>
            <p:nvPr/>
          </p:nvGrpSpPr>
          <p:grpSpPr bwMode="auto">
            <a:xfrm>
              <a:off x="-25400" y="-25400"/>
              <a:ext cx="1164531" cy="444500"/>
              <a:chOff x="-25400" y="-25400"/>
              <a:chExt cx="1164531" cy="444500"/>
            </a:xfrm>
          </p:grpSpPr>
          <p:sp>
            <p:nvSpPr>
              <p:cNvPr id="38991" name="AutoShape 79"/>
              <p:cNvSpPr>
                <a:spLocks/>
              </p:cNvSpPr>
              <p:nvPr/>
            </p:nvSpPr>
            <p:spPr bwMode="auto">
              <a:xfrm>
                <a:off x="0" y="0"/>
                <a:ext cx="1113731" cy="393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5EEDB"/>
                  </a:gs>
                  <a:gs pos="100000">
                    <a:srgbClr val="FFFC79"/>
                  </a:gs>
                </a:gsLst>
                <a:lin ang="540000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“</a:t>
                </a:r>
                <a:r>
                  <a:rPr lang="en-US" sz="1100">
                    <a:latin typeface="Helvetica" charset="0"/>
                    <a:cs typeface="Helvetica" charset="0"/>
                    <a:sym typeface="Helvetica" charset="0"/>
                  </a:rPr>
                  <a:t>Frontend</a:t>
                </a:r>
                <a:r>
                  <a:rPr lang="ja-JP" altLang="en-US" sz="1100">
                    <a:latin typeface="Helvetica" charset="0"/>
                    <a:cs typeface="Helvetica" charset="0"/>
                    <a:sym typeface="Helvetica" charset="0"/>
                  </a:rPr>
                  <a:t>”</a:t>
                </a:r>
                <a:endParaRPr lang="en-US"/>
              </a:p>
            </p:txBody>
          </p:sp>
          <p:pic>
            <p:nvPicPr>
              <p:cNvPr id="38992" name="Picture 8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400" y="-25400"/>
                <a:ext cx="1164531" cy="444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8993" name="AutoShape 81">
            <a:hlinkClick r:id="rId7" action="ppaction://hlinksldjump"/>
          </p:cNvPr>
          <p:cNvSpPr>
            <a:spLocks/>
          </p:cNvSpPr>
          <p:nvPr/>
        </p:nvSpPr>
        <p:spPr bwMode="auto">
          <a:xfrm>
            <a:off x="8419579" y="6467327"/>
            <a:ext cx="217661" cy="217661"/>
          </a:xfrm>
          <a:prstGeom prst="rightArrow">
            <a:avLst>
              <a:gd name="adj1" fmla="val 32000"/>
              <a:gd name="adj2" fmla="val 64000"/>
            </a:avLst>
          </a:prstGeom>
          <a:noFill/>
          <a:ln w="12700" cap="flat" cmpd="sng">
            <a:solidFill>
              <a:srgbClr val="85888D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en-US" sz="1700">
              <a:solidFill>
                <a:srgbClr val="FFFFFF"/>
              </a:solidFill>
              <a:latin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83" name="Picture 3" descr="ICSI_color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8140699"/>
            <a:ext cx="78041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84" name="Picture 83" descr="icsi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428" y="5575506"/>
            <a:ext cx="786384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40842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49" grpId="0" animBg="1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Security Mechanisms: </a:t>
            </a:r>
            <a:r>
              <a:rPr lang="en-US" dirty="0" smtClean="0"/>
              <a:t>Host 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a Host IDS is recommended for hosts in a Science DMZ</a:t>
            </a:r>
          </a:p>
          <a:p>
            <a:r>
              <a:rPr lang="en-US" dirty="0" smtClean="0"/>
              <a:t>There are several open source solutions that have been recommended:</a:t>
            </a:r>
            <a:endParaRPr lang="en-US" dirty="0"/>
          </a:p>
          <a:p>
            <a:pPr>
              <a:buFont typeface="Arial"/>
              <a:buChar char="•"/>
            </a:pPr>
            <a:r>
              <a:rPr lang="en-US" dirty="0" err="1" smtClean="0"/>
              <a:t>OSSec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u="sng" dirty="0" smtClean="0">
                <a:hlinkClick r:id="rId2"/>
              </a:rPr>
              <a:t>http</a:t>
            </a:r>
            <a:r>
              <a:rPr lang="en-US" u="sng" dirty="0">
                <a:hlinkClick r:id="rId2"/>
              </a:rPr>
              <a:t>://www.ossec.net</a:t>
            </a:r>
            <a:r>
              <a:rPr lang="en-US" u="sng" dirty="0" smtClean="0">
                <a:hlinkClick r:id="rId2"/>
              </a:rPr>
              <a:t>/</a:t>
            </a:r>
            <a:endParaRPr lang="en-US" dirty="0"/>
          </a:p>
          <a:p>
            <a:pPr>
              <a:buFont typeface="Arial"/>
              <a:buChar char="•"/>
            </a:pPr>
            <a:r>
              <a:rPr lang="en-US" dirty="0" err="1" smtClean="0"/>
              <a:t>Rkhunter</a:t>
            </a:r>
            <a:r>
              <a:rPr lang="en-US" dirty="0" smtClean="0"/>
              <a:t>: </a:t>
            </a:r>
            <a:r>
              <a:rPr lang="en-US" u="sng" dirty="0">
                <a:hlinkClick r:id="rId3"/>
              </a:rPr>
              <a:t>http://rkhunter.sourceforge.net (rootkit detection + FIM)</a:t>
            </a:r>
          </a:p>
          <a:p>
            <a:pPr>
              <a:buFont typeface="Arial"/>
              <a:buChar char="•"/>
            </a:pPr>
            <a:r>
              <a:rPr lang="en-US" dirty="0" err="1"/>
              <a:t>chkrootkit</a:t>
            </a:r>
            <a:r>
              <a:rPr lang="en-US" dirty="0"/>
              <a:t>: http://</a:t>
            </a:r>
            <a:r>
              <a:rPr lang="en-US" dirty="0" err="1"/>
              <a:t>chkrootkit.org</a:t>
            </a:r>
            <a:r>
              <a:rPr lang="en-US" dirty="0"/>
              <a:t>/</a:t>
            </a:r>
          </a:p>
          <a:p>
            <a:pPr>
              <a:buFont typeface="Arial"/>
              <a:buChar char="•"/>
            </a:pPr>
            <a:r>
              <a:rPr lang="en-US" dirty="0" err="1" smtClean="0"/>
              <a:t>Logcheck</a:t>
            </a:r>
            <a:r>
              <a:rPr lang="en-US" dirty="0" smtClean="0"/>
              <a:t>: </a:t>
            </a:r>
            <a:r>
              <a:rPr lang="en-US" u="sng" dirty="0">
                <a:hlinkClick r:id="rId4"/>
              </a:rPr>
              <a:t>http://logcheck.org (log monitoring)</a:t>
            </a:r>
          </a:p>
          <a:p>
            <a:pPr>
              <a:buFont typeface="Arial"/>
              <a:buChar char="•"/>
            </a:pPr>
            <a:r>
              <a:rPr lang="en-US" dirty="0" smtClean="0"/>
              <a:t>Fail2ban: </a:t>
            </a:r>
            <a:r>
              <a:rPr lang="en-US" u="sng" dirty="0" smtClean="0">
                <a:hlinkClick r:id="rId5"/>
              </a:rPr>
              <a:t>http</a:t>
            </a:r>
            <a:r>
              <a:rPr lang="en-US" u="sng" dirty="0">
                <a:hlinkClick r:id="rId5"/>
              </a:rPr>
              <a:t>://www.fail2ban.org/wiki/index.php/Main_Page</a:t>
            </a:r>
          </a:p>
          <a:p>
            <a:pPr>
              <a:buFont typeface="Arial"/>
              <a:buChar char="•"/>
            </a:pPr>
            <a:r>
              <a:rPr lang="en-US" dirty="0" err="1"/>
              <a:t>denyhosts</a:t>
            </a:r>
            <a:r>
              <a:rPr lang="en-US" dirty="0"/>
              <a:t>: http://</a:t>
            </a:r>
            <a:r>
              <a:rPr lang="en-US" dirty="0" err="1"/>
              <a:t>denyhosts.sourceforge.net</a:t>
            </a:r>
            <a:r>
              <a:rPr lang="en-US" dirty="0"/>
              <a:t>/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72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6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4331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Security </a:t>
            </a:r>
            <a:r>
              <a:rPr lang="en-US" dirty="0" smtClean="0"/>
              <a:t>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8277"/>
            <a:ext cx="8229600" cy="5068887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Blackhole</a:t>
            </a:r>
            <a:r>
              <a:rPr lang="en-US" sz="2400" dirty="0" smtClean="0"/>
              <a:t> </a:t>
            </a:r>
            <a:r>
              <a:rPr lang="en-US" sz="2400" dirty="0"/>
              <a:t>Routing to block attacks</a:t>
            </a:r>
          </a:p>
          <a:p>
            <a:r>
              <a:rPr lang="en-US" sz="2400" dirty="0" err="1"/>
              <a:t>Netflow</a:t>
            </a:r>
            <a:r>
              <a:rPr lang="en-US" sz="2400" dirty="0"/>
              <a:t>, IPFIX, </a:t>
            </a:r>
            <a:r>
              <a:rPr lang="en-US" sz="2400" dirty="0" err="1"/>
              <a:t>sflow</a:t>
            </a:r>
            <a:r>
              <a:rPr lang="en-US" sz="2400" dirty="0"/>
              <a:t>, etc. can provide </a:t>
            </a:r>
            <a:r>
              <a:rPr lang="en-US" sz="2400" dirty="0" smtClean="0"/>
              <a:t>visibility</a:t>
            </a:r>
          </a:p>
          <a:p>
            <a:r>
              <a:rPr lang="en-US" sz="2400" dirty="0" err="1" smtClean="0"/>
              <a:t>Openflow</a:t>
            </a:r>
            <a:r>
              <a:rPr lang="en-US" sz="2400" dirty="0" smtClean="0"/>
              <a:t> and SDN</a:t>
            </a:r>
            <a:endParaRPr lang="en-US" sz="2400" dirty="0"/>
          </a:p>
          <a:p>
            <a:pPr lvl="1"/>
            <a:r>
              <a:rPr lang="en-US" dirty="0" smtClean="0"/>
              <a:t>Using </a:t>
            </a:r>
            <a:r>
              <a:rPr lang="en-US" dirty="0" err="1" smtClean="0"/>
              <a:t>Openflow</a:t>
            </a:r>
            <a:r>
              <a:rPr lang="en-US" dirty="0" smtClean="0"/>
              <a:t> to control access to a network-based service seems pretty obvious</a:t>
            </a:r>
            <a:endParaRPr lang="en-US" dirty="0"/>
          </a:p>
          <a:p>
            <a:pPr lvl="1"/>
            <a:r>
              <a:rPr lang="en-US" dirty="0" smtClean="0"/>
              <a:t>There is clearly a hole in the ecosystem with the label “</a:t>
            </a:r>
            <a:r>
              <a:rPr lang="en-US" dirty="0" err="1" smtClean="0"/>
              <a:t>Openflow</a:t>
            </a:r>
            <a:r>
              <a:rPr lang="en-US" dirty="0" smtClean="0"/>
              <a:t> Firewall” – I really hope someone is working on this (it appears so)</a:t>
            </a:r>
          </a:p>
          <a:p>
            <a:pPr lvl="1"/>
            <a:r>
              <a:rPr lang="en-US" dirty="0" smtClean="0"/>
              <a:t>This could significantly reduce the attack surface for any authenticated network service</a:t>
            </a:r>
          </a:p>
          <a:p>
            <a:pPr lvl="1"/>
            <a:r>
              <a:rPr lang="en-US" dirty="0" smtClean="0"/>
              <a:t>This would only work if the </a:t>
            </a:r>
            <a:r>
              <a:rPr lang="en-US" dirty="0" err="1" smtClean="0"/>
              <a:t>Openflow</a:t>
            </a:r>
            <a:r>
              <a:rPr lang="en-US" dirty="0" smtClean="0"/>
              <a:t> device had a robust data plane</a:t>
            </a:r>
            <a:endParaRPr lang="en-US" dirty="0"/>
          </a:p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73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3138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2362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Enterprise Firewall issues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Non-firewall security options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Touch on </a:t>
            </a:r>
            <a:r>
              <a:rPr lang="en-US" sz="2400" dirty="0">
                <a:solidFill>
                  <a:srgbClr val="FF0000"/>
                </a:solidFill>
              </a:rPr>
              <a:t>o</a:t>
            </a:r>
            <a:r>
              <a:rPr lang="en-US" sz="2400" dirty="0" smtClean="0">
                <a:solidFill>
                  <a:srgbClr val="FF0000"/>
                </a:solidFill>
              </a:rPr>
              <a:t>rganizational structures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74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323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Within The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7148"/>
            <a:ext cx="8229600" cy="5001155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All stakeholders should collaborate on Science DMZ design, policy, and enforcement</a:t>
            </a:r>
          </a:p>
          <a:p>
            <a:r>
              <a:rPr lang="en-US" sz="2600" dirty="0" smtClean="0"/>
              <a:t>The security people have to be on board</a:t>
            </a:r>
          </a:p>
          <a:p>
            <a:pPr lvl="1"/>
            <a:r>
              <a:rPr lang="en-US" dirty="0" smtClean="0"/>
              <a:t>Remember: security people already have political cover – it’s called the firewall</a:t>
            </a:r>
          </a:p>
          <a:p>
            <a:pPr lvl="1"/>
            <a:r>
              <a:rPr lang="en-US" dirty="0" smtClean="0"/>
              <a:t>If a host gets compromised, the security officer can say they did their due diligence because there was a firewall in place</a:t>
            </a:r>
          </a:p>
          <a:p>
            <a:pPr lvl="1"/>
            <a:r>
              <a:rPr lang="en-US" dirty="0" smtClean="0"/>
              <a:t>If the deployment of a Science DMZ is going to jeopardize the job of the security officer, expect pushback</a:t>
            </a:r>
          </a:p>
          <a:p>
            <a:r>
              <a:rPr lang="en-US" sz="2600" dirty="0" smtClean="0"/>
              <a:t>The Science DMZ is a strategic asset, and should be understood by the strategic thinkers in the organization</a:t>
            </a:r>
          </a:p>
          <a:p>
            <a:pPr lvl="1"/>
            <a:r>
              <a:rPr lang="en-US" dirty="0" smtClean="0"/>
              <a:t>Changes in security models</a:t>
            </a:r>
          </a:p>
          <a:p>
            <a:pPr lvl="1"/>
            <a:r>
              <a:rPr lang="en-US" dirty="0" smtClean="0"/>
              <a:t>Changes in operational models</a:t>
            </a:r>
          </a:p>
          <a:p>
            <a:pPr lvl="1"/>
            <a:r>
              <a:rPr lang="en-US" dirty="0" smtClean="0"/>
              <a:t>Enhanced ability to compete for funding</a:t>
            </a:r>
          </a:p>
          <a:p>
            <a:pPr lvl="1"/>
            <a:r>
              <a:rPr lang="en-US" dirty="0" smtClean="0"/>
              <a:t>Increased institutional capability – greater science output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75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4865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2590800" y="433388"/>
            <a:ext cx="6096000" cy="1470025"/>
          </a:xfrm>
        </p:spPr>
        <p:txBody>
          <a:bodyPr/>
          <a:lstStyle/>
          <a:p>
            <a:pPr eaLnBrk="1" hangingPunct="1"/>
            <a:r>
              <a:rPr lang="en-US" dirty="0"/>
              <a:t>The Science DMZ: Architecture &amp; Security</a:t>
            </a:r>
            <a:endParaRPr lang="en-US" dirty="0" smtClean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2590800" y="2133600"/>
            <a:ext cx="6096000" cy="89852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Questions?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893733" y="3307292"/>
            <a:ext cx="4495800" cy="2146300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sz="1200" dirty="0"/>
              <a:t>Jason Zurawski - </a:t>
            </a:r>
            <a:r>
              <a:rPr lang="en-US" sz="1200" dirty="0">
                <a:hlinkClick r:id="rId2"/>
              </a:rPr>
              <a:t>zurawski@es.net</a:t>
            </a:r>
            <a:r>
              <a:rPr lang="en-US" sz="1200" dirty="0"/>
              <a:t> </a:t>
            </a:r>
            <a:endParaRPr lang="en-US" sz="1200" dirty="0" smtClean="0"/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sz="1200" dirty="0" smtClean="0"/>
              <a:t>Brian Tierney – </a:t>
            </a:r>
            <a:r>
              <a:rPr lang="en-US" sz="1200" dirty="0" smtClean="0">
                <a:hlinkClick r:id="rId3"/>
              </a:rPr>
              <a:t>bltierney@es.net</a:t>
            </a:r>
            <a:r>
              <a:rPr lang="en-US" sz="1200" dirty="0" smtClean="0"/>
              <a:t> 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Mary 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Hester – </a:t>
            </a:r>
            <a:r>
              <a:rPr lang="en-US" sz="1200" dirty="0">
                <a:latin typeface="Arial" charset="0"/>
                <a:ea typeface="Arial" charset="0"/>
                <a:cs typeface="Arial" charset="0"/>
                <a:hlinkClick r:id="rId4"/>
              </a:rPr>
              <a:t>mchester@es.net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1200" dirty="0"/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sz="1200" dirty="0" smtClean="0"/>
              <a:t>	ESnet Science Engagement – </a:t>
            </a:r>
            <a:r>
              <a:rPr lang="en-US" sz="1200" dirty="0" smtClean="0">
                <a:hlinkClick r:id="rId5"/>
              </a:rPr>
              <a:t>engage@es.net</a:t>
            </a:r>
            <a:r>
              <a:rPr lang="en-US" sz="1200" dirty="0" smtClean="0"/>
              <a:t> </a:t>
            </a:r>
            <a:endParaRPr lang="en-US" sz="1200" dirty="0"/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en-US" sz="1200" dirty="0"/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n-ea"/>
                <a:cs typeface="+mn-cs"/>
              </a:rPr>
              <a:t>	</a:t>
            </a:r>
            <a:r>
              <a:rPr lang="en-US" dirty="0" smtClean="0">
                <a:ea typeface="+mn-ea"/>
                <a:cs typeface="+mn-cs"/>
                <a:hlinkClick r:id="rId6"/>
              </a:rPr>
              <a:t>http://fasterdata.es.net</a:t>
            </a:r>
            <a:r>
              <a:rPr lang="en-US" dirty="0">
                <a:ea typeface="+mn-ea"/>
                <a:cs typeface="+mn-cs"/>
              </a:rPr>
              <a:t> </a:t>
            </a:r>
            <a:endParaRPr lang="en-US" dirty="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714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307333"/>
            <a:ext cx="7099300" cy="809037"/>
          </a:xfrm>
        </p:spPr>
        <p:txBody>
          <a:bodyPr/>
          <a:lstStyle/>
          <a:p>
            <a:r>
              <a:rPr lang="en-US" dirty="0" smtClean="0"/>
              <a:t>Time to Raise Your Network Expectations: </a:t>
            </a:r>
            <a:br>
              <a:rPr lang="en-US" dirty="0" smtClean="0"/>
            </a:br>
            <a:r>
              <a:rPr lang="en-US" sz="2000" dirty="0" smtClean="0"/>
              <a:t>Time to Copy 1 Terabyte</a:t>
            </a:r>
            <a:endParaRPr lang="en-US" sz="2000" dirty="0"/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346585"/>
            <a:ext cx="8229600" cy="5041163"/>
          </a:xfrm>
        </p:spPr>
        <p:txBody>
          <a:bodyPr/>
          <a:lstStyle/>
          <a:p>
            <a:r>
              <a:rPr lang="en-US" sz="1600" dirty="0" smtClean="0"/>
              <a:t>On a…</a:t>
            </a:r>
          </a:p>
          <a:p>
            <a:pPr lvl="2"/>
            <a:r>
              <a:rPr lang="en-US" sz="1600" dirty="0" smtClean="0"/>
              <a:t>10 Mbps network: 300 hrs (12.5 days)</a:t>
            </a:r>
          </a:p>
          <a:p>
            <a:pPr lvl="2"/>
            <a:r>
              <a:rPr lang="en-US" sz="1600" dirty="0" smtClean="0"/>
              <a:t>100 Mbps network: 30 hrs</a:t>
            </a:r>
          </a:p>
          <a:p>
            <a:pPr lvl="2"/>
            <a:r>
              <a:rPr lang="en-US" sz="1600" dirty="0" smtClean="0"/>
              <a:t>1 </a:t>
            </a:r>
            <a:r>
              <a:rPr lang="en-US" sz="1600" dirty="0" err="1" smtClean="0"/>
              <a:t>Gbps</a:t>
            </a:r>
            <a:r>
              <a:rPr lang="en-US" sz="1600" dirty="0" smtClean="0"/>
              <a:t> network: 3 hrs (are your disks fast enough?)</a:t>
            </a:r>
          </a:p>
          <a:p>
            <a:pPr lvl="2"/>
            <a:r>
              <a:rPr lang="en-US" sz="1600" dirty="0" smtClean="0"/>
              <a:t>10 Gbps network: 20 minutes (need really fast disks and </a:t>
            </a:r>
            <a:r>
              <a:rPr lang="en-US" sz="1600" dirty="0" err="1" smtClean="0"/>
              <a:t>filesystems</a:t>
            </a:r>
            <a:r>
              <a:rPr lang="en-US" sz="1600" dirty="0" smtClean="0"/>
              <a:t>)</a:t>
            </a:r>
          </a:p>
          <a:p>
            <a:pPr marL="457200" lvl="2" indent="0">
              <a:buNone/>
            </a:pPr>
            <a:endParaRPr lang="en-US" sz="1600" dirty="0" smtClean="0"/>
          </a:p>
          <a:p>
            <a:pPr lvl="1"/>
            <a:r>
              <a:rPr lang="en-US" sz="1600" dirty="0" smtClean="0"/>
              <a:t>These figures assume some headroom left for other users</a:t>
            </a:r>
          </a:p>
          <a:p>
            <a:pPr lvl="2"/>
            <a:r>
              <a:rPr lang="en-US" sz="1600" dirty="0" smtClean="0"/>
              <a:t>Compare these speeds to:</a:t>
            </a:r>
          </a:p>
          <a:p>
            <a:pPr lvl="3"/>
            <a:r>
              <a:rPr lang="en-US" sz="1600" dirty="0" smtClean="0"/>
              <a:t>USB 2.0 portable disk  </a:t>
            </a:r>
          </a:p>
          <a:p>
            <a:pPr lvl="4"/>
            <a:r>
              <a:rPr lang="en-US" sz="1600" b="1" i="1" u="sng" dirty="0" smtClean="0"/>
              <a:t>20-30 hours to load 1 Terabyte</a:t>
            </a:r>
            <a:endParaRPr lang="en-US" sz="1600" b="1" i="1" u="sng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4" descr="Screen Shot 2012-10-09 at 9.22.3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923" y="4369351"/>
            <a:ext cx="1108083" cy="1263276"/>
          </a:xfrm>
          <a:prstGeom prst="rect">
            <a:avLst/>
          </a:prstGeom>
        </p:spPr>
      </p:pic>
      <p:pic>
        <p:nvPicPr>
          <p:cNvPr id="7" name="Picture 6" descr="Screen Shot 2012-10-09 at 9.23.55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127" y="4369351"/>
            <a:ext cx="2406688" cy="1404762"/>
          </a:xfrm>
          <a:prstGeom prst="rect">
            <a:avLst/>
          </a:prstGeom>
        </p:spPr>
      </p:pic>
      <p:sp>
        <p:nvSpPr>
          <p:cNvPr id="8" name="Plus 7"/>
          <p:cNvSpPr/>
          <p:nvPr/>
        </p:nvSpPr>
        <p:spPr>
          <a:xfrm>
            <a:off x="2783915" y="4546600"/>
            <a:ext cx="1206500" cy="91440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149127" y="5709884"/>
            <a:ext cx="863600" cy="46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  <a:latin typeface="Arial"/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  <a:latin typeface="Arial"/>
              </a:rPr>
              <a:t>FedEx</a:t>
            </a:r>
            <a:endParaRPr lang="en-US" sz="60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386923" y="5576182"/>
            <a:ext cx="1225550" cy="353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  <a:latin typeface="Arial"/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  <a:latin typeface="Arial"/>
              </a:rPr>
              <a:t>Western Digital</a:t>
            </a:r>
            <a:endParaRPr lang="en-US" sz="60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40243" y="6018416"/>
            <a:ext cx="3916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See Also:</a:t>
            </a:r>
            <a:r>
              <a:rPr lang="en-US" dirty="0"/>
              <a:t> </a:t>
            </a: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://what-if.xkcd.com/31</a:t>
            </a:r>
            <a:r>
              <a:rPr lang="en-US" dirty="0" smtClean="0">
                <a:hlinkClick r:id="rId6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564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Data Transfer Rates</a:t>
            </a:r>
            <a:endParaRPr lang="en-US" dirty="0"/>
          </a:p>
        </p:txBody>
      </p:sp>
      <p:pic>
        <p:nvPicPr>
          <p:cNvPr id="6" name="Content Placeholder 5" descr="data-rate-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"/>
          <a:stretch/>
        </p:blipFill>
        <p:spPr>
          <a:xfrm>
            <a:off x="457200" y="1417638"/>
            <a:ext cx="8229600" cy="3632201"/>
          </a:xfrm>
        </p:spPr>
      </p:pic>
      <p:sp>
        <p:nvSpPr>
          <p:cNvPr id="7" name="Text Box 1030"/>
          <p:cNvSpPr txBox="1">
            <a:spLocks noChangeArrowheads="1"/>
          </p:cNvSpPr>
          <p:nvPr/>
        </p:nvSpPr>
        <p:spPr bwMode="auto">
          <a:xfrm>
            <a:off x="1130300" y="5176839"/>
            <a:ext cx="8026400" cy="120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7" tIns="45713" rIns="91427" bIns="45713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Helvetica" pitchFamily="-112" charset="0"/>
              </a:rPr>
              <a:t>This table available </a:t>
            </a:r>
            <a:r>
              <a:rPr lang="en-US" dirty="0" smtClean="0">
                <a:latin typeface="Helvetica" pitchFamily="-112" charset="0"/>
              </a:rPr>
              <a:t>at: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latin typeface="Helvetica" pitchFamily="-112" charset="0"/>
                <a:hlinkClick r:id="rId3"/>
              </a:rPr>
              <a:t>http</a:t>
            </a:r>
            <a:r>
              <a:rPr lang="en-US" dirty="0">
                <a:latin typeface="Helvetica" pitchFamily="-112" charset="0"/>
                <a:hlinkClick r:id="rId3"/>
              </a:rPr>
              <a:t>://fasterdata.es.net/fasterdata-home/requirements-and-expectations</a:t>
            </a:r>
            <a:r>
              <a:rPr lang="en-US" dirty="0" smtClean="0">
                <a:latin typeface="Helvetica" pitchFamily="-112" charset="0"/>
                <a:hlinkClick r:id="rId3"/>
              </a:rPr>
              <a:t>/</a:t>
            </a:r>
            <a:endParaRPr lang="en-US" dirty="0">
              <a:latin typeface="Helvetica" pitchFamily="-112" charset="0"/>
            </a:endParaRPr>
          </a:p>
          <a:p>
            <a:pPr>
              <a:spcBef>
                <a:spcPct val="50000"/>
              </a:spcBef>
            </a:pPr>
            <a:endParaRPr lang="en-US" dirty="0" smtClean="0">
              <a:latin typeface="Helvetica" pitchFamily="-112" charset="0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3963"/>
            <a:ext cx="323850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5/18/14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7799959"/>
      </p:ext>
    </p:extLst>
  </p:cSld>
  <p:clrMapOvr>
    <a:masterClrMapping/>
  </p:clrMapOvr>
</p:sld>
</file>

<file path=ppt/theme/theme1.xml><?xml version="1.0" encoding="utf-8"?>
<a:theme xmlns:a="http://schemas.openxmlformats.org/drawingml/2006/main" name="19362_ESnet_PPT_Template">
  <a:themeElements>
    <a:clrScheme name="ESnet Theme Colors 1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619FC4"/>
      </a:accent1>
      <a:accent2>
        <a:srgbClr val="006394"/>
      </a:accent2>
      <a:accent3>
        <a:srgbClr val="99CCCC"/>
      </a:accent3>
      <a:accent4>
        <a:srgbClr val="006666"/>
      </a:accent4>
      <a:accent5>
        <a:srgbClr val="669999"/>
      </a:accent5>
      <a:accent6>
        <a:srgbClr val="0099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19362_ESnet_PPT_Template">
  <a:themeElements>
    <a:clrScheme name="ESnet Theme Colors 1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619FC4"/>
      </a:accent1>
      <a:accent2>
        <a:srgbClr val="006394"/>
      </a:accent2>
      <a:accent3>
        <a:srgbClr val="99CCCC"/>
      </a:accent3>
      <a:accent4>
        <a:srgbClr val="006666"/>
      </a:accent4>
      <a:accent5>
        <a:srgbClr val="669999"/>
      </a:accent5>
      <a:accent6>
        <a:srgbClr val="0099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00"/>
      </a:hlink>
      <a:folHlink>
        <a:srgbClr val="B2B2B2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solidFill>
            <a:schemeClr val="tx1"/>
          </a:solidFill>
        </a:ln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ln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UITS02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F0F2E"/>
      </a:accent1>
      <a:accent2>
        <a:srgbClr val="C28124"/>
      </a:accent2>
      <a:accent3>
        <a:srgbClr val="1E8A36"/>
      </a:accent3>
      <a:accent4>
        <a:srgbClr val="472D72"/>
      </a:accent4>
      <a:accent5>
        <a:srgbClr val="37A2BA"/>
      </a:accent5>
      <a:accent6>
        <a:srgbClr val="CECFC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19362_ESnet_PPT_Template.pot</Template>
  <TotalTime>20226</TotalTime>
  <Words>6762</Words>
  <Application>Microsoft Macintosh PowerPoint</Application>
  <PresentationFormat>On-screen Show (4:3)</PresentationFormat>
  <Paragraphs>834</Paragraphs>
  <Slides>76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76</vt:i4>
      </vt:variant>
    </vt:vector>
  </HeadingPairs>
  <TitlesOfParts>
    <vt:vector size="81" baseType="lpstr">
      <vt:lpstr>19362_ESnet_PPT_Template</vt:lpstr>
      <vt:lpstr>1_Custom Design</vt:lpstr>
      <vt:lpstr>1_19362_ESnet_PPT_Template</vt:lpstr>
      <vt:lpstr>2_template</vt:lpstr>
      <vt:lpstr>UITS02</vt:lpstr>
      <vt:lpstr>The Science DMZ: Architecture &amp; Security</vt:lpstr>
      <vt:lpstr>Section Objectives</vt:lpstr>
      <vt:lpstr>What is there to worry about?</vt:lpstr>
      <vt:lpstr>Overview</vt:lpstr>
      <vt:lpstr>ESnet Supports DOE Office of Science</vt:lpstr>
      <vt:lpstr>Wide Area Network is Engineered for Elephants</vt:lpstr>
      <vt:lpstr>PowerPoint Presentation</vt:lpstr>
      <vt:lpstr>Time to Raise Your Network Expectations:  Time to Copy 1 Terabyte</vt:lpstr>
      <vt:lpstr>Sample Data Transfer Rates</vt:lpstr>
      <vt:lpstr>The Central Role of the Network</vt:lpstr>
      <vt:lpstr>Which leads us to the Science DMZ…</vt:lpstr>
      <vt:lpstr>The Science DMZ in 1 Slide</vt:lpstr>
      <vt:lpstr>Overview</vt:lpstr>
      <vt:lpstr>Science DMZ Background</vt:lpstr>
      <vt:lpstr>TCP – Ubiquitous and Fragile</vt:lpstr>
      <vt:lpstr>A small amount of packet loss makes a huge difference in TCP performance</vt:lpstr>
      <vt:lpstr>How Do We Accommodate TCP?</vt:lpstr>
      <vt:lpstr>Overview</vt:lpstr>
      <vt:lpstr>Traditional Network DMZ</vt:lpstr>
      <vt:lpstr>The Data Transfer Superfecta: Science DMZ Model</vt:lpstr>
      <vt:lpstr>Science DMZ Takes Many Forms</vt:lpstr>
      <vt:lpstr>Ad Hoc DTN Deployment</vt:lpstr>
      <vt:lpstr>Legacy Method: Ad Hoc DTN Deployment</vt:lpstr>
      <vt:lpstr>Common LAN config: Multiple Ingress Data Flows, Common Egress</vt:lpstr>
      <vt:lpstr>Router and Switch Output Queues</vt:lpstr>
      <vt:lpstr>Prototype Science DMZ Data Path</vt:lpstr>
      <vt:lpstr>Small-scale Science DMZ Deployment</vt:lpstr>
      <vt:lpstr>Support For Multiple Projects</vt:lpstr>
      <vt:lpstr>Multiple Projects</vt:lpstr>
      <vt:lpstr>Supercomputer Center Deployment</vt:lpstr>
      <vt:lpstr>Supercomputer Center Data Path</vt:lpstr>
      <vt:lpstr>Major Data Site Deployment</vt:lpstr>
      <vt:lpstr>Data Site – Architecture</vt:lpstr>
      <vt:lpstr>Distributed Science DMZ</vt:lpstr>
      <vt:lpstr>Distributed Science DMZ – Dark Fiber</vt:lpstr>
      <vt:lpstr>Multiple Science DMZs – Dark Fiber</vt:lpstr>
      <vt:lpstr>Common Threads</vt:lpstr>
      <vt:lpstr>Network Research Project Requirements</vt:lpstr>
      <vt:lpstr>Science DMZ With Separate Research Area</vt:lpstr>
      <vt:lpstr>Science DMZ With Separate Research Area</vt:lpstr>
      <vt:lpstr>Equipment – Routers and Switches</vt:lpstr>
      <vt:lpstr>Some Stuff We Think Is Important</vt:lpstr>
      <vt:lpstr>New Technology, New Bugs</vt:lpstr>
      <vt:lpstr>Summary So Far</vt:lpstr>
      <vt:lpstr>Overview</vt:lpstr>
      <vt:lpstr>Outline</vt:lpstr>
      <vt:lpstr>Let’s Talk About Enterprise Firewalls</vt:lpstr>
      <vt:lpstr>Firewall Performance Example From Brown University</vt:lpstr>
      <vt:lpstr>PowerPoint Presentation</vt:lpstr>
      <vt:lpstr>PowerPoint Presentation</vt:lpstr>
      <vt:lpstr>PowerPoint Presentation</vt:lpstr>
      <vt:lpstr>PowerPoint Presentation</vt:lpstr>
      <vt:lpstr>tcptrace output: with and without a firewall </vt:lpstr>
      <vt:lpstr>Science DMZ Security Model</vt:lpstr>
      <vt:lpstr>In Big Data Science, Performance Is a Core Requirement Too</vt:lpstr>
      <vt:lpstr>Science DMZ Placement Outside the Enterprise Firewall</vt:lpstr>
      <vt:lpstr>The Ubiquitous Firewall</vt:lpstr>
      <vt:lpstr>Firewalls vs Router Access Control Lists</vt:lpstr>
      <vt:lpstr>Firewall Capabilities and Science Traffic</vt:lpstr>
      <vt:lpstr>Is it possible to get a enterprise firewall that can handle 10G flows?</vt:lpstr>
      <vt:lpstr>What’s Inside Your Firewall?</vt:lpstr>
      <vt:lpstr>The Firewall State Table</vt:lpstr>
      <vt:lpstr>State Table Issues</vt:lpstr>
      <vt:lpstr>Outline</vt:lpstr>
      <vt:lpstr>Security Without Enterprise Firewalls</vt:lpstr>
      <vt:lpstr>If Not Firewalls, Then What?</vt:lpstr>
      <vt:lpstr>Other Security Mechanisms: ACLs</vt:lpstr>
      <vt:lpstr>Other Security Mechanisms: Network IDS</vt:lpstr>
      <vt:lpstr>What Is Bro?</vt:lpstr>
      <vt:lpstr>The Bro Platform</vt:lpstr>
      <vt:lpstr>Bro Cluster Ecosystem</vt:lpstr>
      <vt:lpstr>Other Security Mechanisms: Host IDS</vt:lpstr>
      <vt:lpstr>Other Security Mechanisms</vt:lpstr>
      <vt:lpstr>Outline</vt:lpstr>
      <vt:lpstr>Collaboration Within The Organization</vt:lpstr>
      <vt:lpstr>The Science DMZ: Architecture &amp; Security</vt:lpstr>
    </vt:vector>
  </TitlesOfParts>
  <Company>Lawrence Berkeley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Title Slide Arial 32 pt</dc:title>
  <dc:creator>Wendy Tsabba</dc:creator>
  <cp:lastModifiedBy>Jason Zurawski</cp:lastModifiedBy>
  <cp:revision>355</cp:revision>
  <cp:lastPrinted>2011-09-27T17:47:57Z</cp:lastPrinted>
  <dcterms:created xsi:type="dcterms:W3CDTF">2011-02-26T00:20:18Z</dcterms:created>
  <dcterms:modified xsi:type="dcterms:W3CDTF">2014-05-18T12:44:20Z</dcterms:modified>
</cp:coreProperties>
</file>