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36" r:id="rId2"/>
    <p:sldMasterId id="2147483749" r:id="rId3"/>
  </p:sldMasterIdLst>
  <p:notesMasterIdLst>
    <p:notesMasterId r:id="rId39"/>
  </p:notesMasterIdLst>
  <p:handoutMasterIdLst>
    <p:handoutMasterId r:id="rId40"/>
  </p:handoutMasterIdLst>
  <p:sldIdLst>
    <p:sldId id="601" r:id="rId4"/>
    <p:sldId id="603" r:id="rId5"/>
    <p:sldId id="595" r:id="rId6"/>
    <p:sldId id="540" r:id="rId7"/>
    <p:sldId id="488" r:id="rId8"/>
    <p:sldId id="489" r:id="rId9"/>
    <p:sldId id="597" r:id="rId10"/>
    <p:sldId id="599" r:id="rId11"/>
    <p:sldId id="600" r:id="rId12"/>
    <p:sldId id="491" r:id="rId13"/>
    <p:sldId id="359" r:id="rId14"/>
    <p:sldId id="368" r:id="rId15"/>
    <p:sldId id="543" r:id="rId16"/>
    <p:sldId id="547" r:id="rId17"/>
    <p:sldId id="549" r:id="rId18"/>
    <p:sldId id="550" r:id="rId19"/>
    <p:sldId id="553" r:id="rId20"/>
    <p:sldId id="554" r:id="rId21"/>
    <p:sldId id="555" r:id="rId22"/>
    <p:sldId id="563" r:id="rId23"/>
    <p:sldId id="564" r:id="rId24"/>
    <p:sldId id="565" r:id="rId25"/>
    <p:sldId id="566" r:id="rId26"/>
    <p:sldId id="567" r:id="rId27"/>
    <p:sldId id="573" r:id="rId28"/>
    <p:sldId id="575" r:id="rId29"/>
    <p:sldId id="576" r:id="rId30"/>
    <p:sldId id="578" r:id="rId31"/>
    <p:sldId id="366" r:id="rId32"/>
    <p:sldId id="498" r:id="rId33"/>
    <p:sldId id="372" r:id="rId34"/>
    <p:sldId id="503" r:id="rId35"/>
    <p:sldId id="500" r:id="rId36"/>
    <p:sldId id="501" r:id="rId37"/>
    <p:sldId id="352" r:id="rId3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629FC3"/>
    <a:srgbClr val="558ED5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0224" autoAdjust="0"/>
  </p:normalViewPr>
  <p:slideViewPr>
    <p:cSldViewPr snapToGrid="0" snapToObjects="1">
      <p:cViewPr>
        <p:scale>
          <a:sx n="100" d="100"/>
          <a:sy n="100" d="100"/>
        </p:scale>
        <p:origin x="-5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3726BA98-09A7-D845-B362-7ACA0D031074}" type="datetimeFigureOut">
              <a:rPr lang="en-US"/>
              <a:pPr>
                <a:defRPr/>
              </a:pPr>
              <a:t>5/19/14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F7EBBC22-62A2-DA42-A7E1-5CA8AEF0CF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459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8D14DF8-0C36-4546-A1A8-1C89C0A9DD5A}" type="datetime1">
              <a:rPr lang="en-US"/>
              <a:pPr>
                <a:defRPr/>
              </a:pPr>
              <a:t>5/19/14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FAF03E7-0DA5-084C-A73B-84F898909E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6829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sz="1000" dirty="0" smtClean="0"/>
              <a:t>This should</a:t>
            </a:r>
            <a:r>
              <a:rPr lang="en-US" sz="1000" baseline="0" dirty="0" smtClean="0"/>
              <a:t> not be news.  The news is that there is convergence on how to support things in the network space.  </a:t>
            </a:r>
            <a:endParaRPr lang="en-US" sz="1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827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/>
              <a:buChar char="•"/>
            </a:pPr>
            <a:r>
              <a:rPr lang="en-US" dirty="0" smtClean="0"/>
              <a:t>Opened ticket with Connecticut Education Network (CEN), ISP for one of the offices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Initiated </a:t>
            </a:r>
            <a:r>
              <a:rPr lang="en-US" dirty="0" err="1" smtClean="0"/>
              <a:t>perfSONAR</a:t>
            </a:r>
            <a:r>
              <a:rPr lang="en-US" dirty="0" smtClean="0"/>
              <a:t> tests to their instance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Testing showed similar lost pattern between CEN and other Internet2 Offices and </a:t>
            </a:r>
            <a:r>
              <a:rPr lang="en-US" dirty="0" err="1" smtClean="0"/>
              <a:t>PoPs</a:t>
            </a:r>
            <a:endParaRPr lang="en-US" dirty="0" smtClean="0"/>
          </a:p>
          <a:p>
            <a:pPr lvl="2">
              <a:buFont typeface="Arial"/>
              <a:buChar char="•"/>
            </a:pPr>
            <a:r>
              <a:rPr lang="en-US" dirty="0" smtClean="0"/>
              <a:t>Upstream ticket opened by CEN with Northern Crossroads (NOX)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NOX started troubleshooting without </a:t>
            </a:r>
            <a:r>
              <a:rPr lang="en-US" dirty="0" err="1" smtClean="0"/>
              <a:t>perfSONAR</a:t>
            </a:r>
            <a:r>
              <a:rPr lang="en-US" dirty="0" smtClean="0"/>
              <a:t>, as they did not have a server available, using a tool called MTR.  This tool did not reveal any loss.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Using the </a:t>
            </a:r>
            <a:r>
              <a:rPr lang="en-US" dirty="0" err="1" smtClean="0"/>
              <a:t>perfSONAR</a:t>
            </a:r>
            <a:r>
              <a:rPr lang="en-US" dirty="0" smtClean="0"/>
              <a:t> Information Services Interface a suitable node was found on the campus of MIT.  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Additional troubleshooting using this resource showed similar loss patterns for the path to the New York peering with Internet2. 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Isolated the report into 3 possible causes: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Dirty Fiber</a:t>
            </a:r>
          </a:p>
          <a:p>
            <a:pPr lvl="2">
              <a:buFont typeface="Arial"/>
              <a:buChar char="•"/>
            </a:pPr>
            <a:r>
              <a:rPr lang="en-US" dirty="0" err="1" smtClean="0"/>
              <a:t>Ciena</a:t>
            </a:r>
            <a:r>
              <a:rPr lang="en-US" dirty="0" smtClean="0"/>
              <a:t> Line Card Replacement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Brocade Line Card Replacement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4525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lot of people want to prove that they are not the problem, and design their tests to succeed.</a:t>
            </a:r>
            <a:r>
              <a:rPr lang="en-US" baseline="0" dirty="0" smtClean="0"/>
              <a:t>  This is not helpful.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580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59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Remember one of the pieces</a:t>
            </a:r>
            <a:r>
              <a:rPr lang="en-US" baseline="0" dirty="0" smtClean="0"/>
              <a:t> was perfSONAR?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721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592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Enables Federation</a:t>
            </a:r>
          </a:p>
          <a:p>
            <a:pPr lvl="1">
              <a:defRPr/>
            </a:pPr>
            <a:r>
              <a:rPr lang="en-US" sz="26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Service oriented</a:t>
            </a:r>
          </a:p>
          <a:p>
            <a:pPr lvl="1">
              <a:defRPr/>
            </a:pPr>
            <a:r>
              <a:rPr lang="en-US" sz="26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Designed with ‘multi-domain’ in mind</a:t>
            </a:r>
          </a:p>
          <a:p>
            <a:pPr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Brings together useful tools to address different needs</a:t>
            </a:r>
          </a:p>
          <a:p>
            <a:pPr lvl="1">
              <a:defRPr/>
            </a:pPr>
            <a:r>
              <a:rPr lang="en-US" sz="26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Several active and passive tools</a:t>
            </a:r>
          </a:p>
          <a:p>
            <a:pPr lvl="1">
              <a:defRPr/>
            </a:pPr>
            <a:r>
              <a:rPr lang="en-US" sz="26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Interface to configure regular testing</a:t>
            </a:r>
          </a:p>
          <a:p>
            <a:pPr lvl="1">
              <a:defRPr/>
            </a:pPr>
            <a:r>
              <a:rPr lang="en-US" sz="26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Diagnostic tools ready with ‘0 configuration’</a:t>
            </a:r>
          </a:p>
          <a:p>
            <a:pPr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Easy to install, easy to use</a:t>
            </a:r>
          </a:p>
          <a:p>
            <a:pPr lvl="1">
              <a:defRPr/>
            </a:pPr>
            <a:r>
              <a:rPr lang="en-US" sz="26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ISO image can be burned to CD/USB key</a:t>
            </a:r>
          </a:p>
          <a:p>
            <a:pPr lvl="1">
              <a:defRPr/>
            </a:pPr>
            <a:r>
              <a:rPr lang="en-US" sz="26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‘Wizard’ interface for configuration</a:t>
            </a:r>
          </a:p>
          <a:p>
            <a:pPr>
              <a:defRPr/>
            </a:pPr>
            <a:r>
              <a:rPr lang="en-US" sz="2900" dirty="0" smtClean="0">
                <a:latin typeface="Calibri" charset="0"/>
                <a:ea typeface="ＭＳ Ｐゴシック" charset="0"/>
              </a:rPr>
              <a:t>Encouraging people to deploy ‘known good’ measurement points near domain boundaries</a:t>
            </a:r>
          </a:p>
          <a:p>
            <a:pPr lvl="1">
              <a:defRPr/>
            </a:pPr>
            <a:r>
              <a:rPr lang="en-US" sz="2600" dirty="0" smtClean="0">
                <a:latin typeface="Calibri" charset="0"/>
                <a:ea typeface="ＭＳ Ｐゴシック" charset="0"/>
              </a:rPr>
              <a:t>“known good” = hosts that are well configured, enough memory and CPU to drive the network, proper TCP tuning, clean path, etc.</a:t>
            </a:r>
            <a:endParaRPr lang="en-US" sz="2600" dirty="0" smtClean="0">
              <a:latin typeface="Calibri" charset="0"/>
              <a:ea typeface="ＭＳ Ｐゴシック" charset="0"/>
              <a:cs typeface="ＭＳ Ｐゴシック" charset="0"/>
              <a:sym typeface="Wingdings"/>
            </a:endParaRPr>
          </a:p>
          <a:p>
            <a:pPr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Community Adoption</a:t>
            </a:r>
          </a:p>
          <a:p>
            <a:pPr lvl="1">
              <a:defRPr/>
            </a:pPr>
            <a:r>
              <a:rPr lang="en-US" sz="26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Over 600 instances seen world wide as of early May</a:t>
            </a:r>
          </a:p>
          <a:p>
            <a:pPr lvl="1">
              <a:defRPr/>
            </a:pPr>
            <a:r>
              <a:rPr lang="en-US" sz="26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20+ countries</a:t>
            </a:r>
          </a:p>
          <a:p>
            <a:pPr lvl="1">
              <a:defRPr/>
            </a:pPr>
            <a:r>
              <a:rPr lang="en-US" sz="2600" dirty="0" smtClean="0">
                <a:latin typeface="Calibri" charset="0"/>
                <a:ea typeface="ＭＳ Ｐゴシック" charset="0"/>
                <a:cs typeface="ＭＳ Ｐゴシック" charset="0"/>
                <a:sym typeface="Wingdings"/>
              </a:rPr>
              <a:t>100s of domains</a:t>
            </a:r>
          </a:p>
          <a:p>
            <a:pPr>
              <a:defRPr/>
            </a:pPr>
            <a:endParaRPr lang="en-US" sz="2800" dirty="0" smtClean="0">
              <a:latin typeface="Calibri" charset="0"/>
              <a:ea typeface="ＭＳ Ｐゴシック" charset="0"/>
              <a:cs typeface="ＭＳ Ｐゴシック" charset="0"/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160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AF03E7-0DA5-084C-A73B-84F898909E9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60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2.png"/><Relationship Id="rId7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bckgr_art.png"/>
          <p:cNvPicPr>
            <a:picLocks noChangeAspect="1"/>
          </p:cNvPicPr>
          <p:nvPr userDrawn="1"/>
        </p:nvPicPr>
        <p:blipFill>
          <a:blip r:embed="rId2"/>
          <a:srcRect l="45970"/>
          <a:stretch>
            <a:fillRect/>
          </a:stretch>
        </p:blipFill>
        <p:spPr bwMode="auto">
          <a:xfrm>
            <a:off x="0" y="0"/>
            <a:ext cx="279876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ESnet_color_lg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LBL_logo_notext_2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527925" y="5611813"/>
            <a:ext cx="11588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DOE_Office_Science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537200" y="5761038"/>
            <a:ext cx="17557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433887"/>
            <a:ext cx="6096000" cy="1470025"/>
          </a:xfrm>
        </p:spPr>
        <p:txBody>
          <a:bodyPr anchor="b">
            <a:noAutofit/>
          </a:bodyPr>
          <a:lstStyle>
            <a:lvl1pPr algn="l">
              <a:defRPr sz="3200" baseline="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2134035"/>
            <a:ext cx="6096000" cy="897481"/>
          </a:xfr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2590800" y="3429000"/>
            <a:ext cx="4495800" cy="906462"/>
          </a:xfrm>
        </p:spPr>
        <p:txBody>
          <a:bodyPr anchor="b"/>
          <a:lstStyle>
            <a:lvl1pPr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 descr="PerfSONAR-powered-CMYK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18732"/>
            <a:ext cx="1003300" cy="41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Unknown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64" y="2625116"/>
            <a:ext cx="2453736" cy="812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9632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0101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195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5435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1682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6853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89527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72943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00974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529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2133600" cy="182562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87BE274-2920-464F-BD83-825BA3315F3E}" type="datetime1">
              <a:rPr lang="en-US" smtClean="0"/>
              <a:pPr>
                <a:defRPr/>
              </a:pPr>
              <a:t>5/19/14</a:t>
            </a:fld>
            <a:r>
              <a:rPr lang="en-US" dirty="0" smtClean="0"/>
              <a:t> – J. </a:t>
            </a:r>
            <a:r>
              <a:rPr lang="en-US" dirty="0" err="1" smtClean="0"/>
              <a:t>Zurawski</a:t>
            </a:r>
            <a:r>
              <a:rPr lang="en-US" dirty="0" smtClean="0"/>
              <a:t> (</a:t>
            </a:r>
            <a:r>
              <a:rPr lang="en-US" dirty="0" err="1" smtClean="0"/>
              <a:t>zurawski@es.net</a:t>
            </a:r>
            <a:r>
              <a:rPr lang="en-US" dirty="0" smtClean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3963"/>
            <a:ext cx="2133600" cy="1825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742DE2B-1862-AC46-8E34-76F2DE4B4D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14172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bckgr_art.png"/>
          <p:cNvPicPr>
            <a:picLocks noChangeAspect="1"/>
          </p:cNvPicPr>
          <p:nvPr userDrawn="1"/>
        </p:nvPicPr>
        <p:blipFill>
          <a:blip r:embed="rId2"/>
          <a:srcRect l="45970"/>
          <a:stretch>
            <a:fillRect/>
          </a:stretch>
        </p:blipFill>
        <p:spPr bwMode="auto">
          <a:xfrm>
            <a:off x="0" y="0"/>
            <a:ext cx="279876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ESnet_color_lg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LBL_logo_notext_2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527925" y="5611813"/>
            <a:ext cx="11588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DOE_Office_Science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537200" y="5761038"/>
            <a:ext cx="17557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433887"/>
            <a:ext cx="6096000" cy="1470025"/>
          </a:xfrm>
        </p:spPr>
        <p:txBody>
          <a:bodyPr anchor="b">
            <a:noAutofit/>
          </a:bodyPr>
          <a:lstStyle>
            <a:lvl1pPr algn="l">
              <a:defRPr sz="3200" baseline="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2134035"/>
            <a:ext cx="6096000" cy="897481"/>
          </a:xfr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2590800" y="3429000"/>
            <a:ext cx="4495800" cy="906462"/>
          </a:xfrm>
        </p:spPr>
        <p:txBody>
          <a:bodyPr anchor="b"/>
          <a:lstStyle>
            <a:lvl1pPr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 descr="Unknown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83" y="2755900"/>
            <a:ext cx="2338717" cy="77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697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Snet_bckgr_art.png"/>
          <p:cNvPicPr>
            <a:picLocks noChangeAspect="1"/>
          </p:cNvPicPr>
          <p:nvPr userDrawn="1"/>
        </p:nvPicPr>
        <p:blipFill>
          <a:blip r:embed="rId2"/>
          <a:srcRect l="45970"/>
          <a:stretch>
            <a:fillRect/>
          </a:stretch>
        </p:blipFill>
        <p:spPr bwMode="auto">
          <a:xfrm>
            <a:off x="0" y="0"/>
            <a:ext cx="279876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ESnet_color_lg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LBL_logo_notext_2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527925" y="5611813"/>
            <a:ext cx="1158875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DOE_Office_Science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537200" y="5761038"/>
            <a:ext cx="17557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433887"/>
            <a:ext cx="6096000" cy="1470025"/>
          </a:xfrm>
        </p:spPr>
        <p:txBody>
          <a:bodyPr anchor="b">
            <a:noAutofit/>
          </a:bodyPr>
          <a:lstStyle>
            <a:lvl1pPr algn="l">
              <a:defRPr sz="3200" baseline="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2134035"/>
            <a:ext cx="6096000" cy="897481"/>
          </a:xfr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2590800" y="3429000"/>
            <a:ext cx="4495800" cy="906462"/>
          </a:xfrm>
        </p:spPr>
        <p:txBody>
          <a:bodyPr anchor="b"/>
          <a:lstStyle>
            <a:lvl1pPr>
              <a:buFontTx/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 descr="Unknown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64" y="2625116"/>
            <a:ext cx="2453736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5243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First level</a:t>
            </a:r>
          </a:p>
          <a:p>
            <a:pPr lvl="2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2133600" cy="182562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87BE274-2920-464F-BD83-825BA3315F3E}" type="datetime1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r>
              <a:rPr lang="en-US" dirty="0">
                <a:solidFill>
                  <a:prstClr val="black"/>
                </a:solidFill>
                <a:latin typeface="Arial"/>
              </a:rPr>
              <a:t> – J.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(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zurawski@es.net</a:t>
            </a:r>
            <a:r>
              <a:rPr lang="en-US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3963"/>
            <a:ext cx="2133600" cy="1825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742DE2B-1862-AC46-8E34-76F2DE4B4D31}" type="slidenum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78429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net_color_lg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7353300" y="0"/>
            <a:ext cx="1790700" cy="17145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endParaRPr lang="en-US" dirty="0">
              <a:solidFill>
                <a:prstClr val="black"/>
              </a:solidFill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 anchor="t"/>
          <a:lstStyle>
            <a:lvl1pPr algn="l">
              <a:defRPr sz="32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06713"/>
            <a:ext cx="80375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B0B81C-CA25-D345-AD32-945D9CE22E24}" type="datetime1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r>
              <a:rPr lang="en-US" dirty="0">
                <a:solidFill>
                  <a:prstClr val="black"/>
                </a:solidFill>
                <a:latin typeface="Arial"/>
              </a:rPr>
              <a:t> – J.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(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zurawski@es.net</a:t>
            </a:r>
            <a:r>
              <a:rPr lang="en-US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60598-22BC-DE45-8110-72C7EB64E6D6}" type="slidenum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9" name="Picture 8" descr="Unknow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399" y="920750"/>
            <a:ext cx="3276601" cy="108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7865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D31318-E349-C94A-82AC-28473119CDAD}" type="datetime1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r>
              <a:rPr lang="en-US" dirty="0">
                <a:solidFill>
                  <a:prstClr val="black"/>
                </a:solidFill>
                <a:latin typeface="Arial"/>
              </a:rPr>
              <a:t> – J.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(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zurawski@es.net</a:t>
            </a:r>
            <a:r>
              <a:rPr lang="en-US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46B7A-F0F1-B649-AD7D-33CEE8400C99}" type="slidenum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2018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5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88AA81-2144-9A4F-982D-99A41862F6AF}" type="datetime1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r>
              <a:rPr lang="en-US" dirty="0">
                <a:solidFill>
                  <a:prstClr val="black"/>
                </a:solidFill>
                <a:latin typeface="Arial"/>
              </a:rPr>
              <a:t> – J.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(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zurawski@es.net</a:t>
            </a:r>
            <a:r>
              <a:rPr lang="en-US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07036-CDBF-9045-BEBA-45AC230EB3BD}" type="slidenum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4309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7A3A12-B379-6143-B591-BD63D72A8B49}" type="datetime1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r>
              <a:rPr lang="en-US" dirty="0">
                <a:solidFill>
                  <a:prstClr val="black"/>
                </a:solidFill>
                <a:latin typeface="Arial"/>
              </a:rPr>
              <a:t> – J.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(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zurawski@es.net</a:t>
            </a:r>
            <a:r>
              <a:rPr lang="en-US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CF6C2-875D-8741-96F2-AB275F5C2CAF}" type="slidenum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51503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56189-3560-DB44-BC74-E63444EAF5E0}" type="datetime1">
              <a:rPr lang="en-US" smtClean="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r>
              <a:rPr lang="en-US" dirty="0" smtClean="0">
                <a:solidFill>
                  <a:prstClr val="black"/>
                </a:solidFill>
                <a:latin typeface="Arial"/>
              </a:rPr>
              <a:t> – J. </a:t>
            </a:r>
            <a:r>
              <a:rPr lang="en-US" dirty="0" err="1" smtClean="0">
                <a:solidFill>
                  <a:prstClr val="black"/>
                </a:solidFill>
                <a:latin typeface="Arial"/>
              </a:rPr>
              <a:t>Zurawski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 (</a:t>
            </a:r>
            <a:r>
              <a:rPr lang="en-US" dirty="0" err="1" smtClean="0">
                <a:solidFill>
                  <a:prstClr val="black"/>
                </a:solidFill>
                <a:latin typeface="Arial"/>
              </a:rPr>
              <a:t>zurawski@es.net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EC85A-2B99-6746-AB8E-75939B0FA4A3}" type="slidenum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0731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4038"/>
            <a:ext cx="3008313" cy="11604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714500"/>
            <a:ext cx="5111750" cy="44116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14500"/>
            <a:ext cx="3008313" cy="44116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BD428F-E7B6-AC4C-83AA-2D7CA91E3374}" type="datetime1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r>
              <a:rPr lang="en-US" dirty="0">
                <a:solidFill>
                  <a:prstClr val="black"/>
                </a:solidFill>
                <a:latin typeface="Arial"/>
              </a:rPr>
              <a:t> – J.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(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zurawski@es.net</a:t>
            </a:r>
            <a:r>
              <a:rPr lang="en-US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307138"/>
            <a:ext cx="3962400" cy="18415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ESnet Template Examples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5DDC6-6948-9542-AE23-4C88376D07AA}" type="slidenum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7420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net_color_lg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33388"/>
            <a:ext cx="1700213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7353300" y="0"/>
            <a:ext cx="1790700" cy="17145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endParaRPr lang="en-US" dirty="0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6900"/>
            <a:ext cx="8037513" cy="1362075"/>
          </a:xfrm>
        </p:spPr>
        <p:txBody>
          <a:bodyPr anchor="t"/>
          <a:lstStyle>
            <a:lvl1pPr algn="l">
              <a:defRPr sz="32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06713"/>
            <a:ext cx="80375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B0B81C-CA25-D345-AD32-945D9CE22E24}" type="datetime1">
              <a:rPr lang="en-US" smtClean="0"/>
              <a:pPr>
                <a:defRPr/>
              </a:pPr>
              <a:t>5/19/14</a:t>
            </a:fld>
            <a:r>
              <a:rPr lang="en-US" dirty="0" smtClean="0"/>
              <a:t> – J. </a:t>
            </a:r>
            <a:r>
              <a:rPr lang="en-US" dirty="0" err="1" smtClean="0"/>
              <a:t>Zurawski</a:t>
            </a:r>
            <a:r>
              <a:rPr lang="en-US" dirty="0" smtClean="0"/>
              <a:t> (</a:t>
            </a:r>
            <a:r>
              <a:rPr lang="en-US" dirty="0" err="1" smtClean="0"/>
              <a:t>zurawski@es.net</a:t>
            </a:r>
            <a:r>
              <a:rPr lang="en-US" dirty="0" smtClean="0"/>
              <a:t>)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60598-22BC-DE45-8110-72C7EB64E6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 descr="Unknow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399" y="920750"/>
            <a:ext cx="3276601" cy="10853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9C0B4-3A98-9D43-995D-307DDD97F3B9}" type="datetime1">
              <a:rPr lang="en-US" smtClean="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r>
              <a:rPr lang="en-US" dirty="0" smtClean="0">
                <a:solidFill>
                  <a:prstClr val="black"/>
                </a:solidFill>
                <a:latin typeface="Arial"/>
              </a:rPr>
              <a:t> – J. </a:t>
            </a:r>
            <a:r>
              <a:rPr lang="en-US" dirty="0" err="1" smtClean="0">
                <a:solidFill>
                  <a:prstClr val="black"/>
                </a:solidFill>
                <a:latin typeface="Arial"/>
              </a:rPr>
              <a:t>Zurawski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 (</a:t>
            </a:r>
            <a:r>
              <a:rPr lang="en-US" dirty="0" err="1" smtClean="0">
                <a:solidFill>
                  <a:prstClr val="black"/>
                </a:solidFill>
                <a:latin typeface="Arial"/>
              </a:rPr>
              <a:t>zurawski@es.net</a:t>
            </a:r>
            <a:r>
              <a:rPr lang="en-US" dirty="0" smtClean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307138"/>
            <a:ext cx="3962400" cy="184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ESnet Template Examples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838D-2899-3348-AC07-177A26D9D92A}" type="slidenum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80958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, L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9037"/>
            <a:ext cx="3810000" cy="4525963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200"/>
            </a:lvl1pPr>
            <a:lvl2pPr>
              <a:buClr>
                <a:schemeClr val="accent1"/>
              </a:buClr>
              <a:defRPr sz="2000"/>
            </a:lvl2pPr>
            <a:lvl3pPr>
              <a:buClr>
                <a:schemeClr val="accent6"/>
              </a:buClr>
              <a:defRPr sz="1800"/>
            </a:lvl3pPr>
            <a:lvl4pPr>
              <a:buClr>
                <a:schemeClr val="accent2"/>
              </a:buClr>
              <a:defRPr sz="1600"/>
            </a:lvl4pPr>
            <a:lvl5pPr>
              <a:buClr>
                <a:schemeClr val="accent6"/>
              </a:buCl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895600" cy="365125"/>
          </a:xfrm>
        </p:spPr>
        <p:txBody>
          <a:bodyPr/>
          <a:lstStyle>
            <a:lvl1pPr>
              <a:defRPr>
                <a:latin typeface="Calibri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1/29/12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458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D31318-E349-C94A-82AC-28473119CDAD}" type="datetime1">
              <a:rPr lang="en-US" smtClean="0"/>
              <a:pPr>
                <a:defRPr/>
              </a:pPr>
              <a:t>5/19/14</a:t>
            </a:fld>
            <a:r>
              <a:rPr lang="en-US" dirty="0" smtClean="0"/>
              <a:t> – J. </a:t>
            </a:r>
            <a:r>
              <a:rPr lang="en-US" dirty="0" err="1" smtClean="0"/>
              <a:t>Zurawski</a:t>
            </a:r>
            <a:r>
              <a:rPr lang="en-US" dirty="0" smtClean="0"/>
              <a:t> (</a:t>
            </a:r>
            <a:r>
              <a:rPr lang="en-US" dirty="0" err="1" smtClean="0"/>
              <a:t>zurawski@es.net</a:t>
            </a:r>
            <a:r>
              <a:rPr lang="en-US" dirty="0" smtClean="0"/>
              <a:t>)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46B7A-F0F1-B649-AD7D-33CEE8400C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5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88AA81-2144-9A4F-982D-99A41862F6AF}" type="datetime1">
              <a:rPr lang="en-US" smtClean="0"/>
              <a:pPr>
                <a:defRPr/>
              </a:pPr>
              <a:t>5/19/14</a:t>
            </a:fld>
            <a:r>
              <a:rPr lang="en-US" dirty="0" smtClean="0"/>
              <a:t> – J. </a:t>
            </a:r>
            <a:r>
              <a:rPr lang="en-US" dirty="0" err="1" smtClean="0"/>
              <a:t>Zurawski</a:t>
            </a:r>
            <a:r>
              <a:rPr lang="en-US" dirty="0" smtClean="0"/>
              <a:t> (</a:t>
            </a:r>
            <a:r>
              <a:rPr lang="en-US" dirty="0" err="1" smtClean="0"/>
              <a:t>zurawski@es.net</a:t>
            </a:r>
            <a:r>
              <a:rPr lang="en-US" dirty="0" smtClean="0"/>
              <a:t>)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07036-CDBF-9045-BEBA-45AC230EB3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7A3A12-B379-6143-B591-BD63D72A8B49}" type="datetime1">
              <a:rPr lang="en-US" smtClean="0"/>
              <a:pPr>
                <a:defRPr/>
              </a:pPr>
              <a:t>5/19/14</a:t>
            </a:fld>
            <a:r>
              <a:rPr lang="en-US" dirty="0" smtClean="0"/>
              <a:t> – J. </a:t>
            </a:r>
            <a:r>
              <a:rPr lang="en-US" dirty="0" err="1" smtClean="0"/>
              <a:t>Zurawski</a:t>
            </a:r>
            <a:r>
              <a:rPr lang="en-US" dirty="0" smtClean="0"/>
              <a:t> (</a:t>
            </a:r>
            <a:r>
              <a:rPr lang="en-US" dirty="0" err="1" smtClean="0"/>
              <a:t>zurawski@es.net</a:t>
            </a:r>
            <a:r>
              <a:rPr lang="en-US" dirty="0" smtClean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CF6C2-875D-8741-96F2-AB275F5C2C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56189-3560-DB44-BC74-E63444EAF5E0}" type="datetime1">
              <a:rPr lang="en-US" smtClean="0"/>
              <a:pPr>
                <a:defRPr/>
              </a:pPr>
              <a:t>5/19/14</a:t>
            </a:fld>
            <a:r>
              <a:rPr lang="en-US" dirty="0" smtClean="0"/>
              <a:t> – J. </a:t>
            </a:r>
            <a:r>
              <a:rPr lang="en-US" dirty="0" err="1" smtClean="0"/>
              <a:t>Zurawski</a:t>
            </a:r>
            <a:r>
              <a:rPr lang="en-US" dirty="0" smtClean="0"/>
              <a:t> (</a:t>
            </a:r>
            <a:r>
              <a:rPr lang="en-US" dirty="0" err="1" smtClean="0"/>
              <a:t>zurawski@es.net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EC85A-2B99-6746-AB8E-75939B0FA4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4038"/>
            <a:ext cx="3008313" cy="11604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714500"/>
            <a:ext cx="5111750" cy="4411663"/>
          </a:xfrm>
        </p:spPr>
        <p:txBody>
          <a:bodyPr/>
          <a:lstStyle>
            <a:lvl1pPr>
              <a:spcBef>
                <a:spcPts val="900"/>
              </a:spcBef>
              <a:defRPr sz="1800"/>
            </a:lvl1pPr>
            <a:lvl2pPr>
              <a:defRPr sz="1800"/>
            </a:lvl2pPr>
            <a:lvl3pPr>
              <a:spcBef>
                <a:spcPts val="400"/>
              </a:spcBef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14500"/>
            <a:ext cx="3008313" cy="44116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BD428F-E7B6-AC4C-83AA-2D7CA91E3374}" type="datetime1">
              <a:rPr lang="en-US" smtClean="0"/>
              <a:pPr>
                <a:defRPr/>
              </a:pPr>
              <a:t>5/19/14</a:t>
            </a:fld>
            <a:r>
              <a:rPr lang="en-US" dirty="0" smtClean="0"/>
              <a:t> – J. </a:t>
            </a:r>
            <a:r>
              <a:rPr lang="en-US" dirty="0" err="1" smtClean="0"/>
              <a:t>Zurawski</a:t>
            </a:r>
            <a:r>
              <a:rPr lang="en-US" dirty="0" smtClean="0"/>
              <a:t> (</a:t>
            </a:r>
            <a:r>
              <a:rPr lang="en-US" dirty="0" err="1" smtClean="0"/>
              <a:t>zurawski@es.net</a:t>
            </a:r>
            <a:r>
              <a:rPr lang="en-US" dirty="0" smtClean="0"/>
              <a:t>)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307138"/>
            <a:ext cx="3962400" cy="18415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ESnet Template Examples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5DDC6-6948-9542-AE23-4C88376D07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9C0B4-3A98-9D43-995D-307DDD97F3B9}" type="datetime1">
              <a:rPr lang="en-US" smtClean="0"/>
              <a:pPr>
                <a:defRPr/>
              </a:pPr>
              <a:t>5/19/14</a:t>
            </a:fld>
            <a:r>
              <a:rPr lang="en-US" dirty="0" smtClean="0"/>
              <a:t> – J. </a:t>
            </a:r>
            <a:r>
              <a:rPr lang="en-US" dirty="0" err="1" smtClean="0"/>
              <a:t>Zurawski</a:t>
            </a:r>
            <a:r>
              <a:rPr lang="en-US" dirty="0" smtClean="0"/>
              <a:t> (</a:t>
            </a:r>
            <a:r>
              <a:rPr lang="en-US" dirty="0" err="1" smtClean="0"/>
              <a:t>zurawski@es.net</a:t>
            </a:r>
            <a:r>
              <a:rPr lang="en-US" dirty="0" smtClean="0"/>
              <a:t>)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307138"/>
            <a:ext cx="3962400" cy="1841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ESnet Template Examples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838D-2899-3348-AC07-177A26D9D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theme" Target="../theme/theme3.xml"/><Relationship Id="rId12" Type="http://schemas.openxmlformats.org/officeDocument/2006/relationships/image" Target="../media/image1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ESnet_bckgr_art.png"/>
          <p:cNvPicPr>
            <a:picLocks noChangeAspect="1"/>
          </p:cNvPicPr>
          <p:nvPr userDrawn="1"/>
        </p:nvPicPr>
        <p:blipFill>
          <a:blip r:embed="rId11"/>
          <a:srcRect l="45847"/>
          <a:stretch>
            <a:fillRect/>
          </a:stretch>
        </p:blipFill>
        <p:spPr bwMode="auto">
          <a:xfrm>
            <a:off x="0" y="1588"/>
            <a:ext cx="280511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099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	First level bullet</a:t>
            </a:r>
          </a:p>
          <a:p>
            <a:pPr lvl="2"/>
            <a:r>
              <a:rPr lang="en-US"/>
              <a:t>	Second level bullet</a:t>
            </a:r>
          </a:p>
          <a:p>
            <a:pPr lvl="3"/>
            <a:r>
              <a:rPr lang="en-US"/>
              <a:t>	Third level bullet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07138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DD6487B-43BE-5441-912E-3A79E3056D4C}" type="datetime1">
              <a:rPr lang="en-US" smtClean="0"/>
              <a:pPr>
                <a:defRPr/>
              </a:pPr>
              <a:t>5/19/14</a:t>
            </a:fld>
            <a:r>
              <a:rPr lang="en-US" dirty="0" smtClean="0"/>
              <a:t> – J. </a:t>
            </a:r>
            <a:r>
              <a:rPr lang="en-US" dirty="0" err="1" smtClean="0"/>
              <a:t>Zurawski</a:t>
            </a:r>
            <a:r>
              <a:rPr lang="en-US" dirty="0" smtClean="0"/>
              <a:t> (</a:t>
            </a:r>
            <a:r>
              <a:rPr lang="en-US" dirty="0" err="1" smtClean="0"/>
              <a:t>zurawski@es.net</a:t>
            </a:r>
            <a:r>
              <a:rPr lang="en-US" dirty="0" smtClean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07138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BDF6EC-3462-684F-AA49-8C502ED87B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7" name="Text Placeholder 9"/>
          <p:cNvSpPr txBox="1">
            <a:spLocks/>
          </p:cNvSpPr>
          <p:nvPr userDrawn="1"/>
        </p:nvSpPr>
        <p:spPr bwMode="auto">
          <a:xfrm>
            <a:off x="-111125" y="6496050"/>
            <a:ext cx="4683125" cy="514350"/>
          </a:xfrm>
          <a:prstGeom prst="rect">
            <a:avLst/>
          </a:prstGeom>
          <a:solidFill>
            <a:srgbClr val="629FC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eaLnBrk="0" hangingPunct="0">
              <a:spcBef>
                <a:spcPts val="1200"/>
              </a:spcBef>
              <a:defRPr/>
            </a:pPr>
            <a:r>
              <a:rPr lang="en-US" dirty="0" smtClean="0">
                <a:latin typeface="+mn-lt"/>
                <a:ea typeface="ＭＳ Ｐゴシック" pitchFamily="-108" charset="-128"/>
                <a:cs typeface="ＭＳ Ｐゴシック" pitchFamily="-108" charset="-128"/>
              </a:rPr>
              <a:t>	Lawrence Berkeley National Laboratory</a:t>
            </a:r>
          </a:p>
        </p:txBody>
      </p:sp>
      <p:sp>
        <p:nvSpPr>
          <p:cNvPr id="18" name="Text Placeholder 9"/>
          <p:cNvSpPr txBox="1">
            <a:spLocks/>
          </p:cNvSpPr>
          <p:nvPr userDrawn="1"/>
        </p:nvSpPr>
        <p:spPr bwMode="auto">
          <a:xfrm>
            <a:off x="4572000" y="6496050"/>
            <a:ext cx="4683125" cy="514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eaLnBrk="0" hangingPunct="0">
              <a:spcBef>
                <a:spcPts val="1200"/>
              </a:spcBef>
              <a:defRPr/>
            </a:pPr>
            <a:r>
              <a:rPr lang="en-US" dirty="0" smtClean="0">
                <a:latin typeface="+mn-lt"/>
                <a:ea typeface="ＭＳ Ｐゴシック" pitchFamily="-108" charset="-128"/>
                <a:cs typeface="ＭＳ Ｐゴシック" pitchFamily="-108" charset="-128"/>
              </a:rPr>
              <a:t>		U.S. Department of Energy  |  Office of Science</a:t>
            </a:r>
          </a:p>
        </p:txBody>
      </p:sp>
      <p:pic>
        <p:nvPicPr>
          <p:cNvPr id="10" name="Picture 9" descr="PerfSONAR-powered-CMYK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18732"/>
            <a:ext cx="1003300" cy="41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ESnet_color_sm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020528" y="134937"/>
            <a:ext cx="755172" cy="8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Unknown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832" y="1023163"/>
            <a:ext cx="1190868" cy="3944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26" r:id="rId7"/>
    <p:sldLayoutId id="2147483734" r:id="rId8"/>
    <p:sldLayoutId id="2147483727" r:id="rId9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ts val="12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457200" indent="-228600" algn="l" defTabSz="457200" rtl="0" eaLnBrk="0" fontAlgn="base" hangingPunct="0">
        <a:spcBef>
          <a:spcPts val="900"/>
        </a:spcBef>
        <a:spcAft>
          <a:spcPct val="0"/>
        </a:spcAft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685800" indent="-228600" algn="l" defTabSz="457200" rtl="0" eaLnBrk="0" fontAlgn="base" hangingPunct="0">
        <a:spcBef>
          <a:spcPct val="20000"/>
        </a:spcBef>
        <a:spcAft>
          <a:spcPct val="0"/>
        </a:spcAft>
        <a:buSzPct val="85000"/>
        <a:buFont typeface="Lucida Grande" charset="0"/>
        <a:buChar char="-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914400" indent="-228600" algn="l" defTabSz="457200" rtl="0" eaLnBrk="0" fontAlgn="base" hangingPunct="0">
        <a:spcBef>
          <a:spcPct val="20000"/>
        </a:spcBef>
        <a:spcAft>
          <a:spcPct val="0"/>
        </a:spcAft>
        <a:buSzPct val="8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374D399-A7B9-FA4B-AFBD-DE17BDCCA42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5/19/14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8505A05-1974-134A-B52E-7AA094B24DB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314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ESnet_bckgr_art.png"/>
          <p:cNvPicPr>
            <a:picLocks noChangeAspect="1"/>
          </p:cNvPicPr>
          <p:nvPr userDrawn="1"/>
        </p:nvPicPr>
        <p:blipFill>
          <a:blip r:embed="rId12"/>
          <a:srcRect l="45847"/>
          <a:stretch>
            <a:fillRect/>
          </a:stretch>
        </p:blipFill>
        <p:spPr bwMode="auto">
          <a:xfrm>
            <a:off x="0" y="1588"/>
            <a:ext cx="280511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099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	First level bullet</a:t>
            </a:r>
          </a:p>
          <a:p>
            <a:pPr lvl="2"/>
            <a:r>
              <a:rPr lang="en-US"/>
              <a:t>	Second level bullet</a:t>
            </a:r>
          </a:p>
          <a:p>
            <a:pPr lvl="3"/>
            <a:r>
              <a:rPr lang="en-US"/>
              <a:t>	Third level bullet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07138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DD6487B-43BE-5441-912E-3A79E3056D4C}" type="datetime1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r>
              <a:rPr lang="en-US" dirty="0">
                <a:solidFill>
                  <a:prstClr val="black"/>
                </a:solidFill>
                <a:latin typeface="Arial"/>
              </a:rPr>
              <a:t> – J.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(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zurawski@es.net</a:t>
            </a:r>
            <a:r>
              <a:rPr lang="en-US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07138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BDF6EC-3462-684F-AA49-8C502ED87BD6}" type="slidenum">
              <a:rPr lang="en-US">
                <a:solidFill>
                  <a:prstClr val="black"/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7" name="Text Placeholder 9"/>
          <p:cNvSpPr txBox="1">
            <a:spLocks/>
          </p:cNvSpPr>
          <p:nvPr userDrawn="1"/>
        </p:nvSpPr>
        <p:spPr bwMode="auto">
          <a:xfrm>
            <a:off x="-111125" y="6496050"/>
            <a:ext cx="4683125" cy="514350"/>
          </a:xfrm>
          <a:prstGeom prst="rect">
            <a:avLst/>
          </a:prstGeom>
          <a:solidFill>
            <a:srgbClr val="629FC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eaLnBrk="0" hangingPunct="0">
              <a:spcBef>
                <a:spcPts val="1200"/>
              </a:spcBef>
              <a:defRPr/>
            </a:pPr>
            <a:r>
              <a:rPr lang="en-US" dirty="0" smtClean="0">
                <a:solidFill>
                  <a:prstClr val="white"/>
                </a:solidFill>
                <a:latin typeface="Arial"/>
                <a:ea typeface="ＭＳ Ｐゴシック" pitchFamily="-108" charset="-128"/>
                <a:cs typeface="ＭＳ Ｐゴシック" pitchFamily="-108" charset="-128"/>
              </a:rPr>
              <a:t>	Lawrence Berkeley National Laboratory</a:t>
            </a:r>
          </a:p>
        </p:txBody>
      </p:sp>
      <p:sp>
        <p:nvSpPr>
          <p:cNvPr id="18" name="Text Placeholder 9"/>
          <p:cNvSpPr txBox="1">
            <a:spLocks/>
          </p:cNvSpPr>
          <p:nvPr userDrawn="1"/>
        </p:nvSpPr>
        <p:spPr bwMode="auto">
          <a:xfrm>
            <a:off x="4572000" y="6496050"/>
            <a:ext cx="4683125" cy="514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normAutofit/>
          </a:bodyPr>
          <a:lstStyle>
            <a:lvl1pPr marL="574675" indent="-574675" algn="l">
              <a:buFontTx/>
              <a:buNone/>
              <a:defRPr sz="1100" b="1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eaLnBrk="0" hangingPunct="0">
              <a:spcBef>
                <a:spcPts val="1200"/>
              </a:spcBef>
              <a:defRPr/>
            </a:pPr>
            <a:r>
              <a:rPr lang="en-US" dirty="0" smtClean="0">
                <a:solidFill>
                  <a:prstClr val="white"/>
                </a:solidFill>
                <a:latin typeface="Arial"/>
                <a:ea typeface="ＭＳ Ｐゴシック" pitchFamily="-108" charset="-128"/>
                <a:cs typeface="ＭＳ Ｐゴシック" pitchFamily="-108" charset="-128"/>
              </a:rPr>
              <a:t>		U.S. Department of Energy  |  Office of Science</a:t>
            </a:r>
          </a:p>
        </p:txBody>
      </p:sp>
      <p:pic>
        <p:nvPicPr>
          <p:cNvPr id="10" name="Picture 9" descr="ESnet_color_sm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020528" y="134937"/>
            <a:ext cx="755172" cy="8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Unknown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832" y="1023163"/>
            <a:ext cx="1190868" cy="39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825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ts val="12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457200" indent="-228600" algn="l" defTabSz="457200" rtl="0" eaLnBrk="0" fontAlgn="base" hangingPunct="0">
        <a:spcBef>
          <a:spcPts val="900"/>
        </a:spcBef>
        <a:spcAft>
          <a:spcPct val="0"/>
        </a:spcAft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685800" indent="-228600" algn="l" defTabSz="457200" rtl="0" eaLnBrk="0" fontAlgn="base" hangingPunct="0">
        <a:spcBef>
          <a:spcPct val="20000"/>
        </a:spcBef>
        <a:spcAft>
          <a:spcPct val="0"/>
        </a:spcAft>
        <a:buSzPct val="85000"/>
        <a:buFont typeface="Lucida Grande" charset="0"/>
        <a:buChar char="-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914400" indent="-228600" algn="l" defTabSz="457200" rtl="0" eaLnBrk="0" fontAlgn="base" hangingPunct="0">
        <a:spcBef>
          <a:spcPct val="20000"/>
        </a:spcBef>
        <a:spcAft>
          <a:spcPct val="0"/>
        </a:spcAft>
        <a:buSzPct val="8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mailto:engage@es.ne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mailto:engage@es.net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engage@es.net" TargetMode="External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mailto:engage@es.net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engage@es.net" TargetMode="External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engage@es.net" TargetMode="External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engage@es.net" TargetMode="External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engage@es.net" TargetMode="External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engage@es.net" TargetMode="External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engage@es.net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engage@es.net" TargetMode="External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mailto:engage@es.net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mailto:engage@es.net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mailto:engage@es.net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engage@es.net" TargetMode="External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engage@es.net" TargetMode="External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Relationship Id="rId3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engage@es.net" TargetMode="External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hyperlink" Target="mailto:engage@es.ne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engage@es.net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sps.perfsonar.net/toolkit/hardware.html" TargetMode="External"/><Relationship Id="rId3" Type="http://schemas.openxmlformats.org/officeDocument/2006/relationships/hyperlink" Target="mailto:engage@es.net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mailto:engage@es.net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hyperlink" Target="mailto:engage@es.net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bltierney@es.net" TargetMode="External"/><Relationship Id="rId4" Type="http://schemas.openxmlformats.org/officeDocument/2006/relationships/hyperlink" Target="mailto:mchester@es.net" TargetMode="External"/><Relationship Id="rId5" Type="http://schemas.openxmlformats.org/officeDocument/2006/relationships/hyperlink" Target="mailto:engage@es.net" TargetMode="External"/><Relationship Id="rId6" Type="http://schemas.openxmlformats.org/officeDocument/2006/relationships/hyperlink" Target="http://fasterdata.es.net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zurawski@es.ne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engage@es.ne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mailto:engage@es.net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gage@es.net" TargetMode="Externa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2590800" y="433388"/>
            <a:ext cx="6096000" cy="1470025"/>
          </a:xfrm>
        </p:spPr>
        <p:txBody>
          <a:bodyPr/>
          <a:lstStyle/>
          <a:p>
            <a:r>
              <a:rPr lang="en-US" sz="2800" dirty="0"/>
              <a:t>The Science </a:t>
            </a:r>
            <a:r>
              <a:rPr lang="en-US" sz="2800" dirty="0" smtClean="0"/>
              <a:t>DMZ:</a:t>
            </a:r>
            <a:br>
              <a:rPr lang="en-US" sz="2800" dirty="0" smtClean="0"/>
            </a:br>
            <a:r>
              <a:rPr lang="en-US" sz="2800" dirty="0" smtClean="0"/>
              <a:t>Network </a:t>
            </a:r>
            <a:r>
              <a:rPr lang="en-US" sz="2800" dirty="0"/>
              <a:t>Monitoring w/ </a:t>
            </a:r>
            <a:r>
              <a:rPr lang="en-US" sz="2800" dirty="0" err="1"/>
              <a:t>perfSONAR</a:t>
            </a:r>
            <a:endParaRPr lang="en-US" sz="2800" dirty="0" smtClean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2590800" y="3636433"/>
            <a:ext cx="6553200" cy="1087783"/>
          </a:xfrm>
        </p:spPr>
        <p:txBody>
          <a:bodyPr rtlCol="0">
            <a:noAutofit/>
          </a:bodyPr>
          <a:lstStyle/>
          <a:p>
            <a:pPr marL="0" indent="0">
              <a:defRPr/>
            </a:pPr>
            <a:r>
              <a:rPr lang="en-US" dirty="0"/>
              <a:t>An Overview in Emerging (and not) Networking Technologies</a:t>
            </a:r>
          </a:p>
          <a:p>
            <a:pPr marL="0" indent="0">
              <a:defRPr/>
            </a:pPr>
            <a:r>
              <a:rPr lang="en-US" dirty="0" err="1"/>
              <a:t>Terena</a:t>
            </a:r>
            <a:r>
              <a:rPr lang="en-US" dirty="0"/>
              <a:t> Networking Conference (TNC2014)</a:t>
            </a:r>
          </a:p>
          <a:p>
            <a:pPr marL="0" indent="0">
              <a:defRPr/>
            </a:pPr>
            <a:r>
              <a:rPr lang="en-US" dirty="0"/>
              <a:t>Dublin, Ireland</a:t>
            </a:r>
          </a:p>
          <a:p>
            <a:pPr marL="0" indent="0">
              <a:defRPr/>
            </a:pPr>
            <a:r>
              <a:rPr lang="en-US" dirty="0"/>
              <a:t>May 19</a:t>
            </a:r>
            <a:r>
              <a:rPr lang="en-US" baseline="30000" dirty="0"/>
              <a:t>th</a:t>
            </a:r>
            <a:r>
              <a:rPr lang="en-US" dirty="0"/>
              <a:t> 2014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590800" y="2152650"/>
            <a:ext cx="6553200" cy="876300"/>
          </a:xfrm>
        </p:spPr>
        <p:txBody>
          <a:bodyPr/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Jason Zurawski, Brian Tierney, Mary Hester</a:t>
            </a:r>
          </a:p>
          <a:p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ESnet Science Engagement</a:t>
            </a:r>
          </a:p>
        </p:txBody>
      </p:sp>
      <p:sp>
        <p:nvSpPr>
          <p:cNvPr id="6" name="Text Placeholder 7"/>
          <p:cNvSpPr txBox="1">
            <a:spLocks/>
          </p:cNvSpPr>
          <p:nvPr/>
        </p:nvSpPr>
        <p:spPr bwMode="auto">
          <a:xfrm>
            <a:off x="0" y="6587066"/>
            <a:ext cx="7848600" cy="2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ts val="1200"/>
              </a:spcBef>
              <a:spcAft>
                <a:spcPct val="0"/>
              </a:spcAft>
              <a:buFontTx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457200" indent="-228600" algn="l" defTabSz="457200" rtl="0" eaLnBrk="0" fontAlgn="base" hangingPunct="0">
              <a:spcBef>
                <a:spcPts val="900"/>
              </a:spcBef>
              <a:spcAft>
                <a:spcPct val="0"/>
              </a:spcAft>
              <a:buSzPct val="100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2pPr>
            <a:lvl3pPr marL="6858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5000"/>
              <a:buFont typeface="Lucida Grande" charset="0"/>
              <a:buChar char="-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3pPr>
            <a:lvl4pPr marL="914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sz="1000" dirty="0" smtClean="0">
                <a:ea typeface="+mn-ea"/>
                <a:cs typeface="+mn-cs"/>
              </a:rPr>
              <a:t>With contributions </a:t>
            </a:r>
            <a:r>
              <a:rPr lang="en-US" sz="1000" dirty="0">
                <a:ea typeface="+mn-ea"/>
                <a:cs typeface="+mn-cs"/>
              </a:rPr>
              <a:t>from S. </a:t>
            </a:r>
            <a:r>
              <a:rPr lang="en-US" sz="1000" dirty="0" err="1" smtClean="0">
                <a:ea typeface="+mn-ea"/>
                <a:cs typeface="+mn-cs"/>
              </a:rPr>
              <a:t>Balasubramanian</a:t>
            </a:r>
            <a:r>
              <a:rPr lang="en-US" sz="1000" dirty="0" smtClean="0">
                <a:ea typeface="+mn-ea"/>
                <a:cs typeface="+mn-cs"/>
              </a:rPr>
              <a:t>, B. Johnston, A. Lake, E. Dart, L. </a:t>
            </a:r>
            <a:r>
              <a:rPr lang="en-US" sz="1000" dirty="0" err="1" smtClean="0">
                <a:ea typeface="+mn-ea"/>
                <a:cs typeface="+mn-cs"/>
              </a:rPr>
              <a:t>Rotman</a:t>
            </a:r>
            <a:r>
              <a:rPr lang="en-US" sz="1000" dirty="0" smtClean="0">
                <a:ea typeface="+mn-ea"/>
                <a:cs typeface="+mn-cs"/>
              </a:rPr>
              <a:t>, E. </a:t>
            </a:r>
            <a:r>
              <a:rPr 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Pouyoul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00" dirty="0" smtClean="0"/>
              <a:t>and others @ ESnet</a:t>
            </a:r>
            <a:endParaRPr lang="en-US" sz="1000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533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" y="260352"/>
            <a:ext cx="7099300" cy="11430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charset="0"/>
                <a:cs typeface="ＭＳ Ｐゴシック" charset="0"/>
                <a:sym typeface="Wingdings"/>
              </a:rPr>
              <a:t>Network Monitoring</a:t>
            </a:r>
          </a:p>
        </p:txBody>
      </p:sp>
      <p:sp>
        <p:nvSpPr>
          <p:cNvPr id="13313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Arial"/>
              <a:buChar char="•"/>
              <a:defRPr/>
            </a:pPr>
            <a:r>
              <a:rPr lang="en-US" sz="2000" dirty="0" smtClean="0">
                <a:ea typeface="ＭＳ Ｐゴシック" charset="0"/>
                <a:cs typeface="ＭＳ Ｐゴシック" charset="0"/>
                <a:sym typeface="Wingdings"/>
              </a:rPr>
              <a:t>All networks do some form monitoring.  </a:t>
            </a:r>
          </a:p>
          <a:p>
            <a:pPr lvl="1">
              <a:buFont typeface="Arial"/>
              <a:buChar char="•"/>
              <a:defRPr/>
            </a:pPr>
            <a:r>
              <a:rPr lang="en-US" dirty="0" smtClean="0">
                <a:ea typeface="ＭＳ Ｐゴシック" charset="0"/>
                <a:cs typeface="ＭＳ Ｐゴシック" charset="0"/>
                <a:sym typeface="Wingdings"/>
              </a:rPr>
              <a:t>Addresses needs of local staff for understanding state of the network</a:t>
            </a:r>
          </a:p>
          <a:p>
            <a:pPr lvl="2">
              <a:buClrTx/>
              <a:buFont typeface="Courier New"/>
              <a:buChar char="o"/>
              <a:defRPr/>
            </a:pPr>
            <a:r>
              <a:rPr lang="en-US" sz="2000" dirty="0" smtClean="0">
                <a:ea typeface="ＭＳ Ｐゴシック" charset="0"/>
                <a:cs typeface="ＭＳ Ｐゴシック" charset="0"/>
                <a:sym typeface="Wingdings"/>
              </a:rPr>
              <a:t>Would this information be useful to external users?</a:t>
            </a:r>
          </a:p>
          <a:p>
            <a:pPr lvl="2">
              <a:buClrTx/>
              <a:buFont typeface="Courier New"/>
              <a:buChar char="o"/>
              <a:defRPr/>
            </a:pPr>
            <a:r>
              <a:rPr lang="en-US" sz="2000" dirty="0" smtClean="0">
                <a:ea typeface="ＭＳ Ｐゴシック" charset="0"/>
                <a:cs typeface="ＭＳ Ｐゴシック" charset="0"/>
                <a:sym typeface="Wingdings"/>
              </a:rPr>
              <a:t>Can these tools function on a multi-domain basis?</a:t>
            </a:r>
          </a:p>
          <a:p>
            <a:pPr>
              <a:buClrTx/>
              <a:buFont typeface="Arial"/>
              <a:buChar char="•"/>
              <a:defRPr/>
            </a:pPr>
            <a:r>
              <a:rPr lang="en-US" sz="2000" dirty="0" smtClean="0">
                <a:ea typeface="ＭＳ Ｐゴシック" charset="0"/>
                <a:cs typeface="ＭＳ Ｐゴシック" charset="0"/>
                <a:sym typeface="Wingdings"/>
              </a:rPr>
              <a:t>Beyond passive methods, there are active tools.  </a:t>
            </a:r>
          </a:p>
          <a:p>
            <a:pPr lvl="2">
              <a:buClrTx/>
              <a:buFont typeface="Courier New"/>
              <a:buChar char="o"/>
              <a:defRPr/>
            </a:pPr>
            <a:r>
              <a:rPr lang="en-US" sz="2000" dirty="0" smtClean="0">
                <a:ea typeface="ＭＳ Ｐゴシック" charset="0"/>
                <a:cs typeface="ＭＳ Ｐゴシック" charset="0"/>
                <a:sym typeface="Wingdings"/>
              </a:rPr>
              <a:t>E.g. often we want a ‘throughput’ number.  Can we automate that idea?</a:t>
            </a:r>
          </a:p>
          <a:p>
            <a:pPr lvl="2">
              <a:buClrTx/>
              <a:buFont typeface="Courier New"/>
              <a:buChar char="o"/>
              <a:defRPr/>
            </a:pPr>
            <a:r>
              <a:rPr lang="en-US" sz="2000" dirty="0" smtClean="0">
                <a:ea typeface="ＭＳ Ｐゴシック" charset="0"/>
                <a:cs typeface="ＭＳ Ｐゴシック" charset="0"/>
                <a:sym typeface="Wingdings"/>
              </a:rPr>
              <a:t>Wouldn’t it be nice to get some sort of plot of performance over the course of a day?  Week?  Year?  Multiple endpoints?</a:t>
            </a:r>
          </a:p>
          <a:p>
            <a:pPr>
              <a:defRPr/>
            </a:pPr>
            <a:r>
              <a:rPr lang="en-US" sz="2000" dirty="0" err="1" smtClean="0">
                <a:ea typeface="ＭＳ Ｐゴシック" charset="0"/>
                <a:cs typeface="ＭＳ Ｐゴシック" charset="0"/>
                <a:sym typeface="Wingdings"/>
              </a:rPr>
              <a:t>perfSONAR</a:t>
            </a:r>
            <a:r>
              <a:rPr lang="en-US" sz="2000" dirty="0" smtClean="0">
                <a:ea typeface="ＭＳ Ｐゴシック" charset="0"/>
                <a:cs typeface="ＭＳ Ｐゴシック" charset="0"/>
                <a:sym typeface="Wingdings"/>
              </a:rPr>
              <a:t> = Measurement Middleware</a:t>
            </a:r>
          </a:p>
          <a:p>
            <a:pPr>
              <a:defRPr/>
            </a:pPr>
            <a:endParaRPr lang="en-US" sz="2800" dirty="0" smtClean="0">
              <a:latin typeface="Calibri" charset="0"/>
              <a:ea typeface="ＭＳ Ｐゴシック" charset="0"/>
              <a:cs typeface="ＭＳ Ｐゴシック" charset="0"/>
              <a:sym typeface="Wingdings"/>
            </a:endParaRPr>
          </a:p>
          <a:p>
            <a:pPr>
              <a:defRPr/>
            </a:pP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 smtClean="0"/>
              <a:pPr>
                <a:defRPr/>
              </a:pPr>
              <a:t>10</a:t>
            </a:fld>
            <a:r>
              <a:rPr lang="en-US" sz="800" dirty="0" smtClean="0"/>
              <a:t> – ESnet Science Engagement </a:t>
            </a:r>
            <a:r>
              <a:rPr lang="en-US" sz="800" dirty="0"/>
              <a:t>(</a:t>
            </a:r>
            <a:r>
              <a:rPr lang="en-US" sz="800" dirty="0">
                <a:hlinkClick r:id="rId3"/>
              </a:rPr>
              <a:t>engage@es.net</a:t>
            </a:r>
            <a:r>
              <a:rPr lang="en-US" sz="800" dirty="0" smtClean="0"/>
              <a:t>) - </a:t>
            </a:r>
            <a:fld id="{087BE274-2920-464F-BD83-825BA3315F3E}" type="datetime1">
              <a:rPr lang="en-US" sz="800" smtClean="0"/>
              <a:pPr>
                <a:defRPr/>
              </a:pPr>
              <a:t>5/19/14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771943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perfSONAR?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r>
              <a:rPr lang="en-US" dirty="0" smtClean="0"/>
              <a:t>perfSONAR is a tool to:</a:t>
            </a:r>
          </a:p>
          <a:p>
            <a:pPr>
              <a:buFont typeface="Arial"/>
              <a:buChar char="•"/>
            </a:pPr>
            <a:r>
              <a:rPr lang="en-US" dirty="0"/>
              <a:t>S</a:t>
            </a:r>
            <a:r>
              <a:rPr lang="en-US" dirty="0" smtClean="0"/>
              <a:t>et network performance expectations</a:t>
            </a:r>
          </a:p>
          <a:p>
            <a:pPr>
              <a:buFont typeface="Arial"/>
              <a:buChar char="•"/>
            </a:pPr>
            <a:r>
              <a:rPr lang="en-US" dirty="0" smtClean="0"/>
              <a:t>Find network problems (“soft failures”)</a:t>
            </a:r>
          </a:p>
          <a:p>
            <a:pPr>
              <a:buFont typeface="Arial"/>
              <a:buChar char="•"/>
            </a:pPr>
            <a:r>
              <a:rPr lang="en-US" dirty="0" smtClean="0"/>
              <a:t>Help fix these problems</a:t>
            </a:r>
            <a:endParaRPr lang="en-US" dirty="0"/>
          </a:p>
          <a:p>
            <a:pPr marL="0" indent="0"/>
            <a:r>
              <a:rPr lang="en-US" dirty="0" smtClean="0"/>
              <a:t>All in multi-domain environments</a:t>
            </a:r>
          </a:p>
          <a:p>
            <a:pPr>
              <a:buFont typeface="Arial"/>
              <a:buChar char="•"/>
            </a:pPr>
            <a:r>
              <a:rPr lang="en-US" dirty="0" smtClean="0"/>
              <a:t>These problems are all harder when multiple networks are involved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 marL="0" indent="0"/>
            <a:r>
              <a:rPr lang="en-US" dirty="0" smtClean="0"/>
              <a:t>perfSONAR is provides a standard way to publish active and passive monitoring data</a:t>
            </a:r>
          </a:p>
          <a:p>
            <a:pPr lvl="1"/>
            <a:r>
              <a:rPr lang="en-US" dirty="0" smtClean="0"/>
              <a:t>This data is interesting to network researchers as well as network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11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2996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8712"/>
          </a:xfrm>
        </p:spPr>
        <p:txBody>
          <a:bodyPr>
            <a:normAutofit/>
          </a:bodyPr>
          <a:lstStyle/>
          <a:p>
            <a:r>
              <a:rPr lang="en-US" dirty="0"/>
              <a:t>We can’t wait for users to report problems and then fix them (soft failures can go unreported for years!)</a:t>
            </a:r>
          </a:p>
          <a:p>
            <a:pPr>
              <a:defRPr/>
            </a:pPr>
            <a:r>
              <a:rPr lang="en-US" dirty="0" smtClean="0"/>
              <a:t>Things just break sometimes</a:t>
            </a:r>
          </a:p>
          <a:p>
            <a:pPr lvl="1">
              <a:defRPr/>
            </a:pPr>
            <a:r>
              <a:rPr lang="en-US" dirty="0" smtClean="0"/>
              <a:t>Failing optics</a:t>
            </a:r>
          </a:p>
          <a:p>
            <a:pPr lvl="1">
              <a:defRPr/>
            </a:pPr>
            <a:r>
              <a:rPr lang="en-US" dirty="0" smtClean="0"/>
              <a:t>Somebody messed around in a patch panel and kinked a fiber</a:t>
            </a:r>
          </a:p>
          <a:p>
            <a:pPr lvl="1">
              <a:defRPr/>
            </a:pPr>
            <a:r>
              <a:rPr lang="en-US" dirty="0" smtClean="0"/>
              <a:t>Hardware goes bad</a:t>
            </a:r>
          </a:p>
          <a:p>
            <a:pPr>
              <a:defRPr/>
            </a:pPr>
            <a:r>
              <a:rPr lang="en-US" dirty="0" smtClean="0"/>
              <a:t>Problems that get fixed have a way of coming back</a:t>
            </a:r>
          </a:p>
          <a:p>
            <a:pPr lvl="1">
              <a:defRPr/>
            </a:pPr>
            <a:r>
              <a:rPr lang="en-US" dirty="0" smtClean="0"/>
              <a:t>System defaults come back after hardware/software upgrades</a:t>
            </a:r>
          </a:p>
          <a:p>
            <a:pPr lvl="1">
              <a:defRPr/>
            </a:pPr>
            <a:r>
              <a:rPr lang="en-US" dirty="0" smtClean="0"/>
              <a:t>New employees may not know why the previous employee set things up a certain way and back out fixes</a:t>
            </a:r>
          </a:p>
          <a:p>
            <a:pPr>
              <a:defRPr/>
            </a:pPr>
            <a:r>
              <a:rPr lang="en-US" dirty="0" smtClean="0"/>
              <a:t>Important to continually collect, archive, and alert on active throughput test results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Importance of Regular Testing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12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2554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 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#</a:t>
            </a:r>
            <a:r>
              <a:rPr lang="en-US" dirty="0"/>
              <a:t>1</a:t>
            </a:r>
            <a:r>
              <a:rPr lang="en-US" dirty="0" smtClean="0"/>
              <a:t> Failing Optic(s)</a:t>
            </a:r>
          </a:p>
          <a:p>
            <a:pPr>
              <a:buFont typeface="Arial"/>
              <a:buChar char="•"/>
            </a:pPr>
            <a:r>
              <a:rPr lang="en-US" dirty="0" smtClean="0"/>
              <a:t>#</a:t>
            </a:r>
            <a:r>
              <a:rPr lang="en-US" dirty="0"/>
              <a:t>2</a:t>
            </a:r>
            <a:r>
              <a:rPr lang="en-US" dirty="0" smtClean="0"/>
              <a:t> Penn State University Firewall</a:t>
            </a:r>
          </a:p>
          <a:p>
            <a:pPr>
              <a:buFont typeface="Arial"/>
              <a:buChar char="•"/>
            </a:pPr>
            <a:r>
              <a:rPr lang="en-US" dirty="0" smtClean="0"/>
              <a:t>#</a:t>
            </a:r>
            <a:r>
              <a:rPr lang="en-US" dirty="0"/>
              <a:t>3</a:t>
            </a:r>
            <a:r>
              <a:rPr lang="en-US" dirty="0" smtClean="0"/>
              <a:t> Vanderbilt Host Tuning</a:t>
            </a:r>
          </a:p>
          <a:p>
            <a:pPr>
              <a:buFont typeface="Arial"/>
              <a:buChar char="•"/>
            </a:pPr>
            <a:r>
              <a:rPr lang="en-US" dirty="0" smtClean="0"/>
              <a:t>#</a:t>
            </a:r>
            <a:r>
              <a:rPr lang="en-US" dirty="0"/>
              <a:t>4</a:t>
            </a:r>
            <a:r>
              <a:rPr lang="en-US" dirty="0" smtClean="0"/>
              <a:t> Office to Office Video</a:t>
            </a: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13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121" y="3736340"/>
            <a:ext cx="3484880" cy="261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6451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 Stories - #1 Failing Optic</a:t>
            </a:r>
            <a:r>
              <a:rPr lang="en-US" dirty="0"/>
              <a:t>(s) ex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Comes in many flavors.  End to end first (and using NDT to start)</a:t>
            </a:r>
          </a:p>
          <a:p>
            <a:pPr>
              <a:buFont typeface="Arial"/>
              <a:buChar char="•"/>
            </a:pPr>
            <a:r>
              <a:rPr lang="en-US" dirty="0" smtClean="0"/>
              <a:t>Vanderbilt University to PIC (Spain).  Multi-domain International path.  End to end </a:t>
            </a:r>
            <a:r>
              <a:rPr lang="en-US" b="1" i="1" u="sng" dirty="0" smtClean="0"/>
              <a:t>and</a:t>
            </a:r>
            <a:r>
              <a:rPr lang="en-US" dirty="0" smtClean="0"/>
              <a:t> end to US Demarcation at Internet2/GEANT results:</a:t>
            </a:r>
          </a:p>
          <a:p>
            <a:pPr>
              <a:defRPr/>
            </a:pP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		Vanderbilt 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(client) -&gt; PIC (server)</a:t>
            </a:r>
          </a:p>
          <a:p>
            <a:pPr lvl="3">
              <a:defRPr/>
            </a:pPr>
            <a:r>
              <a:rPr lang="en-US" sz="14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running 10s outbound test (client to server) . . . . .  522.24 Mb/s</a:t>
            </a:r>
          </a:p>
          <a:p>
            <a:pPr lvl="3">
              <a:defRPr/>
            </a:pPr>
            <a:r>
              <a:rPr lang="en-US" sz="14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running 10s inbound test (server to client) . . . . . . 169.89 kb/s</a:t>
            </a:r>
          </a:p>
          <a:p>
            <a:pPr>
              <a:defRPr/>
            </a:pP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		Vanderbilt 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(client) -&gt; WASH (server)</a:t>
            </a:r>
          </a:p>
          <a:p>
            <a:pPr lvl="3">
              <a:defRPr/>
            </a:pPr>
            <a:r>
              <a:rPr lang="en-US" sz="14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running 10s outbound test (client to server) . . . . .  922.47 Mb/s</a:t>
            </a:r>
          </a:p>
          <a:p>
            <a:pPr lvl="3">
              <a:defRPr/>
            </a:pPr>
            <a:r>
              <a:rPr lang="en-US" sz="14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running 10s inbound test (server to client) . . . . . . 1.35 Mb/</a:t>
            </a:r>
            <a:r>
              <a:rPr lang="en-US" sz="1400" dirty="0" smtClean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Vanderbilt to where it demarcates with Internet2 w/ SOX</a:t>
            </a:r>
          </a:p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		Vanderbilt </a:t>
            </a:r>
            <a:r>
              <a:rPr lang="en-US" sz="240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(client) -&gt; ATLA (server)</a:t>
            </a:r>
          </a:p>
          <a:p>
            <a:pPr lvl="3">
              <a:defRPr/>
            </a:pPr>
            <a:r>
              <a:rPr lang="en-US" sz="14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running 10s outbound test (client to server) . . . . .  935.98 Mb/s</a:t>
            </a:r>
          </a:p>
          <a:p>
            <a:pPr lvl="3">
              <a:defRPr/>
            </a:pPr>
            <a:r>
              <a:rPr lang="en-US" sz="14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running 10s inbound test (server to client) . . . . . . 933.82 Mb/</a:t>
            </a:r>
            <a:r>
              <a:rPr lang="en-US" sz="1400" dirty="0" smtClean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s</a:t>
            </a: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14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4133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 Stories - #1 Failing Optic</a:t>
            </a:r>
            <a:r>
              <a:rPr lang="en-US" dirty="0"/>
              <a:t>(s) ex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Graphically:</a:t>
            </a:r>
          </a:p>
          <a:p>
            <a:pPr marL="0" indent="0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15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8" name="Picture 2" descr="BWCTL-ATLA_and_WASH_Before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54175"/>
            <a:ext cx="7010400" cy="487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034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Success Stories - </a:t>
            </a:r>
            <a:r>
              <a:rPr lang="en-US" dirty="0" smtClean="0"/>
              <a:t>#1 </a:t>
            </a:r>
            <a:r>
              <a:rPr lang="en-US" dirty="0"/>
              <a:t>Failing Optic(</a:t>
            </a:r>
            <a:r>
              <a:rPr lang="en-US" dirty="0" smtClean="0"/>
              <a:t>s</a:t>
            </a:r>
            <a:r>
              <a:rPr lang="en-US" dirty="0"/>
              <a:t>) ex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OWAMP shows us lots and lots of loss – applications are suffering (note SNMP was not showing these drops @ Layer 3)</a:t>
            </a: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16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6" name="Picture 2" descr="OWAMP_WASH-ATLA_Orig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62200"/>
            <a:ext cx="7210425" cy="364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648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Success Stories - </a:t>
            </a:r>
            <a:r>
              <a:rPr lang="en-US" dirty="0" smtClean="0"/>
              <a:t>#1 </a:t>
            </a:r>
            <a:r>
              <a:rPr lang="en-US" dirty="0"/>
              <a:t>Failing Optic(s</a:t>
            </a:r>
            <a:r>
              <a:rPr lang="en-US" dirty="0" smtClean="0"/>
              <a:t>) ex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Utilization and BW return after swap:</a:t>
            </a: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17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6" name="Picture 1" descr="BWCTL-ATLA_and_WASH_After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" y="1758950"/>
            <a:ext cx="4282440" cy="298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 descr="Backbone_ATLA_to_WASH_Complete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270" y="3442139"/>
            <a:ext cx="5713730" cy="3044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599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Success Stories - </a:t>
            </a:r>
            <a:r>
              <a:rPr lang="en-US" dirty="0" smtClean="0"/>
              <a:t>#1 </a:t>
            </a:r>
            <a:r>
              <a:rPr lang="en-US" dirty="0"/>
              <a:t>Failing Optic(</a:t>
            </a:r>
            <a:r>
              <a:rPr lang="en-US" dirty="0" smtClean="0"/>
              <a:t>s</a:t>
            </a:r>
            <a:r>
              <a:rPr lang="en-US" dirty="0"/>
              <a:t>) ex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Second example – another one featuring a backbone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Similar to frog boiling, hard alarms don’t notice gradual failure</a:t>
            </a: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18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6" name="Picture 15" descr="ps.pd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39182" y="2279001"/>
            <a:ext cx="7137400" cy="3225800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600" y="2687173"/>
            <a:ext cx="5942365" cy="1687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 rot="16200000">
            <a:off x="1502044" y="3218386"/>
            <a:ext cx="56297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 defTabSz="914400"/>
            <a:r>
              <a:rPr lang="en-US" sz="1400" dirty="0" smtClean="0">
                <a:solidFill>
                  <a:srgbClr val="000000"/>
                </a:solidFill>
                <a:ea typeface="+mn-ea"/>
                <a:cs typeface="Arial" charset="0"/>
              </a:rPr>
              <a:t>Gb/s</a:t>
            </a:r>
            <a:endParaRPr lang="en-US" sz="14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6380644" y="2308338"/>
            <a:ext cx="1351609" cy="460409"/>
          </a:xfrm>
          <a:prstGeom prst="wedgeRoundRectCallout">
            <a:avLst>
              <a:gd name="adj1" fmla="val -91344"/>
              <a:gd name="adj2" fmla="val 81473"/>
              <a:gd name="adj3" fmla="val 16667"/>
            </a:avLst>
          </a:prstGeom>
          <a:solidFill>
            <a:srgbClr val="FFFF66"/>
          </a:solidFill>
          <a:ln w="1905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400" dirty="0" smtClean="0">
                <a:solidFill>
                  <a:srgbClr val="000000"/>
                </a:solidFill>
                <a:ea typeface="+mn-ea"/>
                <a:cs typeface="Arial" charset="0"/>
              </a:rPr>
              <a:t>normal performance</a:t>
            </a:r>
            <a:endParaRPr lang="en-US" sz="1400" b="1" dirty="0" smtClean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5083806" y="3226825"/>
            <a:ext cx="1207835" cy="460409"/>
          </a:xfrm>
          <a:prstGeom prst="wedgeRoundRectCallout">
            <a:avLst>
              <a:gd name="adj1" fmla="val -103485"/>
              <a:gd name="adj2" fmla="val 73978"/>
              <a:gd name="adj3" fmla="val 16667"/>
            </a:avLst>
          </a:prstGeom>
          <a:solidFill>
            <a:srgbClr val="FFFF66"/>
          </a:solidFill>
          <a:ln w="1905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400" dirty="0" smtClean="0">
                <a:solidFill>
                  <a:srgbClr val="000000"/>
                </a:solidFill>
                <a:ea typeface="+mn-ea"/>
                <a:cs typeface="Arial" charset="0"/>
              </a:rPr>
              <a:t>degrading performance</a:t>
            </a:r>
            <a:endParaRPr lang="en-US" sz="1400" b="1" dirty="0" smtClean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1" name="Rounded Rectangular Callout 20"/>
          <p:cNvSpPr/>
          <p:nvPr/>
        </p:nvSpPr>
        <p:spPr>
          <a:xfrm>
            <a:off x="6610819" y="3700130"/>
            <a:ext cx="920151" cy="230205"/>
          </a:xfrm>
          <a:prstGeom prst="wedgeRoundRectCallout">
            <a:avLst>
              <a:gd name="adj1" fmla="val 60555"/>
              <a:gd name="adj2" fmla="val 81473"/>
              <a:gd name="adj3" fmla="val 16667"/>
            </a:avLst>
          </a:prstGeom>
          <a:solidFill>
            <a:srgbClr val="FFFF66"/>
          </a:solidFill>
          <a:ln w="1905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400" dirty="0" smtClean="0">
                <a:solidFill>
                  <a:srgbClr val="000000"/>
                </a:solidFill>
                <a:ea typeface="+mn-ea"/>
                <a:cs typeface="Arial" charset="0"/>
              </a:rPr>
              <a:t>repair</a:t>
            </a:r>
            <a:endParaRPr lang="en-US" sz="1400" b="1" dirty="0" smtClean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987057" y="4694800"/>
            <a:ext cx="5934974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 w="lg" len="lg"/>
            <a:tailEnd type="arrow" w="lg" len="lg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223988" y="4522271"/>
            <a:ext cx="1335302" cy="33855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 defTabSz="914400"/>
            <a:r>
              <a:rPr lang="en-US" sz="2200" dirty="0" smtClean="0">
                <a:solidFill>
                  <a:srgbClr val="000000"/>
                </a:solidFill>
                <a:ea typeface="+mn-ea"/>
                <a:cs typeface="Arial" charset="0"/>
              </a:rPr>
              <a:t>one month</a:t>
            </a:r>
            <a:endParaRPr lang="en-US" sz="22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918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Success Stories - </a:t>
            </a:r>
            <a:r>
              <a:rPr lang="en-US" dirty="0" smtClean="0"/>
              <a:t>#1 </a:t>
            </a:r>
            <a:r>
              <a:rPr lang="en-US" dirty="0"/>
              <a:t>Failing Optic(</a:t>
            </a:r>
            <a:r>
              <a:rPr lang="en-US" dirty="0" smtClean="0"/>
              <a:t>s</a:t>
            </a:r>
            <a:r>
              <a:rPr lang="en-US" dirty="0"/>
              <a:t>) ex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19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57200" y="6303963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defRPr/>
            </a:pPr>
            <a:fld id="{0E2DF976-E69B-874F-A266-C778F7D1D5BE}" type="datetime1">
              <a:rPr lang="en-US" smtClean="0"/>
              <a:pPr>
                <a:defRPr/>
              </a:pPr>
              <a:t>5/19/14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12" y="1096981"/>
            <a:ext cx="9131188" cy="5402551"/>
          </a:xfrm>
          <a:prstGeom prst="rect">
            <a:avLst/>
          </a:prstGeom>
        </p:spPr>
      </p:pic>
      <p:sp>
        <p:nvSpPr>
          <p:cNvPr id="9" name="Rounded Rectangular Callout 8"/>
          <p:cNvSpPr/>
          <p:nvPr/>
        </p:nvSpPr>
        <p:spPr>
          <a:xfrm>
            <a:off x="2172418" y="3456512"/>
            <a:ext cx="836763" cy="465826"/>
          </a:xfrm>
          <a:prstGeom prst="wedgeRoundRectCallout">
            <a:avLst>
              <a:gd name="adj1" fmla="val -143822"/>
              <a:gd name="adj2" fmla="val -40114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Metro Area</a:t>
            </a:r>
            <a:endParaRPr lang="en-US" sz="12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2430706" y="2506852"/>
            <a:ext cx="836763" cy="632926"/>
          </a:xfrm>
          <a:prstGeom prst="wedgeRoundRectCallout">
            <a:avLst>
              <a:gd name="adj1" fmla="val -227975"/>
              <a:gd name="adj2" fmla="val -85359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Local</a:t>
            </a:r>
          </a:p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(LAN)</a:t>
            </a:r>
            <a:endParaRPr lang="en-US" sz="12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3392899" y="3466625"/>
            <a:ext cx="836763" cy="465826"/>
          </a:xfrm>
          <a:prstGeom prst="wedgeRoundRectCallout">
            <a:avLst>
              <a:gd name="adj1" fmla="val -204254"/>
              <a:gd name="adj2" fmla="val 221554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Regional</a:t>
            </a:r>
            <a:endParaRPr lang="en-US" sz="12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5043230" y="3790707"/>
            <a:ext cx="928362" cy="465826"/>
          </a:xfrm>
          <a:prstGeom prst="wedgeRoundRectCallout">
            <a:avLst>
              <a:gd name="adj1" fmla="val 162253"/>
              <a:gd name="adj2" fmla="val 205386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Continental</a:t>
            </a:r>
            <a:endParaRPr lang="en-US" sz="12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6818736" y="3117692"/>
            <a:ext cx="1281336" cy="465826"/>
          </a:xfrm>
          <a:prstGeom prst="wedgeRoundRectCallout">
            <a:avLst>
              <a:gd name="adj1" fmla="val 105870"/>
              <a:gd name="adj2" fmla="val 348839"/>
              <a:gd name="adj3" fmla="val 16667"/>
            </a:avLst>
          </a:prstGeom>
          <a:ln w="12700">
            <a:solidFill>
              <a:schemeClr val="tx1"/>
            </a:solidFill>
          </a:ln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en-US" sz="1200" dirty="0" smtClean="0">
                <a:solidFill>
                  <a:srgbClr val="000000"/>
                </a:solidFill>
                <a:ea typeface="+mn-ea"/>
                <a:cs typeface="Arial" charset="0"/>
              </a:rPr>
              <a:t>International</a:t>
            </a:r>
            <a:endParaRPr lang="en-US" sz="1200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" y="5871882"/>
            <a:ext cx="8350250" cy="43208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7526115" y="6189663"/>
            <a:ext cx="1281336" cy="0"/>
          </a:xfrm>
          <a:prstGeom prst="line">
            <a:avLst/>
          </a:prstGeom>
          <a:ln w="76200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182525" y="6195485"/>
            <a:ext cx="1281336" cy="0"/>
          </a:xfrm>
          <a:prstGeom prst="line">
            <a:avLst/>
          </a:prstGeom>
          <a:ln w="76200">
            <a:solidFill>
              <a:srgbClr val="9FC244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757034" y="6189663"/>
            <a:ext cx="128133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1" y="6187548"/>
            <a:ext cx="1281336" cy="0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1952" y="5882344"/>
            <a:ext cx="1778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Measured (TCP Reno)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60808" y="5880095"/>
            <a:ext cx="1562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Measured (HTCP)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081891" y="5880096"/>
            <a:ext cx="1984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Theoretical (TCP Reno)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425542" y="5879046"/>
            <a:ext cx="1733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Measured (no loss)</a:t>
            </a:r>
            <a:endParaRPr 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448069" y="2515268"/>
            <a:ext cx="3387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With loss, high performance </a:t>
            </a:r>
            <a:r>
              <a:rPr lang="en-US" b="1" dirty="0"/>
              <a:t> </a:t>
            </a:r>
            <a:r>
              <a:rPr lang="en-US" b="1" dirty="0" smtClean="0"/>
              <a:t>beyond </a:t>
            </a:r>
            <a:r>
              <a:rPr lang="en-US" b="1" dirty="0"/>
              <a:t>metro </a:t>
            </a:r>
            <a:r>
              <a:rPr lang="en-US" b="1" dirty="0" smtClean="0"/>
              <a:t>distances is essentially impossible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39896" y="1261117"/>
            <a:ext cx="85972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 defTabSz="914400"/>
            <a:r>
              <a:rPr lang="en-US" b="1" dirty="0" smtClean="0">
                <a:solidFill>
                  <a:srgbClr val="000000"/>
                </a:solidFill>
                <a:ea typeface="+mn-ea"/>
                <a:cs typeface="Arial" charset="0"/>
              </a:rPr>
              <a:t>Throughput vs. increasing latency on a 10Gb/s link with </a:t>
            </a:r>
            <a:r>
              <a:rPr lang="en-US" b="1" i="1" u="sng" dirty="0" smtClean="0">
                <a:solidFill>
                  <a:srgbClr val="FF0000"/>
                </a:solidFill>
                <a:ea typeface="+mn-ea"/>
                <a:cs typeface="Arial" charset="0"/>
              </a:rPr>
              <a:t>0.0046%</a:t>
            </a:r>
            <a:r>
              <a:rPr lang="en-US" b="1" dirty="0" smtClean="0">
                <a:solidFill>
                  <a:srgbClr val="000000"/>
                </a:solidFill>
                <a:ea typeface="+mn-ea"/>
                <a:cs typeface="Arial" charset="0"/>
              </a:rPr>
              <a:t> packet loss</a:t>
            </a:r>
            <a:endParaRPr lang="en-US" b="1" dirty="0">
              <a:solidFill>
                <a:srgbClr val="000000"/>
              </a:solidFill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1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Objectives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57200" y="1417638"/>
            <a:ext cx="8572500" cy="470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20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457200" indent="-228600" algn="l" defTabSz="457200" rtl="0" eaLnBrk="0" fontAlgn="base" hangingPunct="0">
              <a:spcBef>
                <a:spcPts val="900"/>
              </a:spcBef>
              <a:spcAft>
                <a:spcPct val="0"/>
              </a:spcAft>
              <a:buSzPct val="100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2pPr>
            <a:lvl3pPr marL="6858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5000"/>
              <a:buFont typeface="Lucida Grande" charset="0"/>
              <a:buChar char="-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3pPr>
            <a:lvl4pPr marL="914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400" dirty="0" smtClean="0">
                <a:solidFill>
                  <a:prstClr val="black"/>
                </a:solidFill>
                <a:latin typeface="Arial"/>
              </a:rPr>
              <a:t>Discuss Soft Network Failures</a:t>
            </a:r>
          </a:p>
          <a:p>
            <a:pPr lvl="1"/>
            <a:r>
              <a:rPr lang="en-US" sz="2400" dirty="0" smtClean="0">
                <a:solidFill>
                  <a:prstClr val="black"/>
                </a:solidFill>
                <a:latin typeface="Arial"/>
              </a:rPr>
              <a:t>Review the role of Network Monitoring</a:t>
            </a:r>
          </a:p>
          <a:p>
            <a:pPr lvl="1"/>
            <a:r>
              <a:rPr lang="en-US" sz="2400" dirty="0" smtClean="0">
                <a:solidFill>
                  <a:prstClr val="black"/>
                </a:solidFill>
                <a:latin typeface="Arial"/>
              </a:rPr>
              <a:t>Introduce </a:t>
            </a:r>
            <a:r>
              <a:rPr lang="en-US" sz="2400" dirty="0" err="1" smtClean="0">
                <a:solidFill>
                  <a:prstClr val="black"/>
                </a:solidFill>
                <a:latin typeface="Arial"/>
              </a:rPr>
              <a:t>perfSONAR</a:t>
            </a:r>
            <a:r>
              <a:rPr lang="en-US" sz="2400" dirty="0" smtClean="0">
                <a:solidFill>
                  <a:prstClr val="black"/>
                </a:solidFill>
                <a:latin typeface="Arial"/>
              </a:rPr>
              <a:t> as an end-to-end Network Monitoring Solution</a:t>
            </a:r>
          </a:p>
          <a:p>
            <a:pPr lvl="1"/>
            <a:r>
              <a:rPr lang="en-US" sz="2400" dirty="0" smtClean="0">
                <a:solidFill>
                  <a:prstClr val="black"/>
                </a:solidFill>
                <a:latin typeface="Arial"/>
              </a:rPr>
              <a:t>Review the Behavior of </a:t>
            </a:r>
            <a:r>
              <a:rPr lang="en-US" sz="2400" dirty="0" err="1" smtClean="0">
                <a:solidFill>
                  <a:prstClr val="black"/>
                </a:solidFill>
                <a:latin typeface="Arial"/>
              </a:rPr>
              <a:t>perfSONAR</a:t>
            </a:r>
            <a:r>
              <a:rPr lang="en-US" sz="2400" dirty="0" smtClean="0">
                <a:solidFill>
                  <a:prstClr val="black"/>
                </a:solidFill>
                <a:latin typeface="Arial"/>
              </a:rPr>
              <a:t> during Network Abnormalities</a:t>
            </a:r>
          </a:p>
          <a:p>
            <a:pPr lvl="1"/>
            <a:r>
              <a:rPr lang="en-US" sz="2400" dirty="0" smtClean="0">
                <a:solidFill>
                  <a:prstClr val="black"/>
                </a:solidFill>
                <a:latin typeface="Arial"/>
              </a:rPr>
              <a:t>Explore </a:t>
            </a:r>
            <a:r>
              <a:rPr lang="en-US" sz="2400" dirty="0" err="1" smtClean="0">
                <a:solidFill>
                  <a:prstClr val="black"/>
                </a:solidFill>
                <a:latin typeface="Arial"/>
              </a:rPr>
              <a:t>perfSONAR</a:t>
            </a:r>
            <a:r>
              <a:rPr lang="en-US" sz="2400" dirty="0" smtClean="0">
                <a:solidFill>
                  <a:prstClr val="black"/>
                </a:solidFill>
                <a:latin typeface="Arial"/>
              </a:rPr>
              <a:t> Deployment Options</a:t>
            </a:r>
          </a:p>
          <a:p>
            <a:pPr marL="228600" lvl="1" indent="0">
              <a:buNone/>
            </a:pPr>
            <a:endParaRPr lang="en-US" sz="2400" dirty="0" smtClean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0264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 Stories - #2 PSU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PSU = Firewalls for some.  </a:t>
            </a:r>
            <a:r>
              <a:rPr lang="en-US" dirty="0"/>
              <a:t>T</a:t>
            </a:r>
            <a:r>
              <a:rPr lang="en-US" dirty="0" smtClean="0"/>
              <a:t>he college of engineering has one, central IT does not</a:t>
            </a: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20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6" name="Picture 6" descr="Macintosh HD:Users:zurawski:Desktop:CoE-VTT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540" y="2231260"/>
            <a:ext cx="5763260" cy="407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4622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 Stories - #2 PSU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 fontScale="70000" lnSpcReduction="20000"/>
          </a:bodyPr>
          <a:lstStyle/>
          <a:p>
            <a:pPr>
              <a:buFont typeface="Arial"/>
              <a:buChar char="•"/>
            </a:pPr>
            <a:r>
              <a:rPr lang="en-US" sz="2400" dirty="0"/>
              <a:t>Initial Report from network users: performance poor both directions</a:t>
            </a:r>
          </a:p>
          <a:p>
            <a:pPr lvl="2">
              <a:buFont typeface="Arial"/>
              <a:buChar char="•"/>
            </a:pPr>
            <a:r>
              <a:rPr lang="en-US" sz="2400" dirty="0"/>
              <a:t>Outbound and inbound (normal issue is inbound through protection mechanisms)</a:t>
            </a:r>
          </a:p>
          <a:p>
            <a:pPr>
              <a:buFont typeface="Arial"/>
              <a:buChar char="•"/>
            </a:pPr>
            <a:r>
              <a:rPr lang="en-US" sz="2400" dirty="0"/>
              <a:t>From previous diagram – </a:t>
            </a:r>
            <a:r>
              <a:rPr lang="en-US" sz="2400" dirty="0" err="1"/>
              <a:t>CoE</a:t>
            </a:r>
            <a:r>
              <a:rPr lang="en-US" sz="2400" dirty="0"/>
              <a:t> </a:t>
            </a:r>
            <a:r>
              <a:rPr lang="en-US" sz="2400" dirty="0" err="1"/>
              <a:t>firewalll</a:t>
            </a:r>
            <a:r>
              <a:rPr lang="en-US" sz="2400" dirty="0"/>
              <a:t> was tested</a:t>
            </a:r>
          </a:p>
          <a:p>
            <a:pPr lvl="2">
              <a:buFont typeface="Arial"/>
              <a:buChar char="•"/>
            </a:pPr>
            <a:r>
              <a:rPr lang="en-US" sz="2400" dirty="0"/>
              <a:t>Machine outside/inside of firewall.  Test to point 10ms away (Internet2 Washington</a:t>
            </a:r>
            <a:r>
              <a:rPr lang="en-US" sz="2400" dirty="0" smtClean="0"/>
              <a:t>)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Note: no retransmissions.  Contrast this with the earlier example @ Brown</a:t>
            </a:r>
            <a:endParaRPr lang="en-US" sz="2400" dirty="0"/>
          </a:p>
          <a:p>
            <a:endParaRPr lang="en-US" sz="2400" dirty="0"/>
          </a:p>
          <a:p>
            <a:r>
              <a:rPr lang="en-US" sz="1600" dirty="0" err="1">
                <a:latin typeface="Courier"/>
                <a:cs typeface="Courier"/>
              </a:rPr>
              <a:t>jzurawski@ssstatecollege</a:t>
            </a:r>
            <a:r>
              <a:rPr lang="en-US" sz="1600" dirty="0">
                <a:latin typeface="Courier"/>
                <a:cs typeface="Courier"/>
              </a:rPr>
              <a:t>:~&gt; </a:t>
            </a:r>
            <a:r>
              <a:rPr lang="en-US" sz="1600" dirty="0" err="1">
                <a:latin typeface="Courier"/>
                <a:cs typeface="Courier"/>
              </a:rPr>
              <a:t>nuttcp</a:t>
            </a:r>
            <a:r>
              <a:rPr lang="en-US" sz="1600" dirty="0">
                <a:latin typeface="Courier"/>
                <a:cs typeface="Courier"/>
              </a:rPr>
              <a:t> -T 30 -</a:t>
            </a:r>
            <a:r>
              <a:rPr lang="en-US" sz="1600" dirty="0" err="1">
                <a:latin typeface="Courier"/>
                <a:cs typeface="Courier"/>
              </a:rPr>
              <a:t>i</a:t>
            </a:r>
            <a:r>
              <a:rPr lang="en-US" sz="1600" dirty="0">
                <a:latin typeface="Courier"/>
                <a:cs typeface="Courier"/>
              </a:rPr>
              <a:t> 1 -p 5679 -P 5678 64.57.16.22</a:t>
            </a:r>
          </a:p>
          <a:p>
            <a:r>
              <a:rPr lang="en-US" sz="1600" dirty="0">
                <a:latin typeface="Courier"/>
                <a:cs typeface="Courier"/>
              </a:rPr>
              <a:t>    5.8125 MB /   1.00 sec =   48.7565 Mbps     0 </a:t>
            </a:r>
            <a:r>
              <a:rPr lang="en-US" sz="1600" dirty="0" err="1">
                <a:latin typeface="Courier"/>
                <a:cs typeface="Courier"/>
              </a:rPr>
              <a:t>retrans</a:t>
            </a:r>
            <a:endParaRPr lang="en-US" sz="1600" dirty="0">
              <a:latin typeface="Courier"/>
              <a:cs typeface="Courier"/>
            </a:endParaRPr>
          </a:p>
          <a:p>
            <a:r>
              <a:rPr lang="en-US" sz="1600" dirty="0">
                <a:latin typeface="Courier"/>
                <a:cs typeface="Courier"/>
              </a:rPr>
              <a:t>    6.1875 MB /   1.00 sec =   51.8886 Mbps     0 </a:t>
            </a:r>
            <a:r>
              <a:rPr lang="en-US" sz="1600" dirty="0" err="1">
                <a:latin typeface="Courier"/>
                <a:cs typeface="Courier"/>
              </a:rPr>
              <a:t>retrans</a:t>
            </a:r>
            <a:endParaRPr lang="en-US" sz="1600" dirty="0">
              <a:latin typeface="Courier"/>
              <a:cs typeface="Courier"/>
            </a:endParaRPr>
          </a:p>
          <a:p>
            <a:r>
              <a:rPr lang="en-US" sz="1600" dirty="0">
                <a:latin typeface="Courier"/>
                <a:cs typeface="Courier"/>
              </a:rPr>
              <a:t>…</a:t>
            </a:r>
          </a:p>
          <a:p>
            <a:r>
              <a:rPr lang="en-US" sz="1600" dirty="0">
                <a:latin typeface="Courier"/>
                <a:cs typeface="Courier"/>
              </a:rPr>
              <a:t>    6.1250 MB /   1.00 sec =   51.3957 Mbps     0 </a:t>
            </a:r>
            <a:r>
              <a:rPr lang="en-US" sz="1600" dirty="0" err="1">
                <a:latin typeface="Courier"/>
                <a:cs typeface="Courier"/>
              </a:rPr>
              <a:t>retrans</a:t>
            </a:r>
            <a:endParaRPr lang="en-US" sz="1600" dirty="0">
              <a:latin typeface="Courier"/>
              <a:cs typeface="Courier"/>
            </a:endParaRPr>
          </a:p>
          <a:p>
            <a:r>
              <a:rPr lang="en-US" sz="1600" dirty="0">
                <a:latin typeface="Courier"/>
                <a:cs typeface="Courier"/>
              </a:rPr>
              <a:t>    6.1250 MB /   1.00 sec =   51.3927 Mbps     0 </a:t>
            </a:r>
            <a:r>
              <a:rPr lang="en-US" sz="1600" dirty="0" err="1">
                <a:latin typeface="Courier"/>
                <a:cs typeface="Courier"/>
              </a:rPr>
              <a:t>retrans</a:t>
            </a:r>
            <a:endParaRPr lang="en-US" sz="1600" dirty="0">
              <a:latin typeface="Courier"/>
              <a:cs typeface="Courier"/>
            </a:endParaRPr>
          </a:p>
          <a:p>
            <a:endParaRPr lang="en-US" sz="1600" dirty="0">
              <a:latin typeface="Courier"/>
              <a:cs typeface="Courier"/>
            </a:endParaRPr>
          </a:p>
          <a:p>
            <a:r>
              <a:rPr lang="en-US" sz="1600" dirty="0">
                <a:latin typeface="Courier"/>
                <a:cs typeface="Courier"/>
              </a:rPr>
              <a:t>  184.3515 MB /  30.17 sec =   51.2573 Mbps 0 %TX 1 %RX 0 </a:t>
            </a:r>
            <a:r>
              <a:rPr lang="en-US" sz="1600" dirty="0" err="1">
                <a:latin typeface="Courier"/>
                <a:cs typeface="Courier"/>
              </a:rPr>
              <a:t>retrans</a:t>
            </a:r>
            <a:r>
              <a:rPr lang="en-US" sz="1600" dirty="0">
                <a:latin typeface="Courier"/>
                <a:cs typeface="Courier"/>
              </a:rPr>
              <a:t> 9.85 </a:t>
            </a:r>
            <a:r>
              <a:rPr lang="en-US" sz="1600" dirty="0" err="1">
                <a:latin typeface="Courier"/>
                <a:cs typeface="Courier"/>
              </a:rPr>
              <a:t>msRTT</a:t>
            </a:r>
            <a:endParaRPr lang="en-US" sz="1600" dirty="0">
              <a:latin typeface="Courier"/>
              <a:cs typeface="Courier"/>
            </a:endParaRP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21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1124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 Stories - #2 PSU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cs typeface="Courier"/>
              </a:rPr>
              <a:t>Observation: </a:t>
            </a:r>
            <a:r>
              <a:rPr lang="en-US" sz="1600" dirty="0">
                <a:latin typeface="Courier"/>
                <a:cs typeface="Courier"/>
              </a:rPr>
              <a:t>net.ipv4.tcp_window_scaling </a:t>
            </a:r>
            <a:r>
              <a:rPr lang="en-US" sz="1600" dirty="0">
                <a:cs typeface="Courier"/>
              </a:rPr>
              <a:t>did not seem to be working</a:t>
            </a:r>
          </a:p>
          <a:p>
            <a:pPr marL="628650" lvl="2" indent="-285750">
              <a:buFont typeface="Arial"/>
              <a:buChar char="•"/>
            </a:pPr>
            <a:r>
              <a:rPr lang="en-US" sz="1600" dirty="0">
                <a:cs typeface="Courier"/>
              </a:rPr>
              <a:t>64K of buffer is default.  Over a 10ms path, this means we can hope to see only 50Mbps of throughput:</a:t>
            </a:r>
          </a:p>
          <a:p>
            <a:pPr marL="628650" lvl="2" indent="-285750">
              <a:buFont typeface="Arial"/>
              <a:buChar char="•"/>
            </a:pPr>
            <a:r>
              <a:rPr lang="en-US" sz="1600" b="1" dirty="0">
                <a:cs typeface="Courier"/>
              </a:rPr>
              <a:t>BDP (50 Mbit/sec, 10.0 </a:t>
            </a:r>
            <a:r>
              <a:rPr lang="en-US" sz="1600" b="1" dirty="0" err="1">
                <a:cs typeface="Courier"/>
              </a:rPr>
              <a:t>ms</a:t>
            </a:r>
            <a:r>
              <a:rPr lang="en-US" sz="1600" b="1" dirty="0">
                <a:cs typeface="Courier"/>
              </a:rPr>
              <a:t>) = 0.06 </a:t>
            </a:r>
            <a:r>
              <a:rPr lang="en-US" sz="1600" b="1" dirty="0" err="1">
                <a:cs typeface="Courier"/>
              </a:rPr>
              <a:t>Mbyte</a:t>
            </a:r>
            <a:endParaRPr lang="en-US" sz="1600" b="1" dirty="0">
              <a:cs typeface="Courier"/>
            </a:endParaRPr>
          </a:p>
          <a:p>
            <a:pPr marL="628650" lvl="2" indent="-285750">
              <a:buFont typeface="Arial"/>
              <a:buChar char="•"/>
            </a:pPr>
            <a:endParaRPr lang="en-US" sz="1600" dirty="0">
              <a:cs typeface="Courier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cs typeface="Courier"/>
              </a:rPr>
              <a:t>Implication: something in the path was not respecting the specification in RFC 1323, and was not allowing TCP window to grow</a:t>
            </a:r>
          </a:p>
          <a:p>
            <a:pPr marL="628650" lvl="2" indent="-285750">
              <a:buFont typeface="Arial"/>
              <a:buChar char="•"/>
            </a:pPr>
            <a:r>
              <a:rPr lang="en-US" sz="1600" dirty="0">
                <a:cs typeface="Courier"/>
              </a:rPr>
              <a:t>TCP window of 64 </a:t>
            </a:r>
            <a:r>
              <a:rPr lang="en-US" sz="1600" dirty="0" err="1">
                <a:cs typeface="Courier"/>
              </a:rPr>
              <a:t>KByte</a:t>
            </a:r>
            <a:r>
              <a:rPr lang="en-US" sz="1600" dirty="0">
                <a:cs typeface="Courier"/>
              </a:rPr>
              <a:t> and RTT of </a:t>
            </a:r>
            <a:r>
              <a:rPr lang="en-US" sz="1600" b="1" dirty="0">
                <a:cs typeface="Courier"/>
              </a:rPr>
              <a:t>1.0 </a:t>
            </a:r>
            <a:r>
              <a:rPr lang="en-US" sz="1600" b="1" dirty="0" err="1">
                <a:cs typeface="Courier"/>
              </a:rPr>
              <a:t>ms</a:t>
            </a:r>
            <a:r>
              <a:rPr lang="en-US" sz="1600" b="1" dirty="0">
                <a:cs typeface="Courier"/>
              </a:rPr>
              <a:t> </a:t>
            </a:r>
            <a:r>
              <a:rPr lang="en-US" sz="1600" dirty="0">
                <a:cs typeface="Courier"/>
              </a:rPr>
              <a:t>&lt;= </a:t>
            </a:r>
            <a:r>
              <a:rPr lang="en-US" sz="1600" b="1" dirty="0">
                <a:cs typeface="Courier"/>
              </a:rPr>
              <a:t>500.00 Mbit/sec.</a:t>
            </a:r>
          </a:p>
          <a:p>
            <a:pPr marL="628650" lvl="2" indent="-285750">
              <a:buFont typeface="Arial"/>
              <a:buChar char="•"/>
            </a:pPr>
            <a:r>
              <a:rPr lang="en-US" sz="1600" dirty="0">
                <a:cs typeface="Courier"/>
              </a:rPr>
              <a:t>TCP window of 64 </a:t>
            </a:r>
            <a:r>
              <a:rPr lang="en-US" sz="1600" dirty="0" err="1">
                <a:cs typeface="Courier"/>
              </a:rPr>
              <a:t>KByte</a:t>
            </a:r>
            <a:r>
              <a:rPr lang="en-US" sz="1600" dirty="0">
                <a:cs typeface="Courier"/>
              </a:rPr>
              <a:t> and RTT of </a:t>
            </a:r>
            <a:r>
              <a:rPr lang="en-US" sz="1600" b="1" dirty="0">
                <a:cs typeface="Courier"/>
              </a:rPr>
              <a:t>5.0 </a:t>
            </a:r>
            <a:r>
              <a:rPr lang="en-US" sz="1600" b="1" dirty="0" err="1">
                <a:cs typeface="Courier"/>
              </a:rPr>
              <a:t>ms</a:t>
            </a:r>
            <a:r>
              <a:rPr lang="en-US" sz="1600" b="1" dirty="0">
                <a:cs typeface="Courier"/>
              </a:rPr>
              <a:t> </a:t>
            </a:r>
            <a:r>
              <a:rPr lang="en-US" sz="1600" dirty="0">
                <a:cs typeface="Courier"/>
              </a:rPr>
              <a:t>&lt;= </a:t>
            </a:r>
            <a:r>
              <a:rPr lang="en-US" sz="1600" b="1" dirty="0">
                <a:cs typeface="Courier"/>
              </a:rPr>
              <a:t>100.00 Mbit/s</a:t>
            </a:r>
            <a:r>
              <a:rPr lang="en-US" sz="1600" dirty="0">
                <a:cs typeface="Courier"/>
              </a:rPr>
              <a:t>ec.</a:t>
            </a:r>
          </a:p>
          <a:p>
            <a:pPr marL="628650" lvl="2" indent="-285750">
              <a:buFont typeface="Arial"/>
              <a:buChar char="•"/>
            </a:pPr>
            <a:r>
              <a:rPr lang="en-US" sz="1600" dirty="0">
                <a:cs typeface="Courier"/>
              </a:rPr>
              <a:t>TCP window of 64 </a:t>
            </a:r>
            <a:r>
              <a:rPr lang="en-US" sz="1600" dirty="0" err="1">
                <a:cs typeface="Courier"/>
              </a:rPr>
              <a:t>KByte</a:t>
            </a:r>
            <a:r>
              <a:rPr lang="en-US" sz="1600" dirty="0">
                <a:cs typeface="Courier"/>
              </a:rPr>
              <a:t> and RTT of </a:t>
            </a:r>
            <a:r>
              <a:rPr lang="en-US" sz="1600" b="1" dirty="0">
                <a:cs typeface="Courier"/>
              </a:rPr>
              <a:t>10.0 </a:t>
            </a:r>
            <a:r>
              <a:rPr lang="en-US" sz="1600" b="1" dirty="0" err="1">
                <a:cs typeface="Courier"/>
              </a:rPr>
              <a:t>ms</a:t>
            </a:r>
            <a:r>
              <a:rPr lang="en-US" sz="1600" b="1" dirty="0">
                <a:cs typeface="Courier"/>
              </a:rPr>
              <a:t> </a:t>
            </a:r>
            <a:r>
              <a:rPr lang="en-US" sz="1600" dirty="0">
                <a:cs typeface="Courier"/>
              </a:rPr>
              <a:t>&lt;= </a:t>
            </a:r>
            <a:r>
              <a:rPr lang="en-US" sz="1600" b="1" dirty="0">
                <a:cs typeface="Courier"/>
              </a:rPr>
              <a:t>50.00 Mbit/sec.</a:t>
            </a:r>
          </a:p>
          <a:p>
            <a:pPr marL="628650" lvl="2" indent="-285750">
              <a:buFont typeface="Arial"/>
              <a:buChar char="•"/>
            </a:pPr>
            <a:r>
              <a:rPr lang="en-US" sz="1600" dirty="0">
                <a:cs typeface="Courier"/>
              </a:rPr>
              <a:t>TCP window of 64 </a:t>
            </a:r>
            <a:r>
              <a:rPr lang="en-US" sz="1600" dirty="0" err="1">
                <a:cs typeface="Courier"/>
              </a:rPr>
              <a:t>KByte</a:t>
            </a:r>
            <a:r>
              <a:rPr lang="en-US" sz="1600" dirty="0">
                <a:cs typeface="Courier"/>
              </a:rPr>
              <a:t> and RTT of </a:t>
            </a:r>
            <a:r>
              <a:rPr lang="en-US" sz="1600" b="1" dirty="0">
                <a:cs typeface="Courier"/>
              </a:rPr>
              <a:t>50.0 </a:t>
            </a:r>
            <a:r>
              <a:rPr lang="en-US" sz="1600" b="1" dirty="0" err="1">
                <a:cs typeface="Courier"/>
              </a:rPr>
              <a:t>ms</a:t>
            </a:r>
            <a:r>
              <a:rPr lang="en-US" sz="1600" b="1" dirty="0">
                <a:cs typeface="Courier"/>
              </a:rPr>
              <a:t> </a:t>
            </a:r>
            <a:r>
              <a:rPr lang="en-US" sz="1600" dirty="0">
                <a:cs typeface="Courier"/>
              </a:rPr>
              <a:t>&lt;= </a:t>
            </a:r>
            <a:r>
              <a:rPr lang="en-US" sz="1600" b="1" dirty="0">
                <a:cs typeface="Courier"/>
              </a:rPr>
              <a:t>10.00 Mbit/sec.</a:t>
            </a:r>
          </a:p>
          <a:p>
            <a:pPr marL="0" indent="0"/>
            <a:endParaRPr lang="en-US" sz="1600" dirty="0">
              <a:cs typeface="Courier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cs typeface="Courier"/>
              </a:rPr>
              <a:t>Reading documentation for firewall:</a:t>
            </a:r>
          </a:p>
          <a:p>
            <a:pPr marL="628650" lvl="2" indent="-285750">
              <a:buFont typeface="Arial"/>
              <a:buChar char="•"/>
            </a:pPr>
            <a:r>
              <a:rPr lang="en-US" sz="1600" b="1" dirty="0">
                <a:cs typeface="Courier"/>
              </a:rPr>
              <a:t>TCP flow sequence checking </a:t>
            </a:r>
            <a:r>
              <a:rPr lang="en-US" sz="1600" dirty="0">
                <a:cs typeface="Courier"/>
              </a:rPr>
              <a:t>was enabled</a:t>
            </a:r>
          </a:p>
          <a:p>
            <a:pPr marL="628650" lvl="2" indent="-285750">
              <a:buFont typeface="Arial"/>
              <a:buChar char="•"/>
            </a:pPr>
            <a:r>
              <a:rPr lang="en-US" sz="1600" dirty="0">
                <a:cs typeface="Courier"/>
              </a:rPr>
              <a:t>What would happen if this was turn off (both directions?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22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2400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 Stories - #2 PSU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err="1">
                <a:latin typeface="Courier" charset="0"/>
                <a:ea typeface="ＭＳ Ｐゴシック" charset="0"/>
                <a:cs typeface="ＭＳ Ｐゴシック" charset="0"/>
              </a:rPr>
              <a:t>jzurawski@ssstatecollege</a:t>
            </a:r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:~&gt; </a:t>
            </a:r>
            <a:r>
              <a:rPr lang="en-US" b="1" dirty="0" err="1">
                <a:latin typeface="Courier" charset="0"/>
                <a:ea typeface="ＭＳ Ｐゴシック" charset="0"/>
                <a:cs typeface="ＭＳ Ｐゴシック" charset="0"/>
              </a:rPr>
              <a:t>nuttcp</a:t>
            </a:r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 -T 30 -</a:t>
            </a:r>
            <a:r>
              <a:rPr lang="en-US" b="1" dirty="0" err="1">
                <a:latin typeface="Courier" charset="0"/>
                <a:ea typeface="ＭＳ Ｐゴシック" charset="0"/>
                <a:cs typeface="ＭＳ Ｐゴシック" charset="0"/>
              </a:rPr>
              <a:t>i</a:t>
            </a:r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 1 -p 5679 -P 5678 64.57.16.22</a:t>
            </a:r>
          </a:p>
          <a:p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   55.6875 MB /   1.00 sec =  467.0481 Mbps     0 </a:t>
            </a:r>
            <a:r>
              <a:rPr lang="en-US" b="1" dirty="0" err="1">
                <a:latin typeface="Courier" charset="0"/>
                <a:ea typeface="ＭＳ Ｐゴシック" charset="0"/>
                <a:cs typeface="ＭＳ Ｐゴシック" charset="0"/>
              </a:rPr>
              <a:t>retrans</a:t>
            </a:r>
            <a:endParaRPr lang="en-US" b="1" dirty="0">
              <a:latin typeface="Courier" charset="0"/>
              <a:ea typeface="ＭＳ Ｐゴシック" charset="0"/>
              <a:cs typeface="ＭＳ Ｐゴシック" charset="0"/>
            </a:endParaRPr>
          </a:p>
          <a:p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   74.3750 MB /   1.00 sec =  623.5704 Mbps     0 </a:t>
            </a:r>
            <a:r>
              <a:rPr lang="en-US" b="1" dirty="0" err="1">
                <a:latin typeface="Courier" charset="0"/>
                <a:ea typeface="ＭＳ Ｐゴシック" charset="0"/>
                <a:cs typeface="ＭＳ Ｐゴシック" charset="0"/>
              </a:rPr>
              <a:t>retrans</a:t>
            </a:r>
            <a:endParaRPr lang="en-US" b="1" dirty="0">
              <a:latin typeface="Courier" charset="0"/>
              <a:ea typeface="ＭＳ Ｐゴシック" charset="0"/>
              <a:cs typeface="ＭＳ Ｐゴシック" charset="0"/>
            </a:endParaRPr>
          </a:p>
          <a:p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   87.4375 MB /   1.00 sec =  733.4004 Mbps     0 </a:t>
            </a:r>
            <a:r>
              <a:rPr lang="en-US" b="1" dirty="0" err="1">
                <a:latin typeface="Courier" charset="0"/>
                <a:ea typeface="ＭＳ Ｐゴシック" charset="0"/>
                <a:cs typeface="ＭＳ Ｐゴシック" charset="0"/>
              </a:rPr>
              <a:t>retrans</a:t>
            </a:r>
            <a:endParaRPr lang="en-US" b="1" dirty="0">
              <a:latin typeface="Courier" charset="0"/>
              <a:ea typeface="ＭＳ Ｐゴシック" charset="0"/>
              <a:cs typeface="ＭＳ Ｐゴシック" charset="0"/>
            </a:endParaRPr>
          </a:p>
          <a:p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…</a:t>
            </a:r>
          </a:p>
          <a:p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   91.7500 MB /   1.00 sec =  770.0544 Mbps     0 </a:t>
            </a:r>
            <a:r>
              <a:rPr lang="en-US" b="1" dirty="0" err="1">
                <a:latin typeface="Courier" charset="0"/>
                <a:ea typeface="ＭＳ Ｐゴシック" charset="0"/>
                <a:cs typeface="ＭＳ Ｐゴシック" charset="0"/>
              </a:rPr>
              <a:t>retrans</a:t>
            </a:r>
            <a:endParaRPr lang="en-US" b="1" dirty="0">
              <a:latin typeface="Courier" charset="0"/>
              <a:ea typeface="ＭＳ Ｐゴシック" charset="0"/>
              <a:cs typeface="ＭＳ Ｐゴシック" charset="0"/>
            </a:endParaRPr>
          </a:p>
          <a:p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   88.6875 MB /   1.00 sec =  743.5676 Mbps    28 </a:t>
            </a:r>
            <a:r>
              <a:rPr lang="en-US" b="1" dirty="0" err="1">
                <a:latin typeface="Courier" charset="0"/>
                <a:ea typeface="ＭＳ Ｐゴシック" charset="0"/>
                <a:cs typeface="ＭＳ Ｐゴシック" charset="0"/>
              </a:rPr>
              <a:t>retrans</a:t>
            </a:r>
            <a:endParaRPr lang="en-US" b="1" dirty="0">
              <a:latin typeface="Courier" charset="0"/>
              <a:ea typeface="ＭＳ Ｐゴシック" charset="0"/>
              <a:cs typeface="ＭＳ Ｐゴシック" charset="0"/>
            </a:endParaRPr>
          </a:p>
          <a:p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   69.0625 MB /   1.00 sec =  578.9509 Mbps     0 </a:t>
            </a:r>
            <a:r>
              <a:rPr lang="en-US" b="1" dirty="0" err="1">
                <a:latin typeface="Courier" charset="0"/>
                <a:ea typeface="ＭＳ Ｐゴシック" charset="0"/>
                <a:cs typeface="ＭＳ Ｐゴシック" charset="0"/>
              </a:rPr>
              <a:t>retrans</a:t>
            </a:r>
            <a:endParaRPr lang="en-US" b="1" dirty="0">
              <a:latin typeface="Courier" charset="0"/>
              <a:ea typeface="ＭＳ Ｐゴシック" charset="0"/>
              <a:cs typeface="ＭＳ Ｐゴシック" charset="0"/>
            </a:endParaRPr>
          </a:p>
          <a:p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 </a:t>
            </a:r>
          </a:p>
          <a:p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 2300.8495 MB /  30.17 sec =  639.7338 Mbps 4 %TX 17 %RX 730 </a:t>
            </a:r>
            <a:r>
              <a:rPr lang="en-US" b="1" dirty="0" err="1">
                <a:latin typeface="Courier" charset="0"/>
                <a:ea typeface="ＭＳ Ｐゴシック" charset="0"/>
                <a:cs typeface="ＭＳ Ｐゴシック" charset="0"/>
              </a:rPr>
              <a:t>retrans</a:t>
            </a:r>
            <a:r>
              <a:rPr lang="en-US" b="1" dirty="0">
                <a:latin typeface="Courier" charset="0"/>
                <a:ea typeface="ＭＳ Ｐゴシック" charset="0"/>
                <a:cs typeface="ＭＳ Ｐゴシック" charset="0"/>
              </a:rPr>
              <a:t> 9.88 </a:t>
            </a:r>
            <a:r>
              <a:rPr lang="en-US" b="1" dirty="0" err="1">
                <a:latin typeface="Courier" charset="0"/>
                <a:ea typeface="ＭＳ Ｐゴシック" charset="0"/>
                <a:cs typeface="ＭＳ Ｐゴシック" charset="0"/>
              </a:rPr>
              <a:t>msRTT</a:t>
            </a:r>
            <a:endParaRPr lang="en-US" b="1" dirty="0">
              <a:latin typeface="Courier" charset="0"/>
              <a:ea typeface="ＭＳ Ｐゴシック" charset="0"/>
              <a:cs typeface="ＭＳ Ｐゴシック" charset="0"/>
            </a:endParaRP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23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6941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 Stories - #2 PSU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Was this impacting people – oh yes it was:</a:t>
            </a: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24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6" name="Picture 5" descr="Macintosh HD:Users:zurawski:Desktop:MonthlyGraph-2HourA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" y="1931353"/>
            <a:ext cx="9026491" cy="419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547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Success Stories - #3 Vanderbilt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2362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Simple example – play with the settings in 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sysctl.conf</a:t>
            </a:r>
            <a:r>
              <a:rPr lang="en-US" dirty="0" smtClean="0"/>
              <a:t> when running some BWCTL tests.  </a:t>
            </a:r>
          </a:p>
          <a:p>
            <a:pPr>
              <a:buFont typeface="Arial"/>
              <a:buChar char="•"/>
            </a:pPr>
            <a:r>
              <a:rPr lang="en-US" dirty="0" smtClean="0"/>
              <a:t>See if you can pick out when we raised the memory for the TCP window</a:t>
            </a: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25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6" name="Picture 4" descr="HostTun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760" y="2923522"/>
            <a:ext cx="6212840" cy="257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886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8712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Report: </a:t>
            </a:r>
            <a:r>
              <a:rPr lang="en-US" dirty="0" smtClean="0"/>
              <a:t>Video between two offices started to degrade.</a:t>
            </a:r>
          </a:p>
          <a:p>
            <a:endParaRPr lang="en-US" dirty="0"/>
          </a:p>
          <a:p>
            <a:r>
              <a:rPr lang="en-US" b="1" i="1" dirty="0" smtClean="0"/>
              <a:t>Symptoms: </a:t>
            </a:r>
            <a:r>
              <a:rPr lang="en-US" dirty="0" smtClean="0"/>
              <a:t>Poor quality between 2 of the 4 offices (others were not showing problem</a:t>
            </a:r>
          </a:p>
          <a:p>
            <a:endParaRPr lang="en-US" dirty="0"/>
          </a:p>
          <a:p>
            <a:r>
              <a:rPr lang="en-US" b="1" i="1" dirty="0" smtClean="0"/>
              <a:t>Measurement and Monitoring: </a:t>
            </a:r>
            <a:r>
              <a:rPr lang="en-US" dirty="0" err="1" smtClean="0"/>
              <a:t>perfSONAR</a:t>
            </a:r>
            <a:r>
              <a:rPr lang="en-US" dirty="0" smtClean="0"/>
              <a:t> Dashboard established between facilities already: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/>
              <a:t>Success Stories - </a:t>
            </a:r>
            <a:r>
              <a:rPr lang="en-US" dirty="0" smtClean="0"/>
              <a:t>#4 Office to Office Video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26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5" name="Picture 4" descr="Macintosh HD:Users:hagleyj:Desktop:Screen Shot 2013-12-13 at 8.27.59 AM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100" y="3863339"/>
            <a:ext cx="3060700" cy="24930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2917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8712"/>
          </a:xfrm>
        </p:spPr>
        <p:txBody>
          <a:bodyPr>
            <a:normAutofit/>
          </a:bodyPr>
          <a:lstStyle/>
          <a:p>
            <a:r>
              <a:rPr lang="en-US" dirty="0" smtClean="0"/>
              <a:t>Closer look @ packet loss: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/>
              <a:t>Success Stories - </a:t>
            </a:r>
            <a:r>
              <a:rPr lang="en-US" dirty="0" smtClean="0"/>
              <a:t>#4 </a:t>
            </a:r>
            <a:r>
              <a:rPr lang="en-US" dirty="0"/>
              <a:t>Office to Office Video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27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5" name="Picture 4" descr="Macintosh HD:Users:hagleyj:Desktop:Screen Shot 2013-12-12 at 11.49.33 AM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50" y="1831340"/>
            <a:ext cx="6838950" cy="4353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0953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8712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Key Message(s)</a:t>
            </a:r>
            <a:r>
              <a:rPr lang="en-US" dirty="0" smtClean="0"/>
              <a:t>: 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monitoring infrastructure is sensitive for a reason – so that it finds the problems in all layers of the OSI stack.  </a:t>
            </a:r>
          </a:p>
          <a:p>
            <a:pPr>
              <a:buFont typeface="Arial"/>
              <a:buChar char="•"/>
            </a:pPr>
            <a:r>
              <a:rPr lang="en-US" dirty="0" smtClean="0"/>
              <a:t>End-to-end Video transmission (or just about any other use case) suffers because of a problems that may be unseen or not understood.  </a:t>
            </a:r>
          </a:p>
          <a:p>
            <a:pPr>
              <a:buFont typeface="Arial"/>
              <a:buChar char="•"/>
            </a:pPr>
            <a:r>
              <a:rPr lang="en-US" dirty="0" smtClean="0"/>
              <a:t>Understanding comes from learning to use the tools, learning to trust them, and having universal availability.  </a:t>
            </a:r>
          </a:p>
          <a:p>
            <a:pPr>
              <a:buFont typeface="Arial"/>
              <a:buChar char="•"/>
            </a:pPr>
            <a:r>
              <a:rPr lang="en-US" dirty="0" smtClean="0"/>
              <a:t>Comprehensive solutions will save time in the end</a:t>
            </a:r>
            <a:r>
              <a:rPr lang="en-US" dirty="0"/>
              <a:t> </a:t>
            </a:r>
            <a:r>
              <a:rPr lang="en-US" dirty="0" smtClean="0"/>
              <a:t>– and </a:t>
            </a:r>
            <a:r>
              <a:rPr lang="en-US" dirty="0" err="1" smtClean="0"/>
              <a:t>perfSONAR</a:t>
            </a:r>
            <a:r>
              <a:rPr lang="en-US" dirty="0" smtClean="0"/>
              <a:t> is that solution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/>
              <a:t>Success </a:t>
            </a:r>
            <a:r>
              <a:rPr lang="en-US" dirty="0" smtClean="0"/>
              <a:t>Stories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28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7505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7-01 at 8.27.06 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74" y="850295"/>
            <a:ext cx="6479026" cy="545219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318893" y="197354"/>
            <a:ext cx="7099300" cy="65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9pPr>
          </a:lstStyle>
          <a:p>
            <a:r>
              <a:rPr lang="en-US" sz="2400" smtClean="0"/>
              <a:t>perfSONAR Dashboard: http://ps-dashboard.es.net</a:t>
            </a:r>
            <a:endParaRPr lang="en-US" sz="24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29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957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01738"/>
            <a:ext cx="8229600" cy="493236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Part 1: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What is ESnet?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Science DMZ Introduction &amp; Motivation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Science DMZ Architecture</a:t>
            </a:r>
          </a:p>
          <a:p>
            <a:pPr>
              <a:spcBef>
                <a:spcPts val="0"/>
              </a:spcBef>
            </a:pPr>
            <a:r>
              <a:rPr lang="en-US" dirty="0"/>
              <a:t>Part 2:</a:t>
            </a:r>
          </a:p>
          <a:p>
            <a:pPr lvl="1">
              <a:spcBef>
                <a:spcPts val="0"/>
              </a:spcBef>
            </a:pPr>
            <a:r>
              <a:rPr lang="en-US" dirty="0"/>
              <a:t>Science DMZ Security Best Practices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Part 3: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The Data Transfer Node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Data Transfer Tools</a:t>
            </a:r>
          </a:p>
          <a:p>
            <a:pPr>
              <a:spcBef>
                <a:spcPts val="0"/>
              </a:spcBef>
            </a:pPr>
            <a:r>
              <a:rPr lang="en-US" b="1" dirty="0">
                <a:solidFill>
                  <a:srgbClr val="FF0000"/>
                </a:solidFill>
              </a:rPr>
              <a:t>Part 4:</a:t>
            </a:r>
          </a:p>
          <a:p>
            <a:pPr lvl="1">
              <a:spcBef>
                <a:spcPts val="0"/>
              </a:spcBef>
            </a:pPr>
            <a:r>
              <a:rPr lang="en-US" b="1" dirty="0" err="1">
                <a:solidFill>
                  <a:srgbClr val="FF0000"/>
                </a:solidFill>
              </a:rPr>
              <a:t>PerfSONAR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</a:pPr>
            <a:r>
              <a:rPr lang="en-US" dirty="0"/>
              <a:t>Conclusions &amp; Discussion</a:t>
            </a:r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9685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perfSONAR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sz="1900" dirty="0" smtClean="0"/>
              <a:t>We run regular tests to check for two things</a:t>
            </a:r>
          </a:p>
          <a:p>
            <a:pPr lvl="1"/>
            <a:r>
              <a:rPr lang="en-US" sz="1800" dirty="0" smtClean="0"/>
              <a:t>TCP throughput</a:t>
            </a:r>
          </a:p>
          <a:p>
            <a:pPr lvl="1"/>
            <a:r>
              <a:rPr lang="en-US" sz="1800" dirty="0" smtClean="0"/>
              <a:t>One way delay and packet loss</a:t>
            </a:r>
          </a:p>
          <a:p>
            <a:r>
              <a:rPr lang="en-US" sz="1900" dirty="0" smtClean="0"/>
              <a:t>perfSONAR has mechanisms for managing regular testing between perfSONAR hosts</a:t>
            </a:r>
          </a:p>
          <a:p>
            <a:pPr lvl="1"/>
            <a:r>
              <a:rPr lang="en-US" sz="1800" dirty="0" smtClean="0"/>
              <a:t>Statistics collection and archiving</a:t>
            </a:r>
          </a:p>
          <a:p>
            <a:pPr lvl="1"/>
            <a:r>
              <a:rPr lang="en-US" sz="1800" dirty="0" smtClean="0"/>
              <a:t>Graphs</a:t>
            </a:r>
          </a:p>
          <a:p>
            <a:pPr lvl="1"/>
            <a:r>
              <a:rPr lang="en-US" sz="1800" dirty="0" smtClean="0"/>
              <a:t>Dashboard display</a:t>
            </a:r>
          </a:p>
          <a:p>
            <a:pPr lvl="1"/>
            <a:r>
              <a:rPr lang="en-US" sz="1800" dirty="0" smtClean="0"/>
              <a:t>Integrate with NAGIOS</a:t>
            </a:r>
          </a:p>
          <a:p>
            <a:r>
              <a:rPr lang="en-US" sz="1900" dirty="0" smtClean="0"/>
              <a:t>This infrastructure is deployed now – perfSONAR hosts at facilities can take advantage of it</a:t>
            </a:r>
          </a:p>
          <a:p>
            <a:r>
              <a:rPr lang="en-US" sz="1900" dirty="0" smtClean="0"/>
              <a:t>At-a-glance health check for data infrastructure</a:t>
            </a:r>
            <a:endParaRPr lang="en-US" sz="19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30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278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457200" y="1244599"/>
            <a:ext cx="8229600" cy="4881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What are you going to measure?</a:t>
            </a:r>
          </a:p>
          <a:p>
            <a:pPr lvl="1">
              <a:defRPr/>
            </a:pPr>
            <a:r>
              <a:rPr lang="en-US" dirty="0" smtClean="0"/>
              <a:t>Achievable bandwidth</a:t>
            </a:r>
          </a:p>
          <a:p>
            <a:pPr lvl="2">
              <a:defRPr/>
            </a:pPr>
            <a:r>
              <a:rPr lang="en-US" dirty="0" smtClean="0"/>
              <a:t>2-3 regional destinations</a:t>
            </a:r>
          </a:p>
          <a:p>
            <a:pPr lvl="2">
              <a:defRPr/>
            </a:pPr>
            <a:r>
              <a:rPr lang="en-US" dirty="0" smtClean="0"/>
              <a:t>4-8 important collaborators</a:t>
            </a:r>
          </a:p>
          <a:p>
            <a:pPr lvl="2">
              <a:defRPr/>
            </a:pPr>
            <a:r>
              <a:rPr lang="en-US" dirty="0" smtClean="0"/>
              <a:t>4-8 (</a:t>
            </a:r>
            <a:r>
              <a:rPr lang="en-US" i="1" dirty="0" smtClean="0"/>
              <a:t>more if you are willing, especially to start</a:t>
            </a:r>
            <a:r>
              <a:rPr lang="en-US" dirty="0" smtClean="0"/>
              <a:t>) times per day to each destination</a:t>
            </a:r>
          </a:p>
          <a:p>
            <a:pPr lvl="2">
              <a:defRPr/>
            </a:pPr>
            <a:r>
              <a:rPr lang="en-US" dirty="0" smtClean="0"/>
              <a:t>20-30 second tests within a region, longer across </a:t>
            </a:r>
            <a:r>
              <a:rPr lang="en-US" dirty="0"/>
              <a:t>o</a:t>
            </a:r>
            <a:r>
              <a:rPr lang="en-US" dirty="0" smtClean="0"/>
              <a:t>ceans and continents </a:t>
            </a:r>
          </a:p>
          <a:p>
            <a:pPr lvl="1">
              <a:defRPr/>
            </a:pPr>
            <a:r>
              <a:rPr lang="en-US" dirty="0" smtClean="0"/>
              <a:t>Loss/Availability/Latency</a:t>
            </a:r>
          </a:p>
          <a:p>
            <a:pPr lvl="2">
              <a:defRPr/>
            </a:pPr>
            <a:r>
              <a:rPr lang="en-US" dirty="0" smtClean="0"/>
              <a:t>OWAMP:  ~10-20 collaborators over diverse paths</a:t>
            </a:r>
          </a:p>
          <a:p>
            <a:pPr lvl="1">
              <a:defRPr/>
            </a:pPr>
            <a:r>
              <a:rPr lang="en-US" dirty="0" smtClean="0"/>
              <a:t>Interface Utilization &amp; Errors (via SNMP)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668475"/>
          </a:xfrm>
        </p:spPr>
        <p:txBody>
          <a:bodyPr/>
          <a:lstStyle/>
          <a:p>
            <a:r>
              <a:rPr lang="en-US" dirty="0" smtClean="0"/>
              <a:t>Develop a Test Plan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31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3268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181100"/>
            <a:ext cx="8229600" cy="5080000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dirty="0">
                <a:hlinkClick r:id="rId2"/>
              </a:rPr>
              <a:t>http://psps.perfsonar.net/toolkit/</a:t>
            </a:r>
            <a:r>
              <a:rPr lang="en-US" dirty="0" smtClean="0">
                <a:hlinkClick r:id="rId2"/>
              </a:rPr>
              <a:t>hardware.html</a:t>
            </a:r>
            <a:r>
              <a:rPr lang="en-US" dirty="0" smtClean="0"/>
              <a:t> </a:t>
            </a:r>
          </a:p>
          <a:p>
            <a:pPr>
              <a:defRPr/>
            </a:pPr>
            <a:r>
              <a:rPr lang="en-US" sz="3500" dirty="0" smtClean="0"/>
              <a:t>Dedicated </a:t>
            </a:r>
            <a:r>
              <a:rPr lang="en-US" sz="3500" dirty="0" err="1" smtClean="0"/>
              <a:t>perfSONAR</a:t>
            </a:r>
            <a:r>
              <a:rPr lang="en-US" sz="3500" dirty="0" smtClean="0"/>
              <a:t> hardware is best</a:t>
            </a:r>
          </a:p>
          <a:p>
            <a:pPr lvl="1">
              <a:defRPr/>
            </a:pPr>
            <a:r>
              <a:rPr lang="en-US" sz="3100" dirty="0" smtClean="0"/>
              <a:t>Server class is a good choice</a:t>
            </a:r>
          </a:p>
          <a:p>
            <a:pPr lvl="1">
              <a:defRPr/>
            </a:pPr>
            <a:r>
              <a:rPr lang="en-US" sz="3100" dirty="0" smtClean="0"/>
              <a:t>Desktop/Laptop/Mini (Mac, Shuttle) can be problematic, but work in a diagnostic capacity</a:t>
            </a:r>
          </a:p>
          <a:p>
            <a:pPr lvl="1">
              <a:defRPr/>
            </a:pPr>
            <a:r>
              <a:rPr lang="en-US" sz="3500" dirty="0" smtClean="0"/>
              <a:t>Other applications will perturb results</a:t>
            </a:r>
          </a:p>
          <a:p>
            <a:pPr>
              <a:defRPr/>
            </a:pPr>
            <a:r>
              <a:rPr lang="en-US" sz="3500" dirty="0" smtClean="0"/>
              <a:t>Separate hosts for throughput tests and latency/loss tests is preferred</a:t>
            </a:r>
          </a:p>
          <a:p>
            <a:pPr lvl="1">
              <a:defRPr/>
            </a:pPr>
            <a:r>
              <a:rPr lang="en-US" dirty="0" smtClean="0"/>
              <a:t>Throughput tests can cause increased latency and loss</a:t>
            </a:r>
          </a:p>
          <a:p>
            <a:pPr lvl="1">
              <a:defRPr/>
            </a:pPr>
            <a:r>
              <a:rPr lang="en-US" dirty="0" smtClean="0"/>
              <a:t>Latency tests on a throughput host are still useful however</a:t>
            </a:r>
          </a:p>
          <a:p>
            <a:pPr>
              <a:defRPr/>
            </a:pPr>
            <a:r>
              <a:rPr lang="en-US" sz="3500" dirty="0" smtClean="0"/>
              <a:t>1Gbps </a:t>
            </a:r>
            <a:r>
              <a:rPr lang="en-US" sz="3500" dirty="0" err="1" smtClean="0"/>
              <a:t>vs</a:t>
            </a:r>
            <a:r>
              <a:rPr lang="en-US" sz="3500" dirty="0" smtClean="0"/>
              <a:t> 10Gbps testers</a:t>
            </a:r>
          </a:p>
          <a:p>
            <a:pPr lvl="1">
              <a:defRPr/>
            </a:pPr>
            <a:r>
              <a:rPr lang="en-US" dirty="0" smtClean="0"/>
              <a:t>There are a number of problem that only show up at speeds above 1Gbps</a:t>
            </a:r>
          </a:p>
          <a:p>
            <a:pPr>
              <a:defRPr/>
            </a:pPr>
            <a:r>
              <a:rPr lang="en-US" sz="3500" dirty="0" smtClean="0"/>
              <a:t>Virtual Machines do not always work well as </a:t>
            </a:r>
            <a:r>
              <a:rPr lang="en-US" sz="3500" dirty="0" err="1" smtClean="0"/>
              <a:t>perfSONAR</a:t>
            </a:r>
            <a:r>
              <a:rPr lang="en-US" sz="3500" dirty="0" smtClean="0"/>
              <a:t> hosts (use specific)</a:t>
            </a:r>
          </a:p>
          <a:p>
            <a:pPr lvl="1">
              <a:defRPr/>
            </a:pPr>
            <a:r>
              <a:rPr lang="en-US" dirty="0"/>
              <a:t>C</a:t>
            </a:r>
            <a:r>
              <a:rPr lang="en-US" dirty="0" smtClean="0"/>
              <a:t>lock sync issues are a bit of a factor</a:t>
            </a:r>
          </a:p>
          <a:p>
            <a:pPr lvl="1">
              <a:defRPr/>
            </a:pPr>
            <a:r>
              <a:rPr lang="en-US" dirty="0" smtClean="0"/>
              <a:t>throughput is reduced significantly for 10G hosts</a:t>
            </a:r>
          </a:p>
          <a:p>
            <a:pPr lvl="1">
              <a:defRPr/>
            </a:pPr>
            <a:r>
              <a:rPr lang="en-US" dirty="0" smtClean="0"/>
              <a:t>VM technology and motherboard technology has come a long way, YMMV</a:t>
            </a:r>
          </a:p>
          <a:p>
            <a:pPr lvl="1">
              <a:defRPr/>
            </a:pPr>
            <a:r>
              <a:rPr lang="en-US" dirty="0" smtClean="0"/>
              <a:t>NDT/NAGIOS/SNMP/1G BWCTL are good choices for a VM, OWAMP/10G BWCTL are not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Host Considerations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32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6633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perfSONAR Deployment Locations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6888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Critical to deploy such that you can test with useful semantics</a:t>
            </a:r>
          </a:p>
          <a:p>
            <a:r>
              <a:rPr lang="en-US" dirty="0"/>
              <a:t>perfSONAR hosts allow parts of the path to be tested separately</a:t>
            </a:r>
          </a:p>
          <a:p>
            <a:pPr lvl="1"/>
            <a:r>
              <a:rPr lang="en-US" dirty="0" smtClean="0"/>
              <a:t>Reduced visibility for devices between </a:t>
            </a:r>
            <a:r>
              <a:rPr lang="en-US" dirty="0"/>
              <a:t>perfSONAR </a:t>
            </a:r>
            <a:r>
              <a:rPr lang="en-US" dirty="0" smtClean="0"/>
              <a:t>hosts</a:t>
            </a:r>
            <a:endParaRPr lang="en-US" dirty="0"/>
          </a:p>
          <a:p>
            <a:pPr lvl="1"/>
            <a:r>
              <a:rPr lang="en-US" dirty="0" smtClean="0"/>
              <a:t>Must rely on counters or other means where perfSONAR can’t go</a:t>
            </a:r>
          </a:p>
          <a:p>
            <a:r>
              <a:rPr lang="en-US" dirty="0" smtClean="0"/>
              <a:t>Effective test methodology derived from protocol behavior</a:t>
            </a:r>
          </a:p>
          <a:p>
            <a:pPr lvl="1"/>
            <a:r>
              <a:rPr lang="en-US" dirty="0" smtClean="0"/>
              <a:t>TCP suffers much more from packet loss as latency increases</a:t>
            </a:r>
          </a:p>
          <a:p>
            <a:pPr lvl="1"/>
            <a:r>
              <a:rPr lang="en-US" dirty="0" smtClean="0"/>
              <a:t>TCP is more likely to cause loss as latency increases</a:t>
            </a:r>
          </a:p>
          <a:p>
            <a:pPr lvl="1"/>
            <a:r>
              <a:rPr lang="en-US" dirty="0" smtClean="0"/>
              <a:t>Testing should leverage this in two ways</a:t>
            </a:r>
          </a:p>
          <a:p>
            <a:pPr lvl="2"/>
            <a:r>
              <a:rPr lang="en-US" dirty="0" smtClean="0"/>
              <a:t>Design tests so that they are likely to fail if there is a problem</a:t>
            </a:r>
          </a:p>
          <a:p>
            <a:pPr lvl="2"/>
            <a:r>
              <a:rPr lang="en-US" dirty="0" smtClean="0"/>
              <a:t>Mimic the behavior of production traffic as much as possible</a:t>
            </a:r>
          </a:p>
          <a:p>
            <a:pPr lvl="1"/>
            <a:r>
              <a:rPr lang="en-US" dirty="0" smtClean="0"/>
              <a:t>Note: don’t design your tests to succeed</a:t>
            </a:r>
          </a:p>
          <a:p>
            <a:pPr lvl="2"/>
            <a:r>
              <a:rPr lang="en-US" dirty="0" smtClean="0"/>
              <a:t>The point is not to “be green” even if there are problems</a:t>
            </a:r>
          </a:p>
          <a:p>
            <a:pPr lvl="2"/>
            <a:r>
              <a:rPr lang="en-US" dirty="0" smtClean="0"/>
              <a:t>The point is to find problems when they come up so that the problems are fixed quickly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33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769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1081088"/>
            <a:ext cx="8132763" cy="477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99300" cy="1143000"/>
          </a:xfrm>
        </p:spPr>
        <p:txBody>
          <a:bodyPr/>
          <a:lstStyle/>
          <a:p>
            <a:r>
              <a:rPr lang="en-US" dirty="0" smtClean="0"/>
              <a:t>Sample Site Deployment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34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6322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2590800" y="433388"/>
            <a:ext cx="6553200" cy="1470025"/>
          </a:xfrm>
        </p:spPr>
        <p:txBody>
          <a:bodyPr/>
          <a:lstStyle/>
          <a:p>
            <a:pPr eaLnBrk="1" hangingPunct="1"/>
            <a:r>
              <a:rPr lang="en-US" dirty="0"/>
              <a:t>The Science </a:t>
            </a:r>
            <a:r>
              <a:rPr lang="en-US" dirty="0" smtClean="0"/>
              <a:t>DMZ:</a:t>
            </a:r>
            <a:br>
              <a:rPr lang="en-US" dirty="0" smtClean="0"/>
            </a:br>
            <a:r>
              <a:rPr lang="en-US" dirty="0" smtClean="0"/>
              <a:t>Network </a:t>
            </a:r>
            <a:r>
              <a:rPr lang="en-US" dirty="0"/>
              <a:t>Monitoring w/ </a:t>
            </a:r>
            <a:r>
              <a:rPr lang="en-US" dirty="0" err="1"/>
              <a:t>perfSONAR</a:t>
            </a:r>
            <a:endParaRPr lang="en-US" dirty="0" smtClean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590800" y="2133600"/>
            <a:ext cx="6096000" cy="8985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Questions?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893733" y="3307292"/>
            <a:ext cx="4495800" cy="21463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sz="1200" dirty="0"/>
              <a:t>Jason Zurawski - </a:t>
            </a:r>
            <a:r>
              <a:rPr lang="en-US" sz="1200" dirty="0">
                <a:hlinkClick r:id="rId2"/>
              </a:rPr>
              <a:t>zurawski@es.net</a:t>
            </a:r>
            <a:r>
              <a:rPr lang="en-US" sz="1200" dirty="0"/>
              <a:t> 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sz="1200" dirty="0"/>
              <a:t>Brian Tierney – </a:t>
            </a:r>
            <a:r>
              <a:rPr lang="en-US" sz="1200" dirty="0">
                <a:hlinkClick r:id="rId3"/>
              </a:rPr>
              <a:t>bltierney@es.net</a:t>
            </a:r>
            <a:r>
              <a:rPr lang="en-US" sz="1200" dirty="0"/>
              <a:t> 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Mary Hester – </a:t>
            </a:r>
            <a:r>
              <a:rPr lang="en-US" sz="1200" dirty="0">
                <a:latin typeface="Arial" charset="0"/>
                <a:ea typeface="Arial" charset="0"/>
                <a:cs typeface="Arial" charset="0"/>
                <a:hlinkClick r:id="rId4"/>
              </a:rPr>
              <a:t>mchester@es.net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1200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sz="1200" dirty="0"/>
              <a:t>	ESnet Science Engagement – </a:t>
            </a:r>
            <a:r>
              <a:rPr lang="en-US" sz="1200" dirty="0">
                <a:hlinkClick r:id="rId5"/>
              </a:rPr>
              <a:t>engage@es.net</a:t>
            </a:r>
            <a:r>
              <a:rPr lang="en-US" sz="1200" dirty="0"/>
              <a:t> </a:t>
            </a:r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US" sz="1200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	</a:t>
            </a:r>
            <a:r>
              <a:rPr lang="en-US" dirty="0" smtClean="0">
                <a:ea typeface="+mn-ea"/>
                <a:cs typeface="+mn-cs"/>
                <a:hlinkClick r:id="rId6"/>
              </a:rPr>
              <a:t>http://fasterdata.es.net</a:t>
            </a:r>
            <a:r>
              <a:rPr lang="en-US" dirty="0">
                <a:ea typeface="+mn-ea"/>
                <a:cs typeface="+mn-cs"/>
              </a:rPr>
              <a:t> </a:t>
            </a:r>
            <a:endParaRPr lang="en-US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1714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800"/>
            <a:ext cx="8661400" cy="697200"/>
          </a:xfrm>
        </p:spPr>
        <p:txBody>
          <a:bodyPr/>
          <a:lstStyle/>
          <a:p>
            <a:r>
              <a:rPr lang="en-US" sz="2700" dirty="0" smtClean="0"/>
              <a:t>The Data Transfer </a:t>
            </a:r>
            <a:r>
              <a:rPr lang="en-US" sz="2700" dirty="0" err="1" smtClean="0"/>
              <a:t>Superfecta</a:t>
            </a:r>
            <a:r>
              <a:rPr lang="en-US" sz="2700" dirty="0" smtClean="0"/>
              <a:t>: “Science DMZ” Model</a:t>
            </a:r>
            <a:endParaRPr lang="en-US" sz="27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898770"/>
            <a:ext cx="2908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/>
              <a:t>Data Transfer </a:t>
            </a:r>
            <a:r>
              <a:rPr lang="en-US" dirty="0" smtClean="0"/>
              <a:t>Node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High performance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Configured </a:t>
            </a:r>
            <a:r>
              <a:rPr lang="en-US" sz="1400" dirty="0"/>
              <a:t>for data transfer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Proper tools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22882" y="2726387"/>
            <a:ext cx="242111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perfSONAR</a:t>
            </a:r>
            <a:r>
              <a:rPr lang="en-US" b="1" dirty="0" smtClean="0">
                <a:solidFill>
                  <a:srgbClr val="FF0000"/>
                </a:solidFill>
              </a:rPr>
              <a:t>            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Enables fault isolation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Verify </a:t>
            </a:r>
            <a:r>
              <a:rPr lang="en-US" sz="1400" b="1" dirty="0">
                <a:solidFill>
                  <a:srgbClr val="FF0000"/>
                </a:solidFill>
              </a:rPr>
              <a:t>correct operation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rgbClr val="FF0000"/>
                </a:solidFill>
              </a:rPr>
              <a:t>Widely </a:t>
            </a:r>
            <a:r>
              <a:rPr lang="en-US" sz="1400" b="1" dirty="0" smtClean="0">
                <a:solidFill>
                  <a:srgbClr val="FF0000"/>
                </a:solidFill>
              </a:rPr>
              <a:t>deployed in ESnet and other networks, as well as sites and facilities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02959" y="5255419"/>
            <a:ext cx="31448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Science DMZ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Dedicated location for DTN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Proper security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Easy to deploy - no </a:t>
            </a:r>
            <a:r>
              <a:rPr lang="en-US" sz="1400" dirty="0"/>
              <a:t>need to redesign the whole </a:t>
            </a:r>
            <a:r>
              <a:rPr lang="en-US" sz="1400" dirty="0" smtClean="0"/>
              <a:t>network</a:t>
            </a:r>
            <a:endParaRPr lang="en-US" sz="1400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4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711701" y="2603927"/>
            <a:ext cx="2179449" cy="1930400"/>
            <a:chOff x="3948446" y="3263045"/>
            <a:chExt cx="2778125" cy="2528156"/>
          </a:xfrm>
        </p:grpSpPr>
        <p:sp>
          <p:nvSpPr>
            <p:cNvPr id="26" name="Freeform 25"/>
            <p:cNvSpPr/>
            <p:nvPr/>
          </p:nvSpPr>
          <p:spPr>
            <a:xfrm>
              <a:off x="3948446" y="3263045"/>
              <a:ext cx="2633711" cy="2528156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1219200 w 2438400"/>
                <a:gd name="connsiteY1" fmla="*/ 0 h 2438400"/>
                <a:gd name="connsiteX2" fmla="*/ 2438400 w 2438400"/>
                <a:gd name="connsiteY2" fmla="*/ 1219200 h 2438400"/>
                <a:gd name="connsiteX3" fmla="*/ 1219200 w 2438400"/>
                <a:gd name="connsiteY3" fmla="*/ 2438400 h 2438400"/>
                <a:gd name="connsiteX4" fmla="*/ 0 w 2438400"/>
                <a:gd name="connsiteY4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</a:path>
              </a:pathLst>
            </a:cu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745744" tIns="629920" rIns="229616" bIns="46736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96172" y="3987800"/>
              <a:ext cx="1930399" cy="967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Performance Testing &amp; Measurement</a:t>
              </a:r>
              <a:endParaRPr lang="en-US" sz="14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578100" y="2603927"/>
            <a:ext cx="2155056" cy="1930400"/>
            <a:chOff x="3835126" y="3263045"/>
            <a:chExt cx="2747031" cy="2528156"/>
          </a:xfrm>
        </p:grpSpPr>
        <p:sp>
          <p:nvSpPr>
            <p:cNvPr id="32" name="Freeform 31"/>
            <p:cNvSpPr/>
            <p:nvPr/>
          </p:nvSpPr>
          <p:spPr>
            <a:xfrm>
              <a:off x="3948446" y="3263045"/>
              <a:ext cx="2633711" cy="2528156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1219200 w 2438400"/>
                <a:gd name="connsiteY1" fmla="*/ 0 h 2438400"/>
                <a:gd name="connsiteX2" fmla="*/ 2438400 w 2438400"/>
                <a:gd name="connsiteY2" fmla="*/ 1219200 h 2438400"/>
                <a:gd name="connsiteX3" fmla="*/ 1219200 w 2438400"/>
                <a:gd name="connsiteY3" fmla="*/ 2438400 h 2438400"/>
                <a:gd name="connsiteX4" fmla="*/ 0 w 2438400"/>
                <a:gd name="connsiteY4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745744" tIns="629920" rIns="229616" bIns="46736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35126" y="3988359"/>
              <a:ext cx="1930399" cy="967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Dedicated Systems for Data Transfer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678623" y="1726213"/>
            <a:ext cx="2066156" cy="1930400"/>
            <a:chOff x="3948446" y="3263045"/>
            <a:chExt cx="2633711" cy="2528156"/>
          </a:xfrm>
        </p:grpSpPr>
        <p:sp>
          <p:nvSpPr>
            <p:cNvPr id="35" name="Freeform 34"/>
            <p:cNvSpPr/>
            <p:nvPr/>
          </p:nvSpPr>
          <p:spPr>
            <a:xfrm>
              <a:off x="3948446" y="3263045"/>
              <a:ext cx="2633711" cy="2528156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1219200 w 2438400"/>
                <a:gd name="connsiteY1" fmla="*/ 0 h 2438400"/>
                <a:gd name="connsiteX2" fmla="*/ 2438400 w 2438400"/>
                <a:gd name="connsiteY2" fmla="*/ 1219200 h 2438400"/>
                <a:gd name="connsiteX3" fmla="*/ 1219200 w 2438400"/>
                <a:gd name="connsiteY3" fmla="*/ 2438400 h 2438400"/>
                <a:gd name="connsiteX4" fmla="*/ 0 w 2438400"/>
                <a:gd name="connsiteY4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745744" tIns="629920" rIns="229616" bIns="46736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14442" y="3754943"/>
              <a:ext cx="1930399" cy="967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Engagement with Network Users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678623" y="3406602"/>
            <a:ext cx="2066156" cy="1930400"/>
            <a:chOff x="3948446" y="3263045"/>
            <a:chExt cx="2633711" cy="2528156"/>
          </a:xfrm>
        </p:grpSpPr>
        <p:sp>
          <p:nvSpPr>
            <p:cNvPr id="38" name="Freeform 37"/>
            <p:cNvSpPr/>
            <p:nvPr/>
          </p:nvSpPr>
          <p:spPr>
            <a:xfrm>
              <a:off x="3948446" y="3263045"/>
              <a:ext cx="2633711" cy="2528156"/>
            </a:xfrm>
            <a:custGeom>
              <a:avLst/>
              <a:gdLst>
                <a:gd name="connsiteX0" fmla="*/ 0 w 2438400"/>
                <a:gd name="connsiteY0" fmla="*/ 1219200 h 2438400"/>
                <a:gd name="connsiteX1" fmla="*/ 1219200 w 2438400"/>
                <a:gd name="connsiteY1" fmla="*/ 0 h 2438400"/>
                <a:gd name="connsiteX2" fmla="*/ 2438400 w 2438400"/>
                <a:gd name="connsiteY2" fmla="*/ 1219200 h 2438400"/>
                <a:gd name="connsiteX3" fmla="*/ 1219200 w 2438400"/>
                <a:gd name="connsiteY3" fmla="*/ 2438400 h 2438400"/>
                <a:gd name="connsiteX4" fmla="*/ 0 w 2438400"/>
                <a:gd name="connsiteY4" fmla="*/ 121920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5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745744" tIns="629920" rIns="229616" bIns="46736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kern="1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327450" y="4513932"/>
              <a:ext cx="1930399" cy="685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Network Architecture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202959" y="748000"/>
            <a:ext cx="32906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Engagement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Partnerships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Education &amp; Consulting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Resources &amp; Knowledgebase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86093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and Measurement – Keeping the Network Clean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The wide area network, the Science DMZ, and all its systems can be functioning perfectly</a:t>
            </a:r>
          </a:p>
          <a:p>
            <a:r>
              <a:rPr lang="en-US" sz="2400" dirty="0" smtClean="0"/>
              <a:t>Eventually something is going to break</a:t>
            </a:r>
          </a:p>
          <a:p>
            <a:pPr lvl="1"/>
            <a:r>
              <a:rPr lang="en-US" sz="2400" dirty="0" smtClean="0"/>
              <a:t>Networks and systems are built with many, many components</a:t>
            </a:r>
          </a:p>
          <a:p>
            <a:pPr lvl="1"/>
            <a:r>
              <a:rPr lang="en-US" sz="2400" dirty="0" smtClean="0"/>
              <a:t>Sometimes things just break – this is why we buy support contracts</a:t>
            </a:r>
          </a:p>
          <a:p>
            <a:r>
              <a:rPr lang="en-US" sz="2400" dirty="0" smtClean="0"/>
              <a:t>Other problems arise as well – bugs, mistakes, whatever</a:t>
            </a:r>
          </a:p>
          <a:p>
            <a:r>
              <a:rPr lang="en-US" sz="2400" dirty="0" smtClean="0"/>
              <a:t>We must be able to find and fix problems when they occur</a:t>
            </a:r>
          </a:p>
          <a:p>
            <a:r>
              <a:rPr lang="en-US" sz="2400" dirty="0" smtClean="0"/>
              <a:t>Why is this so important?  Because we use TCP!</a:t>
            </a:r>
            <a:endParaRPr lang="en-US" sz="24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3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4192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 Network Failures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 failures are where basic connectivity functions, but high performance is not possible.</a:t>
            </a:r>
          </a:p>
          <a:p>
            <a:r>
              <a:rPr lang="en-US" dirty="0" smtClean="0"/>
              <a:t>TCP was intentionally designed to hide all transmission errors from the user:</a:t>
            </a:r>
          </a:p>
          <a:p>
            <a:pPr lvl="1"/>
            <a:r>
              <a:rPr lang="en-US" dirty="0" smtClean="0"/>
              <a:t>“As long as the TCPs continue to function properly and the internet system does not become completely partitioned, no transmission errors will affect the users.” (From IEN 129, RFC 716)</a:t>
            </a:r>
          </a:p>
          <a:p>
            <a:r>
              <a:rPr lang="en-US" dirty="0" smtClean="0"/>
              <a:t>Some soft failures only affect high bandwidth long RTT flows.</a:t>
            </a:r>
          </a:p>
          <a:p>
            <a:r>
              <a:rPr lang="en-US" dirty="0" smtClean="0"/>
              <a:t>Hard failures are easy to detect &amp; fix </a:t>
            </a:r>
          </a:p>
          <a:p>
            <a:pPr lvl="1"/>
            <a:r>
              <a:rPr lang="en-US" dirty="0" smtClean="0"/>
              <a:t>soft failures can lie hidden for years!</a:t>
            </a:r>
          </a:p>
          <a:p>
            <a:r>
              <a:rPr lang="en-US" dirty="0" smtClean="0"/>
              <a:t>One network problem can often mask others</a:t>
            </a:r>
          </a:p>
          <a:p>
            <a:endParaRPr lang="en-US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6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2538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Congestion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7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3" name="Picture 2" descr="Screen Shot 2014-03-20 at 2.30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977216"/>
            <a:ext cx="7747000" cy="541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85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Considerations – Traffic Flow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8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4" name="Picture 3" descr="Screen Shot 2014-03-20 at 2.46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90194"/>
            <a:ext cx="8245021" cy="5794806"/>
          </a:xfrm>
          <a:prstGeom prst="rect">
            <a:avLst/>
          </a:prstGeom>
        </p:spPr>
      </p:pic>
      <p:sp>
        <p:nvSpPr>
          <p:cNvPr id="7" name="Text Placeholder 7"/>
          <p:cNvSpPr txBox="1">
            <a:spLocks/>
          </p:cNvSpPr>
          <p:nvPr/>
        </p:nvSpPr>
        <p:spPr bwMode="auto">
          <a:xfrm>
            <a:off x="5613400" y="126471"/>
            <a:ext cx="2692400" cy="2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ts val="1200"/>
              </a:spcBef>
              <a:spcAft>
                <a:spcPct val="0"/>
              </a:spcAft>
              <a:buFontTx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457200" indent="-228600" algn="l" defTabSz="457200" rtl="0" eaLnBrk="0" fontAlgn="base" hangingPunct="0">
              <a:spcBef>
                <a:spcPts val="900"/>
              </a:spcBef>
              <a:spcAft>
                <a:spcPct val="0"/>
              </a:spcAft>
              <a:buSzPct val="100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2pPr>
            <a:lvl3pPr marL="6858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5000"/>
              <a:buFont typeface="Lucida Grande" charset="0"/>
              <a:buChar char="-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3pPr>
            <a:lvl4pPr marL="914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sz="1000" b="1" dirty="0" smtClean="0">
                <a:solidFill>
                  <a:srgbClr val="FF0000"/>
                </a:solidFill>
                <a:ea typeface="+mn-ea"/>
                <a:cs typeface="+mn-cs"/>
              </a:rPr>
              <a:t>Courtesy of Ryan Reese – UCSC/SCIPP</a:t>
            </a:r>
          </a:p>
        </p:txBody>
      </p:sp>
    </p:spTree>
    <p:extLst>
      <p:ext uri="{BB962C8B-B14F-4D97-AF65-F5344CB8AC3E}">
        <p14:creationId xmlns:p14="http://schemas.microsoft.com/office/powerpoint/2010/main" val="1164993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Considerations – Traffic Flow</a:t>
            </a:r>
            <a:endParaRPr lang="en-US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3963"/>
            <a:ext cx="3238500" cy="182562"/>
          </a:xfrm>
        </p:spPr>
        <p:txBody>
          <a:bodyPr/>
          <a:lstStyle/>
          <a:p>
            <a:pPr>
              <a:defRPr/>
            </a:pPr>
            <a:fld id="{A4C066DF-968D-2340-B25E-66D46178BCB9}" type="slidenum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9</a:t>
            </a:fld>
            <a:r>
              <a:rPr lang="en-US" sz="800" dirty="0">
                <a:solidFill>
                  <a:prstClr val="black"/>
                </a:solidFill>
                <a:latin typeface="Arial"/>
              </a:rPr>
              <a:t> – ESnet Science Engagement (</a:t>
            </a:r>
            <a:r>
              <a:rPr lang="en-US" sz="800" dirty="0">
                <a:solidFill>
                  <a:prstClr val="black"/>
                </a:solidFill>
                <a:latin typeface="Arial"/>
                <a:hlinkClick r:id="rId2"/>
              </a:rPr>
              <a:t>engage@es.net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) - </a:t>
            </a:r>
            <a:fld id="{087BE274-2920-464F-BD83-825BA3315F3E}" type="datetime1">
              <a:rPr lang="en-US" sz="800">
                <a:solidFill>
                  <a:prstClr val="black"/>
                </a:solidFill>
                <a:latin typeface="Arial"/>
              </a:rPr>
              <a:pPr>
                <a:defRPr/>
              </a:pPr>
              <a:t>5/19/14</a:t>
            </a:fld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7" name="Text Placeholder 7"/>
          <p:cNvSpPr txBox="1">
            <a:spLocks/>
          </p:cNvSpPr>
          <p:nvPr/>
        </p:nvSpPr>
        <p:spPr bwMode="auto">
          <a:xfrm>
            <a:off x="5613400" y="126471"/>
            <a:ext cx="2692400" cy="2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ts val="1200"/>
              </a:spcBef>
              <a:spcAft>
                <a:spcPct val="0"/>
              </a:spcAft>
              <a:buFontTx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defRPr>
            </a:lvl1pPr>
            <a:lvl2pPr marL="457200" indent="-228600" algn="l" defTabSz="457200" rtl="0" eaLnBrk="0" fontAlgn="base" hangingPunct="0">
              <a:spcBef>
                <a:spcPts val="900"/>
              </a:spcBef>
              <a:spcAft>
                <a:spcPct val="0"/>
              </a:spcAft>
              <a:buSzPct val="100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2pPr>
            <a:lvl3pPr marL="6858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5000"/>
              <a:buFont typeface="Lucida Grande" charset="0"/>
              <a:buChar char="-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3pPr>
            <a:lvl4pPr marL="914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108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sz="1000" b="1" dirty="0" smtClean="0">
                <a:solidFill>
                  <a:srgbClr val="FF0000"/>
                </a:solidFill>
                <a:ea typeface="+mn-ea"/>
                <a:cs typeface="+mn-cs"/>
              </a:rPr>
              <a:t>Courtesy of Ryan Reese – UCSC/SCIPP</a:t>
            </a:r>
          </a:p>
        </p:txBody>
      </p:sp>
      <p:pic>
        <p:nvPicPr>
          <p:cNvPr id="2" name="Picture 1" descr="Screen Shot 2014-03-05 at 7.29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1179361"/>
            <a:ext cx="8206407" cy="578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11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9362_ESnet_PPT_Template">
  <a:themeElements>
    <a:clrScheme name="ESnet Theme Colors 1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619FC4"/>
      </a:accent1>
      <a:accent2>
        <a:srgbClr val="006394"/>
      </a:accent2>
      <a:accent3>
        <a:srgbClr val="99CCCC"/>
      </a:accent3>
      <a:accent4>
        <a:srgbClr val="006666"/>
      </a:accent4>
      <a:accent5>
        <a:srgbClr val="669999"/>
      </a:accent5>
      <a:accent6>
        <a:srgbClr val="0099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UITS02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AF0F2E"/>
      </a:accent1>
      <a:accent2>
        <a:srgbClr val="C28124"/>
      </a:accent2>
      <a:accent3>
        <a:srgbClr val="1E8A36"/>
      </a:accent3>
      <a:accent4>
        <a:srgbClr val="472D72"/>
      </a:accent4>
      <a:accent5>
        <a:srgbClr val="37A2BA"/>
      </a:accent5>
      <a:accent6>
        <a:srgbClr val="CECFC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19362_ESnet_PPT_Template">
  <a:themeElements>
    <a:clrScheme name="ESnet Theme Colors 1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619FC4"/>
      </a:accent1>
      <a:accent2>
        <a:srgbClr val="006394"/>
      </a:accent2>
      <a:accent3>
        <a:srgbClr val="99CCCC"/>
      </a:accent3>
      <a:accent4>
        <a:srgbClr val="006666"/>
      </a:accent4>
      <a:accent5>
        <a:srgbClr val="669999"/>
      </a:accent5>
      <a:accent6>
        <a:srgbClr val="0099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19362_ESnet_PPT_Template.pot</Template>
  <TotalTime>13527</TotalTime>
  <Words>2813</Words>
  <Application>Microsoft Macintosh PowerPoint</Application>
  <PresentationFormat>On-screen Show (4:3)</PresentationFormat>
  <Paragraphs>364</Paragraphs>
  <Slides>35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19362_ESnet_PPT_Template</vt:lpstr>
      <vt:lpstr>UITS02</vt:lpstr>
      <vt:lpstr>1_19362_ESnet_PPT_Template</vt:lpstr>
      <vt:lpstr>The Science DMZ: Network Monitoring w/ perfSONAR</vt:lpstr>
      <vt:lpstr>Section Objectives</vt:lpstr>
      <vt:lpstr>Overview</vt:lpstr>
      <vt:lpstr>The Data Transfer Superfecta: “Science DMZ” Model</vt:lpstr>
      <vt:lpstr>Test and Measurement – Keeping the Network Clean</vt:lpstr>
      <vt:lpstr>Soft Network Failures</vt:lpstr>
      <vt:lpstr>Congestion</vt:lpstr>
      <vt:lpstr>Design Considerations – Traffic Flow</vt:lpstr>
      <vt:lpstr>Design Considerations – Traffic Flow</vt:lpstr>
      <vt:lpstr>Network Monitoring</vt:lpstr>
      <vt:lpstr>What is perfSONAR?</vt:lpstr>
      <vt:lpstr>Importance of Regular Testing</vt:lpstr>
      <vt:lpstr>Success Stories</vt:lpstr>
      <vt:lpstr>Success Stories - #1 Failing Optic(s) ex 1</vt:lpstr>
      <vt:lpstr>Success Stories - #1 Failing Optic(s) ex 1</vt:lpstr>
      <vt:lpstr>Success Stories - #1 Failing Optic(s) ex 1</vt:lpstr>
      <vt:lpstr>Success Stories - #1 Failing Optic(s) ex 1</vt:lpstr>
      <vt:lpstr>Success Stories - #1 Failing Optic(s) ex 2</vt:lpstr>
      <vt:lpstr>Success Stories - #1 Failing Optic(s) ex 2</vt:lpstr>
      <vt:lpstr>Success Stories - #2 PSU</vt:lpstr>
      <vt:lpstr>Success Stories - #2 PSU</vt:lpstr>
      <vt:lpstr>Success Stories - #2 PSU</vt:lpstr>
      <vt:lpstr>Success Stories - #2 PSU</vt:lpstr>
      <vt:lpstr>Success Stories - #2 PSU</vt:lpstr>
      <vt:lpstr>Success Stories - #3 Vanderbilt</vt:lpstr>
      <vt:lpstr>Success Stories - #4 Office to Office Video</vt:lpstr>
      <vt:lpstr>Success Stories - #4 Office to Office Video</vt:lpstr>
      <vt:lpstr>Success Stories</vt:lpstr>
      <vt:lpstr>PowerPoint Presentation</vt:lpstr>
      <vt:lpstr>Regular perfSONAR Tests</vt:lpstr>
      <vt:lpstr>Develop a Test Plan</vt:lpstr>
      <vt:lpstr>Host Considerations</vt:lpstr>
      <vt:lpstr>perfSONAR Deployment Locations</vt:lpstr>
      <vt:lpstr>Sample Site Deployment</vt:lpstr>
      <vt:lpstr>The Science DMZ: Network Monitoring w/ perfSONAR</vt:lpstr>
    </vt:vector>
  </TitlesOfParts>
  <Company>Lawrence Berkeley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the Title Slide Arial 32 pt</dc:title>
  <dc:creator>Wendy Tsabba</dc:creator>
  <cp:lastModifiedBy>Jason Zurawski</cp:lastModifiedBy>
  <cp:revision>293</cp:revision>
  <cp:lastPrinted>2011-09-27T17:47:57Z</cp:lastPrinted>
  <dcterms:created xsi:type="dcterms:W3CDTF">2011-02-26T00:20:18Z</dcterms:created>
  <dcterms:modified xsi:type="dcterms:W3CDTF">2014-05-19T09:44:15Z</dcterms:modified>
</cp:coreProperties>
</file>