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42" r:id="rId2"/>
    <p:sldMasterId id="2147483756" r:id="rId3"/>
  </p:sldMasterIdLst>
  <p:notesMasterIdLst>
    <p:notesMasterId r:id="rId25"/>
  </p:notesMasterIdLst>
  <p:handoutMasterIdLst>
    <p:handoutMasterId r:id="rId26"/>
  </p:handoutMasterIdLst>
  <p:sldIdLst>
    <p:sldId id="850" r:id="rId4"/>
    <p:sldId id="853" r:id="rId5"/>
    <p:sldId id="852" r:id="rId6"/>
    <p:sldId id="854" r:id="rId7"/>
    <p:sldId id="844" r:id="rId8"/>
    <p:sldId id="843" r:id="rId9"/>
    <p:sldId id="828" r:id="rId10"/>
    <p:sldId id="845" r:id="rId11"/>
    <p:sldId id="837" r:id="rId12"/>
    <p:sldId id="858" r:id="rId13"/>
    <p:sldId id="849" r:id="rId14"/>
    <p:sldId id="815" r:id="rId15"/>
    <p:sldId id="848" r:id="rId16"/>
    <p:sldId id="834" r:id="rId17"/>
    <p:sldId id="855" r:id="rId18"/>
    <p:sldId id="859" r:id="rId19"/>
    <p:sldId id="856" r:id="rId20"/>
    <p:sldId id="857" r:id="rId21"/>
    <p:sldId id="768" r:id="rId22"/>
    <p:sldId id="846" r:id="rId23"/>
    <p:sldId id="85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ESnet" id="{EDFB61F7-9703-1F40-BF8E-1D59D7A53C8C}">
          <p14:sldIdLst>
            <p14:sldId id="850"/>
            <p14:sldId id="853"/>
            <p14:sldId id="852"/>
            <p14:sldId id="854"/>
            <p14:sldId id="844"/>
            <p14:sldId id="843"/>
            <p14:sldId id="828"/>
            <p14:sldId id="845"/>
            <p14:sldId id="837"/>
            <p14:sldId id="858"/>
            <p14:sldId id="849"/>
            <p14:sldId id="815"/>
            <p14:sldId id="848"/>
            <p14:sldId id="834"/>
            <p14:sldId id="855"/>
            <p14:sldId id="859"/>
            <p14:sldId id="856"/>
            <p14:sldId id="857"/>
            <p14:sldId id="768"/>
            <p14:sldId id="846"/>
            <p14:sldId id="85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ory Bell" initials="" lastIdx="2" clrIdx="0"/>
  <p:cmAuthor id="1" name="Shane Can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8" autoAdjust="0"/>
    <p:restoredTop sz="81664" autoAdjust="0"/>
  </p:normalViewPr>
  <p:slideViewPr>
    <p:cSldViewPr snapToGrid="0" snapToObjects="1">
      <p:cViewPr varScale="1">
        <p:scale>
          <a:sx n="92" d="100"/>
          <a:sy n="92" d="100"/>
        </p:scale>
        <p:origin x="-10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yelick:Library:Mail%20Downloads:Genomic%20Computing%20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2854267003"/>
          <c:y val="0.0376884422110553"/>
          <c:w val="0.752263650529922"/>
          <c:h val="0.7926092074545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Sequencers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Sheet1!$B$23:$G$23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Sheet1!$B$24:$G$24</c:f>
              <c:numCache>
                <c:formatCode>General</c:formatCode>
                <c:ptCount val="6"/>
                <c:pt idx="0">
                  <c:v>1.0</c:v>
                </c:pt>
                <c:pt idx="1">
                  <c:v>2.5</c:v>
                </c:pt>
                <c:pt idx="2">
                  <c:v>5.0</c:v>
                </c:pt>
                <c:pt idx="3">
                  <c:v>10.0</c:v>
                </c:pt>
                <c:pt idx="4">
                  <c:v>25.0</c:v>
                </c:pt>
                <c:pt idx="5">
                  <c:v>50.0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Detectors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Sheet1!$B$23:$G$23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Sheet1!$B$25:$G$25</c:f>
              <c:numCache>
                <c:formatCode>General</c:formatCode>
                <c:ptCount val="6"/>
                <c:pt idx="0">
                  <c:v>1.0</c:v>
                </c:pt>
                <c:pt idx="1">
                  <c:v>1.8</c:v>
                </c:pt>
                <c:pt idx="2">
                  <c:v>3.24</c:v>
                </c:pt>
                <c:pt idx="3">
                  <c:v>5.832</c:v>
                </c:pt>
                <c:pt idx="4">
                  <c:v>10.4976</c:v>
                </c:pt>
                <c:pt idx="5">
                  <c:v>18.89568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Processors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Sheet1!$B$23:$G$23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Sheet1!$B$26:$G$26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6.0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Memory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Sheet1!$B$23:$G$23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Sheet1!$B$27:$G$27</c:f>
              <c:numCache>
                <c:formatCode>General</c:formatCode>
                <c:ptCount val="6"/>
                <c:pt idx="0">
                  <c:v>1.0</c:v>
                </c:pt>
                <c:pt idx="1">
                  <c:v>1.25</c:v>
                </c:pt>
                <c:pt idx="2">
                  <c:v>1.5625</c:v>
                </c:pt>
                <c:pt idx="3">
                  <c:v>1.953125</c:v>
                </c:pt>
                <c:pt idx="4">
                  <c:v>2.44140625</c:v>
                </c:pt>
                <c:pt idx="5">
                  <c:v>3.0517578125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403208"/>
        <c:axId val="2048406328"/>
      </c:lineChart>
      <c:catAx>
        <c:axId val="204840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8406328"/>
        <c:crosses val="autoZero"/>
        <c:auto val="1"/>
        <c:lblAlgn val="ctr"/>
        <c:lblOffset val="100"/>
        <c:noMultiLvlLbl val="0"/>
      </c:catAx>
      <c:valAx>
        <c:axId val="2048406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Increase over 2010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48403208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93941246376853"/>
          <c:y val="0.0449114915325939"/>
          <c:w val="0.409410137054534"/>
          <c:h val="0.303364651408669"/>
        </c:manualLayout>
      </c:layout>
      <c:overlay val="0"/>
      <c:spPr>
        <a:solidFill>
          <a:sysClr val="window" lastClr="FFFFFF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2-27T11:13:19.548" idx="1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1F565-D953-0A49-AA6C-87C07A3641A6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1EDF1-11B2-294F-8799-E3058583CCF2}">
      <dgm:prSet phldrT="[Text]" custT="1"/>
      <dgm:spPr/>
      <dgm:t>
        <a:bodyPr/>
        <a:lstStyle/>
        <a:p>
          <a:r>
            <a:rPr lang="en-US" sz="2000" u="sng" dirty="0" smtClean="0"/>
            <a:t>Education &amp; Consulting</a:t>
          </a:r>
        </a:p>
        <a:p>
          <a:r>
            <a:rPr lang="en-US" sz="1800" dirty="0" smtClean="0"/>
            <a:t>Webinars, workshops, 1:1 data mobility consultations with scientists, support teams.</a:t>
          </a:r>
          <a:endParaRPr lang="en-US" sz="1800" dirty="0"/>
        </a:p>
      </dgm:t>
    </dgm:pt>
    <dgm:pt modelId="{97128A61-9F9E-6A41-B9AB-A457EC2416F9}" type="parTrans" cxnId="{6A584741-0B9B-024F-A80B-465305E7794C}">
      <dgm:prSet/>
      <dgm:spPr/>
      <dgm:t>
        <a:bodyPr/>
        <a:lstStyle/>
        <a:p>
          <a:endParaRPr lang="en-US"/>
        </a:p>
      </dgm:t>
    </dgm:pt>
    <dgm:pt modelId="{A02CD1A0-B2CB-3441-9C10-A44FDDFC9CA4}" type="sibTrans" cxnId="{6A584741-0B9B-024F-A80B-465305E7794C}">
      <dgm:prSet/>
      <dgm:spPr/>
      <dgm:t>
        <a:bodyPr/>
        <a:lstStyle/>
        <a:p>
          <a:endParaRPr lang="en-US"/>
        </a:p>
      </dgm:t>
    </dgm:pt>
    <dgm:pt modelId="{5DFED4FE-9E18-CB4B-B001-9006E997AA7B}">
      <dgm:prSet phldrT="[Text]" custT="1"/>
      <dgm:spPr/>
      <dgm:t>
        <a:bodyPr/>
        <a:lstStyle/>
        <a:p>
          <a:r>
            <a:rPr lang="en-US" sz="2000" u="sng" dirty="0" smtClean="0"/>
            <a:t>Partnerships</a:t>
          </a:r>
        </a:p>
        <a:p>
          <a:r>
            <a:rPr lang="en-US" sz="1800" dirty="0" smtClean="0"/>
            <a:t>With facilities / research teams / providers, building foundation for lasting impact</a:t>
          </a:r>
          <a:r>
            <a:rPr lang="en-US" sz="2000" dirty="0" smtClean="0"/>
            <a:t>. </a:t>
          </a:r>
          <a:endParaRPr lang="en-US" sz="2000" dirty="0"/>
        </a:p>
      </dgm:t>
    </dgm:pt>
    <dgm:pt modelId="{024D9B4D-CD81-714C-B1E3-5555A99DBA0C}" type="parTrans" cxnId="{05520B82-64A0-FD43-BED0-C94A6698F82A}">
      <dgm:prSet/>
      <dgm:spPr/>
      <dgm:t>
        <a:bodyPr/>
        <a:lstStyle/>
        <a:p>
          <a:endParaRPr lang="en-US"/>
        </a:p>
      </dgm:t>
    </dgm:pt>
    <dgm:pt modelId="{62DC9440-6BB3-554A-8094-7DEF338AA6F7}" type="sibTrans" cxnId="{05520B82-64A0-FD43-BED0-C94A6698F82A}">
      <dgm:prSet/>
      <dgm:spPr/>
      <dgm:t>
        <a:bodyPr/>
        <a:lstStyle/>
        <a:p>
          <a:endParaRPr lang="en-US"/>
        </a:p>
      </dgm:t>
    </dgm:pt>
    <dgm:pt modelId="{41764279-1AA1-A646-A388-68EFC76AD81E}">
      <dgm:prSet custT="1"/>
      <dgm:spPr/>
      <dgm:t>
        <a:bodyPr/>
        <a:lstStyle/>
        <a:p>
          <a:r>
            <a:rPr lang="en-US" sz="2000" u="sng" dirty="0" smtClean="0"/>
            <a:t>Resources &amp; Knowledgebase</a:t>
          </a:r>
        </a:p>
        <a:p>
          <a:r>
            <a:rPr lang="en-US" sz="1800" u="none" dirty="0" smtClean="0"/>
            <a:t>Reference designs, case studies, papers, FAQs – tailored for multiple audiences</a:t>
          </a:r>
          <a:r>
            <a:rPr lang="en-US" sz="2000" u="none" dirty="0" smtClean="0"/>
            <a:t>.</a:t>
          </a:r>
          <a:endParaRPr lang="en-US" sz="2000" u="none" dirty="0"/>
        </a:p>
      </dgm:t>
    </dgm:pt>
    <dgm:pt modelId="{C5128C2F-A6FE-224F-8CA2-E789579CB5B6}" type="parTrans" cxnId="{A1DC14B3-BE1A-F541-AB01-6BB64E604131}">
      <dgm:prSet/>
      <dgm:spPr/>
      <dgm:t>
        <a:bodyPr/>
        <a:lstStyle/>
        <a:p>
          <a:endParaRPr lang="en-US"/>
        </a:p>
      </dgm:t>
    </dgm:pt>
    <dgm:pt modelId="{BDCA168E-C1D0-6743-AF59-402B43ADD5F1}" type="sibTrans" cxnId="{A1DC14B3-BE1A-F541-AB01-6BB64E604131}">
      <dgm:prSet/>
      <dgm:spPr/>
      <dgm:t>
        <a:bodyPr/>
        <a:lstStyle/>
        <a:p>
          <a:endParaRPr lang="en-US"/>
        </a:p>
      </dgm:t>
    </dgm:pt>
    <dgm:pt modelId="{47BEFCF6-BD44-7E42-A9DF-F6022875FED8}" type="pres">
      <dgm:prSet presAssocID="{7431F565-D953-0A49-AA6C-87C07A3641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6A48E-A87A-A044-8236-E81488072D2D}" type="pres">
      <dgm:prSet presAssocID="{5DFED4FE-9E18-CB4B-B001-9006E997AA7B}" presName="composite" presStyleCnt="0"/>
      <dgm:spPr/>
    </dgm:pt>
    <dgm:pt modelId="{B69166CC-B50A-CE49-93E1-2669B4E936C2}" type="pres">
      <dgm:prSet presAssocID="{5DFED4FE-9E18-CB4B-B001-9006E997AA7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ADBF1-0B1E-9244-B3C6-78107854BB56}" type="pres">
      <dgm:prSet presAssocID="{5DFED4FE-9E18-CB4B-B001-9006E997AA7B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814E49F-B28F-E641-9C92-A9DFE35479AF}" type="pres">
      <dgm:prSet presAssocID="{62DC9440-6BB3-554A-8094-7DEF338AA6F7}" presName="sibTrans" presStyleCnt="0"/>
      <dgm:spPr/>
    </dgm:pt>
    <dgm:pt modelId="{C1DC92DB-9561-5D4E-83E9-23DE20C62BFF}" type="pres">
      <dgm:prSet presAssocID="{8BF1EDF1-11B2-294F-8799-E3058583CCF2}" presName="composite" presStyleCnt="0"/>
      <dgm:spPr/>
    </dgm:pt>
    <dgm:pt modelId="{2E60550D-4530-F743-B286-2E784D6FE3D1}" type="pres">
      <dgm:prSet presAssocID="{8BF1EDF1-11B2-294F-8799-E3058583CCF2}" presName="rect1" presStyleLbl="trAlignAcc1" presStyleIdx="1" presStyleCnt="3" custScaleX="10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ED0B5-851C-2C4F-9E04-3983A79285C9}" type="pres">
      <dgm:prSet presAssocID="{8BF1EDF1-11B2-294F-8799-E3058583CCF2}" presName="rect2" presStyleLbl="fgImgPlace1" presStyleIdx="1" presStyleCnt="3" custLinFactNeighborX="2556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DB7397F-1C7E-0547-BBDA-986A5FC80FA0}" type="pres">
      <dgm:prSet presAssocID="{A02CD1A0-B2CB-3441-9C10-A44FDDFC9CA4}" presName="sibTrans" presStyleCnt="0"/>
      <dgm:spPr/>
    </dgm:pt>
    <dgm:pt modelId="{AAF8BC31-8433-4A41-82B5-7277EE3D6914}" type="pres">
      <dgm:prSet presAssocID="{41764279-1AA1-A646-A388-68EFC76AD81E}" presName="composite" presStyleCnt="0"/>
      <dgm:spPr/>
    </dgm:pt>
    <dgm:pt modelId="{E30D6230-4803-414B-BB00-973814A3BD8E}" type="pres">
      <dgm:prSet presAssocID="{41764279-1AA1-A646-A388-68EFC76AD81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867A4-7F2E-D840-9348-36629F944B5E}" type="pres">
      <dgm:prSet presAssocID="{41764279-1AA1-A646-A388-68EFC76AD81E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</dgm:ptLst>
  <dgm:cxnLst>
    <dgm:cxn modelId="{2886F669-CA8F-2E4D-A90F-41DD1DF86D1F}" type="presOf" srcId="{5DFED4FE-9E18-CB4B-B001-9006E997AA7B}" destId="{B69166CC-B50A-CE49-93E1-2669B4E936C2}" srcOrd="0" destOrd="0" presId="urn:microsoft.com/office/officeart/2008/layout/PictureStrips"/>
    <dgm:cxn modelId="{05520B82-64A0-FD43-BED0-C94A6698F82A}" srcId="{7431F565-D953-0A49-AA6C-87C07A3641A6}" destId="{5DFED4FE-9E18-CB4B-B001-9006E997AA7B}" srcOrd="0" destOrd="0" parTransId="{024D9B4D-CD81-714C-B1E3-5555A99DBA0C}" sibTransId="{62DC9440-6BB3-554A-8094-7DEF338AA6F7}"/>
    <dgm:cxn modelId="{25936EC7-0BA6-9645-A85E-336BE4114B44}" type="presOf" srcId="{7431F565-D953-0A49-AA6C-87C07A3641A6}" destId="{47BEFCF6-BD44-7E42-A9DF-F6022875FED8}" srcOrd="0" destOrd="0" presId="urn:microsoft.com/office/officeart/2008/layout/PictureStrips"/>
    <dgm:cxn modelId="{931EDC04-5B5F-AD41-A737-E228DD324566}" type="presOf" srcId="{8BF1EDF1-11B2-294F-8799-E3058583CCF2}" destId="{2E60550D-4530-F743-B286-2E784D6FE3D1}" srcOrd="0" destOrd="0" presId="urn:microsoft.com/office/officeart/2008/layout/PictureStrips"/>
    <dgm:cxn modelId="{DCFCE7C7-4002-0949-BD0F-658C116BE79A}" type="presOf" srcId="{41764279-1AA1-A646-A388-68EFC76AD81E}" destId="{E30D6230-4803-414B-BB00-973814A3BD8E}" srcOrd="0" destOrd="0" presId="urn:microsoft.com/office/officeart/2008/layout/PictureStrips"/>
    <dgm:cxn modelId="{6A584741-0B9B-024F-A80B-465305E7794C}" srcId="{7431F565-D953-0A49-AA6C-87C07A3641A6}" destId="{8BF1EDF1-11B2-294F-8799-E3058583CCF2}" srcOrd="1" destOrd="0" parTransId="{97128A61-9F9E-6A41-B9AB-A457EC2416F9}" sibTransId="{A02CD1A0-B2CB-3441-9C10-A44FDDFC9CA4}"/>
    <dgm:cxn modelId="{A1DC14B3-BE1A-F541-AB01-6BB64E604131}" srcId="{7431F565-D953-0A49-AA6C-87C07A3641A6}" destId="{41764279-1AA1-A646-A388-68EFC76AD81E}" srcOrd="2" destOrd="0" parTransId="{C5128C2F-A6FE-224F-8CA2-E789579CB5B6}" sibTransId="{BDCA168E-C1D0-6743-AF59-402B43ADD5F1}"/>
    <dgm:cxn modelId="{0D242599-E84A-0745-BCD8-D85F5A1923D5}" type="presParOf" srcId="{47BEFCF6-BD44-7E42-A9DF-F6022875FED8}" destId="{8446A48E-A87A-A044-8236-E81488072D2D}" srcOrd="0" destOrd="0" presId="urn:microsoft.com/office/officeart/2008/layout/PictureStrips"/>
    <dgm:cxn modelId="{6E049B96-9082-6E48-920B-B96C65141860}" type="presParOf" srcId="{8446A48E-A87A-A044-8236-E81488072D2D}" destId="{B69166CC-B50A-CE49-93E1-2669B4E936C2}" srcOrd="0" destOrd="0" presId="urn:microsoft.com/office/officeart/2008/layout/PictureStrips"/>
    <dgm:cxn modelId="{C8E9AD02-1B98-734B-B928-B6BD25B39AB3}" type="presParOf" srcId="{8446A48E-A87A-A044-8236-E81488072D2D}" destId="{DC0ADBF1-0B1E-9244-B3C6-78107854BB56}" srcOrd="1" destOrd="0" presId="urn:microsoft.com/office/officeart/2008/layout/PictureStrips"/>
    <dgm:cxn modelId="{E32C6306-F878-084B-A9A7-9A0EA80FE42D}" type="presParOf" srcId="{47BEFCF6-BD44-7E42-A9DF-F6022875FED8}" destId="{7814E49F-B28F-E641-9C92-A9DFE35479AF}" srcOrd="1" destOrd="0" presId="urn:microsoft.com/office/officeart/2008/layout/PictureStrips"/>
    <dgm:cxn modelId="{21D87EC3-B123-BE4B-8861-67914399BC6B}" type="presParOf" srcId="{47BEFCF6-BD44-7E42-A9DF-F6022875FED8}" destId="{C1DC92DB-9561-5D4E-83E9-23DE20C62BFF}" srcOrd="2" destOrd="0" presId="urn:microsoft.com/office/officeart/2008/layout/PictureStrips"/>
    <dgm:cxn modelId="{E481EA94-C9EA-DB44-8A4C-11536F867F26}" type="presParOf" srcId="{C1DC92DB-9561-5D4E-83E9-23DE20C62BFF}" destId="{2E60550D-4530-F743-B286-2E784D6FE3D1}" srcOrd="0" destOrd="0" presId="urn:microsoft.com/office/officeart/2008/layout/PictureStrips"/>
    <dgm:cxn modelId="{A597CCFE-490E-364B-8AF6-50690B7649AF}" type="presParOf" srcId="{C1DC92DB-9561-5D4E-83E9-23DE20C62BFF}" destId="{95DED0B5-851C-2C4F-9E04-3983A79285C9}" srcOrd="1" destOrd="0" presId="urn:microsoft.com/office/officeart/2008/layout/PictureStrips"/>
    <dgm:cxn modelId="{A7D2A754-02D3-F04F-8675-49FB162EF7A3}" type="presParOf" srcId="{47BEFCF6-BD44-7E42-A9DF-F6022875FED8}" destId="{2DB7397F-1C7E-0547-BBDA-986A5FC80FA0}" srcOrd="3" destOrd="0" presId="urn:microsoft.com/office/officeart/2008/layout/PictureStrips"/>
    <dgm:cxn modelId="{4FE0BA7D-1545-7645-9CDE-DF199CFBD666}" type="presParOf" srcId="{47BEFCF6-BD44-7E42-A9DF-F6022875FED8}" destId="{AAF8BC31-8433-4A41-82B5-7277EE3D6914}" srcOrd="4" destOrd="0" presId="urn:microsoft.com/office/officeart/2008/layout/PictureStrips"/>
    <dgm:cxn modelId="{8F2DA516-E5A9-3541-BA7C-77B379D70A2B}" type="presParOf" srcId="{AAF8BC31-8433-4A41-82B5-7277EE3D6914}" destId="{E30D6230-4803-414B-BB00-973814A3BD8E}" srcOrd="0" destOrd="0" presId="urn:microsoft.com/office/officeart/2008/layout/PictureStrips"/>
    <dgm:cxn modelId="{C3F65334-D310-D042-95BC-97D90F820D96}" type="presParOf" srcId="{AAF8BC31-8433-4A41-82B5-7277EE3D6914}" destId="{EFF867A4-7F2E-D840-9348-36629F944B5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166CC-B50A-CE49-93E1-2669B4E936C2}">
      <dsp:nvSpPr>
        <dsp:cNvPr id="0" name=""/>
        <dsp:cNvSpPr/>
      </dsp:nvSpPr>
      <dsp:spPr>
        <a:xfrm>
          <a:off x="1235831" y="437361"/>
          <a:ext cx="4543379" cy="1419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68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Partnerships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With facilities / research teams / providers, building foundation for lasting impact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1235831" y="437361"/>
        <a:ext cx="4543379" cy="1419805"/>
      </dsp:txXfrm>
    </dsp:sp>
    <dsp:sp modelId="{DC0ADBF1-0B1E-9244-B3C6-78107854BB56}">
      <dsp:nvSpPr>
        <dsp:cNvPr id="0" name=""/>
        <dsp:cNvSpPr/>
      </dsp:nvSpPr>
      <dsp:spPr>
        <a:xfrm>
          <a:off x="1046523" y="232277"/>
          <a:ext cx="993864" cy="14907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0550D-4530-F743-B286-2E784D6FE3D1}">
      <dsp:nvSpPr>
        <dsp:cNvPr id="0" name=""/>
        <dsp:cNvSpPr/>
      </dsp:nvSpPr>
      <dsp:spPr>
        <a:xfrm>
          <a:off x="1155549" y="2224739"/>
          <a:ext cx="4650421" cy="1419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68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Education &amp; Consulting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Webinars, workshops, 1:1 data mobility consultations with scientists, support teams.</a:t>
          </a:r>
          <a:endParaRPr lang="en-US" sz="1800" kern="1200" dirty="0"/>
        </a:p>
      </dsp:txBody>
      <dsp:txXfrm>
        <a:off x="1155549" y="2224739"/>
        <a:ext cx="4650421" cy="1419805"/>
      </dsp:txXfrm>
    </dsp:sp>
    <dsp:sp modelId="{95DED0B5-851C-2C4F-9E04-3983A79285C9}">
      <dsp:nvSpPr>
        <dsp:cNvPr id="0" name=""/>
        <dsp:cNvSpPr/>
      </dsp:nvSpPr>
      <dsp:spPr>
        <a:xfrm>
          <a:off x="1045166" y="2019655"/>
          <a:ext cx="993864" cy="14907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D6230-4803-414B-BB00-973814A3BD8E}">
      <dsp:nvSpPr>
        <dsp:cNvPr id="0" name=""/>
        <dsp:cNvSpPr/>
      </dsp:nvSpPr>
      <dsp:spPr>
        <a:xfrm>
          <a:off x="1235831" y="4012117"/>
          <a:ext cx="4543379" cy="1419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68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Resources &amp; Knowledgebase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Reference designs, case studies, papers, FAQs – tailored for multiple audiences</a:t>
          </a:r>
          <a:r>
            <a:rPr lang="en-US" sz="2000" u="none" kern="1200" dirty="0" smtClean="0"/>
            <a:t>.</a:t>
          </a:r>
          <a:endParaRPr lang="en-US" sz="2000" u="none" kern="1200" dirty="0"/>
        </a:p>
      </dsp:txBody>
      <dsp:txXfrm>
        <a:off x="1235831" y="4012117"/>
        <a:ext cx="4543379" cy="1419805"/>
      </dsp:txXfrm>
    </dsp:sp>
    <dsp:sp modelId="{EFF867A4-7F2E-D840-9348-36629F944B5E}">
      <dsp:nvSpPr>
        <dsp:cNvPr id="0" name=""/>
        <dsp:cNvSpPr/>
      </dsp:nvSpPr>
      <dsp:spPr>
        <a:xfrm>
          <a:off x="1046523" y="3807033"/>
          <a:ext cx="993864" cy="1490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low-res map shows why most of our data flows terminate outside the national lab complex.  </a:t>
            </a:r>
          </a:p>
          <a:p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ea typeface="ＭＳ Ｐゴシック" pitchFamily="34" charset="-128"/>
              </a:rPr>
              <a:t>=-=-=-=-=-=-=-=-=-</a:t>
            </a:r>
            <a:endParaRPr lang="en-US" baseline="0" dirty="0" smtClean="0"/>
          </a:p>
          <a:p>
            <a:endParaRPr lang="en-US" baseline="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ea typeface="ＭＳ Ｐゴシック" pitchFamily="34" charset="-128"/>
              </a:rPr>
              <a:t>ESnet  - the Energy Sciences Network - is an SC program whose </a:t>
            </a:r>
            <a:r>
              <a:rPr lang="en-US" sz="2000" b="1" u="sng" dirty="0" smtClean="0">
                <a:ea typeface="ＭＳ Ｐゴシック" pitchFamily="34" charset="-128"/>
              </a:rPr>
              <a:t>primary mission is to enable the large-scale science</a:t>
            </a:r>
            <a:r>
              <a:rPr lang="en-US" sz="2000" b="1" dirty="0" smtClean="0">
                <a:ea typeface="ＭＳ Ｐゴシック" pitchFamily="34" charset="-128"/>
              </a:rPr>
              <a:t> of the Office of Science that depends on</a:t>
            </a:r>
            <a:r>
              <a:rPr lang="en-US" sz="2000" dirty="0" smtClean="0">
                <a:ea typeface="ＭＳ Ｐゴシック" pitchFamily="34" charset="-128"/>
              </a:rPr>
              <a:t>: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Multi-institution, world-wide collaboration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marL="169862" lvl="1" indent="0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800" dirty="0" smtClean="0">
                <a:ea typeface="ＭＳ Ｐゴシック" pitchFamily="34" charset="-128"/>
              </a:rPr>
              <a:t>Data mobility: sharing of massive amounts of data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Ø"/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Distributed data management and processing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Distributed simulation, visualization, and computational steering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Collaboration with the US and International Research and Education community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=-=-=-=-=-=-=-=-=-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90000"/>
              </a:lnSpc>
              <a:buSzTx/>
            </a:pPr>
            <a:r>
              <a:rPr lang="en-US" sz="2000" dirty="0" smtClean="0">
                <a:ea typeface="ＭＳ Ｐゴシック" pitchFamily="34" charset="-128"/>
              </a:rPr>
              <a:t>ESnet connects the Office of Science National Laboratories and user facilities to each other and to collaborators worldwide</a:t>
            </a:r>
          </a:p>
          <a:p>
            <a:pPr marL="341313" indent="-341313">
              <a:lnSpc>
                <a:spcPct val="90000"/>
              </a:lnSpc>
              <a:buSzTx/>
            </a:pPr>
            <a:endParaRPr lang="en-US" sz="2000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90000"/>
              </a:lnSpc>
              <a:buSzTx/>
            </a:pPr>
            <a:r>
              <a:rPr lang="en-US" sz="1800" dirty="0" smtClean="0">
                <a:ea typeface="ＭＳ Ｐゴシック" pitchFamily="34" charset="-128"/>
              </a:rPr>
              <a:t>	Ames, Argonne, Brookhaven, </a:t>
            </a:r>
            <a:r>
              <a:rPr lang="en-US" sz="1800" dirty="0" err="1" smtClean="0">
                <a:ea typeface="ＭＳ Ｐゴシック" pitchFamily="34" charset="-128"/>
              </a:rPr>
              <a:t>Fermilab</a:t>
            </a:r>
            <a:r>
              <a:rPr lang="en-US" sz="1800" dirty="0" smtClean="0">
                <a:ea typeface="ＭＳ Ｐゴシック" pitchFamily="34" charset="-128"/>
              </a:rPr>
              <a:t>, Lawrence Berkeley, Oak Ridge, Pacific Northwest, Princeton Plasma Physics, SLAC, and Thomas Jefferson National Accelerator Facility,</a:t>
            </a:r>
          </a:p>
          <a:p>
            <a:pPr lvl="1" indent="-287338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baseline="0" dirty="0" smtClean="0"/>
              <a:t>This does not include information about LHC sites – only two of the six DOE science program offices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Thousands and thousands of scientists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6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5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X-ray tomography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General purpose</a:t>
            </a:r>
            <a:r>
              <a:rPr lang="en-US" baseline="0" dirty="0" smtClean="0"/>
              <a:t> network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Windows shares on an old computer with not enough storage</a:t>
            </a:r>
            <a:endParaRPr lang="en-US" dirty="0" smtClean="0"/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acquisition uses </a:t>
            </a:r>
            <a:r>
              <a:rPr lang="en-US" dirty="0" err="1" smtClean="0"/>
              <a:t>LabView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written to shared drive on firewalled Windows 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Analysis done on workstations</a:t>
            </a:r>
          </a:p>
          <a:p>
            <a:pPr lvl="1"/>
            <a:r>
              <a:rPr lang="en-US" dirty="0" smtClean="0"/>
              <a:t>High-powered Windows hosts</a:t>
            </a:r>
          </a:p>
          <a:p>
            <a:pPr lvl="1"/>
            <a:r>
              <a:rPr lang="en-US" dirty="0" smtClean="0"/>
              <a:t>Mix of proprietary and open-source tools</a:t>
            </a:r>
          </a:p>
          <a:p>
            <a:pPr lvl="1"/>
            <a:r>
              <a:rPr lang="en-US" dirty="0" smtClean="0"/>
              <a:t>Scientists can be physically present or use Remote Desktop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export post-analysis – physical transport of portable media</a:t>
            </a:r>
          </a:p>
          <a:p>
            <a:pPr lvl="1"/>
            <a:r>
              <a:rPr lang="en-US" dirty="0" smtClean="0"/>
              <a:t>USB hard drives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Dedicated infrastructure, built for performance,</a:t>
            </a:r>
            <a:r>
              <a:rPr lang="en-US" baseline="0" dirty="0" smtClean="0"/>
              <a:t> outside the general purpose network, clear path to NERSC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acquisition uses </a:t>
            </a:r>
            <a:r>
              <a:rPr lang="en-US" dirty="0" err="1" smtClean="0"/>
              <a:t>LabView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written to SAMBA share on </a:t>
            </a:r>
            <a:r>
              <a:rPr lang="en-US" dirty="0" err="1" smtClean="0"/>
              <a:t>beamline</a:t>
            </a:r>
            <a:r>
              <a:rPr lang="en-US" dirty="0" smtClean="0"/>
              <a:t> Linux DTN </a:t>
            </a:r>
          </a:p>
          <a:p>
            <a:pPr lvl="1"/>
            <a:r>
              <a:rPr lang="en-US" dirty="0" smtClean="0"/>
              <a:t>Writing via SAMBA is faster than local disk on acquisition computer</a:t>
            </a:r>
          </a:p>
          <a:p>
            <a:pPr lvl="1"/>
            <a:r>
              <a:rPr lang="en-US" dirty="0" smtClean="0"/>
              <a:t>Data are TIFF files ~10MB each, ~1000 files per data set</a:t>
            </a:r>
          </a:p>
          <a:p>
            <a:pPr lvl="1"/>
            <a:r>
              <a:rPr lang="en-US" dirty="0" smtClean="0"/>
              <a:t>Current max performance is ~200MB/sec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Automated workflow pushes data to NERSC for analysis</a:t>
            </a:r>
          </a:p>
          <a:p>
            <a:pPr lvl="1"/>
            <a:r>
              <a:rPr lang="en-US" dirty="0" smtClean="0"/>
              <a:t>Workflow managed using signal files</a:t>
            </a:r>
          </a:p>
          <a:p>
            <a:pPr lvl="1"/>
            <a:r>
              <a:rPr lang="en-US" dirty="0" smtClean="0"/>
              <a:t>Data set is rolled up into an HDF5 file</a:t>
            </a:r>
          </a:p>
          <a:p>
            <a:pPr lvl="1"/>
            <a:r>
              <a:rPr lang="en-US" dirty="0" smtClean="0"/>
              <a:t>Python scripts drive Globus Online CLI</a:t>
            </a:r>
          </a:p>
          <a:p>
            <a:pPr lvl="1"/>
            <a:r>
              <a:rPr lang="en-US" dirty="0" smtClean="0"/>
              <a:t>Data transferred to NERSC DTNs at ~300MB/sec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Analysis results pulled back to </a:t>
            </a:r>
            <a:r>
              <a:rPr lang="en-US" dirty="0" err="1" smtClean="0"/>
              <a:t>beamline</a:t>
            </a:r>
            <a:r>
              <a:rPr lang="en-US" dirty="0" smtClean="0"/>
              <a:t> DTN</a:t>
            </a:r>
          </a:p>
          <a:p>
            <a:pPr lvl="1"/>
            <a:r>
              <a:rPr lang="en-US" dirty="0" smtClean="0"/>
              <a:t>Additional analysis done on workstations (still use some proprietary tools)</a:t>
            </a:r>
          </a:p>
          <a:p>
            <a:pPr lvl="1"/>
            <a:r>
              <a:rPr lang="en-US" dirty="0" smtClean="0"/>
              <a:t>Primary data export is via Globus Online from </a:t>
            </a:r>
            <a:r>
              <a:rPr lang="en-US" dirty="0" err="1" smtClean="0"/>
              <a:t>beamline</a:t>
            </a:r>
            <a:r>
              <a:rPr lang="en-US" dirty="0" smtClean="0"/>
              <a:t> DTN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0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9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0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7939C5E5-CB23-ED47-B5EB-5D15EC078D7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000" dirty="0" smtClean="0"/>
              <a:t>This should</a:t>
            </a:r>
            <a:r>
              <a:rPr lang="en-US" sz="1000" baseline="0" dirty="0" smtClean="0"/>
              <a:t> not be news.  The news is that there is convergence on how to support things in the network space.  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9639-C0D2-A746-9AD6-FEE097F08E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Beamline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 8.3.2 at the Advanced Light Source is a Synchrotron-based Hard X-ray Micro-Tomography instrument. It allows non-destructive 3-Dimensional imaging of solid objects at a resolution of approximately 1 micron.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increase in data output compared to previous generation</a:t>
            </a:r>
          </a:p>
          <a:p>
            <a:pPr lvl="2"/>
            <a:r>
              <a:rPr lang="en-US" dirty="0" smtClean="0"/>
              <a:t>8 </a:t>
            </a:r>
            <a:r>
              <a:rPr lang="en-US" dirty="0" err="1" smtClean="0"/>
              <a:t>Gbps</a:t>
            </a:r>
            <a:r>
              <a:rPr lang="en-US" dirty="0" smtClean="0"/>
              <a:t> flows to supercomputer for real-time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4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400416-6F8E-B743-B217-2EAD3C034E77}" type="slidenum">
              <a:rPr lang="en-US" sz="1200">
                <a:solidFill>
                  <a:srgbClr val="FFFFFF"/>
                </a:solidFill>
              </a:rPr>
              <a:pPr eaLnBrk="1" hangingPunct="1"/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5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r>
              <a:rPr lang="en-US" baseline="0" dirty="0" smtClean="0"/>
              <a:t> workshops for all six program offices within the DOE office of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destined to other locations</a:t>
            </a:r>
          </a:p>
          <a:p>
            <a:r>
              <a:rPr lang="en-US" dirty="0" smtClean="0"/>
              <a:t>Run close to 40 user facilities – HPC</a:t>
            </a:r>
            <a:r>
              <a:rPr lang="en-US" baseline="0" dirty="0" smtClean="0"/>
              <a:t> centers, light source facilities, </a:t>
            </a:r>
            <a:r>
              <a:rPr lang="en-US" baseline="0" dirty="0" err="1" smtClean="0"/>
              <a:t>syncotrons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tokamaks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9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1"/>
            <a:ext cx="9144000" cy="969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energy_environment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83" y="-355230"/>
            <a:ext cx="1660135" cy="16680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8016" y="1088136"/>
            <a:ext cx="8796528" cy="5193792"/>
          </a:xfrm>
          <a:prstGeom prst="rect">
            <a:avLst/>
          </a:prstGeom>
        </p:spPr>
        <p:txBody>
          <a:bodyPr/>
          <a:lstStyle>
            <a:lvl1pPr marL="234950" indent="-234950">
              <a:defRPr sz="1800">
                <a:latin typeface="Arial"/>
              </a:defRPr>
            </a:lvl1pPr>
            <a:lvl2pPr marL="455613" indent="-220663">
              <a:defRPr sz="1800">
                <a:latin typeface="Arial"/>
              </a:defRPr>
            </a:lvl2pPr>
            <a:lvl3pPr marL="690563" indent="-234950">
              <a:defRPr sz="1800">
                <a:latin typeface="Arial"/>
              </a:defRPr>
            </a:lvl3pPr>
            <a:lvl4pPr marL="911225" indent="-220663">
              <a:defRPr sz="1800">
                <a:latin typeface="Arial"/>
              </a:defRPr>
            </a:lvl4pPr>
            <a:lvl5pPr marL="1146175" indent="-234950">
              <a:defRPr sz="18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102600" cy="969264"/>
          </a:xfrm>
          <a:prstGeom prst="rect">
            <a:avLst/>
          </a:prstGeom>
        </p:spPr>
        <p:txBody>
          <a:bodyPr vert="horz" lIns="274320" tIns="45720" rIns="91440" bIns="137160" rtlCol="0"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1"/>
            <a:ext cx="9144000" cy="9692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8016" y="1088136"/>
            <a:ext cx="8796528" cy="5193792"/>
          </a:xfrm>
          <a:prstGeom prst="rect">
            <a:avLst/>
          </a:prstGeom>
        </p:spPr>
        <p:txBody>
          <a:bodyPr/>
          <a:lstStyle>
            <a:lvl1pPr marL="234950" indent="-234950">
              <a:defRPr sz="1800">
                <a:latin typeface="Arial"/>
              </a:defRPr>
            </a:lvl1pPr>
            <a:lvl2pPr marL="455613" indent="-220663">
              <a:defRPr sz="1800">
                <a:latin typeface="Arial"/>
              </a:defRPr>
            </a:lvl2pPr>
            <a:lvl3pPr marL="690563" indent="-234950">
              <a:defRPr sz="1800">
                <a:latin typeface="Arial"/>
              </a:defRPr>
            </a:lvl3pPr>
            <a:lvl4pPr marL="911225" indent="-220663">
              <a:defRPr sz="1800">
                <a:latin typeface="Arial"/>
              </a:defRPr>
            </a:lvl4pPr>
            <a:lvl5pPr marL="1146175" indent="-234950">
              <a:defRPr sz="180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102600" cy="969264"/>
          </a:xfrm>
          <a:prstGeom prst="rect">
            <a:avLst/>
          </a:prstGeom>
        </p:spPr>
        <p:txBody>
          <a:bodyPr vert="horz" lIns="274320" tIns="45720" rIns="91440" bIns="137160" rtlCol="0"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8196632" y="46523"/>
            <a:ext cx="889894" cy="889894"/>
          </a:xfrm>
          <a:prstGeom prst="ellipse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18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3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Calibri"/>
              </a:rPr>
            </a:b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 descr="ci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" y="274638"/>
            <a:ext cx="1790700" cy="800100"/>
          </a:xfrm>
          <a:prstGeom prst="rect">
            <a:avLst/>
          </a:prstGeom>
        </p:spPr>
      </p:pic>
      <p:pic>
        <p:nvPicPr>
          <p:cNvPr id="20" name="Picture 19" descr="argonnlogo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6400800"/>
            <a:ext cx="812800" cy="279400"/>
          </a:xfrm>
          <a:prstGeom prst="rect">
            <a:avLst/>
          </a:prstGeom>
        </p:spPr>
      </p:pic>
      <p:pic>
        <p:nvPicPr>
          <p:cNvPr id="21" name="Picture 20" descr="uofclogo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7100" y="6477000"/>
            <a:ext cx="1003300" cy="2032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rot="5400000">
            <a:off x="5561806" y="65532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rot="5400000">
            <a:off x="7163594" y="65532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06811" y="6333282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www.ci.anl.gov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512746" y="6497350"/>
            <a:ext cx="13472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www.ci.uchicago.edu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5943600" cy="9175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radiate.eps"/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410200" y="495300"/>
            <a:ext cx="3721100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 descr="uofcicon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8492" y="108216"/>
            <a:ext cx="673100" cy="59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40" bIns="137160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200" smtClean="0">
                <a:solidFill>
                  <a:prstClr val="white">
                    <a:lumMod val="9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6467445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ED12DC1-BB88-6B49-A914-5DE104335772}" type="slidenum">
              <a:rPr lang="en-US" sz="1200" smtClean="0">
                <a:solidFill>
                  <a:prstClr val="white">
                    <a:lumMod val="9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643"/>
            <a:ext cx="7086600" cy="71596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433651"/>
            <a:ext cx="5791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75563C1-AFDE-7C43-A447-8DCD8255378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447800"/>
            <a:ext cx="7467600" cy="4724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2B50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6200" y="6498722"/>
            <a:ext cx="22860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www.globustoolkit.org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0" y="6498722"/>
            <a:ext cx="2209800" cy="296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www.globusonline.org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2291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D86F0A-5EC0-B040-A6A2-A482FA242476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gO_White_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970" y="61154"/>
            <a:ext cx="609600" cy="489233"/>
          </a:xfrm>
          <a:prstGeom prst="rect">
            <a:avLst/>
          </a:prstGeom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globus-gri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" y="61154"/>
            <a:ext cx="631868" cy="510225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034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639763"/>
            <a:ext cx="4340225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639763"/>
            <a:ext cx="4341813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9.emf"/><Relationship Id="rId16" Type="http://schemas.openxmlformats.org/officeDocument/2006/relationships/image" Target="../media/image10.emf"/><Relationship Id="rId17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	First level bullet</a:t>
            </a:r>
          </a:p>
          <a:p>
            <a:pPr lvl="2"/>
            <a:r>
              <a:rPr lang="en-US" dirty="0"/>
              <a:t>	Second level bullet</a:t>
            </a:r>
          </a:p>
          <a:p>
            <a:pPr lvl="3"/>
            <a:r>
              <a:rPr lang="en-US" dirty="0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  <p:sldLayoutId id="2147483802" r:id="rId10"/>
    <p:sldLayoutId id="2147483863" r:id="rId11"/>
    <p:sldLayoutId id="214748388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71500" indent="-3429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800100" indent="-3429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/>
        <a:buChar char="−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028700" indent="-3429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argonnlogo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6800" y="6477000"/>
            <a:ext cx="812800" cy="279400"/>
          </a:xfrm>
          <a:prstGeom prst="rect">
            <a:avLst/>
          </a:prstGeom>
        </p:spPr>
      </p:pic>
      <p:pic>
        <p:nvPicPr>
          <p:cNvPr id="10" name="Picture 9" descr="uofclogo.ep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6553200"/>
            <a:ext cx="1003300" cy="203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5791994" y="66294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241382" y="6629400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6811" y="6408000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www.ci.anl.gov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746" y="6572068"/>
            <a:ext cx="13472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www.ci.uchicago.edu</a:t>
            </a:r>
            <a:endParaRPr lang="en-US" sz="1050" dirty="0" smtClean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radiateforwhite.eps"/>
          <p:cNvPicPr>
            <a:picLocks noChangeAspect="1"/>
          </p:cNvPicPr>
          <p:nvPr/>
        </p:nvPicPr>
        <p:blipFill>
          <a:blip r:embed="rId17">
            <a:alphaModFix amt="85000"/>
          </a:blip>
          <a:stretch>
            <a:fillRect/>
          </a:stretch>
        </p:blipFill>
        <p:spPr>
          <a:xfrm>
            <a:off x="5613400" y="838200"/>
            <a:ext cx="3530600" cy="535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639763"/>
            <a:ext cx="8834438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 userDrawn="1"/>
        </p:nvSpPr>
        <p:spPr bwMode="auto">
          <a:xfrm>
            <a:off x="8893175" y="66389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hangingPunct="0"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ea typeface="+mn-ea"/>
                <a:cs typeface="Arial" charset="0"/>
              </a:rPr>
              <a:pPr defTabSz="914400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0.png"/><Relationship Id="rId5" Type="http://schemas.microsoft.com/office/2007/relationships/hdphoto" Target="../media/hdphoto2.wdp"/><Relationship Id="rId6" Type="http://schemas.openxmlformats.org/officeDocument/2006/relationships/image" Target="../media/image61.png"/><Relationship Id="rId7" Type="http://schemas.microsoft.com/office/2007/relationships/hdphoto" Target="../media/hdphoto3.wdp"/><Relationship Id="rId8" Type="http://schemas.openxmlformats.org/officeDocument/2006/relationships/image" Target="../media/image62.jpeg"/><Relationship Id="rId9" Type="http://schemas.openxmlformats.org/officeDocument/2006/relationships/image" Target="../media/image63.png"/><Relationship Id="rId10" Type="http://schemas.microsoft.com/office/2007/relationships/hdphoto" Target="../media/hdphoto4.wdp"/><Relationship Id="rId11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hyperlink" Target="mailto:engage@es.net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4.png"/><Relationship Id="rId5" Type="http://schemas.openxmlformats.org/officeDocument/2006/relationships/image" Target="../media/image71.JPG"/><Relationship Id="rId6" Type="http://schemas.openxmlformats.org/officeDocument/2006/relationships/oleObject" Target="../embeddings/oleObject1.bin"/><Relationship Id="rId7" Type="http://schemas.openxmlformats.org/officeDocument/2006/relationships/image" Target="../media/image7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ltierney@es.net" TargetMode="External"/><Relationship Id="rId4" Type="http://schemas.openxmlformats.org/officeDocument/2006/relationships/hyperlink" Target="mailto:mchester@es.net" TargetMode="External"/><Relationship Id="rId5" Type="http://schemas.openxmlformats.org/officeDocument/2006/relationships/hyperlink" Target="mailto:engage@es.net" TargetMode="External"/><Relationship Id="rId6" Type="http://schemas.openxmlformats.org/officeDocument/2006/relationships/hyperlink" Target="http://fasterdata.es.ne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sterdata.es.net/science-dmz/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gif"/><Relationship Id="rId6" Type="http://schemas.openxmlformats.org/officeDocument/2006/relationships/image" Target="../media/image26.png"/><Relationship Id="rId7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chart" Target="../charts/chart1.xml"/><Relationship Id="rId6" Type="http://schemas.openxmlformats.org/officeDocument/2006/relationships/image" Target="../media/image34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r>
              <a:rPr lang="en-US" sz="2800" dirty="0"/>
              <a:t>The Role of End-user Engagement for Scientific Networking</a:t>
            </a: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636433"/>
            <a:ext cx="4495800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TNC 2014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Dublin IE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May 20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2014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90800" y="2152650"/>
            <a:ext cx="6553200" cy="876300"/>
          </a:xfrm>
        </p:spPr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Jason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Zurawski, Brian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Tierney,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Mary Hester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ESnet Science Engagement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0" y="6587066"/>
            <a:ext cx="844848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ea typeface="+mn-ea"/>
                <a:cs typeface="+mn-cs"/>
              </a:rPr>
              <a:t>With contributions </a:t>
            </a:r>
            <a:r>
              <a:rPr lang="en-US" sz="1000" dirty="0">
                <a:ea typeface="+mn-ea"/>
                <a:cs typeface="+mn-cs"/>
              </a:rPr>
              <a:t>from </a:t>
            </a:r>
            <a:r>
              <a:rPr lang="en-US" sz="1000" dirty="0" smtClean="0">
                <a:ea typeface="+mn-ea"/>
                <a:cs typeface="+mn-cs"/>
              </a:rPr>
              <a:t>G. Bell, I. </a:t>
            </a:r>
            <a:r>
              <a:rPr lang="en-US" sz="1000" dirty="0" err="1" smtClean="0">
                <a:ea typeface="+mn-ea"/>
                <a:cs typeface="+mn-cs"/>
              </a:rPr>
              <a:t>Monga</a:t>
            </a:r>
            <a:r>
              <a:rPr lang="en-US" sz="1000" dirty="0" smtClean="0">
                <a:ea typeface="+mn-ea"/>
                <a:cs typeface="+mn-cs"/>
              </a:rPr>
              <a:t>, S</a:t>
            </a:r>
            <a:r>
              <a:rPr lang="en-US" sz="1000" dirty="0">
                <a:ea typeface="+mn-ea"/>
                <a:cs typeface="+mn-cs"/>
              </a:rPr>
              <a:t>. </a:t>
            </a:r>
            <a:r>
              <a:rPr lang="en-US" sz="1000" dirty="0" err="1" smtClean="0">
                <a:ea typeface="+mn-ea"/>
                <a:cs typeface="+mn-cs"/>
              </a:rPr>
              <a:t>Balasubramanian</a:t>
            </a:r>
            <a:r>
              <a:rPr lang="en-US" sz="1000" dirty="0" smtClean="0">
                <a:ea typeface="+mn-ea"/>
                <a:cs typeface="+mn-cs"/>
              </a:rPr>
              <a:t>, B. Johnston, A. Lake, E. Dart, </a:t>
            </a:r>
            <a:r>
              <a:rPr lang="en-US" sz="1000" dirty="0">
                <a:ea typeface="+mn-ea"/>
                <a:cs typeface="+mn-cs"/>
              </a:rPr>
              <a:t>E. </a:t>
            </a:r>
            <a:r>
              <a:rPr lang="en-US" sz="1000" dirty="0" err="1" smtClean="0">
                <a:ea typeface="+mn-ea"/>
                <a:cs typeface="+mn-cs"/>
              </a:rPr>
              <a:t>Pouyoul</a:t>
            </a:r>
            <a:r>
              <a:rPr lang="en-US" sz="1000" dirty="0" smtClean="0">
                <a:ea typeface="+mn-ea"/>
                <a:cs typeface="+mn-cs"/>
              </a:rPr>
              <a:t>, L. </a:t>
            </a:r>
            <a:r>
              <a:rPr lang="en-US" sz="1000" dirty="0" err="1" smtClean="0">
                <a:ea typeface="+mn-ea"/>
                <a:cs typeface="+mn-cs"/>
              </a:rPr>
              <a:t>Rotman</a:t>
            </a:r>
            <a:r>
              <a:rPr lang="en-US" sz="1000" dirty="0" smtClean="0">
                <a:ea typeface="+mn-ea"/>
                <a:cs typeface="+mn-cs"/>
              </a:rPr>
              <a:t>, </a:t>
            </a:r>
            <a:r>
              <a:rPr lang="en-US" sz="1000" dirty="0" smtClean="0"/>
              <a:t>and others @ ESnet</a:t>
            </a:r>
            <a:endParaRPr lang="en-US" sz="1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7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Arial" pitchFamily="-112" charset="0"/>
                <a:ea typeface="ＭＳ Ｐゴシック" pitchFamily="-112" charset="-128"/>
              </a:rPr>
              <a:t>Understanding Data Trends</a:t>
            </a:r>
            <a:endParaRPr lang="en-US" dirty="0"/>
          </a:p>
        </p:txBody>
      </p:sp>
      <p:pic>
        <p:nvPicPr>
          <p:cNvPr id="6" name="Content Placeholder 5" descr="user-taxonomy-axes-v5b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1" b="33277"/>
          <a:stretch/>
        </p:blipFill>
        <p:spPr>
          <a:xfrm>
            <a:off x="457200" y="1574800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03963"/>
            <a:ext cx="2133600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42DE2B-1862-AC46-8E34-76F2DE4B4D31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ffic graph - Omni - 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02143"/>
            <a:ext cx="8521700" cy="58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Network Adoption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5600" y="1317365"/>
            <a:ext cx="3711308" cy="4259262"/>
          </a:xfrm>
        </p:spPr>
        <p:txBody>
          <a:bodyPr>
            <a:normAutofit fontScale="85000" lnSpcReduction="10000"/>
          </a:bodyPr>
          <a:lstStyle/>
          <a:p>
            <a:pPr marL="0" indent="0"/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n-US" dirty="0" smtClean="0"/>
              <a:t>auses of performance issues are complicated for users.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Lack of communication and collaboration between the CIO’s office and researchers on campus.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Lack </a:t>
            </a:r>
            <a:r>
              <a:rPr lang="en-US" dirty="0"/>
              <a:t>of IT expertise within a science collaboration or experimental facility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User’s performance expectations </a:t>
            </a:r>
            <a:r>
              <a:rPr lang="en-US" dirty="0"/>
              <a:t>are low (“The network is too slow</a:t>
            </a:r>
            <a:r>
              <a:rPr lang="en-US" dirty="0" smtClean="0"/>
              <a:t>”, “</a:t>
            </a:r>
            <a:r>
              <a:rPr lang="en-US" dirty="0"/>
              <a:t>I tried it and it didn’t work</a:t>
            </a:r>
            <a:r>
              <a:rPr lang="en-US" dirty="0" smtClean="0"/>
              <a:t>”)</a:t>
            </a:r>
            <a:r>
              <a:rPr lang="en-US" dirty="0"/>
              <a:t>.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Cultural change is hard </a:t>
            </a:r>
            <a:r>
              <a:rPr lang="en-US" dirty="0"/>
              <a:t>(“we’ve always shipped disks!”).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Scientists want to do science not IT support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 descr="Screen Shot 2014-02-18 at 8.34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08" y="1626927"/>
            <a:ext cx="4859562" cy="357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9900" y="2928034"/>
            <a:ext cx="61976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Capability Gap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659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" name="Picture 15" descr="grn-diamo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5700"/>
            <a:ext cx="381000" cy="381000"/>
          </a:xfrm>
          <a:prstGeom prst="rect">
            <a:avLst/>
          </a:prstGeom>
        </p:spPr>
      </p:pic>
      <p:pic>
        <p:nvPicPr>
          <p:cNvPr id="17" name="Picture 16" descr="ylw-diamo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578350"/>
            <a:ext cx="368300" cy="368300"/>
          </a:xfrm>
          <a:prstGeom prst="rect">
            <a:avLst/>
          </a:prstGeom>
        </p:spPr>
      </p:pic>
      <p:pic>
        <p:nvPicPr>
          <p:cNvPr id="18" name="Picture 17" descr="red-diamo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9250"/>
            <a:ext cx="381000" cy="381000"/>
          </a:xfrm>
          <a:prstGeom prst="rect">
            <a:avLst/>
          </a:prstGeom>
        </p:spPr>
      </p:pic>
      <p:pic>
        <p:nvPicPr>
          <p:cNvPr id="3" name="Picture 2" descr="Screen Shot 2014-04-01 at 3.36.0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62" y="0"/>
            <a:ext cx="9395093" cy="6439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8100" y="2110413"/>
            <a:ext cx="2552700" cy="2046714"/>
            <a:chOff x="457200" y="4055428"/>
            <a:chExt cx="2552700" cy="2046714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055428"/>
              <a:ext cx="2552700" cy="20467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/>
                <a:t> </a:t>
              </a:r>
              <a:r>
                <a:rPr lang="en-US" sz="1000" dirty="0" smtClean="0"/>
                <a:t> </a:t>
              </a:r>
              <a:r>
                <a:rPr lang="en-US" sz="1100" b="1" dirty="0" smtClean="0"/>
                <a:t>Universities funded by DOE &amp; NSF</a:t>
              </a:r>
              <a:r>
                <a:rPr lang="en-US" sz="1000" dirty="0" smtClean="0"/>
                <a:t>	</a:t>
              </a:r>
            </a:p>
            <a:p>
              <a:r>
                <a:rPr lang="en-US" sz="1000" dirty="0" smtClean="0"/>
                <a:t>	BER (genomics, climate)</a:t>
              </a:r>
            </a:p>
            <a:p>
              <a:endParaRPr lang="en-US" sz="1000" dirty="0" smtClean="0"/>
            </a:p>
            <a:p>
              <a:endParaRPr lang="en-US" sz="800" dirty="0" smtClean="0"/>
            </a:p>
            <a:p>
              <a:r>
                <a:rPr lang="en-US" sz="1000" dirty="0" smtClean="0"/>
                <a:t>         	BES (life &amp; materials science)</a:t>
              </a:r>
            </a:p>
            <a:p>
              <a:endParaRPr lang="en-US" sz="1000" dirty="0" smtClean="0"/>
            </a:p>
            <a:p>
              <a:endParaRPr lang="en-US" sz="800" dirty="0" smtClean="0"/>
            </a:p>
            <a:p>
              <a:r>
                <a:rPr lang="en-US" sz="1000" dirty="0" smtClean="0"/>
                <a:t>	CC-NIE awardees (round 1)</a:t>
              </a:r>
            </a:p>
            <a:p>
              <a:endParaRPr lang="en-US" sz="1000" dirty="0"/>
            </a:p>
            <a:p>
              <a:endParaRPr lang="en-US" sz="1000" dirty="0" smtClean="0"/>
            </a:p>
            <a:p>
              <a:r>
                <a:rPr lang="en-US" sz="1000" dirty="0" smtClean="0"/>
                <a:t>             CC</a:t>
              </a:r>
              <a:r>
                <a:rPr lang="en-US" sz="1000" dirty="0"/>
                <a:t>-NIE awardees (round </a:t>
              </a:r>
              <a:r>
                <a:rPr lang="en-US" sz="1000" dirty="0" smtClean="0"/>
                <a:t>2)</a:t>
              </a:r>
            </a:p>
            <a:p>
              <a:endParaRPr lang="en-US" sz="1000" dirty="0"/>
            </a:p>
          </p:txBody>
        </p:sp>
        <p:pic>
          <p:nvPicPr>
            <p:cNvPr id="14" name="Picture 13" descr="grn-diamo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118100"/>
              <a:ext cx="381000" cy="381000"/>
            </a:xfrm>
            <a:prstGeom prst="rect">
              <a:avLst/>
            </a:prstGeom>
          </p:spPr>
        </p:pic>
        <p:pic>
          <p:nvPicPr>
            <p:cNvPr id="15" name="Picture 14" descr="ylw-diamo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4730750"/>
              <a:ext cx="368300" cy="368300"/>
            </a:xfrm>
            <a:prstGeom prst="rect">
              <a:avLst/>
            </a:prstGeom>
          </p:spPr>
        </p:pic>
        <p:pic>
          <p:nvPicPr>
            <p:cNvPr id="19" name="Picture 18" descr="red-diamon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311650"/>
              <a:ext cx="381000" cy="381000"/>
            </a:xfrm>
            <a:prstGeom prst="rect">
              <a:avLst/>
            </a:prstGeom>
          </p:spPr>
        </p:pic>
      </p:grpSp>
      <p:pic>
        <p:nvPicPr>
          <p:cNvPr id="11" name="Picture 10" descr="Screen Shot 2014-04-01 at 1.06.1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580695"/>
            <a:ext cx="406428" cy="4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0" y="5111635"/>
            <a:ext cx="2359585" cy="1377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Data Transport Tomorrow?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8" name="Picture 27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0" y="1701800"/>
            <a:ext cx="2359585" cy="1377269"/>
          </a:xfrm>
          <a:prstGeom prst="rect">
            <a:avLst/>
          </a:prstGeom>
        </p:spPr>
      </p:pic>
      <p:pic>
        <p:nvPicPr>
          <p:cNvPr id="29" name="Picture 28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85" y="1701800"/>
            <a:ext cx="2359585" cy="1377269"/>
          </a:xfrm>
          <a:prstGeom prst="rect">
            <a:avLst/>
          </a:prstGeom>
        </p:spPr>
      </p:pic>
      <p:pic>
        <p:nvPicPr>
          <p:cNvPr id="30" name="Picture 29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17638"/>
            <a:ext cx="2359585" cy="1377269"/>
          </a:xfrm>
          <a:prstGeom prst="rect">
            <a:avLst/>
          </a:prstGeom>
        </p:spPr>
      </p:pic>
      <p:pic>
        <p:nvPicPr>
          <p:cNvPr id="31" name="Picture 30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2" y="1549399"/>
            <a:ext cx="2359585" cy="1377269"/>
          </a:xfrm>
          <a:prstGeom prst="rect">
            <a:avLst/>
          </a:prstGeom>
        </p:spPr>
      </p:pic>
      <p:pic>
        <p:nvPicPr>
          <p:cNvPr id="32" name="Picture 31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15" y="2020207"/>
            <a:ext cx="2359585" cy="1377269"/>
          </a:xfrm>
          <a:prstGeom prst="rect">
            <a:avLst/>
          </a:prstGeom>
        </p:spPr>
      </p:pic>
      <p:pic>
        <p:nvPicPr>
          <p:cNvPr id="33" name="Picture 32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15" y="3383869"/>
            <a:ext cx="2359585" cy="1377269"/>
          </a:xfrm>
          <a:prstGeom prst="rect">
            <a:avLst/>
          </a:prstGeom>
        </p:spPr>
      </p:pic>
      <p:pic>
        <p:nvPicPr>
          <p:cNvPr id="34" name="Picture 33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5" y="2542834"/>
            <a:ext cx="2359585" cy="1377269"/>
          </a:xfrm>
          <a:prstGeom prst="rect">
            <a:avLst/>
          </a:prstGeom>
        </p:spPr>
      </p:pic>
      <p:pic>
        <p:nvPicPr>
          <p:cNvPr id="35" name="Picture 34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7476"/>
            <a:ext cx="2359585" cy="1377269"/>
          </a:xfrm>
          <a:prstGeom prst="rect">
            <a:avLst/>
          </a:prstGeom>
        </p:spPr>
      </p:pic>
      <p:pic>
        <p:nvPicPr>
          <p:cNvPr id="36" name="Picture 35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07" y="3397476"/>
            <a:ext cx="2359585" cy="1377269"/>
          </a:xfrm>
          <a:prstGeom prst="rect">
            <a:avLst/>
          </a:prstGeom>
        </p:spPr>
      </p:pic>
      <p:pic>
        <p:nvPicPr>
          <p:cNvPr id="37" name="Picture 36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15" y="3079069"/>
            <a:ext cx="2359585" cy="1377269"/>
          </a:xfrm>
          <a:prstGeom prst="rect">
            <a:avLst/>
          </a:prstGeom>
        </p:spPr>
      </p:pic>
      <p:pic>
        <p:nvPicPr>
          <p:cNvPr id="38" name="Picture 37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4393745"/>
            <a:ext cx="2359585" cy="1377269"/>
          </a:xfrm>
          <a:prstGeom prst="rect">
            <a:avLst/>
          </a:prstGeom>
        </p:spPr>
      </p:pic>
      <p:pic>
        <p:nvPicPr>
          <p:cNvPr id="39" name="Picture 38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0" y="4456338"/>
            <a:ext cx="2359585" cy="1377269"/>
          </a:xfrm>
          <a:prstGeom prst="rect">
            <a:avLst/>
          </a:prstGeom>
        </p:spPr>
      </p:pic>
      <p:pic>
        <p:nvPicPr>
          <p:cNvPr id="40" name="Picture 39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86110"/>
            <a:ext cx="2359585" cy="1377269"/>
          </a:xfrm>
          <a:prstGeom prst="rect">
            <a:avLst/>
          </a:prstGeom>
        </p:spPr>
      </p:pic>
      <p:pic>
        <p:nvPicPr>
          <p:cNvPr id="41" name="Picture 40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15" y="4594110"/>
            <a:ext cx="2359585" cy="1377269"/>
          </a:xfrm>
          <a:prstGeom prst="rect">
            <a:avLst/>
          </a:prstGeom>
        </p:spPr>
      </p:pic>
      <p:pic>
        <p:nvPicPr>
          <p:cNvPr id="42" name="Picture 41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07" y="4380590"/>
            <a:ext cx="2359585" cy="1377269"/>
          </a:xfrm>
          <a:prstGeom prst="rect">
            <a:avLst/>
          </a:prstGeom>
        </p:spPr>
      </p:pic>
      <p:pic>
        <p:nvPicPr>
          <p:cNvPr id="43" name="Picture 42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07" y="4481735"/>
            <a:ext cx="2359585" cy="1377269"/>
          </a:xfrm>
          <a:prstGeom prst="rect">
            <a:avLst/>
          </a:prstGeom>
        </p:spPr>
      </p:pic>
      <p:pic>
        <p:nvPicPr>
          <p:cNvPr id="44" name="Picture 43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15" y="1549400"/>
            <a:ext cx="2359585" cy="1377269"/>
          </a:xfrm>
          <a:prstGeom prst="rect">
            <a:avLst/>
          </a:prstGeom>
        </p:spPr>
      </p:pic>
      <p:pic>
        <p:nvPicPr>
          <p:cNvPr id="45" name="Picture 44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5" y="2746486"/>
            <a:ext cx="2359585" cy="1377269"/>
          </a:xfrm>
          <a:prstGeom prst="rect">
            <a:avLst/>
          </a:prstGeom>
        </p:spPr>
      </p:pic>
      <p:pic>
        <p:nvPicPr>
          <p:cNvPr id="46" name="Picture 45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77" y="5082379"/>
            <a:ext cx="2556623" cy="1377269"/>
          </a:xfrm>
          <a:prstGeom prst="rect">
            <a:avLst/>
          </a:prstGeom>
        </p:spPr>
      </p:pic>
      <p:pic>
        <p:nvPicPr>
          <p:cNvPr id="47" name="Picture 46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0" y="2666544"/>
            <a:ext cx="2359585" cy="1377269"/>
          </a:xfrm>
          <a:prstGeom prst="rect">
            <a:avLst/>
          </a:prstGeom>
        </p:spPr>
      </p:pic>
      <p:pic>
        <p:nvPicPr>
          <p:cNvPr id="48" name="Picture 47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0" y="3793100"/>
            <a:ext cx="2359585" cy="1377269"/>
          </a:xfrm>
          <a:prstGeom prst="rect">
            <a:avLst/>
          </a:prstGeom>
        </p:spPr>
      </p:pic>
      <p:pic>
        <p:nvPicPr>
          <p:cNvPr id="50" name="Picture 49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4" y="5111635"/>
            <a:ext cx="2359585" cy="1377269"/>
          </a:xfrm>
          <a:prstGeom prst="rect">
            <a:avLst/>
          </a:prstGeom>
        </p:spPr>
      </p:pic>
      <p:pic>
        <p:nvPicPr>
          <p:cNvPr id="51" name="Picture 50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22" y="5111635"/>
            <a:ext cx="2359585" cy="1377269"/>
          </a:xfrm>
          <a:prstGeom prst="rect">
            <a:avLst/>
          </a:prstGeom>
        </p:spPr>
      </p:pic>
      <p:pic>
        <p:nvPicPr>
          <p:cNvPr id="52" name="Picture 51" descr="Screen Shot 2012-10-09 at 9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5" y="3767703"/>
            <a:ext cx="2359585" cy="13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ula-Workflow-v5-origina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452"/>
          <a:stretch/>
        </p:blipFill>
        <p:spPr>
          <a:xfrm>
            <a:off x="725312" y="702594"/>
            <a:ext cx="8827911" cy="6008602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050" y="248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Success Stories: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Science Workflow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52" y="2339171"/>
            <a:ext cx="738492" cy="12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3868" y="4251719"/>
            <a:ext cx="738492" cy="12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14879" y="3545387"/>
            <a:ext cx="905776" cy="738492"/>
            <a:chOff x="7114879" y="3545387"/>
            <a:chExt cx="905776" cy="738492"/>
          </a:xfrm>
        </p:grpSpPr>
        <p:pic>
          <p:nvPicPr>
            <p:cNvPr id="47" name="Picture 14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 rot="5400000">
              <a:off x="6898539" y="3761727"/>
              <a:ext cx="738492" cy="305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4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0952"/>
            <a:stretch/>
          </p:blipFill>
          <p:spPr bwMode="auto">
            <a:xfrm rot="5400000">
              <a:off x="7351427" y="3614651"/>
              <a:ext cx="738492" cy="59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50925" y="4384302"/>
            <a:ext cx="738492" cy="905775"/>
            <a:chOff x="6250925" y="4384302"/>
            <a:chExt cx="738492" cy="905775"/>
          </a:xfrm>
        </p:grpSpPr>
        <p:pic>
          <p:nvPicPr>
            <p:cNvPr id="50" name="Picture 14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 rot="10800000">
              <a:off x="6250925" y="4384302"/>
              <a:ext cx="738492" cy="305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14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0952"/>
            <a:stretch/>
          </p:blipFill>
          <p:spPr bwMode="auto">
            <a:xfrm rot="10800000">
              <a:off x="6250925" y="4690113"/>
              <a:ext cx="738492" cy="59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77474" y="4384302"/>
            <a:ext cx="738492" cy="905775"/>
            <a:chOff x="4577474" y="4384302"/>
            <a:chExt cx="738492" cy="905775"/>
          </a:xfrm>
        </p:grpSpPr>
        <p:pic>
          <p:nvPicPr>
            <p:cNvPr id="53" name="Picture 14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 rot="10800000">
              <a:off x="4577474" y="4384302"/>
              <a:ext cx="738492" cy="305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4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0952"/>
            <a:stretch/>
          </p:blipFill>
          <p:spPr bwMode="auto">
            <a:xfrm rot="10800000">
              <a:off x="4577474" y="4690113"/>
              <a:ext cx="738492" cy="599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39" y="3928481"/>
            <a:ext cx="969194" cy="7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42" y="2319423"/>
            <a:ext cx="738492" cy="12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13" y="2336380"/>
            <a:ext cx="738492" cy="12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47" y="2336380"/>
            <a:ext cx="738492" cy="12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dyparkinson\AppData\Local\Microsoft\Windows\Temporary Internet Files\Content.IE5\JEBH5HZG\MP90042314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2275"/>
            <a:ext cx="691022" cy="8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3597" y="3151328"/>
            <a:ext cx="414445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3362" y="2855615"/>
            <a:ext cx="214609" cy="32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6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36" y="2184529"/>
            <a:ext cx="1502259" cy="65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2209800"/>
            <a:ext cx="83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Users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204" y="5492745"/>
            <a:ext cx="142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6200000">
            <a:off x="1996215" y="2928978"/>
            <a:ext cx="763511" cy="429218"/>
          </a:xfrm>
          <a:prstGeom prst="pie">
            <a:avLst>
              <a:gd name="adj1" fmla="val 1071298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Pie 24"/>
          <p:cNvSpPr/>
          <p:nvPr/>
        </p:nvSpPr>
        <p:spPr>
          <a:xfrm rot="5400000">
            <a:off x="6607661" y="3139831"/>
            <a:ext cx="763512" cy="786506"/>
          </a:xfrm>
          <a:prstGeom prst="pie">
            <a:avLst>
              <a:gd name="adj1" fmla="val 1078245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Pie 25"/>
          <p:cNvSpPr/>
          <p:nvPr/>
        </p:nvSpPr>
        <p:spPr>
          <a:xfrm rot="5400000" flipH="1">
            <a:off x="6589438" y="3853813"/>
            <a:ext cx="786209" cy="858434"/>
          </a:xfrm>
          <a:prstGeom prst="pie">
            <a:avLst>
              <a:gd name="adj1" fmla="val 1084430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4336" y="221233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1. Allocation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4673" y="1981497"/>
            <a:ext cx="1259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2. </a:t>
            </a:r>
            <a:r>
              <a:rPr lang="en-US" sz="1200" dirty="0" err="1" smtClean="0">
                <a:solidFill>
                  <a:prstClr val="black"/>
                </a:solidFill>
              </a:rPr>
              <a:t>Endstation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0113" y="1982169"/>
            <a:ext cx="1088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3. Sample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48373" y="1889165"/>
            <a:ext cx="98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4. Control Software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3601" y="1889835"/>
            <a:ext cx="906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5. Data Collection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7730640" y="3815569"/>
            <a:ext cx="145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6. Data Transfer / Management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48584" y="5492745"/>
            <a:ext cx="93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7. Data Processing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11983" y="5489279"/>
            <a:ext cx="86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9. Write and edit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1214736" y="4857931"/>
            <a:ext cx="396870" cy="53102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536534" y="3151888"/>
            <a:ext cx="414445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702769" y="3165163"/>
            <a:ext cx="414445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834139" y="3158093"/>
            <a:ext cx="414445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315966" y="4284337"/>
            <a:ext cx="928084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842360" y="4265602"/>
            <a:ext cx="735112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214590" y="4268401"/>
            <a:ext cx="884358" cy="3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36" name="Title 11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Workflow: </a:t>
            </a:r>
            <a:br>
              <a:rPr lang="en-US" dirty="0" smtClean="0"/>
            </a:br>
            <a:r>
              <a:rPr lang="en-US" dirty="0" err="1" smtClean="0"/>
              <a:t>Beamline</a:t>
            </a:r>
            <a:r>
              <a:rPr lang="en-US" dirty="0" smtClean="0"/>
              <a:t> 8.3.2</a:t>
            </a:r>
            <a:endParaRPr lang="en-US" dirty="0"/>
          </a:p>
        </p:txBody>
      </p:sp>
      <p:sp>
        <p:nvSpPr>
          <p:cNvPr id="1137" name="Circular Arrow 1136"/>
          <p:cNvSpPr/>
          <p:nvPr/>
        </p:nvSpPr>
        <p:spPr>
          <a:xfrm>
            <a:off x="1241433" y="1676401"/>
            <a:ext cx="885704" cy="1105048"/>
          </a:xfrm>
          <a:prstGeom prst="circularArrow">
            <a:avLst>
              <a:gd name="adj1" fmla="val 11857"/>
              <a:gd name="adj2" fmla="val 2137381"/>
              <a:gd name="adj3" fmla="val 19056932"/>
              <a:gd name="adj4" fmla="val 15402310"/>
              <a:gd name="adj5" fmla="val 19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09916" y="5525869"/>
            <a:ext cx="188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8. Data Analysis / Info Extraction / Visualization / Simulation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5" name="Picture 44" descr="Screen Shot 2014-02-18 at 4.42.1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48" y="274638"/>
            <a:ext cx="1297391" cy="8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-117718"/>
            <a:ext cx="7099300" cy="1143000"/>
          </a:xfrm>
        </p:spPr>
        <p:txBody>
          <a:bodyPr/>
          <a:lstStyle/>
          <a:p>
            <a:r>
              <a:rPr lang="en-US" dirty="0" smtClean="0"/>
              <a:t>Improved Workflow Infrastructure</a:t>
            </a:r>
            <a:endParaRPr lang="en-US" dirty="0"/>
          </a:p>
        </p:txBody>
      </p:sp>
      <p:pic>
        <p:nvPicPr>
          <p:cNvPr id="11" name="Content Placeholder 10" descr="Dula-Workflow-v4-improve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5840"/>
          <a:stretch/>
        </p:blipFill>
        <p:spPr>
          <a:xfrm>
            <a:off x="282842" y="727258"/>
            <a:ext cx="8520744" cy="5773996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8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74638"/>
            <a:ext cx="7099300" cy="1143000"/>
          </a:xfrm>
        </p:spPr>
        <p:txBody>
          <a:bodyPr/>
          <a:lstStyle/>
          <a:p>
            <a:r>
              <a:rPr lang="en-US" dirty="0"/>
              <a:t>ESnet Engagement Team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40" y="1451834"/>
            <a:ext cx="7196666" cy="1049226"/>
          </a:xfrm>
        </p:spPr>
        <p:txBody>
          <a:bodyPr>
            <a:noAutofit/>
          </a:bodyPr>
          <a:lstStyle/>
          <a:p>
            <a:pPr marL="457200" lvl="2" indent="0" algn="ctr">
              <a:buNone/>
            </a:pPr>
            <a:r>
              <a:rPr lang="en-US" sz="2400" dirty="0"/>
              <a:t>Collaborations at every scale, in every domain, will have the </a:t>
            </a:r>
            <a:r>
              <a:rPr lang="en-US" sz="2400" b="1" dirty="0"/>
              <a:t>information and tools </a:t>
            </a:r>
            <a:r>
              <a:rPr lang="en-US" sz="2400" dirty="0"/>
              <a:t>they need to achieve maximum benefit from </a:t>
            </a:r>
            <a:r>
              <a:rPr lang="en-US" sz="2400" dirty="0" smtClean="0"/>
              <a:t>global networks.</a:t>
            </a:r>
          </a:p>
          <a:p>
            <a:pPr marL="457200" lvl="2" indent="0" algn="ctr">
              <a:buNone/>
            </a:pPr>
            <a:endParaRPr lang="en-US" sz="2100" dirty="0"/>
          </a:p>
          <a:p>
            <a:pPr marL="457200" lvl="2" indent="0" algn="ctr">
              <a:buNone/>
            </a:pPr>
            <a:r>
              <a:rPr lang="en-US" sz="2400" dirty="0"/>
              <a:t>Scientific progress is </a:t>
            </a:r>
            <a:r>
              <a:rPr lang="en-US" sz="2400" b="1" dirty="0"/>
              <a:t>completely unconstrained </a:t>
            </a:r>
            <a:r>
              <a:rPr lang="en-US" sz="2400" dirty="0"/>
              <a:t>by the physical location of instruments, people, computational resources, or data.  </a:t>
            </a:r>
          </a:p>
          <a:p>
            <a:pPr marL="457200" lvl="2" indent="0" algn="ctr">
              <a:buNone/>
            </a:pPr>
            <a:endParaRPr lang="en-US" sz="2100" dirty="0" smtClean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573" y="4952575"/>
            <a:ext cx="2045266" cy="15339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8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2223625"/>
              </p:ext>
            </p:extLst>
          </p:nvPr>
        </p:nvGraphicFramePr>
        <p:xfrm>
          <a:off x="1035566" y="787399"/>
          <a:ext cx="6825734" cy="566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9"/>
          <p:cNvSpPr txBox="1">
            <a:spLocks/>
          </p:cNvSpPr>
          <p:nvPr/>
        </p:nvSpPr>
        <p:spPr bwMode="auto">
          <a:xfrm>
            <a:off x="413266" y="0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ESnet Science Engagement Services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8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</a:t>
            </a:r>
            <a:r>
              <a:rPr lang="en-US" b="1" dirty="0" smtClean="0"/>
              <a:t>Supports DOE Office of Science</a:t>
            </a:r>
            <a:endParaRPr lang="en-US" dirty="0"/>
          </a:p>
        </p:txBody>
      </p:sp>
      <p:pic>
        <p:nvPicPr>
          <p:cNvPr id="6" name="Content Placeholder 5" descr="Untitled 2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1307" r="-2" b="-519"/>
          <a:stretch/>
        </p:blipFill>
        <p:spPr>
          <a:xfrm>
            <a:off x="0" y="1525811"/>
            <a:ext cx="6855010" cy="4151089"/>
          </a:xfrm>
          <a:effectLst>
            <a:outerShdw blurRad="762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78" y="3375025"/>
            <a:ext cx="204444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opo9919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47434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tl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3050"/>
            <a:ext cx="1587500" cy="105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NAP_web_f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3725" y="1201738"/>
            <a:ext cx="1450976" cy="171930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Picture 5" descr="E:\LBLDesk\FY08-NERSC-AnalyticsAccomplishments\figs\SC07-SST-pacific-3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99543"/>
            <a:ext cx="15139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5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18 at 4.42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5" y="48225"/>
            <a:ext cx="2479880" cy="1690405"/>
          </a:xfrm>
          <a:prstGeom prst="rect">
            <a:avLst/>
          </a:prstGeom>
        </p:spPr>
      </p:pic>
      <p:pic>
        <p:nvPicPr>
          <p:cNvPr id="2" name="Picture 1" descr="phasis-gpu-cluster-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154680"/>
            <a:ext cx="3657600" cy="2743200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graphicFrame>
        <p:nvGraphicFramePr>
          <p:cNvPr id="15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54816"/>
              </p:ext>
            </p:extLst>
          </p:nvPr>
        </p:nvGraphicFramePr>
        <p:xfrm>
          <a:off x="804102" y="913064"/>
          <a:ext cx="7844560" cy="567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6" imgW="9439275" imgH="6829425" progId="Visio.Drawing.15">
                  <p:embed/>
                </p:oleObj>
              </mc:Choice>
              <mc:Fallback>
                <p:oleObj name="Visio" r:id="rId6" imgW="9439275" imgH="68294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02" y="913064"/>
                        <a:ext cx="7844560" cy="567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nut 4"/>
          <p:cNvSpPr/>
          <p:nvPr/>
        </p:nvSpPr>
        <p:spPr>
          <a:xfrm>
            <a:off x="6897189" y="2413155"/>
            <a:ext cx="2246811" cy="2957802"/>
          </a:xfrm>
          <a:prstGeom prst="donut">
            <a:avLst>
              <a:gd name="adj" fmla="val 2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8695"/>
            <a:ext cx="47292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latin typeface="Arial"/>
                <a:cs typeface="Arial"/>
              </a:rPr>
              <a:t>Slide courtesy of </a:t>
            </a:r>
            <a:r>
              <a:rPr lang="en-US" sz="1000" dirty="0" smtClean="0">
                <a:latin typeface="Arial"/>
                <a:cs typeface="Arial"/>
              </a:rPr>
              <a:t>Rune </a:t>
            </a:r>
            <a:r>
              <a:rPr lang="en-US" sz="1000" dirty="0" err="1" smtClean="0">
                <a:latin typeface="Arial"/>
                <a:cs typeface="Arial"/>
              </a:rPr>
              <a:t>Stromsness</a:t>
            </a:r>
            <a:r>
              <a:rPr lang="en-US" sz="1000" dirty="0" smtClean="0">
                <a:latin typeface="Arial"/>
                <a:cs typeface="Arial"/>
              </a:rPr>
              <a:t>, LBL</a:t>
            </a:r>
            <a:endParaRPr lang="en-US" sz="10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553200" cy="1470025"/>
          </a:xfrm>
        </p:spPr>
        <p:txBody>
          <a:bodyPr/>
          <a:lstStyle/>
          <a:p>
            <a:r>
              <a:rPr lang="en-US" dirty="0"/>
              <a:t>The Role of End-user Engagement for Scientific Networking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93733" y="3307292"/>
            <a:ext cx="4495800" cy="21463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/>
              <a:t>Jason Zurawski - </a:t>
            </a:r>
            <a:r>
              <a:rPr lang="en-US" sz="1200" dirty="0">
                <a:hlinkClick r:id="rId2"/>
              </a:rPr>
              <a:t>zurawski@es.net</a:t>
            </a:r>
            <a:r>
              <a:rPr lang="en-US" sz="1200" dirty="0"/>
              <a:t> </a:t>
            </a:r>
            <a:endParaRPr lang="en-US" sz="1200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Brian Tierney – </a:t>
            </a:r>
            <a:r>
              <a:rPr lang="en-US" sz="1200" dirty="0" smtClean="0">
                <a:hlinkClick r:id="rId3"/>
              </a:rPr>
              <a:t>bltierney@es.net</a:t>
            </a:r>
            <a:r>
              <a:rPr lang="en-US" sz="12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Mary Hester –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  <a:hlinkClick r:id="rId4"/>
              </a:rPr>
              <a:t>mchester@es.net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1200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	ESnet Science Engagement – </a:t>
            </a:r>
            <a:r>
              <a:rPr lang="en-US" sz="1200" dirty="0" smtClean="0">
                <a:hlinkClick r:id="rId5"/>
              </a:rPr>
              <a:t>engage@es.net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  <a:hlinkClick r:id="rId6"/>
              </a:rPr>
              <a:t>http://fasterdata.es.net</a:t>
            </a:r>
            <a:r>
              <a:rPr lang="en-US" dirty="0">
                <a:ea typeface="+mn-ea"/>
                <a:cs typeface="+mn-cs"/>
              </a:rPr>
              <a:t> 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there to worry about?</a:t>
            </a:r>
          </a:p>
        </p:txBody>
      </p:sp>
      <p:pic>
        <p:nvPicPr>
          <p:cNvPr id="6" name="Picture 5" descr="big-w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22" y="1637374"/>
            <a:ext cx="3597208" cy="2312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700" y="4033678"/>
            <a:ext cx="421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© Owen Humphreys/National Geographic Traveler Photo Contest 2013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77756"/>
            <a:ext cx="4381500" cy="3075144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600" b="1" i="1" dirty="0" smtClean="0">
                <a:solidFill>
                  <a:prstClr val="black"/>
                </a:solidFill>
              </a:rPr>
              <a:t>Genomics</a:t>
            </a:r>
            <a:endParaRPr lang="en-US" sz="1600" b="1" i="1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Sequencer data volume increasing 12x over the next 3 </a:t>
            </a:r>
            <a:r>
              <a:rPr lang="en-US" sz="1400" dirty="0" smtClean="0">
                <a:solidFill>
                  <a:prstClr val="black"/>
                </a:solidFill>
              </a:rPr>
              <a:t>years</a:t>
            </a:r>
            <a:endParaRPr lang="en-US" sz="14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Sequencer cost decreasing by 10x over same time </a:t>
            </a:r>
            <a:r>
              <a:rPr lang="en-US" sz="1400" dirty="0" smtClean="0">
                <a:solidFill>
                  <a:prstClr val="black"/>
                </a:solidFill>
              </a:rPr>
              <a:t>period</a:t>
            </a:r>
          </a:p>
          <a:p>
            <a:pPr>
              <a:buFont typeface="Arial"/>
              <a:buChar char="•"/>
            </a:pPr>
            <a:r>
              <a:rPr lang="en-US" sz="1600" b="1" i="1" dirty="0">
                <a:solidFill>
                  <a:prstClr val="black"/>
                </a:solidFill>
              </a:rPr>
              <a:t>High Energy </a:t>
            </a:r>
            <a:r>
              <a:rPr lang="en-US" sz="1600" b="1" i="1" dirty="0" smtClean="0">
                <a:solidFill>
                  <a:prstClr val="black"/>
                </a:solidFill>
              </a:rPr>
              <a:t>Physics</a:t>
            </a:r>
            <a:endParaRPr lang="en-US" sz="1600" b="1" i="1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LHC experiments produce &amp; distribute petabytes of data/</a:t>
            </a:r>
            <a:r>
              <a:rPr lang="en-US" sz="1400" dirty="0" smtClean="0">
                <a:solidFill>
                  <a:prstClr val="black"/>
                </a:solidFill>
              </a:rPr>
              <a:t>year</a:t>
            </a: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Peak data rates increase 3-5x over 5 </a:t>
            </a:r>
            <a:r>
              <a:rPr lang="en-US" sz="1400" dirty="0" smtClean="0">
                <a:solidFill>
                  <a:prstClr val="black"/>
                </a:solidFill>
              </a:rPr>
              <a:t>years</a:t>
            </a:r>
          </a:p>
          <a:p>
            <a:pPr>
              <a:buFont typeface="Arial"/>
              <a:buChar char="•"/>
            </a:pPr>
            <a:r>
              <a:rPr lang="en-US" sz="1600" b="1" i="1" dirty="0">
                <a:solidFill>
                  <a:prstClr val="black"/>
                </a:solidFill>
              </a:rPr>
              <a:t>Light </a:t>
            </a:r>
            <a:r>
              <a:rPr lang="en-US" sz="1600" b="1" i="1" dirty="0" smtClean="0">
                <a:solidFill>
                  <a:prstClr val="black"/>
                </a:solidFill>
              </a:rPr>
              <a:t>Sources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52900"/>
            <a:ext cx="8572500" cy="19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Many </a:t>
            </a:r>
            <a:r>
              <a:rPr lang="en-US" sz="1500" dirty="0">
                <a:solidFill>
                  <a:prstClr val="black"/>
                </a:solidFill>
              </a:rPr>
              <a:t>detectors on a Moore’s Law </a:t>
            </a:r>
            <a:r>
              <a:rPr lang="en-US" sz="1500" dirty="0" smtClean="0">
                <a:solidFill>
                  <a:prstClr val="black"/>
                </a:solidFill>
              </a:rPr>
              <a:t>curve</a:t>
            </a:r>
            <a:endParaRPr lang="en-US" sz="15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Data volumes rendering previous operational models </a:t>
            </a:r>
            <a:r>
              <a:rPr lang="en-US" sz="1500" dirty="0" smtClean="0">
                <a:solidFill>
                  <a:prstClr val="black"/>
                </a:solidFill>
              </a:rPr>
              <a:t>obsolete</a:t>
            </a:r>
          </a:p>
          <a:p>
            <a:pPr>
              <a:buFont typeface="Arial"/>
              <a:buChar char="•"/>
            </a:pPr>
            <a:r>
              <a:rPr lang="en-US" sz="1700" b="1" i="1" dirty="0" smtClean="0">
                <a:solidFill>
                  <a:prstClr val="black"/>
                </a:solidFill>
              </a:rPr>
              <a:t>Common Threads</a:t>
            </a:r>
            <a:endParaRPr lang="en-US" sz="1700" dirty="0" smtClean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Increased capability, greater need for data mobility due to span/depth of collaboration space</a:t>
            </a:r>
          </a:p>
          <a:p>
            <a:pPr lvl="1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Global is the new local.  Research is no longer done within a domain.  End to end involves many fiefdoms to cross – and yes this becomes </a:t>
            </a:r>
            <a:r>
              <a:rPr lang="en-US" sz="1500" b="1" dirty="0" smtClean="0">
                <a:solidFill>
                  <a:prstClr val="black"/>
                </a:solidFill>
              </a:rPr>
              <a:t>your</a:t>
            </a:r>
            <a:r>
              <a:rPr lang="en-US" sz="1500" dirty="0" smtClean="0">
                <a:solidFill>
                  <a:prstClr val="black"/>
                </a:solidFill>
              </a:rPr>
              <a:t> problem when </a:t>
            </a:r>
            <a:r>
              <a:rPr lang="en-US" sz="1500" b="1" dirty="0" smtClean="0">
                <a:solidFill>
                  <a:prstClr val="black"/>
                </a:solidFill>
              </a:rPr>
              <a:t>your</a:t>
            </a:r>
            <a:r>
              <a:rPr lang="en-US" sz="1500" dirty="0" smtClean="0">
                <a:solidFill>
                  <a:prstClr val="black"/>
                </a:solidFill>
              </a:rPr>
              <a:t> users are impacted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1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824" y="185084"/>
            <a:ext cx="6456037" cy="575876"/>
          </a:xfrm>
        </p:spPr>
        <p:txBody>
          <a:bodyPr/>
          <a:lstStyle/>
          <a:p>
            <a:r>
              <a:rPr lang="en-US" sz="3600" dirty="0" smtClean="0"/>
              <a:t>The Science DMZ in 1 Slide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268" y="850514"/>
            <a:ext cx="8493532" cy="567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Consists of </a:t>
            </a:r>
            <a:r>
              <a:rPr lang="en-US" b="1" dirty="0" smtClean="0"/>
              <a:t>four key components</a:t>
            </a:r>
            <a:r>
              <a:rPr lang="en-US" dirty="0" smtClean="0"/>
              <a:t>, all required:</a:t>
            </a:r>
          </a:p>
          <a:p>
            <a:r>
              <a:rPr lang="en-US" dirty="0" smtClean="0"/>
              <a:t>“Friction free” network path</a:t>
            </a:r>
          </a:p>
          <a:p>
            <a:pPr lvl="1"/>
            <a:r>
              <a:rPr lang="en-US" sz="1800" dirty="0" smtClean="0"/>
              <a:t>Highly capable network devices (wire-speed, deep queues)</a:t>
            </a:r>
          </a:p>
          <a:p>
            <a:pPr lvl="1"/>
            <a:r>
              <a:rPr lang="en-US" sz="1800" dirty="0" smtClean="0"/>
              <a:t>Virtual circuit connectivity option</a:t>
            </a:r>
          </a:p>
          <a:p>
            <a:pPr lvl="1"/>
            <a:r>
              <a:rPr lang="en-US" sz="1800" dirty="0" smtClean="0"/>
              <a:t>Security policy and enforcement specific to science workflows</a:t>
            </a:r>
          </a:p>
          <a:p>
            <a:pPr lvl="1"/>
            <a:r>
              <a:rPr lang="en-US" sz="1800" dirty="0" smtClean="0"/>
              <a:t>Located at or near site perimeter if possible</a:t>
            </a:r>
          </a:p>
          <a:p>
            <a:r>
              <a:rPr lang="en-US" dirty="0" smtClean="0"/>
              <a:t>Dedicated, high-performance Data Transfer Nodes (DTNs)</a:t>
            </a:r>
            <a:endParaRPr lang="en-US" dirty="0"/>
          </a:p>
          <a:p>
            <a:pPr lvl="1"/>
            <a:r>
              <a:rPr lang="en-US" sz="1800" dirty="0" smtClean="0"/>
              <a:t>Hardware, operating system, libraries all optimized for transfer</a:t>
            </a:r>
          </a:p>
          <a:p>
            <a:pPr lvl="1"/>
            <a:r>
              <a:rPr lang="en-US" sz="1800" dirty="0" smtClean="0"/>
              <a:t>Includes optimized data transfer tools such as Globus Online</a:t>
            </a:r>
            <a:r>
              <a:rPr lang="en-US" sz="1800" dirty="0"/>
              <a:t> </a:t>
            </a:r>
            <a:r>
              <a:rPr lang="en-US" sz="1800" dirty="0" smtClean="0"/>
              <a:t>and GridFTP</a:t>
            </a:r>
          </a:p>
          <a:p>
            <a:r>
              <a:rPr lang="en-US" dirty="0" smtClean="0"/>
              <a:t>Performance measurement/test node</a:t>
            </a:r>
          </a:p>
          <a:p>
            <a:pPr lvl="1"/>
            <a:r>
              <a:rPr lang="en-US" sz="1800" dirty="0" err="1" smtClean="0"/>
              <a:t>perfSONAR</a:t>
            </a:r>
            <a:endParaRPr lang="en-US" sz="1800" dirty="0" smtClean="0"/>
          </a:p>
          <a:p>
            <a:r>
              <a:rPr lang="en-US" sz="1800" b="1" i="1" u="sng" dirty="0" smtClean="0">
                <a:solidFill>
                  <a:srgbClr val="FF0000"/>
                </a:solidFill>
              </a:rPr>
              <a:t>Engagement with users on the nature of their scientific workflows and use cases</a:t>
            </a:r>
            <a:endParaRPr lang="en-US" sz="1800" b="1" i="1" u="sng" dirty="0">
              <a:solidFill>
                <a:srgbClr val="FF0000"/>
              </a:solidFill>
            </a:endParaRPr>
          </a:p>
          <a:p>
            <a:pPr marL="0" lvl="1" indent="-57150">
              <a:buNone/>
            </a:pPr>
            <a:r>
              <a:rPr lang="en-US" dirty="0" smtClean="0"/>
              <a:t>						Details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://fasterdata.es.net/science-dmz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GlobusOnlin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09" y="3412454"/>
            <a:ext cx="1067771" cy="815180"/>
          </a:xfrm>
          <a:prstGeom prst="rect">
            <a:avLst/>
          </a:prstGeom>
        </p:spPr>
      </p:pic>
      <p:pic>
        <p:nvPicPr>
          <p:cNvPr id="6" name="Picture 5" descr="he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17" y="4865891"/>
            <a:ext cx="2143253" cy="474418"/>
          </a:xfrm>
          <a:prstGeom prst="rect">
            <a:avLst/>
          </a:prstGeom>
        </p:spPr>
      </p:pic>
      <p:pic>
        <p:nvPicPr>
          <p:cNvPr id="9" name="Picture 8" descr="300px-Free_body_frictionless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23" y="1739900"/>
            <a:ext cx="2278529" cy="1549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675926" y="317765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Wikipedia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294343" y="4158040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Globus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7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5/20/14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“Big Science”</a:t>
            </a:r>
            <a:endParaRPr lang="en-US" dirty="0"/>
          </a:p>
        </p:txBody>
      </p:sp>
      <p:pic>
        <p:nvPicPr>
          <p:cNvPr id="6" name="Content Placeholder 5" descr="new-type-baryon-particle-found-large-hadron-collider_52366_600x4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38" y="274638"/>
            <a:ext cx="7388553" cy="1143000"/>
          </a:xfrm>
        </p:spPr>
        <p:txBody>
          <a:bodyPr/>
          <a:lstStyle/>
          <a:p>
            <a:r>
              <a:rPr lang="en-US" dirty="0" smtClean="0"/>
              <a:t>Big Science Now Comes in Small Packages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31318-E349-C94A-82AC-28473119CDAD}" type="datetime1">
              <a:rPr lang="en-US" smtClean="0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46B7A-F0F1-B649-AD7D-33CEE8400C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 descr="XBD200903-00055-04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9" y="3406401"/>
            <a:ext cx="2590800" cy="1727200"/>
          </a:xfrm>
          <a:prstGeom prst="rect">
            <a:avLst/>
          </a:prstGeom>
        </p:spPr>
      </p:pic>
      <p:pic>
        <p:nvPicPr>
          <p:cNvPr id="8" name="Picture 7" descr="nanopor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8" y="1666594"/>
            <a:ext cx="2590801" cy="1739807"/>
          </a:xfrm>
          <a:prstGeom prst="rect">
            <a:avLst/>
          </a:prstGeom>
        </p:spPr>
      </p:pic>
      <p:pic>
        <p:nvPicPr>
          <p:cNvPr id="13" name="Picture 12" descr="instrument_amo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99" y="1666594"/>
            <a:ext cx="4926677" cy="3467007"/>
          </a:xfrm>
          <a:prstGeom prst="rect">
            <a:avLst/>
          </a:prstGeom>
        </p:spPr>
      </p:pic>
      <p:pic>
        <p:nvPicPr>
          <p:cNvPr id="10" name="Picture 9" descr="2013-05-beamcloc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8" y="1666593"/>
            <a:ext cx="8665698" cy="4686350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6127933" y="2874449"/>
            <a:ext cx="1853408" cy="310436"/>
          </a:xfrm>
          <a:prstGeom prst="donut">
            <a:avLst>
              <a:gd name="adj" fmla="val 29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16" y="1444551"/>
            <a:ext cx="2313044" cy="1734783"/>
          </a:xfrm>
          <a:prstGeom prst="rect">
            <a:avLst/>
          </a:prstGeom>
        </p:spPr>
      </p:pic>
      <p:pic>
        <p:nvPicPr>
          <p:cNvPr id="10" name="Picture 2" descr="data rate grow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2" y="3043127"/>
            <a:ext cx="3972560" cy="32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8326458" cy="769479"/>
          </a:xfrm>
        </p:spPr>
        <p:txBody>
          <a:bodyPr>
            <a:noAutofit/>
          </a:bodyPr>
          <a:lstStyle/>
          <a:p>
            <a:r>
              <a:rPr lang="en-US" sz="2400" dirty="0" smtClean="0"/>
              <a:t>Light Sources and sequencers are producing </a:t>
            </a:r>
            <a:br>
              <a:rPr lang="en-US" sz="2400" dirty="0" smtClean="0"/>
            </a:br>
            <a:r>
              <a:rPr lang="en-US" sz="2400" dirty="0" smtClean="0"/>
              <a:t>data faster than Moore’s Law</a:t>
            </a:r>
            <a:endParaRPr lang="en-US" sz="2400" dirty="0"/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344052866"/>
              </p:ext>
            </p:extLst>
          </p:nvPr>
        </p:nvGraphicFramePr>
        <p:xfrm>
          <a:off x="4795520" y="3043127"/>
          <a:ext cx="4151778" cy="310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322" y="1629217"/>
            <a:ext cx="1973397" cy="1312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0720" y="1227574"/>
            <a:ext cx="142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51600" y="1259885"/>
            <a:ext cx="126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9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sc-lc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68" y="1417638"/>
            <a:ext cx="7512957" cy="4963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337425" cy="1143000"/>
          </a:xfrm>
        </p:spPr>
        <p:txBody>
          <a:bodyPr/>
          <a:lstStyle/>
          <a:p>
            <a:r>
              <a:rPr lang="en-US" sz="2400" dirty="0" smtClean="0"/>
              <a:t>One Beamline Data Flow </a:t>
            </a:r>
            <a:r>
              <a:rPr lang="en-US" sz="2400" i="1" dirty="0" smtClean="0"/>
              <a:t>Tripled</a:t>
            </a:r>
            <a:r>
              <a:rPr lang="en-US" sz="2400" dirty="0" smtClean="0"/>
              <a:t> Network Use </a:t>
            </a:r>
            <a:br>
              <a:rPr lang="en-US" sz="2400" dirty="0" smtClean="0"/>
            </a:br>
            <a:r>
              <a:rPr lang="en-US" sz="2400" dirty="0" smtClean="0"/>
              <a:t>for a DOE Supercomputing Center</a:t>
            </a:r>
            <a:endParaRPr lang="en-US" sz="2400" dirty="0"/>
          </a:p>
        </p:txBody>
      </p:sp>
      <p:pic>
        <p:nvPicPr>
          <p:cNvPr id="7" name="Picture 9" descr="ESnet_color_s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625" y="2873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0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A3A12-B379-6143-B591-BD63D72A8B49}" type="datetime1">
              <a:rPr lang="en-US" smtClean="0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CF6C2-875D-8741-96F2-AB275F5C2C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1300" y="274638"/>
            <a:ext cx="8620125" cy="7138987"/>
            <a:chOff x="241300" y="274638"/>
            <a:chExt cx="8620125" cy="7138987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13" y="1679575"/>
              <a:ext cx="7713662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" name="AutoShape 17"/>
            <p:cNvSpPr>
              <a:spLocks/>
            </p:cNvSpPr>
            <p:nvPr/>
          </p:nvSpPr>
          <p:spPr bwMode="auto">
            <a:xfrm>
              <a:off x="7680325" y="3617913"/>
              <a:ext cx="1155700" cy="709612"/>
            </a:xfrm>
            <a:prstGeom prst="roundRect">
              <a:avLst>
                <a:gd name="adj" fmla="val 24190"/>
              </a:avLst>
            </a:prstGeom>
            <a:solidFill>
              <a:srgbClr val="C0EDF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Rectangle 18"/>
            <p:cNvSpPr>
              <a:spLocks/>
            </p:cNvSpPr>
            <p:nvPr/>
          </p:nvSpPr>
          <p:spPr bwMode="auto">
            <a:xfrm>
              <a:off x="8286750" y="4006850"/>
              <a:ext cx="574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b="1" i="1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Helvetica Neue" charset="0"/>
                </a:rPr>
                <a:t>2011</a:t>
              </a:r>
            </a:p>
          </p:txBody>
        </p:sp>
        <p:pic>
          <p:nvPicPr>
            <p:cNvPr id="13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3692525"/>
              <a:ext cx="5937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538" y="3713163"/>
              <a:ext cx="411162" cy="274637"/>
            </a:xfrm>
            <a:prstGeom prst="rect">
              <a:avLst/>
            </a:prstGeom>
            <a:noFill/>
            <a:ln w="9525">
              <a:solidFill>
                <a:srgbClr val="2C80A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736725" y="3300413"/>
              <a:ext cx="223838" cy="687387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ysDot"/>
              <a:miter lim="800000"/>
              <a:headEnd type="stealth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7246938" y="3573463"/>
              <a:ext cx="419100" cy="295275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ysDot"/>
              <a:miter lim="800000"/>
              <a:headEnd type="stealth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AutoShape 24"/>
            <p:cNvSpPr>
              <a:spLocks/>
            </p:cNvSpPr>
            <p:nvPr/>
          </p:nvSpPr>
          <p:spPr bwMode="auto">
            <a:xfrm>
              <a:off x="7680325" y="4395788"/>
              <a:ext cx="1155700" cy="708025"/>
            </a:xfrm>
            <a:prstGeom prst="roundRect">
              <a:avLst>
                <a:gd name="adj" fmla="val 24190"/>
              </a:avLst>
            </a:prstGeom>
            <a:solidFill>
              <a:srgbClr val="C0EDF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Rectangle 25"/>
            <p:cNvSpPr>
              <a:spLocks/>
            </p:cNvSpPr>
            <p:nvPr/>
          </p:nvSpPr>
          <p:spPr bwMode="auto">
            <a:xfrm>
              <a:off x="8286750" y="4773613"/>
              <a:ext cx="574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b="1" i="1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Helvetica Neue" charset="0"/>
                </a:rPr>
                <a:t>2014</a:t>
              </a:r>
            </a:p>
          </p:txBody>
        </p:sp>
        <p:pic>
          <p:nvPicPr>
            <p:cNvPr id="20" name="Picture 2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638" y="4784725"/>
              <a:ext cx="42545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475" y="4430713"/>
              <a:ext cx="10414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062788" y="3546475"/>
              <a:ext cx="627062" cy="890588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ysDot"/>
              <a:miter lim="800000"/>
              <a:headEnd type="stealth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3" name="AutoShape 29"/>
            <p:cNvSpPr>
              <a:spLocks/>
            </p:cNvSpPr>
            <p:nvPr/>
          </p:nvSpPr>
          <p:spPr bwMode="auto">
            <a:xfrm>
              <a:off x="4629150" y="1973263"/>
              <a:ext cx="1154113" cy="708025"/>
            </a:xfrm>
            <a:prstGeom prst="roundRect">
              <a:avLst>
                <a:gd name="adj" fmla="val 24190"/>
              </a:avLst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4" name="Rectangle 30"/>
            <p:cNvSpPr>
              <a:spLocks/>
            </p:cNvSpPr>
            <p:nvPr/>
          </p:nvSpPr>
          <p:spPr bwMode="auto">
            <a:xfrm>
              <a:off x="5246688" y="2349500"/>
              <a:ext cx="574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b="1" i="1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Helvetica Neue" charset="0"/>
                </a:rPr>
                <a:t>2015</a:t>
              </a:r>
            </a:p>
          </p:txBody>
        </p:sp>
        <p:sp>
          <p:nvSpPr>
            <p:cNvPr id="25" name="AutoShape 31"/>
            <p:cNvSpPr>
              <a:spLocks/>
            </p:cNvSpPr>
            <p:nvPr/>
          </p:nvSpPr>
          <p:spPr bwMode="auto">
            <a:xfrm>
              <a:off x="3429000" y="3641725"/>
              <a:ext cx="1154113" cy="628650"/>
            </a:xfrm>
            <a:prstGeom prst="roundRect">
              <a:avLst>
                <a:gd name="adj" fmla="val 27269"/>
              </a:avLst>
            </a:prstGeom>
            <a:solidFill>
              <a:srgbClr val="C0EDF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32"/>
            <p:cNvSpPr>
              <a:spLocks/>
            </p:cNvSpPr>
            <p:nvPr/>
          </p:nvSpPr>
          <p:spPr bwMode="auto">
            <a:xfrm>
              <a:off x="4035425" y="3903663"/>
              <a:ext cx="5746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b="1" i="1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Helvetica Neue" charset="0"/>
                </a:rPr>
                <a:t>2016</a:t>
              </a:r>
            </a:p>
          </p:txBody>
        </p:sp>
        <p:pic>
          <p:nvPicPr>
            <p:cNvPr id="27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88" y="3698875"/>
              <a:ext cx="947737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363" y="3906838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" name="Picture 3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13" y="2058988"/>
              <a:ext cx="531812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6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788" y="2074863"/>
              <a:ext cx="43497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1" name="Line 37"/>
            <p:cNvSpPr>
              <a:spLocks noChangeShapeType="1"/>
            </p:cNvSpPr>
            <p:nvPr/>
          </p:nvSpPr>
          <p:spPr bwMode="auto">
            <a:xfrm rot="10800000" flipH="1">
              <a:off x="4503738" y="2289175"/>
              <a:ext cx="146050" cy="787400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ysDot"/>
              <a:miter lim="800000"/>
              <a:headEnd type="stealth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H="1">
              <a:off x="3908425" y="3241675"/>
              <a:ext cx="595313" cy="390525"/>
            </a:xfrm>
            <a:prstGeom prst="line">
              <a:avLst/>
            </a:prstGeom>
            <a:noFill/>
            <a:ln w="19050" cap="flat">
              <a:solidFill>
                <a:srgbClr val="008000"/>
              </a:solidFill>
              <a:prstDash val="sysDot"/>
              <a:miter lim="800000"/>
              <a:headEnd type="stealth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5932488" y="3178175"/>
              <a:ext cx="708025" cy="514350"/>
            </a:xfrm>
            <a:custGeom>
              <a:avLst/>
              <a:gdLst>
                <a:gd name="T0" fmla="+- 0 2031 87"/>
                <a:gd name="T1" fmla="*/ T0 w 21364"/>
                <a:gd name="T2" fmla="+- 0 7204 292"/>
                <a:gd name="T3" fmla="*/ 7204 h 20994"/>
                <a:gd name="T4" fmla="+- 0 2882 87"/>
                <a:gd name="T5" fmla="*/ T4 w 21364"/>
                <a:gd name="T6" fmla="+- 0 3579 292"/>
                <a:gd name="T7" fmla="*/ 3579 h 20994"/>
                <a:gd name="T8" fmla="+- 0 7022 87"/>
                <a:gd name="T9" fmla="*/ T8 w 21364"/>
                <a:gd name="T10" fmla="+- 0 2750 292"/>
                <a:gd name="T11" fmla="*/ 2750 h 20994"/>
                <a:gd name="T12" fmla="+- 0 11196 87"/>
                <a:gd name="T13" fmla="*/ T12 w 21364"/>
                <a:gd name="T14" fmla="+- 0 1891 292"/>
                <a:gd name="T15" fmla="*/ 1891 h 20994"/>
                <a:gd name="T16" fmla="+- 0 12823 87"/>
                <a:gd name="T17" fmla="*/ T16 w 21364"/>
                <a:gd name="T18" fmla="+- 0 321 292"/>
                <a:gd name="T19" fmla="*/ 321 h 20994"/>
                <a:gd name="T20" fmla="+- 0 14840 87"/>
                <a:gd name="T21" fmla="*/ T20 w 21364"/>
                <a:gd name="T22" fmla="+- 0 1429 292"/>
                <a:gd name="T23" fmla="*/ 1429 h 20994"/>
                <a:gd name="T24" fmla="+- 0 17621 87"/>
                <a:gd name="T25" fmla="*/ T24 w 21364"/>
                <a:gd name="T26" fmla="+- 0 559 292"/>
                <a:gd name="T27" fmla="*/ 559 h 20994"/>
                <a:gd name="T28" fmla="+- 0 19031 87"/>
                <a:gd name="T29" fmla="*/ T28 w 21364"/>
                <a:gd name="T30" fmla="+- 0 2932 292"/>
                <a:gd name="T31" fmla="*/ 2932 h 20994"/>
                <a:gd name="T32" fmla="+- 0 20840 87"/>
                <a:gd name="T33" fmla="*/ T32 w 21364"/>
                <a:gd name="T34" fmla="+- 0 5236 292"/>
                <a:gd name="T35" fmla="*/ 5236 h 20994"/>
                <a:gd name="T36" fmla="+- 0 20759 87"/>
                <a:gd name="T37" fmla="*/ T36 w 21364"/>
                <a:gd name="T38" fmla="+- 0 7734 292"/>
                <a:gd name="T39" fmla="*/ 7734 h 20994"/>
                <a:gd name="T40" fmla="+- 0 21351 87"/>
                <a:gd name="T41" fmla="*/ T40 w 21364"/>
                <a:gd name="T42" fmla="+- 0 11553 292"/>
                <a:gd name="T43" fmla="*/ 11553 h 20994"/>
                <a:gd name="T44" fmla="+- 0 18579 87"/>
                <a:gd name="T45" fmla="*/ T44 w 21364"/>
                <a:gd name="T46" fmla="+- 0 14896 292"/>
                <a:gd name="T47" fmla="*/ 14896 h 20994"/>
                <a:gd name="T48" fmla="+- 0 17587 87"/>
                <a:gd name="T49" fmla="*/ T48 w 21364"/>
                <a:gd name="T50" fmla="+- 0 17760 292"/>
                <a:gd name="T51" fmla="*/ 17760 h 20994"/>
                <a:gd name="T52" fmla="+- 0 14209 87"/>
                <a:gd name="T53" fmla="*/ T52 w 21364"/>
                <a:gd name="T54" fmla="+- 0 18107 292"/>
                <a:gd name="T55" fmla="*/ 18107 h 20994"/>
                <a:gd name="T56" fmla="+- 0 11794 87"/>
                <a:gd name="T57" fmla="*/ T56 w 21364"/>
                <a:gd name="T58" fmla="+- 0 21163 292"/>
                <a:gd name="T59" fmla="*/ 21163 h 20994"/>
                <a:gd name="T60" fmla="+- 0 8245 87"/>
                <a:gd name="T61" fmla="*/ T60 w 21364"/>
                <a:gd name="T62" fmla="+- 0 19298 292"/>
                <a:gd name="T63" fmla="*/ 19298 h 20994"/>
                <a:gd name="T64" fmla="+- 0 2972 87"/>
                <a:gd name="T65" fmla="*/ T64 w 21364"/>
                <a:gd name="T66" fmla="+- 0 17455 292"/>
                <a:gd name="T67" fmla="*/ 17455 h 20994"/>
                <a:gd name="T68" fmla="+- 0 653 87"/>
                <a:gd name="T69" fmla="*/ T68 w 21364"/>
                <a:gd name="T70" fmla="+- 0 15404 292"/>
                <a:gd name="T71" fmla="*/ 15404 h 20994"/>
                <a:gd name="T72" fmla="+- 0 1149 87"/>
                <a:gd name="T73" fmla="*/ T72 w 21364"/>
                <a:gd name="T74" fmla="+- 0 12636 292"/>
                <a:gd name="T75" fmla="*/ 12636 h 20994"/>
                <a:gd name="T76" fmla="+- 0 103 87"/>
                <a:gd name="T77" fmla="*/ T76 w 21364"/>
                <a:gd name="T78" fmla="+- 0 9795 292"/>
                <a:gd name="T79" fmla="*/ 9795 h 20994"/>
                <a:gd name="T80" fmla="+- 0 2013 87"/>
                <a:gd name="T81" fmla="*/ T80 w 21364"/>
                <a:gd name="T82" fmla="+- 0 7271 292"/>
                <a:gd name="T83" fmla="*/ 7271 h 20994"/>
                <a:gd name="T84" fmla="+- 0 2031 87"/>
                <a:gd name="T85" fmla="*/ T84 w 21364"/>
                <a:gd name="T86" fmla="+- 0 7204 292"/>
                <a:gd name="T87" fmla="*/ 7204 h 20994"/>
                <a:gd name="T88" fmla="+- 0 2031 87"/>
                <a:gd name="T89" fmla="*/ T88 w 21364"/>
                <a:gd name="T90" fmla="+- 0 7204 292"/>
                <a:gd name="T91" fmla="*/ 7204 h 209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21364" h="20994">
                  <a:moveTo>
                    <a:pt x="1944" y="6912"/>
                  </a:moveTo>
                  <a:cubicBezTo>
                    <a:pt x="1811" y="5594"/>
                    <a:pt x="2123" y="4265"/>
                    <a:pt x="2795" y="3287"/>
                  </a:cubicBezTo>
                  <a:cubicBezTo>
                    <a:pt x="3858" y="1741"/>
                    <a:pt x="5582" y="1397"/>
                    <a:pt x="6935" y="2458"/>
                  </a:cubicBezTo>
                  <a:cubicBezTo>
                    <a:pt x="7762" y="373"/>
                    <a:pt x="9854" y="-58"/>
                    <a:pt x="11109" y="1599"/>
                  </a:cubicBezTo>
                  <a:cubicBezTo>
                    <a:pt x="11426" y="749"/>
                    <a:pt x="12034" y="162"/>
                    <a:pt x="12736" y="29"/>
                  </a:cubicBezTo>
                  <a:cubicBezTo>
                    <a:pt x="13508" y="-118"/>
                    <a:pt x="14280" y="306"/>
                    <a:pt x="14753" y="1137"/>
                  </a:cubicBezTo>
                  <a:cubicBezTo>
                    <a:pt x="15435" y="61"/>
                    <a:pt x="16565" y="-292"/>
                    <a:pt x="17534" y="267"/>
                  </a:cubicBezTo>
                  <a:cubicBezTo>
                    <a:pt x="18272" y="692"/>
                    <a:pt x="18801" y="1583"/>
                    <a:pt x="18944" y="2640"/>
                  </a:cubicBezTo>
                  <a:cubicBezTo>
                    <a:pt x="19797" y="2952"/>
                    <a:pt x="20477" y="3817"/>
                    <a:pt x="20753" y="4944"/>
                  </a:cubicBezTo>
                  <a:cubicBezTo>
                    <a:pt x="20954" y="5762"/>
                    <a:pt x="20926" y="6650"/>
                    <a:pt x="20672" y="7442"/>
                  </a:cubicBezTo>
                  <a:cubicBezTo>
                    <a:pt x="21295" y="8527"/>
                    <a:pt x="21513" y="9934"/>
                    <a:pt x="21264" y="11261"/>
                  </a:cubicBezTo>
                  <a:cubicBezTo>
                    <a:pt x="20933" y="13025"/>
                    <a:pt x="19838" y="14346"/>
                    <a:pt x="18492" y="14604"/>
                  </a:cubicBezTo>
                  <a:cubicBezTo>
                    <a:pt x="18486" y="15705"/>
                    <a:pt x="18124" y="16749"/>
                    <a:pt x="17500" y="17468"/>
                  </a:cubicBezTo>
                  <a:cubicBezTo>
                    <a:pt x="16552" y="18561"/>
                    <a:pt x="15183" y="18701"/>
                    <a:pt x="14122" y="17815"/>
                  </a:cubicBezTo>
                  <a:cubicBezTo>
                    <a:pt x="13778" y="19337"/>
                    <a:pt x="12859" y="20501"/>
                    <a:pt x="11707" y="20871"/>
                  </a:cubicBezTo>
                  <a:cubicBezTo>
                    <a:pt x="10350" y="21308"/>
                    <a:pt x="8934" y="20564"/>
                    <a:pt x="8158" y="19006"/>
                  </a:cubicBezTo>
                  <a:cubicBezTo>
                    <a:pt x="6326" y="20485"/>
                    <a:pt x="3948" y="19653"/>
                    <a:pt x="2885" y="17163"/>
                  </a:cubicBezTo>
                  <a:cubicBezTo>
                    <a:pt x="1841" y="17327"/>
                    <a:pt x="860" y="16459"/>
                    <a:pt x="566" y="15112"/>
                  </a:cubicBezTo>
                  <a:cubicBezTo>
                    <a:pt x="354" y="14137"/>
                    <a:pt x="542" y="13085"/>
                    <a:pt x="1062" y="12344"/>
                  </a:cubicBezTo>
                  <a:cubicBezTo>
                    <a:pt x="324" y="11762"/>
                    <a:pt x="-87" y="10646"/>
                    <a:pt x="16" y="9503"/>
                  </a:cubicBezTo>
                  <a:cubicBezTo>
                    <a:pt x="136" y="8165"/>
                    <a:pt x="929" y="7117"/>
                    <a:pt x="1926" y="6979"/>
                  </a:cubicBezTo>
                  <a:cubicBezTo>
                    <a:pt x="1932" y="6956"/>
                    <a:pt x="1939" y="6934"/>
                    <a:pt x="1944" y="6912"/>
                  </a:cubicBezTo>
                  <a:close/>
                  <a:moveTo>
                    <a:pt x="1944" y="6912"/>
                  </a:moveTo>
                </a:path>
              </a:pathLst>
            </a:custGeom>
            <a:solidFill>
              <a:srgbClr val="00FF80"/>
            </a:soli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8" dir="5400000" algn="ctr" rotWithShape="0">
                <a:srgbClr val="EEECE1">
                  <a:alpha val="34998"/>
                </a:srgbClr>
              </a:outerShdw>
            </a:effec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4" name="AutoShape 40"/>
            <p:cNvSpPr>
              <a:spLocks/>
            </p:cNvSpPr>
            <p:nvPr/>
          </p:nvSpPr>
          <p:spPr bwMode="auto">
            <a:xfrm>
              <a:off x="5965825" y="3203575"/>
              <a:ext cx="655638" cy="441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cubicBezTo>
                    <a:pt x="18513" y="12897"/>
                    <a:pt x="19202" y="14528"/>
                    <a:pt x="19192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8"/>
                    <a:pt x="19748" y="2557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4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8" dir="5400000" algn="ctr" rotWithShape="0">
                <a:srgbClr val="EEECE1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822960">
                <a:defRPr/>
              </a:pPr>
              <a:endParaRPr lang="en-US" sz="40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35" name="Picture 41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950" y="3300413"/>
              <a:ext cx="422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" name="AutoShape 42"/>
            <p:cNvSpPr>
              <a:spLocks/>
            </p:cNvSpPr>
            <p:nvPr/>
          </p:nvSpPr>
          <p:spPr bwMode="auto">
            <a:xfrm>
              <a:off x="1679575" y="3984625"/>
              <a:ext cx="1200150" cy="993775"/>
            </a:xfrm>
            <a:prstGeom prst="roundRect">
              <a:avLst>
                <a:gd name="adj" fmla="val 17241"/>
              </a:avLst>
            </a:prstGeom>
            <a:solidFill>
              <a:srgbClr val="C0EDF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37" name="Picture 43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13" y="3960813"/>
              <a:ext cx="1074737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8" name="Picture 4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13" y="4356100"/>
              <a:ext cx="4683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9" name="Rectangle 45"/>
            <p:cNvSpPr>
              <a:spLocks/>
            </p:cNvSpPr>
            <p:nvPr/>
          </p:nvSpPr>
          <p:spPr bwMode="auto">
            <a:xfrm>
              <a:off x="2343150" y="4338638"/>
              <a:ext cx="5746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b="1" i="1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Helvetica Neue" charset="0"/>
                </a:rPr>
                <a:t>2009</a:t>
              </a:r>
            </a:p>
          </p:txBody>
        </p:sp>
        <p:sp>
          <p:nvSpPr>
            <p:cNvPr id="40" name="Rectangle 46"/>
            <p:cNvSpPr>
              <a:spLocks/>
            </p:cNvSpPr>
            <p:nvPr/>
          </p:nvSpPr>
          <p:spPr bwMode="auto">
            <a:xfrm>
              <a:off x="2343150" y="4635500"/>
              <a:ext cx="5746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b="1" i="1">
                  <a:solidFill>
                    <a:srgbClr val="0000FF"/>
                  </a:solidFill>
                  <a:latin typeface="Helvetica Neue" charset="0"/>
                  <a:cs typeface="Helvetica Neue" charset="0"/>
                  <a:sym typeface="Helvetica Neue" charset="0"/>
                </a:rPr>
                <a:t>2018</a:t>
              </a:r>
            </a:p>
          </p:txBody>
        </p:sp>
        <p:sp>
          <p:nvSpPr>
            <p:cNvPr id="41" name="Rectangle 47"/>
            <p:cNvSpPr>
              <a:spLocks/>
            </p:cNvSpPr>
            <p:nvPr/>
          </p:nvSpPr>
          <p:spPr bwMode="auto">
            <a:xfrm>
              <a:off x="1692275" y="4670425"/>
              <a:ext cx="56356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sz="1300">
                  <a:solidFill>
                    <a:srgbClr val="000000"/>
                  </a:solidFill>
                  <a:latin typeface="Helvetica Neue" charset="0"/>
                  <a:cs typeface="Helvetica Neue" charset="0"/>
                  <a:sym typeface="Helvetica Neue" charset="0"/>
                </a:rPr>
                <a:t>LCLS-II</a:t>
              </a:r>
            </a:p>
          </p:txBody>
        </p:sp>
        <p:sp>
          <p:nvSpPr>
            <p:cNvPr id="42" name="AutoShape 48"/>
            <p:cNvSpPr>
              <a:spLocks/>
            </p:cNvSpPr>
            <p:nvPr/>
          </p:nvSpPr>
          <p:spPr bwMode="auto">
            <a:xfrm>
              <a:off x="936625" y="5127625"/>
              <a:ext cx="1074738" cy="250825"/>
            </a:xfrm>
            <a:prstGeom prst="roundRect">
              <a:avLst>
                <a:gd name="adj" fmla="val 40662"/>
              </a:avLst>
            </a:prstGeom>
            <a:solidFill>
              <a:srgbClr val="C0EDF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3" name="Rectangle 49"/>
            <p:cNvSpPr>
              <a:spLocks/>
            </p:cNvSpPr>
            <p:nvPr/>
          </p:nvSpPr>
          <p:spPr bwMode="auto">
            <a:xfrm>
              <a:off x="1016000" y="5127625"/>
              <a:ext cx="884238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sz="1300">
                  <a:solidFill>
                    <a:srgbClr val="000000"/>
                  </a:solidFill>
                  <a:latin typeface="Helvetica Neue" charset="0"/>
                  <a:cs typeface="Helvetica Neue" charset="0"/>
                  <a:sym typeface="Helvetica Neue" charset="0"/>
                </a:rPr>
                <a:t>low rep rate</a:t>
              </a:r>
            </a:p>
          </p:txBody>
        </p:sp>
        <p:sp>
          <p:nvSpPr>
            <p:cNvPr id="44" name="AutoShape 50"/>
            <p:cNvSpPr>
              <a:spLocks/>
            </p:cNvSpPr>
            <p:nvPr/>
          </p:nvSpPr>
          <p:spPr bwMode="auto">
            <a:xfrm>
              <a:off x="936625" y="5402263"/>
              <a:ext cx="1074738" cy="249237"/>
            </a:xfrm>
            <a:prstGeom prst="roundRect">
              <a:avLst>
                <a:gd name="adj" fmla="val 27565"/>
              </a:avLst>
            </a:pr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5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822325"/>
              <a:endParaRPr lang="en-US" sz="4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5" name="Rectangle 51"/>
            <p:cNvSpPr>
              <a:spLocks/>
            </p:cNvSpPr>
            <p:nvPr/>
          </p:nvSpPr>
          <p:spPr bwMode="auto">
            <a:xfrm>
              <a:off x="993775" y="5402263"/>
              <a:ext cx="938213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2325"/>
              <a:r>
                <a:rPr lang="en-US" sz="1300">
                  <a:solidFill>
                    <a:srgbClr val="000000"/>
                  </a:solidFill>
                  <a:latin typeface="Helvetica Neue" charset="0"/>
                  <a:cs typeface="Helvetica Neue" charset="0"/>
                  <a:sym typeface="Helvetica Neue" charset="0"/>
                </a:rPr>
                <a:t>high rep rate</a:t>
              </a:r>
            </a:p>
          </p:txBody>
        </p:sp>
        <p:pic>
          <p:nvPicPr>
            <p:cNvPr id="46" name="Picture 5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813" y="2825750"/>
              <a:ext cx="434975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11"/>
            <p:cNvSpPr txBox="1">
              <a:spLocks noChangeArrowheads="1"/>
            </p:cNvSpPr>
            <p:nvPr/>
          </p:nvSpPr>
          <p:spPr bwMode="auto">
            <a:xfrm>
              <a:off x="241300" y="5848350"/>
              <a:ext cx="8045450" cy="156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en-US" sz="2300">
                <a:solidFill>
                  <a:srgbClr val="000000"/>
                </a:solidFill>
              </a:endParaRPr>
            </a:p>
          </p:txBody>
        </p:sp>
        <p:sp>
          <p:nvSpPr>
            <p:cNvPr id="48" name="TextBox 1"/>
            <p:cNvSpPr txBox="1">
              <a:spLocks noChangeArrowheads="1"/>
            </p:cNvSpPr>
            <p:nvPr/>
          </p:nvSpPr>
          <p:spPr bwMode="auto">
            <a:xfrm>
              <a:off x="4610100" y="6197600"/>
              <a:ext cx="1981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source: Paul Alivisatos</a:t>
              </a:r>
            </a:p>
          </p:txBody>
        </p:sp>
        <p:sp>
          <p:nvSpPr>
            <p:cNvPr id="49" name="TextBox 2"/>
            <p:cNvSpPr txBox="1">
              <a:spLocks noChangeArrowheads="1"/>
            </p:cNvSpPr>
            <p:nvPr/>
          </p:nvSpPr>
          <p:spPr bwMode="auto">
            <a:xfrm>
              <a:off x="457201" y="274638"/>
              <a:ext cx="651748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00"/>
                  </a:solidFill>
                  <a:latin typeface="Arial"/>
                  <a:cs typeface="Arial"/>
                </a:rPr>
                <a:t>Light Sources in Production or </a:t>
              </a:r>
              <a:r>
                <a:rPr lang="en-US" sz="2800" dirty="0" smtClean="0">
                  <a:solidFill>
                    <a:srgbClr val="000000"/>
                  </a:solidFill>
                  <a:latin typeface="Arial"/>
                  <a:cs typeface="Arial"/>
                </a:rPr>
                <a:t>Under Construction</a:t>
              </a:r>
              <a:endParaRPr lang="en-US" sz="2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6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48834</TotalTime>
  <Words>1280</Words>
  <Application>Microsoft Macintosh PowerPoint</Application>
  <PresentationFormat>On-screen Show (4:3)</PresentationFormat>
  <Paragraphs>208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19362_ESnet_PPT_Template</vt:lpstr>
      <vt:lpstr>CI_blue_template_V3</vt:lpstr>
      <vt:lpstr>1_Custom Design</vt:lpstr>
      <vt:lpstr>Visio</vt:lpstr>
      <vt:lpstr>The Role of End-user Engagement for Scientific Networking</vt:lpstr>
      <vt:lpstr>ESnet Supports DOE Office of Science</vt:lpstr>
      <vt:lpstr>What is there to worry about?</vt:lpstr>
      <vt:lpstr>The Science DMZ in 1 Slide</vt:lpstr>
      <vt:lpstr>Traditional “Big Science”</vt:lpstr>
      <vt:lpstr>Big Science Now Comes in Small Packages</vt:lpstr>
      <vt:lpstr>Light Sources and sequencers are producing  data faster than Moore’s Law</vt:lpstr>
      <vt:lpstr>One Beamline Data Flow Tripled Network Use  for a DOE Supercomputing Center</vt:lpstr>
      <vt:lpstr>PowerPoint Presentation</vt:lpstr>
      <vt:lpstr>Understanding Data Trends</vt:lpstr>
      <vt:lpstr>PowerPoint Presentation</vt:lpstr>
      <vt:lpstr>Challenges to Network Adoption</vt:lpstr>
      <vt:lpstr>PowerPoint Presentation</vt:lpstr>
      <vt:lpstr>Science Data Transport Tomorrow?</vt:lpstr>
      <vt:lpstr>PowerPoint Presentation</vt:lpstr>
      <vt:lpstr>User Workflow:  Beamline 8.3.2</vt:lpstr>
      <vt:lpstr>Improved Workflow Infrastructure</vt:lpstr>
      <vt:lpstr>ESnet Engagement Team Vision</vt:lpstr>
      <vt:lpstr>PowerPoint Presentation</vt:lpstr>
      <vt:lpstr>PowerPoint Presentation</vt:lpstr>
      <vt:lpstr>The Role of End-user Engagement for Scientific Networking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Jason Zurawski</cp:lastModifiedBy>
  <cp:revision>840</cp:revision>
  <cp:lastPrinted>2012-07-08T19:53:13Z</cp:lastPrinted>
  <dcterms:created xsi:type="dcterms:W3CDTF">2012-01-25T15:25:38Z</dcterms:created>
  <dcterms:modified xsi:type="dcterms:W3CDTF">2014-05-20T13:37:21Z</dcterms:modified>
</cp:coreProperties>
</file>