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55" r:id="rId2"/>
  </p:sldMasterIdLst>
  <p:notesMasterIdLst>
    <p:notesMasterId r:id="rId60"/>
  </p:notesMasterIdLst>
  <p:handoutMasterIdLst>
    <p:handoutMasterId r:id="rId61"/>
  </p:handoutMasterIdLst>
  <p:sldIdLst>
    <p:sldId id="353" r:id="rId3"/>
    <p:sldId id="681" r:id="rId4"/>
    <p:sldId id="725" r:id="rId5"/>
    <p:sldId id="727" r:id="rId6"/>
    <p:sldId id="682" r:id="rId7"/>
    <p:sldId id="679" r:id="rId8"/>
    <p:sldId id="640" r:id="rId9"/>
    <p:sldId id="642" r:id="rId10"/>
    <p:sldId id="643" r:id="rId11"/>
    <p:sldId id="728" r:id="rId12"/>
    <p:sldId id="644" r:id="rId13"/>
    <p:sldId id="733" r:id="rId14"/>
    <p:sldId id="645" r:id="rId15"/>
    <p:sldId id="720" r:id="rId16"/>
    <p:sldId id="558" r:id="rId17"/>
    <p:sldId id="690" r:id="rId18"/>
    <p:sldId id="721" r:id="rId19"/>
    <p:sldId id="724" r:id="rId20"/>
    <p:sldId id="723" r:id="rId21"/>
    <p:sldId id="654" r:id="rId22"/>
    <p:sldId id="734" r:id="rId23"/>
    <p:sldId id="656" r:id="rId24"/>
    <p:sldId id="657" r:id="rId25"/>
    <p:sldId id="603" r:id="rId26"/>
    <p:sldId id="659" r:id="rId27"/>
    <p:sldId id="729" r:id="rId28"/>
    <p:sldId id="730" r:id="rId29"/>
    <p:sldId id="718" r:id="rId30"/>
    <p:sldId id="735" r:id="rId31"/>
    <p:sldId id="661" r:id="rId32"/>
    <p:sldId id="662" r:id="rId33"/>
    <p:sldId id="706" r:id="rId34"/>
    <p:sldId id="736" r:id="rId35"/>
    <p:sldId id="683" r:id="rId36"/>
    <p:sldId id="663" r:id="rId37"/>
    <p:sldId id="705" r:id="rId38"/>
    <p:sldId id="666" r:id="rId39"/>
    <p:sldId id="700" r:id="rId40"/>
    <p:sldId id="731" r:id="rId41"/>
    <p:sldId id="732" r:id="rId42"/>
    <p:sldId id="577" r:id="rId43"/>
    <p:sldId id="669" r:id="rId44"/>
    <p:sldId id="352" r:id="rId45"/>
    <p:sldId id="712" r:id="rId46"/>
    <p:sldId id="689" r:id="rId47"/>
    <p:sldId id="711" r:id="rId48"/>
    <p:sldId id="686" r:id="rId49"/>
    <p:sldId id="713" r:id="rId50"/>
    <p:sldId id="707" r:id="rId51"/>
    <p:sldId id="708" r:id="rId52"/>
    <p:sldId id="709" r:id="rId53"/>
    <p:sldId id="710" r:id="rId54"/>
    <p:sldId id="737" r:id="rId55"/>
    <p:sldId id="738" r:id="rId56"/>
    <p:sldId id="739" r:id="rId57"/>
    <p:sldId id="740" r:id="rId58"/>
    <p:sldId id="741" r:id="rId5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629FC3"/>
    <a:srgbClr val="558ED5"/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0282" autoAdjust="0"/>
  </p:normalViewPr>
  <p:slideViewPr>
    <p:cSldViewPr snapToGrid="0" snapToObjects="1">
      <p:cViewPr>
        <p:scale>
          <a:sx n="150" d="100"/>
          <a:sy n="150" d="100"/>
        </p:scale>
        <p:origin x="-1208" y="-4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notesMaster" Target="notesMasters/notesMaster1.xml"/><Relationship Id="rId61" Type="http://schemas.openxmlformats.org/officeDocument/2006/relationships/handoutMaster" Target="handoutMasters/handout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3726BA98-09A7-D845-B362-7ACA0D031074}" type="datetimeFigureOut">
              <a:rPr lang="en-US"/>
              <a:pPr>
                <a:defRPr/>
              </a:pPr>
              <a:t>5/23/14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1pPr>
          </a:lstStyle>
          <a:p>
            <a:pPr>
              <a:defRPr/>
            </a:pPr>
            <a:fld id="{F7EBBC22-62A2-DA42-A7E1-5CA8AEF0CF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59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8D14DF8-0C36-4546-A1A8-1C89C0A9DD5A}" type="datetime1">
              <a:rPr lang="en-US"/>
              <a:pPr>
                <a:defRPr/>
              </a:pPr>
              <a:t>5/23/14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FAF03E7-0DA5-084C-A73B-84F898909E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6829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402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659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</a:t>
            </a:r>
            <a:r>
              <a:rPr lang="en-US" baseline="0" dirty="0" smtClean="0"/>
              <a:t> to soft failures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721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DTN is</a:t>
            </a:r>
            <a:r>
              <a:rPr lang="en-US" baseline="0" dirty="0" smtClean="0"/>
              <a:t> entry point for data from multi-facility workflows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28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AE1E7-10E2-CF4A-8695-3E65350C7070}" type="slidenum">
              <a:rPr lang="en-US"/>
              <a:pPr/>
              <a:t>32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677863"/>
            <a:ext cx="4622800" cy="346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2081" y="4373285"/>
            <a:ext cx="5036613" cy="40716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AAE1E7-10E2-CF4A-8695-3E65350C7070}" type="slidenum">
              <a:rPr lang="en-US"/>
              <a:pPr/>
              <a:t>33</a:t>
            </a:fld>
            <a:endParaRPr lang="en-US"/>
          </a:p>
        </p:txBody>
      </p:sp>
      <p:sp>
        <p:nvSpPr>
          <p:cNvPr id="3307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9663" y="677863"/>
            <a:ext cx="4622800" cy="3468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2081" y="4373285"/>
            <a:ext cx="5036613" cy="407168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low-res map shows why most of our data flows terminate outside the national lab complex.  </a:t>
            </a:r>
          </a:p>
          <a:p>
            <a:endParaRPr lang="en-US" baseline="0" dirty="0" smtClean="0"/>
          </a:p>
          <a:p>
            <a:pPr marL="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smtClean="0">
                <a:ea typeface="ＭＳ Ｐゴシック" pitchFamily="34" charset="-128"/>
              </a:rPr>
              <a:t>=-=-=-=-=-=-=-=-=-</a:t>
            </a:r>
            <a:endParaRPr lang="en-US" baseline="0" dirty="0" smtClean="0"/>
          </a:p>
          <a:p>
            <a:endParaRPr lang="en-US" baseline="0" dirty="0" smtClean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b="1" dirty="0" smtClean="0">
                <a:ea typeface="ＭＳ Ｐゴシック" pitchFamily="34" charset="-128"/>
              </a:rPr>
              <a:t>ESnet  - the Energy Sciences Network - is an SC program whose </a:t>
            </a:r>
            <a:r>
              <a:rPr lang="en-US" sz="2000" b="1" u="sng" dirty="0" smtClean="0">
                <a:ea typeface="ＭＳ Ｐゴシック" pitchFamily="34" charset="-128"/>
              </a:rPr>
              <a:t>primary mission is to enable the large-scale science</a:t>
            </a:r>
            <a:r>
              <a:rPr lang="en-US" sz="2000" b="1" dirty="0" smtClean="0">
                <a:ea typeface="ＭＳ Ｐゴシック" pitchFamily="34" charset="-128"/>
              </a:rPr>
              <a:t> of the Office of Science that depends on</a:t>
            </a:r>
            <a:r>
              <a:rPr lang="en-US" sz="2000" dirty="0" smtClean="0">
                <a:ea typeface="ＭＳ Ｐゴシック" pitchFamily="34" charset="-128"/>
              </a:rPr>
              <a:t>: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Multi-institution, world-wide collaboration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marL="169862" lvl="1" indent="0">
              <a:lnSpc>
                <a:spcPct val="90000"/>
              </a:lnSpc>
              <a:spcBef>
                <a:spcPct val="15000"/>
              </a:spcBef>
              <a:buFont typeface="Wingdings" pitchFamily="2" charset="2"/>
              <a:buNone/>
            </a:pPr>
            <a:r>
              <a:rPr lang="en-US" sz="1800" dirty="0" smtClean="0">
                <a:ea typeface="ＭＳ Ｐゴシック" pitchFamily="34" charset="-128"/>
              </a:rPr>
              <a:t>Data mobility: sharing of massive amounts of data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  <a:buFont typeface="Wingdings" pitchFamily="2" charset="2"/>
              <a:buChar char="Ø"/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Distributed data management and processing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Distributed simulation, visualization, and computational steering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Collaboration with the US and International Research and Education community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r>
              <a:rPr lang="en-US" sz="1800" dirty="0" smtClean="0">
                <a:ea typeface="ＭＳ Ｐゴシック" pitchFamily="34" charset="-128"/>
              </a:rPr>
              <a:t>=-=-=-=-=-=-=-=-=-</a:t>
            </a:r>
          </a:p>
          <a:p>
            <a:pPr lvl="1" indent="-287338">
              <a:lnSpc>
                <a:spcPct val="90000"/>
              </a:lnSpc>
              <a:spcBef>
                <a:spcPct val="15000"/>
              </a:spcBef>
            </a:pPr>
            <a:endParaRPr lang="en-US" sz="1800" dirty="0" smtClean="0">
              <a:ea typeface="ＭＳ Ｐゴシック" pitchFamily="34" charset="-128"/>
            </a:endParaRPr>
          </a:p>
          <a:p>
            <a:pPr marL="341313" indent="-341313">
              <a:lnSpc>
                <a:spcPct val="90000"/>
              </a:lnSpc>
              <a:buSzTx/>
            </a:pPr>
            <a:r>
              <a:rPr lang="en-US" sz="2000" dirty="0" smtClean="0">
                <a:ea typeface="ＭＳ Ｐゴシック" pitchFamily="34" charset="-128"/>
              </a:rPr>
              <a:t>ESnet connects the Office of Science National Laboratories and user facilities to each other and to collaborators worldwide</a:t>
            </a:r>
          </a:p>
          <a:p>
            <a:pPr marL="341313" indent="-341313">
              <a:lnSpc>
                <a:spcPct val="90000"/>
              </a:lnSpc>
              <a:buSzTx/>
            </a:pPr>
            <a:endParaRPr lang="en-US" sz="2000" dirty="0" smtClean="0">
              <a:ea typeface="ＭＳ Ｐゴシック" pitchFamily="34" charset="-128"/>
            </a:endParaRPr>
          </a:p>
          <a:p>
            <a:pPr marL="341313" indent="-341313">
              <a:lnSpc>
                <a:spcPct val="90000"/>
              </a:lnSpc>
              <a:buSzTx/>
            </a:pPr>
            <a:r>
              <a:rPr lang="en-US" sz="1800" dirty="0" smtClean="0">
                <a:ea typeface="ＭＳ Ｐゴシック" pitchFamily="34" charset="-128"/>
              </a:rPr>
              <a:t>	Ames, Argonne, Brookhaven, </a:t>
            </a:r>
            <a:r>
              <a:rPr lang="en-US" sz="1800" dirty="0" err="1" smtClean="0">
                <a:ea typeface="ＭＳ Ｐゴシック" pitchFamily="34" charset="-128"/>
              </a:rPr>
              <a:t>Fermilab</a:t>
            </a:r>
            <a:r>
              <a:rPr lang="en-US" sz="1800" dirty="0" smtClean="0">
                <a:ea typeface="ＭＳ Ｐゴシック" pitchFamily="34" charset="-128"/>
              </a:rPr>
              <a:t>, Lawrence Berkeley, Oak Ridge, Pacific Northwest, Princeton Plasma Physics, SLAC, and Thomas Jefferson National Accelerator Facility,</a:t>
            </a:r>
          </a:p>
          <a:p>
            <a:pPr lvl="1" indent="-287338"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6277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85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0C9639-C0D2-A746-9AD6-FEE097F08E85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acquisition uses </a:t>
            </a:r>
            <a:r>
              <a:rPr lang="en-US" dirty="0" err="1" smtClean="0"/>
              <a:t>LabView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written to shared drive on firewalled Windows server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Analysis done on workstations</a:t>
            </a:r>
          </a:p>
          <a:p>
            <a:pPr lvl="1"/>
            <a:r>
              <a:rPr lang="en-US" dirty="0" smtClean="0"/>
              <a:t>High-powered Windows hosts</a:t>
            </a:r>
          </a:p>
          <a:p>
            <a:pPr lvl="1"/>
            <a:r>
              <a:rPr lang="en-US" dirty="0" smtClean="0"/>
              <a:t>Mix of proprietary and open-source tools</a:t>
            </a:r>
          </a:p>
          <a:p>
            <a:pPr lvl="1"/>
            <a:r>
              <a:rPr lang="en-US" dirty="0" smtClean="0"/>
              <a:t>Scientists can be physically present or use Remote Desktop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export post-analysis – physical transport of portable media</a:t>
            </a:r>
          </a:p>
          <a:p>
            <a:pPr lvl="1"/>
            <a:r>
              <a:rPr lang="en-US" dirty="0" smtClean="0"/>
              <a:t>USB hard drives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425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acquisition uses </a:t>
            </a:r>
            <a:r>
              <a:rPr lang="en-US" dirty="0" err="1" smtClean="0"/>
              <a:t>LabView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Data written to SAMBA share on </a:t>
            </a:r>
            <a:r>
              <a:rPr lang="en-US" dirty="0" err="1" smtClean="0"/>
              <a:t>beamline</a:t>
            </a:r>
            <a:r>
              <a:rPr lang="en-US" dirty="0" smtClean="0"/>
              <a:t> Linux DTN </a:t>
            </a:r>
          </a:p>
          <a:p>
            <a:pPr lvl="1"/>
            <a:r>
              <a:rPr lang="en-US" dirty="0" smtClean="0"/>
              <a:t>Writing via SAMBA is faster than local disk on acquisition computer</a:t>
            </a:r>
          </a:p>
          <a:p>
            <a:pPr lvl="1"/>
            <a:r>
              <a:rPr lang="en-US" dirty="0" smtClean="0"/>
              <a:t>Data are TIFF files ~10MB each, ~1000 files per data set</a:t>
            </a:r>
          </a:p>
          <a:p>
            <a:pPr lvl="1"/>
            <a:r>
              <a:rPr lang="en-US" dirty="0" smtClean="0"/>
              <a:t>Current max performance is ~200MB/sec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Automated workflow pushes data to NERSC for analysis</a:t>
            </a:r>
          </a:p>
          <a:p>
            <a:pPr lvl="1"/>
            <a:r>
              <a:rPr lang="en-US" dirty="0" smtClean="0"/>
              <a:t>Workflow managed using signal files</a:t>
            </a:r>
          </a:p>
          <a:p>
            <a:pPr lvl="1"/>
            <a:r>
              <a:rPr lang="en-US" dirty="0" smtClean="0"/>
              <a:t>Data set is rolled up into an HDF5 file</a:t>
            </a:r>
          </a:p>
          <a:p>
            <a:pPr lvl="1"/>
            <a:r>
              <a:rPr lang="en-US" dirty="0" smtClean="0"/>
              <a:t>Python scripts drive Globus Online CLI</a:t>
            </a:r>
          </a:p>
          <a:p>
            <a:pPr lvl="1"/>
            <a:r>
              <a:rPr lang="en-US" dirty="0" smtClean="0"/>
              <a:t>Data transferred to NERSC DTNs at ~300MB/sec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Analysis results pulled back to </a:t>
            </a:r>
            <a:r>
              <a:rPr lang="en-US" dirty="0" err="1" smtClean="0"/>
              <a:t>beamline</a:t>
            </a:r>
            <a:r>
              <a:rPr lang="en-US" dirty="0" smtClean="0"/>
              <a:t> DTN</a:t>
            </a:r>
          </a:p>
          <a:p>
            <a:pPr lvl="1"/>
            <a:r>
              <a:rPr lang="en-US" dirty="0" smtClean="0"/>
              <a:t>Additional analysis done on workstations (still use some proprietary tools)</a:t>
            </a:r>
          </a:p>
          <a:p>
            <a:pPr lvl="1"/>
            <a:r>
              <a:rPr lang="en-US" dirty="0" smtClean="0"/>
              <a:t>Primary data export is via Globus Online from </a:t>
            </a:r>
            <a:r>
              <a:rPr lang="en-US" dirty="0" err="1" smtClean="0"/>
              <a:t>beamline</a:t>
            </a:r>
            <a:r>
              <a:rPr lang="en-US" dirty="0" smtClean="0"/>
              <a:t> DTN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368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deployment brings SDN</a:t>
            </a:r>
            <a:r>
              <a:rPr lang="en-US" baseline="0" dirty="0" smtClean="0"/>
              <a:t> services to research DMZ via a separate link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347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 SDN software</a:t>
            </a:r>
            <a:r>
              <a:rPr lang="en-US" baseline="0" dirty="0" smtClean="0"/>
              <a:t> for the switch platform is solid and operational models are clear, production Science DMZ supports SDN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347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the entire production path supports SDN, SDN is another production service on the Science DMZ and we’re back to the original picture</a:t>
            </a:r>
          </a:p>
          <a:p>
            <a:endParaRPr lang="en-US" baseline="0" dirty="0" smtClean="0"/>
          </a:p>
          <a:p>
            <a:r>
              <a:rPr lang="en-US" baseline="0" dirty="0" smtClean="0"/>
              <a:t>ESnet5 supports routed traffic and OSCARS on the same platform in a similar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3347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879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sz="1000" dirty="0" smtClean="0"/>
              <a:t>This should</a:t>
            </a:r>
            <a:r>
              <a:rPr lang="en-US" sz="1000" baseline="0" dirty="0" smtClean="0"/>
              <a:t> not be news.  The news is that there is convergence on how to support things in the network space.  </a:t>
            </a: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827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Human</a:t>
            </a:r>
            <a:r>
              <a:rPr lang="en-US" baseline="0" dirty="0" smtClean="0"/>
              <a:t> factors – attention span, ability to manage complexity</a:t>
            </a:r>
          </a:p>
          <a:p>
            <a:endParaRPr lang="en-US" baseline="0" dirty="0" smtClean="0"/>
          </a:p>
          <a:p>
            <a:r>
              <a:rPr lang="en-US" baseline="0" dirty="0" smtClean="0"/>
              <a:t>It is our hope that this work enables effective use of networking for science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3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Beyond</a:t>
            </a:r>
            <a:r>
              <a:rPr lang="en-US" baseline="0" dirty="0" smtClean="0"/>
              <a:t> your metro area, zero loss is essentially required for performance</a:t>
            </a:r>
          </a:p>
          <a:p>
            <a:endParaRPr lang="en-US" dirty="0" smtClean="0"/>
          </a:p>
          <a:p>
            <a:r>
              <a:rPr lang="en-US" dirty="0" smtClean="0"/>
              <a:t>Where are your collaborators?</a:t>
            </a:r>
            <a:r>
              <a:rPr lang="en-US" baseline="0" dirty="0" smtClean="0"/>
              <a:t>  </a:t>
            </a:r>
            <a:r>
              <a:rPr lang="en-US" dirty="0" smtClean="0"/>
              <a:t>Where are your users?</a:t>
            </a:r>
          </a:p>
          <a:p>
            <a:endParaRPr lang="en-US" dirty="0" smtClean="0"/>
          </a:p>
          <a:p>
            <a:r>
              <a:rPr lang="en-US" dirty="0" smtClean="0"/>
              <a:t>When</a:t>
            </a:r>
            <a:r>
              <a:rPr lang="en-US" baseline="0" dirty="0" smtClean="0"/>
              <a:t> global collaboration is the norm</a:t>
            </a:r>
            <a:r>
              <a:rPr lang="en-US" dirty="0" smtClean="0"/>
              <a:t>, nobod</a:t>
            </a:r>
            <a:r>
              <a:rPr lang="en-US" baseline="0" dirty="0" smtClean="0"/>
              <a:t>y can afford to be a local-only resource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7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TCP fixes are significant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220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AF03E7-0DA5-084C-A73B-84F898909E97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960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ESnet_bckgr_art.png"/>
          <p:cNvPicPr>
            <a:picLocks noChangeAspect="1"/>
          </p:cNvPicPr>
          <p:nvPr userDrawn="1"/>
        </p:nvPicPr>
        <p:blipFill>
          <a:blip r:embed="rId2"/>
          <a:srcRect l="45970"/>
          <a:stretch>
            <a:fillRect/>
          </a:stretch>
        </p:blipFill>
        <p:spPr bwMode="auto">
          <a:xfrm>
            <a:off x="0" y="0"/>
            <a:ext cx="279876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Snet_color_lg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LBL_logo_notext_2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527925" y="5611813"/>
            <a:ext cx="115887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DOE_Office_Science.pn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537200" y="5761038"/>
            <a:ext cx="1755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90800" y="433887"/>
            <a:ext cx="6096000" cy="1470025"/>
          </a:xfrm>
        </p:spPr>
        <p:txBody>
          <a:bodyPr anchor="b">
            <a:noAutofit/>
          </a:bodyPr>
          <a:lstStyle>
            <a:lvl1pPr algn="l">
              <a:defRPr sz="3200" baseline="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2134035"/>
            <a:ext cx="6096000" cy="897481"/>
          </a:xfrm>
        </p:spPr>
        <p:txBody>
          <a:bodyPr anchor="b">
            <a:noAutofit/>
          </a:bodyPr>
          <a:lstStyle>
            <a:lvl1pPr marL="0" indent="0" algn="l">
              <a:buNone/>
              <a:defRPr sz="2000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2590800" y="3429000"/>
            <a:ext cx="4495800" cy="906462"/>
          </a:xfrm>
        </p:spPr>
        <p:txBody>
          <a:bodyPr anchor="b"/>
          <a:lstStyle>
            <a:lvl1pPr>
              <a:buFontTx/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457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65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9957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9550" y="639763"/>
            <a:ext cx="4340225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639763"/>
            <a:ext cx="4341813" cy="5932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9835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49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1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59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740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8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lvl="3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2133600" cy="182562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87BE274-2920-464F-BD83-825BA3315F3E}" type="datetime1">
              <a:rPr lang="en-US" smtClean="0"/>
              <a:pPr>
                <a:defRPr/>
              </a:pPr>
              <a:t>5/23/14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3963"/>
            <a:ext cx="2133600" cy="1825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42DE2B-1862-AC46-8E34-76F2DE4B4D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72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72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75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ESnet_color_lg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33388"/>
            <a:ext cx="1700213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7353300" y="0"/>
            <a:ext cx="1790700" cy="17145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900"/>
            <a:ext cx="8037513" cy="1362075"/>
          </a:xfrm>
        </p:spPr>
        <p:txBody>
          <a:bodyPr anchor="t"/>
          <a:lstStyle>
            <a:lvl1pPr algn="l">
              <a:defRPr sz="3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06713"/>
            <a:ext cx="80375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B0B81C-CA25-D345-AD32-945D9CE22E24}" type="datetime1">
              <a:rPr lang="en-US" smtClean="0"/>
              <a:pPr>
                <a:defRPr/>
              </a:pPr>
              <a:t>5/23/14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0598-22BC-DE45-8110-72C7EB64E6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4D31318-E349-C94A-82AC-28473119CDAD}" type="datetime1">
              <a:rPr lang="en-US" smtClean="0"/>
              <a:pPr>
                <a:defRPr/>
              </a:pPr>
              <a:t>5/23/14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46B7A-F0F1-B649-AD7D-33CEE8400C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5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88AA81-2144-9A4F-982D-99A41862F6AF}" type="datetime1">
              <a:rPr lang="en-US" smtClean="0"/>
              <a:pPr>
                <a:defRPr/>
              </a:pPr>
              <a:t>5/23/14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07036-CDBF-9045-BEBA-45AC230EB3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7A3A12-B379-6143-B591-BD63D72A8B49}" type="datetime1">
              <a:rPr lang="en-US" smtClean="0"/>
              <a:pPr>
                <a:defRPr/>
              </a:pPr>
              <a:t>5/23/14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CF6C2-875D-8741-96F2-AB275F5C2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56189-3560-DB44-BC74-E63444EAF5E0}" type="datetime1">
              <a:rPr lang="en-US" smtClean="0"/>
              <a:pPr>
                <a:defRPr/>
              </a:pPr>
              <a:t>5/23/14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EC85A-2B99-6746-AB8E-75939B0FA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4038"/>
            <a:ext cx="3008313" cy="11604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714500"/>
            <a:ext cx="5111750" cy="4411663"/>
          </a:xfrm>
        </p:spPr>
        <p:txBody>
          <a:bodyPr/>
          <a:lstStyle>
            <a:lvl1pPr>
              <a:spcBef>
                <a:spcPts val="900"/>
              </a:spcBef>
              <a:defRPr sz="1800"/>
            </a:lvl1pPr>
            <a:lvl2pPr>
              <a:defRPr sz="1800"/>
            </a:lvl2pPr>
            <a:lvl3pPr>
              <a:spcBef>
                <a:spcPts val="400"/>
              </a:spcBef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14500"/>
            <a:ext cx="3008313" cy="4411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D428F-E7B6-AC4C-83AA-2D7CA91E3374}" type="datetime1">
              <a:rPr lang="en-US" smtClean="0"/>
              <a:pPr>
                <a:defRPr/>
              </a:pPr>
              <a:t>5/23/14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5DDC6-6948-9542-AE23-4C88376D07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9C0B4-3A98-9D43-995D-307DDD97F3B9}" type="datetime1">
              <a:rPr lang="en-US" smtClean="0"/>
              <a:pPr>
                <a:defRPr/>
              </a:pPr>
              <a:t>5/23/14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307138"/>
            <a:ext cx="3962400" cy="1841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ESnet Template Examples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B838D-2899-3348-AC07-177A26D9D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ESnet_bckgr_art.png"/>
          <p:cNvPicPr>
            <a:picLocks noChangeAspect="1"/>
          </p:cNvPicPr>
          <p:nvPr userDrawn="1"/>
        </p:nvPicPr>
        <p:blipFill>
          <a:blip r:embed="rId11"/>
          <a:srcRect l="45847"/>
          <a:stretch>
            <a:fillRect/>
          </a:stretch>
        </p:blipFill>
        <p:spPr bwMode="auto">
          <a:xfrm>
            <a:off x="0" y="1588"/>
            <a:ext cx="2805113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099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	First level bullet</a:t>
            </a:r>
          </a:p>
          <a:p>
            <a:pPr lvl="2"/>
            <a:r>
              <a:rPr lang="en-US"/>
              <a:t>	Second level bullet</a:t>
            </a:r>
          </a:p>
          <a:p>
            <a:pPr lvl="3"/>
            <a:r>
              <a:rPr lang="en-US"/>
              <a:t>	Third level bullet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DD6487B-43BE-5441-912E-3A79E3056D4C}" type="datetime1">
              <a:rPr lang="en-US" smtClean="0"/>
              <a:pPr>
                <a:defRPr/>
              </a:pPr>
              <a:t>5/23/14</a:t>
            </a:fld>
            <a:r>
              <a:rPr lang="en-US" dirty="0" smtClean="0"/>
              <a:t> – J. </a:t>
            </a:r>
            <a:r>
              <a:rPr lang="en-US" dirty="0" err="1" smtClean="0"/>
              <a:t>Zurawski</a:t>
            </a:r>
            <a:r>
              <a:rPr lang="en-US" dirty="0" smtClean="0"/>
              <a:t> (</a:t>
            </a:r>
            <a:r>
              <a:rPr lang="en-US" dirty="0" err="1" smtClean="0"/>
              <a:t>zurawski@es.net</a:t>
            </a:r>
            <a:r>
              <a:rPr lang="en-US" dirty="0" smtClean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07138"/>
            <a:ext cx="2133600" cy="184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6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0BDF6EC-3462-684F-AA49-8C502ED87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2" name="Picture 9" descr="ESnet_color_sm.png"/>
          <p:cNvPicPr>
            <a:picLocks noChangeAspect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8323057" y="109539"/>
            <a:ext cx="727486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Placeholder 9"/>
          <p:cNvSpPr txBox="1">
            <a:spLocks/>
          </p:cNvSpPr>
          <p:nvPr userDrawn="1"/>
        </p:nvSpPr>
        <p:spPr bwMode="auto">
          <a:xfrm>
            <a:off x="-111125" y="6496050"/>
            <a:ext cx="4683125" cy="514350"/>
          </a:xfrm>
          <a:prstGeom prst="rect">
            <a:avLst/>
          </a:prstGeom>
          <a:solidFill>
            <a:srgbClr val="629FC3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Lawrence Berkeley National Laboratory</a:t>
            </a:r>
          </a:p>
        </p:txBody>
      </p:sp>
      <p:sp>
        <p:nvSpPr>
          <p:cNvPr id="18" name="Text Placeholder 9"/>
          <p:cNvSpPr txBox="1">
            <a:spLocks/>
          </p:cNvSpPr>
          <p:nvPr userDrawn="1"/>
        </p:nvSpPr>
        <p:spPr bwMode="auto">
          <a:xfrm>
            <a:off x="4572000" y="6496050"/>
            <a:ext cx="4683125" cy="5143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>
            <a:lvl1pPr marL="574675" indent="-574675" algn="l">
              <a:buFontTx/>
              <a:buNone/>
              <a:defRPr sz="11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eaLnBrk="0" hangingPunct="0">
              <a:spcBef>
                <a:spcPts val="1200"/>
              </a:spcBef>
              <a:defRPr/>
            </a:pPr>
            <a:r>
              <a:rPr lang="en-US" dirty="0" smtClean="0">
                <a:latin typeface="+mn-lt"/>
                <a:ea typeface="ＭＳ Ｐゴシック" pitchFamily="-108" charset="-128"/>
                <a:cs typeface="ＭＳ Ｐゴシック" pitchFamily="-108" charset="-128"/>
              </a:rPr>
              <a:t>		U.S. Department of Energy  |  Office of Science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26" r:id="rId7"/>
    <p:sldLayoutId id="2147483734" r:id="rId8"/>
    <p:sldLayoutId id="2147483727" r:id="rId9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ts val="12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457200" indent="-228600" algn="l" defTabSz="457200" rtl="0" eaLnBrk="0" fontAlgn="base" hangingPunct="0">
        <a:spcBef>
          <a:spcPts val="900"/>
        </a:spcBef>
        <a:spcAft>
          <a:spcPct val="0"/>
        </a:spcAft>
        <a:buSzPct val="10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685800" indent="-228600" algn="l" defTabSz="457200" rtl="0" eaLnBrk="0" fontAlgn="base" hangingPunct="0">
        <a:spcBef>
          <a:spcPct val="20000"/>
        </a:spcBef>
        <a:spcAft>
          <a:spcPct val="0"/>
        </a:spcAft>
        <a:buSzPct val="85000"/>
        <a:buFont typeface="Lucida Grande" charset="0"/>
        <a:buChar char="-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914400" indent="-228600" algn="l" defTabSz="457200" rtl="0" eaLnBrk="0" fontAlgn="base" hangingPunct="0">
        <a:spcBef>
          <a:spcPct val="20000"/>
        </a:spcBef>
        <a:spcAft>
          <a:spcPct val="0"/>
        </a:spcAft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9550" y="639763"/>
            <a:ext cx="8834438" cy="593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13864" name="Rectangle 8"/>
          <p:cNvSpPr>
            <a:spLocks noChangeArrowheads="1"/>
          </p:cNvSpPr>
          <p:nvPr/>
        </p:nvSpPr>
        <p:spPr bwMode="auto">
          <a:xfrm>
            <a:off x="8893175" y="6638925"/>
            <a:ext cx="15557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14400" eaLnBrk="0" hangingPunct="0">
              <a:defRPr/>
            </a:pPr>
            <a:fld id="{B5BBFDDA-1501-42F0-BD47-C36EA8CAA672}" type="slidenum">
              <a:rPr lang="en-US" sz="1000">
                <a:solidFill>
                  <a:srgbClr val="000000"/>
                </a:solidFill>
                <a:ea typeface="+mn-ea"/>
                <a:cs typeface="Arial" charset="0"/>
              </a:rPr>
              <a:pPr defTabSz="914400" eaLnBrk="0" hangingPunct="0">
                <a:defRPr/>
              </a:pPr>
              <a:t>‹#›</a:t>
            </a:fld>
            <a:endParaRPr lang="en-US" sz="10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173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ＭＳ Ｐゴシック" pitchFamily="-65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  <a:ea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ngage@es.ne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sterdata.es.net/fasterdata-home/requirements-and-expectation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mailto:engage@es.ne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engage@es.ne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20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hyperlink" Target="mailto:engage@es.net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emf"/><Relationship Id="rId3" Type="http://schemas.openxmlformats.org/officeDocument/2006/relationships/hyperlink" Target="mailto:engage@es.net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Relationship Id="rId3" Type="http://schemas.openxmlformats.org/officeDocument/2006/relationships/hyperlink" Target="mailto:engage@es.ne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engage@es.net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engage@es.net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mailto:engage@es.net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tats.es.net/ServicesDirectory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ps-dashboard.es.net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engage@es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hyperlink" Target="mailto:engage@es.net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mailto:engage@es.net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hyperlink" Target="mailto:engage@es.net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hyperlink" Target="mailto:engage@es.net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engage@es.net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fasterdata.es.net/science-dmz/" TargetMode="External"/><Relationship Id="rId4" Type="http://schemas.openxmlformats.org/officeDocument/2006/relationships/image" Target="../media/image36.png"/><Relationship Id="rId5" Type="http://schemas.openxmlformats.org/officeDocument/2006/relationships/image" Target="../media/image37.gif"/><Relationship Id="rId6" Type="http://schemas.openxmlformats.org/officeDocument/2006/relationships/image" Target="../media/image38.png"/><Relationship Id="rId7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.net/assets/pubs_presos/sc13sciDMZ-final.pdf" TargetMode="External"/><Relationship Id="rId4" Type="http://schemas.openxmlformats.org/officeDocument/2006/relationships/hyperlink" Target="https://gab.es.net/mailman/listinfo/sciencedmz" TargetMode="External"/><Relationship Id="rId5" Type="http://schemas.openxmlformats.org/officeDocument/2006/relationships/hyperlink" Target="http://www.perfsonar.net/" TargetMode="External"/><Relationship Id="rId6" Type="http://schemas.openxmlformats.org/officeDocument/2006/relationships/hyperlink" Target="http://fasterdata.es.net/science-dmz/" TargetMode="External"/><Relationship Id="rId7" Type="http://schemas.openxmlformats.org/officeDocument/2006/relationships/hyperlink" Target="http://fasterdata.es.net/host-tuning/" TargetMode="External"/><Relationship Id="rId8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fasterdata.es.net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engage@es.net" TargetMode="External"/><Relationship Id="rId4" Type="http://schemas.openxmlformats.org/officeDocument/2006/relationships/hyperlink" Target="http://fasterdata.es.net" TargetMode="External"/><Relationship Id="rId1" Type="http://schemas.openxmlformats.org/officeDocument/2006/relationships/slideLayout" Target="../slideLayouts/slideLayout1.xml"/><Relationship Id="rId2" Type="http://schemas.openxmlformats.org/officeDocument/2006/relationships/hyperlink" Target="mailto:zurawski@es.net" TargetMode="Externa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hyperlink" Target="mailto:engage@es.net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eople.ucsc.edu/~warner/buffer.html" TargetMode="External"/><Relationship Id="rId3" Type="http://schemas.openxmlformats.org/officeDocument/2006/relationships/hyperlink" Target="mailto:engage@es.net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hyperlink" Target="mailto:engage@es.net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engage@es.net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Relationship Id="rId3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engage@es.net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4" Type="http://schemas.openxmlformats.org/officeDocument/2006/relationships/hyperlink" Target="mailto:engage@es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4" Type="http://schemas.openxmlformats.org/officeDocument/2006/relationships/hyperlink" Target="mailto:engage@es.net" TargetMode="External"/><Relationship Id="rId5" Type="http://schemas.openxmlformats.org/officeDocument/2006/relationships/hyperlink" Target="http://www.nsf.gov/pubs/2013/nsf13530/nsf13530.htm" TargetMode="External"/><Relationship Id="rId6" Type="http://schemas.openxmlformats.org/officeDocument/2006/relationships/hyperlink" Target="http://www.nsf.gov/pubs/2014/nsf14521/nsf14521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mailto:engage@es.net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hyperlink" Target="mailto:engage@es.ne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 Brief Overview of the Science DMZ</a:t>
            </a:r>
            <a:endParaRPr lang="en-US" sz="2800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52650"/>
            <a:ext cx="6096000" cy="876300"/>
          </a:xfrm>
        </p:spPr>
        <p:txBody>
          <a:bodyPr/>
          <a:lstStyle/>
          <a:p>
            <a:pPr eaLnBrk="1" hangingPunct="1"/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Jason Zurawski</a:t>
            </a:r>
            <a:r>
              <a:rPr lang="en-US" sz="16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600" dirty="0" smtClean="0">
                <a:latin typeface="Arial" charset="0"/>
                <a:ea typeface="Arial" charset="0"/>
                <a:cs typeface="Arial" charset="0"/>
              </a:rPr>
              <a:t>- 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ESnet Engineering &amp; Outreach</a:t>
            </a:r>
          </a:p>
          <a:p>
            <a:pPr eaLnBrk="1" hangingPunct="1"/>
            <a:r>
              <a:rPr lang="en-US" sz="1600" b="1" dirty="0" smtClean="0">
                <a:latin typeface="Arial" charset="0"/>
                <a:ea typeface="Arial" charset="0"/>
                <a:cs typeface="Arial" charset="0"/>
                <a:hlinkClick r:id="rId2"/>
              </a:rPr>
              <a:t>engage@es.net</a:t>
            </a:r>
            <a:r>
              <a:rPr lang="en-US" sz="1600" b="1" dirty="0" smtClean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3208866" y="2950633"/>
            <a:ext cx="4495800" cy="108778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OSG Campus Webinar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May 23</a:t>
            </a:r>
            <a:r>
              <a:rPr lang="en-US" baseline="30000" dirty="0" smtClean="0">
                <a:ea typeface="+mn-ea"/>
                <a:cs typeface="+mn-cs"/>
              </a:rPr>
              <a:t>th</a:t>
            </a:r>
            <a:r>
              <a:rPr lang="en-US" dirty="0" smtClean="0">
                <a:ea typeface="+mn-ea"/>
                <a:cs typeface="+mn-cs"/>
              </a:rPr>
              <a:t> 2014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 bwMode="auto">
          <a:xfrm>
            <a:off x="0" y="6587066"/>
            <a:ext cx="8686800" cy="296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buFontTx/>
              <a:buNone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ea typeface="+mn-ea"/>
                <a:cs typeface="+mn-cs"/>
              </a:rPr>
              <a:t>With contributions </a:t>
            </a:r>
            <a:r>
              <a:rPr lang="en-US" sz="1000" dirty="0">
                <a:ea typeface="+mn-ea"/>
                <a:cs typeface="+mn-cs"/>
              </a:rPr>
              <a:t>from S. </a:t>
            </a:r>
            <a:r>
              <a:rPr lang="en-US" sz="1000" dirty="0" err="1" smtClean="0">
                <a:ea typeface="+mn-ea"/>
                <a:cs typeface="+mn-cs"/>
              </a:rPr>
              <a:t>Balasubramanian</a:t>
            </a:r>
            <a:r>
              <a:rPr lang="en-US" sz="1000" dirty="0" smtClean="0">
                <a:ea typeface="+mn-ea"/>
                <a:cs typeface="+mn-cs"/>
              </a:rPr>
              <a:t>, G. Bell, E. Dart, M. Hester, B. Johnston, A. Lake, E. </a:t>
            </a:r>
            <a:r>
              <a:rPr lang="en-US" sz="1000" dirty="0" err="1" smtClean="0">
                <a:ea typeface="+mn-ea"/>
                <a:cs typeface="+mn-cs"/>
              </a:rPr>
              <a:t>Pouyoul</a:t>
            </a:r>
            <a:r>
              <a:rPr lang="en-US" sz="1000" dirty="0" smtClean="0">
                <a:ea typeface="+mn-ea"/>
                <a:cs typeface="+mn-cs"/>
              </a:rPr>
              <a:t>, L. </a:t>
            </a:r>
            <a:r>
              <a:rPr lang="en-US" sz="1000" dirty="0" err="1" smtClean="0">
                <a:ea typeface="+mn-ea"/>
                <a:cs typeface="+mn-cs"/>
              </a:rPr>
              <a:t>Rotman</a:t>
            </a:r>
            <a:r>
              <a:rPr lang="en-US" sz="1000" dirty="0" smtClean="0">
                <a:ea typeface="+mn-ea"/>
                <a:cs typeface="+mn-cs"/>
              </a:rPr>
              <a:t>, </a:t>
            </a:r>
            <a:r>
              <a:rPr lang="en-US" sz="1000" dirty="0"/>
              <a:t>B. </a:t>
            </a:r>
            <a:r>
              <a:rPr lang="en-US" sz="1000" dirty="0" smtClean="0"/>
              <a:t>Tierney and others @ ESnet</a:t>
            </a:r>
            <a:endParaRPr lang="en-US" sz="1000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2062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Data Transfer Rates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2DE2B-1862-AC46-8E34-76F2DE4B4D3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Text Box 1030"/>
          <p:cNvSpPr txBox="1">
            <a:spLocks noChangeArrowheads="1"/>
          </p:cNvSpPr>
          <p:nvPr/>
        </p:nvSpPr>
        <p:spPr bwMode="auto">
          <a:xfrm>
            <a:off x="1130300" y="5176839"/>
            <a:ext cx="8026400" cy="1200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7" tIns="45713" rIns="91427" bIns="45713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Helvetica" pitchFamily="-112" charset="0"/>
              </a:rPr>
              <a:t>This table available </a:t>
            </a:r>
            <a:r>
              <a:rPr lang="en-US" dirty="0" smtClean="0">
                <a:latin typeface="Helvetica" pitchFamily="-112" charset="0"/>
              </a:rPr>
              <a:t>at: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Helvetica" pitchFamily="-112" charset="0"/>
                <a:hlinkClick r:id="rId2"/>
              </a:rPr>
              <a:t>http</a:t>
            </a:r>
            <a:r>
              <a:rPr lang="en-US" dirty="0">
                <a:latin typeface="Helvetica" pitchFamily="-112" charset="0"/>
                <a:hlinkClick r:id="rId2"/>
              </a:rPr>
              <a:t>://fasterdata.es.net/fasterdata-home/requirements-and-expectations</a:t>
            </a:r>
            <a:r>
              <a:rPr lang="en-US" dirty="0" smtClean="0">
                <a:latin typeface="Helvetica" pitchFamily="-112" charset="0"/>
                <a:hlinkClick r:id="rId2"/>
              </a:rPr>
              <a:t>/</a:t>
            </a:r>
            <a:endParaRPr lang="en-US" dirty="0">
              <a:latin typeface="Helvetica" pitchFamily="-112" charset="0"/>
            </a:endParaRPr>
          </a:p>
          <a:p>
            <a:pPr>
              <a:spcBef>
                <a:spcPct val="50000"/>
              </a:spcBef>
            </a:pPr>
            <a:endParaRPr lang="en-US" dirty="0" smtClean="0">
              <a:latin typeface="Helvetica" pitchFamily="-112" charset="0"/>
            </a:endParaRPr>
          </a:p>
        </p:txBody>
      </p:sp>
      <p:pic>
        <p:nvPicPr>
          <p:cNvPr id="8" name="Picture 7" descr="rate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47503"/>
            <a:ext cx="9111563" cy="4029336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94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TCP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806"/>
            <a:ext cx="8229600" cy="23917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Far easier to support TCP than to fix TCP</a:t>
            </a:r>
          </a:p>
          <a:p>
            <a:pPr lvl="1"/>
            <a:r>
              <a:rPr lang="en-US" dirty="0" smtClean="0"/>
              <a:t>People have been trying to fix TCP for years – limited success</a:t>
            </a:r>
          </a:p>
          <a:p>
            <a:pPr lvl="1"/>
            <a:r>
              <a:rPr lang="en-US" dirty="0" smtClean="0"/>
              <a:t>Like </a:t>
            </a:r>
            <a:r>
              <a:rPr lang="en-US" dirty="0"/>
              <a:t>it or </a:t>
            </a:r>
            <a:r>
              <a:rPr lang="en-US" dirty="0" smtClean="0"/>
              <a:t>not we’re stuck with TCP in the general case</a:t>
            </a:r>
          </a:p>
          <a:p>
            <a:r>
              <a:rPr lang="en-US" dirty="0" smtClean="0"/>
              <a:t>Pragmatically speaking, we must accommodate TCP</a:t>
            </a:r>
          </a:p>
          <a:p>
            <a:pPr lvl="1"/>
            <a:r>
              <a:rPr lang="en-US" dirty="0" smtClean="0"/>
              <a:t>Sufficient bandwidth to avoid congestion</a:t>
            </a:r>
          </a:p>
          <a:p>
            <a:pPr lvl="1"/>
            <a:r>
              <a:rPr lang="en-US" dirty="0"/>
              <a:t>Zero packet loss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2" descr="tumblr_mayz1uMDON1re4ne0o1_128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737" y="2738437"/>
            <a:ext cx="2331674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3911600"/>
            <a:ext cx="6552137" cy="2438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Verifiable infrastructure</a:t>
            </a:r>
          </a:p>
          <a:p>
            <a:pPr lvl="2"/>
            <a:r>
              <a:rPr lang="en-US" dirty="0" smtClean="0"/>
              <a:t>Networks are complex</a:t>
            </a:r>
          </a:p>
          <a:p>
            <a:pPr lvl="2"/>
            <a:r>
              <a:rPr lang="en-US" dirty="0" smtClean="0"/>
              <a:t>Must be able to locate problems quickly</a:t>
            </a:r>
          </a:p>
          <a:p>
            <a:pPr lvl="2"/>
            <a:r>
              <a:rPr lang="en-US" dirty="0" smtClean="0"/>
              <a:t>Small footprint is a huge win – small number of devices so that problem isolation is tractable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358062" y="6045200"/>
            <a:ext cx="15954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F0000"/>
                </a:solidFill>
              </a:rPr>
              <a:t>© </a:t>
            </a:r>
            <a:r>
              <a:rPr lang="en-US" sz="800" dirty="0" smtClean="0">
                <a:solidFill>
                  <a:srgbClr val="FF0000"/>
                </a:solidFill>
              </a:rPr>
              <a:t>Dog Shaming 2012</a:t>
            </a:r>
            <a:endParaRPr lang="en-US" sz="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0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What is ESnet?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Motivation and Introduction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Science DMZ Architecture</a:t>
            </a:r>
          </a:p>
          <a:p>
            <a:pPr>
              <a:buFont typeface="Arial"/>
              <a:buChar char="•"/>
            </a:pPr>
            <a:r>
              <a:rPr lang="en-US" dirty="0"/>
              <a:t>Network </a:t>
            </a:r>
            <a:r>
              <a:rPr lang="en-US" dirty="0" smtClean="0"/>
              <a:t>Monitoring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Transfer Nodes &amp; Applications</a:t>
            </a:r>
          </a:p>
          <a:p>
            <a:pPr>
              <a:buFont typeface="Arial"/>
              <a:buChar char="•"/>
            </a:pPr>
            <a:r>
              <a:rPr lang="en-US" dirty="0"/>
              <a:t>On the Topic of </a:t>
            </a:r>
            <a:r>
              <a:rPr lang="en-US" dirty="0" smtClean="0"/>
              <a:t>Security</a:t>
            </a:r>
          </a:p>
          <a:p>
            <a:pPr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Engagement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Wrap Up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148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A Solution Together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6616700" cy="244316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Effective support for TCP-based data transfer</a:t>
            </a:r>
          </a:p>
          <a:p>
            <a:pPr lvl="1"/>
            <a:r>
              <a:rPr lang="en-US" dirty="0" smtClean="0"/>
              <a:t>Design for correct, consistent, high-performance operation</a:t>
            </a:r>
          </a:p>
          <a:p>
            <a:pPr lvl="1"/>
            <a:r>
              <a:rPr lang="en-US" dirty="0" smtClean="0"/>
              <a:t>Design for ease of troubleshooting</a:t>
            </a:r>
          </a:p>
          <a:p>
            <a:r>
              <a:rPr lang="en-US" dirty="0" smtClean="0"/>
              <a:t>Easy adoption is critical</a:t>
            </a:r>
          </a:p>
          <a:p>
            <a:pPr lvl="1"/>
            <a:r>
              <a:rPr lang="en-US" dirty="0" smtClean="0"/>
              <a:t>Large laboratories and universities have extensive IT deployments</a:t>
            </a:r>
          </a:p>
          <a:p>
            <a:pPr lvl="1"/>
            <a:r>
              <a:rPr lang="en-US" dirty="0" smtClean="0"/>
              <a:t>Drastic change is prohibitively difficult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160" y="1912939"/>
            <a:ext cx="2482753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69900" y="3860800"/>
            <a:ext cx="8229600" cy="244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 smtClean="0"/>
              <a:t>Cybersecurity</a:t>
            </a:r>
            <a:r>
              <a:rPr lang="en-US" sz="1700" dirty="0" smtClean="0"/>
              <a:t> – defensible without compromising performance</a:t>
            </a:r>
          </a:p>
          <a:p>
            <a:r>
              <a:rPr lang="en-US" sz="1700" dirty="0" smtClean="0"/>
              <a:t>Borrow ideas from traditional network security</a:t>
            </a:r>
          </a:p>
          <a:p>
            <a:pPr lvl="1"/>
            <a:r>
              <a:rPr lang="en-US" sz="1700" dirty="0" smtClean="0"/>
              <a:t>Traditional DMZ – separate enclave at network perimeter (“Demilitarized Zone”)</a:t>
            </a:r>
          </a:p>
          <a:p>
            <a:pPr lvl="2"/>
            <a:r>
              <a:rPr lang="en-US" sz="1700" dirty="0" smtClean="0"/>
              <a:t>Specific location for external-facing services</a:t>
            </a:r>
          </a:p>
          <a:p>
            <a:pPr lvl="2"/>
            <a:r>
              <a:rPr lang="en-US" sz="1700" dirty="0" smtClean="0"/>
              <a:t>Clean separation from internal network</a:t>
            </a:r>
          </a:p>
          <a:p>
            <a:pPr lvl="1"/>
            <a:r>
              <a:rPr lang="en-US" sz="1700" dirty="0" smtClean="0"/>
              <a:t>Do the same thing for science – </a:t>
            </a:r>
            <a:r>
              <a:rPr lang="en-US" sz="1700" b="1" i="1" dirty="0" smtClean="0"/>
              <a:t>Science DMZ</a:t>
            </a:r>
          </a:p>
        </p:txBody>
      </p:sp>
    </p:spTree>
    <p:extLst>
      <p:ext uri="{BB962C8B-B14F-4D97-AF65-F5344CB8AC3E}">
        <p14:creationId xmlns:p14="http://schemas.microsoft.com/office/powerpoint/2010/main" val="426923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800"/>
            <a:ext cx="8661400" cy="697200"/>
          </a:xfrm>
        </p:spPr>
        <p:txBody>
          <a:bodyPr/>
          <a:lstStyle/>
          <a:p>
            <a:r>
              <a:rPr lang="en-US" sz="2700" dirty="0" smtClean="0"/>
              <a:t>The Data Transfer </a:t>
            </a:r>
            <a:r>
              <a:rPr lang="en-US" sz="2700" dirty="0" err="1" smtClean="0"/>
              <a:t>Superfecta</a:t>
            </a:r>
            <a:r>
              <a:rPr lang="en-US" sz="2700" dirty="0" smtClean="0"/>
              <a:t>: Science DMZ Model</a:t>
            </a:r>
            <a:endParaRPr lang="en-US" sz="27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98770"/>
            <a:ext cx="2908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/>
              <a:t>Data Transfer </a:t>
            </a:r>
            <a:r>
              <a:rPr lang="en-US" dirty="0" smtClean="0"/>
              <a:t>Node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High performance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Configured </a:t>
            </a:r>
            <a:r>
              <a:rPr lang="en-US" sz="1400" dirty="0"/>
              <a:t>for data transfer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Proper tools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22882" y="2726387"/>
            <a:ext cx="2421118" cy="16619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perfSONAR</a:t>
            </a:r>
            <a:r>
              <a:rPr lang="en-US" dirty="0" smtClean="0"/>
              <a:t>           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Enables fault isolation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Verify </a:t>
            </a:r>
            <a:r>
              <a:rPr lang="en-US" sz="1400" dirty="0"/>
              <a:t>correct operation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/>
              <a:t>Widely </a:t>
            </a:r>
            <a:r>
              <a:rPr lang="en-US" sz="1400" dirty="0" smtClean="0"/>
              <a:t>deployed in ESnet and other networks, as well as sites and facilities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3202959" y="5255419"/>
            <a:ext cx="3144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Science DMZ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Dedicated location for DTN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Proper security 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Easy to deploy - no </a:t>
            </a:r>
            <a:r>
              <a:rPr lang="en-US" sz="1400" dirty="0"/>
              <a:t>need to redesign the whole </a:t>
            </a:r>
            <a:r>
              <a:rPr lang="en-US" sz="1400" dirty="0" smtClean="0"/>
              <a:t>network</a:t>
            </a:r>
            <a:endParaRPr lang="en-US" sz="1400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711701" y="2603927"/>
            <a:ext cx="2179449" cy="1930400"/>
            <a:chOff x="3948446" y="3263045"/>
            <a:chExt cx="2778125" cy="2528156"/>
          </a:xfrm>
        </p:grpSpPr>
        <p:sp>
          <p:nvSpPr>
            <p:cNvPr id="26" name="Freeform 25"/>
            <p:cNvSpPr/>
            <p:nvPr/>
          </p:nvSpPr>
          <p:spPr>
            <a:xfrm>
              <a:off x="3948446" y="3263045"/>
              <a:ext cx="2633711" cy="2528156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1219200 w 2438400"/>
                <a:gd name="connsiteY1" fmla="*/ 0 h 2438400"/>
                <a:gd name="connsiteX2" fmla="*/ 2438400 w 2438400"/>
                <a:gd name="connsiteY2" fmla="*/ 1219200 h 2438400"/>
                <a:gd name="connsiteX3" fmla="*/ 1219200 w 2438400"/>
                <a:gd name="connsiteY3" fmla="*/ 2438400 h 2438400"/>
                <a:gd name="connsiteX4" fmla="*/ 0 w 2438400"/>
                <a:gd name="connsiteY4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545854"/>
                    <a:pt x="545854" y="0"/>
                    <a:pt x="1219200" y="0"/>
                  </a:cubicBez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892546"/>
                    <a:pt x="1892546" y="2438400"/>
                    <a:pt x="1219200" y="2438400"/>
                  </a:cubicBezTo>
                  <a:cubicBezTo>
                    <a:pt x="545854" y="2438400"/>
                    <a:pt x="0" y="1892546"/>
                    <a:pt x="0" y="1219200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45744" tIns="629920" rIns="229616" bIns="4673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796172" y="3987800"/>
              <a:ext cx="1930399" cy="96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Performance Testing &amp; Measurement</a:t>
              </a:r>
              <a:endParaRPr lang="en-US" sz="14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78100" y="2603927"/>
            <a:ext cx="2155056" cy="1930400"/>
            <a:chOff x="3835126" y="3263045"/>
            <a:chExt cx="2747031" cy="2528156"/>
          </a:xfrm>
        </p:grpSpPr>
        <p:sp>
          <p:nvSpPr>
            <p:cNvPr id="32" name="Freeform 31"/>
            <p:cNvSpPr/>
            <p:nvPr/>
          </p:nvSpPr>
          <p:spPr>
            <a:xfrm>
              <a:off x="3948446" y="3263045"/>
              <a:ext cx="2633711" cy="2528156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1219200 w 2438400"/>
                <a:gd name="connsiteY1" fmla="*/ 0 h 2438400"/>
                <a:gd name="connsiteX2" fmla="*/ 2438400 w 2438400"/>
                <a:gd name="connsiteY2" fmla="*/ 1219200 h 2438400"/>
                <a:gd name="connsiteX3" fmla="*/ 1219200 w 2438400"/>
                <a:gd name="connsiteY3" fmla="*/ 2438400 h 2438400"/>
                <a:gd name="connsiteX4" fmla="*/ 0 w 2438400"/>
                <a:gd name="connsiteY4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545854"/>
                    <a:pt x="545854" y="0"/>
                    <a:pt x="1219200" y="0"/>
                  </a:cubicBez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892546"/>
                    <a:pt x="1892546" y="2438400"/>
                    <a:pt x="1219200" y="2438400"/>
                  </a:cubicBezTo>
                  <a:cubicBezTo>
                    <a:pt x="545854" y="2438400"/>
                    <a:pt x="0" y="1892546"/>
                    <a:pt x="0" y="1219200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45744" tIns="629920" rIns="229616" bIns="4673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35126" y="3988359"/>
              <a:ext cx="1930399" cy="96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Dedicated Systems for Data Transfer</a:t>
              </a:r>
              <a:endParaRPr lang="en-US" sz="1400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78623" y="1726213"/>
            <a:ext cx="2066156" cy="1930400"/>
            <a:chOff x="3948446" y="3263045"/>
            <a:chExt cx="2633711" cy="2528156"/>
          </a:xfrm>
        </p:grpSpPr>
        <p:sp>
          <p:nvSpPr>
            <p:cNvPr id="35" name="Freeform 34"/>
            <p:cNvSpPr/>
            <p:nvPr/>
          </p:nvSpPr>
          <p:spPr>
            <a:xfrm>
              <a:off x="3948446" y="3263045"/>
              <a:ext cx="2633711" cy="2528156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1219200 w 2438400"/>
                <a:gd name="connsiteY1" fmla="*/ 0 h 2438400"/>
                <a:gd name="connsiteX2" fmla="*/ 2438400 w 2438400"/>
                <a:gd name="connsiteY2" fmla="*/ 1219200 h 2438400"/>
                <a:gd name="connsiteX3" fmla="*/ 1219200 w 2438400"/>
                <a:gd name="connsiteY3" fmla="*/ 2438400 h 2438400"/>
                <a:gd name="connsiteX4" fmla="*/ 0 w 2438400"/>
                <a:gd name="connsiteY4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545854"/>
                    <a:pt x="545854" y="0"/>
                    <a:pt x="1219200" y="0"/>
                  </a:cubicBez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892546"/>
                    <a:pt x="1892546" y="2438400"/>
                    <a:pt x="1219200" y="2438400"/>
                  </a:cubicBezTo>
                  <a:cubicBezTo>
                    <a:pt x="545854" y="2438400"/>
                    <a:pt x="0" y="1892546"/>
                    <a:pt x="0" y="1219200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45744" tIns="629920" rIns="229616" bIns="4673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314442" y="3754943"/>
              <a:ext cx="1930399" cy="967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Engagement with Network Users</a:t>
              </a:r>
              <a:endParaRPr lang="en-US" sz="1400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78623" y="3406602"/>
            <a:ext cx="2066156" cy="1930400"/>
            <a:chOff x="3948446" y="3263045"/>
            <a:chExt cx="2633711" cy="2528156"/>
          </a:xfrm>
        </p:grpSpPr>
        <p:sp>
          <p:nvSpPr>
            <p:cNvPr id="38" name="Freeform 37"/>
            <p:cNvSpPr/>
            <p:nvPr/>
          </p:nvSpPr>
          <p:spPr>
            <a:xfrm>
              <a:off x="3948446" y="3263045"/>
              <a:ext cx="2633711" cy="2528156"/>
            </a:xfrm>
            <a:custGeom>
              <a:avLst/>
              <a:gdLst>
                <a:gd name="connsiteX0" fmla="*/ 0 w 2438400"/>
                <a:gd name="connsiteY0" fmla="*/ 1219200 h 2438400"/>
                <a:gd name="connsiteX1" fmla="*/ 1219200 w 2438400"/>
                <a:gd name="connsiteY1" fmla="*/ 0 h 2438400"/>
                <a:gd name="connsiteX2" fmla="*/ 2438400 w 2438400"/>
                <a:gd name="connsiteY2" fmla="*/ 1219200 h 2438400"/>
                <a:gd name="connsiteX3" fmla="*/ 1219200 w 2438400"/>
                <a:gd name="connsiteY3" fmla="*/ 2438400 h 2438400"/>
                <a:gd name="connsiteX4" fmla="*/ 0 w 2438400"/>
                <a:gd name="connsiteY4" fmla="*/ 1219200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38400" h="2438400">
                  <a:moveTo>
                    <a:pt x="0" y="1219200"/>
                  </a:moveTo>
                  <a:cubicBezTo>
                    <a:pt x="0" y="545854"/>
                    <a:pt x="545854" y="0"/>
                    <a:pt x="1219200" y="0"/>
                  </a:cubicBezTo>
                  <a:cubicBezTo>
                    <a:pt x="1892546" y="0"/>
                    <a:pt x="2438400" y="545854"/>
                    <a:pt x="2438400" y="1219200"/>
                  </a:cubicBezTo>
                  <a:cubicBezTo>
                    <a:pt x="2438400" y="1892546"/>
                    <a:pt x="1892546" y="2438400"/>
                    <a:pt x="1219200" y="2438400"/>
                  </a:cubicBezTo>
                  <a:cubicBezTo>
                    <a:pt x="545854" y="2438400"/>
                    <a:pt x="0" y="1892546"/>
                    <a:pt x="0" y="1219200"/>
                  </a:cubicBezTo>
                  <a:close/>
                </a:path>
              </a:pathLst>
            </a:cu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745744" tIns="629920" rIns="229616" bIns="46736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kern="12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327450" y="4513932"/>
              <a:ext cx="1930399" cy="6852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Network Architecture</a:t>
              </a:r>
              <a:endParaRPr lang="en-US" sz="1400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202959" y="748000"/>
            <a:ext cx="3290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dirty="0" smtClean="0"/>
              <a:t>Engagement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Partnerships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Education &amp; Consulting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Resources &amp; Knowledgebase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6956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 Hoc DTN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429935"/>
            <a:ext cx="3843866" cy="4263496"/>
          </a:xfrm>
        </p:spPr>
        <p:txBody>
          <a:bodyPr/>
          <a:lstStyle/>
          <a:p>
            <a:r>
              <a:rPr lang="en-US" sz="1600" dirty="0" smtClean="0"/>
              <a:t>If present, </a:t>
            </a:r>
            <a:r>
              <a:rPr lang="en-US" sz="1600" dirty="0" err="1" smtClean="0"/>
              <a:t>perfSONAR</a:t>
            </a:r>
            <a:r>
              <a:rPr lang="en-US" sz="1600" dirty="0" smtClean="0"/>
              <a:t> is at the border</a:t>
            </a:r>
          </a:p>
          <a:p>
            <a:pPr lvl="1"/>
            <a:r>
              <a:rPr lang="en-US" sz="1600" dirty="0" smtClean="0"/>
              <a:t>This is a good start</a:t>
            </a:r>
          </a:p>
          <a:p>
            <a:pPr lvl="1"/>
            <a:r>
              <a:rPr lang="en-US" sz="1600" dirty="0" smtClean="0"/>
              <a:t>Need a second one next to the DTN</a:t>
            </a:r>
          </a:p>
          <a:p>
            <a:r>
              <a:rPr lang="en-US" sz="1600" dirty="0" smtClean="0"/>
              <a:t>Entire LAN path has to be sized for data flows</a:t>
            </a:r>
          </a:p>
          <a:p>
            <a:r>
              <a:rPr lang="en-US" sz="1600" dirty="0" smtClean="0"/>
              <a:t>Entire LAN path is part of any troubleshooting exercise</a:t>
            </a:r>
          </a:p>
          <a:p>
            <a:r>
              <a:rPr lang="en-US" sz="1600" dirty="0" smtClean="0"/>
              <a:t>This usually fails to provide the necessary performance.</a:t>
            </a:r>
            <a:endParaRPr lang="en-US" sz="160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Content Placeholder 9" descr="science-dmz-no-science-dmz-v2a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" b="14427"/>
          <a:stretch/>
        </p:blipFill>
        <p:spPr bwMode="auto">
          <a:xfrm>
            <a:off x="2871878" y="1754285"/>
            <a:ext cx="7543508" cy="4732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1" y="1007533"/>
            <a:ext cx="5833532" cy="149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i="1" dirty="0" smtClean="0">
                <a:solidFill>
                  <a:srgbClr val="008000"/>
                </a:solidFill>
              </a:rPr>
              <a:t>This is often what gets tried first</a:t>
            </a:r>
          </a:p>
          <a:p>
            <a:r>
              <a:rPr lang="en-US" sz="1600" dirty="0" smtClean="0"/>
              <a:t>Data transfer node deployed where the owner has space</a:t>
            </a:r>
          </a:p>
          <a:p>
            <a:pPr lvl="1"/>
            <a:r>
              <a:rPr lang="en-US" sz="1600" dirty="0" smtClean="0"/>
              <a:t>This is often the easiest thing to do at the time</a:t>
            </a:r>
          </a:p>
          <a:p>
            <a:pPr lvl="1"/>
            <a:r>
              <a:rPr lang="en-US" sz="1600" dirty="0"/>
              <a:t>Straightforward to turn on, hard to achieve </a:t>
            </a:r>
            <a:r>
              <a:rPr lang="en-US" sz="1600" dirty="0" smtClean="0"/>
              <a:t>performance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8370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Small-scale Science DMZ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Add-on to existing network infrastructure</a:t>
            </a:r>
          </a:p>
          <a:p>
            <a:pPr lvl="1"/>
            <a:r>
              <a:rPr lang="en-US" dirty="0" smtClean="0"/>
              <a:t>All that is required is a port on the border router</a:t>
            </a:r>
          </a:p>
          <a:p>
            <a:pPr lvl="1"/>
            <a:r>
              <a:rPr lang="en-US" dirty="0" smtClean="0"/>
              <a:t>Small footprint, pre-production commitment</a:t>
            </a:r>
          </a:p>
          <a:p>
            <a:r>
              <a:rPr lang="en-US" dirty="0" smtClean="0"/>
              <a:t>Easy to experiment with components and technologies</a:t>
            </a:r>
          </a:p>
          <a:p>
            <a:pPr lvl="1"/>
            <a:r>
              <a:rPr lang="en-US" dirty="0" smtClean="0"/>
              <a:t>DTN prototyping</a:t>
            </a:r>
          </a:p>
          <a:p>
            <a:pPr lvl="1"/>
            <a:r>
              <a:rPr lang="en-US" dirty="0" smtClean="0"/>
              <a:t>perfSONAR testing</a:t>
            </a:r>
          </a:p>
          <a:p>
            <a:r>
              <a:rPr lang="en-US" dirty="0" smtClean="0"/>
              <a:t>Limited scope makes security policy exceptions easy</a:t>
            </a:r>
          </a:p>
          <a:p>
            <a:pPr lvl="1"/>
            <a:r>
              <a:rPr lang="en-US" dirty="0" smtClean="0"/>
              <a:t>Only allow traffic from partners</a:t>
            </a:r>
          </a:p>
          <a:p>
            <a:pPr lvl="1"/>
            <a:r>
              <a:rPr lang="en-US" dirty="0" smtClean="0"/>
              <a:t>Add-on to production infrastructure – lower risk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48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better approach: simple Science DMZ</a:t>
            </a:r>
          </a:p>
        </p:txBody>
      </p:sp>
      <p:pic>
        <p:nvPicPr>
          <p:cNvPr id="8" name="Content Placeholder 7" descr="science-dmz-simple-v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b="14427"/>
          <a:stretch>
            <a:fillRect/>
          </a:stretch>
        </p:blipFill>
        <p:spPr>
          <a:xfrm>
            <a:off x="-363134" y="1149048"/>
            <a:ext cx="9049934" cy="4977115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85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Projects</a:t>
            </a:r>
            <a:endParaRPr lang="en-US" dirty="0"/>
          </a:p>
        </p:txBody>
      </p:sp>
      <p:pic>
        <p:nvPicPr>
          <p:cNvPr id="10" name="Content Placeholder 9" descr="science-dmz-aggregate-jt-talk-v4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b="14427"/>
          <a:stretch>
            <a:fillRect/>
          </a:stretch>
        </p:blipFill>
        <p:spPr>
          <a:xfrm>
            <a:off x="-455184" y="1098424"/>
            <a:ext cx="9141984" cy="5027739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900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Supercomputer Center</a:t>
            </a:r>
            <a:endParaRPr lang="en-US" dirty="0"/>
          </a:p>
        </p:txBody>
      </p:sp>
      <p:pic>
        <p:nvPicPr>
          <p:cNvPr id="6" name="Content Placeholder 5" descr="science-dmz-aggregate-jt-talk-v2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7" b="14427"/>
          <a:stretch>
            <a:fillRect/>
          </a:stretch>
        </p:blipFill>
        <p:spPr>
          <a:xfrm>
            <a:off x="-163914" y="1258612"/>
            <a:ext cx="8850714" cy="4867552"/>
          </a:xfrm>
        </p:spPr>
      </p:pic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19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6373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What is ESnet?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Motivation and 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Architecture</a:t>
            </a:r>
          </a:p>
          <a:p>
            <a:pPr>
              <a:buFont typeface="Arial"/>
              <a:buChar char="•"/>
            </a:pPr>
            <a:r>
              <a:rPr lang="en-US" dirty="0"/>
              <a:t>Network </a:t>
            </a:r>
            <a:r>
              <a:rPr lang="en-US" dirty="0" smtClean="0"/>
              <a:t>Monitoring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Transfer Nodes &amp; Applications</a:t>
            </a:r>
          </a:p>
          <a:p>
            <a:pPr>
              <a:buFont typeface="Arial"/>
              <a:buChar char="•"/>
            </a:pPr>
            <a:r>
              <a:rPr lang="en-US" dirty="0"/>
              <a:t>On the Topic of </a:t>
            </a:r>
            <a:r>
              <a:rPr lang="en-US" dirty="0" smtClean="0"/>
              <a:t>Security</a:t>
            </a:r>
          </a:p>
          <a:p>
            <a:pPr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Engagement</a:t>
            </a: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Wrap Up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7345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Threads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common threads exist in all these examples</a:t>
            </a:r>
          </a:p>
          <a:p>
            <a:r>
              <a:rPr lang="en-US" dirty="0" smtClean="0"/>
              <a:t>Accommodation of TCP</a:t>
            </a:r>
          </a:p>
          <a:p>
            <a:pPr lvl="1"/>
            <a:r>
              <a:rPr lang="en-US" dirty="0" smtClean="0"/>
              <a:t>Wide area portion of data transfers traverses purpose-built path</a:t>
            </a:r>
          </a:p>
          <a:p>
            <a:pPr lvl="1"/>
            <a:r>
              <a:rPr lang="en-US" dirty="0" smtClean="0"/>
              <a:t>High performance devices that don’t drop packets</a:t>
            </a:r>
          </a:p>
          <a:p>
            <a:r>
              <a:rPr lang="en-US" dirty="0" smtClean="0"/>
              <a:t>Ability to test and verify</a:t>
            </a:r>
          </a:p>
          <a:p>
            <a:pPr lvl="1"/>
            <a:r>
              <a:rPr lang="en-US" dirty="0" smtClean="0"/>
              <a:t>When problems arise (and they always will), they can be solved if the infrastructure is built correctly</a:t>
            </a:r>
          </a:p>
          <a:p>
            <a:pPr lvl="1"/>
            <a:r>
              <a:rPr lang="en-US" dirty="0" smtClean="0"/>
              <a:t>Small device count makes it easier to find issues</a:t>
            </a:r>
          </a:p>
          <a:p>
            <a:pPr lvl="1"/>
            <a:r>
              <a:rPr lang="en-US" dirty="0" smtClean="0"/>
              <a:t>Multiple test and measurement hosts provide multiple views of the data path</a:t>
            </a:r>
          </a:p>
          <a:p>
            <a:pPr lvl="2"/>
            <a:r>
              <a:rPr lang="en-US" dirty="0" smtClean="0"/>
              <a:t>perfSONAR nodes at the site and in the WAN</a:t>
            </a:r>
          </a:p>
          <a:p>
            <a:pPr lvl="2"/>
            <a:r>
              <a:rPr lang="en-US" dirty="0" smtClean="0"/>
              <a:t>perfSONAR nodes at the remote site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609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What is ESnet?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Motivation and 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Architecture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Network </a:t>
            </a:r>
            <a:r>
              <a:rPr lang="en-US" dirty="0" smtClean="0">
                <a:solidFill>
                  <a:srgbClr val="FF0000"/>
                </a:solidFill>
              </a:rPr>
              <a:t>Monitoring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Transfer Nodes &amp; Applications</a:t>
            </a:r>
          </a:p>
          <a:p>
            <a:pPr>
              <a:buFont typeface="Arial"/>
              <a:buChar char="•"/>
            </a:pPr>
            <a:r>
              <a:rPr lang="en-US" dirty="0"/>
              <a:t>On the Topic of </a:t>
            </a:r>
            <a:r>
              <a:rPr lang="en-US" dirty="0" smtClean="0"/>
              <a:t>Security</a:t>
            </a:r>
          </a:p>
          <a:p>
            <a:pPr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Engagement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Wrap Up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2496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Everything may function perfectly when it is deployed</a:t>
            </a:r>
          </a:p>
          <a:p>
            <a:r>
              <a:rPr lang="en-US" sz="2400" dirty="0" smtClean="0"/>
              <a:t>Eventually something is going to break</a:t>
            </a:r>
          </a:p>
          <a:p>
            <a:pPr lvl="1"/>
            <a:r>
              <a:rPr lang="en-US" sz="2200" dirty="0" smtClean="0"/>
              <a:t>Networks and systems are complex</a:t>
            </a:r>
          </a:p>
          <a:p>
            <a:pPr lvl="1"/>
            <a:r>
              <a:rPr lang="en-US" sz="2200" dirty="0" smtClean="0"/>
              <a:t>Bugs, mistakes, …</a:t>
            </a:r>
          </a:p>
          <a:p>
            <a:pPr lvl="1"/>
            <a:r>
              <a:rPr lang="en-US" sz="2200" dirty="0" smtClean="0"/>
              <a:t>Sometimes things just break – this is why we buy support contracts</a:t>
            </a:r>
          </a:p>
          <a:p>
            <a:r>
              <a:rPr lang="en-US" sz="2400" dirty="0" smtClean="0"/>
              <a:t>Must be able to find and fix problems when they occur</a:t>
            </a:r>
          </a:p>
          <a:p>
            <a:endParaRPr lang="en-US" sz="2400" dirty="0" smtClean="0"/>
          </a:p>
          <a:p>
            <a:r>
              <a:rPr lang="en-US" sz="2400" dirty="0"/>
              <a:t>TCP was intentionally designed to hide all transmission errors from the user:</a:t>
            </a:r>
          </a:p>
          <a:p>
            <a:pPr lvl="1"/>
            <a:r>
              <a:rPr lang="en-US" sz="2200" dirty="0"/>
              <a:t>“As long as the TCPs continue to function properly and the internet system does not become completely partitioned, no transmission errors will affect the users.” (From RFC793, 1981)</a:t>
            </a:r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399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 Network Failures – Hidden Problems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“Soft failures” result in degraded capability</a:t>
            </a:r>
          </a:p>
          <a:p>
            <a:pPr lvl="1"/>
            <a:r>
              <a:rPr lang="en-US" dirty="0" smtClean="0"/>
              <a:t>Connectivity exists</a:t>
            </a:r>
          </a:p>
          <a:p>
            <a:pPr lvl="1"/>
            <a:r>
              <a:rPr lang="en-US" dirty="0" smtClean="0"/>
              <a:t>Performance impacted</a:t>
            </a:r>
          </a:p>
          <a:p>
            <a:pPr lvl="1"/>
            <a:r>
              <a:rPr lang="en-US" dirty="0" smtClean="0"/>
              <a:t>Typically something in the path is functioning, but not well</a:t>
            </a:r>
          </a:p>
          <a:p>
            <a:r>
              <a:rPr lang="en-US" dirty="0" smtClean="0"/>
              <a:t>Hard failures are easy to detect</a:t>
            </a:r>
          </a:p>
          <a:p>
            <a:pPr lvl="1"/>
            <a:r>
              <a:rPr lang="en-US" dirty="0" smtClean="0"/>
              <a:t>Link down, system crash, software crash</a:t>
            </a:r>
          </a:p>
          <a:p>
            <a:pPr lvl="1"/>
            <a:r>
              <a:rPr lang="en-US" dirty="0" smtClean="0"/>
              <a:t>Traditional network/system monitoring tools designed to quickly find hard failures</a:t>
            </a:r>
          </a:p>
          <a:p>
            <a:r>
              <a:rPr lang="en-US" dirty="0" smtClean="0"/>
              <a:t>Soft failures are hard to detect with traditional methods</a:t>
            </a:r>
          </a:p>
          <a:p>
            <a:pPr lvl="1"/>
            <a:r>
              <a:rPr lang="en-US" dirty="0" smtClean="0"/>
              <a:t>No obvious single event</a:t>
            </a:r>
          </a:p>
          <a:p>
            <a:pPr lvl="1"/>
            <a:r>
              <a:rPr lang="en-US" dirty="0" smtClean="0"/>
              <a:t>Sometimes no indication at all of any errors</a:t>
            </a:r>
          </a:p>
          <a:p>
            <a:r>
              <a:rPr lang="en-US" dirty="0" smtClean="0"/>
              <a:t>Independent testing is the only way to reliably find soft failures</a:t>
            </a:r>
          </a:p>
          <a:p>
            <a:endParaRPr lang="en-US" dirty="0" smtClean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832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bwctl-agl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49" y="1143000"/>
            <a:ext cx="5518150" cy="236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5867400" y="1776413"/>
            <a:ext cx="2438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Rebooted router with full route table</a:t>
            </a: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0" y="4267871"/>
            <a:ext cx="1892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/>
              <a:t>Gradual failure of optical line card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Sample Soft Failures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11" name="Picture 10" descr="ps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4700" y="3632200"/>
            <a:ext cx="7137400" cy="32258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118" y="4040372"/>
            <a:ext cx="5942365" cy="168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 rot="16200000">
            <a:off x="2507562" y="4571585"/>
            <a:ext cx="56297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Gb/s</a:t>
            </a:r>
            <a:endParaRPr lang="en-US" sz="14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7386162" y="3661537"/>
            <a:ext cx="1351609" cy="460409"/>
          </a:xfrm>
          <a:prstGeom prst="wedgeRoundRectCallout">
            <a:avLst>
              <a:gd name="adj1" fmla="val -91344"/>
              <a:gd name="adj2" fmla="val 81473"/>
              <a:gd name="adj3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normal performance</a:t>
            </a:r>
            <a:endParaRPr lang="en-US" sz="1400" b="1" dirty="0" smtClean="0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089324" y="4580024"/>
            <a:ext cx="1207835" cy="460409"/>
          </a:xfrm>
          <a:prstGeom prst="wedgeRoundRectCallout">
            <a:avLst>
              <a:gd name="adj1" fmla="val -103485"/>
              <a:gd name="adj2" fmla="val 73978"/>
              <a:gd name="adj3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degrading performance</a:t>
            </a:r>
            <a:endParaRPr lang="en-US" sz="1400" b="1" dirty="0" smtClean="0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616337" y="5053329"/>
            <a:ext cx="920151" cy="230205"/>
          </a:xfrm>
          <a:prstGeom prst="wedgeRoundRectCallout">
            <a:avLst>
              <a:gd name="adj1" fmla="val 60555"/>
              <a:gd name="adj2" fmla="val 81473"/>
              <a:gd name="adj3" fmla="val 16667"/>
            </a:avLst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400" dirty="0" smtClean="0">
                <a:solidFill>
                  <a:srgbClr val="000000"/>
                </a:solidFill>
                <a:ea typeface="+mn-ea"/>
                <a:cs typeface="Arial" charset="0"/>
              </a:rPr>
              <a:t>repair</a:t>
            </a:r>
            <a:endParaRPr lang="en-US" sz="1400" b="1" dirty="0" smtClean="0">
              <a:solidFill>
                <a:srgbClr val="000000"/>
              </a:solidFill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 bwMode="auto">
          <a:xfrm>
            <a:off x="2992575" y="6047999"/>
            <a:ext cx="5934974" cy="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lg" len="lg"/>
            <a:tailEnd type="arrow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5229506" y="5875470"/>
            <a:ext cx="1335302" cy="338554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 defTabSz="914400"/>
            <a:r>
              <a:rPr lang="en-US" sz="2200" dirty="0" smtClean="0">
                <a:solidFill>
                  <a:srgbClr val="000000"/>
                </a:solidFill>
                <a:ea typeface="+mn-ea"/>
                <a:cs typeface="Arial" charset="0"/>
              </a:rPr>
              <a:t>one month</a:t>
            </a:r>
            <a:endParaRPr lang="en-US" sz="2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6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Infrastructure – perfSONAR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perfSONAR is:</a:t>
            </a:r>
          </a:p>
          <a:p>
            <a:pPr lvl="1"/>
            <a:r>
              <a:rPr lang="en-US" dirty="0" smtClean="0"/>
              <a:t>A widely-deployed test and measurement infrastructure</a:t>
            </a:r>
          </a:p>
          <a:p>
            <a:pPr lvl="2"/>
            <a:r>
              <a:rPr lang="en-US" dirty="0" smtClean="0"/>
              <a:t>ESnet, Internet2, US regional networks, international networks</a:t>
            </a:r>
          </a:p>
          <a:p>
            <a:pPr lvl="2"/>
            <a:r>
              <a:rPr lang="en-US" dirty="0" smtClean="0"/>
              <a:t>Laboratories, supercomputer centers, universities</a:t>
            </a:r>
          </a:p>
          <a:p>
            <a:pPr lvl="1"/>
            <a:r>
              <a:rPr lang="en-US" dirty="0" smtClean="0"/>
              <a:t>A suite of test and measurement tools</a:t>
            </a:r>
          </a:p>
          <a:p>
            <a:pPr lvl="1"/>
            <a:r>
              <a:rPr lang="en-US" dirty="0" smtClean="0"/>
              <a:t>A collaboration that builds and maintains the toolkit</a:t>
            </a:r>
          </a:p>
          <a:p>
            <a:r>
              <a:rPr lang="en-US" dirty="0" smtClean="0"/>
              <a:t>By installing perfSONAR, a site can leverage over 900 test servers deployed around the world</a:t>
            </a:r>
          </a:p>
          <a:p>
            <a:r>
              <a:rPr lang="en-US" dirty="0" smtClean="0"/>
              <a:t>perfSONAR is ideal for finding soft failures</a:t>
            </a:r>
          </a:p>
          <a:p>
            <a:pPr lvl="1"/>
            <a:r>
              <a:rPr lang="en-US" dirty="0" smtClean="0"/>
              <a:t>Alert to existence of problems</a:t>
            </a:r>
          </a:p>
          <a:p>
            <a:pPr lvl="1"/>
            <a:r>
              <a:rPr lang="en-US" dirty="0" smtClean="0"/>
              <a:t>Fault isolation</a:t>
            </a:r>
          </a:p>
          <a:p>
            <a:pPr lvl="1"/>
            <a:r>
              <a:rPr lang="en-US" dirty="0" smtClean="0"/>
              <a:t>Verification of correct operation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52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perfSONAR</a:t>
            </a:r>
            <a:r>
              <a:rPr lang="en-US" dirty="0" smtClean="0"/>
              <a:t> Deployment Footprint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 descr="20140331-pSDeployments-Poly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2214"/>
            <a:ext cx="9144000" cy="5181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8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436"/>
            <a:ext cx="7099300" cy="832678"/>
          </a:xfrm>
        </p:spPr>
        <p:txBody>
          <a:bodyPr/>
          <a:lstStyle/>
          <a:p>
            <a:r>
              <a:rPr lang="en-US" dirty="0" smtClean="0"/>
              <a:t>Lookup Service Directory </a:t>
            </a:r>
            <a:r>
              <a:rPr lang="en-US" dirty="0"/>
              <a:t>Search: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://stats.es.net/ServicesDirectory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Content Placeholder 6" descr="Screen Shot 2014-01-11 at 8.54.46 AM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11" t="-2847" b="3883"/>
          <a:stretch/>
        </p:blipFill>
        <p:spPr>
          <a:xfrm>
            <a:off x="-920517" y="943113"/>
            <a:ext cx="10194046" cy="5360850"/>
          </a:xfr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257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893" y="197354"/>
            <a:ext cx="7099300" cy="652942"/>
          </a:xfrm>
        </p:spPr>
        <p:txBody>
          <a:bodyPr/>
          <a:lstStyle/>
          <a:p>
            <a:r>
              <a:rPr lang="en-US" sz="2400" dirty="0" smtClean="0"/>
              <a:t>perfSONAR Dashboard: </a:t>
            </a:r>
            <a:r>
              <a:rPr lang="en-US" sz="2400" dirty="0" smtClean="0">
                <a:hlinkClick r:id="rId2"/>
              </a:rPr>
              <a:t>http://ps-dashboard.es.net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4" name="Picture 3" descr="Screen Shot 2013-07-01 at 8.25.54 P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1" y="735996"/>
            <a:ext cx="6756399" cy="5371592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0865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What is ESnet?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Motivation and 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Architecture</a:t>
            </a:r>
          </a:p>
          <a:p>
            <a:pPr>
              <a:buFont typeface="Arial"/>
              <a:buChar char="•"/>
            </a:pPr>
            <a:r>
              <a:rPr lang="en-US" dirty="0"/>
              <a:t>Network </a:t>
            </a:r>
            <a:r>
              <a:rPr lang="en-US" dirty="0" smtClean="0"/>
              <a:t>Monitoring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Data Transfer Nodes &amp; Applications</a:t>
            </a:r>
          </a:p>
          <a:p>
            <a:pPr>
              <a:buFont typeface="Arial"/>
              <a:buChar char="•"/>
            </a:pPr>
            <a:r>
              <a:rPr lang="en-US" dirty="0"/>
              <a:t>On the Topic of </a:t>
            </a:r>
            <a:r>
              <a:rPr lang="en-US" dirty="0" smtClean="0"/>
              <a:t>Security</a:t>
            </a:r>
          </a:p>
          <a:p>
            <a:pPr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Engagement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Wrap Up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29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771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ESnet </a:t>
            </a:r>
            <a:r>
              <a:rPr lang="en-US" b="1" dirty="0" smtClean="0"/>
              <a:t>Supports DOE Office of Science</a:t>
            </a:r>
            <a:endParaRPr lang="en-US" dirty="0"/>
          </a:p>
        </p:txBody>
      </p:sp>
      <p:pic>
        <p:nvPicPr>
          <p:cNvPr id="6" name="Content Placeholder 5" descr="Untitled 2.pdf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 t="1307" r="-2" b="-519"/>
          <a:stretch/>
        </p:blipFill>
        <p:spPr>
          <a:xfrm>
            <a:off x="0" y="1525811"/>
            <a:ext cx="6855010" cy="4151089"/>
          </a:xfrm>
          <a:effectLst>
            <a:outerShdw blurRad="762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278" y="3375025"/>
            <a:ext cx="2044444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opo9919i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6" y="47434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atl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53050"/>
            <a:ext cx="1587500" cy="105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SNAP_web_fina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3725" y="1201738"/>
            <a:ext cx="1450976" cy="171930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1" name="Picture 5" descr="E:\LBLDesk\FY08-NERSC-AnalyticsAccomplishments\figs\SC07-SST-pacific-33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2699543"/>
            <a:ext cx="1513963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238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Dedicated Systems – The Data Transfer Node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DTN is dedicated to data transfer</a:t>
            </a:r>
          </a:p>
          <a:p>
            <a:r>
              <a:rPr lang="en-US" dirty="0" smtClean="0"/>
              <a:t>Set up </a:t>
            </a:r>
            <a:r>
              <a:rPr lang="en-US" b="1" dirty="0" smtClean="0">
                <a:solidFill>
                  <a:srgbClr val="FF0000"/>
                </a:solidFill>
              </a:rPr>
              <a:t>specifically</a:t>
            </a:r>
            <a:r>
              <a:rPr lang="en-US" dirty="0" smtClean="0"/>
              <a:t> for high-performance data movement</a:t>
            </a:r>
          </a:p>
          <a:p>
            <a:pPr lvl="1"/>
            <a:r>
              <a:rPr lang="en-US" dirty="0" smtClean="0"/>
              <a:t>System internals (BIOS, firmware, interrupts, etc.)</a:t>
            </a:r>
          </a:p>
          <a:p>
            <a:pPr lvl="1"/>
            <a:r>
              <a:rPr lang="en-US" dirty="0" smtClean="0"/>
              <a:t>Network stack</a:t>
            </a:r>
          </a:p>
          <a:p>
            <a:pPr lvl="1"/>
            <a:r>
              <a:rPr lang="en-US" dirty="0" smtClean="0"/>
              <a:t>Storage (global filesystem, Fibrechannel, local RAID, etc.)</a:t>
            </a:r>
          </a:p>
          <a:p>
            <a:pPr lvl="1"/>
            <a:r>
              <a:rPr lang="en-US" dirty="0" smtClean="0"/>
              <a:t>High performance tools</a:t>
            </a:r>
          </a:p>
          <a:p>
            <a:pPr lvl="1"/>
            <a:r>
              <a:rPr lang="en-US" dirty="0" smtClean="0"/>
              <a:t>No extraneous software</a:t>
            </a:r>
          </a:p>
          <a:p>
            <a:r>
              <a:rPr lang="en-US" b="1" i="1" dirty="0" smtClean="0"/>
              <a:t>Limitation of scope and function is powerful</a:t>
            </a:r>
          </a:p>
          <a:p>
            <a:pPr lvl="1"/>
            <a:r>
              <a:rPr lang="en-US" dirty="0" smtClean="0"/>
              <a:t>No conflicts with configuration for other tasks</a:t>
            </a:r>
          </a:p>
          <a:p>
            <a:pPr lvl="1"/>
            <a:r>
              <a:rPr lang="en-US" dirty="0" smtClean="0"/>
              <a:t>Small application set makes cybersecurity easier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519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Transfer Tools For DTNs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Parallelism is important</a:t>
            </a:r>
          </a:p>
          <a:p>
            <a:pPr lvl="1"/>
            <a:r>
              <a:rPr lang="en-US" dirty="0" smtClean="0"/>
              <a:t>It is often easier to achieve a given performance level with four parallel connections than one connection</a:t>
            </a:r>
          </a:p>
          <a:p>
            <a:pPr lvl="1"/>
            <a:r>
              <a:rPr lang="en-US" dirty="0" smtClean="0"/>
              <a:t>Several tools offer parallel transfers, including Globus/GridFTP</a:t>
            </a:r>
          </a:p>
          <a:p>
            <a:r>
              <a:rPr lang="en-US" dirty="0" smtClean="0"/>
              <a:t>Latency interaction is critical</a:t>
            </a:r>
          </a:p>
          <a:p>
            <a:pPr lvl="1"/>
            <a:r>
              <a:rPr lang="en-US" dirty="0" smtClean="0"/>
              <a:t>Wide area data transfers have much higher latency than LAN transfers</a:t>
            </a:r>
          </a:p>
          <a:p>
            <a:pPr lvl="1"/>
            <a:r>
              <a:rPr lang="en-US" dirty="0" smtClean="0"/>
              <a:t>Many tools and protocols assume a LAN</a:t>
            </a:r>
          </a:p>
          <a:p>
            <a:r>
              <a:rPr lang="en-US" dirty="0" smtClean="0"/>
              <a:t>Workflow integration is important</a:t>
            </a:r>
          </a:p>
          <a:p>
            <a:r>
              <a:rPr lang="en-US" dirty="0" smtClean="0"/>
              <a:t>Key tools: Globus Online, HPN-SSH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630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Legacy Data Transfer Tools</a:t>
            </a:r>
            <a:endParaRPr lang="en-US" sz="2400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69227"/>
            <a:ext cx="8229600" cy="5041163"/>
          </a:xfrm>
        </p:spPr>
        <p:txBody>
          <a:bodyPr/>
          <a:lstStyle/>
          <a:p>
            <a:r>
              <a:rPr lang="en-US" dirty="0" smtClean="0"/>
              <a:t>In addition to the network, using the right data transfer tool is critical</a:t>
            </a:r>
          </a:p>
          <a:p>
            <a:pPr marL="0" indent="0"/>
            <a:r>
              <a:rPr lang="en-US" dirty="0" smtClean="0"/>
              <a:t>Sample Results: </a:t>
            </a:r>
          </a:p>
          <a:p>
            <a:pPr marL="0" indent="0"/>
            <a:r>
              <a:rPr lang="en-US" dirty="0" smtClean="0"/>
              <a:t>Data transfer from Berkeley, CA to Argonne, IL (near Chicago). RTT = 53 ms, network capacity = 10Gbps.</a:t>
            </a:r>
          </a:p>
          <a:p>
            <a:pPr marL="0" indent="0"/>
            <a:endParaRPr lang="en-US" sz="1000" b="1" dirty="0" smtClean="0"/>
          </a:p>
          <a:p>
            <a:pPr lvl="2">
              <a:buNone/>
            </a:pPr>
            <a:r>
              <a:rPr lang="en-US" b="1" dirty="0" smtClean="0"/>
              <a:t>Tool			Throughput	</a:t>
            </a:r>
          </a:p>
          <a:p>
            <a:pPr lvl="2">
              <a:buNone/>
            </a:pPr>
            <a:r>
              <a:rPr lang="en-US" dirty="0" smtClean="0"/>
              <a:t>scp:				140 Mbps	</a:t>
            </a:r>
          </a:p>
          <a:p>
            <a:pPr lvl="2">
              <a:buNone/>
            </a:pPr>
            <a:r>
              <a:rPr lang="en-US" dirty="0" smtClean="0"/>
              <a:t>HPN patched scp:	1.2 Gbps</a:t>
            </a:r>
          </a:p>
          <a:p>
            <a:pPr lvl="2">
              <a:buNone/>
            </a:pPr>
            <a:r>
              <a:rPr lang="en-US" dirty="0" smtClean="0"/>
              <a:t>ftp					1.4 Gbps	</a:t>
            </a:r>
          </a:p>
          <a:p>
            <a:pPr lvl="2">
              <a:buNone/>
            </a:pPr>
            <a:r>
              <a:rPr lang="en-US" dirty="0" smtClean="0"/>
              <a:t>GridFTP, 4 streams	5.4 Gbps	</a:t>
            </a:r>
          </a:p>
          <a:p>
            <a:pPr lvl="2">
              <a:buNone/>
            </a:pPr>
            <a:r>
              <a:rPr lang="en-US" dirty="0" smtClean="0"/>
              <a:t>GridFTP, 8 streams	6.6 Gbps		</a:t>
            </a:r>
          </a:p>
          <a:p>
            <a:pPr lvl="2">
              <a:buNone/>
            </a:pPr>
            <a:endParaRPr lang="en-US" b="1" dirty="0" smtClean="0"/>
          </a:p>
          <a:p>
            <a:pPr lvl="2">
              <a:buNone/>
            </a:pPr>
            <a:r>
              <a:rPr lang="en-US" b="1" dirty="0" smtClean="0"/>
              <a:t>Note that to get more than 1 Gbps (125 MB/s) disk to disk requires RAID (e.g. data distributed over multiple disks and accessed in parallel).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 flipH="1">
            <a:off x="4458838" y="4552861"/>
            <a:ext cx="243209" cy="634969"/>
          </a:xfrm>
          <a:prstGeom prst="leftBrac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5" name="Picture 4" descr="GO-logo_2013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89" y="4507575"/>
            <a:ext cx="2368032" cy="688009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85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 Shot 2014-05-22 at 3.39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1" y="16933"/>
            <a:ext cx="9381653" cy="701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903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What is ESnet?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Motivation and 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Architecture</a:t>
            </a:r>
          </a:p>
          <a:p>
            <a:pPr>
              <a:buFont typeface="Arial"/>
              <a:buChar char="•"/>
            </a:pPr>
            <a:r>
              <a:rPr lang="en-US" dirty="0"/>
              <a:t>Network </a:t>
            </a:r>
            <a:r>
              <a:rPr lang="en-US" dirty="0" smtClean="0"/>
              <a:t>Monitoring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Transfer Nodes &amp; Applications</a:t>
            </a:r>
          </a:p>
          <a:p>
            <a:pPr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On the Topic of </a:t>
            </a:r>
            <a:r>
              <a:rPr lang="en-US" dirty="0" smtClean="0">
                <a:solidFill>
                  <a:srgbClr val="FF0000"/>
                </a:solidFill>
              </a:rPr>
              <a:t>Security</a:t>
            </a:r>
          </a:p>
          <a:p>
            <a:pPr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Engagement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Arial"/>
              <a:buChar char="•"/>
            </a:pPr>
            <a:r>
              <a:rPr lang="en-US" dirty="0" smtClean="0"/>
              <a:t>Wrap Up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6304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467" y="3141134"/>
            <a:ext cx="8229600" cy="3051706"/>
          </a:xfrm>
        </p:spPr>
        <p:txBody>
          <a:bodyPr/>
          <a:lstStyle/>
          <a:p>
            <a:pPr lvl="1"/>
            <a:r>
              <a:rPr lang="en-US" sz="1800" dirty="0" smtClean="0"/>
              <a:t>Narrow application set on Science DMZ</a:t>
            </a:r>
          </a:p>
          <a:p>
            <a:pPr lvl="2"/>
            <a:r>
              <a:rPr lang="en-US" sz="1800" dirty="0" smtClean="0"/>
              <a:t>Data </a:t>
            </a:r>
            <a:r>
              <a:rPr lang="en-US" sz="1800" dirty="0"/>
              <a:t>transfer, data streaming packages</a:t>
            </a:r>
          </a:p>
          <a:p>
            <a:pPr lvl="2"/>
            <a:r>
              <a:rPr lang="en-US" sz="1800" dirty="0"/>
              <a:t>No printers, document readers, web browsers, building control systems, </a:t>
            </a:r>
            <a:r>
              <a:rPr lang="en-US" sz="1800" dirty="0" smtClean="0"/>
              <a:t>financial databases, staff </a:t>
            </a:r>
            <a:r>
              <a:rPr lang="en-US" sz="1800" dirty="0"/>
              <a:t>desktops, etc. </a:t>
            </a:r>
          </a:p>
          <a:p>
            <a:pPr lvl="1"/>
            <a:r>
              <a:rPr lang="en-US" sz="1800" dirty="0"/>
              <a:t>Security controls that are typically implemented to protect business resources often cause performance problems</a:t>
            </a: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Separation allows each to be optimized</a:t>
            </a:r>
          </a:p>
          <a:p>
            <a:pPr algn="ctr"/>
            <a:r>
              <a:rPr lang="en-US" b="1" i="1" dirty="0"/>
              <a:t>Not </a:t>
            </a:r>
            <a:r>
              <a:rPr lang="en-US" b="1" i="1" dirty="0" smtClean="0"/>
              <a:t>“</a:t>
            </a:r>
            <a:r>
              <a:rPr lang="en-US" b="1" i="1" dirty="0">
                <a:solidFill>
                  <a:srgbClr val="FF0000"/>
                </a:solidFill>
              </a:rPr>
              <a:t>how much</a:t>
            </a:r>
            <a:r>
              <a:rPr lang="en-US" b="1" i="1" dirty="0"/>
              <a:t>” </a:t>
            </a:r>
            <a:r>
              <a:rPr lang="en-US" b="1" i="1" dirty="0" smtClean="0"/>
              <a:t>security, </a:t>
            </a:r>
            <a:r>
              <a:rPr lang="en-US" b="1" i="1" dirty="0"/>
              <a:t>but how the security is </a:t>
            </a:r>
            <a:r>
              <a:rPr lang="en-US" b="1" i="1" dirty="0">
                <a:solidFill>
                  <a:srgbClr val="FF0000"/>
                </a:solidFill>
              </a:rPr>
              <a:t>implemented</a:t>
            </a: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Science DMZ Security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806" y="999413"/>
            <a:ext cx="2855194" cy="214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16466" y="1074555"/>
            <a:ext cx="5772339" cy="206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Goal – disentangle security policy and enforcement for science flows from security for business systems</a:t>
            </a:r>
          </a:p>
          <a:p>
            <a:r>
              <a:rPr lang="en-US" dirty="0" smtClean="0"/>
              <a:t>Rationale</a:t>
            </a:r>
          </a:p>
          <a:p>
            <a:pPr lvl="1"/>
            <a:r>
              <a:rPr lang="en-US" sz="1800" dirty="0" smtClean="0"/>
              <a:t>Science data traffic is simple from a security perspective</a:t>
            </a:r>
          </a:p>
        </p:txBody>
      </p:sp>
    </p:spTree>
    <p:extLst>
      <p:ext uri="{BB962C8B-B14F-4D97-AF65-F5344CB8AC3E}">
        <p14:creationId xmlns:p14="http://schemas.microsoft.com/office/powerpoint/2010/main" val="39035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Firewall Performance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01"/>
            <a:ext cx="8229600" cy="3106000"/>
          </a:xfrm>
        </p:spPr>
        <p:txBody>
          <a:bodyPr/>
          <a:lstStyle/>
          <a:p>
            <a:r>
              <a:rPr lang="en-US" dirty="0" smtClean="0"/>
              <a:t>Observed performance, via </a:t>
            </a:r>
            <a:r>
              <a:rPr lang="en-US" dirty="0" err="1" smtClean="0"/>
              <a:t>perfSONAR</a:t>
            </a:r>
            <a:r>
              <a:rPr lang="en-US" dirty="0" smtClean="0"/>
              <a:t>, through a firewall: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Observed performance, via </a:t>
            </a:r>
            <a:r>
              <a:rPr lang="en-US" dirty="0" err="1" smtClean="0"/>
              <a:t>perfSONAR</a:t>
            </a:r>
            <a:r>
              <a:rPr lang="en-US" dirty="0" smtClean="0"/>
              <a:t>, bypassing firewall:</a:t>
            </a:r>
          </a:p>
        </p:txBody>
      </p:sp>
      <p:pic>
        <p:nvPicPr>
          <p:cNvPr id="6" name="Picture 1" descr="20121108-Brown1-CU_1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33" y="1463674"/>
            <a:ext cx="6173767" cy="2032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20121108-Brown2-CU_1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233" y="3810713"/>
            <a:ext cx="6173767" cy="200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2180772"/>
            <a:ext cx="2014538" cy="973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kern="600" dirty="0" smtClean="0">
                <a:solidFill>
                  <a:srgbClr val="FF0000"/>
                </a:solidFill>
              </a:rPr>
              <a:t>Almost 20 times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kern="600" dirty="0">
                <a:solidFill>
                  <a:srgbClr val="FF0000"/>
                </a:solidFill>
              </a:rPr>
              <a:t>s</a:t>
            </a:r>
            <a:r>
              <a:rPr lang="en-US" kern="600" dirty="0" smtClean="0">
                <a:solidFill>
                  <a:srgbClr val="FF0000"/>
                </a:solidFill>
              </a:rPr>
              <a:t>lower!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4382635"/>
            <a:ext cx="3153569" cy="142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kern="600" dirty="0" smtClean="0">
                <a:solidFill>
                  <a:srgbClr val="FF0000"/>
                </a:solidFill>
              </a:rPr>
              <a:t>Traffic was unimpeded by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kern="600" dirty="0">
                <a:solidFill>
                  <a:srgbClr val="FF0000"/>
                </a:solidFill>
              </a:rPr>
              <a:t>a</a:t>
            </a:r>
            <a:r>
              <a:rPr lang="en-US" kern="600" dirty="0" smtClean="0">
                <a:solidFill>
                  <a:srgbClr val="FF0000"/>
                </a:solidFill>
              </a:rPr>
              <a:t>dditional processing or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kern="600" dirty="0">
                <a:solidFill>
                  <a:srgbClr val="FF0000"/>
                </a:solidFill>
              </a:rPr>
              <a:t>r</a:t>
            </a:r>
            <a:r>
              <a:rPr lang="en-US" kern="600" dirty="0" smtClean="0">
                <a:solidFill>
                  <a:srgbClr val="FF0000"/>
                </a:solidFill>
              </a:rPr>
              <a:t>esource constraints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561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Without Firewalls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5438"/>
            <a:ext cx="8229600" cy="4614861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Does this mean we ignore security?  </a:t>
            </a:r>
            <a:r>
              <a:rPr lang="en-US" sz="2400" b="1" i="1" dirty="0" smtClean="0"/>
              <a:t>NO!</a:t>
            </a:r>
          </a:p>
          <a:p>
            <a:pPr lvl="1"/>
            <a:r>
              <a:rPr lang="en-US" sz="2400" dirty="0" smtClean="0"/>
              <a:t>We </a:t>
            </a:r>
            <a:r>
              <a:rPr lang="en-US" sz="2400" b="1" dirty="0" smtClean="0"/>
              <a:t>must</a:t>
            </a:r>
            <a:r>
              <a:rPr lang="en-US" sz="2400" dirty="0" smtClean="0"/>
              <a:t> protect our systems</a:t>
            </a:r>
          </a:p>
          <a:p>
            <a:pPr lvl="1"/>
            <a:r>
              <a:rPr lang="en-US" sz="2400" dirty="0" smtClean="0"/>
              <a:t>Just do security without preventing science</a:t>
            </a:r>
          </a:p>
          <a:p>
            <a:pPr lvl="1"/>
            <a:r>
              <a:rPr lang="en-US" sz="2400" dirty="0" smtClean="0"/>
              <a:t>You can do packet filtering without using a firewall</a:t>
            </a:r>
          </a:p>
          <a:p>
            <a:r>
              <a:rPr lang="en-US" sz="2400" dirty="0" smtClean="0"/>
              <a:t>Example – firewall rules for science traffic use address/port</a:t>
            </a:r>
          </a:p>
          <a:p>
            <a:pPr lvl="1"/>
            <a:r>
              <a:rPr lang="en-US" sz="2400" dirty="0" smtClean="0"/>
              <a:t>Instead implement filtering on Science DMZ router.  Protect hosts and services on a direct basis (instead of blanket policy)</a:t>
            </a:r>
          </a:p>
          <a:p>
            <a:pPr lvl="1"/>
            <a:r>
              <a:rPr lang="en-US" sz="2400" dirty="0" smtClean="0"/>
              <a:t>Science wins – increased performance</a:t>
            </a:r>
          </a:p>
          <a:p>
            <a:pPr lvl="1"/>
            <a:r>
              <a:rPr lang="en-US" sz="2400" dirty="0" smtClean="0"/>
              <a:t>Business network wins – no need to size the firewall for science data deluge (10G firewalls are more expensive than 1G)</a:t>
            </a:r>
          </a:p>
          <a:p>
            <a:r>
              <a:rPr lang="en-US" sz="2400" b="1" i="1" dirty="0"/>
              <a:t>Key point – security policies and mechanisms that protect the Science DMZ should be implemented so that they do not compromise </a:t>
            </a:r>
            <a:r>
              <a:rPr lang="en-US" sz="2400" b="1" i="1" dirty="0" smtClean="0"/>
              <a:t>performance</a:t>
            </a:r>
            <a:endParaRPr lang="en-US" sz="2400" b="1" i="1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387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What is ESnet?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Motivation and 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Architecture</a:t>
            </a:r>
          </a:p>
          <a:p>
            <a:pPr>
              <a:buFont typeface="Arial"/>
              <a:buChar char="•"/>
            </a:pPr>
            <a:r>
              <a:rPr lang="en-US" dirty="0"/>
              <a:t>Network </a:t>
            </a:r>
            <a:r>
              <a:rPr lang="en-US" dirty="0" smtClean="0"/>
              <a:t>Monitoring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Transfer Nodes &amp; Applications</a:t>
            </a:r>
          </a:p>
          <a:p>
            <a:pPr>
              <a:buFont typeface="Arial"/>
              <a:buChar char="•"/>
            </a:pPr>
            <a:r>
              <a:rPr lang="en-US" dirty="0"/>
              <a:t>On the Topic of </a:t>
            </a:r>
            <a:r>
              <a:rPr lang="en-US" dirty="0" smtClean="0"/>
              <a:t>Security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User Engagement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Wrap Up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1568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Engagement - Challenges to Network Adoption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55600" y="1317365"/>
            <a:ext cx="3711308" cy="4259262"/>
          </a:xfrm>
        </p:spPr>
        <p:txBody>
          <a:bodyPr>
            <a:normAutofit fontScale="85000" lnSpcReduction="10000"/>
          </a:bodyPr>
          <a:lstStyle/>
          <a:p>
            <a:pPr marL="0" indent="0"/>
            <a:endParaRPr lang="en-US" dirty="0" smtClean="0">
              <a:solidFill>
                <a:prstClr val="black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</a:t>
            </a:r>
            <a:r>
              <a:rPr lang="en-US" dirty="0" smtClean="0"/>
              <a:t>auses of performance issues are complicated for users.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Lack of communication and collaboration between the CIO’s office and researchers on campus.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Lack </a:t>
            </a:r>
            <a:r>
              <a:rPr lang="en-US" dirty="0"/>
              <a:t>of IT expertise within a science collaboration or experimental facility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User’s performance expectations </a:t>
            </a:r>
            <a:r>
              <a:rPr lang="en-US" dirty="0"/>
              <a:t>are low (“The network is too slow</a:t>
            </a:r>
            <a:r>
              <a:rPr lang="en-US" dirty="0" smtClean="0"/>
              <a:t>”, “</a:t>
            </a:r>
            <a:r>
              <a:rPr lang="en-US" dirty="0"/>
              <a:t>I tried it and it didn’t work</a:t>
            </a:r>
            <a:r>
              <a:rPr lang="en-US" dirty="0" smtClean="0"/>
              <a:t>”)</a:t>
            </a:r>
            <a:r>
              <a:rPr lang="en-US" dirty="0"/>
              <a:t>. 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Cultural change is hard </a:t>
            </a:r>
            <a:r>
              <a:rPr lang="en-US" dirty="0"/>
              <a:t>(“we’ve always shipped disks!”).</a:t>
            </a:r>
          </a:p>
          <a:p>
            <a:pPr marL="285750" lvl="0" indent="-285750">
              <a:buFont typeface="Arial"/>
              <a:buChar char="•"/>
            </a:pPr>
            <a:r>
              <a:rPr lang="en-US" dirty="0" smtClean="0"/>
              <a:t>Scientists want to do science not IT support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39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3" name="Picture 2" descr="Screen Shot 2014-02-18 at 8.34.5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508" y="1626927"/>
            <a:ext cx="4859562" cy="3576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9900" y="2928034"/>
            <a:ext cx="6197600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The Capability Gap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2027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ESnet’s</a:t>
            </a:r>
            <a:r>
              <a:rPr lang="en-US" dirty="0" smtClean="0"/>
              <a:t>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11"/>
            <a:ext cx="7924800" cy="1583263"/>
          </a:xfrm>
        </p:spPr>
        <p:txBody>
          <a:bodyPr>
            <a:noAutofit/>
          </a:bodyPr>
          <a:lstStyle/>
          <a:p>
            <a:pPr marL="457200" lvl="2" indent="0" algn="ctr">
              <a:buNone/>
            </a:pPr>
            <a:r>
              <a:rPr lang="en-US" sz="2400" dirty="0" smtClean="0"/>
              <a:t>Scientific progress is </a:t>
            </a:r>
            <a:r>
              <a:rPr lang="en-US" sz="2400" b="1" dirty="0" smtClean="0"/>
              <a:t>completely unconstrained </a:t>
            </a:r>
            <a:r>
              <a:rPr lang="en-US" sz="2400" dirty="0" smtClean="0"/>
              <a:t>by the physical location of instruments, people, computational resources, or data.  </a:t>
            </a:r>
          </a:p>
          <a:p>
            <a:pPr algn="ctr"/>
            <a:endParaRPr lang="en-US" sz="2400" dirty="0"/>
          </a:p>
          <a:p>
            <a:pPr algn="ctr"/>
            <a:endParaRPr lang="en-US" sz="2400" dirty="0"/>
          </a:p>
        </p:txBody>
      </p:sp>
      <p:pic>
        <p:nvPicPr>
          <p:cNvPr id="5" name="Picture 4" descr="Screen Shot 2014-01-05 at 3.47.31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88" y="2468701"/>
            <a:ext cx="3146212" cy="3181677"/>
          </a:xfrm>
          <a:prstGeom prst="rect">
            <a:avLst/>
          </a:prstGeom>
        </p:spPr>
      </p:pic>
      <p:pic>
        <p:nvPicPr>
          <p:cNvPr id="6" name="Picture 5" descr="ATLAS-cavit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407" y="2904988"/>
            <a:ext cx="3618593" cy="2359310"/>
          </a:xfrm>
          <a:prstGeom prst="rect">
            <a:avLst/>
          </a:prstGeo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5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342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What is ESnet?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Motivation and 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Architecture</a:t>
            </a:r>
          </a:p>
          <a:p>
            <a:pPr>
              <a:buFont typeface="Arial"/>
              <a:buChar char="•"/>
            </a:pPr>
            <a:r>
              <a:rPr lang="en-US" dirty="0"/>
              <a:t>Network </a:t>
            </a:r>
            <a:r>
              <a:rPr lang="en-US" dirty="0" smtClean="0"/>
              <a:t>Monitoring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Transfer Nodes &amp; Applications</a:t>
            </a:r>
          </a:p>
          <a:p>
            <a:pPr>
              <a:buFont typeface="Arial"/>
              <a:buChar char="•"/>
            </a:pPr>
            <a:r>
              <a:rPr lang="en-US" dirty="0"/>
              <a:t>On the Topic of </a:t>
            </a:r>
            <a:r>
              <a:rPr lang="en-US" dirty="0" smtClean="0"/>
              <a:t>Security</a:t>
            </a:r>
          </a:p>
          <a:p>
            <a:pPr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Engagement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Wrap Up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8335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1824" y="185084"/>
            <a:ext cx="6456037" cy="575876"/>
          </a:xfrm>
        </p:spPr>
        <p:txBody>
          <a:bodyPr/>
          <a:lstStyle/>
          <a:p>
            <a:r>
              <a:rPr lang="en-US" sz="3600" dirty="0" smtClean="0"/>
              <a:t>The Science DMZ in 1 Slide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3268" y="850514"/>
            <a:ext cx="8493532" cy="56703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Consists of </a:t>
            </a:r>
            <a:r>
              <a:rPr lang="en-US" b="1" dirty="0" smtClean="0"/>
              <a:t>three key components</a:t>
            </a:r>
            <a:r>
              <a:rPr lang="en-US" dirty="0" smtClean="0"/>
              <a:t>, all required:</a:t>
            </a:r>
          </a:p>
          <a:p>
            <a:r>
              <a:rPr lang="en-US" dirty="0" smtClean="0"/>
              <a:t>“Friction free” network path</a:t>
            </a:r>
          </a:p>
          <a:p>
            <a:pPr lvl="1"/>
            <a:r>
              <a:rPr lang="en-US" sz="1800" dirty="0" smtClean="0"/>
              <a:t>Highly capable network devices (wire-speed, deep queues)</a:t>
            </a:r>
          </a:p>
          <a:p>
            <a:pPr lvl="1"/>
            <a:r>
              <a:rPr lang="en-US" sz="1800" dirty="0" smtClean="0"/>
              <a:t>Virtual circuit connectivity option</a:t>
            </a:r>
          </a:p>
          <a:p>
            <a:pPr lvl="1"/>
            <a:r>
              <a:rPr lang="en-US" sz="1800" dirty="0" smtClean="0"/>
              <a:t>Security policy and enforcement specific to science workflows</a:t>
            </a:r>
          </a:p>
          <a:p>
            <a:pPr lvl="1"/>
            <a:r>
              <a:rPr lang="en-US" sz="1800" dirty="0" smtClean="0"/>
              <a:t>Located at or near site perimeter if possible</a:t>
            </a:r>
          </a:p>
          <a:p>
            <a:r>
              <a:rPr lang="en-US" dirty="0" smtClean="0"/>
              <a:t>Dedicated, high-performance Data Transfer Nodes (DTNs)</a:t>
            </a:r>
            <a:endParaRPr lang="en-US" dirty="0"/>
          </a:p>
          <a:p>
            <a:pPr lvl="1"/>
            <a:r>
              <a:rPr lang="en-US" sz="1800" dirty="0" smtClean="0"/>
              <a:t>Hardware, operating system, libraries all optimized for transfer</a:t>
            </a:r>
          </a:p>
          <a:p>
            <a:pPr lvl="1"/>
            <a:r>
              <a:rPr lang="en-US" sz="1800" dirty="0" smtClean="0"/>
              <a:t>Includes optimized data transfer tools such as Globus Online</a:t>
            </a:r>
            <a:r>
              <a:rPr lang="en-US" sz="1800" dirty="0"/>
              <a:t> </a:t>
            </a:r>
            <a:r>
              <a:rPr lang="en-US" sz="1800" dirty="0" smtClean="0"/>
              <a:t>and GridFTP</a:t>
            </a:r>
          </a:p>
          <a:p>
            <a:r>
              <a:rPr lang="en-US" dirty="0" smtClean="0"/>
              <a:t>Performance measurement/test node</a:t>
            </a:r>
          </a:p>
          <a:p>
            <a:pPr lvl="1"/>
            <a:r>
              <a:rPr lang="en-US" sz="1800" dirty="0" smtClean="0"/>
              <a:t>perfSONAR</a:t>
            </a:r>
            <a:endParaRPr lang="en-US" sz="1800" dirty="0"/>
          </a:p>
          <a:p>
            <a:pPr marL="0" lvl="1" indent="-57150">
              <a:buNone/>
            </a:pPr>
            <a:r>
              <a:rPr lang="en-US" dirty="0" smtClean="0"/>
              <a:t>Details at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://fasterdata.es.net/science-dmz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 descr="GlobusOnline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0609" y="3412454"/>
            <a:ext cx="1067771" cy="815180"/>
          </a:xfrm>
          <a:prstGeom prst="rect">
            <a:avLst/>
          </a:prstGeom>
        </p:spPr>
      </p:pic>
      <p:pic>
        <p:nvPicPr>
          <p:cNvPr id="6" name="Picture 5" descr="header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417" y="4865891"/>
            <a:ext cx="2143253" cy="474418"/>
          </a:xfrm>
          <a:prstGeom prst="rect">
            <a:avLst/>
          </a:prstGeom>
        </p:spPr>
      </p:pic>
      <p:pic>
        <p:nvPicPr>
          <p:cNvPr id="9" name="Picture 8" descr="300px-Free_body_frictionless.svg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123" y="1739900"/>
            <a:ext cx="2278529" cy="15494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675926" y="3177658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Wikipedia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8294343" y="4158040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Globus</a:t>
            </a:r>
            <a:endParaRPr lang="en-US" sz="600" dirty="0">
              <a:solidFill>
                <a:srgbClr val="FF0000"/>
              </a:solidFill>
            </a:endParaRP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7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140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ESnet fasterdata knowledge base</a:t>
            </a:r>
          </a:p>
          <a:p>
            <a:pPr lvl="2"/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://fasterdata.es.net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Science DMZ paper from SC13</a:t>
            </a:r>
          </a:p>
          <a:p>
            <a:pPr lvl="2"/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://www.es.net/assets/pubs_presos/sc13sciDMZ-</a:t>
            </a:r>
            <a:r>
              <a:rPr lang="en-US" dirty="0" smtClean="0">
                <a:hlinkClick r:id="rId3"/>
              </a:rPr>
              <a:t>final.pdf</a:t>
            </a:r>
            <a:endParaRPr lang="en-US" dirty="0"/>
          </a:p>
          <a:p>
            <a:pPr lvl="1"/>
            <a:r>
              <a:rPr lang="en-US" dirty="0" smtClean="0"/>
              <a:t>Science DMZ email list</a:t>
            </a:r>
          </a:p>
          <a:p>
            <a:pPr lvl="2"/>
            <a:r>
              <a:rPr lang="en-US" dirty="0">
                <a:hlinkClick r:id="rId4"/>
              </a:rPr>
              <a:t>https://gab.es.net/mailman/listinfo/</a:t>
            </a:r>
            <a:r>
              <a:rPr lang="en-US" dirty="0" smtClean="0">
                <a:hlinkClick r:id="rId4"/>
              </a:rPr>
              <a:t>sciencedmz</a:t>
            </a:r>
            <a:endParaRPr lang="en-US" dirty="0" smtClean="0"/>
          </a:p>
          <a:p>
            <a:pPr lvl="1"/>
            <a:r>
              <a:rPr lang="en-US" dirty="0"/>
              <a:t>perfSONAR</a:t>
            </a:r>
          </a:p>
          <a:p>
            <a:pPr lvl="2"/>
            <a:r>
              <a:rPr lang="en-US" dirty="0" smtClean="0">
                <a:hlinkClick r:id="rId5"/>
              </a:rPr>
              <a:t>http</a:t>
            </a:r>
            <a:r>
              <a:rPr lang="en-US" dirty="0">
                <a:hlinkClick r:id="rId5"/>
              </a:rPr>
              <a:t>:/</a:t>
            </a:r>
            <a:r>
              <a:rPr lang="en-US" dirty="0" smtClean="0">
                <a:hlinkClick r:id="rId5"/>
              </a:rPr>
              <a:t>/psps.perfsonar.net/</a:t>
            </a:r>
            <a:endParaRPr lang="en-US" dirty="0" smtClean="0"/>
          </a:p>
          <a:p>
            <a:pPr lvl="1"/>
            <a:r>
              <a:rPr lang="en-US" dirty="0" smtClean="0"/>
              <a:t>Additional material</a:t>
            </a:r>
          </a:p>
          <a:p>
            <a:pPr lvl="2"/>
            <a:r>
              <a:rPr lang="en-US" dirty="0">
                <a:hlinkClick r:id="rId6"/>
              </a:rPr>
              <a:t>http://fasterdata.es.net/science-dmz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pPr lvl="2"/>
            <a:r>
              <a:rPr lang="en-US" dirty="0">
                <a:hlinkClick r:id="rId7"/>
              </a:rPr>
              <a:t>http://fasterdata.es.net/host-tuning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8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713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dirty="0"/>
              <a:t>A Brief Overview of the Science DMZ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Questions/Comments/Criticisms?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93733" y="3307292"/>
            <a:ext cx="4495800" cy="214630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Jason Zurawski - </a:t>
            </a:r>
            <a:r>
              <a:rPr lang="en-US" sz="1200" dirty="0" smtClean="0">
                <a:hlinkClick r:id="rId2"/>
              </a:rPr>
              <a:t>zurawski@es.net</a:t>
            </a:r>
            <a:r>
              <a:rPr lang="en-US" sz="1200" dirty="0" smtClean="0"/>
              <a:t> </a:t>
            </a:r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sz="1200" dirty="0" smtClean="0"/>
              <a:t>ESnet Science Engagement – </a:t>
            </a:r>
            <a:r>
              <a:rPr lang="en-US" sz="1200" dirty="0" smtClean="0">
                <a:hlinkClick r:id="rId3"/>
              </a:rPr>
              <a:t>engage@es.net</a:t>
            </a:r>
            <a:r>
              <a:rPr lang="en-US" sz="1200" dirty="0" smtClean="0"/>
              <a:t> </a:t>
            </a: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endParaRPr lang="en-US" sz="1200" dirty="0"/>
          </a:p>
          <a:p>
            <a:pPr marL="0" indent="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  <a:hlinkClick r:id="rId4"/>
              </a:rPr>
              <a:t>http://fasterdata.es.net</a:t>
            </a:r>
            <a:r>
              <a:rPr lang="en-US" dirty="0">
                <a:ea typeface="+mn-ea"/>
                <a:cs typeface="+mn-cs"/>
              </a:rPr>
              <a:t> </a:t>
            </a: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1714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Extra Slides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Router Buffering</a:t>
            </a:r>
          </a:p>
        </p:txBody>
      </p:sp>
    </p:spTree>
    <p:extLst>
      <p:ext uri="{BB962C8B-B14F-4D97-AF65-F5344CB8AC3E}">
        <p14:creationId xmlns:p14="http://schemas.microsoft.com/office/powerpoint/2010/main" val="2348806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Multiple Ingress Data Flows, Common Egress</a:t>
            </a:r>
            <a:endParaRPr lang="en-US" sz="2400" dirty="0"/>
          </a:p>
        </p:txBody>
      </p:sp>
      <p:pic>
        <p:nvPicPr>
          <p:cNvPr id="6" name="Content Placeholder 5" descr="device-fan-in-v3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1" t="15406" r="22543" b="13448"/>
          <a:stretch/>
        </p:blipFill>
        <p:spPr>
          <a:xfrm>
            <a:off x="4762500" y="427038"/>
            <a:ext cx="4729120" cy="6583362"/>
          </a:xfr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57199" y="1600200"/>
            <a:ext cx="52828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571500" indent="-3429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8001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/>
              <a:buChar char="−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10287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Hosts will typically send packets at the speed of their interface (1G, 10G, etc.)</a:t>
            </a:r>
          </a:p>
          <a:p>
            <a:pPr lvl="1"/>
            <a:r>
              <a:rPr lang="en-US" dirty="0" smtClean="0"/>
              <a:t>Instantaneous rate, not average rate</a:t>
            </a:r>
          </a:p>
          <a:p>
            <a:pPr lvl="1"/>
            <a:r>
              <a:rPr lang="en-US" dirty="0" smtClean="0"/>
              <a:t>If TCP has window available and data to send, host sends until there is either no data or no window</a:t>
            </a:r>
          </a:p>
          <a:p>
            <a:r>
              <a:rPr lang="en-US" dirty="0" smtClean="0"/>
              <a:t>Hosts moving big data (e.g. DTNs) can send large bursts of back-to-back packets</a:t>
            </a:r>
          </a:p>
          <a:p>
            <a:pPr lvl="1"/>
            <a:r>
              <a:rPr lang="en-US" dirty="0" smtClean="0"/>
              <a:t>This is true even if the average rate as measured over seconds is slower (e.g. 4Gbps)</a:t>
            </a:r>
          </a:p>
          <a:p>
            <a:pPr lvl="1"/>
            <a:r>
              <a:rPr lang="en-US" dirty="0" smtClean="0"/>
              <a:t>On microsecond time scales, there is often congestion</a:t>
            </a:r>
          </a:p>
          <a:p>
            <a:pPr lvl="1"/>
            <a:r>
              <a:rPr lang="en-US" dirty="0" smtClean="0"/>
              <a:t>Router or switch must queue packets or drop them</a:t>
            </a:r>
          </a:p>
          <a:p>
            <a:pPr marL="228600" lvl="1" indent="0">
              <a:buFont typeface="Arial"/>
              <a:buNone/>
            </a:pP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459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Router and Switch Output Queues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Interface output queue allows the router or switch to avoid causing packet loss in cases of momentary congestion</a:t>
            </a:r>
          </a:p>
          <a:p>
            <a:r>
              <a:rPr lang="en-US" dirty="0" smtClean="0"/>
              <a:t>In network devices, queue depth (or ‘buffer’) is often a function of cost</a:t>
            </a:r>
          </a:p>
          <a:p>
            <a:pPr lvl="1"/>
            <a:r>
              <a:rPr lang="en-US" dirty="0" smtClean="0"/>
              <a:t>Cheap, fixed-config LAN switches (especially in the 10G space) have inadequate buffering.  Imagine a 10G ‘data center’ switch as the guilty party</a:t>
            </a:r>
          </a:p>
          <a:p>
            <a:pPr lvl="1"/>
            <a:r>
              <a:rPr lang="en-US" dirty="0" smtClean="0"/>
              <a:t>Cut-through or low-latency Ethernet switches typically have inadequate buffering (the whole point is to avoid queuing!)</a:t>
            </a:r>
          </a:p>
          <a:p>
            <a:r>
              <a:rPr lang="en-US" dirty="0" smtClean="0"/>
              <a:t>Expensive, chassis-based devices are more likely to have deep enough queues</a:t>
            </a:r>
            <a:endParaRPr lang="en-US" dirty="0"/>
          </a:p>
          <a:p>
            <a:pPr lvl="1"/>
            <a:r>
              <a:rPr lang="en-US" dirty="0" smtClean="0"/>
              <a:t>Juniper MX and Alcatel-Lucent 7750 used in ESnet backbone</a:t>
            </a:r>
            <a:endParaRPr lang="en-US" dirty="0"/>
          </a:p>
          <a:p>
            <a:pPr lvl="1"/>
            <a:r>
              <a:rPr lang="en-US" dirty="0" smtClean="0"/>
              <a:t>Other vendors make such devices as well</a:t>
            </a:r>
            <a:r>
              <a:rPr lang="en-US" dirty="0"/>
              <a:t> </a:t>
            </a:r>
            <a:r>
              <a:rPr lang="en-US" dirty="0" smtClean="0"/>
              <a:t>- details are important</a:t>
            </a:r>
          </a:p>
          <a:p>
            <a:pPr lvl="1"/>
            <a:r>
              <a:rPr lang="en-US" dirty="0" smtClean="0"/>
              <a:t>Thx </a:t>
            </a:r>
            <a:r>
              <a:rPr lang="en-US" dirty="0"/>
              <a:t>to Jim: </a:t>
            </a:r>
            <a:r>
              <a:rPr lang="en-US" dirty="0">
                <a:hlinkClick r:id="rId2"/>
              </a:rPr>
              <a:t>http://people.ucsc.edu/~warner/</a:t>
            </a:r>
            <a:r>
              <a:rPr lang="en-US" dirty="0" smtClean="0">
                <a:hlinkClick r:id="rId2"/>
              </a:rPr>
              <a:t>buffer.html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This expense is one driver for the Science DMZ architecture – only deploy the expensive features where necessary</a:t>
            </a:r>
            <a:endParaRPr lang="en-US" dirty="0"/>
          </a:p>
          <a:p>
            <a:pPr marL="2286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822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Queue Drops – Common Locations</a:t>
            </a:r>
            <a:endParaRPr lang="en-US" dirty="0"/>
          </a:p>
        </p:txBody>
      </p:sp>
      <p:pic>
        <p:nvPicPr>
          <p:cNvPr id="6" name="Content Placeholder 5" descr="fan-in-slow-uplink-no-text-v2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80" b="5840"/>
          <a:stretch/>
        </p:blipFill>
        <p:spPr>
          <a:xfrm>
            <a:off x="0" y="930004"/>
            <a:ext cx="9021299" cy="5556521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555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Extra Slides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ALS Use Case/Workflow Design</a:t>
            </a:r>
          </a:p>
        </p:txBody>
      </p:sp>
    </p:spTree>
    <p:extLst>
      <p:ext uri="{BB962C8B-B14F-4D97-AF65-F5344CB8AC3E}">
        <p14:creationId xmlns:p14="http://schemas.microsoft.com/office/powerpoint/2010/main" val="3273961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Photon Science Data Increase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Many detectors are semiconductors</a:t>
            </a:r>
          </a:p>
          <a:p>
            <a:pPr lvl="1"/>
            <a:r>
              <a:rPr lang="en-US" dirty="0" smtClean="0"/>
              <a:t>Similar technology to digital cameras</a:t>
            </a:r>
          </a:p>
          <a:p>
            <a:pPr lvl="1"/>
            <a:r>
              <a:rPr lang="en-US" dirty="0" smtClean="0"/>
              <a:t>Exponential growth</a:t>
            </a:r>
          </a:p>
          <a:p>
            <a:pPr lvl="1"/>
            <a:r>
              <a:rPr lang="en-US" dirty="0" smtClean="0"/>
              <a:t>Increase in sensor area (512x512, 1024x1024, 2048x2048, …)</a:t>
            </a:r>
          </a:p>
          <a:p>
            <a:pPr lvl="1"/>
            <a:r>
              <a:rPr lang="en-US" dirty="0" smtClean="0"/>
              <a:t>Increase in readout rate (1Hz, 10Hz, 100Hz, 1kHz, 1MHz, …)</a:t>
            </a:r>
          </a:p>
          <a:p>
            <a:r>
              <a:rPr lang="en-US" dirty="0" smtClean="0"/>
              <a:t>Data infrastructure needs significant change/upgrade</a:t>
            </a:r>
          </a:p>
          <a:p>
            <a:pPr lvl="1"/>
            <a:r>
              <a:rPr lang="en-US" dirty="0" smtClean="0"/>
              <a:t>Most photon scientists are not “computer people”</a:t>
            </a:r>
          </a:p>
          <a:p>
            <a:pPr lvl="2"/>
            <a:r>
              <a:rPr lang="en-US" dirty="0" smtClean="0"/>
              <a:t>Different from HEP, HPC centers</a:t>
            </a:r>
          </a:p>
          <a:p>
            <a:pPr lvl="2"/>
            <a:r>
              <a:rPr lang="en-US" dirty="0" smtClean="0"/>
              <a:t>They need data issues solved – they don’t want to solve them</a:t>
            </a:r>
          </a:p>
          <a:p>
            <a:pPr lvl="2"/>
            <a:r>
              <a:rPr lang="en-US" b="1" i="1" dirty="0" smtClean="0"/>
              <a:t>They should not have to be come network experts!</a:t>
            </a:r>
          </a:p>
          <a:p>
            <a:pPr lvl="1"/>
            <a:r>
              <a:rPr lang="en-US" dirty="0" smtClean="0"/>
              <a:t>Physical transport of portable media has reached a breaking point</a:t>
            </a:r>
          </a:p>
          <a:p>
            <a:pPr lvl="1"/>
            <a:r>
              <a:rPr lang="en-US" dirty="0"/>
              <a:t>Default </a:t>
            </a:r>
            <a:r>
              <a:rPr lang="en-US" dirty="0" err="1"/>
              <a:t>configs</a:t>
            </a:r>
            <a:r>
              <a:rPr lang="en-US" dirty="0"/>
              <a:t> no longer perform well enough</a:t>
            </a:r>
          </a:p>
          <a:p>
            <a:pPr lvl="1"/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49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063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3236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What is ESnet?</a:t>
            </a:r>
          </a:p>
          <a:p>
            <a:pPr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Science DMZ Motivation and Introduction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Science DMZ Architecture</a:t>
            </a:r>
          </a:p>
          <a:p>
            <a:pPr>
              <a:buFont typeface="Arial"/>
              <a:buChar char="•"/>
            </a:pPr>
            <a:r>
              <a:rPr lang="en-US" dirty="0"/>
              <a:t>Network </a:t>
            </a:r>
            <a:r>
              <a:rPr lang="en-US" dirty="0" smtClean="0"/>
              <a:t>Monitoring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Transfer Nodes &amp; Applications</a:t>
            </a:r>
          </a:p>
          <a:p>
            <a:pPr>
              <a:buFont typeface="Arial"/>
              <a:buChar char="•"/>
            </a:pPr>
            <a:r>
              <a:rPr lang="en-US" dirty="0"/>
              <a:t>On the Topic of </a:t>
            </a:r>
            <a:r>
              <a:rPr lang="en-US" dirty="0" smtClean="0"/>
              <a:t>Security</a:t>
            </a:r>
          </a:p>
          <a:p>
            <a:pPr>
              <a:buFont typeface="Arial"/>
              <a:buChar char="•"/>
            </a:pPr>
            <a:r>
              <a:rPr lang="en-US" dirty="0"/>
              <a:t>User </a:t>
            </a:r>
            <a:r>
              <a:rPr lang="en-US" dirty="0" smtClean="0"/>
              <a:t>Engagement</a:t>
            </a:r>
          </a:p>
          <a:p>
            <a:pPr>
              <a:buFont typeface="Arial"/>
              <a:buChar char="•"/>
            </a:pPr>
            <a:r>
              <a:rPr lang="en-US" dirty="0" smtClean="0"/>
              <a:t>Wrap Up</a:t>
            </a:r>
          </a:p>
          <a:p>
            <a:pPr marL="0" indent="0"/>
            <a:endParaRPr lang="en-US" dirty="0" smtClean="0"/>
          </a:p>
          <a:p>
            <a:pPr marL="0" indent="0"/>
            <a:endParaRPr lang="en-US" dirty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148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ALS Beamline 8.3.2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5001"/>
            <a:ext cx="8229600" cy="31362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Broad science portfolio:  Applied </a:t>
            </a:r>
            <a:r>
              <a:rPr lang="en-US" dirty="0"/>
              <a:t>science, biology, earth sciences, energy, environmental sciences, geology, cosmological </a:t>
            </a:r>
            <a:r>
              <a:rPr lang="en-US" dirty="0" smtClean="0"/>
              <a:t>chemistry</a:t>
            </a:r>
          </a:p>
          <a:p>
            <a:r>
              <a:rPr lang="en-US" dirty="0" smtClean="0"/>
              <a:t>Detector upgrade </a:t>
            </a:r>
            <a:r>
              <a:rPr lang="en-US" dirty="0" smtClean="0">
                <a:sym typeface="Wingdings"/>
              </a:rPr>
              <a:t> large increase in data rate/volume (50x)</a:t>
            </a:r>
          </a:p>
          <a:p>
            <a:r>
              <a:rPr lang="en-US" dirty="0" smtClean="0">
                <a:sym typeface="Wingdings"/>
              </a:rPr>
              <a:t>Detector output: sets of large TIFF files</a:t>
            </a:r>
            <a:endParaRPr lang="en-US" dirty="0" smtClean="0"/>
          </a:p>
          <a:p>
            <a:r>
              <a:rPr lang="en-US" dirty="0" smtClean="0"/>
              <a:t>Beamline scientist </a:t>
            </a:r>
            <a:r>
              <a:rPr lang="en-US" dirty="0" err="1" smtClean="0"/>
              <a:t>Dula</a:t>
            </a:r>
            <a:r>
              <a:rPr lang="en-US" dirty="0" smtClean="0"/>
              <a:t> Parkinson reached out to </a:t>
            </a:r>
            <a:r>
              <a:rPr lang="en-US" dirty="0" err="1" smtClean="0"/>
              <a:t>LBLnet</a:t>
            </a:r>
            <a:endParaRPr lang="en-US" dirty="0" smtClean="0"/>
          </a:p>
          <a:p>
            <a:r>
              <a:rPr lang="en-US" dirty="0" err="1" smtClean="0"/>
              <a:t>LBLnet</a:t>
            </a:r>
            <a:r>
              <a:rPr lang="en-US" dirty="0" smtClean="0"/>
              <a:t> reached out to ESnet</a:t>
            </a:r>
          </a:p>
          <a:p>
            <a:r>
              <a:rPr lang="en-US" dirty="0" smtClean="0"/>
              <a:t>Infrastructure improvements</a:t>
            </a:r>
          </a:p>
          <a:p>
            <a:pPr lvl="1"/>
            <a:r>
              <a:rPr lang="en-US" dirty="0" smtClean="0"/>
              <a:t>Used perfSONAR to find failing router line card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50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4384" y="4847919"/>
            <a:ext cx="4369616" cy="1638606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199" y="4221204"/>
            <a:ext cx="4697807" cy="208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DTN built from </a:t>
            </a:r>
            <a:r>
              <a:rPr lang="en-US" dirty="0" err="1" smtClean="0"/>
              <a:t>Fasterdata</a:t>
            </a:r>
            <a:r>
              <a:rPr lang="en-US" dirty="0" smtClean="0"/>
              <a:t> reference design</a:t>
            </a:r>
          </a:p>
          <a:p>
            <a:r>
              <a:rPr lang="en-US" dirty="0" smtClean="0"/>
              <a:t>NERSC collaboration</a:t>
            </a:r>
          </a:p>
          <a:p>
            <a:pPr lvl="1"/>
            <a:r>
              <a:rPr lang="en-US" dirty="0" smtClean="0"/>
              <a:t>Data workflow (python scripts, etc.)</a:t>
            </a:r>
          </a:p>
          <a:p>
            <a:pPr lvl="1"/>
            <a:r>
              <a:rPr lang="en-US" dirty="0" smtClean="0"/>
              <a:t>Data analysis</a:t>
            </a:r>
          </a:p>
          <a:p>
            <a:r>
              <a:rPr lang="en-US" dirty="0" smtClean="0"/>
              <a:t>Collaboration is ongoing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616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751"/>
            <a:ext cx="7099300" cy="1143000"/>
          </a:xfrm>
        </p:spPr>
        <p:txBody>
          <a:bodyPr/>
          <a:lstStyle/>
          <a:p>
            <a:r>
              <a:rPr lang="en-US" dirty="0" smtClean="0"/>
              <a:t>Original Workflow Infrastructure</a:t>
            </a:r>
            <a:endParaRPr lang="en-US" dirty="0"/>
          </a:p>
        </p:txBody>
      </p:sp>
      <p:pic>
        <p:nvPicPr>
          <p:cNvPr id="6" name="Content Placeholder 5" descr="Dula-Workflow-v5-original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8" b="1452"/>
          <a:stretch/>
        </p:blipFill>
        <p:spPr>
          <a:xfrm>
            <a:off x="457200" y="989263"/>
            <a:ext cx="8229600" cy="5601369"/>
          </a:xfr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51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3004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2"/>
            <a:ext cx="7099300" cy="1143000"/>
          </a:xfrm>
        </p:spPr>
        <p:txBody>
          <a:bodyPr/>
          <a:lstStyle/>
          <a:p>
            <a:r>
              <a:rPr lang="en-US" dirty="0" smtClean="0"/>
              <a:t>Improved Workflow Infrastructure</a:t>
            </a:r>
            <a:endParaRPr lang="en-US" dirty="0"/>
          </a:p>
        </p:txBody>
      </p:sp>
      <p:pic>
        <p:nvPicPr>
          <p:cNvPr id="11" name="Content Placeholder 10" descr="Dula-Workflow-v4-improved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7" b="5840"/>
          <a:stretch/>
        </p:blipFill>
        <p:spPr>
          <a:xfrm>
            <a:off x="457200" y="727258"/>
            <a:ext cx="8229600" cy="5576705"/>
          </a:xfr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52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408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2590800" y="433388"/>
            <a:ext cx="6096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Extra Slides</a:t>
            </a:r>
            <a:endParaRPr lang="en-US" dirty="0" smtClean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2590800" y="2133600"/>
            <a:ext cx="6096000" cy="89852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SDN on the DMZ</a:t>
            </a:r>
            <a:endParaRPr lang="en-US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49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DMZ – Flexible Design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Science DMZ design pattern is highly </a:t>
            </a:r>
            <a:r>
              <a:rPr lang="en-US" dirty="0" smtClean="0"/>
              <a:t>adaptable to research</a:t>
            </a:r>
          </a:p>
          <a:p>
            <a:r>
              <a:rPr lang="en-US" dirty="0" smtClean="0"/>
              <a:t>Deploying a research Science DMZ is straightforward</a:t>
            </a:r>
          </a:p>
          <a:p>
            <a:pPr lvl="1"/>
            <a:r>
              <a:rPr lang="en-US" dirty="0" smtClean="0"/>
              <a:t>The basic elements are the same</a:t>
            </a:r>
          </a:p>
          <a:p>
            <a:pPr lvl="2"/>
            <a:r>
              <a:rPr lang="en-US" dirty="0" smtClean="0"/>
              <a:t>Capable infrastructure designed for the task</a:t>
            </a:r>
          </a:p>
          <a:p>
            <a:pPr lvl="2"/>
            <a:r>
              <a:rPr lang="en-US" dirty="0" smtClean="0"/>
              <a:t>Test and measurement to verify correct operation</a:t>
            </a:r>
          </a:p>
          <a:p>
            <a:pPr lvl="2"/>
            <a:r>
              <a:rPr lang="en-US" dirty="0" smtClean="0"/>
              <a:t>Security policy well-matched to the environment, application set is strictly limited to reduce risk</a:t>
            </a:r>
          </a:p>
          <a:p>
            <a:pPr lvl="1"/>
            <a:r>
              <a:rPr lang="en-US" dirty="0" smtClean="0"/>
              <a:t>Connect the research DMZ to other resources as appropriate</a:t>
            </a:r>
          </a:p>
          <a:p>
            <a:r>
              <a:rPr lang="en-US" dirty="0" smtClean="0"/>
              <a:t>The same ideas apply to supporting an SDN effort</a:t>
            </a:r>
          </a:p>
          <a:p>
            <a:pPr lvl="1"/>
            <a:r>
              <a:rPr lang="en-US" dirty="0" smtClean="0"/>
              <a:t>Test/research areas for development</a:t>
            </a:r>
          </a:p>
          <a:p>
            <a:pPr lvl="1"/>
            <a:r>
              <a:rPr lang="en-US" dirty="0" smtClean="0"/>
              <a:t>Transition to production as technology matures and need dictates</a:t>
            </a:r>
          </a:p>
          <a:p>
            <a:pPr lvl="1"/>
            <a:r>
              <a:rPr lang="en-US" dirty="0" smtClean="0"/>
              <a:t>One possible trajectory follows…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54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2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63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334"/>
            <a:ext cx="7318923" cy="1143000"/>
          </a:xfrm>
        </p:spPr>
        <p:txBody>
          <a:bodyPr/>
          <a:lstStyle/>
          <a:p>
            <a:r>
              <a:rPr lang="en-US" dirty="0" smtClean="0"/>
              <a:t>Science DMZ – Separate SDN Connection</a:t>
            </a:r>
            <a:endParaRPr lang="en-US" dirty="0"/>
          </a:p>
        </p:txBody>
      </p:sp>
      <p:pic>
        <p:nvPicPr>
          <p:cNvPr id="9" name="Content Placeholder 8" descr="science-dmz-sdn-env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0" t="10667" r="16504" b="11049"/>
          <a:stretch/>
        </p:blipFill>
        <p:spPr>
          <a:xfrm rot="5400000">
            <a:off x="1799208" y="-401065"/>
            <a:ext cx="5437948" cy="8337236"/>
          </a:xfr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55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0564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334"/>
            <a:ext cx="7318923" cy="1143000"/>
          </a:xfrm>
        </p:spPr>
        <p:txBody>
          <a:bodyPr/>
          <a:lstStyle/>
          <a:p>
            <a:r>
              <a:rPr lang="en-US" dirty="0" smtClean="0"/>
              <a:t>Science DMZ – Production SDN Connection</a:t>
            </a:r>
            <a:endParaRPr lang="en-US" dirty="0"/>
          </a:p>
        </p:txBody>
      </p:sp>
      <p:pic>
        <p:nvPicPr>
          <p:cNvPr id="11" name="Content Placeholder 10" descr="science-dmz-sdn-prod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7" t="11378" r="16034" b="11347"/>
          <a:stretch/>
        </p:blipFill>
        <p:spPr>
          <a:xfrm rot="5400000">
            <a:off x="1773940" y="-308495"/>
            <a:ext cx="5439002" cy="8229601"/>
          </a:xfrm>
        </p:spPr>
      </p:pic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328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6334"/>
            <a:ext cx="7318923" cy="1143000"/>
          </a:xfrm>
        </p:spPr>
        <p:txBody>
          <a:bodyPr/>
          <a:lstStyle/>
          <a:p>
            <a:r>
              <a:rPr lang="en-US" dirty="0" smtClean="0"/>
              <a:t>Science DMZ – SDN Campus Border</a:t>
            </a:r>
            <a:endParaRPr lang="en-US" dirty="0"/>
          </a:p>
        </p:txBody>
      </p:sp>
      <p:pic>
        <p:nvPicPr>
          <p:cNvPr id="6" name="Content Placeholder 5" descr="science-dmz-sdn-full-prod.pdf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7" t="10836" r="16387" b="11892"/>
          <a:stretch/>
        </p:blipFill>
        <p:spPr>
          <a:xfrm rot="5400000">
            <a:off x="1728107" y="-432887"/>
            <a:ext cx="5635415" cy="8229602"/>
          </a:xfrm>
        </p:spPr>
      </p:pic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089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there to worry about?</a:t>
            </a:r>
          </a:p>
        </p:txBody>
      </p:sp>
      <p:pic>
        <p:nvPicPr>
          <p:cNvPr id="6" name="Picture 5" descr="big-wa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17" y="1192056"/>
            <a:ext cx="3993783" cy="2567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27600" y="3797300"/>
            <a:ext cx="4216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</a:rPr>
              <a:t>© Owen Humphreys/National Geographic Traveler Photo Contest 2013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77756"/>
            <a:ext cx="5067300" cy="3075144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1600" b="1" i="1" dirty="0" smtClean="0">
                <a:solidFill>
                  <a:prstClr val="black"/>
                </a:solidFill>
              </a:rPr>
              <a:t>Genomics</a:t>
            </a:r>
            <a:endParaRPr lang="en-US" sz="1600" b="1" i="1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Sequencer data </a:t>
            </a:r>
            <a:r>
              <a:rPr lang="en-US" sz="1400" dirty="0" smtClean="0">
                <a:solidFill>
                  <a:prstClr val="black"/>
                </a:solidFill>
              </a:rPr>
              <a:t>volume increase = 12x in 3 years</a:t>
            </a:r>
            <a:endParaRPr lang="en-US" sz="1400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Sequencer cost </a:t>
            </a:r>
            <a:r>
              <a:rPr lang="en-US" sz="1400" dirty="0" smtClean="0">
                <a:solidFill>
                  <a:prstClr val="black"/>
                </a:solidFill>
              </a:rPr>
              <a:t>decrease = 10x in 3 years</a:t>
            </a:r>
          </a:p>
          <a:p>
            <a:pPr>
              <a:buFont typeface="Arial"/>
              <a:buChar char="•"/>
            </a:pPr>
            <a:r>
              <a:rPr lang="en-US" sz="1600" b="1" i="1" dirty="0">
                <a:solidFill>
                  <a:prstClr val="black"/>
                </a:solidFill>
              </a:rPr>
              <a:t>High Energy </a:t>
            </a:r>
            <a:r>
              <a:rPr lang="en-US" sz="1600" b="1" i="1" dirty="0" smtClean="0">
                <a:solidFill>
                  <a:prstClr val="black"/>
                </a:solidFill>
              </a:rPr>
              <a:t>Physics</a:t>
            </a:r>
            <a:endParaRPr lang="en-US" sz="1600" b="1" i="1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LHC </a:t>
            </a:r>
            <a:r>
              <a:rPr lang="en-US" sz="1400" dirty="0" smtClean="0">
                <a:solidFill>
                  <a:prstClr val="black"/>
                </a:solidFill>
              </a:rPr>
              <a:t>experimental data = petabytes </a:t>
            </a:r>
            <a:r>
              <a:rPr lang="en-US" sz="1400" dirty="0">
                <a:solidFill>
                  <a:prstClr val="black"/>
                </a:solidFill>
              </a:rPr>
              <a:t>of data/</a:t>
            </a:r>
            <a:r>
              <a:rPr lang="en-US" sz="1400" dirty="0" smtClean="0">
                <a:solidFill>
                  <a:prstClr val="black"/>
                </a:solidFill>
              </a:rPr>
              <a:t>year</a:t>
            </a:r>
          </a:p>
          <a:p>
            <a:pPr lvl="1">
              <a:buFont typeface="Arial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Peak data rates increase 3-5x over 5 </a:t>
            </a:r>
            <a:r>
              <a:rPr lang="en-US" sz="1400" dirty="0" smtClean="0">
                <a:solidFill>
                  <a:prstClr val="black"/>
                </a:solidFill>
              </a:rPr>
              <a:t>years</a:t>
            </a:r>
          </a:p>
          <a:p>
            <a:pPr>
              <a:buFont typeface="Arial"/>
              <a:buChar char="•"/>
            </a:pPr>
            <a:r>
              <a:rPr lang="en-US" sz="1600" b="1" i="1" dirty="0">
                <a:solidFill>
                  <a:prstClr val="black"/>
                </a:solidFill>
              </a:rPr>
              <a:t>Light </a:t>
            </a:r>
            <a:r>
              <a:rPr lang="en-US" sz="1600" b="1" i="1" dirty="0" smtClean="0">
                <a:solidFill>
                  <a:prstClr val="black"/>
                </a:solidFill>
              </a:rPr>
              <a:t>Sources</a:t>
            </a:r>
            <a:endParaRPr lang="en-US" sz="1600" dirty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Many detectors on a Moore’s Law curve</a:t>
            </a:r>
          </a:p>
          <a:p>
            <a:pPr lvl="1"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Data volumes changing operational model</a:t>
            </a:r>
          </a:p>
          <a:p>
            <a:pPr lvl="1">
              <a:buFont typeface="Arial"/>
              <a:buChar char="•"/>
            </a:pP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57200" y="4190999"/>
            <a:ext cx="8572500" cy="197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sz="1700" b="1" i="1" dirty="0" smtClean="0">
                <a:solidFill>
                  <a:prstClr val="black"/>
                </a:solidFill>
              </a:rPr>
              <a:t>Common Threads</a:t>
            </a:r>
            <a:endParaRPr lang="en-US" sz="1700" dirty="0" smtClean="0">
              <a:solidFill>
                <a:prstClr val="black"/>
              </a:solidFill>
            </a:endParaRPr>
          </a:p>
          <a:p>
            <a:pPr lvl="1"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Increased capability, greater need for data mobility due to span/depth of collaboration space</a:t>
            </a:r>
          </a:p>
          <a:p>
            <a:pPr lvl="1">
              <a:buFont typeface="Arial"/>
              <a:buChar char="•"/>
            </a:pPr>
            <a:r>
              <a:rPr lang="en-US" sz="1500" dirty="0" smtClean="0">
                <a:solidFill>
                  <a:prstClr val="black"/>
                </a:solidFill>
              </a:rPr>
              <a:t>Global is the new local.  Research is no longer done within a domain.  End to end involves many fiefdoms to cross – and yes this becomes </a:t>
            </a:r>
            <a:r>
              <a:rPr lang="en-US" sz="1500" b="1" dirty="0" smtClean="0">
                <a:solidFill>
                  <a:prstClr val="black"/>
                </a:solidFill>
              </a:rPr>
              <a:t>your</a:t>
            </a:r>
            <a:r>
              <a:rPr lang="en-US" sz="1500" dirty="0" smtClean="0">
                <a:solidFill>
                  <a:prstClr val="black"/>
                </a:solidFill>
              </a:rPr>
              <a:t> problem when </a:t>
            </a:r>
            <a:r>
              <a:rPr lang="en-US" sz="1500" b="1" dirty="0" smtClean="0">
                <a:solidFill>
                  <a:prstClr val="black"/>
                </a:solidFill>
              </a:rPr>
              <a:t>your</a:t>
            </a:r>
            <a:r>
              <a:rPr lang="en-US" sz="1500" dirty="0" smtClean="0">
                <a:solidFill>
                  <a:prstClr val="black"/>
                </a:solidFill>
              </a:rPr>
              <a:t> users are impacted</a:t>
            </a:r>
          </a:p>
          <a:p>
            <a:pPr>
              <a:buFont typeface="Arial"/>
              <a:buChar char="•"/>
            </a:pPr>
            <a:r>
              <a:rPr lang="en-US" sz="1400" b="1" i="1" dirty="0">
                <a:solidFill>
                  <a:prstClr val="black"/>
                </a:solidFill>
              </a:rPr>
              <a:t>The "</a:t>
            </a:r>
            <a:r>
              <a:rPr lang="en-US" sz="1400" b="1" i="1" u="sng" dirty="0">
                <a:solidFill>
                  <a:prstClr val="black"/>
                </a:solidFill>
              </a:rPr>
              <a:t>Campus </a:t>
            </a:r>
            <a:r>
              <a:rPr lang="en-US" sz="1400" b="1" i="1" u="sng" dirty="0" err="1">
                <a:solidFill>
                  <a:prstClr val="black"/>
                </a:solidFill>
              </a:rPr>
              <a:t>Cyberinfrastructure</a:t>
            </a:r>
            <a:r>
              <a:rPr lang="en-US" sz="1400" b="1" i="1" u="sng" dirty="0">
                <a:solidFill>
                  <a:prstClr val="black"/>
                </a:solidFill>
              </a:rPr>
              <a:t> - Network Infrastructure and Engineering (</a:t>
            </a:r>
            <a:r>
              <a:rPr lang="en-US" sz="1400" b="1" i="1" u="sng" strike="sngStrike" dirty="0">
                <a:solidFill>
                  <a:prstClr val="black"/>
                </a:solidFill>
              </a:rPr>
              <a:t>CC-NIE</a:t>
            </a:r>
            <a:r>
              <a:rPr lang="en-US" sz="1400" b="1" i="1" u="sng" dirty="0">
                <a:solidFill>
                  <a:prstClr val="black"/>
                </a:solidFill>
              </a:rPr>
              <a:t> CC-IIE)</a:t>
            </a:r>
            <a:r>
              <a:rPr lang="en-US" sz="1400" b="1" i="1" dirty="0">
                <a:solidFill>
                  <a:prstClr val="black"/>
                </a:solidFill>
              </a:rPr>
              <a:t>" program:</a:t>
            </a:r>
          </a:p>
          <a:p>
            <a:pPr lvl="1">
              <a:buFont typeface="Arial"/>
              <a:buChar char="•"/>
            </a:pPr>
            <a:endParaRPr lang="en-US" sz="1500" dirty="0" smtClean="0">
              <a:solidFill>
                <a:prstClr val="black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6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4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5399" y="5791365"/>
            <a:ext cx="6515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NSF 13-530: </a:t>
            </a:r>
            <a:r>
              <a:rPr lang="en-US" sz="1100" dirty="0" smtClean="0">
                <a:hlinkClick r:id="rId5"/>
              </a:rPr>
              <a:t>http</a:t>
            </a:r>
            <a:r>
              <a:rPr lang="en-US" sz="1100" dirty="0">
                <a:hlinkClick r:id="rId5"/>
              </a:rPr>
              <a:t>://www.nsf.gov/pubs/2013/nsf13530/nsf13530.</a:t>
            </a:r>
            <a:r>
              <a:rPr lang="en-US" sz="1100" dirty="0" smtClean="0">
                <a:hlinkClick r:id="rId5"/>
              </a:rPr>
              <a:t>htm</a:t>
            </a:r>
            <a:r>
              <a:rPr lang="en-US" sz="1100" dirty="0" smtClean="0"/>
              <a:t> </a:t>
            </a:r>
            <a:endParaRPr 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565399" y="6073450"/>
            <a:ext cx="6515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NSF 14-521</a:t>
            </a:r>
            <a:r>
              <a:rPr lang="en-US" sz="1100" dirty="0"/>
              <a:t>: </a:t>
            </a:r>
            <a:r>
              <a:rPr lang="en-US" sz="1100" dirty="0">
                <a:hlinkClick r:id="rId6"/>
              </a:rPr>
              <a:t>http://www.nsf.gov/pubs/2014/nsf14521/nsf14521.</a:t>
            </a:r>
            <a:r>
              <a:rPr lang="en-US" sz="1100" dirty="0" smtClean="0">
                <a:hlinkClick r:id="rId6"/>
              </a:rPr>
              <a:t>htm</a:t>
            </a:r>
            <a:r>
              <a:rPr lang="en-US" sz="1100" dirty="0" smtClean="0"/>
              <a:t>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87769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7423"/>
            <a:ext cx="8229600" cy="46921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Networks are an essential part of data-intensive science</a:t>
            </a:r>
            <a:endParaRPr lang="en-US" sz="2400" dirty="0"/>
          </a:p>
          <a:p>
            <a:pPr lvl="1"/>
            <a:r>
              <a:rPr lang="en-US" dirty="0" smtClean="0"/>
              <a:t>Connect data sources to data analysis</a:t>
            </a:r>
          </a:p>
          <a:p>
            <a:pPr lvl="1"/>
            <a:r>
              <a:rPr lang="en-US" dirty="0" smtClean="0"/>
              <a:t>Connect collaborators to each other</a:t>
            </a:r>
          </a:p>
          <a:p>
            <a:pPr lvl="1"/>
            <a:r>
              <a:rPr lang="en-US" dirty="0" smtClean="0"/>
              <a:t>Enable machine-consumable interfaces to data and analysis resources (e.g. portals), automation, scale</a:t>
            </a:r>
          </a:p>
          <a:p>
            <a:r>
              <a:rPr lang="en-US" sz="2400" dirty="0" smtClean="0"/>
              <a:t>Performance is critical</a:t>
            </a:r>
            <a:endParaRPr lang="en-US" sz="2400" dirty="0"/>
          </a:p>
          <a:p>
            <a:pPr lvl="1"/>
            <a:r>
              <a:rPr lang="en-US" dirty="0" smtClean="0"/>
              <a:t>Exponential data growth</a:t>
            </a:r>
            <a:endParaRPr lang="en-US" dirty="0"/>
          </a:p>
          <a:p>
            <a:pPr lvl="1"/>
            <a:r>
              <a:rPr lang="en-US" dirty="0" smtClean="0"/>
              <a:t>Constant human factors</a:t>
            </a:r>
            <a:endParaRPr lang="en-US" dirty="0"/>
          </a:p>
          <a:p>
            <a:pPr lvl="1"/>
            <a:r>
              <a:rPr lang="en-US" dirty="0" smtClean="0"/>
              <a:t>Data movement and data analysis must keep up</a:t>
            </a:r>
          </a:p>
          <a:p>
            <a:pPr lvl="0"/>
            <a:r>
              <a:rPr lang="en-US" sz="2400" dirty="0" smtClean="0">
                <a:solidFill>
                  <a:prstClr val="black"/>
                </a:solidFill>
              </a:rPr>
              <a:t>Effective use of wide area (long-haul) networks by scientists has historically been difficult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7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99300" cy="1143000"/>
          </a:xfrm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71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– Ubiquitous and Fragile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5130800" cy="2324100"/>
          </a:xfrm>
        </p:spPr>
        <p:txBody>
          <a:bodyPr>
            <a:normAutofit/>
          </a:bodyPr>
          <a:lstStyle/>
          <a:p>
            <a:r>
              <a:rPr lang="en-US" dirty="0" smtClean="0"/>
              <a:t>Networks provide connectivity between hosts – how do hosts see the network?</a:t>
            </a:r>
          </a:p>
          <a:p>
            <a:pPr lvl="1"/>
            <a:r>
              <a:rPr lang="en-US" dirty="0" smtClean="0"/>
              <a:t>From an application’s perspective, the interface to “the other end” is a socket</a:t>
            </a:r>
          </a:p>
          <a:p>
            <a:pPr lvl="1"/>
            <a:r>
              <a:rPr lang="en-US" dirty="0" smtClean="0"/>
              <a:t>Communication is between applications – mostly over TCP</a:t>
            </a:r>
          </a:p>
        </p:txBody>
      </p:sp>
      <p:pic>
        <p:nvPicPr>
          <p:cNvPr id="4" name="Picture 3" descr="failcat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1" y="1600201"/>
            <a:ext cx="3520938" cy="263366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7200" y="3822700"/>
            <a:ext cx="82296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20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ＭＳ Ｐゴシック" pitchFamily="-108" charset="-128"/>
              </a:defRPr>
            </a:lvl1pPr>
            <a:lvl2pPr marL="457200" indent="-228600" algn="l" defTabSz="457200" rtl="0" eaLnBrk="0" fontAlgn="base" hangingPunct="0">
              <a:spcBef>
                <a:spcPts val="9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2pPr>
            <a:lvl3pPr marL="6858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5000"/>
              <a:buFont typeface="Lucida Grande" charset="0"/>
              <a:buChar char="-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3pPr>
            <a:lvl4pPr marL="914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-108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TCP – the fragile workhorse</a:t>
            </a:r>
          </a:p>
          <a:p>
            <a:pPr lvl="1"/>
            <a:r>
              <a:rPr lang="en-US" dirty="0" smtClean="0"/>
              <a:t>TCP is (for very good reasons) timid – packet loss is interpreted as congestion</a:t>
            </a:r>
          </a:p>
          <a:p>
            <a:pPr lvl="1"/>
            <a:r>
              <a:rPr lang="en-US" dirty="0" smtClean="0"/>
              <a:t>Packet loss in conjunction with latency is a performance killer</a:t>
            </a:r>
          </a:p>
          <a:p>
            <a:pPr lvl="1"/>
            <a:r>
              <a:rPr lang="en-US" dirty="0" smtClean="0"/>
              <a:t>Like it or not, TCP is used for the vast majority of data transfer applications (more than 95% of ESnet traffic is TCP)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3963"/>
            <a:ext cx="3238500" cy="182562"/>
          </a:xfrm>
        </p:spPr>
        <p:txBody>
          <a:bodyPr/>
          <a:lstStyle/>
          <a:p>
            <a:pPr>
              <a:defRPr/>
            </a:pPr>
            <a:fld id="{A4C066DF-968D-2340-B25E-66D46178BCB9}" type="slidenum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8</a:t>
            </a:fld>
            <a:r>
              <a:rPr lang="en-US" sz="800" dirty="0">
                <a:solidFill>
                  <a:prstClr val="black"/>
                </a:solidFill>
                <a:latin typeface="Arial"/>
              </a:rPr>
              <a:t> – ESnet Science Engagement (</a:t>
            </a:r>
            <a:r>
              <a:rPr lang="en-US" sz="800" dirty="0">
                <a:solidFill>
                  <a:prstClr val="black"/>
                </a:solidFill>
                <a:latin typeface="Arial"/>
                <a:hlinkClick r:id="rId3"/>
              </a:rPr>
              <a:t>engage@es.net</a:t>
            </a:r>
            <a:r>
              <a:rPr lang="en-US" sz="800" dirty="0">
                <a:solidFill>
                  <a:prstClr val="black"/>
                </a:solidFill>
                <a:latin typeface="Arial"/>
              </a:rPr>
              <a:t>) - </a:t>
            </a:r>
            <a:fld id="{087BE274-2920-464F-BD83-825BA3315F3E}" type="datetime1">
              <a:rPr lang="en-US" sz="800">
                <a:solidFill>
                  <a:prstClr val="black"/>
                </a:solidFill>
                <a:latin typeface="Arial"/>
              </a:rPr>
              <a:pPr>
                <a:defRPr/>
              </a:pPr>
              <a:t>5/23/14</a:t>
            </a:fld>
            <a:endParaRPr lang="en-US" sz="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7818665" y="1284200"/>
            <a:ext cx="1468074" cy="26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defRPr>
            </a:lvl9pPr>
          </a:lstStyle>
          <a:p>
            <a:r>
              <a:rPr lang="en-US" sz="600" dirty="0">
                <a:solidFill>
                  <a:srgbClr val="FF0000"/>
                </a:solidFill>
              </a:rPr>
              <a:t>© 2013 </a:t>
            </a:r>
            <a:r>
              <a:rPr lang="en-US" sz="600" dirty="0" smtClean="0">
                <a:solidFill>
                  <a:srgbClr val="FF0000"/>
                </a:solidFill>
              </a:rPr>
              <a:t>icanhascheezburger.com</a:t>
            </a:r>
            <a:endParaRPr lang="en-US" sz="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45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94" y="11034"/>
            <a:ext cx="7284288" cy="1143000"/>
          </a:xfrm>
        </p:spPr>
        <p:txBody>
          <a:bodyPr/>
          <a:lstStyle/>
          <a:p>
            <a:r>
              <a:rPr lang="en-US" dirty="0"/>
              <a:t>A small amount of packet loss makes a huge difference in TCP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2DF976-E69B-874F-A266-C778F7D1D5BE}" type="datetime1">
              <a:rPr lang="en-US" smtClean="0"/>
              <a:pPr>
                <a:defRPr/>
              </a:pPr>
              <a:t>5/23/14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" y="1096981"/>
            <a:ext cx="9131188" cy="5402551"/>
          </a:xfrm>
          <a:prstGeom prst="rect">
            <a:avLst/>
          </a:prstGeom>
        </p:spPr>
      </p:pic>
      <p:sp>
        <p:nvSpPr>
          <p:cNvPr id="7" name="Rounded Rectangular Callout 6"/>
          <p:cNvSpPr/>
          <p:nvPr/>
        </p:nvSpPr>
        <p:spPr>
          <a:xfrm>
            <a:off x="2172418" y="3456512"/>
            <a:ext cx="836763" cy="465826"/>
          </a:xfrm>
          <a:prstGeom prst="wedgeRoundRectCallout">
            <a:avLst>
              <a:gd name="adj1" fmla="val -143822"/>
              <a:gd name="adj2" fmla="val -4011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Metro Area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2430706" y="2506852"/>
            <a:ext cx="836763" cy="632926"/>
          </a:xfrm>
          <a:prstGeom prst="wedgeRoundRectCallout">
            <a:avLst>
              <a:gd name="adj1" fmla="val -227975"/>
              <a:gd name="adj2" fmla="val -8535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Local</a:t>
            </a:r>
          </a:p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(LAN)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392899" y="3466625"/>
            <a:ext cx="836763" cy="465826"/>
          </a:xfrm>
          <a:prstGeom prst="wedgeRoundRectCallout">
            <a:avLst>
              <a:gd name="adj1" fmla="val -204254"/>
              <a:gd name="adj2" fmla="val 221554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Regional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043230" y="3790707"/>
            <a:ext cx="928362" cy="465826"/>
          </a:xfrm>
          <a:prstGeom prst="wedgeRoundRectCallout">
            <a:avLst>
              <a:gd name="adj1" fmla="val 162253"/>
              <a:gd name="adj2" fmla="val 205386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Continental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818736" y="3117692"/>
            <a:ext cx="1281336" cy="465826"/>
          </a:xfrm>
          <a:prstGeom prst="wedgeRoundRectCallout">
            <a:avLst>
              <a:gd name="adj1" fmla="val 105870"/>
              <a:gd name="adj2" fmla="val 348839"/>
              <a:gd name="adj3" fmla="val 16667"/>
            </a:avLst>
          </a:prstGeom>
          <a:ln w="12700"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defTabSz="914400" eaLnBrk="0" hangingPunct="0"/>
            <a:r>
              <a:rPr lang="en-US" sz="1200" dirty="0" smtClean="0">
                <a:solidFill>
                  <a:srgbClr val="000000"/>
                </a:solidFill>
                <a:ea typeface="+mn-ea"/>
                <a:cs typeface="Arial" charset="0"/>
              </a:rPr>
              <a:t>International</a:t>
            </a:r>
            <a:endParaRPr lang="en-US" sz="1200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5871882"/>
            <a:ext cx="8350250" cy="4320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7526115" y="6189663"/>
            <a:ext cx="1281336" cy="0"/>
          </a:xfrm>
          <a:prstGeom prst="line">
            <a:avLst/>
          </a:prstGeom>
          <a:ln w="76200">
            <a:solidFill>
              <a:srgbClr val="66006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182525" y="6195485"/>
            <a:ext cx="1281336" cy="0"/>
          </a:xfrm>
          <a:prstGeom prst="line">
            <a:avLst/>
          </a:prstGeom>
          <a:ln w="76200">
            <a:solidFill>
              <a:srgbClr val="9FC244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57034" y="6189663"/>
            <a:ext cx="128133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1" y="6187548"/>
            <a:ext cx="128133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61952" y="5882344"/>
            <a:ext cx="17787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Measured (TCP Reno)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660808" y="5880095"/>
            <a:ext cx="1562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Measured (HTCP)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081891" y="5880096"/>
            <a:ext cx="1984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Theoretical (TCP Reno)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7425542" y="5879046"/>
            <a:ext cx="1733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Measured (no loss)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448069" y="2515268"/>
            <a:ext cx="3387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With loss, high performance </a:t>
            </a:r>
            <a:r>
              <a:rPr lang="en-US" b="1" dirty="0"/>
              <a:t> </a:t>
            </a:r>
            <a:r>
              <a:rPr lang="en-US" b="1" dirty="0" smtClean="0"/>
              <a:t>beyond </a:t>
            </a:r>
            <a:r>
              <a:rPr lang="en-US" b="1" dirty="0"/>
              <a:t>metro </a:t>
            </a:r>
            <a:r>
              <a:rPr lang="en-US" b="1" dirty="0" smtClean="0"/>
              <a:t>distances is essentially impossible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39896" y="1261117"/>
            <a:ext cx="859722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 defTabSz="914400"/>
            <a:r>
              <a:rPr lang="en-US" b="1" dirty="0" smtClean="0">
                <a:solidFill>
                  <a:srgbClr val="000000"/>
                </a:solidFill>
                <a:ea typeface="+mn-ea"/>
                <a:cs typeface="Arial" charset="0"/>
              </a:rPr>
              <a:t>Throughput vs. increasing latency on a 10Gb/s link with </a:t>
            </a:r>
            <a:r>
              <a:rPr lang="en-US" b="1" i="1" u="sng" dirty="0" smtClean="0">
                <a:solidFill>
                  <a:srgbClr val="FF0000"/>
                </a:solidFill>
                <a:ea typeface="+mn-ea"/>
                <a:cs typeface="Arial" charset="0"/>
              </a:rPr>
              <a:t>0.0046%</a:t>
            </a:r>
            <a:r>
              <a:rPr lang="en-US" b="1" dirty="0" smtClean="0">
                <a:solidFill>
                  <a:srgbClr val="000000"/>
                </a:solidFill>
                <a:ea typeface="+mn-ea"/>
                <a:cs typeface="Arial" charset="0"/>
              </a:rPr>
              <a:t> packet loss</a:t>
            </a:r>
            <a:endParaRPr lang="en-US" b="1" dirty="0">
              <a:solidFill>
                <a:srgbClr val="000000"/>
              </a:solidFill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079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9362_ESnet_PPT_Template">
  <a:themeElements>
    <a:clrScheme name="ESnet Theme Colors 1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619FC4"/>
      </a:accent1>
      <a:accent2>
        <a:srgbClr val="006394"/>
      </a:accent2>
      <a:accent3>
        <a:srgbClr val="99CCCC"/>
      </a:accent3>
      <a:accent4>
        <a:srgbClr val="006666"/>
      </a:accent4>
      <a:accent5>
        <a:srgbClr val="669999"/>
      </a:accent5>
      <a:accent6>
        <a:srgbClr val="0099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Arial" pitchFamily="-65" charset="0"/>
            <a:cs typeface="Arial" pitchFamily="-65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19362_ESnet_PPT_Template.pot</Template>
  <TotalTime>14148</TotalTime>
  <Words>4066</Words>
  <Application>Microsoft Macintosh PowerPoint</Application>
  <PresentationFormat>On-screen Show (4:3)</PresentationFormat>
  <Paragraphs>572</Paragraphs>
  <Slides>57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19362_ESnet_PPT_Template</vt:lpstr>
      <vt:lpstr>1_Custom Design</vt:lpstr>
      <vt:lpstr>A Brief Overview of the Science DMZ</vt:lpstr>
      <vt:lpstr>Overview</vt:lpstr>
      <vt:lpstr>ESnet Supports DOE Office of Science</vt:lpstr>
      <vt:lpstr>ESnet’s Vision</vt:lpstr>
      <vt:lpstr>Overview</vt:lpstr>
      <vt:lpstr>What is there to worry about?</vt:lpstr>
      <vt:lpstr>Motivation</vt:lpstr>
      <vt:lpstr>TCP – Ubiquitous and Fragile</vt:lpstr>
      <vt:lpstr>A small amount of packet loss makes a huge difference in TCP performance</vt:lpstr>
      <vt:lpstr>Sample Data Transfer Rates</vt:lpstr>
      <vt:lpstr>Working With TCP In Practice</vt:lpstr>
      <vt:lpstr>Overview</vt:lpstr>
      <vt:lpstr>Putting A Solution Together</vt:lpstr>
      <vt:lpstr>The Data Transfer Superfecta: Science DMZ Model</vt:lpstr>
      <vt:lpstr>Ad Hoc DTN Deployment</vt:lpstr>
      <vt:lpstr>Small-scale Science DMZ Deployment</vt:lpstr>
      <vt:lpstr>A better approach: simple Science DMZ</vt:lpstr>
      <vt:lpstr>Multiple Projects</vt:lpstr>
      <vt:lpstr>Supercomputer Center</vt:lpstr>
      <vt:lpstr>Common Threads</vt:lpstr>
      <vt:lpstr>Overview</vt:lpstr>
      <vt:lpstr>Performance Monitoring</vt:lpstr>
      <vt:lpstr>Soft Network Failures – Hidden Problems</vt:lpstr>
      <vt:lpstr>Sample Soft Failures</vt:lpstr>
      <vt:lpstr>Testing Infrastructure – perfSONAR </vt:lpstr>
      <vt:lpstr>perfSONAR Deployment Footprint</vt:lpstr>
      <vt:lpstr>Lookup Service Directory Search:  http://stats.es.net/ServicesDirectory/ </vt:lpstr>
      <vt:lpstr>perfSONAR Dashboard: http://ps-dashboard.es.net </vt:lpstr>
      <vt:lpstr>Overview</vt:lpstr>
      <vt:lpstr>Dedicated Systems – The Data Transfer Node</vt:lpstr>
      <vt:lpstr>Data Transfer Tools For DTNs</vt:lpstr>
      <vt:lpstr>Legacy Data Transfer Tools</vt:lpstr>
      <vt:lpstr>PowerPoint Presentation</vt:lpstr>
      <vt:lpstr>Overview</vt:lpstr>
      <vt:lpstr>Science DMZ Security</vt:lpstr>
      <vt:lpstr>Firewall Performance Example</vt:lpstr>
      <vt:lpstr>Security Without Firewalls</vt:lpstr>
      <vt:lpstr>Overview</vt:lpstr>
      <vt:lpstr>Engagement - Challenges to Network Adoption</vt:lpstr>
      <vt:lpstr>Overview</vt:lpstr>
      <vt:lpstr>The Science DMZ in 1 Slide</vt:lpstr>
      <vt:lpstr>Links</vt:lpstr>
      <vt:lpstr>A Brief Overview of the Science DMZ</vt:lpstr>
      <vt:lpstr>Extra Slides</vt:lpstr>
      <vt:lpstr>Multiple Ingress Data Flows, Common Egress</vt:lpstr>
      <vt:lpstr>Router and Switch Output Queues</vt:lpstr>
      <vt:lpstr>Output Queue Drops – Common Locations</vt:lpstr>
      <vt:lpstr>Extra Slides</vt:lpstr>
      <vt:lpstr>Photon Science Data Increase</vt:lpstr>
      <vt:lpstr>ALS Beamline 8.3.2</vt:lpstr>
      <vt:lpstr>Original Workflow Infrastructure</vt:lpstr>
      <vt:lpstr>Improved Workflow Infrastructure</vt:lpstr>
      <vt:lpstr>Extra Slides</vt:lpstr>
      <vt:lpstr>Science DMZ – Flexible Design Pattern</vt:lpstr>
      <vt:lpstr>Science DMZ – Separate SDN Connection</vt:lpstr>
      <vt:lpstr>Science DMZ – Production SDN Connection</vt:lpstr>
      <vt:lpstr>Science DMZ – SDN Campus Border</vt:lpstr>
    </vt:vector>
  </TitlesOfParts>
  <Company>Lawrence Berkeley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the Title Slide Arial 32 pt</dc:title>
  <dc:creator>Wendy Tsabba</dc:creator>
  <cp:lastModifiedBy>Jason Zurawski</cp:lastModifiedBy>
  <cp:revision>303</cp:revision>
  <cp:lastPrinted>2011-09-27T17:47:57Z</cp:lastPrinted>
  <dcterms:created xsi:type="dcterms:W3CDTF">2011-02-26T00:20:18Z</dcterms:created>
  <dcterms:modified xsi:type="dcterms:W3CDTF">2014-05-23T18:08:14Z</dcterms:modified>
</cp:coreProperties>
</file>