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264" r:id="rId3"/>
    <p:sldId id="258" r:id="rId4"/>
    <p:sldId id="279" r:id="rId5"/>
    <p:sldId id="268" r:id="rId6"/>
    <p:sldId id="287" r:id="rId7"/>
    <p:sldId id="283" r:id="rId8"/>
    <p:sldId id="284" r:id="rId9"/>
    <p:sldId id="289" r:id="rId10"/>
    <p:sldId id="320" r:id="rId11"/>
    <p:sldId id="290" r:id="rId12"/>
    <p:sldId id="276" r:id="rId13"/>
    <p:sldId id="291" r:id="rId14"/>
    <p:sldId id="269" r:id="rId15"/>
    <p:sldId id="286" r:id="rId16"/>
    <p:sldId id="275" r:id="rId17"/>
    <p:sldId id="297" r:id="rId18"/>
    <p:sldId id="319" r:id="rId19"/>
    <p:sldId id="305" r:id="rId20"/>
    <p:sldId id="304" r:id="rId21"/>
    <p:sldId id="306" r:id="rId22"/>
    <p:sldId id="299" r:id="rId23"/>
    <p:sldId id="308" r:id="rId24"/>
    <p:sldId id="307" r:id="rId25"/>
    <p:sldId id="300" r:id="rId26"/>
    <p:sldId id="309" r:id="rId27"/>
    <p:sldId id="301" r:id="rId28"/>
    <p:sldId id="312" r:id="rId29"/>
    <p:sldId id="311" r:id="rId30"/>
    <p:sldId id="314" r:id="rId31"/>
    <p:sldId id="315" r:id="rId32"/>
    <p:sldId id="313" r:id="rId33"/>
    <p:sldId id="302" r:id="rId34"/>
    <p:sldId id="316" r:id="rId35"/>
    <p:sldId id="321" r:id="rId36"/>
    <p:sldId id="317" r:id="rId37"/>
    <p:sldId id="270" r:id="rId38"/>
    <p:sldId id="274" r:id="rId39"/>
    <p:sldId id="294" r:id="rId40"/>
    <p:sldId id="288" r:id="rId41"/>
    <p:sldId id="293" r:id="rId42"/>
    <p:sldId id="292" r:id="rId43"/>
    <p:sldId id="271" r:id="rId44"/>
    <p:sldId id="273" r:id="rId45"/>
    <p:sldId id="296" r:id="rId46"/>
    <p:sldId id="318" r:id="rId47"/>
    <p:sldId id="266" r:id="rId48"/>
    <p:sldId id="262" r:id="rId49"/>
    <p:sldId id="278" r:id="rId50"/>
    <p:sldId id="28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D6E71"/>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50" d="100"/>
          <a:sy n="150" d="100"/>
        </p:scale>
        <p:origin x="-120" y="1448"/>
      </p:cViewPr>
      <p:guideLst>
        <p:guide orient="horz" pos="3272"/>
        <p:guide orient="horz" pos="2220"/>
        <p:guide orient="horz" pos="507"/>
        <p:guide pos="5466"/>
        <p:guide pos="2882"/>
        <p:guide pos="2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414" y="8682870"/>
            <a:ext cx="2972098" cy="459619"/>
          </a:xfrm>
          <a:prstGeom prst="rect">
            <a:avLst/>
          </a:prstGeom>
          <a:noFill/>
          <a:ln w="9525">
            <a:noFill/>
            <a:miter lim="800000"/>
            <a:headEnd/>
            <a:tailEnd/>
          </a:ln>
        </p:spPr>
        <p:txBody>
          <a:bodyPr lIns="89603" tIns="44801" rIns="89603" bIns="44801" anchor="b"/>
          <a:lstStyle/>
          <a:p>
            <a:pPr algn="r" defTabSz="893438"/>
            <a:fld id="{3E02BA61-A640-4993-83E3-B6248E63A249}" type="slidenum">
              <a:rPr lang="en-US" sz="1200">
                <a:solidFill>
                  <a:prstClr val="black"/>
                </a:solidFill>
              </a:rPr>
              <a:pPr algn="r" defTabSz="893438"/>
              <a:t>4</a:t>
            </a:fld>
            <a:endParaRPr lang="en-US" sz="1200">
              <a:solidFill>
                <a:prstClr val="black"/>
              </a:solidFill>
            </a:endParaRPr>
          </a:p>
        </p:txBody>
      </p:sp>
      <p:sp>
        <p:nvSpPr>
          <p:cNvPr id="60419" name="Rectangle 2"/>
          <p:cNvSpPr>
            <a:spLocks noGrp="1" noRot="1" noChangeAspect="1" noChangeArrowheads="1" noTextEdit="1"/>
          </p:cNvSpPr>
          <p:nvPr>
            <p:ph type="sldImg"/>
          </p:nvPr>
        </p:nvSpPr>
        <p:spPr>
          <a:xfrm>
            <a:off x="1152525" y="684213"/>
            <a:ext cx="4578350" cy="3435350"/>
          </a:xfrm>
          <a:ln/>
        </p:spPr>
      </p:sp>
      <p:sp>
        <p:nvSpPr>
          <p:cNvPr id="60420" name="Rectangle 3"/>
          <p:cNvSpPr>
            <a:spLocks noGrp="1" noChangeArrowheads="1"/>
          </p:cNvSpPr>
          <p:nvPr>
            <p:ph type="body" idx="1"/>
          </p:nvPr>
        </p:nvSpPr>
        <p:spPr>
          <a:xfrm>
            <a:off x="686099" y="4342190"/>
            <a:ext cx="5485804" cy="4118429"/>
          </a:xfrm>
          <a:noFill/>
          <a:ln/>
        </p:spPr>
        <p:txBody>
          <a:bodyPr/>
          <a:lstStyle/>
          <a:p>
            <a:pPr eaLnBrk="1" hangingPunct="1"/>
            <a:r>
              <a:rPr lang="en-US" baseline="0" dirty="0" smtClean="0">
                <a:latin typeface="Arial" charset="0"/>
                <a:cs typeface="Arial" charset="0"/>
              </a:rPr>
              <a:t>We used to think of networks as passive infrastructures for service delivery. </a:t>
            </a:r>
          </a:p>
          <a:p>
            <a:pPr eaLnBrk="1" hangingPunct="1"/>
            <a:r>
              <a:rPr lang="en-US" baseline="0" dirty="0" smtClean="0">
                <a:latin typeface="Arial" charset="0"/>
                <a:cs typeface="Arial" charset="0"/>
              </a:rPr>
              <a:t>But that’s changing.  For a number reasons, networks are evolving into much more flexible, programmable systems.  </a:t>
            </a:r>
          </a:p>
          <a:p>
            <a:pPr eaLnBrk="1" hangingPunct="1"/>
            <a:r>
              <a:rPr lang="en-US" baseline="0" dirty="0" smtClean="0">
                <a:latin typeface="Arial" charset="0"/>
                <a:cs typeface="Arial" charset="0"/>
              </a:rPr>
              <a:t>I like to say that they are becoming extensions of the discovery instruments they serve.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Issues are </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6</a:t>
            </a:fld>
            <a:endParaRPr lang="en-US"/>
          </a:p>
        </p:txBody>
      </p:sp>
    </p:spTree>
    <p:extLst>
      <p:ext uri="{BB962C8B-B14F-4D97-AF65-F5344CB8AC3E}">
        <p14:creationId xmlns:p14="http://schemas.microsoft.com/office/powerpoint/2010/main" val="173977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workshops for all six program offices within the DOE office of Science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80660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220248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how </a:t>
            </a:r>
            <a:r>
              <a:rPr lang="en-US" dirty="0" err="1" smtClean="0"/>
              <a:t>perfsonar</a:t>
            </a:r>
            <a:r>
              <a:rPr lang="en-US" dirty="0" smtClean="0"/>
              <a:t> identified failing optics leading to a repair</a:t>
            </a:r>
            <a:r>
              <a:rPr lang="en-US" baseline="0" dirty="0" smtClean="0"/>
              <a:t> and improvement in performance</a:t>
            </a: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39</a:t>
            </a:fld>
            <a:endParaRPr lang="en-US"/>
          </a:p>
        </p:txBody>
      </p:sp>
    </p:spTree>
    <p:extLst>
      <p:ext uri="{BB962C8B-B14F-4D97-AF65-F5344CB8AC3E}">
        <p14:creationId xmlns:p14="http://schemas.microsoft.com/office/powerpoint/2010/main" val="60167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ESnet has a different workload than the commercial internet and many capabilities that commercial internet providers do not.</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latin typeface="Calibri"/>
              </a:rPr>
              <a:pPr>
                <a:defRPr/>
              </a:pPr>
              <a:t>49</a:t>
            </a:fld>
            <a:endParaRPr lang="en-US" dirty="0">
              <a:solidFill>
                <a:prstClr val="black"/>
              </a:solidFill>
              <a:latin typeface="Calibri"/>
            </a:endParaRPr>
          </a:p>
        </p:txBody>
      </p:sp>
    </p:spTree>
    <p:extLst>
      <p:ext uri="{BB962C8B-B14F-4D97-AF65-F5344CB8AC3E}">
        <p14:creationId xmlns:p14="http://schemas.microsoft.com/office/powerpoint/2010/main" val="140360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It turns out a network has to be almost perfect in order to move the elephant flows effectively.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This is a little bit counterintuitive.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have to take special care in engineering for the elephant flows.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Irony: van </a:t>
            </a:r>
            <a:r>
              <a:rPr lang="en-US" baseline="0" dirty="0" err="1" smtClean="0"/>
              <a:t>jacobsen</a:t>
            </a:r>
            <a:r>
              <a:rPr lang="en-US" baseline="0" dirty="0" smtClean="0"/>
              <a:t> 1986 – 88.  </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340818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657600" cy="1390121"/>
          </a:xfrm>
        </p:spPr>
        <p:txBody>
          <a:bodyPr anchor="b" anchorCtr="0"/>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DO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4467" y="5832094"/>
            <a:ext cx="1572768" cy="524256"/>
          </a:xfrm>
          <a:prstGeom prst="rect">
            <a:avLst/>
          </a:prstGeom>
        </p:spPr>
      </p:pic>
      <p:pic>
        <p:nvPicPr>
          <p:cNvPr id="8" name="Picture 7" descr="Lab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400" y="5667502"/>
            <a:ext cx="908304" cy="688848"/>
          </a:xfrm>
          <a:prstGeom prst="rect">
            <a:avLst/>
          </a:prstGeom>
        </p:spPr>
      </p:pic>
      <p:pic>
        <p:nvPicPr>
          <p:cNvPr id="9" name="Picture 8" descr="ESnet_Logo_Head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4333" y="651933"/>
            <a:ext cx="3288792" cy="960120"/>
          </a:xfrm>
          <a:prstGeom prst="rect">
            <a:avLst/>
          </a:prstGeom>
        </p:spPr>
      </p:pic>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813570"/>
            <a:ext cx="7772400" cy="1362075"/>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04875" y="2024063"/>
            <a:ext cx="7772400" cy="1500187"/>
          </a:xfrm>
        </p:spPr>
        <p:txBody>
          <a:bodyPr tIns="45720" bIns="18288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ESnet_Logo_Foo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No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25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44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4" y="6483355"/>
            <a:ext cx="168592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8/20/14</a:t>
            </a:fld>
            <a:endParaRPr lang="en-US" dirty="0"/>
          </a:p>
        </p:txBody>
      </p:sp>
      <p:sp>
        <p:nvSpPr>
          <p:cNvPr id="5" name="Footer Placeholder 4"/>
          <p:cNvSpPr>
            <a:spLocks noGrp="1"/>
          </p:cNvSpPr>
          <p:nvPr>
            <p:ph type="ftr" sz="quarter" idx="3"/>
          </p:nvPr>
        </p:nvSpPr>
        <p:spPr>
          <a:xfrm>
            <a:off x="4572000" y="6483355"/>
            <a:ext cx="4114800" cy="365125"/>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0" y="6483355"/>
            <a:ext cx="44767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pic>
        <p:nvPicPr>
          <p:cNvPr id="7" name="Picture 6" descr="ESnet_Logo_Footer.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14.gif"/><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asterdata.es.net/host-tuning/" TargetMode="External"/><Relationship Id="rId3"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sterdata.es.net" TargetMode="External"/><Relationship Id="rId3" Type="http://schemas.openxmlformats.org/officeDocument/2006/relationships/hyperlink" Target="mailto:engage@es.n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hyperlink" Target="https://fasterdata.es.net/host-tun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asterdata.es.net/science-dmz/DTN/" TargetMode="External"/><Relationship Id="rId3" Type="http://schemas.openxmlformats.org/officeDocument/2006/relationships/hyperlink" Target="mailto:engage@e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fsonar.net" TargetMode="External"/><Relationship Id="rId3" Type="http://schemas.openxmlformats.org/officeDocument/2006/relationships/hyperlink" Target="mailto:engage@e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inworkshop.com" TargetMode="External"/><Relationship Id="rId3" Type="http://schemas.openxmlformats.org/officeDocument/2006/relationships/hyperlink" Target="mailto:engage@es.ne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3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mailto:zurawski@es.ne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engage@es.net" TargetMode="External"/></Relationships>
</file>

<file path=ppt/slides/_rels/slide49.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44.png"/><Relationship Id="rId7" Type="http://schemas.openxmlformats.org/officeDocument/2006/relationships/hyperlink" Target="mailto:engage@es.net" TargetMode="External"/><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mailto:engage@es.net" TargetMode="External"/><Relationship Id="rId5" Type="http://schemas.openxmlformats.org/officeDocument/2006/relationships/hyperlink" Target="http://www.es.net/about/science-requirements/network-requirements-reviews/"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587" y="2130425"/>
            <a:ext cx="8484146" cy="1470025"/>
          </a:xfrm>
        </p:spPr>
        <p:txBody>
          <a:bodyPr/>
          <a:lstStyle/>
          <a:p>
            <a:r>
              <a:rPr lang="en-US" sz="3600" dirty="0">
                <a:solidFill>
                  <a:srgbClr val="6D6E71"/>
                </a:solidFill>
              </a:rPr>
              <a:t>FAIL-transfer: Removing the Mystery of Network Performance from Scientific Data Movement</a:t>
            </a:r>
          </a:p>
        </p:txBody>
      </p:sp>
      <p:sp>
        <p:nvSpPr>
          <p:cNvPr id="3" name="Subtitle 2"/>
          <p:cNvSpPr>
            <a:spLocks noGrp="1"/>
          </p:cNvSpPr>
          <p:nvPr>
            <p:ph type="subTitle" idx="1"/>
          </p:nvPr>
        </p:nvSpPr>
        <p:spPr>
          <a:xfrm>
            <a:off x="630694" y="3869267"/>
            <a:ext cx="3941305" cy="1390121"/>
          </a:xfrm>
        </p:spPr>
        <p:txBody>
          <a:bodyPr>
            <a:noAutofit/>
          </a:bodyPr>
          <a:lstStyle/>
          <a:p>
            <a:pPr>
              <a:spcBef>
                <a:spcPts val="300"/>
              </a:spcBef>
              <a:spcAft>
                <a:spcPts val="300"/>
              </a:spcAft>
            </a:pPr>
            <a:r>
              <a:rPr lang="en-US" sz="1800" b="1" dirty="0" smtClean="0"/>
              <a:t>Jason Zurawski – </a:t>
            </a:r>
            <a:r>
              <a:rPr lang="en-US" sz="1800" b="1" dirty="0" smtClean="0">
                <a:hlinkClick r:id="rId3"/>
              </a:rPr>
              <a:t>zurawski@es.net</a:t>
            </a:r>
            <a:r>
              <a:rPr lang="en-US" sz="1800" b="1" dirty="0" smtClean="0"/>
              <a:t> </a:t>
            </a:r>
            <a:endParaRPr lang="en-US" sz="1800" b="1" dirty="0"/>
          </a:p>
          <a:p>
            <a:pPr>
              <a:spcBef>
                <a:spcPts val="300"/>
              </a:spcBef>
              <a:spcAft>
                <a:spcPts val="300"/>
              </a:spcAft>
            </a:pPr>
            <a:r>
              <a:rPr lang="en-US" sz="1800" dirty="0" smtClean="0"/>
              <a:t>Science Engagement Engineer, ESnet</a:t>
            </a:r>
          </a:p>
          <a:p>
            <a:pPr>
              <a:spcBef>
                <a:spcPts val="300"/>
              </a:spcBef>
              <a:spcAft>
                <a:spcPts val="300"/>
              </a:spcAft>
            </a:pPr>
            <a:r>
              <a:rPr lang="en-US" sz="1800" dirty="0" smtClean="0"/>
              <a:t>Lawrence Berkeley National Laboratory</a:t>
            </a:r>
            <a:endParaRPr lang="en-US" sz="1800" dirty="0"/>
          </a:p>
        </p:txBody>
      </p:sp>
      <p:sp>
        <p:nvSpPr>
          <p:cNvPr id="4" name="Text Placeholder 11"/>
          <p:cNvSpPr txBox="1">
            <a:spLocks/>
          </p:cNvSpPr>
          <p:nvPr/>
        </p:nvSpPr>
        <p:spPr>
          <a:xfrm>
            <a:off x="4833938" y="3868738"/>
            <a:ext cx="3843336" cy="1390650"/>
          </a:xfrm>
          <a:prstGeom prst="rect">
            <a:avLst/>
          </a:prstGeom>
        </p:spPr>
        <p:txBody>
          <a:bodyPr anchor="b" anchorCtr="0"/>
          <a:lstStyle>
            <a:lvl1pPr marL="0" indent="0" algn="l" defTabSz="457200" rtl="0" eaLnBrk="1" latinLnBrk="0" hangingPunct="1">
              <a:spcBef>
                <a:spcPct val="20000"/>
              </a:spcBef>
              <a:buFont typeface="Arial"/>
              <a:buNone/>
              <a:defRPr sz="1400" kern="1200">
                <a:solidFill>
                  <a:schemeClr val="bg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solidFill>
              </a:rPr>
              <a:t>XSEDE Campus Champions Webinar</a:t>
            </a:r>
          </a:p>
          <a:p>
            <a:r>
              <a:rPr lang="en-US" dirty="0" smtClean="0">
                <a:solidFill>
                  <a:schemeClr val="tx1"/>
                </a:solidFill>
              </a:rPr>
              <a:t>August 20</a:t>
            </a:r>
            <a:r>
              <a:rPr lang="en-US" baseline="30000" dirty="0" smtClean="0">
                <a:solidFill>
                  <a:schemeClr val="tx1"/>
                </a:solidFill>
              </a:rPr>
              <a:t>th</a:t>
            </a:r>
            <a:r>
              <a:rPr lang="en-US" dirty="0">
                <a:solidFill>
                  <a:schemeClr val="tx1"/>
                </a:solidFill>
              </a:rPr>
              <a:t> </a:t>
            </a:r>
            <a:r>
              <a:rPr lang="en-US" dirty="0" smtClean="0">
                <a:solidFill>
                  <a:schemeClr val="tx1"/>
                </a:solidFill>
              </a:rPr>
              <a:t>2014</a:t>
            </a:r>
            <a:endParaRPr lang="en-US" dirty="0">
              <a:solidFill>
                <a:schemeClr val="tx1"/>
              </a:solidFill>
            </a:endParaRPr>
          </a:p>
        </p:txBody>
      </p:sp>
      <p:cxnSp>
        <p:nvCxnSpPr>
          <p:cNvPr id="5" name="Straight Connector 4"/>
          <p:cNvCxnSpPr/>
          <p:nvPr/>
        </p:nvCxnSpPr>
        <p:spPr>
          <a:xfrm>
            <a:off x="4690533" y="3975100"/>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354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47633"/>
            <a:ext cx="8229600" cy="1143000"/>
          </a:xfrm>
        </p:spPr>
        <p:txBody>
          <a:bodyPr/>
          <a:lstStyle/>
          <a:p>
            <a:r>
              <a:rPr lang="en-US" dirty="0" smtClean="0">
                <a:latin typeface="Arial Narrow" charset="0"/>
              </a:rPr>
              <a:t>A small amount of packet loss makes a huge difference in TCP performance</a:t>
            </a:r>
            <a:endParaRPr lang="en-US" dirty="0">
              <a:latin typeface="Arial Narrow" charset="0"/>
            </a:endParaRPr>
          </a:p>
        </p:txBody>
      </p:sp>
      <p:sp>
        <p:nvSpPr>
          <p:cNvPr id="2" name="Content Placeholder 1"/>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0E2DF976-E69B-874F-A266-C778F7D1D5BE}" type="datetime1">
              <a:rPr lang="en-US" smtClean="0"/>
              <a:pPr>
                <a:defRPr/>
              </a:pPr>
              <a:t>8/20/14</a:t>
            </a:fld>
            <a:endParaRPr lang="en-US" dirty="0"/>
          </a:p>
        </p:txBody>
      </p:sp>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l="2963" t="4779" r="999" b="272"/>
          <a:stretch>
            <a:fillRect/>
          </a:stretch>
        </p:blipFill>
        <p:spPr bwMode="auto">
          <a:xfrm>
            <a:off x="284163" y="1362075"/>
            <a:ext cx="87677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3455988"/>
            <a:ext cx="838200" cy="466725"/>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2506663"/>
            <a:ext cx="836612" cy="633412"/>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3467100"/>
            <a:ext cx="836612" cy="465138"/>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8" y="3790950"/>
            <a:ext cx="928687" cy="465138"/>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3117850"/>
            <a:ext cx="1281112" cy="465138"/>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5872163"/>
            <a:ext cx="835025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6189663"/>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6196013"/>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6189663"/>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6188075"/>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5881688"/>
            <a:ext cx="177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5880100"/>
            <a:ext cx="156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8" y="5880100"/>
            <a:ext cx="198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5" y="5878513"/>
            <a:ext cx="1731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0" y="2514600"/>
            <a:ext cx="338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solidFill>
                  <a:schemeClr val="accent5"/>
                </a:solidFill>
              </a:rPr>
              <a:t>With loss, high performance  beyond metro distances is essentially impossible</a:t>
            </a:r>
          </a:p>
        </p:txBody>
      </p:sp>
    </p:spTree>
    <p:extLst>
      <p:ext uri="{BB962C8B-B14F-4D97-AF65-F5344CB8AC3E}">
        <p14:creationId xmlns:p14="http://schemas.microsoft.com/office/powerpoint/2010/main" val="17568570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8653576" cy="575876"/>
          </a:xfrm>
        </p:spPr>
        <p:txBody>
          <a:bodyPr>
            <a:noAutofit/>
          </a:bodyPr>
          <a:lstStyle/>
          <a:p>
            <a:r>
              <a:rPr lang="en-US" sz="4000" dirty="0" smtClean="0"/>
              <a:t>The Science DMZ in 1 Slide</a:t>
            </a:r>
            <a:endParaRPr lang="en-US" sz="4000" dirty="0"/>
          </a:p>
        </p:txBody>
      </p:sp>
      <p:sp>
        <p:nvSpPr>
          <p:cNvPr id="2" name="Content Placeholder 1"/>
          <p:cNvSpPr>
            <a:spLocks noGrp="1"/>
          </p:cNvSpPr>
          <p:nvPr>
            <p:ph idx="1"/>
          </p:nvPr>
        </p:nvSpPr>
        <p:spPr>
          <a:xfrm>
            <a:off x="193268" y="1219199"/>
            <a:ext cx="7767341" cy="4724401"/>
          </a:xfrm>
        </p:spPr>
        <p:txBody>
          <a:bodyPr>
            <a:noAutofit/>
          </a:bodyPr>
          <a:lstStyle/>
          <a:p>
            <a:pPr marL="0" indent="0">
              <a:buNone/>
            </a:pPr>
            <a:r>
              <a:rPr lang="en-US" sz="2000" dirty="0" smtClean="0"/>
              <a:t>Consists of </a:t>
            </a:r>
            <a:r>
              <a:rPr lang="en-US" sz="2000" b="1" dirty="0" smtClean="0"/>
              <a:t>three key components</a:t>
            </a:r>
            <a:r>
              <a:rPr lang="en-US" sz="2000" dirty="0" smtClean="0"/>
              <a:t>, all required:</a:t>
            </a:r>
          </a:p>
          <a:p>
            <a:r>
              <a:rPr lang="en-US" sz="2000" b="1" i="1" dirty="0" smtClean="0"/>
              <a:t>“Friction free” network path</a:t>
            </a:r>
          </a:p>
          <a:p>
            <a:pPr lvl="1"/>
            <a:r>
              <a:rPr lang="en-US" sz="1800" dirty="0" smtClean="0"/>
              <a:t>Highly capable network devices (wire-speed, deep queues)</a:t>
            </a:r>
          </a:p>
          <a:p>
            <a:pPr lvl="1"/>
            <a:r>
              <a:rPr lang="en-US" sz="1800" dirty="0" smtClean="0"/>
              <a:t>Virtual circuit connectivity option</a:t>
            </a:r>
          </a:p>
          <a:p>
            <a:pPr lvl="1"/>
            <a:r>
              <a:rPr lang="en-US" sz="1800" dirty="0" smtClean="0"/>
              <a:t>Security policy and enforcement specific to science workflows</a:t>
            </a:r>
          </a:p>
          <a:p>
            <a:pPr lvl="1"/>
            <a:r>
              <a:rPr lang="en-US" sz="1800" dirty="0" smtClean="0"/>
              <a:t>Located at or near site perimeter if possible</a:t>
            </a:r>
          </a:p>
          <a:p>
            <a:r>
              <a:rPr lang="en-US" sz="2000" b="1" i="1" dirty="0" smtClean="0"/>
              <a:t>Dedicated, high-performance Data Transfer Nodes (DTNs)</a:t>
            </a:r>
            <a:endParaRPr lang="en-US" sz="2000" b="1" i="1" dirty="0"/>
          </a:p>
          <a:p>
            <a:pPr lvl="1"/>
            <a:r>
              <a:rPr lang="en-US" sz="1800" dirty="0" smtClean="0"/>
              <a:t>Hardware, operating system, libraries all optimized for transfer</a:t>
            </a:r>
          </a:p>
          <a:p>
            <a:pPr lvl="1"/>
            <a:r>
              <a:rPr lang="en-US" sz="1800" dirty="0" smtClean="0"/>
              <a:t>Includes optimized data transfer tools such as Globus and GridFTP</a:t>
            </a:r>
          </a:p>
          <a:p>
            <a:r>
              <a:rPr lang="en-US" sz="2000" b="1" i="1" dirty="0" smtClean="0"/>
              <a:t>Performance measurement/test node</a:t>
            </a:r>
          </a:p>
          <a:p>
            <a:pPr lvl="1"/>
            <a:r>
              <a:rPr lang="en-US" sz="1800" dirty="0" err="1" smtClean="0"/>
              <a:t>perfSONAR</a:t>
            </a:r>
            <a:endParaRPr lang="en-US" sz="1800" dirty="0" smtClean="0"/>
          </a:p>
          <a:p>
            <a:r>
              <a:rPr lang="en-US" sz="2000" b="1" i="1" dirty="0" smtClean="0"/>
              <a:t>Education &amp; Engagement w/ End Users</a:t>
            </a:r>
            <a:endParaRPr lang="en-US" sz="2000" b="1" i="1" dirty="0"/>
          </a:p>
          <a:p>
            <a:pPr marL="0" lvl="1" indent="-57150">
              <a:buNone/>
            </a:pPr>
            <a:r>
              <a:rPr lang="en-US" sz="1800" dirty="0" smtClean="0"/>
              <a:t>						</a:t>
            </a:r>
          </a:p>
          <a:p>
            <a:pPr marL="0" lvl="1" indent="-57150">
              <a:buNone/>
            </a:pPr>
            <a:r>
              <a:rPr lang="en-US" sz="1800" dirty="0"/>
              <a:t>	</a:t>
            </a:r>
            <a:r>
              <a:rPr lang="en-US" sz="1800" dirty="0" smtClean="0"/>
              <a:t>			Details at </a:t>
            </a:r>
            <a:r>
              <a:rPr lang="en-US" sz="1800" dirty="0" smtClean="0">
                <a:hlinkClick r:id="rId3"/>
              </a:rPr>
              <a:t>http</a:t>
            </a:r>
            <a:r>
              <a:rPr lang="en-US" sz="1800" dirty="0">
                <a:hlinkClick r:id="rId3"/>
              </a:rPr>
              <a:t>://fasterdata.es.net/science-dmz</a:t>
            </a:r>
            <a:r>
              <a:rPr lang="en-US" sz="1800" dirty="0" smtClean="0">
                <a:hlinkClick r:id="rId3"/>
              </a:rPr>
              <a:t>/</a:t>
            </a:r>
            <a:r>
              <a:rPr lang="en-US" sz="1800" dirty="0" smtClean="0"/>
              <a:t> </a:t>
            </a:r>
            <a:endParaRPr lang="en-US" sz="1800" dirty="0"/>
          </a:p>
        </p:txBody>
      </p:sp>
      <p:pic>
        <p:nvPicPr>
          <p:cNvPr id="6" name="Picture 5" descr="head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417" y="4478918"/>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sp>
        <p:nvSpPr>
          <p:cNvPr id="11" name="Title 1"/>
          <p:cNvSpPr txBox="1">
            <a:spLocks/>
          </p:cNvSpPr>
          <p:nvPr/>
        </p:nvSpPr>
        <p:spPr bwMode="auto">
          <a:xfrm>
            <a:off x="7960609" y="1576916"/>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Globus</a:t>
            </a:r>
            <a:endParaRPr lang="en-US" sz="600" dirty="0">
              <a:solidFill>
                <a:srgbClr val="FF0000"/>
              </a:solidFill>
            </a:endParaRPr>
          </a:p>
        </p:txBody>
      </p:sp>
      <p:pic>
        <p:nvPicPr>
          <p:cNvPr id="4" name="Picture 3" descr="glob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8494" y="861482"/>
            <a:ext cx="1016906" cy="715434"/>
          </a:xfrm>
          <a:prstGeom prst="rect">
            <a:avLst/>
          </a:prstGeom>
        </p:spPr>
      </p:pic>
      <p:sp>
        <p:nvSpPr>
          <p:cNvPr id="13" name="Date Placeholder 3"/>
          <p:cNvSpPr txBox="1">
            <a:spLocks/>
          </p:cNvSpPr>
          <p:nvPr/>
        </p:nvSpPr>
        <p:spPr>
          <a:xfrm>
            <a:off x="204271" y="6617450"/>
            <a:ext cx="2979738" cy="18256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36CEE7D-BB2C-7C47-9FC4-2212AC015365}" type="slidenum">
              <a:rPr lang="en-US" sz="800" smtClean="0">
                <a:solidFill>
                  <a:prstClr val="black"/>
                </a:solidFill>
              </a:rPr>
              <a:pPr>
                <a:defRPr/>
              </a:pPr>
              <a:t>11</a:t>
            </a:fld>
            <a:r>
              <a:rPr lang="en-US" sz="800" smtClean="0">
                <a:solidFill>
                  <a:prstClr val="black"/>
                </a:solidFill>
              </a:rPr>
              <a:t> – ESnet Science Engagement (</a:t>
            </a:r>
            <a:r>
              <a:rPr lang="en-US" sz="800" smtClean="0">
                <a:solidFill>
                  <a:prstClr val="black"/>
                </a:solidFill>
                <a:hlinkClick r:id="rId7"/>
              </a:rPr>
              <a:t>engage@es.net</a:t>
            </a:r>
            <a:r>
              <a:rPr lang="en-US" sz="800" smtClean="0">
                <a:solidFill>
                  <a:prstClr val="black"/>
                </a:solidFill>
              </a:rPr>
              <a:t>) - </a:t>
            </a:r>
            <a:fld id="{087BE274-2920-464F-BD83-825BA3315F3E}" type="datetime1">
              <a:rPr lang="en-US" sz="800" smtClean="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12692148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Abstract Science DMZ</a:t>
            </a: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12</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Content Placeholder 7" descr="science-dmz-simple-v2.pdf"/>
          <p:cNvPicPr>
            <a:picLocks noGrp="1" noChangeAspect="1"/>
          </p:cNvPicPr>
          <p:nvPr>
            <p:ph idx="1"/>
          </p:nvPr>
        </p:nvPicPr>
        <p:blipFill>
          <a:blip r:embed="rId3">
            <a:extLst>
              <a:ext uri="{28A0092B-C50C-407E-A947-70E740481C1C}">
                <a14:useLocalDpi xmlns:a14="http://schemas.microsoft.com/office/drawing/2010/main" val="0"/>
              </a:ext>
            </a:extLst>
          </a:blip>
          <a:srcRect t="14427" b="14427"/>
          <a:stretch>
            <a:fillRect/>
          </a:stretch>
        </p:blipFill>
        <p:spPr>
          <a:xfrm>
            <a:off x="-556080" y="842862"/>
            <a:ext cx="10256160" cy="5640493"/>
          </a:xfrm>
        </p:spPr>
      </p:pic>
    </p:spTree>
    <p:extLst>
      <p:ext uri="{BB962C8B-B14F-4D97-AF65-F5344CB8AC3E}">
        <p14:creationId xmlns:p14="http://schemas.microsoft.com/office/powerpoint/2010/main" val="27283266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 It’s Not Just the Network</a:t>
            </a:r>
            <a:endParaRPr lang="en-US" dirty="0"/>
          </a:p>
        </p:txBody>
      </p:sp>
      <p:sp>
        <p:nvSpPr>
          <p:cNvPr id="7" name="Content Placeholder 6"/>
          <p:cNvSpPr>
            <a:spLocks noGrp="1"/>
          </p:cNvSpPr>
          <p:nvPr>
            <p:ph idx="1"/>
          </p:nvPr>
        </p:nvSpPr>
        <p:spPr>
          <a:xfrm>
            <a:off x="457200" y="1600200"/>
            <a:ext cx="8229600" cy="4614241"/>
          </a:xfrm>
        </p:spPr>
        <p:txBody>
          <a:bodyPr>
            <a:normAutofit fontScale="92500" lnSpcReduction="10000"/>
          </a:bodyPr>
          <a:lstStyle/>
          <a:p>
            <a:r>
              <a:rPr lang="en-US" dirty="0"/>
              <a:t>Perhaps you are saying to yourself “I have no control over parts of my campus, let alone the 5 networks that sit between me and my collaborators”</a:t>
            </a:r>
          </a:p>
          <a:p>
            <a:pPr lvl="1"/>
            <a:r>
              <a:rPr lang="en-US" dirty="0"/>
              <a:t>Agree to disagree – network are like ogres, and ogres are like onions; both stink, and have layers</a:t>
            </a:r>
            <a:r>
              <a:rPr lang="en-US" dirty="0">
                <a:solidFill>
                  <a:srgbClr val="FF0000"/>
                </a:solidFill>
              </a:rPr>
              <a:t>*</a:t>
            </a:r>
          </a:p>
          <a:p>
            <a:pPr lvl="1"/>
            <a:r>
              <a:rPr lang="en-US" dirty="0"/>
              <a:t>Significant gains are possible in isolated areas of the OSI Stack</a:t>
            </a:r>
          </a:p>
          <a:p>
            <a:r>
              <a:rPr lang="en-US" dirty="0"/>
              <a:t>Things “you” control:</a:t>
            </a:r>
          </a:p>
          <a:p>
            <a:pPr lvl="1"/>
            <a:r>
              <a:rPr lang="en-US" dirty="0"/>
              <a:t>Choice of data movement applications (say no to SCP and RSYNC)</a:t>
            </a:r>
          </a:p>
          <a:p>
            <a:pPr lvl="1"/>
            <a:r>
              <a:rPr lang="en-US" dirty="0"/>
              <a:t>Configuration of local gear (hosts, network devices)</a:t>
            </a:r>
          </a:p>
          <a:p>
            <a:pPr lvl="1"/>
            <a:r>
              <a:rPr lang="en-US" dirty="0"/>
              <a:t>Placement and configuration of diagnostic tools, e.g. </a:t>
            </a:r>
            <a:r>
              <a:rPr lang="en-US" dirty="0" err="1"/>
              <a:t>perfSONAR</a:t>
            </a:r>
            <a:endParaRPr lang="en-US" dirty="0"/>
          </a:p>
          <a:p>
            <a:pPr lvl="1"/>
            <a:r>
              <a:rPr lang="en-US" dirty="0"/>
              <a:t>Use of the diagnostic tools</a:t>
            </a:r>
          </a:p>
          <a:p>
            <a:r>
              <a:rPr lang="en-US" dirty="0"/>
              <a:t>Things that need some help:</a:t>
            </a:r>
          </a:p>
          <a:p>
            <a:pPr lvl="1"/>
            <a:r>
              <a:rPr lang="en-US" dirty="0"/>
              <a:t>Configuration of remote gear</a:t>
            </a:r>
          </a:p>
          <a:p>
            <a:pPr lvl="1"/>
            <a:r>
              <a:rPr lang="en-US" dirty="0"/>
              <a:t>Addressing issues when the diagnostic tools alarm</a:t>
            </a:r>
          </a:p>
          <a:p>
            <a:pPr lvl="1"/>
            <a:r>
              <a:rPr lang="en-US" dirty="0"/>
              <a:t>Getting someone to “care”</a:t>
            </a:r>
          </a:p>
          <a:p>
            <a:pPr marL="0" indent="0">
              <a:buNone/>
            </a:pPr>
            <a:endParaRPr lang="en-US" dirty="0"/>
          </a:p>
          <a:p>
            <a:pPr marL="230188" lvl="1" indent="0">
              <a:buNone/>
            </a:pPr>
            <a:endParaRPr lang="en-US" dirty="0" smtClean="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13</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
        <p:nvSpPr>
          <p:cNvPr id="5" name="TextBox 4"/>
          <p:cNvSpPr txBox="1"/>
          <p:nvPr/>
        </p:nvSpPr>
        <p:spPr>
          <a:xfrm>
            <a:off x="279943" y="6225714"/>
            <a:ext cx="820801" cy="261610"/>
          </a:xfrm>
          <a:prstGeom prst="rect">
            <a:avLst/>
          </a:prstGeom>
          <a:noFill/>
        </p:spPr>
        <p:txBody>
          <a:bodyPr wrap="none" rtlCol="0">
            <a:spAutoFit/>
          </a:bodyPr>
          <a:lstStyle/>
          <a:p>
            <a:pPr marL="228600" indent="-228600">
              <a:spcBef>
                <a:spcPts val="880"/>
              </a:spcBef>
              <a:buClr>
                <a:srgbClr val="2DB2CF"/>
              </a:buClr>
            </a:pPr>
            <a:r>
              <a:rPr lang="en-US" sz="1100" b="1" i="1" dirty="0" smtClean="0">
                <a:solidFill>
                  <a:srgbClr val="FF0000"/>
                </a:solidFill>
              </a:rPr>
              <a:t>*Google it</a:t>
            </a:r>
          </a:p>
        </p:txBody>
      </p:sp>
    </p:spTree>
    <p:extLst>
      <p:ext uri="{BB962C8B-B14F-4D97-AF65-F5344CB8AC3E}">
        <p14:creationId xmlns:p14="http://schemas.microsoft.com/office/powerpoint/2010/main" val="14934074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6D6E71"/>
                </a:solidFill>
              </a:rPr>
              <a:t>Outline</a:t>
            </a:r>
            <a:endParaRPr lang="en-US" sz="2000" dirty="0">
              <a:solidFill>
                <a:srgbClr val="6D6E71"/>
              </a:solidFill>
            </a:endParaRPr>
          </a:p>
        </p:txBody>
      </p:sp>
      <p:sp>
        <p:nvSpPr>
          <p:cNvPr id="2" name="Content Placeholder 1"/>
          <p:cNvSpPr>
            <a:spLocks noGrp="1"/>
          </p:cNvSpPr>
          <p:nvPr>
            <p:ph idx="1"/>
          </p:nvPr>
        </p:nvSpPr>
        <p:spPr/>
        <p:txBody>
          <a:bodyPr/>
          <a:lstStyle/>
          <a:p>
            <a:r>
              <a:rPr lang="en-US" sz="3200" b="1" dirty="0" smtClean="0"/>
              <a:t>Introduction &amp; Motivation</a:t>
            </a:r>
            <a:endParaRPr lang="en-US" sz="3200" b="1" dirty="0"/>
          </a:p>
          <a:p>
            <a:r>
              <a:rPr lang="en-US" sz="3200" b="1" dirty="0" smtClean="0"/>
              <a:t>Network Support for Science</a:t>
            </a:r>
          </a:p>
          <a:p>
            <a:r>
              <a:rPr lang="en-US" sz="3200" b="1" dirty="0" smtClean="0">
                <a:solidFill>
                  <a:srgbClr val="4EC1E0"/>
                </a:solidFill>
              </a:rPr>
              <a:t>Data Mobility Expectations &amp; Realities</a:t>
            </a:r>
          </a:p>
          <a:p>
            <a:r>
              <a:rPr lang="en-US" sz="3200" b="1" dirty="0" smtClean="0"/>
              <a:t>Preparing the Campus</a:t>
            </a:r>
          </a:p>
          <a:p>
            <a:r>
              <a:rPr lang="en-US" sz="3200" b="1" dirty="0" smtClean="0"/>
              <a:t>Conclusions</a:t>
            </a:r>
            <a:endParaRPr lang="en-US" sz="3200" b="1" dirty="0"/>
          </a:p>
        </p:txBody>
      </p:sp>
      <p:sp>
        <p:nvSpPr>
          <p:cNvPr id="8"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14</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8451451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Sample Data Transfer Rates</a:t>
            </a:r>
            <a:endParaRPr lang="en-US" sz="4000" dirty="0"/>
          </a:p>
        </p:txBody>
      </p:sp>
      <p:pic>
        <p:nvPicPr>
          <p:cNvPr id="6" name="Content Placeholder 5" descr="data-rat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r="4"/>
          <a:stretch/>
        </p:blipFill>
        <p:spPr>
          <a:xfrm>
            <a:off x="457201" y="1600208"/>
            <a:ext cx="8517466" cy="3756843"/>
          </a:xfrm>
        </p:spPr>
      </p:pic>
      <p:sp>
        <p:nvSpPr>
          <p:cNvPr id="7" name="Text Box 1030"/>
          <p:cNvSpPr txBox="1">
            <a:spLocks noChangeArrowheads="1"/>
          </p:cNvSpPr>
          <p:nvPr/>
        </p:nvSpPr>
        <p:spPr bwMode="auto">
          <a:xfrm>
            <a:off x="1117600" y="5269981"/>
            <a:ext cx="8026400" cy="120031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dirty="0">
                <a:latin typeface="Helvetica" pitchFamily="-112" charset="0"/>
              </a:rPr>
              <a:t>This table available </a:t>
            </a:r>
            <a:r>
              <a:rPr lang="en-US" dirty="0" smtClean="0">
                <a:latin typeface="Helvetica" pitchFamily="-112" charset="0"/>
              </a:rPr>
              <a:t>at:</a:t>
            </a:r>
          </a:p>
          <a:p>
            <a:pPr>
              <a:spcBef>
                <a:spcPct val="50000"/>
              </a:spcBef>
            </a:pPr>
            <a:r>
              <a:rPr lang="en-US" dirty="0" smtClean="0">
                <a:latin typeface="Helvetica" pitchFamily="-112" charset="0"/>
                <a:hlinkClick r:id="rId3"/>
              </a:rPr>
              <a:t>http</a:t>
            </a:r>
            <a:r>
              <a:rPr lang="en-US" dirty="0">
                <a:latin typeface="Helvetica" pitchFamily="-112" charset="0"/>
                <a:hlinkClick r:id="rId3"/>
              </a:rPr>
              <a:t>://fasterdata.es.net/fasterdata-home/requirements-and-expectations</a:t>
            </a:r>
            <a:r>
              <a:rPr lang="en-US" dirty="0" smtClean="0">
                <a:latin typeface="Helvetica" pitchFamily="-112" charset="0"/>
                <a:hlinkClick r:id="rId3"/>
              </a:rPr>
              <a:t>/</a:t>
            </a:r>
            <a:endParaRPr lang="en-US" dirty="0">
              <a:latin typeface="Helvetica" pitchFamily="-112" charset="0"/>
            </a:endParaRPr>
          </a:p>
          <a:p>
            <a:pPr>
              <a:spcBef>
                <a:spcPct val="50000"/>
              </a:spcBef>
            </a:pPr>
            <a:endParaRPr lang="en-US" dirty="0" smtClean="0">
              <a:latin typeface="Helvetica" pitchFamily="-112" charset="0"/>
            </a:endParaRPr>
          </a:p>
        </p:txBody>
      </p:sp>
      <p:sp>
        <p:nvSpPr>
          <p:cNvPr id="8" name="Date Placeholder 3"/>
          <p:cNvSpPr txBox="1">
            <a:spLocks/>
          </p:cNvSpPr>
          <p:nvPr/>
        </p:nvSpPr>
        <p:spPr>
          <a:xfrm>
            <a:off x="204271" y="6617450"/>
            <a:ext cx="2979738" cy="18256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36CEE7D-BB2C-7C47-9FC4-2212AC015365}" type="slidenum">
              <a:rPr lang="en-US" sz="800" smtClean="0">
                <a:solidFill>
                  <a:prstClr val="black"/>
                </a:solidFill>
              </a:rPr>
              <a:pPr>
                <a:defRPr/>
              </a:pPr>
              <a:t>15</a:t>
            </a:fld>
            <a:r>
              <a:rPr lang="en-US" sz="800" smtClean="0">
                <a:solidFill>
                  <a:prstClr val="black"/>
                </a:solidFill>
              </a:rPr>
              <a:t> – ESnet Science Engagement (</a:t>
            </a:r>
            <a:r>
              <a:rPr lang="en-US" sz="800" smtClean="0">
                <a:solidFill>
                  <a:prstClr val="black"/>
                </a:solidFill>
                <a:hlinkClick r:id="rId4"/>
              </a:rPr>
              <a:t>engage@es.net</a:t>
            </a:r>
            <a:r>
              <a:rPr lang="en-US" sz="800" smtClean="0">
                <a:solidFill>
                  <a:prstClr val="black"/>
                </a:solidFill>
              </a:rPr>
              <a:t>) - </a:t>
            </a:r>
            <a:fld id="{087BE274-2920-464F-BD83-825BA3315F3E}" type="datetime1">
              <a:rPr lang="en-US" sz="800" smtClean="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12472789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Simulating Performance</a:t>
            </a:r>
            <a:endParaRPr lang="en-US" dirty="0"/>
          </a:p>
        </p:txBody>
      </p:sp>
      <p:sp>
        <p:nvSpPr>
          <p:cNvPr id="7" name="Content Placeholder 6"/>
          <p:cNvSpPr>
            <a:spLocks noGrp="1"/>
          </p:cNvSpPr>
          <p:nvPr>
            <p:ph idx="1"/>
          </p:nvPr>
        </p:nvSpPr>
        <p:spPr/>
        <p:txBody>
          <a:bodyPr/>
          <a:lstStyle/>
          <a:p>
            <a:r>
              <a:rPr lang="en-US" dirty="0" smtClean="0"/>
              <a:t>It’s infeasible to perform at-scale data movement all the time – as we see in other forms of science, we need to rely on simulations</a:t>
            </a:r>
          </a:p>
          <a:p>
            <a:r>
              <a:rPr lang="en-US" dirty="0" smtClean="0"/>
              <a:t>Network performance comes down to a couple of key metrics:</a:t>
            </a:r>
          </a:p>
          <a:p>
            <a:pPr lvl="1"/>
            <a:r>
              <a:rPr lang="en-US" dirty="0" smtClean="0"/>
              <a:t>Throughput (e.g. “how much can I get out of the network”)</a:t>
            </a:r>
          </a:p>
          <a:p>
            <a:pPr lvl="1"/>
            <a:r>
              <a:rPr lang="en-US" dirty="0" smtClean="0"/>
              <a:t>Latency (time it takes to get to/from a destination)</a:t>
            </a:r>
          </a:p>
          <a:p>
            <a:pPr lvl="1"/>
            <a:r>
              <a:rPr lang="en-US" dirty="0" smtClean="0"/>
              <a:t>Packet loss/duplication/ordering (for some sampling of packets, do they all make it to the other side without serious abnormalities occurring?)</a:t>
            </a:r>
          </a:p>
          <a:p>
            <a:pPr lvl="1"/>
            <a:r>
              <a:rPr lang="en-US" dirty="0" smtClean="0"/>
              <a:t>Network utilization (the opposite of “throughput” for a moment in time)</a:t>
            </a:r>
          </a:p>
          <a:p>
            <a:r>
              <a:rPr lang="en-US" dirty="0" smtClean="0"/>
              <a:t>We can get many of these from a selection of active and passive measurement tools – enter the </a:t>
            </a:r>
            <a:r>
              <a:rPr lang="en-US" dirty="0" err="1" smtClean="0"/>
              <a:t>perfSONAR</a:t>
            </a:r>
            <a:r>
              <a:rPr lang="en-US" dirty="0" smtClean="0"/>
              <a:t> Toolkit</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16</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7256167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Toolkit Use Case</a:t>
            </a:r>
            <a:endParaRPr lang="en-US" dirty="0"/>
          </a:p>
        </p:txBody>
      </p:sp>
      <p:sp>
        <p:nvSpPr>
          <p:cNvPr id="7" name="Content Placeholder 6"/>
          <p:cNvSpPr>
            <a:spLocks noGrp="1"/>
          </p:cNvSpPr>
          <p:nvPr>
            <p:ph idx="1"/>
          </p:nvPr>
        </p:nvSpPr>
        <p:spPr>
          <a:xfrm>
            <a:off x="4705949" y="1043300"/>
            <a:ext cx="4207005" cy="5035059"/>
          </a:xfrm>
        </p:spPr>
        <p:txBody>
          <a:bodyPr>
            <a:normAutofit fontScale="92500" lnSpcReduction="10000"/>
          </a:bodyPr>
          <a:lstStyle/>
          <a:p>
            <a:r>
              <a:rPr lang="en-US" dirty="0" smtClean="0"/>
              <a:t>The general use case is to establish some set of tests to other locations/facilities</a:t>
            </a:r>
          </a:p>
          <a:p>
            <a:pPr lvl="1"/>
            <a:r>
              <a:rPr lang="en-US" dirty="0" smtClean="0"/>
              <a:t>Sometimes you establish GUIs on top of this – XSEDE has one</a:t>
            </a:r>
          </a:p>
          <a:p>
            <a:r>
              <a:rPr lang="en-US" dirty="0" smtClean="0"/>
              <a:t>To answer the what/why questions:</a:t>
            </a:r>
          </a:p>
          <a:p>
            <a:pPr lvl="1"/>
            <a:r>
              <a:rPr lang="en-US" dirty="0" smtClean="0"/>
              <a:t>Regular testing with select tools helps to establish patterns – how much bandwidth we would see during the course of the day – or when packet loss appears</a:t>
            </a:r>
          </a:p>
          <a:p>
            <a:pPr lvl="1"/>
            <a:r>
              <a:rPr lang="en-US" dirty="0" smtClean="0"/>
              <a:t>We do this to ‘points of interest’ to see how well a real activity (e.g. Globus transfer) would do.  </a:t>
            </a:r>
          </a:p>
          <a:p>
            <a:r>
              <a:rPr lang="en-US" dirty="0" smtClean="0"/>
              <a:t>If performance is ‘bad’, don’t expect much from the data movement tool</a:t>
            </a:r>
          </a:p>
          <a:p>
            <a:pPr lvl="1"/>
            <a:endParaRPr lang="en-US" dirty="0" smtClean="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17</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2" name="Picture 1" descr="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29" y="933341"/>
            <a:ext cx="5323430" cy="5584762"/>
          </a:xfrm>
          <a:prstGeom prst="rect">
            <a:avLst/>
          </a:prstGeom>
        </p:spPr>
      </p:pic>
    </p:spTree>
    <p:extLst>
      <p:ext uri="{BB962C8B-B14F-4D97-AF65-F5344CB8AC3E}">
        <p14:creationId xmlns:p14="http://schemas.microsoft.com/office/powerpoint/2010/main" val="42947908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Its All About the Buffers</a:t>
            </a:r>
            <a:endParaRPr lang="en-US" dirty="0"/>
          </a:p>
        </p:txBody>
      </p:sp>
      <p:sp>
        <p:nvSpPr>
          <p:cNvPr id="7" name="Content Placeholder 6"/>
          <p:cNvSpPr>
            <a:spLocks noGrp="1"/>
          </p:cNvSpPr>
          <p:nvPr>
            <p:ph idx="1"/>
          </p:nvPr>
        </p:nvSpPr>
        <p:spPr>
          <a:xfrm>
            <a:off x="423863" y="1306447"/>
            <a:ext cx="8229600" cy="5311003"/>
          </a:xfrm>
        </p:spPr>
        <p:txBody>
          <a:bodyPr>
            <a:normAutofit fontScale="92500" lnSpcReduction="20000"/>
          </a:bodyPr>
          <a:lstStyle/>
          <a:p>
            <a:r>
              <a:rPr lang="en-US" dirty="0" smtClean="0"/>
              <a:t>A prequel – The Bandwidth Delay Product</a:t>
            </a:r>
          </a:p>
          <a:p>
            <a:pPr lvl="1"/>
            <a:r>
              <a:rPr lang="en-US" dirty="0"/>
              <a:t>The amount of “in flight” data allowed for a TCP </a:t>
            </a:r>
            <a:r>
              <a:rPr lang="en-US" dirty="0" smtClean="0"/>
              <a:t>connection (BDP </a:t>
            </a:r>
            <a:r>
              <a:rPr lang="en-US" dirty="0"/>
              <a:t>= bandwidth * round trip </a:t>
            </a:r>
            <a:r>
              <a:rPr lang="en-US" dirty="0" smtClean="0"/>
              <a:t>time)</a:t>
            </a:r>
            <a:endParaRPr lang="en-US" dirty="0"/>
          </a:p>
          <a:p>
            <a:pPr lvl="1"/>
            <a:r>
              <a:rPr lang="en-US" dirty="0"/>
              <a:t>Example: 1Gb/s cross country, ~</a:t>
            </a:r>
            <a:r>
              <a:rPr lang="en-US" dirty="0" smtClean="0"/>
              <a:t>100ms</a:t>
            </a:r>
            <a:endParaRPr lang="en-US" dirty="0"/>
          </a:p>
          <a:p>
            <a:pPr lvl="2"/>
            <a:r>
              <a:rPr lang="en-US" dirty="0"/>
              <a:t>1,000,000,000 b/s * .1 s = 100,000,000 </a:t>
            </a:r>
            <a:r>
              <a:rPr lang="en-US" dirty="0" smtClean="0"/>
              <a:t>bits</a:t>
            </a:r>
            <a:endParaRPr lang="en-US" dirty="0"/>
          </a:p>
          <a:p>
            <a:pPr lvl="2"/>
            <a:r>
              <a:rPr lang="en-US" dirty="0"/>
              <a:t>100,000,000 / 8 =  12,500,000 </a:t>
            </a:r>
            <a:r>
              <a:rPr lang="en-US" dirty="0" smtClean="0"/>
              <a:t>bytes</a:t>
            </a:r>
            <a:endParaRPr lang="en-US" dirty="0"/>
          </a:p>
          <a:p>
            <a:pPr lvl="2"/>
            <a:r>
              <a:rPr lang="en-US" dirty="0"/>
              <a:t>12,500,000 bytes / (1024*1024)  ~ </a:t>
            </a:r>
            <a:r>
              <a:rPr lang="en-US" dirty="0" smtClean="0"/>
              <a:t>12MB</a:t>
            </a:r>
            <a:endParaRPr lang="en-US" dirty="0"/>
          </a:p>
          <a:p>
            <a:pPr lvl="1"/>
            <a:r>
              <a:rPr lang="en-US" dirty="0"/>
              <a:t>Major OSs default to a base of 64k</a:t>
            </a:r>
            <a:r>
              <a:rPr lang="en-US" dirty="0" smtClean="0"/>
              <a:t>.</a:t>
            </a:r>
          </a:p>
          <a:p>
            <a:pPr lvl="2"/>
            <a:r>
              <a:rPr lang="en-US" dirty="0"/>
              <a:t>For those playing at home, the maximum throughput with a TCP window of 64 </a:t>
            </a:r>
            <a:r>
              <a:rPr lang="en-US" dirty="0" err="1"/>
              <a:t>KByte</a:t>
            </a:r>
            <a:r>
              <a:rPr lang="en-US" dirty="0"/>
              <a:t> for RTTs:</a:t>
            </a:r>
          </a:p>
          <a:p>
            <a:pPr lvl="3"/>
            <a:r>
              <a:rPr lang="en-US" dirty="0"/>
              <a:t>10ms = 50Mbps</a:t>
            </a:r>
          </a:p>
          <a:p>
            <a:pPr lvl="3"/>
            <a:r>
              <a:rPr lang="en-US" dirty="0" smtClean="0"/>
              <a:t>50ms </a:t>
            </a:r>
            <a:r>
              <a:rPr lang="en-US" dirty="0"/>
              <a:t>= 10Mbps</a:t>
            </a:r>
          </a:p>
          <a:p>
            <a:pPr lvl="3"/>
            <a:r>
              <a:rPr lang="en-US" dirty="0" smtClean="0"/>
              <a:t>100ms </a:t>
            </a:r>
            <a:r>
              <a:rPr lang="en-US" dirty="0"/>
              <a:t>= 5Mbps</a:t>
            </a:r>
          </a:p>
          <a:p>
            <a:pPr lvl="2"/>
            <a:r>
              <a:rPr lang="en-US" dirty="0" err="1"/>
              <a:t>Autotuning</a:t>
            </a:r>
            <a:r>
              <a:rPr lang="en-US" dirty="0"/>
              <a:t> does help by growing the window when </a:t>
            </a:r>
            <a:r>
              <a:rPr lang="en-US" dirty="0" smtClean="0"/>
              <a:t>needed.  Do make this work properly, the host needs tuning: </a:t>
            </a:r>
            <a:r>
              <a:rPr lang="en-US" dirty="0" smtClean="0">
                <a:hlinkClick r:id="rId2"/>
              </a:rPr>
              <a:t>https</a:t>
            </a:r>
            <a:r>
              <a:rPr lang="en-US" dirty="0">
                <a:hlinkClick r:id="rId2"/>
              </a:rPr>
              <a:t>://fasterdata.es.net/host-tuning</a:t>
            </a:r>
            <a:r>
              <a:rPr lang="en-US" dirty="0" smtClean="0">
                <a:hlinkClick r:id="rId2"/>
              </a:rPr>
              <a:t>/</a:t>
            </a:r>
            <a:endParaRPr lang="en-US" dirty="0"/>
          </a:p>
          <a:p>
            <a:r>
              <a:rPr lang="en-US" dirty="0" smtClean="0"/>
              <a:t>Ignore the math aspect, its really just about making sure there is memory to catch packets.  As the speed increases, there are more packets.  If there is not memory, we drop them, and that makes TCP sad.  </a:t>
            </a:r>
          </a:p>
          <a:p>
            <a:pPr lvl="1"/>
            <a:r>
              <a:rPr lang="en-US" dirty="0" smtClean="0"/>
              <a:t>Memory on hosts, and network gear</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18</a:t>
            </a:fld>
            <a:r>
              <a:rPr lang="en-US" sz="800" dirty="0">
                <a:solidFill>
                  <a:prstClr val="black"/>
                </a:solidFill>
              </a:rPr>
              <a:t> – ESnet Science Engagement (</a:t>
            </a:r>
            <a:r>
              <a:rPr lang="en-US" sz="800" dirty="0">
                <a:solidFill>
                  <a:prstClr val="black"/>
                </a:solidFill>
                <a:hlinkClick r:id="rId3"/>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484451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BWCTL Tells Us</a:t>
            </a:r>
            <a:endParaRPr lang="en-US" dirty="0"/>
          </a:p>
        </p:txBody>
      </p:sp>
      <p:sp>
        <p:nvSpPr>
          <p:cNvPr id="7" name="Content Placeholder 6"/>
          <p:cNvSpPr>
            <a:spLocks noGrp="1"/>
          </p:cNvSpPr>
          <p:nvPr>
            <p:ph idx="1"/>
          </p:nvPr>
        </p:nvSpPr>
        <p:spPr>
          <a:xfrm>
            <a:off x="423863" y="1306448"/>
            <a:ext cx="8229600" cy="3223219"/>
          </a:xfrm>
        </p:spPr>
        <p:txBody>
          <a:bodyPr>
            <a:normAutofit fontScale="92500" lnSpcReduction="10000"/>
          </a:bodyPr>
          <a:lstStyle/>
          <a:p>
            <a:r>
              <a:rPr lang="en-US" dirty="0"/>
              <a:t>Lets start by describing throughput, which is vague.</a:t>
            </a:r>
          </a:p>
          <a:p>
            <a:pPr lvl="1"/>
            <a:r>
              <a:rPr lang="en-US" dirty="0"/>
              <a:t>Capacity: link speed</a:t>
            </a:r>
          </a:p>
          <a:p>
            <a:pPr lvl="2"/>
            <a:r>
              <a:rPr lang="en-US" dirty="0"/>
              <a:t>Narrow Link: link with the lowest capacity along a path</a:t>
            </a:r>
          </a:p>
          <a:p>
            <a:pPr lvl="2"/>
            <a:r>
              <a:rPr lang="en-US" dirty="0"/>
              <a:t>Capacity of the end-to-end path = capacity of the narrow link</a:t>
            </a:r>
          </a:p>
          <a:p>
            <a:pPr lvl="1"/>
            <a:r>
              <a:rPr lang="en-US" dirty="0"/>
              <a:t>Utilized bandwidth: current traffic load</a:t>
            </a:r>
          </a:p>
          <a:p>
            <a:pPr lvl="1"/>
            <a:r>
              <a:rPr lang="en-US" dirty="0"/>
              <a:t>Available bandwidth: capacity – utilized bandwidth</a:t>
            </a:r>
          </a:p>
          <a:p>
            <a:pPr lvl="2"/>
            <a:r>
              <a:rPr lang="en-US" dirty="0"/>
              <a:t>Tight Link: link with the least available bandwidth in a path</a:t>
            </a:r>
          </a:p>
          <a:p>
            <a:pPr lvl="1"/>
            <a:r>
              <a:rPr lang="en-US" dirty="0"/>
              <a:t>Achievable bandwidth: includes protocol and host issues (e.g. BDP!) </a:t>
            </a:r>
          </a:p>
          <a:p>
            <a:r>
              <a:rPr lang="en-US" dirty="0"/>
              <a:t>All of this is “memory to memory”, e.g. we are not involving a spinning disk (more later)</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19</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grpSp>
        <p:nvGrpSpPr>
          <p:cNvPr id="8" name="Group 1028"/>
          <p:cNvGrpSpPr>
            <a:grpSpLocks/>
          </p:cNvGrpSpPr>
          <p:nvPr/>
        </p:nvGrpSpPr>
        <p:grpSpPr bwMode="auto">
          <a:xfrm>
            <a:off x="344488" y="4238625"/>
            <a:ext cx="8308975" cy="1849438"/>
            <a:chOff x="68" y="2851"/>
            <a:chExt cx="5452" cy="1277"/>
          </a:xfrm>
        </p:grpSpPr>
        <p:grpSp>
          <p:nvGrpSpPr>
            <p:cNvPr id="10" name="Group 1029"/>
            <p:cNvGrpSpPr>
              <a:grpSpLocks/>
            </p:cNvGrpSpPr>
            <p:nvPr/>
          </p:nvGrpSpPr>
          <p:grpSpPr bwMode="auto">
            <a:xfrm>
              <a:off x="816" y="2851"/>
              <a:ext cx="4272" cy="1277"/>
              <a:chOff x="816" y="2594"/>
              <a:chExt cx="4272" cy="1277"/>
            </a:xfrm>
          </p:grpSpPr>
          <p:grpSp>
            <p:nvGrpSpPr>
              <p:cNvPr id="18" name="Group 1030"/>
              <p:cNvGrpSpPr>
                <a:grpSpLocks/>
              </p:cNvGrpSpPr>
              <p:nvPr/>
            </p:nvGrpSpPr>
            <p:grpSpPr bwMode="auto">
              <a:xfrm>
                <a:off x="816" y="2594"/>
                <a:ext cx="3888" cy="1056"/>
                <a:chOff x="816" y="1200"/>
                <a:chExt cx="3888" cy="1056"/>
              </a:xfrm>
            </p:grpSpPr>
            <p:sp>
              <p:nvSpPr>
                <p:cNvPr id="23" name="Rectangle 1031"/>
                <p:cNvSpPr>
                  <a:spLocks noChangeArrowheads="1"/>
                </p:cNvSpPr>
                <p:nvPr/>
              </p:nvSpPr>
              <p:spPr bwMode="auto">
                <a:xfrm>
                  <a:off x="816" y="1736"/>
                  <a:ext cx="909" cy="192"/>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4" name="Rectangle 1032"/>
                <p:cNvSpPr>
                  <a:spLocks noChangeArrowheads="1"/>
                </p:cNvSpPr>
                <p:nvPr/>
              </p:nvSpPr>
              <p:spPr bwMode="auto">
                <a:xfrm>
                  <a:off x="1725" y="1676"/>
                  <a:ext cx="897" cy="96"/>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5" name="Rectangle 1033"/>
                <p:cNvSpPr>
                  <a:spLocks noChangeArrowheads="1"/>
                </p:cNvSpPr>
                <p:nvPr/>
              </p:nvSpPr>
              <p:spPr bwMode="auto">
                <a:xfrm>
                  <a:off x="2640" y="1872"/>
                  <a:ext cx="1152" cy="384"/>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6" name="Rectangle 1034"/>
                <p:cNvSpPr>
                  <a:spLocks noChangeArrowheads="1"/>
                </p:cNvSpPr>
                <p:nvPr/>
              </p:nvSpPr>
              <p:spPr bwMode="auto">
                <a:xfrm>
                  <a:off x="3792" y="1534"/>
                  <a:ext cx="899" cy="432"/>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7" name="Rectangle 1035"/>
                <p:cNvSpPr>
                  <a:spLocks noChangeArrowheads="1"/>
                </p:cNvSpPr>
                <p:nvPr/>
              </p:nvSpPr>
              <p:spPr bwMode="auto">
                <a:xfrm>
                  <a:off x="816" y="1453"/>
                  <a:ext cx="91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Rectangle 1036"/>
                <p:cNvSpPr>
                  <a:spLocks noChangeArrowheads="1"/>
                </p:cNvSpPr>
                <p:nvPr/>
              </p:nvSpPr>
              <p:spPr bwMode="auto">
                <a:xfrm>
                  <a:off x="3792" y="1488"/>
                  <a:ext cx="91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Rectangle 1037"/>
                <p:cNvSpPr>
                  <a:spLocks noChangeArrowheads="1"/>
                </p:cNvSpPr>
                <p:nvPr/>
              </p:nvSpPr>
              <p:spPr bwMode="auto">
                <a:xfrm>
                  <a:off x="1728" y="1584"/>
                  <a:ext cx="91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Rectangle 1038"/>
                <p:cNvSpPr>
                  <a:spLocks noChangeArrowheads="1"/>
                </p:cNvSpPr>
                <p:nvPr/>
              </p:nvSpPr>
              <p:spPr bwMode="auto">
                <a:xfrm>
                  <a:off x="2640" y="1200"/>
                  <a:ext cx="1152"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Text Box 1039"/>
                <p:cNvSpPr txBox="1">
                  <a:spLocks noChangeArrowheads="1"/>
                </p:cNvSpPr>
                <p:nvPr/>
              </p:nvSpPr>
              <p:spPr bwMode="auto">
                <a:xfrm>
                  <a:off x="1008" y="1535"/>
                  <a:ext cx="52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45 Mbps</a:t>
                  </a:r>
                </a:p>
              </p:txBody>
            </p:sp>
            <p:sp>
              <p:nvSpPr>
                <p:cNvPr id="32" name="Text Box 1040"/>
                <p:cNvSpPr txBox="1">
                  <a:spLocks noChangeArrowheads="1"/>
                </p:cNvSpPr>
                <p:nvPr/>
              </p:nvSpPr>
              <p:spPr bwMode="auto">
                <a:xfrm>
                  <a:off x="1872" y="1567"/>
                  <a:ext cx="52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10 Mbps</a:t>
                  </a:r>
                </a:p>
              </p:txBody>
            </p:sp>
            <p:sp>
              <p:nvSpPr>
                <p:cNvPr id="33" name="Text Box 1041"/>
                <p:cNvSpPr txBox="1">
                  <a:spLocks noChangeArrowheads="1"/>
                </p:cNvSpPr>
                <p:nvPr/>
              </p:nvSpPr>
              <p:spPr bwMode="auto">
                <a:xfrm>
                  <a:off x="2928" y="1575"/>
                  <a:ext cx="62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100 Mbps</a:t>
                  </a:r>
                </a:p>
              </p:txBody>
            </p:sp>
            <p:sp>
              <p:nvSpPr>
                <p:cNvPr id="34" name="Text Box 1042"/>
                <p:cNvSpPr txBox="1">
                  <a:spLocks noChangeArrowheads="1"/>
                </p:cNvSpPr>
                <p:nvPr/>
              </p:nvSpPr>
              <p:spPr bwMode="auto">
                <a:xfrm>
                  <a:off x="3936" y="1575"/>
                  <a:ext cx="52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45 Mbps</a:t>
                  </a:r>
                </a:p>
              </p:txBody>
            </p:sp>
          </p:grpSp>
          <p:sp>
            <p:nvSpPr>
              <p:cNvPr id="19" name="Text Box 1043"/>
              <p:cNvSpPr txBox="1">
                <a:spLocks noChangeArrowheads="1"/>
              </p:cNvSpPr>
              <p:nvPr/>
            </p:nvSpPr>
            <p:spPr bwMode="auto">
              <a:xfrm>
                <a:off x="1344" y="3441"/>
                <a:ext cx="8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chemeClr val="tx2"/>
                    </a:solidFill>
                  </a:rPr>
                  <a:t>Narrow Link</a:t>
                </a:r>
              </a:p>
            </p:txBody>
          </p:sp>
          <p:sp>
            <p:nvSpPr>
              <p:cNvPr id="20" name="Text Box 1044"/>
              <p:cNvSpPr txBox="1">
                <a:spLocks noChangeArrowheads="1"/>
              </p:cNvSpPr>
              <p:nvPr/>
            </p:nvSpPr>
            <p:spPr bwMode="auto">
              <a:xfrm>
                <a:off x="4224" y="3637"/>
                <a:ext cx="86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chemeClr val="tx2"/>
                    </a:solidFill>
                  </a:rPr>
                  <a:t>Tight Link</a:t>
                </a:r>
              </a:p>
            </p:txBody>
          </p:sp>
          <p:sp>
            <p:nvSpPr>
              <p:cNvPr id="21" name="Line 1045"/>
              <p:cNvSpPr>
                <a:spLocks noChangeShapeType="1"/>
              </p:cNvSpPr>
              <p:nvPr/>
            </p:nvSpPr>
            <p:spPr bwMode="auto">
              <a:xfrm flipV="1">
                <a:off x="2016" y="3201"/>
                <a:ext cx="144" cy="33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46"/>
              <p:cNvSpPr>
                <a:spLocks noChangeShapeType="1"/>
              </p:cNvSpPr>
              <p:nvPr/>
            </p:nvSpPr>
            <p:spPr bwMode="auto">
              <a:xfrm flipH="1" flipV="1">
                <a:off x="4176" y="3380"/>
                <a:ext cx="288" cy="2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Oval 1047"/>
            <p:cNvSpPr>
              <a:spLocks noChangeArrowheads="1"/>
            </p:cNvSpPr>
            <p:nvPr/>
          </p:nvSpPr>
          <p:spPr bwMode="auto">
            <a:xfrm>
              <a:off x="144" y="3216"/>
              <a:ext cx="336" cy="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1048"/>
            <p:cNvSpPr>
              <a:spLocks noChangeShapeType="1"/>
            </p:cNvSpPr>
            <p:nvPr/>
          </p:nvSpPr>
          <p:spPr bwMode="auto">
            <a:xfrm>
              <a:off x="480" y="3360"/>
              <a:ext cx="336"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049"/>
            <p:cNvSpPr>
              <a:spLocks noChangeShapeType="1"/>
            </p:cNvSpPr>
            <p:nvPr/>
          </p:nvSpPr>
          <p:spPr bwMode="auto">
            <a:xfrm>
              <a:off x="4704" y="3360"/>
              <a:ext cx="336"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1050"/>
            <p:cNvSpPr>
              <a:spLocks noChangeArrowheads="1"/>
            </p:cNvSpPr>
            <p:nvPr/>
          </p:nvSpPr>
          <p:spPr bwMode="auto">
            <a:xfrm>
              <a:off x="5040" y="3216"/>
              <a:ext cx="336" cy="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1051"/>
            <p:cNvSpPr txBox="1">
              <a:spLocks noChangeArrowheads="1"/>
            </p:cNvSpPr>
            <p:nvPr/>
          </p:nvSpPr>
          <p:spPr bwMode="auto">
            <a:xfrm>
              <a:off x="68" y="3466"/>
              <a:ext cx="52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source</a:t>
              </a:r>
            </a:p>
          </p:txBody>
        </p:sp>
        <p:sp>
          <p:nvSpPr>
            <p:cNvPr id="17" name="Text Box 1052"/>
            <p:cNvSpPr txBox="1">
              <a:spLocks noChangeArrowheads="1"/>
            </p:cNvSpPr>
            <p:nvPr/>
          </p:nvSpPr>
          <p:spPr bwMode="auto">
            <a:xfrm>
              <a:off x="4992" y="3466"/>
              <a:ext cx="52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sink</a:t>
              </a:r>
            </a:p>
          </p:txBody>
        </p:sp>
      </p:grpSp>
      <p:sp>
        <p:nvSpPr>
          <p:cNvPr id="35" name="Text Box 1043"/>
          <p:cNvSpPr txBox="1">
            <a:spLocks noChangeArrowheads="1"/>
          </p:cNvSpPr>
          <p:nvPr/>
        </p:nvSpPr>
        <p:spPr bwMode="auto">
          <a:xfrm>
            <a:off x="1509713" y="6103938"/>
            <a:ext cx="4357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i="1">
                <a:solidFill>
                  <a:schemeClr val="tx2"/>
                </a:solidFill>
              </a:rPr>
              <a:t>(Shaded portion shows background traffic)</a:t>
            </a:r>
          </a:p>
        </p:txBody>
      </p:sp>
    </p:spTree>
    <p:extLst>
      <p:ext uri="{BB962C8B-B14F-4D97-AF65-F5344CB8AC3E}">
        <p14:creationId xmlns:p14="http://schemas.microsoft.com/office/powerpoint/2010/main" val="16296997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6D6E71"/>
                </a:solidFill>
              </a:rPr>
              <a:t>Outline</a:t>
            </a:r>
            <a:endParaRPr lang="en-US" sz="2000" dirty="0">
              <a:solidFill>
                <a:srgbClr val="6D6E71"/>
              </a:solidFill>
            </a:endParaRPr>
          </a:p>
        </p:txBody>
      </p:sp>
      <p:sp>
        <p:nvSpPr>
          <p:cNvPr id="2" name="Content Placeholder 1"/>
          <p:cNvSpPr>
            <a:spLocks noGrp="1"/>
          </p:cNvSpPr>
          <p:nvPr>
            <p:ph idx="1"/>
          </p:nvPr>
        </p:nvSpPr>
        <p:spPr/>
        <p:txBody>
          <a:bodyPr/>
          <a:lstStyle/>
          <a:p>
            <a:r>
              <a:rPr lang="en-US" sz="3200" b="1" dirty="0" smtClean="0">
                <a:solidFill>
                  <a:schemeClr val="accent1"/>
                </a:solidFill>
              </a:rPr>
              <a:t>Introduction &amp; Motivation</a:t>
            </a:r>
            <a:endParaRPr lang="en-US" sz="3200" b="1" dirty="0">
              <a:solidFill>
                <a:schemeClr val="accent1"/>
              </a:solidFill>
            </a:endParaRPr>
          </a:p>
          <a:p>
            <a:r>
              <a:rPr lang="en-US" sz="3200" b="1" dirty="0" smtClean="0"/>
              <a:t>Network Support for Science</a:t>
            </a:r>
          </a:p>
          <a:p>
            <a:r>
              <a:rPr lang="en-US" sz="3200" b="1" dirty="0" smtClean="0"/>
              <a:t>Data Mobility Expectations &amp; Realities</a:t>
            </a:r>
          </a:p>
          <a:p>
            <a:r>
              <a:rPr lang="en-US" sz="3200" b="1" dirty="0" smtClean="0"/>
              <a:t>Preparing the Campus</a:t>
            </a:r>
          </a:p>
          <a:p>
            <a:r>
              <a:rPr lang="en-US" sz="3200" b="1" dirty="0" smtClean="0"/>
              <a:t>Conclusions</a:t>
            </a:r>
            <a:endParaRPr lang="en-US" sz="3200" b="1" dirty="0"/>
          </a:p>
        </p:txBody>
      </p:sp>
      <p:sp>
        <p:nvSpPr>
          <p:cNvPr id="8"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9371887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BWCTL Tells Us</a:t>
            </a:r>
            <a:endParaRPr lang="en-US" dirty="0"/>
          </a:p>
        </p:txBody>
      </p:sp>
      <p:sp>
        <p:nvSpPr>
          <p:cNvPr id="7" name="Content Placeholder 6"/>
          <p:cNvSpPr>
            <a:spLocks noGrp="1"/>
          </p:cNvSpPr>
          <p:nvPr>
            <p:ph idx="1"/>
          </p:nvPr>
        </p:nvSpPr>
        <p:spPr>
          <a:xfrm>
            <a:off x="457200" y="1600201"/>
            <a:ext cx="8229600" cy="4738984"/>
          </a:xfrm>
        </p:spPr>
        <p:txBody>
          <a:bodyPr>
            <a:normAutofit fontScale="47500" lnSpcReduction="20000"/>
          </a:bodyPr>
          <a:lstStyle/>
          <a:p>
            <a:r>
              <a:rPr lang="en-US" sz="3800" dirty="0" smtClean="0"/>
              <a:t>BWCTL gives us a number – a number from the iperf2/iperf3/</a:t>
            </a:r>
            <a:r>
              <a:rPr lang="en-US" sz="3800" dirty="0" err="1" smtClean="0"/>
              <a:t>nuttcp</a:t>
            </a:r>
            <a:r>
              <a:rPr lang="en-US" sz="3800" dirty="0" smtClean="0"/>
              <a:t> tools</a:t>
            </a:r>
          </a:p>
          <a:p>
            <a:pPr marL="0" indent="0">
              <a:buNone/>
            </a:pPr>
            <a:endParaRPr lang="en-US" dirty="0" smtClean="0"/>
          </a:p>
          <a:p>
            <a:pPr marL="0" indent="0">
              <a:lnSpc>
                <a:spcPct val="120000"/>
              </a:lnSpc>
              <a:spcBef>
                <a:spcPts val="0"/>
              </a:spcBef>
              <a:buNone/>
            </a:pPr>
            <a:r>
              <a:rPr lang="en-US" b="1" dirty="0">
                <a:latin typeface="Courier"/>
                <a:cs typeface="Courier"/>
              </a:rPr>
              <a:t>[zurawski@wash-pt1 ~]$ </a:t>
            </a:r>
            <a:r>
              <a:rPr lang="en-US" b="1" dirty="0" err="1">
                <a:latin typeface="Courier"/>
                <a:cs typeface="Courier"/>
              </a:rPr>
              <a:t>bwctl</a:t>
            </a:r>
            <a:r>
              <a:rPr lang="en-US" b="1" dirty="0">
                <a:latin typeface="Courier"/>
                <a:cs typeface="Courier"/>
              </a:rPr>
              <a:t> </a:t>
            </a:r>
            <a:r>
              <a:rPr lang="en-US" b="1" dirty="0">
                <a:solidFill>
                  <a:srgbClr val="FF0000"/>
                </a:solidFill>
                <a:latin typeface="Courier"/>
                <a:cs typeface="Courier"/>
              </a:rPr>
              <a:t>-T </a:t>
            </a:r>
            <a:r>
              <a:rPr lang="en-US" b="1" dirty="0" err="1">
                <a:solidFill>
                  <a:srgbClr val="FF0000"/>
                </a:solidFill>
                <a:latin typeface="Courier"/>
                <a:cs typeface="Courier"/>
              </a:rPr>
              <a:t>iperf</a:t>
            </a:r>
            <a:r>
              <a:rPr lang="en-US" b="1" dirty="0">
                <a:solidFill>
                  <a:srgbClr val="FF0000"/>
                </a:solidFill>
                <a:latin typeface="Courier"/>
                <a:cs typeface="Courier"/>
              </a:rPr>
              <a:t> -f m -t 10 -</a:t>
            </a:r>
            <a:r>
              <a:rPr lang="en-US" b="1" dirty="0" err="1">
                <a:solidFill>
                  <a:srgbClr val="FF0000"/>
                </a:solidFill>
                <a:latin typeface="Courier"/>
                <a:cs typeface="Courier"/>
              </a:rPr>
              <a:t>i</a:t>
            </a:r>
            <a:r>
              <a:rPr lang="en-US" b="1" dirty="0">
                <a:solidFill>
                  <a:srgbClr val="FF0000"/>
                </a:solidFill>
                <a:latin typeface="Courier"/>
                <a:cs typeface="Courier"/>
              </a:rPr>
              <a:t> 2 -c sunn-pt1.es.net</a:t>
            </a:r>
          </a:p>
          <a:p>
            <a:pPr marL="0" indent="0">
              <a:lnSpc>
                <a:spcPct val="120000"/>
              </a:lnSpc>
              <a:spcBef>
                <a:spcPts val="0"/>
              </a:spcBef>
              <a:buNone/>
            </a:pPr>
            <a:r>
              <a:rPr lang="en-US" b="1" dirty="0" err="1">
                <a:latin typeface="Courier"/>
                <a:cs typeface="Courier"/>
              </a:rPr>
              <a:t>bwctl</a:t>
            </a:r>
            <a:r>
              <a:rPr lang="en-US" b="1" dirty="0">
                <a:latin typeface="Courier"/>
                <a:cs typeface="Courier"/>
              </a:rPr>
              <a:t>: 83 seconds until test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RECEIVER START</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exec_line</a:t>
            </a:r>
            <a:r>
              <a:rPr lang="en-US" b="1" dirty="0">
                <a:latin typeface="Courier"/>
                <a:cs typeface="Courier"/>
              </a:rPr>
              <a:t>: /</a:t>
            </a:r>
            <a:r>
              <a:rPr lang="en-US" b="1" dirty="0" err="1">
                <a:latin typeface="Courier"/>
                <a:cs typeface="Courier"/>
              </a:rPr>
              <a:t>usr</a:t>
            </a:r>
            <a:r>
              <a:rPr lang="en-US" b="1" dirty="0">
                <a:latin typeface="Courier"/>
                <a:cs typeface="Courier"/>
              </a:rPr>
              <a:t>/bin/</a:t>
            </a:r>
            <a:r>
              <a:rPr lang="en-US" b="1" dirty="0" err="1">
                <a:latin typeface="Courier"/>
                <a:cs typeface="Courier"/>
              </a:rPr>
              <a:t>iperf</a:t>
            </a:r>
            <a:r>
              <a:rPr lang="en-US" b="1" dirty="0">
                <a:latin typeface="Courier"/>
                <a:cs typeface="Courier"/>
              </a:rPr>
              <a:t> -B 198.129.254.58 -s -f m -m -p 5136 -t 10 -</a:t>
            </a:r>
            <a:r>
              <a:rPr lang="en-US" b="1" dirty="0" err="1">
                <a:latin typeface="Courier"/>
                <a:cs typeface="Courier"/>
              </a:rPr>
              <a:t>i</a:t>
            </a:r>
            <a:r>
              <a:rPr lang="en-US" b="1" dirty="0">
                <a:latin typeface="Courier"/>
                <a:cs typeface="Courier"/>
              </a:rPr>
              <a:t> 2.000000</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tester: </a:t>
            </a:r>
            <a:r>
              <a:rPr lang="en-US" b="1" dirty="0" err="1">
                <a:latin typeface="Courier"/>
                <a:cs typeface="Courier"/>
              </a:rPr>
              <a:t>iperf</a:t>
            </a:r>
            <a:endParaRPr lang="en-US" b="1" dirty="0">
              <a:latin typeface="Courier"/>
              <a:cs typeface="Courier"/>
            </a:endParaRP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receiver: 198.129.254.58</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sender: 198.124.238.34</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start_tool</a:t>
            </a:r>
            <a:r>
              <a:rPr lang="en-US" b="1" dirty="0">
                <a:latin typeface="Courier"/>
                <a:cs typeface="Courier"/>
              </a:rPr>
              <a:t>: 3598657357.738868</a:t>
            </a:r>
          </a:p>
          <a:p>
            <a:pPr marL="0" indent="0">
              <a:lnSpc>
                <a:spcPct val="120000"/>
              </a:lnSpc>
              <a:spcBef>
                <a:spcPts val="0"/>
              </a:spcBef>
              <a:buNone/>
            </a:pPr>
            <a:r>
              <a:rPr lang="en-US" b="1" dirty="0">
                <a:latin typeface="Courier"/>
                <a:cs typeface="Courier"/>
              </a:rPr>
              <a:t>------------------------------------------------------------</a:t>
            </a:r>
          </a:p>
          <a:p>
            <a:pPr marL="0" indent="0">
              <a:lnSpc>
                <a:spcPct val="120000"/>
              </a:lnSpc>
              <a:spcBef>
                <a:spcPts val="0"/>
              </a:spcBef>
              <a:buNone/>
            </a:pPr>
            <a:r>
              <a:rPr lang="en-US" b="1" dirty="0">
                <a:latin typeface="Courier"/>
                <a:cs typeface="Courier"/>
              </a:rPr>
              <a:t>Server listening on TCP port 5136</a:t>
            </a:r>
          </a:p>
          <a:p>
            <a:pPr marL="0" indent="0">
              <a:lnSpc>
                <a:spcPct val="120000"/>
              </a:lnSpc>
              <a:spcBef>
                <a:spcPts val="0"/>
              </a:spcBef>
              <a:buNone/>
            </a:pPr>
            <a:r>
              <a:rPr lang="en-US" b="1" dirty="0">
                <a:latin typeface="Courier"/>
                <a:cs typeface="Courier"/>
              </a:rPr>
              <a:t>Binding to local address 198.129.254.58</a:t>
            </a:r>
          </a:p>
          <a:p>
            <a:pPr marL="0" indent="0">
              <a:lnSpc>
                <a:spcPct val="120000"/>
              </a:lnSpc>
              <a:spcBef>
                <a:spcPts val="0"/>
              </a:spcBef>
              <a:buNone/>
            </a:pPr>
            <a:r>
              <a:rPr lang="en-US" b="1" dirty="0">
                <a:latin typeface="Courier"/>
                <a:cs typeface="Courier"/>
              </a:rPr>
              <a:t>TCP window size: 0.08 </a:t>
            </a:r>
            <a:r>
              <a:rPr lang="en-US" b="1" dirty="0" err="1">
                <a:latin typeface="Courier"/>
                <a:cs typeface="Courier"/>
              </a:rPr>
              <a:t>MByte</a:t>
            </a:r>
            <a:r>
              <a:rPr lang="en-US" b="1" dirty="0">
                <a:latin typeface="Courier"/>
                <a:cs typeface="Courier"/>
              </a:rPr>
              <a:t> (default)</a:t>
            </a:r>
          </a:p>
          <a:p>
            <a:pPr marL="0" indent="0">
              <a:lnSpc>
                <a:spcPct val="120000"/>
              </a:lnSpc>
              <a:spcBef>
                <a:spcPts val="0"/>
              </a:spcBef>
              <a:buNone/>
            </a:pPr>
            <a:r>
              <a:rPr lang="en-US" b="1" dirty="0">
                <a:latin typeface="Courier"/>
                <a:cs typeface="Courier"/>
              </a:rPr>
              <a:t>------------------------------------------------------------</a:t>
            </a:r>
          </a:p>
          <a:p>
            <a:pPr marL="0" indent="0">
              <a:lnSpc>
                <a:spcPct val="120000"/>
              </a:lnSpc>
              <a:spcBef>
                <a:spcPts val="0"/>
              </a:spcBef>
              <a:buNone/>
            </a:pPr>
            <a:r>
              <a:rPr lang="en-US" b="1" dirty="0">
                <a:latin typeface="Courier"/>
                <a:cs typeface="Courier"/>
              </a:rPr>
              <a:t>[ 16] local 198.129.254.58 port 5136 connected with 198.124.238.34 port 5136</a:t>
            </a:r>
          </a:p>
          <a:p>
            <a:pPr marL="0" indent="0">
              <a:lnSpc>
                <a:spcPct val="120000"/>
              </a:lnSpc>
              <a:spcBef>
                <a:spcPts val="0"/>
              </a:spcBef>
              <a:buNone/>
            </a:pPr>
            <a:r>
              <a:rPr lang="en-US" b="1" dirty="0">
                <a:latin typeface="Courier"/>
                <a:cs typeface="Courier"/>
              </a:rPr>
              <a:t>[ ID] Interval       Transfer     Bandwidth</a:t>
            </a:r>
          </a:p>
          <a:p>
            <a:pPr marL="0" indent="0">
              <a:lnSpc>
                <a:spcPct val="120000"/>
              </a:lnSpc>
              <a:spcBef>
                <a:spcPts val="0"/>
              </a:spcBef>
              <a:buNone/>
            </a:pPr>
            <a:r>
              <a:rPr lang="en-US" b="1" dirty="0">
                <a:solidFill>
                  <a:srgbClr val="FF0000"/>
                </a:solidFill>
                <a:latin typeface="Courier"/>
                <a:cs typeface="Courier"/>
              </a:rPr>
              <a:t>[ 16]  0.0- 2.0 sec  90.4 </a:t>
            </a:r>
            <a:r>
              <a:rPr lang="en-US" b="1" dirty="0" err="1">
                <a:solidFill>
                  <a:srgbClr val="FF0000"/>
                </a:solidFill>
                <a:latin typeface="Courier"/>
                <a:cs typeface="Courier"/>
              </a:rPr>
              <a:t>MBytes</a:t>
            </a:r>
            <a:r>
              <a:rPr lang="en-US" b="1" dirty="0">
                <a:solidFill>
                  <a:srgbClr val="FF0000"/>
                </a:solidFill>
                <a:latin typeface="Courier"/>
                <a:cs typeface="Courier"/>
              </a:rPr>
              <a:t>   379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2.0- 4.0 sec   689 </a:t>
            </a:r>
            <a:r>
              <a:rPr lang="en-US" b="1" dirty="0" err="1">
                <a:solidFill>
                  <a:srgbClr val="FF0000"/>
                </a:solidFill>
                <a:latin typeface="Courier"/>
                <a:cs typeface="Courier"/>
              </a:rPr>
              <a:t>MBytes</a:t>
            </a:r>
            <a:r>
              <a:rPr lang="en-US" b="1" dirty="0">
                <a:solidFill>
                  <a:srgbClr val="FF0000"/>
                </a:solidFill>
                <a:latin typeface="Courier"/>
                <a:cs typeface="Courier"/>
              </a:rPr>
              <a:t>  2891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4.0- 6.0 sec   684 </a:t>
            </a:r>
            <a:r>
              <a:rPr lang="en-US" b="1" dirty="0" err="1">
                <a:solidFill>
                  <a:srgbClr val="FF0000"/>
                </a:solidFill>
                <a:latin typeface="Courier"/>
                <a:cs typeface="Courier"/>
              </a:rPr>
              <a:t>MBytes</a:t>
            </a:r>
            <a:r>
              <a:rPr lang="en-US" b="1" dirty="0">
                <a:solidFill>
                  <a:srgbClr val="FF0000"/>
                </a:solidFill>
                <a:latin typeface="Courier"/>
                <a:cs typeface="Courier"/>
              </a:rPr>
              <a:t>  2867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6.0- 8.0 sec   691 </a:t>
            </a:r>
            <a:r>
              <a:rPr lang="en-US" b="1" dirty="0" err="1">
                <a:solidFill>
                  <a:srgbClr val="FF0000"/>
                </a:solidFill>
                <a:latin typeface="Courier"/>
                <a:cs typeface="Courier"/>
              </a:rPr>
              <a:t>MBytes</a:t>
            </a:r>
            <a:r>
              <a:rPr lang="en-US" b="1" dirty="0">
                <a:solidFill>
                  <a:srgbClr val="FF0000"/>
                </a:solidFill>
                <a:latin typeface="Courier"/>
                <a:cs typeface="Courier"/>
              </a:rPr>
              <a:t>  2897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8.0-10.0 sec   691 </a:t>
            </a:r>
            <a:r>
              <a:rPr lang="en-US" b="1" dirty="0" err="1">
                <a:solidFill>
                  <a:srgbClr val="FF0000"/>
                </a:solidFill>
                <a:latin typeface="Courier"/>
                <a:cs typeface="Courier"/>
              </a:rPr>
              <a:t>MBytes</a:t>
            </a:r>
            <a:r>
              <a:rPr lang="en-US" b="1" dirty="0">
                <a:solidFill>
                  <a:srgbClr val="FF0000"/>
                </a:solidFill>
                <a:latin typeface="Courier"/>
                <a:cs typeface="Courier"/>
              </a:rPr>
              <a:t>  2898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0.0-10.0 sec  2853 </a:t>
            </a:r>
            <a:r>
              <a:rPr lang="en-US" b="1" dirty="0" err="1">
                <a:solidFill>
                  <a:srgbClr val="FF0000"/>
                </a:solidFill>
                <a:latin typeface="Courier"/>
                <a:cs typeface="Courier"/>
              </a:rPr>
              <a:t>MBytes</a:t>
            </a:r>
            <a:r>
              <a:rPr lang="en-US" b="1" dirty="0">
                <a:solidFill>
                  <a:srgbClr val="FF0000"/>
                </a:solidFill>
                <a:latin typeface="Courier"/>
                <a:cs typeface="Courier"/>
              </a:rPr>
              <a:t>  2386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MSS size 8948 bytes (MTU 8988 bytes, unknown interface)</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stop_tool</a:t>
            </a:r>
            <a:r>
              <a:rPr lang="en-US" b="1" dirty="0">
                <a:latin typeface="Courier"/>
                <a:cs typeface="Courier"/>
              </a:rPr>
              <a:t>: 3598657390.668028</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RECEIVER END</a:t>
            </a:r>
          </a:p>
          <a:p>
            <a:pPr marL="0" indent="0">
              <a:buNone/>
            </a:pPr>
            <a:endParaRPr lang="en-US" dirty="0" smtClean="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20</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
        <p:nvSpPr>
          <p:cNvPr id="2" name="Oval 1"/>
          <p:cNvSpPr/>
          <p:nvPr/>
        </p:nvSpPr>
        <p:spPr>
          <a:xfrm>
            <a:off x="3048001" y="5266267"/>
            <a:ext cx="1236133" cy="262467"/>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4351867" y="5181600"/>
            <a:ext cx="1955800" cy="21166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112933" y="4896935"/>
            <a:ext cx="2573867"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Tree>
    <p:extLst>
      <p:ext uri="{BB962C8B-B14F-4D97-AF65-F5344CB8AC3E}">
        <p14:creationId xmlns:p14="http://schemas.microsoft.com/office/powerpoint/2010/main" val="11850173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BWCTL Tells Us</a:t>
            </a:r>
            <a:endParaRPr lang="en-US" dirty="0"/>
          </a:p>
        </p:txBody>
      </p:sp>
      <p:sp>
        <p:nvSpPr>
          <p:cNvPr id="7" name="Content Placeholder 6"/>
          <p:cNvSpPr>
            <a:spLocks noGrp="1"/>
          </p:cNvSpPr>
          <p:nvPr>
            <p:ph idx="1"/>
          </p:nvPr>
        </p:nvSpPr>
        <p:spPr>
          <a:xfrm>
            <a:off x="457200" y="1600200"/>
            <a:ext cx="8229600" cy="5017249"/>
          </a:xfrm>
        </p:spPr>
        <p:txBody>
          <a:bodyPr>
            <a:normAutofit fontScale="40000" lnSpcReduction="20000"/>
          </a:bodyPr>
          <a:lstStyle/>
          <a:p>
            <a:r>
              <a:rPr lang="en-US" sz="5000" dirty="0" smtClean="0"/>
              <a:t>Iperf2 is not the tool you are looking for, hello iperf3</a:t>
            </a:r>
          </a:p>
          <a:p>
            <a:pPr marL="0" indent="0">
              <a:buNone/>
            </a:pPr>
            <a:endParaRPr lang="en-US" sz="2500" dirty="0" smtClean="0"/>
          </a:p>
          <a:p>
            <a:pPr marL="0" indent="0">
              <a:lnSpc>
                <a:spcPct val="120000"/>
              </a:lnSpc>
              <a:spcBef>
                <a:spcPts val="0"/>
              </a:spcBef>
              <a:buNone/>
            </a:pPr>
            <a:r>
              <a:rPr lang="en-US" sz="2500" b="1" dirty="0">
                <a:latin typeface="Courier"/>
                <a:cs typeface="Courier"/>
              </a:rPr>
              <a:t>[zurawski@wash-pt1 ~]$ </a:t>
            </a:r>
            <a:r>
              <a:rPr lang="en-US" sz="2500" b="1" dirty="0" err="1">
                <a:latin typeface="Courier"/>
                <a:cs typeface="Courier"/>
              </a:rPr>
              <a:t>bwctl</a:t>
            </a:r>
            <a:r>
              <a:rPr lang="en-US" sz="2500" b="1" dirty="0">
                <a:latin typeface="Courier"/>
                <a:cs typeface="Courier"/>
              </a:rPr>
              <a:t> -T iperf3 -f m -t 10 -</a:t>
            </a:r>
            <a:r>
              <a:rPr lang="en-US" sz="2500" b="1" dirty="0" err="1">
                <a:latin typeface="Courier"/>
                <a:cs typeface="Courier"/>
              </a:rPr>
              <a:t>i</a:t>
            </a:r>
            <a:r>
              <a:rPr lang="en-US" sz="2500" b="1" dirty="0">
                <a:latin typeface="Courier"/>
                <a:cs typeface="Courier"/>
              </a:rPr>
              <a:t> 2 -c sunn-pt1.es.net</a:t>
            </a:r>
          </a:p>
          <a:p>
            <a:pPr marL="0" indent="0">
              <a:lnSpc>
                <a:spcPct val="120000"/>
              </a:lnSpc>
              <a:spcBef>
                <a:spcPts val="0"/>
              </a:spcBef>
              <a:buNone/>
            </a:pPr>
            <a:r>
              <a:rPr lang="en-US" sz="2500" b="1" dirty="0" err="1">
                <a:latin typeface="Courier"/>
                <a:cs typeface="Courier"/>
              </a:rPr>
              <a:t>bwctl</a:t>
            </a:r>
            <a:r>
              <a:rPr lang="en-US" sz="2500" b="1" dirty="0">
                <a:latin typeface="Courier"/>
                <a:cs typeface="Courier"/>
              </a:rPr>
              <a:t>: 55 seconds until test results available</a:t>
            </a:r>
          </a:p>
          <a:p>
            <a:pPr marL="0" indent="0">
              <a:lnSpc>
                <a:spcPct val="120000"/>
              </a:lnSpc>
              <a:spcBef>
                <a:spcPts val="0"/>
              </a:spcBef>
              <a:buNone/>
            </a:pPr>
            <a:endParaRPr lang="en-US" sz="2500" b="1" dirty="0">
              <a:latin typeface="Courier"/>
              <a:cs typeface="Courier"/>
            </a:endParaRPr>
          </a:p>
          <a:p>
            <a:pPr marL="0" indent="0">
              <a:lnSpc>
                <a:spcPct val="120000"/>
              </a:lnSpc>
              <a:spcBef>
                <a:spcPts val="0"/>
              </a:spcBef>
              <a:buNone/>
            </a:pPr>
            <a:r>
              <a:rPr lang="en-US" sz="2500" b="1" dirty="0">
                <a:latin typeface="Courier"/>
                <a:cs typeface="Courier"/>
              </a:rPr>
              <a:t>SENDER START</a:t>
            </a:r>
          </a:p>
          <a:p>
            <a:pPr marL="0" indent="0">
              <a:lnSpc>
                <a:spcPct val="120000"/>
              </a:lnSpc>
              <a:spcBef>
                <a:spcPts val="0"/>
              </a:spcBef>
              <a:buNone/>
            </a:pPr>
            <a:r>
              <a:rPr lang="en-US" sz="2500" b="1" dirty="0" err="1">
                <a:latin typeface="Courier"/>
                <a:cs typeface="Courier"/>
              </a:rPr>
              <a:t>bwctl</a:t>
            </a:r>
            <a:r>
              <a:rPr lang="en-US" sz="2500" b="1" dirty="0">
                <a:latin typeface="Courier"/>
                <a:cs typeface="Courier"/>
              </a:rPr>
              <a:t>: </a:t>
            </a:r>
            <a:r>
              <a:rPr lang="en-US" sz="2500" b="1" dirty="0" err="1">
                <a:latin typeface="Courier"/>
                <a:cs typeface="Courier"/>
              </a:rPr>
              <a:t>run_tool</a:t>
            </a:r>
            <a:r>
              <a:rPr lang="en-US" sz="2500" b="1" dirty="0">
                <a:latin typeface="Courier"/>
                <a:cs typeface="Courier"/>
              </a:rPr>
              <a:t>: tester: iperf3</a:t>
            </a:r>
          </a:p>
          <a:p>
            <a:pPr marL="0" indent="0">
              <a:lnSpc>
                <a:spcPct val="120000"/>
              </a:lnSpc>
              <a:spcBef>
                <a:spcPts val="0"/>
              </a:spcBef>
              <a:buNone/>
            </a:pPr>
            <a:r>
              <a:rPr lang="en-US" sz="2500" b="1" dirty="0" err="1">
                <a:latin typeface="Courier"/>
                <a:cs typeface="Courier"/>
              </a:rPr>
              <a:t>bwctl</a:t>
            </a:r>
            <a:r>
              <a:rPr lang="en-US" sz="2500" b="1" dirty="0">
                <a:latin typeface="Courier"/>
                <a:cs typeface="Courier"/>
              </a:rPr>
              <a:t>: </a:t>
            </a:r>
            <a:r>
              <a:rPr lang="en-US" sz="2500" b="1" dirty="0" err="1">
                <a:latin typeface="Courier"/>
                <a:cs typeface="Courier"/>
              </a:rPr>
              <a:t>run_tool</a:t>
            </a:r>
            <a:r>
              <a:rPr lang="en-US" sz="2500" b="1" dirty="0">
                <a:latin typeface="Courier"/>
                <a:cs typeface="Courier"/>
              </a:rPr>
              <a:t>: receiver: 198.129.254.58</a:t>
            </a:r>
          </a:p>
          <a:p>
            <a:pPr marL="0" indent="0">
              <a:lnSpc>
                <a:spcPct val="120000"/>
              </a:lnSpc>
              <a:spcBef>
                <a:spcPts val="0"/>
              </a:spcBef>
              <a:buNone/>
            </a:pPr>
            <a:r>
              <a:rPr lang="en-US" sz="2500" b="1" dirty="0" err="1">
                <a:latin typeface="Courier"/>
                <a:cs typeface="Courier"/>
              </a:rPr>
              <a:t>bwctl</a:t>
            </a:r>
            <a:r>
              <a:rPr lang="en-US" sz="2500" b="1" dirty="0">
                <a:latin typeface="Courier"/>
                <a:cs typeface="Courier"/>
              </a:rPr>
              <a:t>: </a:t>
            </a:r>
            <a:r>
              <a:rPr lang="en-US" sz="2500" b="1" dirty="0" err="1">
                <a:latin typeface="Courier"/>
                <a:cs typeface="Courier"/>
              </a:rPr>
              <a:t>run_tool</a:t>
            </a:r>
            <a:r>
              <a:rPr lang="en-US" sz="2500" b="1" dirty="0">
                <a:latin typeface="Courier"/>
                <a:cs typeface="Courier"/>
              </a:rPr>
              <a:t>: sender: 198.124.238.34</a:t>
            </a:r>
          </a:p>
          <a:p>
            <a:pPr marL="0" indent="0">
              <a:lnSpc>
                <a:spcPct val="120000"/>
              </a:lnSpc>
              <a:spcBef>
                <a:spcPts val="0"/>
              </a:spcBef>
              <a:buNone/>
            </a:pPr>
            <a:r>
              <a:rPr lang="en-US" sz="2500" b="1" dirty="0" err="1">
                <a:latin typeface="Courier"/>
                <a:cs typeface="Courier"/>
              </a:rPr>
              <a:t>bwctl</a:t>
            </a:r>
            <a:r>
              <a:rPr lang="en-US" sz="2500" b="1" dirty="0">
                <a:latin typeface="Courier"/>
                <a:cs typeface="Courier"/>
              </a:rPr>
              <a:t>: </a:t>
            </a:r>
            <a:r>
              <a:rPr lang="en-US" sz="2500" b="1" dirty="0" err="1">
                <a:latin typeface="Courier"/>
                <a:cs typeface="Courier"/>
              </a:rPr>
              <a:t>start_tool</a:t>
            </a:r>
            <a:r>
              <a:rPr lang="en-US" sz="2500" b="1" dirty="0">
                <a:latin typeface="Courier"/>
                <a:cs typeface="Courier"/>
              </a:rPr>
              <a:t>: 3598657653.219168</a:t>
            </a:r>
          </a:p>
          <a:p>
            <a:pPr marL="0" indent="0">
              <a:lnSpc>
                <a:spcPct val="120000"/>
              </a:lnSpc>
              <a:spcBef>
                <a:spcPts val="0"/>
              </a:spcBef>
              <a:buNone/>
            </a:pPr>
            <a:r>
              <a:rPr lang="en-US" sz="2500" b="1" dirty="0">
                <a:latin typeface="Courier"/>
                <a:cs typeface="Courier"/>
              </a:rPr>
              <a:t>Test initialized</a:t>
            </a:r>
          </a:p>
          <a:p>
            <a:pPr marL="0" indent="0">
              <a:lnSpc>
                <a:spcPct val="120000"/>
              </a:lnSpc>
              <a:spcBef>
                <a:spcPts val="0"/>
              </a:spcBef>
              <a:buNone/>
            </a:pPr>
            <a:r>
              <a:rPr lang="en-US" sz="2500" b="1" dirty="0">
                <a:latin typeface="Courier"/>
                <a:cs typeface="Courier"/>
              </a:rPr>
              <a:t>Running client</a:t>
            </a:r>
          </a:p>
          <a:p>
            <a:pPr marL="0" indent="0">
              <a:lnSpc>
                <a:spcPct val="120000"/>
              </a:lnSpc>
              <a:spcBef>
                <a:spcPts val="0"/>
              </a:spcBef>
              <a:buNone/>
            </a:pPr>
            <a:r>
              <a:rPr lang="en-US" sz="2500" b="1" dirty="0">
                <a:latin typeface="Courier"/>
                <a:cs typeface="Courier"/>
              </a:rPr>
              <a:t>Connecting to host 198.129.254.58, port 5001</a:t>
            </a:r>
          </a:p>
          <a:p>
            <a:pPr marL="0" indent="0">
              <a:lnSpc>
                <a:spcPct val="120000"/>
              </a:lnSpc>
              <a:spcBef>
                <a:spcPts val="0"/>
              </a:spcBef>
              <a:buNone/>
            </a:pPr>
            <a:r>
              <a:rPr lang="en-US" sz="2500" b="1" dirty="0">
                <a:latin typeface="Courier"/>
                <a:cs typeface="Courier"/>
              </a:rPr>
              <a:t>[ 17] local 198.124.238.34 port 34277 connected to 198.129.254.58 port 5001</a:t>
            </a:r>
          </a:p>
          <a:p>
            <a:pPr marL="0" indent="0">
              <a:lnSpc>
                <a:spcPct val="120000"/>
              </a:lnSpc>
              <a:spcBef>
                <a:spcPts val="0"/>
              </a:spcBef>
              <a:buNone/>
            </a:pPr>
            <a:r>
              <a:rPr lang="en-US" sz="2500" b="1" dirty="0">
                <a:latin typeface="Courier"/>
                <a:cs typeface="Courier"/>
              </a:rPr>
              <a:t>[ ID] Interval           Transfer     Bandwidth       Retransmits</a:t>
            </a:r>
          </a:p>
          <a:p>
            <a:pPr marL="0" indent="0">
              <a:lnSpc>
                <a:spcPct val="120000"/>
              </a:lnSpc>
              <a:spcBef>
                <a:spcPts val="0"/>
              </a:spcBef>
              <a:buNone/>
            </a:pPr>
            <a:r>
              <a:rPr lang="en-US" sz="2500" b="1" dirty="0">
                <a:solidFill>
                  <a:srgbClr val="FF0000"/>
                </a:solidFill>
                <a:latin typeface="Courier"/>
                <a:cs typeface="Courier"/>
              </a:rPr>
              <a:t>[ 17]   0.00-2.00   sec   430 </a:t>
            </a:r>
            <a:r>
              <a:rPr lang="en-US" sz="2500" b="1" dirty="0" err="1">
                <a:solidFill>
                  <a:srgbClr val="FF0000"/>
                </a:solidFill>
                <a:latin typeface="Courier"/>
                <a:cs typeface="Courier"/>
              </a:rPr>
              <a:t>MBytes</a:t>
            </a:r>
            <a:r>
              <a:rPr lang="en-US" sz="2500" b="1" dirty="0">
                <a:solidFill>
                  <a:srgbClr val="FF0000"/>
                </a:solidFill>
                <a:latin typeface="Courier"/>
                <a:cs typeface="Courier"/>
              </a:rPr>
              <a:t>  1.80 </a:t>
            </a:r>
            <a:r>
              <a:rPr lang="en-US" sz="2500" b="1" dirty="0" err="1">
                <a:solidFill>
                  <a:srgbClr val="FF0000"/>
                </a:solidFill>
                <a:latin typeface="Courier"/>
                <a:cs typeface="Courier"/>
              </a:rPr>
              <a:t>Gbits</a:t>
            </a:r>
            <a:r>
              <a:rPr lang="en-US" sz="2500" b="1" dirty="0">
                <a:solidFill>
                  <a:srgbClr val="FF0000"/>
                </a:solidFill>
                <a:latin typeface="Courier"/>
                <a:cs typeface="Courier"/>
              </a:rPr>
              <a:t>/sec  2</a:t>
            </a:r>
          </a:p>
          <a:p>
            <a:pPr marL="0" indent="0">
              <a:lnSpc>
                <a:spcPct val="120000"/>
              </a:lnSpc>
              <a:spcBef>
                <a:spcPts val="0"/>
              </a:spcBef>
              <a:buNone/>
            </a:pPr>
            <a:r>
              <a:rPr lang="en-US" sz="2500" b="1" dirty="0">
                <a:latin typeface="Courier"/>
                <a:cs typeface="Courier"/>
              </a:rPr>
              <a:t>[ 17]   2.00-4.00   sec   680 </a:t>
            </a:r>
            <a:r>
              <a:rPr lang="en-US" sz="2500" b="1" dirty="0" err="1">
                <a:latin typeface="Courier"/>
                <a:cs typeface="Courier"/>
              </a:rPr>
              <a:t>MBytes</a:t>
            </a:r>
            <a:r>
              <a:rPr lang="en-US" sz="2500" b="1" dirty="0">
                <a:latin typeface="Courier"/>
                <a:cs typeface="Courier"/>
              </a:rPr>
              <a:t>  2.85 </a:t>
            </a:r>
            <a:r>
              <a:rPr lang="en-US" sz="2500" b="1" dirty="0" err="1">
                <a:latin typeface="Courier"/>
                <a:cs typeface="Courier"/>
              </a:rPr>
              <a:t>Gbits</a:t>
            </a:r>
            <a:r>
              <a:rPr lang="en-US" sz="2500" b="1" dirty="0">
                <a:latin typeface="Courier"/>
                <a:cs typeface="Courier"/>
              </a:rPr>
              <a:t>/sec  0</a:t>
            </a:r>
          </a:p>
          <a:p>
            <a:pPr marL="0" indent="0">
              <a:lnSpc>
                <a:spcPct val="120000"/>
              </a:lnSpc>
              <a:spcBef>
                <a:spcPts val="0"/>
              </a:spcBef>
              <a:buNone/>
            </a:pPr>
            <a:r>
              <a:rPr lang="en-US" sz="2500" b="1" dirty="0">
                <a:latin typeface="Courier"/>
                <a:cs typeface="Courier"/>
              </a:rPr>
              <a:t>[ 17]   4.00-6.00   sec   669 </a:t>
            </a:r>
            <a:r>
              <a:rPr lang="en-US" sz="2500" b="1" dirty="0" err="1">
                <a:latin typeface="Courier"/>
                <a:cs typeface="Courier"/>
              </a:rPr>
              <a:t>MBytes</a:t>
            </a:r>
            <a:r>
              <a:rPr lang="en-US" sz="2500" b="1" dirty="0">
                <a:latin typeface="Courier"/>
                <a:cs typeface="Courier"/>
              </a:rPr>
              <a:t>  2.80 </a:t>
            </a:r>
            <a:r>
              <a:rPr lang="en-US" sz="2500" b="1" dirty="0" err="1">
                <a:latin typeface="Courier"/>
                <a:cs typeface="Courier"/>
              </a:rPr>
              <a:t>Gbits</a:t>
            </a:r>
            <a:r>
              <a:rPr lang="en-US" sz="2500" b="1" dirty="0">
                <a:latin typeface="Courier"/>
                <a:cs typeface="Courier"/>
              </a:rPr>
              <a:t>/sec  0</a:t>
            </a:r>
          </a:p>
          <a:p>
            <a:pPr marL="0" indent="0">
              <a:lnSpc>
                <a:spcPct val="120000"/>
              </a:lnSpc>
              <a:spcBef>
                <a:spcPts val="0"/>
              </a:spcBef>
              <a:buNone/>
            </a:pPr>
            <a:r>
              <a:rPr lang="en-US" sz="2500" b="1" dirty="0">
                <a:latin typeface="Courier"/>
                <a:cs typeface="Courier"/>
              </a:rPr>
              <a:t>[ 17]   6.00-8.00   sec   670 </a:t>
            </a:r>
            <a:r>
              <a:rPr lang="en-US" sz="2500" b="1" dirty="0" err="1">
                <a:latin typeface="Courier"/>
                <a:cs typeface="Courier"/>
              </a:rPr>
              <a:t>MBytes</a:t>
            </a:r>
            <a:r>
              <a:rPr lang="en-US" sz="2500" b="1" dirty="0">
                <a:latin typeface="Courier"/>
                <a:cs typeface="Courier"/>
              </a:rPr>
              <a:t>  2.81 </a:t>
            </a:r>
            <a:r>
              <a:rPr lang="en-US" sz="2500" b="1" dirty="0" err="1">
                <a:latin typeface="Courier"/>
                <a:cs typeface="Courier"/>
              </a:rPr>
              <a:t>Gbits</a:t>
            </a:r>
            <a:r>
              <a:rPr lang="en-US" sz="2500" b="1" dirty="0">
                <a:latin typeface="Courier"/>
                <a:cs typeface="Courier"/>
              </a:rPr>
              <a:t>/sec  0</a:t>
            </a:r>
          </a:p>
          <a:p>
            <a:pPr marL="0" indent="0">
              <a:lnSpc>
                <a:spcPct val="120000"/>
              </a:lnSpc>
              <a:spcBef>
                <a:spcPts val="0"/>
              </a:spcBef>
              <a:buNone/>
            </a:pPr>
            <a:r>
              <a:rPr lang="en-US" sz="2500" b="1" dirty="0">
                <a:latin typeface="Courier"/>
                <a:cs typeface="Courier"/>
              </a:rPr>
              <a:t>[ 17]   8.00-10.00  sec   680 </a:t>
            </a:r>
            <a:r>
              <a:rPr lang="en-US" sz="2500" b="1" dirty="0" err="1">
                <a:latin typeface="Courier"/>
                <a:cs typeface="Courier"/>
              </a:rPr>
              <a:t>MBytes</a:t>
            </a:r>
            <a:r>
              <a:rPr lang="en-US" sz="2500" b="1" dirty="0">
                <a:latin typeface="Courier"/>
                <a:cs typeface="Courier"/>
              </a:rPr>
              <a:t>  2.85 </a:t>
            </a:r>
            <a:r>
              <a:rPr lang="en-US" sz="2500" b="1" dirty="0" err="1">
                <a:latin typeface="Courier"/>
                <a:cs typeface="Courier"/>
              </a:rPr>
              <a:t>Gbits</a:t>
            </a:r>
            <a:r>
              <a:rPr lang="en-US" sz="2500" b="1" dirty="0">
                <a:latin typeface="Courier"/>
                <a:cs typeface="Courier"/>
              </a:rPr>
              <a:t>/sec  0</a:t>
            </a:r>
          </a:p>
          <a:p>
            <a:pPr marL="0" indent="0">
              <a:lnSpc>
                <a:spcPct val="120000"/>
              </a:lnSpc>
              <a:spcBef>
                <a:spcPts val="0"/>
              </a:spcBef>
              <a:buNone/>
            </a:pPr>
            <a:r>
              <a:rPr lang="en-US" sz="2500" b="1" dirty="0">
                <a:latin typeface="Courier"/>
                <a:cs typeface="Courier"/>
              </a:rPr>
              <a:t>[ ID] Interval           Transfer     Bandwidth       Retransmits</a:t>
            </a:r>
          </a:p>
          <a:p>
            <a:pPr marL="0" indent="0">
              <a:lnSpc>
                <a:spcPct val="120000"/>
              </a:lnSpc>
              <a:spcBef>
                <a:spcPts val="0"/>
              </a:spcBef>
              <a:buNone/>
            </a:pPr>
            <a:r>
              <a:rPr lang="en-US" sz="2500" b="1" dirty="0">
                <a:latin typeface="Courier"/>
                <a:cs typeface="Courier"/>
              </a:rPr>
              <a:t>      Sent</a:t>
            </a:r>
          </a:p>
          <a:p>
            <a:pPr marL="0" indent="0">
              <a:lnSpc>
                <a:spcPct val="120000"/>
              </a:lnSpc>
              <a:spcBef>
                <a:spcPts val="0"/>
              </a:spcBef>
              <a:buNone/>
            </a:pPr>
            <a:r>
              <a:rPr lang="en-US" sz="2500" b="1" dirty="0">
                <a:latin typeface="Courier"/>
                <a:cs typeface="Courier"/>
              </a:rPr>
              <a:t>[ 17]   0.00-10.00  sec  3.06 </a:t>
            </a:r>
            <a:r>
              <a:rPr lang="en-US" sz="2500" b="1" dirty="0" err="1">
                <a:latin typeface="Courier"/>
                <a:cs typeface="Courier"/>
              </a:rPr>
              <a:t>GBytes</a:t>
            </a:r>
            <a:r>
              <a:rPr lang="en-US" sz="2500" b="1" dirty="0">
                <a:latin typeface="Courier"/>
                <a:cs typeface="Courier"/>
              </a:rPr>
              <a:t>  2.62 </a:t>
            </a:r>
            <a:r>
              <a:rPr lang="en-US" sz="2500" b="1" dirty="0" err="1">
                <a:latin typeface="Courier"/>
                <a:cs typeface="Courier"/>
              </a:rPr>
              <a:t>Gbits</a:t>
            </a:r>
            <a:r>
              <a:rPr lang="en-US" sz="2500" b="1" dirty="0">
                <a:latin typeface="Courier"/>
                <a:cs typeface="Courier"/>
              </a:rPr>
              <a:t>/sec  </a:t>
            </a:r>
            <a:r>
              <a:rPr lang="en-US" sz="2500" b="1" dirty="0">
                <a:solidFill>
                  <a:srgbClr val="FF0000"/>
                </a:solidFill>
                <a:latin typeface="Courier"/>
                <a:cs typeface="Courier"/>
              </a:rPr>
              <a:t>2</a:t>
            </a:r>
          </a:p>
          <a:p>
            <a:pPr marL="0" indent="0">
              <a:lnSpc>
                <a:spcPct val="120000"/>
              </a:lnSpc>
              <a:spcBef>
                <a:spcPts val="0"/>
              </a:spcBef>
              <a:buNone/>
            </a:pPr>
            <a:r>
              <a:rPr lang="en-US" sz="2500" b="1" dirty="0">
                <a:latin typeface="Courier"/>
                <a:cs typeface="Courier"/>
              </a:rPr>
              <a:t>      Received</a:t>
            </a:r>
          </a:p>
          <a:p>
            <a:pPr marL="0" indent="0">
              <a:lnSpc>
                <a:spcPct val="120000"/>
              </a:lnSpc>
              <a:spcBef>
                <a:spcPts val="0"/>
              </a:spcBef>
              <a:buNone/>
            </a:pPr>
            <a:r>
              <a:rPr lang="en-US" sz="2500" b="1" dirty="0">
                <a:latin typeface="Courier"/>
                <a:cs typeface="Courier"/>
              </a:rPr>
              <a:t>[ 17]   0.00-10.00  sec  3.06 </a:t>
            </a:r>
            <a:r>
              <a:rPr lang="en-US" sz="2500" b="1" dirty="0" err="1">
                <a:latin typeface="Courier"/>
                <a:cs typeface="Courier"/>
              </a:rPr>
              <a:t>GBytes</a:t>
            </a:r>
            <a:r>
              <a:rPr lang="en-US" sz="2500" b="1" dirty="0">
                <a:latin typeface="Courier"/>
                <a:cs typeface="Courier"/>
              </a:rPr>
              <a:t>  2.63 </a:t>
            </a:r>
            <a:r>
              <a:rPr lang="en-US" sz="2500" b="1" dirty="0" err="1">
                <a:latin typeface="Courier"/>
                <a:cs typeface="Courier"/>
              </a:rPr>
              <a:t>Gbits</a:t>
            </a:r>
            <a:r>
              <a:rPr lang="en-US" sz="2500" b="1" dirty="0">
                <a:latin typeface="Courier"/>
                <a:cs typeface="Courier"/>
              </a:rPr>
              <a:t>/sec</a:t>
            </a:r>
          </a:p>
          <a:p>
            <a:pPr marL="0" indent="0">
              <a:lnSpc>
                <a:spcPct val="120000"/>
              </a:lnSpc>
              <a:spcBef>
                <a:spcPts val="0"/>
              </a:spcBef>
              <a:buNone/>
            </a:pPr>
            <a:endParaRPr lang="en-US" sz="2500" b="1" dirty="0">
              <a:latin typeface="Courier"/>
              <a:cs typeface="Courier"/>
            </a:endParaRPr>
          </a:p>
          <a:p>
            <a:pPr marL="0" indent="0">
              <a:lnSpc>
                <a:spcPct val="120000"/>
              </a:lnSpc>
              <a:spcBef>
                <a:spcPts val="0"/>
              </a:spcBef>
              <a:buNone/>
            </a:pPr>
            <a:r>
              <a:rPr lang="en-US" sz="2500" b="1" dirty="0" err="1">
                <a:latin typeface="Courier"/>
                <a:cs typeface="Courier"/>
              </a:rPr>
              <a:t>iperf</a:t>
            </a:r>
            <a:r>
              <a:rPr lang="en-US" sz="2500" b="1" dirty="0">
                <a:latin typeface="Courier"/>
                <a:cs typeface="Courier"/>
              </a:rPr>
              <a:t> Done.</a:t>
            </a:r>
          </a:p>
          <a:p>
            <a:pPr marL="0" indent="0">
              <a:lnSpc>
                <a:spcPct val="120000"/>
              </a:lnSpc>
              <a:spcBef>
                <a:spcPts val="0"/>
              </a:spcBef>
              <a:buNone/>
            </a:pPr>
            <a:r>
              <a:rPr lang="en-US" sz="2500" b="1" dirty="0" err="1">
                <a:latin typeface="Courier"/>
                <a:cs typeface="Courier"/>
              </a:rPr>
              <a:t>bwctl</a:t>
            </a:r>
            <a:r>
              <a:rPr lang="en-US" sz="2500" b="1" dirty="0">
                <a:latin typeface="Courier"/>
                <a:cs typeface="Courier"/>
              </a:rPr>
              <a:t>: </a:t>
            </a:r>
            <a:r>
              <a:rPr lang="en-US" sz="2500" b="1" dirty="0" err="1">
                <a:latin typeface="Courier"/>
                <a:cs typeface="Courier"/>
              </a:rPr>
              <a:t>stop_tool</a:t>
            </a:r>
            <a:r>
              <a:rPr lang="en-US" sz="2500" b="1" dirty="0">
                <a:latin typeface="Courier"/>
                <a:cs typeface="Courier"/>
              </a:rPr>
              <a:t>: 3598657664.995604</a:t>
            </a:r>
          </a:p>
          <a:p>
            <a:pPr marL="0" indent="0">
              <a:lnSpc>
                <a:spcPct val="120000"/>
              </a:lnSpc>
              <a:spcBef>
                <a:spcPts val="0"/>
              </a:spcBef>
              <a:buNone/>
            </a:pPr>
            <a:endParaRPr lang="en-US" sz="2500" b="1" dirty="0">
              <a:latin typeface="Courier"/>
              <a:cs typeface="Courier"/>
            </a:endParaRPr>
          </a:p>
          <a:p>
            <a:pPr marL="0" indent="0">
              <a:lnSpc>
                <a:spcPct val="120000"/>
              </a:lnSpc>
              <a:spcBef>
                <a:spcPts val="0"/>
              </a:spcBef>
              <a:buNone/>
            </a:pPr>
            <a:r>
              <a:rPr lang="en-US" sz="2500" b="1" dirty="0">
                <a:latin typeface="Courier"/>
                <a:cs typeface="Courier"/>
              </a:rPr>
              <a:t>SENDER </a:t>
            </a:r>
            <a:r>
              <a:rPr lang="en-US" sz="2500" b="1" dirty="0" smtClean="0">
                <a:latin typeface="Courier"/>
                <a:cs typeface="Courier"/>
              </a:rPr>
              <a:t>END</a:t>
            </a:r>
            <a:endParaRPr lang="en-US" sz="2500" dirty="0" smtClean="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21</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
        <p:nvSpPr>
          <p:cNvPr id="5" name="Oval 4"/>
          <p:cNvSpPr/>
          <p:nvPr/>
        </p:nvSpPr>
        <p:spPr>
          <a:xfrm>
            <a:off x="3331634" y="5452534"/>
            <a:ext cx="1236133" cy="262467"/>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4567767" y="5346700"/>
            <a:ext cx="1955800" cy="21166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341533" y="4998642"/>
            <a:ext cx="2573867"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Tree>
    <p:extLst>
      <p:ext uri="{BB962C8B-B14F-4D97-AF65-F5344CB8AC3E}">
        <p14:creationId xmlns:p14="http://schemas.microsoft.com/office/powerpoint/2010/main" val="31453382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BWCTL May Not be Telling Us</a:t>
            </a:r>
            <a:endParaRPr lang="en-US" dirty="0"/>
          </a:p>
        </p:txBody>
      </p:sp>
      <p:sp>
        <p:nvSpPr>
          <p:cNvPr id="7" name="Content Placeholder 6"/>
          <p:cNvSpPr>
            <a:spLocks noGrp="1"/>
          </p:cNvSpPr>
          <p:nvPr>
            <p:ph idx="1"/>
          </p:nvPr>
        </p:nvSpPr>
        <p:spPr>
          <a:xfrm>
            <a:off x="457200" y="1600201"/>
            <a:ext cx="8229600" cy="4883154"/>
          </a:xfrm>
        </p:spPr>
        <p:txBody>
          <a:bodyPr>
            <a:normAutofit lnSpcReduction="10000"/>
          </a:bodyPr>
          <a:lstStyle/>
          <a:p>
            <a:r>
              <a:rPr lang="en-US" dirty="0" smtClean="0"/>
              <a:t>Why kick iperf2 to the curb?</a:t>
            </a:r>
          </a:p>
          <a:p>
            <a:pPr lvl="1"/>
            <a:r>
              <a:rPr lang="en-US" dirty="0" smtClean="0"/>
              <a:t>No notion of TCP retransmits – and you really want to have this to understand what is going on in a transfer (retransmits = a symptom of something dropping/corrupting/delaying packets)</a:t>
            </a:r>
          </a:p>
          <a:p>
            <a:pPr lvl="1"/>
            <a:r>
              <a:rPr lang="en-US" dirty="0" smtClean="0"/>
              <a:t>CPU waster when you are doing UDP tests, e.g. it can’t give you an accurate notion of network performance since it is host limited</a:t>
            </a:r>
          </a:p>
          <a:p>
            <a:pPr lvl="1"/>
            <a:r>
              <a:rPr lang="en-US" dirty="0" smtClean="0"/>
              <a:t>Entering into non-supported territory (the best reason to switch)</a:t>
            </a:r>
          </a:p>
          <a:p>
            <a:r>
              <a:rPr lang="en-US" dirty="0" smtClean="0"/>
              <a:t>In general, there are other problems with a throughput tool we need to be concerned with – some are controllable and some aren’t</a:t>
            </a:r>
          </a:p>
          <a:p>
            <a:pPr lvl="1"/>
            <a:r>
              <a:rPr lang="en-US" dirty="0" smtClean="0"/>
              <a:t>Relies on the tuning of the host (e.g. did you follow </a:t>
            </a:r>
            <a:r>
              <a:rPr lang="en-US" dirty="0" smtClean="0">
                <a:hlinkClick r:id="rId2"/>
              </a:rPr>
              <a:t>http://fasterdata.es.net</a:t>
            </a:r>
            <a:r>
              <a:rPr lang="en-US" dirty="0" smtClean="0"/>
              <a:t> recommendations?)</a:t>
            </a:r>
          </a:p>
          <a:p>
            <a:pPr lvl="1"/>
            <a:r>
              <a:rPr lang="en-US" dirty="0" smtClean="0"/>
              <a:t>Single number is not descriptive of what is really going on (e.g. was it 1Mbps because of my local host, local network, remote network, or remote host?)</a:t>
            </a:r>
          </a:p>
          <a:p>
            <a:pPr lvl="1"/>
            <a:r>
              <a:rPr lang="en-US" dirty="0" smtClean="0"/>
              <a:t>Easy to test ‘poorly’ – lets get into that</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22</a:t>
            </a:fld>
            <a:r>
              <a:rPr lang="en-US" sz="800" dirty="0">
                <a:solidFill>
                  <a:prstClr val="black"/>
                </a:solidFill>
              </a:rPr>
              <a:t> – ESnet Science Engagement (</a:t>
            </a:r>
            <a:r>
              <a:rPr lang="en-US" sz="800" dirty="0">
                <a:solidFill>
                  <a:prstClr val="black"/>
                </a:solidFill>
                <a:hlinkClick r:id="rId3"/>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36688221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BWCTL May Not be Telling Us</a:t>
            </a:r>
            <a:endParaRPr lang="en-US" dirty="0"/>
          </a:p>
        </p:txBody>
      </p:sp>
      <p:sp>
        <p:nvSpPr>
          <p:cNvPr id="7" name="Content Placeholder 6"/>
          <p:cNvSpPr>
            <a:spLocks noGrp="1"/>
          </p:cNvSpPr>
          <p:nvPr>
            <p:ph idx="1"/>
          </p:nvPr>
        </p:nvSpPr>
        <p:spPr>
          <a:xfrm>
            <a:off x="457200" y="1294015"/>
            <a:ext cx="5735192" cy="2062692"/>
          </a:xfrm>
        </p:spPr>
        <p:txBody>
          <a:bodyPr>
            <a:normAutofit fontScale="92500" lnSpcReduction="10000"/>
          </a:bodyPr>
          <a:lstStyle/>
          <a:p>
            <a:r>
              <a:rPr lang="en-US" dirty="0" err="1" smtClean="0"/>
              <a:t>Fasterdata</a:t>
            </a:r>
            <a:r>
              <a:rPr lang="en-US" dirty="0" smtClean="0"/>
              <a:t> Tunings</a:t>
            </a:r>
          </a:p>
          <a:p>
            <a:pPr lvl="1"/>
            <a:r>
              <a:rPr lang="en-US" dirty="0" err="1" smtClean="0"/>
              <a:t>Fasterdata</a:t>
            </a:r>
            <a:r>
              <a:rPr lang="en-US" dirty="0" smtClean="0"/>
              <a:t> recommends a set of </a:t>
            </a:r>
            <a:r>
              <a:rPr lang="en-US" dirty="0"/>
              <a:t>tunings (</a:t>
            </a:r>
            <a:r>
              <a:rPr lang="en-US" dirty="0">
                <a:hlinkClick r:id="rId2"/>
              </a:rPr>
              <a:t>https://fasterdata.es.net/host-tuning</a:t>
            </a:r>
            <a:r>
              <a:rPr lang="en-US" dirty="0" smtClean="0">
                <a:hlinkClick r:id="rId2"/>
              </a:rPr>
              <a:t>/</a:t>
            </a:r>
            <a:r>
              <a:rPr lang="en-US" dirty="0" smtClean="0"/>
              <a:t>) that are designed to increase the performance of a single COTS host, on a shared network infrastructure</a:t>
            </a:r>
          </a:p>
          <a:p>
            <a:pPr lvl="1"/>
            <a:r>
              <a:rPr lang="en-US" dirty="0"/>
              <a:t>What this means is that we don’t recommend ‘maximum’ tuning</a:t>
            </a:r>
          </a:p>
          <a:p>
            <a:pPr lvl="1"/>
            <a:endParaRPr lang="en-US" dirty="0" smtClean="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23</a:t>
            </a:fld>
            <a:r>
              <a:rPr lang="en-US" sz="800" dirty="0">
                <a:solidFill>
                  <a:prstClr val="black"/>
                </a:solidFill>
              </a:rPr>
              <a:t> – ESnet Science Engagement (</a:t>
            </a:r>
            <a:r>
              <a:rPr lang="en-US" sz="800" dirty="0">
                <a:solidFill>
                  <a:prstClr val="black"/>
                </a:solidFill>
                <a:hlinkClick r:id="rId3"/>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2" name="Picture 1" descr="smart-monster-c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392" y="1143000"/>
            <a:ext cx="2951608" cy="2213706"/>
          </a:xfrm>
          <a:prstGeom prst="rect">
            <a:avLst/>
          </a:prstGeom>
        </p:spPr>
      </p:pic>
      <p:sp>
        <p:nvSpPr>
          <p:cNvPr id="8" name="Content Placeholder 6"/>
          <p:cNvSpPr txBox="1">
            <a:spLocks/>
          </p:cNvSpPr>
          <p:nvPr/>
        </p:nvSpPr>
        <p:spPr>
          <a:xfrm>
            <a:off x="457200" y="3356706"/>
            <a:ext cx="8229600" cy="3260744"/>
          </a:xfrm>
          <a:prstGeom prst="rect">
            <a:avLst/>
          </a:prstGeom>
        </p:spPr>
        <p:txBody>
          <a:bodyPr vert="horz" lIns="91440" tIns="45720" rIns="91440" bIns="45720" rtlCol="0">
            <a:normAutofit fontScale="925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We are assuming (expecting? </a:t>
            </a:r>
            <a:r>
              <a:rPr lang="en-US" dirty="0"/>
              <a:t>h</a:t>
            </a:r>
            <a:r>
              <a:rPr lang="en-US" dirty="0" smtClean="0"/>
              <a:t>oping?) the host can do parallel TCP streams via the data transfer application (e.g. Globus)</a:t>
            </a:r>
          </a:p>
          <a:p>
            <a:pPr lvl="1"/>
            <a:r>
              <a:rPr lang="en-US" dirty="0"/>
              <a:t>B</a:t>
            </a:r>
            <a:r>
              <a:rPr lang="en-US" dirty="0" smtClean="0"/>
              <a:t>ecause of that you don’t want to assign upwards of 256M of kernel memory to a single TCP socket – a sensible amount is 32M/64M, and if you have 4 streams you are getting the benefits of 128M/256M (enough for a 10G cross country flow)</a:t>
            </a:r>
          </a:p>
          <a:p>
            <a:pPr lvl="1"/>
            <a:r>
              <a:rPr lang="en-US" dirty="0" smtClean="0"/>
              <a:t>We also strive for good citizenship – its very possible for a single 10G machine to get 9.9Gbps TCP, we see this often.  If its on a shared infrastructure, there is benefit to </a:t>
            </a:r>
            <a:r>
              <a:rPr lang="en-US" dirty="0" err="1" smtClean="0"/>
              <a:t>downtuning</a:t>
            </a:r>
            <a:r>
              <a:rPr lang="en-US" dirty="0" smtClean="0"/>
              <a:t> buffers.  </a:t>
            </a:r>
          </a:p>
          <a:p>
            <a:r>
              <a:rPr lang="en-US" dirty="0" smtClean="0"/>
              <a:t>Can you ignore the above?  Sure – </a:t>
            </a:r>
            <a:r>
              <a:rPr lang="en-US" dirty="0" err="1" smtClean="0"/>
              <a:t>overtune</a:t>
            </a:r>
            <a:r>
              <a:rPr lang="en-US" dirty="0" smtClean="0"/>
              <a:t> as you see fit, </a:t>
            </a:r>
            <a:r>
              <a:rPr lang="en-US" b="1" i="1" u="sng" dirty="0" smtClean="0"/>
              <a:t>KNOW YOUR NETWORK, USERS, AND USE CASES</a:t>
            </a:r>
          </a:p>
          <a:p>
            <a:r>
              <a:rPr lang="en-US" dirty="0" smtClean="0"/>
              <a:t>What does </a:t>
            </a:r>
            <a:r>
              <a:rPr lang="en-US" smtClean="0"/>
              <a:t>this </a:t>
            </a:r>
            <a:r>
              <a:rPr lang="en-US" smtClean="0"/>
              <a:t>do </a:t>
            </a:r>
            <a:r>
              <a:rPr lang="en-US" dirty="0" smtClean="0"/>
              <a:t>to </a:t>
            </a:r>
            <a:r>
              <a:rPr lang="en-US" dirty="0" err="1" smtClean="0"/>
              <a:t>perfSONAR</a:t>
            </a:r>
            <a:r>
              <a:rPr lang="en-US" dirty="0" smtClean="0"/>
              <a:t> testing?</a:t>
            </a:r>
          </a:p>
        </p:txBody>
      </p:sp>
    </p:spTree>
    <p:extLst>
      <p:ext uri="{BB962C8B-B14F-4D97-AF65-F5344CB8AC3E}">
        <p14:creationId xmlns:p14="http://schemas.microsoft.com/office/powerpoint/2010/main" val="19795501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BWCTL May Not be Telling Us</a:t>
            </a:r>
            <a:endParaRPr lang="en-US" dirty="0"/>
          </a:p>
        </p:txBody>
      </p:sp>
      <p:sp>
        <p:nvSpPr>
          <p:cNvPr id="7" name="Content Placeholder 6"/>
          <p:cNvSpPr>
            <a:spLocks noGrp="1"/>
          </p:cNvSpPr>
          <p:nvPr>
            <p:ph idx="1"/>
          </p:nvPr>
        </p:nvSpPr>
        <p:spPr>
          <a:xfrm>
            <a:off x="457200" y="1600201"/>
            <a:ext cx="8229600" cy="4883154"/>
          </a:xfrm>
        </p:spPr>
        <p:txBody>
          <a:bodyPr>
            <a:normAutofit fontScale="92500" lnSpcReduction="10000"/>
          </a:bodyPr>
          <a:lstStyle/>
          <a:p>
            <a:r>
              <a:rPr lang="en-US" dirty="0" smtClean="0"/>
              <a:t>Regular Testing Setup</a:t>
            </a:r>
          </a:p>
          <a:p>
            <a:pPr lvl="1"/>
            <a:r>
              <a:rPr lang="en-US" dirty="0" smtClean="0"/>
              <a:t>If we don’t ‘max tune’, and run a 20/30 second single streamed TCP test (defaults for the toolkit) we are not going to see 9.9Gbps. </a:t>
            </a:r>
          </a:p>
          <a:p>
            <a:pPr lvl="1"/>
            <a:r>
              <a:rPr lang="en-US" dirty="0" smtClean="0"/>
              <a:t>Think critically: TCP ramp up takes 1-5 seconds (depending on latency), and any tiny blip of congestion will cut TCP performance in half.  </a:t>
            </a:r>
          </a:p>
          <a:p>
            <a:pPr lvl="1"/>
            <a:r>
              <a:rPr lang="en-US" dirty="0" smtClean="0"/>
              <a:t>It is </a:t>
            </a:r>
            <a:r>
              <a:rPr lang="en-US" b="1" i="1" u="sng" dirty="0" smtClean="0"/>
              <a:t>common</a:t>
            </a:r>
            <a:r>
              <a:rPr lang="en-US" dirty="0" smtClean="0"/>
              <a:t> (and in my mind - expected) to see regular testing values on clean networks range between 1Gbps and 5Gbps, latency dependent</a:t>
            </a:r>
          </a:p>
          <a:p>
            <a:pPr lvl="1"/>
            <a:r>
              <a:rPr lang="en-US" dirty="0" smtClean="0"/>
              <a:t>Performance has two ranges – really crappy, and expected (where expected has a lot of headroom).  You will know when its really crappy (trust me).  </a:t>
            </a:r>
          </a:p>
          <a:p>
            <a:r>
              <a:rPr lang="en-US" dirty="0" smtClean="0"/>
              <a:t>Diagnostic Suggestions</a:t>
            </a:r>
          </a:p>
          <a:p>
            <a:pPr lvl="1"/>
            <a:r>
              <a:rPr lang="en-US" dirty="0" smtClean="0"/>
              <a:t>You can max out BWCTL in this capacity</a:t>
            </a:r>
          </a:p>
          <a:p>
            <a:pPr lvl="1"/>
            <a:r>
              <a:rPr lang="en-US" dirty="0"/>
              <a:t>R</a:t>
            </a:r>
            <a:r>
              <a:rPr lang="en-US" dirty="0" smtClean="0"/>
              <a:t>un long tests (-T 60), with multiple streams (-P 4), and large windows (-W 128M); go crazy</a:t>
            </a:r>
          </a:p>
          <a:p>
            <a:pPr lvl="1"/>
            <a:r>
              <a:rPr lang="en-US" dirty="0" smtClean="0"/>
              <a:t>It is also </a:t>
            </a:r>
            <a:r>
              <a:rPr lang="en-US" b="1" i="1" u="sng" dirty="0" smtClean="0"/>
              <a:t>VERY COMMON </a:t>
            </a:r>
            <a:r>
              <a:rPr lang="en-US" dirty="0" smtClean="0"/>
              <a:t>that doing so will produce different results than your regular testing.  It</a:t>
            </a:r>
            <a:r>
              <a:rPr lang="fr-FR" dirty="0" smtClean="0"/>
              <a:t>’</a:t>
            </a:r>
            <a:r>
              <a:rPr lang="en-US" dirty="0" smtClean="0"/>
              <a:t>s a different set of test parameters, its not that the tools are deliberately lying.  </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24</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8843537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Happens When BWCTL Says “Crappy”</a:t>
            </a:r>
            <a:endParaRPr lang="en-US" dirty="0"/>
          </a:p>
        </p:txBody>
      </p:sp>
      <p:sp>
        <p:nvSpPr>
          <p:cNvPr id="7" name="Content Placeholder 6"/>
          <p:cNvSpPr>
            <a:spLocks noGrp="1"/>
          </p:cNvSpPr>
          <p:nvPr>
            <p:ph idx="1"/>
          </p:nvPr>
        </p:nvSpPr>
        <p:spPr>
          <a:xfrm>
            <a:off x="457200" y="1600201"/>
            <a:ext cx="8229600" cy="5199812"/>
          </a:xfrm>
        </p:spPr>
        <p:txBody>
          <a:bodyPr>
            <a:normAutofit fontScale="32500" lnSpcReduction="20000"/>
          </a:bodyPr>
          <a:lstStyle/>
          <a:p>
            <a:r>
              <a:rPr lang="en-US" sz="5000" dirty="0" smtClean="0"/>
              <a:t>Science does not live by throughput alone – mainly because if its low you need to understand why.  </a:t>
            </a:r>
          </a:p>
          <a:p>
            <a:pPr marL="0" indent="0">
              <a:buNone/>
            </a:pPr>
            <a:endParaRPr lang="en-US" dirty="0" smtClean="0"/>
          </a:p>
          <a:p>
            <a:pPr marL="0" indent="0">
              <a:lnSpc>
                <a:spcPct val="120000"/>
              </a:lnSpc>
              <a:spcBef>
                <a:spcPts val="0"/>
              </a:spcBef>
              <a:buNone/>
            </a:pPr>
            <a:r>
              <a:rPr lang="en-US" b="1" dirty="0">
                <a:latin typeface="Courier"/>
                <a:cs typeface="Courier"/>
              </a:rPr>
              <a:t>[zurawski@wash-pt1 ~]$ </a:t>
            </a:r>
            <a:r>
              <a:rPr lang="en-US" b="1" dirty="0" err="1">
                <a:latin typeface="Courier"/>
                <a:cs typeface="Courier"/>
              </a:rPr>
              <a:t>bwctl</a:t>
            </a:r>
            <a:r>
              <a:rPr lang="en-US" b="1" dirty="0">
                <a:latin typeface="Courier"/>
                <a:cs typeface="Courier"/>
              </a:rPr>
              <a:t> -T </a:t>
            </a:r>
            <a:r>
              <a:rPr lang="en-US" b="1" dirty="0" err="1">
                <a:latin typeface="Courier"/>
                <a:cs typeface="Courier"/>
              </a:rPr>
              <a:t>nuttcp</a:t>
            </a:r>
            <a:r>
              <a:rPr lang="en-US" b="1" dirty="0">
                <a:latin typeface="Courier"/>
                <a:cs typeface="Courier"/>
              </a:rPr>
              <a:t> -f m -t 10 -</a:t>
            </a:r>
            <a:r>
              <a:rPr lang="en-US" b="1" dirty="0" err="1">
                <a:latin typeface="Courier"/>
                <a:cs typeface="Courier"/>
              </a:rPr>
              <a:t>i</a:t>
            </a:r>
            <a:r>
              <a:rPr lang="en-US" b="1" dirty="0">
                <a:latin typeface="Courier"/>
                <a:cs typeface="Courier"/>
              </a:rPr>
              <a:t> 2 -c sunn-pt1.es.net</a:t>
            </a:r>
          </a:p>
          <a:p>
            <a:pPr marL="0" indent="0">
              <a:lnSpc>
                <a:spcPct val="120000"/>
              </a:lnSpc>
              <a:spcBef>
                <a:spcPts val="0"/>
              </a:spcBef>
              <a:buNone/>
            </a:pPr>
            <a:r>
              <a:rPr lang="en-US" b="1" dirty="0" err="1">
                <a:latin typeface="Courier"/>
                <a:cs typeface="Courier"/>
              </a:rPr>
              <a:t>bwctl</a:t>
            </a:r>
            <a:r>
              <a:rPr lang="en-US" b="1" dirty="0">
                <a:latin typeface="Courier"/>
                <a:cs typeface="Courier"/>
              </a:rPr>
              <a:t>: 41 seconds until test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SENDER START</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exec_line</a:t>
            </a:r>
            <a:r>
              <a:rPr lang="en-US" b="1" dirty="0">
                <a:latin typeface="Courier"/>
                <a:cs typeface="Courier"/>
              </a:rPr>
              <a:t>: /</a:t>
            </a:r>
            <a:r>
              <a:rPr lang="en-US" b="1" dirty="0" err="1">
                <a:latin typeface="Courier"/>
                <a:cs typeface="Courier"/>
              </a:rPr>
              <a:t>usr</a:t>
            </a:r>
            <a:r>
              <a:rPr lang="en-US" b="1" dirty="0">
                <a:latin typeface="Courier"/>
                <a:cs typeface="Courier"/>
              </a:rPr>
              <a:t>/bin/</a:t>
            </a:r>
            <a:r>
              <a:rPr lang="en-US" b="1" dirty="0" err="1">
                <a:latin typeface="Courier"/>
                <a:cs typeface="Courier"/>
              </a:rPr>
              <a:t>nuttcp</a:t>
            </a:r>
            <a:r>
              <a:rPr lang="en-US" b="1" dirty="0">
                <a:latin typeface="Courier"/>
                <a:cs typeface="Courier"/>
              </a:rPr>
              <a:t> -</a:t>
            </a:r>
            <a:r>
              <a:rPr lang="en-US" b="1" dirty="0" err="1">
                <a:latin typeface="Courier"/>
                <a:cs typeface="Courier"/>
              </a:rPr>
              <a:t>vv</a:t>
            </a:r>
            <a:r>
              <a:rPr lang="en-US" b="1" dirty="0">
                <a:latin typeface="Courier"/>
                <a:cs typeface="Courier"/>
              </a:rPr>
              <a:t> -p 5004 -</a:t>
            </a:r>
            <a:r>
              <a:rPr lang="en-US" b="1" dirty="0" err="1">
                <a:latin typeface="Courier"/>
                <a:cs typeface="Courier"/>
              </a:rPr>
              <a:t>i</a:t>
            </a:r>
            <a:r>
              <a:rPr lang="en-US" b="1" dirty="0">
                <a:latin typeface="Courier"/>
                <a:cs typeface="Courier"/>
              </a:rPr>
              <a:t> 2.000000 -T 10 -t 198.129.254.58</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tester: </a:t>
            </a:r>
            <a:r>
              <a:rPr lang="en-US" b="1" dirty="0" err="1">
                <a:latin typeface="Courier"/>
                <a:cs typeface="Courier"/>
              </a:rPr>
              <a:t>nuttcp</a:t>
            </a:r>
            <a:endParaRPr lang="en-US" b="1" dirty="0">
              <a:latin typeface="Courier"/>
              <a:cs typeface="Courier"/>
            </a:endParaRP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receiver: 198.129.254.58</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sender: 198.124.238.34</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start_tool</a:t>
            </a:r>
            <a:r>
              <a:rPr lang="en-US" b="1" dirty="0">
                <a:latin typeface="Courier"/>
                <a:cs typeface="Courier"/>
              </a:rPr>
              <a:t>: 3598658394.807831</a:t>
            </a:r>
          </a:p>
          <a:p>
            <a:pPr marL="0" indent="0">
              <a:lnSpc>
                <a:spcPct val="120000"/>
              </a:lnSpc>
              <a:spcBef>
                <a:spcPts val="0"/>
              </a:spcBef>
              <a:buNone/>
            </a:pPr>
            <a:r>
              <a:rPr lang="en-US" b="1" dirty="0" err="1">
                <a:latin typeface="Courier"/>
                <a:cs typeface="Courier"/>
              </a:rPr>
              <a:t>nuttcp</a:t>
            </a:r>
            <a:r>
              <a:rPr lang="en-US" b="1" dirty="0">
                <a:latin typeface="Courier"/>
                <a:cs typeface="Courier"/>
              </a:rPr>
              <a:t>-t: v7.1.6: socket</a:t>
            </a:r>
          </a:p>
          <a:p>
            <a:pPr marL="0" indent="0">
              <a:lnSpc>
                <a:spcPct val="120000"/>
              </a:lnSpc>
              <a:spcBef>
                <a:spcPts val="0"/>
              </a:spcBef>
              <a:buNone/>
            </a:pPr>
            <a:r>
              <a:rPr lang="en-US" b="1" dirty="0" err="1">
                <a:latin typeface="Courier"/>
                <a:cs typeface="Courier"/>
              </a:rPr>
              <a:t>nuttcp</a:t>
            </a:r>
            <a:r>
              <a:rPr lang="en-US" b="1" dirty="0">
                <a:latin typeface="Courier"/>
                <a:cs typeface="Courier"/>
              </a:rPr>
              <a:t>-t: </a:t>
            </a:r>
            <a:r>
              <a:rPr lang="en-US" b="1" dirty="0" err="1">
                <a:latin typeface="Courier"/>
                <a:cs typeface="Courier"/>
              </a:rPr>
              <a:t>buflen</a:t>
            </a:r>
            <a:r>
              <a:rPr lang="en-US" b="1" dirty="0">
                <a:latin typeface="Courier"/>
                <a:cs typeface="Courier"/>
              </a:rPr>
              <a:t>=65536, </a:t>
            </a:r>
            <a:r>
              <a:rPr lang="en-US" b="1" dirty="0" err="1">
                <a:latin typeface="Courier"/>
                <a:cs typeface="Courier"/>
              </a:rPr>
              <a:t>nstream</a:t>
            </a:r>
            <a:r>
              <a:rPr lang="en-US" b="1" dirty="0">
                <a:latin typeface="Courier"/>
                <a:cs typeface="Courier"/>
              </a:rPr>
              <a:t>=1, port=5004 </a:t>
            </a:r>
            <a:r>
              <a:rPr lang="en-US" b="1" dirty="0" err="1">
                <a:latin typeface="Courier"/>
                <a:cs typeface="Courier"/>
              </a:rPr>
              <a:t>tcp</a:t>
            </a:r>
            <a:r>
              <a:rPr lang="en-US" b="1" dirty="0">
                <a:latin typeface="Courier"/>
                <a:cs typeface="Courier"/>
              </a:rPr>
              <a:t> -&gt; 198.129.254.58</a:t>
            </a:r>
          </a:p>
          <a:p>
            <a:pPr marL="0" indent="0">
              <a:lnSpc>
                <a:spcPct val="120000"/>
              </a:lnSpc>
              <a:spcBef>
                <a:spcPts val="0"/>
              </a:spcBef>
              <a:buNone/>
            </a:pPr>
            <a:r>
              <a:rPr lang="en-US" b="1" dirty="0" err="1">
                <a:latin typeface="Courier"/>
                <a:cs typeface="Courier"/>
              </a:rPr>
              <a:t>nuttcp</a:t>
            </a:r>
            <a:r>
              <a:rPr lang="en-US" b="1" dirty="0">
                <a:latin typeface="Courier"/>
                <a:cs typeface="Courier"/>
              </a:rPr>
              <a:t>-t: time limit = 10.00 seconds</a:t>
            </a:r>
          </a:p>
          <a:p>
            <a:pPr marL="0" indent="0">
              <a:lnSpc>
                <a:spcPct val="120000"/>
              </a:lnSpc>
              <a:spcBef>
                <a:spcPts val="0"/>
              </a:spcBef>
              <a:buNone/>
            </a:pPr>
            <a:r>
              <a:rPr lang="en-US" b="1" dirty="0" err="1">
                <a:latin typeface="Courier"/>
                <a:cs typeface="Courier"/>
              </a:rPr>
              <a:t>nuttcp</a:t>
            </a:r>
            <a:r>
              <a:rPr lang="en-US" b="1" dirty="0">
                <a:latin typeface="Courier"/>
                <a:cs typeface="Courier"/>
              </a:rPr>
              <a:t>-t: connect to 198.129.254.58 with </a:t>
            </a:r>
            <a:r>
              <a:rPr lang="en-US" b="1" dirty="0" err="1">
                <a:latin typeface="Courier"/>
                <a:cs typeface="Courier"/>
              </a:rPr>
              <a:t>mss</a:t>
            </a:r>
            <a:r>
              <a:rPr lang="en-US" b="1" dirty="0">
                <a:latin typeface="Courier"/>
                <a:cs typeface="Courier"/>
              </a:rPr>
              <a:t>=8948, RTT=62.440 </a:t>
            </a:r>
            <a:r>
              <a:rPr lang="en-US" b="1" dirty="0" err="1">
                <a:latin typeface="Courier"/>
                <a:cs typeface="Courier"/>
              </a:rPr>
              <a:t>ms</a:t>
            </a:r>
            <a:endParaRPr lang="en-US" b="1" dirty="0">
              <a:latin typeface="Courier"/>
              <a:cs typeface="Courier"/>
            </a:endParaRPr>
          </a:p>
          <a:p>
            <a:pPr marL="0" indent="0">
              <a:lnSpc>
                <a:spcPct val="120000"/>
              </a:lnSpc>
              <a:spcBef>
                <a:spcPts val="0"/>
              </a:spcBef>
              <a:buNone/>
            </a:pPr>
            <a:r>
              <a:rPr lang="en-US" b="1" dirty="0" err="1">
                <a:latin typeface="Courier"/>
                <a:cs typeface="Courier"/>
              </a:rPr>
              <a:t>nuttcp</a:t>
            </a:r>
            <a:r>
              <a:rPr lang="en-US" b="1" dirty="0">
                <a:latin typeface="Courier"/>
                <a:cs typeface="Courier"/>
              </a:rPr>
              <a:t>-t: send window size = 98720, receive window size = 87380</a:t>
            </a:r>
          </a:p>
          <a:p>
            <a:pPr marL="0" indent="0">
              <a:lnSpc>
                <a:spcPct val="120000"/>
              </a:lnSpc>
              <a:spcBef>
                <a:spcPts val="0"/>
              </a:spcBef>
              <a:buNone/>
            </a:pPr>
            <a:r>
              <a:rPr lang="en-US" b="1" dirty="0" err="1">
                <a:latin typeface="Courier"/>
                <a:cs typeface="Courier"/>
              </a:rPr>
              <a:t>nuttcp</a:t>
            </a:r>
            <a:r>
              <a:rPr lang="en-US" b="1" dirty="0">
                <a:latin typeface="Courier"/>
                <a:cs typeface="Courier"/>
              </a:rPr>
              <a:t>-t: available send window = 74040, available receive window = 65535</a:t>
            </a:r>
          </a:p>
          <a:p>
            <a:pPr marL="0" indent="0">
              <a:lnSpc>
                <a:spcPct val="120000"/>
              </a:lnSpc>
              <a:spcBef>
                <a:spcPts val="0"/>
              </a:spcBef>
              <a:buNone/>
            </a:pPr>
            <a:r>
              <a:rPr lang="en-US" b="1" dirty="0" err="1">
                <a:latin typeface="Courier"/>
                <a:cs typeface="Courier"/>
              </a:rPr>
              <a:t>nuttcp</a:t>
            </a:r>
            <a:r>
              <a:rPr lang="en-US" b="1" dirty="0">
                <a:latin typeface="Courier"/>
                <a:cs typeface="Courier"/>
              </a:rPr>
              <a:t>-r: v7.1.6: socket</a:t>
            </a:r>
          </a:p>
          <a:p>
            <a:pPr marL="0" indent="0">
              <a:lnSpc>
                <a:spcPct val="120000"/>
              </a:lnSpc>
              <a:spcBef>
                <a:spcPts val="0"/>
              </a:spcBef>
              <a:buNone/>
            </a:pPr>
            <a:r>
              <a:rPr lang="en-US" b="1" dirty="0" err="1">
                <a:latin typeface="Courier"/>
                <a:cs typeface="Courier"/>
              </a:rPr>
              <a:t>nuttcp</a:t>
            </a:r>
            <a:r>
              <a:rPr lang="en-US" b="1" dirty="0">
                <a:latin typeface="Courier"/>
                <a:cs typeface="Courier"/>
              </a:rPr>
              <a:t>-r: </a:t>
            </a:r>
            <a:r>
              <a:rPr lang="en-US" b="1" dirty="0" err="1">
                <a:latin typeface="Courier"/>
                <a:cs typeface="Courier"/>
              </a:rPr>
              <a:t>buflen</a:t>
            </a:r>
            <a:r>
              <a:rPr lang="en-US" b="1" dirty="0">
                <a:latin typeface="Courier"/>
                <a:cs typeface="Courier"/>
              </a:rPr>
              <a:t>=65536, </a:t>
            </a:r>
            <a:r>
              <a:rPr lang="en-US" b="1" dirty="0" err="1">
                <a:latin typeface="Courier"/>
                <a:cs typeface="Courier"/>
              </a:rPr>
              <a:t>nstream</a:t>
            </a:r>
            <a:r>
              <a:rPr lang="en-US" b="1" dirty="0">
                <a:latin typeface="Courier"/>
                <a:cs typeface="Courier"/>
              </a:rPr>
              <a:t>=1, port=5004 </a:t>
            </a:r>
            <a:r>
              <a:rPr lang="en-US" b="1" dirty="0" err="1">
                <a:latin typeface="Courier"/>
                <a:cs typeface="Courier"/>
              </a:rPr>
              <a:t>tcp</a:t>
            </a:r>
            <a:endParaRPr lang="en-US" b="1" dirty="0">
              <a:latin typeface="Courier"/>
              <a:cs typeface="Courier"/>
            </a:endParaRPr>
          </a:p>
          <a:p>
            <a:pPr marL="0" indent="0">
              <a:lnSpc>
                <a:spcPct val="120000"/>
              </a:lnSpc>
              <a:spcBef>
                <a:spcPts val="0"/>
              </a:spcBef>
              <a:buNone/>
            </a:pPr>
            <a:r>
              <a:rPr lang="en-US" b="1" dirty="0" err="1">
                <a:latin typeface="Courier"/>
                <a:cs typeface="Courier"/>
              </a:rPr>
              <a:t>nuttcp</a:t>
            </a:r>
            <a:r>
              <a:rPr lang="en-US" b="1" dirty="0">
                <a:latin typeface="Courier"/>
                <a:cs typeface="Courier"/>
              </a:rPr>
              <a:t>-r: interval reporting every 2.00 seconds</a:t>
            </a:r>
          </a:p>
          <a:p>
            <a:pPr marL="0" indent="0">
              <a:lnSpc>
                <a:spcPct val="120000"/>
              </a:lnSpc>
              <a:spcBef>
                <a:spcPts val="0"/>
              </a:spcBef>
              <a:buNone/>
            </a:pPr>
            <a:r>
              <a:rPr lang="en-US" b="1" dirty="0" err="1">
                <a:latin typeface="Courier"/>
                <a:cs typeface="Courier"/>
              </a:rPr>
              <a:t>nuttcp</a:t>
            </a:r>
            <a:r>
              <a:rPr lang="en-US" b="1" dirty="0">
                <a:latin typeface="Courier"/>
                <a:cs typeface="Courier"/>
              </a:rPr>
              <a:t>-r: accept from 198.124.238.34</a:t>
            </a:r>
          </a:p>
          <a:p>
            <a:pPr marL="0" indent="0">
              <a:lnSpc>
                <a:spcPct val="120000"/>
              </a:lnSpc>
              <a:spcBef>
                <a:spcPts val="0"/>
              </a:spcBef>
              <a:buNone/>
            </a:pPr>
            <a:r>
              <a:rPr lang="en-US" b="1" dirty="0" err="1">
                <a:latin typeface="Courier"/>
                <a:cs typeface="Courier"/>
              </a:rPr>
              <a:t>nuttcp</a:t>
            </a:r>
            <a:r>
              <a:rPr lang="en-US" b="1" dirty="0">
                <a:latin typeface="Courier"/>
                <a:cs typeface="Courier"/>
              </a:rPr>
              <a:t>-r: send window size = 98720, receive window size = 87380</a:t>
            </a:r>
          </a:p>
          <a:p>
            <a:pPr marL="0" indent="0">
              <a:lnSpc>
                <a:spcPct val="120000"/>
              </a:lnSpc>
              <a:spcBef>
                <a:spcPts val="0"/>
              </a:spcBef>
              <a:buNone/>
            </a:pPr>
            <a:r>
              <a:rPr lang="en-US" b="1" dirty="0" err="1">
                <a:latin typeface="Courier"/>
                <a:cs typeface="Courier"/>
              </a:rPr>
              <a:t>nuttcp</a:t>
            </a:r>
            <a:r>
              <a:rPr lang="en-US" b="1" dirty="0">
                <a:latin typeface="Courier"/>
                <a:cs typeface="Courier"/>
              </a:rPr>
              <a:t>-r: available send window = 74040, available receive window = 65535</a:t>
            </a:r>
          </a:p>
          <a:p>
            <a:pPr marL="0" indent="0">
              <a:lnSpc>
                <a:spcPct val="120000"/>
              </a:lnSpc>
              <a:spcBef>
                <a:spcPts val="0"/>
              </a:spcBef>
              <a:buNone/>
            </a:pPr>
            <a:r>
              <a:rPr lang="en-US" b="1" dirty="0">
                <a:solidFill>
                  <a:srgbClr val="FF0000"/>
                </a:solidFill>
                <a:latin typeface="Courier"/>
                <a:cs typeface="Courier"/>
              </a:rPr>
              <a:t>    6.3125 MB /   2.00 sec =   26.4759 Mbps    27 </a:t>
            </a:r>
            <a:r>
              <a:rPr lang="en-US" b="1" dirty="0" err="1">
                <a:solidFill>
                  <a:srgbClr val="FF0000"/>
                </a:solidFill>
                <a:latin typeface="Courier"/>
                <a:cs typeface="Courier"/>
              </a:rPr>
              <a:t>retrans</a:t>
            </a:r>
            <a:endParaRPr lang="en-US" b="1" dirty="0">
              <a:solidFill>
                <a:srgbClr val="FF0000"/>
              </a:solidFill>
              <a:latin typeface="Courier"/>
              <a:cs typeface="Courier"/>
            </a:endParaRPr>
          </a:p>
          <a:p>
            <a:pPr marL="0" indent="0">
              <a:lnSpc>
                <a:spcPct val="120000"/>
              </a:lnSpc>
              <a:spcBef>
                <a:spcPts val="0"/>
              </a:spcBef>
              <a:buNone/>
            </a:pPr>
            <a:r>
              <a:rPr lang="en-US" b="1" dirty="0">
                <a:solidFill>
                  <a:srgbClr val="FF0000"/>
                </a:solidFill>
                <a:latin typeface="Courier"/>
                <a:cs typeface="Courier"/>
              </a:rPr>
              <a:t>    3.5625 MB /   2.00 sec =   14.9423 Mbps     4 </a:t>
            </a:r>
            <a:r>
              <a:rPr lang="en-US" b="1" dirty="0" err="1">
                <a:solidFill>
                  <a:srgbClr val="FF0000"/>
                </a:solidFill>
                <a:latin typeface="Courier"/>
                <a:cs typeface="Courier"/>
              </a:rPr>
              <a:t>retrans</a:t>
            </a:r>
            <a:endParaRPr lang="en-US" b="1" dirty="0">
              <a:solidFill>
                <a:srgbClr val="FF0000"/>
              </a:solidFill>
              <a:latin typeface="Courier"/>
              <a:cs typeface="Courier"/>
            </a:endParaRPr>
          </a:p>
          <a:p>
            <a:pPr marL="0" indent="0">
              <a:lnSpc>
                <a:spcPct val="120000"/>
              </a:lnSpc>
              <a:spcBef>
                <a:spcPts val="0"/>
              </a:spcBef>
              <a:buNone/>
            </a:pPr>
            <a:r>
              <a:rPr lang="en-US" b="1" dirty="0">
                <a:solidFill>
                  <a:srgbClr val="FF0000"/>
                </a:solidFill>
                <a:latin typeface="Courier"/>
                <a:cs typeface="Courier"/>
              </a:rPr>
              <a:t>    3.8125 MB /   2.00 sec =   15.9906 Mbps     7 </a:t>
            </a:r>
            <a:r>
              <a:rPr lang="en-US" b="1" dirty="0" err="1">
                <a:solidFill>
                  <a:srgbClr val="FF0000"/>
                </a:solidFill>
                <a:latin typeface="Courier"/>
                <a:cs typeface="Courier"/>
              </a:rPr>
              <a:t>retrans</a:t>
            </a:r>
            <a:endParaRPr lang="en-US" b="1" dirty="0">
              <a:solidFill>
                <a:srgbClr val="FF0000"/>
              </a:solidFill>
              <a:latin typeface="Courier"/>
              <a:cs typeface="Courier"/>
            </a:endParaRPr>
          </a:p>
          <a:p>
            <a:pPr marL="0" indent="0">
              <a:lnSpc>
                <a:spcPct val="120000"/>
              </a:lnSpc>
              <a:spcBef>
                <a:spcPts val="0"/>
              </a:spcBef>
              <a:buNone/>
            </a:pPr>
            <a:r>
              <a:rPr lang="en-US" b="1" dirty="0">
                <a:solidFill>
                  <a:srgbClr val="FF0000"/>
                </a:solidFill>
                <a:latin typeface="Courier"/>
                <a:cs typeface="Courier"/>
              </a:rPr>
              <a:t>    4.8125 MB /   2.00 sec =   20.1853 Mbps    13 </a:t>
            </a:r>
            <a:r>
              <a:rPr lang="en-US" b="1" dirty="0" err="1">
                <a:solidFill>
                  <a:srgbClr val="FF0000"/>
                </a:solidFill>
                <a:latin typeface="Courier"/>
                <a:cs typeface="Courier"/>
              </a:rPr>
              <a:t>retrans</a:t>
            </a:r>
            <a:endParaRPr lang="en-US" b="1" dirty="0">
              <a:solidFill>
                <a:srgbClr val="FF0000"/>
              </a:solidFill>
              <a:latin typeface="Courier"/>
              <a:cs typeface="Courier"/>
            </a:endParaRPr>
          </a:p>
          <a:p>
            <a:pPr marL="0" indent="0">
              <a:lnSpc>
                <a:spcPct val="120000"/>
              </a:lnSpc>
              <a:spcBef>
                <a:spcPts val="0"/>
              </a:spcBef>
              <a:buNone/>
            </a:pPr>
            <a:r>
              <a:rPr lang="en-US" b="1" dirty="0">
                <a:solidFill>
                  <a:srgbClr val="FF0000"/>
                </a:solidFill>
                <a:latin typeface="Courier"/>
                <a:cs typeface="Courier"/>
              </a:rPr>
              <a:t>    6.0000 MB /   2.00 sec =   25.1659 Mbps     7 </a:t>
            </a:r>
            <a:r>
              <a:rPr lang="en-US" b="1" dirty="0" err="1">
                <a:solidFill>
                  <a:srgbClr val="FF0000"/>
                </a:solidFill>
                <a:latin typeface="Courier"/>
                <a:cs typeface="Courier"/>
              </a:rPr>
              <a:t>retrans</a:t>
            </a:r>
            <a:endParaRPr lang="en-US" b="1" dirty="0">
              <a:solidFill>
                <a:srgbClr val="FF0000"/>
              </a:solidFill>
              <a:latin typeface="Courier"/>
              <a:cs typeface="Courier"/>
            </a:endParaRPr>
          </a:p>
          <a:p>
            <a:pPr marL="0" indent="0">
              <a:lnSpc>
                <a:spcPct val="120000"/>
              </a:lnSpc>
              <a:spcBef>
                <a:spcPts val="0"/>
              </a:spcBef>
              <a:buNone/>
            </a:pPr>
            <a:r>
              <a:rPr lang="en-US" b="1" dirty="0" err="1">
                <a:solidFill>
                  <a:srgbClr val="FF0000"/>
                </a:solidFill>
                <a:latin typeface="Courier"/>
                <a:cs typeface="Courier"/>
              </a:rPr>
              <a:t>nuttcp</a:t>
            </a:r>
            <a:r>
              <a:rPr lang="en-US" b="1" dirty="0">
                <a:solidFill>
                  <a:srgbClr val="FF0000"/>
                </a:solidFill>
                <a:latin typeface="Courier"/>
                <a:cs typeface="Courier"/>
              </a:rPr>
              <a:t>-t: 25.5066 MB in 10.00 real seconds = 2611.85 KB/sec = 21.3963 Mbps</a:t>
            </a:r>
          </a:p>
          <a:p>
            <a:pPr marL="0" indent="0">
              <a:lnSpc>
                <a:spcPct val="120000"/>
              </a:lnSpc>
              <a:spcBef>
                <a:spcPts val="0"/>
              </a:spcBef>
              <a:buNone/>
            </a:pPr>
            <a:r>
              <a:rPr lang="en-US" b="1" dirty="0" err="1">
                <a:latin typeface="Courier"/>
                <a:cs typeface="Courier"/>
              </a:rPr>
              <a:t>nuttcp</a:t>
            </a:r>
            <a:r>
              <a:rPr lang="en-US" b="1" dirty="0">
                <a:latin typeface="Courier"/>
                <a:cs typeface="Courier"/>
              </a:rPr>
              <a:t>-t: 25.5066 MB in 0.01 CPU seconds = 1741480.37 KB/</a:t>
            </a:r>
            <a:r>
              <a:rPr lang="en-US" b="1" dirty="0" err="1">
                <a:latin typeface="Courier"/>
                <a:cs typeface="Courier"/>
              </a:rPr>
              <a:t>cpu</a:t>
            </a:r>
            <a:r>
              <a:rPr lang="en-US" b="1" dirty="0">
                <a:latin typeface="Courier"/>
                <a:cs typeface="Courier"/>
              </a:rPr>
              <a:t> sec</a:t>
            </a:r>
          </a:p>
          <a:p>
            <a:pPr marL="0" indent="0">
              <a:lnSpc>
                <a:spcPct val="120000"/>
              </a:lnSpc>
              <a:spcBef>
                <a:spcPts val="0"/>
              </a:spcBef>
              <a:buNone/>
            </a:pPr>
            <a:r>
              <a:rPr lang="en-US" b="1" dirty="0" err="1">
                <a:solidFill>
                  <a:srgbClr val="FF0000"/>
                </a:solidFill>
                <a:latin typeface="Courier"/>
                <a:cs typeface="Courier"/>
              </a:rPr>
              <a:t>nuttcp</a:t>
            </a:r>
            <a:r>
              <a:rPr lang="en-US" b="1" dirty="0">
                <a:solidFill>
                  <a:srgbClr val="FF0000"/>
                </a:solidFill>
                <a:latin typeface="Courier"/>
                <a:cs typeface="Courier"/>
              </a:rPr>
              <a:t>-t: </a:t>
            </a:r>
            <a:r>
              <a:rPr lang="en-US" b="1" dirty="0" err="1">
                <a:solidFill>
                  <a:srgbClr val="FF0000"/>
                </a:solidFill>
                <a:latin typeface="Courier"/>
                <a:cs typeface="Courier"/>
              </a:rPr>
              <a:t>retrans</a:t>
            </a:r>
            <a:r>
              <a:rPr lang="en-US" b="1" dirty="0">
                <a:solidFill>
                  <a:srgbClr val="FF0000"/>
                </a:solidFill>
                <a:latin typeface="Courier"/>
                <a:cs typeface="Courier"/>
              </a:rPr>
              <a:t> = 58</a:t>
            </a:r>
          </a:p>
          <a:p>
            <a:pPr marL="0" indent="0">
              <a:lnSpc>
                <a:spcPct val="120000"/>
              </a:lnSpc>
              <a:spcBef>
                <a:spcPts val="0"/>
              </a:spcBef>
              <a:buNone/>
            </a:pPr>
            <a:r>
              <a:rPr lang="en-US" b="1" dirty="0" err="1">
                <a:latin typeface="Courier"/>
                <a:cs typeface="Courier"/>
              </a:rPr>
              <a:t>nuttcp</a:t>
            </a:r>
            <a:r>
              <a:rPr lang="en-US" b="1" dirty="0">
                <a:latin typeface="Courier"/>
                <a:cs typeface="Courier"/>
              </a:rPr>
              <a:t>-t: 409 I/O calls, </a:t>
            </a:r>
            <a:r>
              <a:rPr lang="en-US" b="1" dirty="0" err="1">
                <a:latin typeface="Courier"/>
                <a:cs typeface="Courier"/>
              </a:rPr>
              <a:t>msec</a:t>
            </a:r>
            <a:r>
              <a:rPr lang="en-US" b="1" dirty="0">
                <a:latin typeface="Courier"/>
                <a:cs typeface="Courier"/>
              </a:rPr>
              <a:t>/call = 25.04, calls/sec = 40.90</a:t>
            </a:r>
          </a:p>
          <a:p>
            <a:pPr marL="0" indent="0">
              <a:lnSpc>
                <a:spcPct val="120000"/>
              </a:lnSpc>
              <a:spcBef>
                <a:spcPts val="0"/>
              </a:spcBef>
              <a:buNone/>
            </a:pPr>
            <a:r>
              <a:rPr lang="en-US" b="1" dirty="0" err="1">
                <a:latin typeface="Courier"/>
                <a:cs typeface="Courier"/>
              </a:rPr>
              <a:t>nuttcp</a:t>
            </a:r>
            <a:r>
              <a:rPr lang="en-US" b="1" dirty="0">
                <a:latin typeface="Courier"/>
                <a:cs typeface="Courier"/>
              </a:rPr>
              <a:t>-t: 0.0user 0.0sys 0:10real 0% 0i+0d 768maxrss 0+2pf 51+3csw</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err="1">
                <a:latin typeface="Courier"/>
                <a:cs typeface="Courier"/>
              </a:rPr>
              <a:t>nuttcp</a:t>
            </a:r>
            <a:r>
              <a:rPr lang="en-US" b="1" dirty="0">
                <a:latin typeface="Courier"/>
                <a:cs typeface="Courier"/>
              </a:rPr>
              <a:t>-r: 25.5066 MB in 10.30 real seconds = 2537.03 KB/sec = 20.7833 Mbps</a:t>
            </a:r>
          </a:p>
          <a:p>
            <a:pPr marL="0" indent="0">
              <a:lnSpc>
                <a:spcPct val="120000"/>
              </a:lnSpc>
              <a:spcBef>
                <a:spcPts val="0"/>
              </a:spcBef>
              <a:buNone/>
            </a:pPr>
            <a:r>
              <a:rPr lang="en-US" b="1" dirty="0" err="1">
                <a:latin typeface="Courier"/>
                <a:cs typeface="Courier"/>
              </a:rPr>
              <a:t>nuttcp</a:t>
            </a:r>
            <a:r>
              <a:rPr lang="en-US" b="1" dirty="0">
                <a:latin typeface="Courier"/>
                <a:cs typeface="Courier"/>
              </a:rPr>
              <a:t>-r: 25.5066 MB in 0.02 CPU seconds = 1044874.29 KB/</a:t>
            </a:r>
            <a:r>
              <a:rPr lang="en-US" b="1" dirty="0" err="1">
                <a:latin typeface="Courier"/>
                <a:cs typeface="Courier"/>
              </a:rPr>
              <a:t>cpu</a:t>
            </a:r>
            <a:r>
              <a:rPr lang="en-US" b="1" dirty="0">
                <a:latin typeface="Courier"/>
                <a:cs typeface="Courier"/>
              </a:rPr>
              <a:t> sec</a:t>
            </a:r>
          </a:p>
          <a:p>
            <a:pPr marL="0" indent="0">
              <a:lnSpc>
                <a:spcPct val="120000"/>
              </a:lnSpc>
              <a:spcBef>
                <a:spcPts val="0"/>
              </a:spcBef>
              <a:buNone/>
            </a:pPr>
            <a:r>
              <a:rPr lang="en-US" b="1" dirty="0" err="1">
                <a:latin typeface="Courier"/>
                <a:cs typeface="Courier"/>
              </a:rPr>
              <a:t>nuttcp</a:t>
            </a:r>
            <a:r>
              <a:rPr lang="en-US" b="1" dirty="0">
                <a:latin typeface="Courier"/>
                <a:cs typeface="Courier"/>
              </a:rPr>
              <a:t>-r: 787 I/O calls, </a:t>
            </a:r>
            <a:r>
              <a:rPr lang="en-US" b="1" dirty="0" err="1">
                <a:latin typeface="Courier"/>
                <a:cs typeface="Courier"/>
              </a:rPr>
              <a:t>msec</a:t>
            </a:r>
            <a:r>
              <a:rPr lang="en-US" b="1" dirty="0">
                <a:latin typeface="Courier"/>
                <a:cs typeface="Courier"/>
              </a:rPr>
              <a:t>/call = 13.40, calls/sec = 76.44</a:t>
            </a:r>
          </a:p>
          <a:p>
            <a:pPr marL="0" indent="0">
              <a:lnSpc>
                <a:spcPct val="120000"/>
              </a:lnSpc>
              <a:spcBef>
                <a:spcPts val="0"/>
              </a:spcBef>
              <a:buNone/>
            </a:pPr>
            <a:r>
              <a:rPr lang="en-US" b="1" dirty="0" err="1">
                <a:latin typeface="Courier"/>
                <a:cs typeface="Courier"/>
              </a:rPr>
              <a:t>nuttcp</a:t>
            </a:r>
            <a:r>
              <a:rPr lang="en-US" b="1" dirty="0">
                <a:latin typeface="Courier"/>
                <a:cs typeface="Courier"/>
              </a:rPr>
              <a:t>-r: 0.0user 0.0sys 0:10real 0% 0i+0d 770maxrss 0+4pf 382+0csw</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stop_tool</a:t>
            </a:r>
            <a:r>
              <a:rPr lang="en-US" b="1" dirty="0">
                <a:latin typeface="Courier"/>
                <a:cs typeface="Courier"/>
              </a:rPr>
              <a:t>: 3598658417.214024</a:t>
            </a:r>
          </a:p>
          <a:p>
            <a:endParaRPr lang="en-US" dirty="0" smtClean="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25</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
        <p:nvSpPr>
          <p:cNvPr id="5" name="Oval 4"/>
          <p:cNvSpPr/>
          <p:nvPr/>
        </p:nvSpPr>
        <p:spPr>
          <a:xfrm>
            <a:off x="3712635" y="4931198"/>
            <a:ext cx="935566" cy="262467"/>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4652433" y="4715933"/>
            <a:ext cx="977900" cy="32109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30333" y="4346601"/>
            <a:ext cx="2573867"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Tree>
    <p:extLst>
      <p:ext uri="{BB962C8B-B14F-4D97-AF65-F5344CB8AC3E}">
        <p14:creationId xmlns:p14="http://schemas.microsoft.com/office/powerpoint/2010/main" val="12823608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OWAMP Tells Us</a:t>
            </a:r>
            <a:endParaRPr lang="en-US" dirty="0"/>
          </a:p>
        </p:txBody>
      </p:sp>
      <p:sp>
        <p:nvSpPr>
          <p:cNvPr id="7" name="Content Placeholder 6"/>
          <p:cNvSpPr>
            <a:spLocks noGrp="1"/>
          </p:cNvSpPr>
          <p:nvPr>
            <p:ph idx="1"/>
          </p:nvPr>
        </p:nvSpPr>
        <p:spPr>
          <a:xfrm>
            <a:off x="457200" y="1600201"/>
            <a:ext cx="8229600" cy="4883154"/>
          </a:xfrm>
        </p:spPr>
        <p:txBody>
          <a:bodyPr>
            <a:normAutofit fontScale="55000" lnSpcReduction="20000"/>
          </a:bodyPr>
          <a:lstStyle/>
          <a:p>
            <a:r>
              <a:rPr lang="en-US" sz="3600" dirty="0" smtClean="0"/>
              <a:t>OWAMP is designed to tell us when small packets (~50B in size, UDP based) have perturbation when sent end to end.  </a:t>
            </a:r>
          </a:p>
          <a:p>
            <a:endParaRPr lang="en-US" dirty="0" smtClean="0"/>
          </a:p>
          <a:p>
            <a:pPr marL="0" indent="0">
              <a:lnSpc>
                <a:spcPct val="120000"/>
              </a:lnSpc>
              <a:spcBef>
                <a:spcPts val="0"/>
              </a:spcBef>
              <a:buNone/>
            </a:pPr>
            <a:r>
              <a:rPr lang="en-US" b="1" dirty="0">
                <a:latin typeface="Courier"/>
                <a:cs typeface="Courier"/>
              </a:rPr>
              <a:t>[</a:t>
            </a:r>
            <a:r>
              <a:rPr lang="en-US" b="1" dirty="0" err="1">
                <a:latin typeface="Courier"/>
                <a:cs typeface="Courier"/>
              </a:rPr>
              <a:t>zurawski@wash-owamp</a:t>
            </a:r>
            <a:r>
              <a:rPr lang="en-US" b="1" dirty="0">
                <a:latin typeface="Courier"/>
                <a:cs typeface="Courier"/>
              </a:rPr>
              <a:t> ~]$ </a:t>
            </a:r>
            <a:r>
              <a:rPr lang="en-US" b="1" dirty="0" err="1">
                <a:latin typeface="Courier"/>
                <a:cs typeface="Courier"/>
              </a:rPr>
              <a:t>owping</a:t>
            </a:r>
            <a:r>
              <a:rPr lang="en-US" b="1" dirty="0">
                <a:latin typeface="Courier"/>
                <a:cs typeface="Courier"/>
              </a:rPr>
              <a:t> </a:t>
            </a:r>
            <a:r>
              <a:rPr lang="en-US" b="1" dirty="0" err="1">
                <a:latin typeface="Courier"/>
                <a:cs typeface="Courier"/>
              </a:rPr>
              <a:t>sunn-owamp.es.net</a:t>
            </a:r>
            <a:endParaRPr lang="en-US" b="1" dirty="0">
              <a:latin typeface="Courier"/>
              <a:cs typeface="Courier"/>
            </a:endParaRPr>
          </a:p>
          <a:p>
            <a:pPr marL="0" indent="0">
              <a:lnSpc>
                <a:spcPct val="120000"/>
              </a:lnSpc>
              <a:spcBef>
                <a:spcPts val="0"/>
              </a:spcBef>
              <a:buNone/>
            </a:pPr>
            <a:r>
              <a:rPr lang="en-US" b="1" dirty="0">
                <a:latin typeface="Courier"/>
                <a:cs typeface="Courier"/>
              </a:rPr>
              <a:t>Approximately 12.6 seconds until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[wash-</a:t>
            </a:r>
            <a:r>
              <a:rPr lang="en-US" b="1" dirty="0" err="1">
                <a:latin typeface="Courier"/>
                <a:cs typeface="Courier"/>
              </a:rPr>
              <a:t>owamp.es.net</a:t>
            </a:r>
            <a:r>
              <a:rPr lang="en-US" b="1" dirty="0">
                <a:latin typeface="Courier"/>
                <a:cs typeface="Courier"/>
              </a:rPr>
              <a:t>]:8852 to [</a:t>
            </a:r>
            <a:r>
              <a:rPr lang="en-US" b="1" dirty="0" err="1">
                <a:latin typeface="Courier"/>
                <a:cs typeface="Courier"/>
              </a:rPr>
              <a:t>sunn-owamp.es.net</a:t>
            </a:r>
            <a:r>
              <a:rPr lang="en-US" b="1" dirty="0">
                <a:latin typeface="Courier"/>
                <a:cs typeface="Courier"/>
              </a:rPr>
              <a:t>]:8837 ---</a:t>
            </a:r>
          </a:p>
          <a:p>
            <a:pPr marL="0" indent="0">
              <a:lnSpc>
                <a:spcPct val="120000"/>
              </a:lnSpc>
              <a:spcBef>
                <a:spcPts val="0"/>
              </a:spcBef>
              <a:buNone/>
            </a:pPr>
            <a:r>
              <a:rPr lang="en-US" b="1" dirty="0">
                <a:latin typeface="Courier"/>
                <a:cs typeface="Courier"/>
              </a:rPr>
              <a:t>SID:	c681fe4ed67f1f0908224c341a2b83f3</a:t>
            </a:r>
          </a:p>
          <a:p>
            <a:pPr marL="0" indent="0">
              <a:lnSpc>
                <a:spcPct val="120000"/>
              </a:lnSpc>
              <a:spcBef>
                <a:spcPts val="0"/>
              </a:spcBef>
              <a:buNone/>
            </a:pPr>
            <a:r>
              <a:rPr lang="en-US" b="1" dirty="0">
                <a:latin typeface="Courier"/>
                <a:cs typeface="Courier"/>
              </a:rPr>
              <a:t>first:	2014-01-13T18:27:22.032</a:t>
            </a:r>
          </a:p>
          <a:p>
            <a:pPr marL="0" indent="0">
              <a:lnSpc>
                <a:spcPct val="120000"/>
              </a:lnSpc>
              <a:spcBef>
                <a:spcPts val="0"/>
              </a:spcBef>
              <a:buNone/>
            </a:pPr>
            <a:r>
              <a:rPr lang="en-US" b="1" dirty="0">
                <a:latin typeface="Courier"/>
                <a:cs typeface="Courier"/>
              </a:rPr>
              <a:t>last:	2014-01-13T18:27:32.904</a:t>
            </a:r>
          </a:p>
          <a:p>
            <a:pPr marL="0" indent="0">
              <a:lnSpc>
                <a:spcPct val="120000"/>
              </a:lnSpc>
              <a:spcBef>
                <a:spcPts val="0"/>
              </a:spcBef>
              <a:buNone/>
            </a:pPr>
            <a:r>
              <a:rPr lang="en-US" b="1" dirty="0">
                <a:solidFill>
                  <a:srgbClr val="FF0000"/>
                </a:solidFill>
                <a:latin typeface="Courier"/>
                <a:cs typeface="Courier"/>
              </a:rPr>
              <a:t>100 sent, 12 lost (12.000%)</a:t>
            </a:r>
            <a:r>
              <a:rPr lang="en-US" b="1" dirty="0">
                <a:latin typeface="Courier"/>
                <a:cs typeface="Courier"/>
              </a:rPr>
              <a:t>, 0 duplicates</a:t>
            </a:r>
          </a:p>
          <a:p>
            <a:pPr marL="0" indent="0">
              <a:lnSpc>
                <a:spcPct val="120000"/>
              </a:lnSpc>
              <a:spcBef>
                <a:spcPts val="0"/>
              </a:spcBef>
              <a:buNone/>
            </a:pPr>
            <a:r>
              <a:rPr lang="en-US" b="1" dirty="0">
                <a:latin typeface="Courier"/>
                <a:cs typeface="Courier"/>
              </a:rPr>
              <a:t>one-way delay min/median/max = 31.1/31.1/31.3 </a:t>
            </a:r>
            <a:r>
              <a:rPr lang="en-US" b="1" dirty="0" err="1">
                <a:latin typeface="Courier"/>
                <a:cs typeface="Courier"/>
              </a:rPr>
              <a:t>ms</a:t>
            </a:r>
            <a:r>
              <a:rPr lang="en-US" b="1" dirty="0">
                <a:latin typeface="Courier"/>
                <a:cs typeface="Courier"/>
              </a:rPr>
              <a:t>, (err=0.00502 </a:t>
            </a:r>
            <a:r>
              <a:rPr lang="en-US" b="1" dirty="0" err="1">
                <a:latin typeface="Courier"/>
                <a:cs typeface="Courier"/>
              </a:rPr>
              <a:t>ms</a:t>
            </a:r>
            <a:r>
              <a:rPr lang="en-US" b="1" dirty="0">
                <a:latin typeface="Courier"/>
                <a:cs typeface="Courier"/>
              </a:rPr>
              <a:t>)</a:t>
            </a:r>
          </a:p>
          <a:p>
            <a:pPr marL="0" indent="0">
              <a:lnSpc>
                <a:spcPct val="120000"/>
              </a:lnSpc>
              <a:spcBef>
                <a:spcPts val="0"/>
              </a:spcBef>
              <a:buNone/>
            </a:pPr>
            <a:r>
              <a:rPr lang="en-US" b="1" dirty="0">
                <a:latin typeface="Courier"/>
                <a:cs typeface="Courier"/>
              </a:rPr>
              <a:t>one-way jitter = nan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a:t>
            </a:r>
            <a:r>
              <a:rPr lang="en-US" b="1" dirty="0" err="1">
                <a:latin typeface="Courier"/>
                <a:cs typeface="Courier"/>
              </a:rPr>
              <a:t>sunn-owamp.es.net</a:t>
            </a:r>
            <a:r>
              <a:rPr lang="en-US" b="1" dirty="0">
                <a:latin typeface="Courier"/>
                <a:cs typeface="Courier"/>
              </a:rPr>
              <a:t>]:9182 to [wash-</a:t>
            </a:r>
            <a:r>
              <a:rPr lang="en-US" b="1" dirty="0" err="1">
                <a:latin typeface="Courier"/>
                <a:cs typeface="Courier"/>
              </a:rPr>
              <a:t>owamp.es.net</a:t>
            </a:r>
            <a:r>
              <a:rPr lang="en-US" b="1" dirty="0">
                <a:latin typeface="Courier"/>
                <a:cs typeface="Courier"/>
              </a:rPr>
              <a:t>]:8893 ---</a:t>
            </a:r>
          </a:p>
          <a:p>
            <a:pPr marL="0" indent="0">
              <a:lnSpc>
                <a:spcPct val="120000"/>
              </a:lnSpc>
              <a:spcBef>
                <a:spcPts val="0"/>
              </a:spcBef>
              <a:buNone/>
            </a:pPr>
            <a:r>
              <a:rPr lang="en-US" b="1" dirty="0">
                <a:latin typeface="Courier"/>
                <a:cs typeface="Courier"/>
              </a:rPr>
              <a:t>SID:	c67cfc7ed67f1f09531c87cf38381bb6</a:t>
            </a:r>
          </a:p>
          <a:p>
            <a:pPr marL="0" indent="0">
              <a:lnSpc>
                <a:spcPct val="120000"/>
              </a:lnSpc>
              <a:spcBef>
                <a:spcPts val="0"/>
              </a:spcBef>
              <a:buNone/>
            </a:pPr>
            <a:r>
              <a:rPr lang="en-US" b="1" dirty="0">
                <a:latin typeface="Courier"/>
                <a:cs typeface="Courier"/>
              </a:rPr>
              <a:t>first:	2014-01-13T18:27:21.993</a:t>
            </a:r>
          </a:p>
          <a:p>
            <a:pPr marL="0" indent="0">
              <a:lnSpc>
                <a:spcPct val="120000"/>
              </a:lnSpc>
              <a:spcBef>
                <a:spcPts val="0"/>
              </a:spcBef>
              <a:buNone/>
            </a:pPr>
            <a:r>
              <a:rPr lang="en-US" b="1" dirty="0">
                <a:latin typeface="Courier"/>
                <a:cs typeface="Courier"/>
              </a:rPr>
              <a:t>last:	2014-01-13T18:27:33.785</a:t>
            </a:r>
          </a:p>
          <a:p>
            <a:pPr marL="0" indent="0">
              <a:lnSpc>
                <a:spcPct val="120000"/>
              </a:lnSpc>
              <a:spcBef>
                <a:spcPts val="0"/>
              </a:spcBef>
              <a:buNone/>
            </a:pPr>
            <a:r>
              <a:rPr lang="en-US" b="1" dirty="0">
                <a:latin typeface="Courier"/>
                <a:cs typeface="Courier"/>
              </a:rPr>
              <a:t>100 sent, 0 lost (0.000%), 0 duplicates</a:t>
            </a:r>
          </a:p>
          <a:p>
            <a:pPr marL="0" indent="0">
              <a:lnSpc>
                <a:spcPct val="120000"/>
              </a:lnSpc>
              <a:spcBef>
                <a:spcPts val="0"/>
              </a:spcBef>
              <a:buNone/>
            </a:pPr>
            <a:r>
              <a:rPr lang="en-US" b="1" dirty="0">
                <a:latin typeface="Courier"/>
                <a:cs typeface="Courier"/>
              </a:rPr>
              <a:t>one-way delay min/median/max = 31.4/31.5/31.5 </a:t>
            </a:r>
            <a:r>
              <a:rPr lang="en-US" b="1" dirty="0" err="1">
                <a:latin typeface="Courier"/>
                <a:cs typeface="Courier"/>
              </a:rPr>
              <a:t>ms</a:t>
            </a:r>
            <a:r>
              <a:rPr lang="en-US" b="1" dirty="0">
                <a:latin typeface="Courier"/>
                <a:cs typeface="Courier"/>
              </a:rPr>
              <a:t>, (err=0.00502 </a:t>
            </a:r>
            <a:r>
              <a:rPr lang="en-US" b="1" dirty="0" err="1">
                <a:latin typeface="Courier"/>
                <a:cs typeface="Courier"/>
              </a:rPr>
              <a:t>ms</a:t>
            </a:r>
            <a:r>
              <a:rPr lang="en-US" b="1" dirty="0">
                <a:latin typeface="Courier"/>
                <a:cs typeface="Courier"/>
              </a:rPr>
              <a:t>)</a:t>
            </a:r>
          </a:p>
          <a:p>
            <a:pPr marL="0" indent="0">
              <a:lnSpc>
                <a:spcPct val="120000"/>
              </a:lnSpc>
              <a:spcBef>
                <a:spcPts val="0"/>
              </a:spcBef>
              <a:buNone/>
            </a:pPr>
            <a:r>
              <a:rPr lang="en-US" b="1" dirty="0">
                <a:latin typeface="Courier"/>
                <a:cs typeface="Courier"/>
              </a:rPr>
              <a:t>one-way jitter = 0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a:p>
            <a:endParaRPr lang="en-US" dirty="0" smtClean="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26</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5625891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OWAMP Tells Us</a:t>
            </a:r>
            <a:endParaRPr lang="en-US" dirty="0"/>
          </a:p>
        </p:txBody>
      </p:sp>
      <p:sp>
        <p:nvSpPr>
          <p:cNvPr id="7" name="Content Placeholder 6"/>
          <p:cNvSpPr>
            <a:spLocks noGrp="1"/>
          </p:cNvSpPr>
          <p:nvPr>
            <p:ph idx="1"/>
          </p:nvPr>
        </p:nvSpPr>
        <p:spPr/>
        <p:txBody>
          <a:bodyPr/>
          <a:lstStyle/>
          <a:p>
            <a:r>
              <a:rPr lang="en-US" dirty="0" smtClean="0"/>
              <a:t>OWAMP is a necessity in regular testing – if you aren’t using this you need to be</a:t>
            </a:r>
          </a:p>
          <a:p>
            <a:pPr lvl="1"/>
            <a:r>
              <a:rPr lang="en-US" dirty="0" smtClean="0"/>
              <a:t>Queuing often occurs in a single direction (think what everyone is doing at noon on a college campus)</a:t>
            </a:r>
          </a:p>
          <a:p>
            <a:pPr lvl="1"/>
            <a:r>
              <a:rPr lang="en-US" dirty="0" smtClean="0"/>
              <a:t>Packet loss (and how often/how much occurs over time) is more valuable than throughput</a:t>
            </a:r>
          </a:p>
          <a:p>
            <a:pPr lvl="1"/>
            <a:r>
              <a:rPr lang="en-US" dirty="0" smtClean="0"/>
              <a:t>If your router is going to drop a 50B UDP packet, it is most certainly going to drop a 15000B/9000B TCP packet</a:t>
            </a:r>
          </a:p>
          <a:p>
            <a:r>
              <a:rPr lang="en-US" dirty="0" smtClean="0"/>
              <a:t>Overlaying data</a:t>
            </a:r>
          </a:p>
          <a:p>
            <a:pPr lvl="1"/>
            <a:r>
              <a:rPr lang="en-US" dirty="0" smtClean="0"/>
              <a:t>Compare your throughput results against your OWAMP – do you see patterns?</a:t>
            </a:r>
          </a:p>
          <a:p>
            <a:pPr lvl="1"/>
            <a:r>
              <a:rPr lang="en-US" dirty="0" smtClean="0"/>
              <a:t>Alarm on each, if you are alarming (and we hope you are alarming …)</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27</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12629564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OWAMP Tells Us</a:t>
            </a: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28</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Picture 7" descr="Macintosh HD:Users:zurawski:Desktop:0.png"/>
          <p:cNvPicPr/>
          <p:nvPr/>
        </p:nvPicPr>
        <p:blipFill>
          <a:blip r:embed="rId3">
            <a:extLst>
              <a:ext uri="{28A0092B-C50C-407E-A947-70E740481C1C}">
                <a14:useLocalDpi xmlns:a14="http://schemas.microsoft.com/office/drawing/2010/main" val="0"/>
              </a:ext>
            </a:extLst>
          </a:blip>
          <a:srcRect/>
          <a:stretch>
            <a:fillRect/>
          </a:stretch>
        </p:blipFill>
        <p:spPr bwMode="auto">
          <a:xfrm>
            <a:off x="324244" y="1056182"/>
            <a:ext cx="5368254" cy="3003617"/>
          </a:xfrm>
          <a:prstGeom prst="rect">
            <a:avLst/>
          </a:prstGeom>
          <a:noFill/>
          <a:ln>
            <a:noFill/>
          </a:ln>
        </p:spPr>
      </p:pic>
      <p:pic>
        <p:nvPicPr>
          <p:cNvPr id="10" name="Picture 9" descr="Macintosh HD:Users:zurawski:Desktop:3.png"/>
          <p:cNvPicPr/>
          <p:nvPr/>
        </p:nvPicPr>
        <p:blipFill>
          <a:blip r:embed="rId4">
            <a:extLst>
              <a:ext uri="{28A0092B-C50C-407E-A947-70E740481C1C}">
                <a14:useLocalDpi xmlns:a14="http://schemas.microsoft.com/office/drawing/2010/main" val="0"/>
              </a:ext>
            </a:extLst>
          </a:blip>
          <a:srcRect/>
          <a:stretch>
            <a:fillRect/>
          </a:stretch>
        </p:blipFill>
        <p:spPr bwMode="auto">
          <a:xfrm>
            <a:off x="3213002" y="3747629"/>
            <a:ext cx="5930998" cy="3110371"/>
          </a:xfrm>
          <a:prstGeom prst="rect">
            <a:avLst/>
          </a:prstGeom>
          <a:noFill/>
          <a:ln>
            <a:noFill/>
          </a:ln>
        </p:spPr>
      </p:pic>
    </p:spTree>
    <p:extLst>
      <p:ext uri="{BB962C8B-B14F-4D97-AF65-F5344CB8AC3E}">
        <p14:creationId xmlns:p14="http://schemas.microsoft.com/office/powerpoint/2010/main" val="16396710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600200"/>
            <a:ext cx="8229600" cy="4562775"/>
          </a:xfrm>
        </p:spPr>
        <p:txBody>
          <a:bodyPr>
            <a:normAutofit lnSpcReduction="10000"/>
          </a:bodyPr>
          <a:lstStyle/>
          <a:p>
            <a:r>
              <a:rPr lang="en-US" dirty="0" smtClean="0"/>
              <a:t>There have been some expectation management problems with the tools that we have seen (in XSEDE and elsewhere)</a:t>
            </a:r>
          </a:p>
          <a:p>
            <a:pPr lvl="1"/>
            <a:r>
              <a:rPr lang="en-US" dirty="0" smtClean="0"/>
              <a:t>Some feel that if they have 10G, they will get all of it</a:t>
            </a:r>
          </a:p>
          <a:p>
            <a:pPr lvl="1"/>
            <a:r>
              <a:rPr lang="en-US" dirty="0" smtClean="0"/>
              <a:t>Some may not understand the makeup of the test</a:t>
            </a:r>
          </a:p>
          <a:p>
            <a:pPr lvl="1"/>
            <a:r>
              <a:rPr lang="en-US" dirty="0" smtClean="0"/>
              <a:t>Some may not know what they should be getting</a:t>
            </a:r>
          </a:p>
          <a:p>
            <a:r>
              <a:rPr lang="en-US" dirty="0" smtClean="0"/>
              <a:t>Lets start with an ESnet to ESnet test, between very well tuned and recent pieces of hardware</a:t>
            </a:r>
          </a:p>
          <a:p>
            <a:r>
              <a:rPr lang="en-US" dirty="0" smtClean="0"/>
              <a:t>5Gbps is “awesome” for:</a:t>
            </a:r>
          </a:p>
          <a:p>
            <a:pPr lvl="1"/>
            <a:r>
              <a:rPr lang="en-US" dirty="0" smtClean="0"/>
              <a:t>A 20 second test</a:t>
            </a:r>
          </a:p>
          <a:p>
            <a:pPr lvl="1"/>
            <a:r>
              <a:rPr lang="en-US" dirty="0" smtClean="0"/>
              <a:t>60ms Latency</a:t>
            </a:r>
          </a:p>
          <a:p>
            <a:pPr lvl="1"/>
            <a:r>
              <a:rPr lang="en-US" b="1" i="1" dirty="0" smtClean="0"/>
              <a:t>Homogenous</a:t>
            </a:r>
            <a:r>
              <a:rPr lang="en-US" dirty="0" smtClean="0"/>
              <a:t> servers</a:t>
            </a:r>
          </a:p>
          <a:p>
            <a:pPr lvl="1"/>
            <a:r>
              <a:rPr lang="en-US" dirty="0" smtClean="0"/>
              <a:t>Using </a:t>
            </a:r>
            <a:r>
              <a:rPr lang="en-US" dirty="0" err="1" smtClean="0"/>
              <a:t>fasterdata</a:t>
            </a:r>
            <a:r>
              <a:rPr lang="en-US" dirty="0" smtClean="0"/>
              <a:t> tunings</a:t>
            </a:r>
          </a:p>
          <a:p>
            <a:pPr lvl="1"/>
            <a:r>
              <a:rPr lang="en-US" dirty="0" smtClean="0"/>
              <a:t>On a shared infrastructure</a:t>
            </a:r>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29</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2" name="Picture 1" descr="Screen Shot 2014-08-19 at 11.35.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546" y="3584595"/>
            <a:ext cx="5078031" cy="2578381"/>
          </a:xfrm>
          <a:prstGeom prst="rect">
            <a:avLst/>
          </a:prstGeom>
        </p:spPr>
      </p:pic>
    </p:spTree>
    <p:extLst>
      <p:ext uri="{BB962C8B-B14F-4D97-AF65-F5344CB8AC3E}">
        <p14:creationId xmlns:p14="http://schemas.microsoft.com/office/powerpoint/2010/main" val="30067068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ESnet at a Glance</a:t>
            </a:r>
            <a:endParaRPr lang="en-US" dirty="0"/>
          </a:p>
        </p:txBody>
      </p:sp>
      <p:sp>
        <p:nvSpPr>
          <p:cNvPr id="7" name="Content Placeholder 6"/>
          <p:cNvSpPr>
            <a:spLocks noGrp="1"/>
          </p:cNvSpPr>
          <p:nvPr>
            <p:ph idx="1"/>
          </p:nvPr>
        </p:nvSpPr>
        <p:spPr>
          <a:xfrm>
            <a:off x="457200" y="1432753"/>
            <a:ext cx="3388920" cy="2624573"/>
          </a:xfrm>
        </p:spPr>
        <p:txBody>
          <a:bodyPr>
            <a:normAutofit fontScale="77500" lnSpcReduction="20000"/>
          </a:bodyPr>
          <a:lstStyle/>
          <a:p>
            <a:pPr>
              <a:spcAft>
                <a:spcPts val="600"/>
              </a:spcAft>
            </a:pPr>
            <a:r>
              <a:rPr lang="en-US" dirty="0">
                <a:solidFill>
                  <a:prstClr val="black"/>
                </a:solidFill>
              </a:rPr>
              <a:t>High-speed national network, optimized for DOE science missions: </a:t>
            </a:r>
          </a:p>
          <a:p>
            <a:pPr marL="515938" lvl="1" indent="-285750">
              <a:spcAft>
                <a:spcPts val="600"/>
              </a:spcAft>
            </a:pPr>
            <a:r>
              <a:rPr lang="en-US" dirty="0">
                <a:solidFill>
                  <a:prstClr val="black"/>
                </a:solidFill>
              </a:rPr>
              <a:t>connecting 40 labs, plants and facilities with &gt;100 networks</a:t>
            </a:r>
          </a:p>
          <a:p>
            <a:pPr marL="515938" lvl="1" indent="-285750">
              <a:spcAft>
                <a:spcPts val="600"/>
              </a:spcAft>
            </a:pPr>
            <a:r>
              <a:rPr lang="en-US" dirty="0">
                <a:solidFill>
                  <a:prstClr val="black"/>
                </a:solidFill>
              </a:rPr>
              <a:t>$32.6M in FY14, 42FTE</a:t>
            </a:r>
          </a:p>
          <a:p>
            <a:pPr marL="515938" lvl="1" indent="-285750">
              <a:spcAft>
                <a:spcPts val="600"/>
              </a:spcAft>
            </a:pPr>
            <a:r>
              <a:rPr lang="en-US" dirty="0">
                <a:solidFill>
                  <a:prstClr val="black"/>
                </a:solidFill>
              </a:rPr>
              <a:t>older than commercial Internet, growing twice as fast</a:t>
            </a:r>
          </a:p>
          <a:p>
            <a:pPr>
              <a:spcAft>
                <a:spcPts val="600"/>
              </a:spcAft>
            </a:pPr>
            <a:r>
              <a:rPr lang="en-US" dirty="0">
                <a:solidFill>
                  <a:prstClr val="black"/>
                </a:solidFill>
              </a:rPr>
              <a:t>$62M ARRA grant for 100G upgrade</a:t>
            </a:r>
            <a:r>
              <a:rPr lang="en-US" dirty="0" smtClean="0">
                <a:solidFill>
                  <a:prstClr val="black"/>
                </a:solidFill>
              </a:rPr>
              <a:t>:</a:t>
            </a:r>
            <a:endParaRPr lang="en-US" dirty="0">
              <a:solidFill>
                <a:prstClr val="black"/>
              </a:solidFill>
            </a:endParaRPr>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
        <p:nvSpPr>
          <p:cNvPr id="10" name="Content Placeholder 6"/>
          <p:cNvSpPr txBox="1">
            <a:spLocks/>
          </p:cNvSpPr>
          <p:nvPr/>
        </p:nvSpPr>
        <p:spPr>
          <a:xfrm>
            <a:off x="457200" y="3937644"/>
            <a:ext cx="8598452" cy="2353826"/>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lvl="1" indent="-285750">
              <a:spcAft>
                <a:spcPts val="600"/>
              </a:spcAft>
            </a:pPr>
            <a:r>
              <a:rPr lang="en-US" dirty="0">
                <a:solidFill>
                  <a:prstClr val="black"/>
                </a:solidFill>
              </a:rPr>
              <a:t>transition to new era of optical </a:t>
            </a:r>
            <a:r>
              <a:rPr lang="en-US" dirty="0" smtClean="0">
                <a:solidFill>
                  <a:prstClr val="black"/>
                </a:solidFill>
              </a:rPr>
              <a:t>networking</a:t>
            </a:r>
          </a:p>
          <a:p>
            <a:pPr marL="515938" lvl="1" indent="-285750">
              <a:spcAft>
                <a:spcPts val="600"/>
              </a:spcAft>
            </a:pPr>
            <a:r>
              <a:rPr lang="en-US" dirty="0" smtClean="0">
                <a:solidFill>
                  <a:prstClr val="black"/>
                </a:solidFill>
              </a:rPr>
              <a:t>world’s first 100G network at continental scale </a:t>
            </a:r>
            <a:endParaRPr lang="en-US" dirty="0" smtClean="0">
              <a:solidFill>
                <a:schemeClr val="accent2"/>
              </a:solidFill>
            </a:endParaRPr>
          </a:p>
          <a:p>
            <a:pPr>
              <a:spcAft>
                <a:spcPts val="600"/>
              </a:spcAft>
            </a:pPr>
            <a:r>
              <a:rPr lang="en-US" dirty="0" smtClean="0">
                <a:solidFill>
                  <a:prstClr val="black"/>
                </a:solidFill>
              </a:rPr>
              <a:t>Culture of urgency:</a:t>
            </a:r>
          </a:p>
          <a:p>
            <a:pPr marL="515938" lvl="1" indent="-285750">
              <a:spcAft>
                <a:spcPts val="600"/>
              </a:spcAft>
            </a:pPr>
            <a:r>
              <a:rPr lang="en-US" dirty="0" smtClean="0">
                <a:solidFill>
                  <a:prstClr val="black"/>
                </a:solidFill>
              </a:rPr>
              <a:t>4 awards in past 3 years</a:t>
            </a:r>
          </a:p>
          <a:p>
            <a:pPr marL="515938" lvl="1" indent="-285750">
              <a:spcAft>
                <a:spcPts val="600"/>
              </a:spcAft>
            </a:pPr>
            <a:r>
              <a:rPr lang="en-US" dirty="0" smtClean="0">
                <a:solidFill>
                  <a:prstClr val="black"/>
                </a:solidFill>
              </a:rPr>
              <a:t>R&amp;D100 in FY13</a:t>
            </a:r>
          </a:p>
          <a:p>
            <a:pPr marL="515938" lvl="1" indent="-285750">
              <a:spcAft>
                <a:spcPts val="600"/>
              </a:spcAft>
            </a:pPr>
            <a:r>
              <a:rPr lang="en-US" dirty="0" smtClean="0">
                <a:solidFill>
                  <a:prstClr val="black"/>
                </a:solidFill>
              </a:rPr>
              <a:t>“5 out of 5” for customer satisfaction in last review</a:t>
            </a:r>
          </a:p>
          <a:p>
            <a:pPr marL="515938" lvl="1" indent="-285750">
              <a:spcAft>
                <a:spcPts val="600"/>
              </a:spcAft>
            </a:pPr>
            <a:r>
              <a:rPr lang="en-US" b="1" i="1" dirty="0" smtClean="0">
                <a:solidFill>
                  <a:prstClr val="black"/>
                </a:solidFill>
              </a:rPr>
              <a:t>Dedicated staff to support the mission of science</a:t>
            </a:r>
            <a:endParaRPr lang="en-US" b="1" i="1" dirty="0" smtClean="0">
              <a:solidFill>
                <a:srgbClr val="0000FF"/>
              </a:solidFill>
            </a:endParaRPr>
          </a:p>
          <a:p>
            <a:endParaRPr lang="en-US" dirty="0" smtClean="0"/>
          </a:p>
          <a:p>
            <a:pPr marL="0" indent="0">
              <a:buFont typeface="Arial"/>
              <a:buNone/>
            </a:pPr>
            <a:endParaRPr lang="en-US" dirty="0"/>
          </a:p>
        </p:txBody>
      </p:sp>
      <p:pic>
        <p:nvPicPr>
          <p:cNvPr id="3" name="Picture 2" descr="fa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545" y="4204748"/>
            <a:ext cx="3307652" cy="1680827"/>
          </a:xfrm>
          <a:prstGeom prst="rect">
            <a:avLst/>
          </a:prstGeom>
        </p:spPr>
      </p:pic>
      <p:pic>
        <p:nvPicPr>
          <p:cNvPr id="9" name="Content Placeholder 5" descr="Untitled 2.pdf"/>
          <p:cNvPicPr>
            <a:picLocks noChangeAspect="1"/>
          </p:cNvPicPr>
          <p:nvPr/>
        </p:nvPicPr>
        <p:blipFill rotWithShape="1">
          <a:blip r:embed="rId4" cstate="print">
            <a:extLst>
              <a:ext uri="{28A0092B-C50C-407E-A947-70E740481C1C}">
                <a14:useLocalDpi xmlns:a14="http://schemas.microsoft.com/office/drawing/2010/main"/>
              </a:ext>
            </a:extLst>
          </a:blip>
          <a:srcRect l="-2" t="1307" r="-2" b="-519"/>
          <a:stretch/>
        </p:blipFill>
        <p:spPr>
          <a:xfrm>
            <a:off x="3846120" y="601540"/>
            <a:ext cx="5223986" cy="3163414"/>
          </a:xfrm>
          <a:prstGeom prst="rect">
            <a:avLst/>
          </a:prstGeom>
          <a:effectLst>
            <a:outerShdw blurRad="76200" dist="38100" dir="2700000" algn="tl" rotWithShape="0">
              <a:srgbClr val="000000">
                <a:alpha val="43000"/>
              </a:srgbClr>
            </a:outerShdw>
          </a:effectLst>
        </p:spPr>
      </p:pic>
    </p:spTree>
    <p:extLst>
      <p:ext uri="{BB962C8B-B14F-4D97-AF65-F5344CB8AC3E}">
        <p14:creationId xmlns:p14="http://schemas.microsoft.com/office/powerpoint/2010/main" val="4344568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600200"/>
            <a:ext cx="8229600" cy="5017249"/>
          </a:xfrm>
        </p:spPr>
        <p:txBody>
          <a:bodyPr>
            <a:normAutofit fontScale="77500" lnSpcReduction="20000"/>
          </a:bodyPr>
          <a:lstStyle/>
          <a:p>
            <a:r>
              <a:rPr lang="en-US" dirty="0" smtClean="0"/>
              <a:t>Another example, ESnet (</a:t>
            </a:r>
            <a:r>
              <a:rPr lang="en-US" dirty="0" err="1" smtClean="0"/>
              <a:t>Sacremento</a:t>
            </a:r>
            <a:r>
              <a:rPr lang="en-US" dirty="0" smtClean="0"/>
              <a:t> CA) to Utah, ~20ms of latency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Is it 5Gbps?  No, but still outstanding given the environment:</a:t>
            </a:r>
          </a:p>
          <a:p>
            <a:pPr lvl="1"/>
            <a:r>
              <a:rPr lang="en-US" dirty="0" smtClean="0"/>
              <a:t>20 second test</a:t>
            </a:r>
          </a:p>
          <a:p>
            <a:pPr lvl="1"/>
            <a:r>
              <a:rPr lang="en-US" b="1" i="1" dirty="0" smtClean="0"/>
              <a:t>Heterogeneous</a:t>
            </a:r>
            <a:r>
              <a:rPr lang="en-US" dirty="0" smtClean="0"/>
              <a:t> hosts</a:t>
            </a:r>
          </a:p>
          <a:p>
            <a:pPr lvl="1"/>
            <a:r>
              <a:rPr lang="en-US" dirty="0" smtClean="0"/>
              <a:t>Possibly different </a:t>
            </a:r>
            <a:r>
              <a:rPr lang="en-US" dirty="0"/>
              <a:t>configurations (e.g. similar tunings of the OS, but not exact in terms of things like BIOS, NIC, etc.</a:t>
            </a:r>
            <a:r>
              <a:rPr lang="en-US" dirty="0" smtClean="0"/>
              <a:t>)</a:t>
            </a:r>
          </a:p>
          <a:p>
            <a:pPr lvl="1"/>
            <a:r>
              <a:rPr lang="en-US" dirty="0" smtClean="0"/>
              <a:t>Different congestion levels on the ends</a:t>
            </a:r>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30</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3" name="Picture 2" descr="Screen Shot 2014-08-19 at 11.3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911" y="1966579"/>
            <a:ext cx="6115608" cy="3089409"/>
          </a:xfrm>
          <a:prstGeom prst="rect">
            <a:avLst/>
          </a:prstGeom>
        </p:spPr>
      </p:pic>
    </p:spTree>
    <p:extLst>
      <p:ext uri="{BB962C8B-B14F-4D97-AF65-F5344CB8AC3E}">
        <p14:creationId xmlns:p14="http://schemas.microsoft.com/office/powerpoint/2010/main" val="12461065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283542"/>
            <a:ext cx="8229600" cy="5199813"/>
          </a:xfrm>
        </p:spPr>
        <p:txBody>
          <a:bodyPr>
            <a:normAutofit fontScale="70000" lnSpcReduction="20000"/>
          </a:bodyPr>
          <a:lstStyle/>
          <a:p>
            <a:r>
              <a:rPr lang="en-US" dirty="0" smtClean="0"/>
              <a:t>Similar example, ESnet (Washington DC) to Utah, ~50ms of latency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Is it 5Gbps?  No.  Should it be?  No!  Could it be higher?  Sure, run a different diagnostic test.  </a:t>
            </a:r>
          </a:p>
          <a:p>
            <a:pPr lvl="1"/>
            <a:r>
              <a:rPr lang="en-US" dirty="0" smtClean="0"/>
              <a:t>Longer latency – still same length of test (20 sec)</a:t>
            </a:r>
          </a:p>
          <a:p>
            <a:pPr lvl="1"/>
            <a:r>
              <a:rPr lang="en-US" b="1" i="1" dirty="0"/>
              <a:t>Heterogeneous</a:t>
            </a:r>
            <a:r>
              <a:rPr lang="en-US" dirty="0"/>
              <a:t> hosts</a:t>
            </a:r>
          </a:p>
          <a:p>
            <a:pPr lvl="1"/>
            <a:r>
              <a:rPr lang="en-US" dirty="0"/>
              <a:t>Possibly different configurations (e.g. similar tunings of the OS, but not exact in terms of things like BIOS, NIC, etc.)</a:t>
            </a:r>
          </a:p>
          <a:p>
            <a:pPr lvl="1"/>
            <a:r>
              <a:rPr lang="en-US" dirty="0"/>
              <a:t>Different congestion levels on the ends</a:t>
            </a:r>
          </a:p>
          <a:p>
            <a:r>
              <a:rPr lang="en-US" dirty="0" smtClean="0"/>
              <a:t>Takeaway – you will know bad performance when you see it.  This is consistent and jives with the environment.  </a:t>
            </a:r>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31</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2" name="Picture 1" descr="Screen Shot 2014-08-19 at 11.39.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532" y="1575616"/>
            <a:ext cx="5613120" cy="2882806"/>
          </a:xfrm>
          <a:prstGeom prst="rect">
            <a:avLst/>
          </a:prstGeom>
        </p:spPr>
      </p:pic>
    </p:spTree>
    <p:extLst>
      <p:ext uri="{BB962C8B-B14F-4D97-AF65-F5344CB8AC3E}">
        <p14:creationId xmlns:p14="http://schemas.microsoft.com/office/powerpoint/2010/main" val="17245991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237314"/>
            <a:ext cx="8229600" cy="5464758"/>
          </a:xfrm>
        </p:spPr>
        <p:txBody>
          <a:bodyPr>
            <a:normAutofit lnSpcReduction="10000"/>
          </a:bodyPr>
          <a:lstStyle/>
          <a:p>
            <a:r>
              <a:rPr lang="en-US" dirty="0" smtClean="0"/>
              <a:t>Another Example – the 1</a:t>
            </a:r>
            <a:r>
              <a:rPr lang="en-US" baseline="30000" dirty="0" smtClean="0"/>
              <a:t>st</a:t>
            </a:r>
            <a:r>
              <a:rPr lang="en-US" dirty="0" smtClean="0"/>
              <a:t> half of the graph is perfectly normal</a:t>
            </a:r>
          </a:p>
          <a:p>
            <a:pPr lvl="1"/>
            <a:r>
              <a:rPr lang="en-US" dirty="0" smtClean="0"/>
              <a:t>Latency of 10-20ms (TCP needs time to ramp up)</a:t>
            </a:r>
          </a:p>
          <a:p>
            <a:pPr lvl="1"/>
            <a:r>
              <a:rPr lang="en-US" dirty="0" smtClean="0"/>
              <a:t>Machine placed in network core of one of the networks – congestion is a fact of life</a:t>
            </a:r>
          </a:p>
          <a:p>
            <a:pPr lvl="1"/>
            <a:r>
              <a:rPr lang="en-US" dirty="0" smtClean="0"/>
              <a:t>Single stream TCP for 20 seconds</a:t>
            </a:r>
          </a:p>
          <a:p>
            <a:r>
              <a:rPr lang="en-US" dirty="0" smtClean="0"/>
              <a:t>The 2</a:t>
            </a:r>
            <a:r>
              <a:rPr lang="en-US" baseline="30000" dirty="0" smtClean="0"/>
              <a:t>nd</a:t>
            </a:r>
            <a:r>
              <a:rPr lang="en-US" dirty="0" smtClean="0"/>
              <a:t> half is not (e.g. packet loss caused a precipitous drop)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i="1" dirty="0" smtClean="0"/>
              <a:t>You will know it, when you see it.</a:t>
            </a:r>
            <a:r>
              <a:rPr lang="en-US" dirty="0" smtClean="0"/>
              <a:t>  </a:t>
            </a:r>
          </a:p>
          <a:p>
            <a:endParaRPr lang="en-US" dirty="0" smtClean="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32</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Picture 7" descr="20140502-Brown-BWCTL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215" y="3262383"/>
            <a:ext cx="6149585" cy="2611033"/>
          </a:xfrm>
          <a:prstGeom prst="rect">
            <a:avLst/>
          </a:prstGeom>
        </p:spPr>
      </p:pic>
    </p:spTree>
    <p:extLst>
      <p:ext uri="{BB962C8B-B14F-4D97-AF65-F5344CB8AC3E}">
        <p14:creationId xmlns:p14="http://schemas.microsoft.com/office/powerpoint/2010/main" val="7524772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“the tool is unpredictable”</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Sometimes this happens: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Is it a “problem”?  Yes and no. </a:t>
            </a:r>
          </a:p>
          <a:p>
            <a:r>
              <a:rPr lang="en-US" dirty="0" smtClean="0"/>
              <a:t>Cause: this is called “overdriving” and is common.  A 10G host and a 1G host are testing to each other</a:t>
            </a:r>
          </a:p>
          <a:p>
            <a:pPr lvl="1"/>
            <a:r>
              <a:rPr lang="en-US" dirty="0" smtClean="0"/>
              <a:t>1G to 10G is smooth and expected (~900Mbps, Blue)</a:t>
            </a:r>
          </a:p>
          <a:p>
            <a:pPr lvl="1"/>
            <a:r>
              <a:rPr lang="en-US" dirty="0" smtClean="0"/>
              <a:t>10G to 1G is choppy (variable between 900Mbps and 700Mbps, Green)</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33</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Picture 7" descr="Screen Shot 2013-10-21 at 8.35.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227" y="1944928"/>
            <a:ext cx="5519122" cy="2318145"/>
          </a:xfrm>
          <a:prstGeom prst="rect">
            <a:avLst/>
          </a:prstGeom>
        </p:spPr>
      </p:pic>
    </p:spTree>
    <p:extLst>
      <p:ext uri="{BB962C8B-B14F-4D97-AF65-F5344CB8AC3E}">
        <p14:creationId xmlns:p14="http://schemas.microsoft.com/office/powerpoint/2010/main" val="18855972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“the tool is unpredictable”</a:t>
            </a:r>
            <a:endParaRPr lang="en-US" dirty="0"/>
          </a:p>
        </p:txBody>
      </p:sp>
      <p:sp>
        <p:nvSpPr>
          <p:cNvPr id="7" name="Content Placeholder 6"/>
          <p:cNvSpPr>
            <a:spLocks noGrp="1"/>
          </p:cNvSpPr>
          <p:nvPr>
            <p:ph idx="1"/>
          </p:nvPr>
        </p:nvSpPr>
        <p:spPr>
          <a:xfrm>
            <a:off x="457199" y="1600201"/>
            <a:ext cx="5632185" cy="4344484"/>
          </a:xfrm>
        </p:spPr>
        <p:txBody>
          <a:bodyPr>
            <a:normAutofit fontScale="92500"/>
          </a:bodyPr>
          <a:lstStyle/>
          <a:p>
            <a:r>
              <a:rPr lang="en-US" dirty="0"/>
              <a:t>A NIC doesn’t stream packets out </a:t>
            </a:r>
            <a:r>
              <a:rPr lang="en-US" dirty="0" smtClean="0"/>
              <a:t>at some average rate - </a:t>
            </a:r>
            <a:r>
              <a:rPr lang="en-US" dirty="0"/>
              <a:t>it’s a binary </a:t>
            </a:r>
            <a:r>
              <a:rPr lang="en-US" dirty="0" smtClean="0"/>
              <a:t>operation:</a:t>
            </a:r>
          </a:p>
          <a:p>
            <a:pPr lvl="1"/>
            <a:r>
              <a:rPr lang="en-US" dirty="0" smtClean="0"/>
              <a:t>Send </a:t>
            </a:r>
            <a:r>
              <a:rPr lang="en-US" dirty="0"/>
              <a:t>(e.g. @ max rate) vs. not send (e.g. nothing</a:t>
            </a:r>
            <a:r>
              <a:rPr lang="en-US" dirty="0" smtClean="0"/>
              <a:t>)</a:t>
            </a:r>
            <a:endParaRPr lang="en-US" dirty="0"/>
          </a:p>
          <a:p>
            <a:r>
              <a:rPr lang="en-US" dirty="0"/>
              <a:t>10G of traffic needs buffering to support it along the path.  A 10G switch/router can handle it.  So could another 10G host (if both are tuned of course</a:t>
            </a:r>
            <a:r>
              <a:rPr lang="en-US" dirty="0" smtClean="0"/>
              <a:t>)</a:t>
            </a:r>
            <a:endParaRPr lang="en-US" dirty="0"/>
          </a:p>
          <a:p>
            <a:r>
              <a:rPr lang="en-US" dirty="0"/>
              <a:t>A 1G NIC is designed to hold bursts of 1G.  Sure, they can be tuned to expect more, but may not have enough physical </a:t>
            </a:r>
            <a:r>
              <a:rPr lang="en-US" dirty="0" smtClean="0"/>
              <a:t>memory</a:t>
            </a:r>
            <a:endParaRPr lang="en-US" dirty="0"/>
          </a:p>
          <a:p>
            <a:pPr lvl="1"/>
            <a:r>
              <a:rPr lang="en-US" dirty="0"/>
              <a:t>Ditto for switches in the </a:t>
            </a:r>
            <a:r>
              <a:rPr lang="en-US" dirty="0" smtClean="0"/>
              <a:t>path</a:t>
            </a:r>
            <a:endParaRPr lang="en-US" dirty="0"/>
          </a:p>
          <a:p>
            <a:r>
              <a:rPr lang="en-US" dirty="0"/>
              <a:t>At some point things ‘</a:t>
            </a:r>
            <a:r>
              <a:rPr lang="en-US" dirty="0" err="1"/>
              <a:t>downstep</a:t>
            </a:r>
            <a:r>
              <a:rPr lang="en-US" dirty="0"/>
              <a:t>’ to a slower speed, that drops packets on the ground, and TCP reacts like it were any other loss event. </a:t>
            </a:r>
          </a:p>
          <a:p>
            <a:endParaRPr lang="en-US" dirty="0"/>
          </a:p>
          <a:p>
            <a:endParaRPr lang="en-US" dirty="0"/>
          </a:p>
          <a:p>
            <a:endParaRPr lang="en-US" dirty="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34</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10" name="Content Placeholder 5" descr="device-fan-in-v3.pdf"/>
          <p:cNvPicPr>
            <a:picLocks noChangeAspect="1"/>
          </p:cNvPicPr>
          <p:nvPr/>
        </p:nvPicPr>
        <p:blipFill rotWithShape="1">
          <a:blip r:embed="rId3">
            <a:extLst>
              <a:ext uri="{28A0092B-C50C-407E-A947-70E740481C1C}">
                <a14:useLocalDpi xmlns:a14="http://schemas.microsoft.com/office/drawing/2010/main" val="0"/>
              </a:ext>
            </a:extLst>
          </a:blip>
          <a:srcRect l="37951" t="15406" r="22543" b="13448"/>
          <a:stretch/>
        </p:blipFill>
        <p:spPr>
          <a:xfrm>
            <a:off x="5572580" y="138555"/>
            <a:ext cx="3925879" cy="5465179"/>
          </a:xfrm>
          <a:prstGeom prst="rect">
            <a:avLst/>
          </a:prstGeom>
        </p:spPr>
      </p:pic>
    </p:spTree>
    <p:extLst>
      <p:ext uri="{BB962C8B-B14F-4D97-AF65-F5344CB8AC3E}">
        <p14:creationId xmlns:p14="http://schemas.microsoft.com/office/powerpoint/2010/main" val="12039967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a:t>
            </a:r>
            <a:r>
              <a:rPr lang="en-US" dirty="0" err="1" smtClean="0"/>
              <a:t>GridFTP</a:t>
            </a:r>
            <a:r>
              <a:rPr lang="en-US" dirty="0" smtClean="0"/>
              <a:t> is much worse than BWCTL!”</a:t>
            </a:r>
            <a:endParaRPr lang="en-US" dirty="0"/>
          </a:p>
        </p:txBody>
      </p:sp>
      <p:sp>
        <p:nvSpPr>
          <p:cNvPr id="7" name="Content Placeholder 6"/>
          <p:cNvSpPr>
            <a:spLocks noGrp="1"/>
          </p:cNvSpPr>
          <p:nvPr>
            <p:ph idx="1"/>
          </p:nvPr>
        </p:nvSpPr>
        <p:spPr>
          <a:xfrm>
            <a:off x="457199" y="1600201"/>
            <a:ext cx="8229601" cy="4344484"/>
          </a:xfrm>
        </p:spPr>
        <p:txBody>
          <a:bodyPr>
            <a:normAutofit fontScale="85000" lnSpcReduction="20000"/>
          </a:bodyPr>
          <a:lstStyle/>
          <a:p>
            <a:r>
              <a:rPr lang="en-US" dirty="0" smtClean="0"/>
              <a:t>And now we come to our </a:t>
            </a:r>
            <a:r>
              <a:rPr lang="en-US" dirty="0" err="1" smtClean="0"/>
              <a:t>frienemy</a:t>
            </a:r>
            <a:r>
              <a:rPr lang="en-US" dirty="0" smtClean="0"/>
              <a:t>, the disk </a:t>
            </a:r>
          </a:p>
          <a:p>
            <a:r>
              <a:rPr lang="en-US" dirty="0" err="1" smtClean="0"/>
              <a:t>perfSONAR</a:t>
            </a:r>
            <a:r>
              <a:rPr lang="en-US" dirty="0" smtClean="0"/>
              <a:t> tests are memory to memory for a reason:</a:t>
            </a:r>
          </a:p>
          <a:p>
            <a:pPr lvl="1"/>
            <a:r>
              <a:rPr lang="en-US" dirty="0" smtClean="0"/>
              <a:t>Remove the host from the equation as much as we can</a:t>
            </a:r>
          </a:p>
          <a:p>
            <a:pPr lvl="1"/>
            <a:r>
              <a:rPr lang="en-US" dirty="0" smtClean="0"/>
              <a:t>Unify tunings of the OS and tools</a:t>
            </a:r>
          </a:p>
          <a:p>
            <a:pPr lvl="1"/>
            <a:r>
              <a:rPr lang="en-US" dirty="0" smtClean="0"/>
              <a:t>May sometimes need to get picky about the BIOS, motherboard, system bus, NIC and driver – but a good baseline is possible without all that</a:t>
            </a:r>
          </a:p>
          <a:p>
            <a:r>
              <a:rPr lang="en-US" dirty="0" smtClean="0"/>
              <a:t>Learning to use disks correctly:</a:t>
            </a:r>
          </a:p>
          <a:p>
            <a:pPr lvl="1"/>
            <a:r>
              <a:rPr lang="en-US" dirty="0" smtClean="0"/>
              <a:t>You </a:t>
            </a:r>
            <a:r>
              <a:rPr lang="en-US" b="1" i="1" u="sng" dirty="0" smtClean="0"/>
              <a:t>*DO* </a:t>
            </a:r>
            <a:r>
              <a:rPr lang="en-US" dirty="0" smtClean="0"/>
              <a:t>need to care about tunings, all the way down</a:t>
            </a:r>
          </a:p>
          <a:p>
            <a:pPr lvl="1"/>
            <a:r>
              <a:rPr lang="en-US" dirty="0" smtClean="0"/>
              <a:t>Way too much to describe here, reading </a:t>
            </a:r>
            <a:r>
              <a:rPr lang="en-US" dirty="0"/>
              <a:t>material: </a:t>
            </a:r>
            <a:r>
              <a:rPr lang="en-US" dirty="0">
                <a:hlinkClick r:id="rId2"/>
              </a:rPr>
              <a:t>https://fasterdata.es.net/science-dmz/DTN</a:t>
            </a:r>
            <a:r>
              <a:rPr lang="en-US" dirty="0" smtClean="0">
                <a:hlinkClick r:id="rId2"/>
              </a:rPr>
              <a:t>/</a:t>
            </a:r>
            <a:r>
              <a:rPr lang="en-US" dirty="0" smtClean="0"/>
              <a:t> </a:t>
            </a:r>
          </a:p>
          <a:p>
            <a:pPr lvl="1"/>
            <a:r>
              <a:rPr lang="en-US" dirty="0" smtClean="0"/>
              <a:t>In general, you need to worry about performance per spindle, you will learn to care about things like RAID to stripe data, and the RAID card performance to ensure it streams off the device to the hardware as fast as possible.  </a:t>
            </a:r>
          </a:p>
          <a:p>
            <a:pPr lvl="1"/>
            <a:r>
              <a:rPr lang="en-US" dirty="0" smtClean="0"/>
              <a:t>Realities from ESnet reference implementation:</a:t>
            </a:r>
          </a:p>
          <a:p>
            <a:pPr lvl="2"/>
            <a:r>
              <a:rPr lang="en-US" dirty="0"/>
              <a:t>memory to memory, 1 10GE NIC: 9.9 </a:t>
            </a:r>
            <a:r>
              <a:rPr lang="en-US" dirty="0" err="1" smtClean="0"/>
              <a:t>Gbps</a:t>
            </a:r>
            <a:endParaRPr lang="en-US" dirty="0"/>
          </a:p>
          <a:p>
            <a:pPr lvl="2"/>
            <a:r>
              <a:rPr lang="en-US" dirty="0" smtClean="0"/>
              <a:t>disk </a:t>
            </a:r>
            <a:r>
              <a:rPr lang="en-US" dirty="0"/>
              <a:t>to disk: 9.6 </a:t>
            </a:r>
            <a:r>
              <a:rPr lang="en-US" dirty="0" err="1"/>
              <a:t>Gbps</a:t>
            </a:r>
            <a:r>
              <a:rPr lang="en-US" dirty="0"/>
              <a:t>  (1.2 </a:t>
            </a:r>
            <a:r>
              <a:rPr lang="en-US" dirty="0" err="1"/>
              <a:t>GBytes</a:t>
            </a:r>
            <a:r>
              <a:rPr lang="en-US" dirty="0"/>
              <a:t>/sec) using large files on all 3 disk partitions in parallel</a:t>
            </a:r>
            <a:endParaRPr lang="en-US" dirty="0" smtClean="0"/>
          </a:p>
          <a:p>
            <a:endParaRPr lang="en-US" dirty="0" smtClean="0"/>
          </a:p>
          <a:p>
            <a:pPr lvl="1"/>
            <a:endParaRPr lang="en-US" dirty="0"/>
          </a:p>
          <a:p>
            <a:endParaRPr lang="en-US" dirty="0"/>
          </a:p>
          <a:p>
            <a:endParaRPr lang="en-US" dirty="0"/>
          </a:p>
          <a:p>
            <a:endParaRPr lang="en-US" dirty="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35</a:t>
            </a:fld>
            <a:r>
              <a:rPr lang="en-US" sz="800" dirty="0">
                <a:solidFill>
                  <a:prstClr val="black"/>
                </a:solidFill>
              </a:rPr>
              <a:t> – ESnet Science Engagement (</a:t>
            </a:r>
            <a:r>
              <a:rPr lang="en-US" sz="800" dirty="0">
                <a:solidFill>
                  <a:prstClr val="black"/>
                </a:solidFill>
                <a:hlinkClick r:id="rId3"/>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42878148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Summary</a:t>
            </a:r>
            <a:endParaRPr lang="en-US" dirty="0"/>
          </a:p>
        </p:txBody>
      </p:sp>
      <p:sp>
        <p:nvSpPr>
          <p:cNvPr id="7" name="Content Placeholder 6"/>
          <p:cNvSpPr>
            <a:spLocks noGrp="1"/>
          </p:cNvSpPr>
          <p:nvPr>
            <p:ph idx="1"/>
          </p:nvPr>
        </p:nvSpPr>
        <p:spPr>
          <a:xfrm>
            <a:off x="457199" y="1600201"/>
            <a:ext cx="8229601" cy="4344484"/>
          </a:xfrm>
        </p:spPr>
        <p:txBody>
          <a:bodyPr>
            <a:normAutofit fontScale="92500" lnSpcReduction="10000"/>
          </a:bodyPr>
          <a:lstStyle/>
          <a:p>
            <a:r>
              <a:rPr lang="en-US" dirty="0" smtClean="0"/>
              <a:t>When in doubt – test again!</a:t>
            </a:r>
          </a:p>
          <a:p>
            <a:pPr lvl="1"/>
            <a:r>
              <a:rPr lang="en-US" dirty="0" smtClean="0"/>
              <a:t>Diagnostic tests are informative – and they should provide more insight into the regular stuff (still do regular testing, of course)</a:t>
            </a:r>
          </a:p>
          <a:p>
            <a:pPr lvl="1"/>
            <a:r>
              <a:rPr lang="en-US" dirty="0" smtClean="0"/>
              <a:t>Be prepared to divide up a path as need be</a:t>
            </a:r>
          </a:p>
          <a:p>
            <a:r>
              <a:rPr lang="en-US" dirty="0" smtClean="0"/>
              <a:t>A poor carpenter blames his tools</a:t>
            </a:r>
          </a:p>
          <a:p>
            <a:pPr lvl="1"/>
            <a:r>
              <a:rPr lang="en-US" dirty="0" smtClean="0"/>
              <a:t>The tools are only as good as the people using them, do it methodically</a:t>
            </a:r>
          </a:p>
          <a:p>
            <a:pPr lvl="1"/>
            <a:r>
              <a:rPr lang="en-US" dirty="0" smtClean="0"/>
              <a:t>Trust the results – remember that they are giving you a number based on the entire environment</a:t>
            </a:r>
          </a:p>
          <a:p>
            <a:r>
              <a:rPr lang="en-US" dirty="0" smtClean="0"/>
              <a:t>If the site isn’t using </a:t>
            </a:r>
            <a:r>
              <a:rPr lang="en-US" dirty="0" err="1" smtClean="0"/>
              <a:t>perfSONAR</a:t>
            </a:r>
            <a:r>
              <a:rPr lang="en-US" dirty="0" smtClean="0"/>
              <a:t> – step 1 is to get them to do so</a:t>
            </a:r>
          </a:p>
          <a:p>
            <a:pPr lvl="1"/>
            <a:r>
              <a:rPr lang="en-US" dirty="0" smtClean="0">
                <a:hlinkClick r:id="rId2"/>
              </a:rPr>
              <a:t>http://www.perfsonar.net</a:t>
            </a:r>
            <a:r>
              <a:rPr lang="en-US" dirty="0" smtClean="0"/>
              <a:t> </a:t>
            </a:r>
          </a:p>
          <a:p>
            <a:r>
              <a:rPr lang="en-US" dirty="0" smtClean="0"/>
              <a:t>Get some help</a:t>
            </a:r>
          </a:p>
          <a:p>
            <a:pPr lvl="1"/>
            <a:r>
              <a:rPr lang="en-US" dirty="0" smtClean="0"/>
              <a:t>To </a:t>
            </a:r>
            <a:r>
              <a:rPr lang="en-US" dirty="0"/>
              <a:t>quote Blondie, “Call me, call me any, anytime</a:t>
            </a:r>
            <a:r>
              <a:rPr lang="en-US" dirty="0" smtClean="0"/>
              <a:t>”</a:t>
            </a:r>
          </a:p>
          <a:p>
            <a:pPr lvl="1"/>
            <a:r>
              <a:rPr lang="en-US" dirty="0" smtClean="0">
                <a:hlinkClick r:id="rId3"/>
              </a:rPr>
              <a:t>engage@es.net</a:t>
            </a:r>
            <a:endParaRPr lang="en-US" dirty="0" smtClean="0"/>
          </a:p>
          <a:p>
            <a:pPr lvl="1"/>
            <a:endParaRPr lang="en-US" dirty="0"/>
          </a:p>
          <a:p>
            <a:endParaRPr lang="en-US" dirty="0"/>
          </a:p>
          <a:p>
            <a:endParaRPr lang="en-US" dirty="0"/>
          </a:p>
          <a:p>
            <a:endParaRPr lang="en-US" dirty="0"/>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36</a:t>
            </a:fld>
            <a:r>
              <a:rPr lang="en-US" sz="800" dirty="0">
                <a:solidFill>
                  <a:prstClr val="black"/>
                </a:solidFill>
              </a:rPr>
              <a:t> – ESnet Science Engagement (</a:t>
            </a:r>
            <a:r>
              <a:rPr lang="en-US" sz="800" dirty="0">
                <a:solidFill>
                  <a:prstClr val="black"/>
                </a:solidFill>
                <a:hlinkClick r:id="rId3"/>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35624694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6D6E71"/>
                </a:solidFill>
              </a:rPr>
              <a:t>Outline</a:t>
            </a:r>
            <a:endParaRPr lang="en-US" sz="2000" dirty="0">
              <a:solidFill>
                <a:srgbClr val="6D6E71"/>
              </a:solidFill>
            </a:endParaRPr>
          </a:p>
        </p:txBody>
      </p:sp>
      <p:sp>
        <p:nvSpPr>
          <p:cNvPr id="2" name="Content Placeholder 1"/>
          <p:cNvSpPr>
            <a:spLocks noGrp="1"/>
          </p:cNvSpPr>
          <p:nvPr>
            <p:ph idx="1"/>
          </p:nvPr>
        </p:nvSpPr>
        <p:spPr/>
        <p:txBody>
          <a:bodyPr/>
          <a:lstStyle/>
          <a:p>
            <a:r>
              <a:rPr lang="en-US" sz="3200" b="1" dirty="0" smtClean="0"/>
              <a:t>Introduction &amp; Motivation</a:t>
            </a:r>
            <a:endParaRPr lang="en-US" sz="3200" b="1" dirty="0"/>
          </a:p>
          <a:p>
            <a:r>
              <a:rPr lang="en-US" sz="3200" b="1" dirty="0" smtClean="0"/>
              <a:t>Network Support for Science</a:t>
            </a:r>
          </a:p>
          <a:p>
            <a:r>
              <a:rPr lang="en-US" sz="3200" b="1" dirty="0" smtClean="0"/>
              <a:t>Data Mobility Expectations &amp; Realities</a:t>
            </a:r>
          </a:p>
          <a:p>
            <a:r>
              <a:rPr lang="en-US" sz="3200" b="1" dirty="0" smtClean="0">
                <a:solidFill>
                  <a:srgbClr val="4EC1E0"/>
                </a:solidFill>
              </a:rPr>
              <a:t>Preparing the Campus</a:t>
            </a:r>
          </a:p>
          <a:p>
            <a:r>
              <a:rPr lang="en-US" sz="3200" b="1" dirty="0" smtClean="0"/>
              <a:t>Conclusions</a:t>
            </a:r>
            <a:endParaRPr lang="en-US" sz="3200" b="1" dirty="0"/>
          </a:p>
        </p:txBody>
      </p:sp>
      <p:sp>
        <p:nvSpPr>
          <p:cNvPr id="8"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37</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6347958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36704"/>
          </a:xfrm>
        </p:spPr>
        <p:txBody>
          <a:bodyPr/>
          <a:lstStyle/>
          <a:p>
            <a:r>
              <a:rPr lang="en-US" dirty="0" smtClean="0"/>
              <a:t>Small </a:t>
            </a:r>
            <a:r>
              <a:rPr lang="en-US" dirty="0" err="1" smtClean="0"/>
              <a:t>Bufffer</a:t>
            </a:r>
            <a:r>
              <a:rPr lang="en-US" dirty="0" smtClean="0"/>
              <a:t> = Science FAIL</a:t>
            </a: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38</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Content Placeholder 9" descr="test-hosts.pdf"/>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xfrm>
            <a:off x="96110" y="927100"/>
            <a:ext cx="9158414" cy="5376863"/>
          </a:xfrm>
        </p:spPr>
      </p:pic>
      <p:sp>
        <p:nvSpPr>
          <p:cNvPr id="10" name="Curved Down Arrow 9"/>
          <p:cNvSpPr/>
          <p:nvPr/>
        </p:nvSpPr>
        <p:spPr>
          <a:xfrm flipH="1">
            <a:off x="3898900" y="4191000"/>
            <a:ext cx="1930400" cy="944880"/>
          </a:xfrm>
          <a:prstGeom prst="curvedDownArrow">
            <a:avLst>
              <a:gd name="adj1" fmla="val 0"/>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2209800" y="2266315"/>
            <a:ext cx="1295400" cy="664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32300" y="2146300"/>
            <a:ext cx="1397000" cy="825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rved Up Arrow 13"/>
          <p:cNvSpPr/>
          <p:nvPr/>
        </p:nvSpPr>
        <p:spPr>
          <a:xfrm flipH="1">
            <a:off x="3810000" y="2021422"/>
            <a:ext cx="2019300" cy="921911"/>
          </a:xfrm>
          <a:prstGeom prst="curvedUpArrow">
            <a:avLst>
              <a:gd name="adj1" fmla="val 0"/>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432300" y="4674215"/>
            <a:ext cx="1460500" cy="923330"/>
          </a:xfrm>
          <a:prstGeom prst="rect">
            <a:avLst/>
          </a:prstGeom>
          <a:noFill/>
        </p:spPr>
        <p:txBody>
          <a:bodyPr wrap="square" rtlCol="0">
            <a:spAutoFit/>
          </a:bodyPr>
          <a:lstStyle/>
          <a:p>
            <a:r>
              <a:rPr lang="en-US" dirty="0" smtClean="0"/>
              <a:t>2Gbps UDP background data</a:t>
            </a:r>
            <a:endParaRPr lang="en-US" dirty="0"/>
          </a:p>
        </p:txBody>
      </p:sp>
      <p:sp>
        <p:nvSpPr>
          <p:cNvPr id="16" name="TextBox 15"/>
          <p:cNvSpPr txBox="1"/>
          <p:nvPr/>
        </p:nvSpPr>
        <p:spPr>
          <a:xfrm>
            <a:off x="4356100" y="2019349"/>
            <a:ext cx="1460500" cy="923330"/>
          </a:xfrm>
          <a:prstGeom prst="rect">
            <a:avLst/>
          </a:prstGeom>
          <a:noFill/>
        </p:spPr>
        <p:txBody>
          <a:bodyPr wrap="square" rtlCol="0">
            <a:spAutoFit/>
          </a:bodyPr>
          <a:lstStyle/>
          <a:p>
            <a:r>
              <a:rPr lang="en-US" dirty="0" smtClean="0"/>
              <a:t>TCP Test flows, 50ms path</a:t>
            </a:r>
            <a:endParaRPr lang="en-US" dirty="0"/>
          </a:p>
        </p:txBody>
      </p:sp>
      <p:cxnSp>
        <p:nvCxnSpPr>
          <p:cNvPr id="17" name="Straight Arrow Connector 16"/>
          <p:cNvCxnSpPr/>
          <p:nvPr/>
        </p:nvCxnSpPr>
        <p:spPr>
          <a:xfrm flipH="1" flipV="1">
            <a:off x="5422900" y="3733800"/>
            <a:ext cx="1498600" cy="140208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89750" y="4876800"/>
            <a:ext cx="1333500" cy="923330"/>
          </a:xfrm>
          <a:prstGeom prst="rect">
            <a:avLst/>
          </a:prstGeom>
          <a:noFill/>
        </p:spPr>
        <p:txBody>
          <a:bodyPr wrap="square" rtlCol="0">
            <a:spAutoFit/>
          </a:bodyPr>
          <a:lstStyle/>
          <a:p>
            <a:r>
              <a:rPr lang="en-US" dirty="0" smtClean="0"/>
              <a:t>Modify this egress buffer size</a:t>
            </a:r>
            <a:endParaRPr lang="en-US" dirty="0"/>
          </a:p>
        </p:txBody>
      </p:sp>
      <p:graphicFrame>
        <p:nvGraphicFramePr>
          <p:cNvPr id="19" name="Content Placeholder 5"/>
          <p:cNvGraphicFramePr>
            <a:graphicFrameLocks/>
          </p:cNvGraphicFramePr>
          <p:nvPr>
            <p:extLst>
              <p:ext uri="{D42A27DB-BD31-4B8C-83A1-F6EECF244321}">
                <p14:modId xmlns:p14="http://schemas.microsoft.com/office/powerpoint/2010/main" val="1103362880"/>
              </p:ext>
            </p:extLst>
          </p:nvPr>
        </p:nvGraphicFramePr>
        <p:xfrm>
          <a:off x="286495" y="4380235"/>
          <a:ext cx="2897514" cy="2103120"/>
        </p:xfrm>
        <a:graphic>
          <a:graphicData uri="http://schemas.openxmlformats.org/drawingml/2006/table">
            <a:tbl>
              <a:tblPr firstRow="1" bandRow="1">
                <a:tableStyleId>{5C22544A-7EE6-4342-B048-85BDC9FD1C3A}</a:tableStyleId>
              </a:tblPr>
              <a:tblGrid>
                <a:gridCol w="965838"/>
                <a:gridCol w="965838"/>
                <a:gridCol w="965838"/>
              </a:tblGrid>
              <a:tr h="430799">
                <a:tc>
                  <a:txBody>
                    <a:bodyPr/>
                    <a:lstStyle/>
                    <a:p>
                      <a:pPr algn="ctr"/>
                      <a:r>
                        <a:rPr lang="en-US" sz="1200" dirty="0" smtClean="0"/>
                        <a:t>Buffer Size</a:t>
                      </a:r>
                      <a:endParaRPr lang="en-US" sz="1200" dirty="0"/>
                    </a:p>
                  </a:txBody>
                  <a:tcPr/>
                </a:tc>
                <a:tc>
                  <a:txBody>
                    <a:bodyPr/>
                    <a:lstStyle/>
                    <a:p>
                      <a:pPr algn="ctr"/>
                      <a:r>
                        <a:rPr lang="en-US" sz="1200" dirty="0" smtClean="0"/>
                        <a:t>Packets Dropped</a:t>
                      </a:r>
                      <a:endParaRPr lang="en-US" sz="1200" dirty="0"/>
                    </a:p>
                  </a:txBody>
                  <a:tcPr/>
                </a:tc>
                <a:tc>
                  <a:txBody>
                    <a:bodyPr/>
                    <a:lstStyle/>
                    <a:p>
                      <a:pPr algn="ctr"/>
                      <a:r>
                        <a:rPr lang="en-US" sz="1200" dirty="0" smtClean="0"/>
                        <a:t>TCP Throughput</a:t>
                      </a:r>
                      <a:endParaRPr lang="en-US" sz="1200" dirty="0"/>
                    </a:p>
                  </a:txBody>
                  <a:tcPr/>
                </a:tc>
              </a:tr>
              <a:tr h="235612">
                <a:tc>
                  <a:txBody>
                    <a:bodyPr/>
                    <a:lstStyle/>
                    <a:p>
                      <a:pPr algn="ctr"/>
                      <a:r>
                        <a:rPr lang="en-US" sz="1200" dirty="0" smtClean="0"/>
                        <a:t>120 MB</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8Gbps</a:t>
                      </a:r>
                      <a:endParaRPr lang="en-US" sz="1200" dirty="0"/>
                    </a:p>
                  </a:txBody>
                  <a:tcPr/>
                </a:tc>
              </a:tr>
              <a:tr h="235612">
                <a:tc>
                  <a:txBody>
                    <a:bodyPr/>
                    <a:lstStyle/>
                    <a:p>
                      <a:pPr algn="ctr"/>
                      <a:r>
                        <a:rPr lang="en-US" sz="1200" dirty="0" smtClean="0"/>
                        <a:t>60 MB</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8Gbps</a:t>
                      </a:r>
                      <a:endParaRPr lang="en-US" sz="1200" dirty="0"/>
                    </a:p>
                  </a:txBody>
                  <a:tcPr/>
                </a:tc>
              </a:tr>
              <a:tr h="235612">
                <a:tc>
                  <a:txBody>
                    <a:bodyPr/>
                    <a:lstStyle/>
                    <a:p>
                      <a:pPr algn="ctr"/>
                      <a:r>
                        <a:rPr lang="en-US" sz="1200" dirty="0" smtClean="0"/>
                        <a:t>36 MB</a:t>
                      </a:r>
                      <a:endParaRPr lang="en-US" sz="1200" dirty="0"/>
                    </a:p>
                  </a:txBody>
                  <a:tcPr/>
                </a:tc>
                <a:tc>
                  <a:txBody>
                    <a:bodyPr/>
                    <a:lstStyle/>
                    <a:p>
                      <a:pPr algn="ctr"/>
                      <a:r>
                        <a:rPr lang="en-US" sz="1200" dirty="0" smtClean="0"/>
                        <a:t>200</a:t>
                      </a:r>
                      <a:endParaRPr lang="en-US" sz="1200" dirty="0"/>
                    </a:p>
                  </a:txBody>
                  <a:tcPr/>
                </a:tc>
                <a:tc>
                  <a:txBody>
                    <a:bodyPr/>
                    <a:lstStyle/>
                    <a:p>
                      <a:pPr algn="ctr"/>
                      <a:r>
                        <a:rPr lang="en-US" sz="1200" dirty="0" smtClean="0"/>
                        <a:t>2Gbps</a:t>
                      </a:r>
                      <a:endParaRPr lang="en-US" sz="1200" dirty="0"/>
                    </a:p>
                  </a:txBody>
                  <a:tcPr/>
                </a:tc>
              </a:tr>
              <a:tr h="235612">
                <a:tc>
                  <a:txBody>
                    <a:bodyPr/>
                    <a:lstStyle/>
                    <a:p>
                      <a:pPr algn="ctr"/>
                      <a:r>
                        <a:rPr lang="en-US" sz="1200" dirty="0" smtClean="0"/>
                        <a:t>24 MB</a:t>
                      </a:r>
                      <a:endParaRPr lang="en-US" sz="1200" dirty="0"/>
                    </a:p>
                  </a:txBody>
                  <a:tcPr/>
                </a:tc>
                <a:tc>
                  <a:txBody>
                    <a:bodyPr/>
                    <a:lstStyle/>
                    <a:p>
                      <a:pPr algn="ctr"/>
                      <a:r>
                        <a:rPr lang="en-US" sz="1200" dirty="0" smtClean="0"/>
                        <a:t>205</a:t>
                      </a:r>
                      <a:endParaRPr lang="en-US" sz="1200" dirty="0"/>
                    </a:p>
                  </a:txBody>
                  <a:tcPr/>
                </a:tc>
                <a:tc>
                  <a:txBody>
                    <a:bodyPr/>
                    <a:lstStyle/>
                    <a:p>
                      <a:pPr algn="ctr"/>
                      <a:r>
                        <a:rPr lang="en-US" sz="1200" dirty="0" smtClean="0"/>
                        <a:t>2Gbps</a:t>
                      </a:r>
                      <a:endParaRPr lang="en-US" sz="1200" dirty="0"/>
                    </a:p>
                  </a:txBody>
                  <a:tcPr/>
                </a:tc>
              </a:tr>
              <a:tr h="235612">
                <a:tc>
                  <a:txBody>
                    <a:bodyPr/>
                    <a:lstStyle/>
                    <a:p>
                      <a:pPr algn="ctr"/>
                      <a:r>
                        <a:rPr lang="en-US" sz="1200" dirty="0" smtClean="0"/>
                        <a:t>12 MB</a:t>
                      </a:r>
                      <a:endParaRPr lang="en-US" sz="1200" dirty="0"/>
                    </a:p>
                  </a:txBody>
                  <a:tcPr/>
                </a:tc>
                <a:tc>
                  <a:txBody>
                    <a:bodyPr/>
                    <a:lstStyle/>
                    <a:p>
                      <a:pPr algn="ctr"/>
                      <a:r>
                        <a:rPr lang="en-US" sz="1200" dirty="0" smtClean="0"/>
                        <a:t>204</a:t>
                      </a:r>
                      <a:endParaRPr lang="en-US" sz="1200" dirty="0"/>
                    </a:p>
                  </a:txBody>
                  <a:tcPr/>
                </a:tc>
                <a:tc>
                  <a:txBody>
                    <a:bodyPr/>
                    <a:lstStyle/>
                    <a:p>
                      <a:pPr algn="ctr"/>
                      <a:r>
                        <a:rPr lang="en-US" sz="1200" dirty="0" smtClean="0"/>
                        <a:t>2Gbps</a:t>
                      </a:r>
                      <a:endParaRPr lang="en-US" sz="1200" dirty="0"/>
                    </a:p>
                  </a:txBody>
                  <a:tcPr/>
                </a:tc>
              </a:tr>
              <a:tr h="235612">
                <a:tc>
                  <a:txBody>
                    <a:bodyPr/>
                    <a:lstStyle/>
                    <a:p>
                      <a:pPr algn="ctr"/>
                      <a:r>
                        <a:rPr lang="en-US" sz="1200" dirty="0" smtClean="0"/>
                        <a:t>6 MB</a:t>
                      </a:r>
                      <a:endParaRPr lang="en-US" sz="1200" dirty="0"/>
                    </a:p>
                  </a:txBody>
                  <a:tcPr/>
                </a:tc>
                <a:tc>
                  <a:txBody>
                    <a:bodyPr/>
                    <a:lstStyle/>
                    <a:p>
                      <a:pPr algn="ctr"/>
                      <a:r>
                        <a:rPr lang="en-US" sz="1200" dirty="0" smtClean="0"/>
                        <a:t>207</a:t>
                      </a:r>
                      <a:endParaRPr lang="en-US" sz="1200" dirty="0"/>
                    </a:p>
                  </a:txBody>
                  <a:tcPr/>
                </a:tc>
                <a:tc>
                  <a:txBody>
                    <a:bodyPr/>
                    <a:lstStyle/>
                    <a:p>
                      <a:pPr algn="ctr"/>
                      <a:r>
                        <a:rPr lang="en-US" sz="1200" dirty="0" smtClean="0"/>
                        <a:t>2Gbps</a:t>
                      </a:r>
                      <a:endParaRPr lang="en-US" sz="1200" dirty="0"/>
                    </a:p>
                  </a:txBody>
                  <a:tcPr/>
                </a:tc>
              </a:tr>
            </a:tbl>
          </a:graphicData>
        </a:graphic>
      </p:graphicFrame>
      <p:sp>
        <p:nvSpPr>
          <p:cNvPr id="20" name="TextBox 19"/>
          <p:cNvSpPr txBox="1"/>
          <p:nvPr/>
        </p:nvSpPr>
        <p:spPr>
          <a:xfrm>
            <a:off x="457200" y="4037111"/>
            <a:ext cx="2605113" cy="307777"/>
          </a:xfrm>
          <a:prstGeom prst="rect">
            <a:avLst/>
          </a:prstGeom>
          <a:noFill/>
        </p:spPr>
        <p:txBody>
          <a:bodyPr wrap="square" rtlCol="0">
            <a:spAutoFit/>
          </a:bodyPr>
          <a:lstStyle/>
          <a:p>
            <a:r>
              <a:rPr lang="en-US" sz="1400" b="1" i="1" dirty="0" smtClean="0">
                <a:solidFill>
                  <a:srgbClr val="FF0000"/>
                </a:solidFill>
              </a:rPr>
              <a:t>30 Second test, 2 TCP streams</a:t>
            </a:r>
            <a:endParaRPr lang="en-US" sz="1400" b="1" i="1" dirty="0">
              <a:solidFill>
                <a:srgbClr val="FF0000"/>
              </a:solidFill>
            </a:endParaRPr>
          </a:p>
        </p:txBody>
      </p:sp>
    </p:spTree>
    <p:extLst>
      <p:ext uri="{BB962C8B-B14F-4D97-AF65-F5344CB8AC3E}">
        <p14:creationId xmlns:p14="http://schemas.microsoft.com/office/powerpoint/2010/main" val="4872250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FAIL = Science FAIL</a:t>
            </a:r>
            <a:endParaRPr lang="en-US" dirty="0"/>
          </a:p>
        </p:txBody>
      </p:sp>
      <p:sp>
        <p:nvSpPr>
          <p:cNvPr id="3" name="Content Placeholder 2"/>
          <p:cNvSpPr>
            <a:spLocks noGrp="1"/>
          </p:cNvSpPr>
          <p:nvPr>
            <p:ph idx="1"/>
          </p:nvPr>
        </p:nvSpPr>
        <p:spPr/>
        <p:txBody>
          <a:bodyPr/>
          <a:lstStyle/>
          <a:p>
            <a:r>
              <a:rPr lang="en-US" dirty="0" err="1" smtClean="0"/>
              <a:t>perfSONAR</a:t>
            </a:r>
            <a:r>
              <a:rPr lang="en-US" dirty="0" smtClean="0"/>
              <a:t> is designed to pinpoint and identify soft failures to accelerate resolution.</a:t>
            </a:r>
          </a:p>
          <a:p>
            <a:r>
              <a:rPr lang="en-US" dirty="0" smtClean="0"/>
              <a:t>Example: Find and replace failing optics</a:t>
            </a:r>
          </a:p>
          <a:p>
            <a:pPr marL="0" indent="0">
              <a:buNone/>
            </a:pPr>
            <a:endParaRPr lang="en-US" dirty="0" smtClean="0"/>
          </a:p>
          <a:p>
            <a:endParaRPr lang="en-US" dirty="0"/>
          </a:p>
        </p:txBody>
      </p:sp>
      <p:grpSp>
        <p:nvGrpSpPr>
          <p:cNvPr id="5" name="Group 4"/>
          <p:cNvGrpSpPr/>
          <p:nvPr/>
        </p:nvGrpSpPr>
        <p:grpSpPr>
          <a:xfrm>
            <a:off x="457200" y="2842564"/>
            <a:ext cx="8090495" cy="3225800"/>
            <a:chOff x="834582" y="3090862"/>
            <a:chExt cx="7137400" cy="3225800"/>
          </a:xfrm>
        </p:grpSpPr>
        <p:grpSp>
          <p:nvGrpSpPr>
            <p:cNvPr id="8" name="Group 7"/>
            <p:cNvGrpSpPr/>
            <p:nvPr/>
          </p:nvGrpSpPr>
          <p:grpSpPr>
            <a:xfrm>
              <a:off x="834582" y="3090862"/>
              <a:ext cx="7137400" cy="3225800"/>
              <a:chOff x="1039813" y="2279650"/>
              <a:chExt cx="7137400" cy="3225800"/>
            </a:xfrm>
          </p:grpSpPr>
          <p:pic>
            <p:nvPicPr>
              <p:cNvPr id="9" name="Picture 4" descr="ps.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2279650"/>
                <a:ext cx="7137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rot="16200000">
                <a:off x="1501776" y="3219450"/>
                <a:ext cx="563562" cy="306387"/>
              </a:xfrm>
              <a:prstGeom prst="rect">
                <a:avLst/>
              </a:prstGeom>
              <a:solidFill>
                <a:schemeClr val="bg1"/>
              </a:solidFill>
            </p:spPr>
            <p:txBody>
              <a:bodyPr wrap="none">
                <a:spAutoFit/>
              </a:bodyPr>
              <a:lstStyle/>
              <a:p>
                <a:pPr algn="ctr" defTabSz="914400">
                  <a:defRPr/>
                </a:pPr>
                <a:r>
                  <a:rPr lang="en-US" sz="1400" dirty="0">
                    <a:solidFill>
                      <a:srgbClr val="000000"/>
                    </a:solidFill>
                    <a:ea typeface="+mn-ea"/>
                    <a:cs typeface="Arial" charset="0"/>
                  </a:rPr>
                  <a:t>Gb/s</a:t>
                </a:r>
              </a:p>
            </p:txBody>
          </p:sp>
          <p:sp>
            <p:nvSpPr>
              <p:cNvPr id="11" name="Rounded Rectangular Callout 10"/>
              <p:cNvSpPr/>
              <p:nvPr/>
            </p:nvSpPr>
            <p:spPr>
              <a:xfrm>
                <a:off x="6380163" y="2308225"/>
                <a:ext cx="1352550" cy="460375"/>
              </a:xfrm>
              <a:prstGeom prst="wedgeRoundRectCallout">
                <a:avLst>
                  <a:gd name="adj1" fmla="val -91344"/>
                  <a:gd name="adj2" fmla="val 81473"/>
                  <a:gd name="adj3" fmla="val 16667"/>
                </a:avLst>
              </a:prstGeom>
              <a:solidFill>
                <a:srgbClr val="FFFF66"/>
              </a:solidFill>
              <a:ln w="19050">
                <a:solidFill>
                  <a:schemeClr val="tx1"/>
                </a:solidFill>
              </a:ln>
            </p:spPr>
            <p:txBody>
              <a:bodyPr lIns="0" tIns="0" rIns="0" bIns="0" anchor="ctr"/>
              <a:lstStyle/>
              <a:p>
                <a:pPr algn="ctr" defTabSz="914400" eaLnBrk="0" hangingPunct="0">
                  <a:defRPr/>
                </a:pPr>
                <a:r>
                  <a:rPr lang="en-US" sz="1400" dirty="0">
                    <a:solidFill>
                      <a:srgbClr val="000000"/>
                    </a:solidFill>
                    <a:ea typeface="+mn-ea"/>
                    <a:cs typeface="Arial" charset="0"/>
                  </a:rPr>
                  <a:t>normal performance</a:t>
                </a:r>
                <a:endParaRPr lang="en-US" sz="1400" b="1" dirty="0">
                  <a:solidFill>
                    <a:srgbClr val="000000"/>
                  </a:solidFill>
                  <a:latin typeface="Arial" pitchFamily="-65" charset="0"/>
                  <a:ea typeface="Arial" pitchFamily="-65" charset="0"/>
                  <a:cs typeface="Arial" pitchFamily="-65" charset="0"/>
                </a:endParaRPr>
              </a:p>
            </p:txBody>
          </p:sp>
          <p:sp>
            <p:nvSpPr>
              <p:cNvPr id="12" name="Rounded Rectangular Callout 11"/>
              <p:cNvSpPr/>
              <p:nvPr/>
            </p:nvSpPr>
            <p:spPr>
              <a:xfrm>
                <a:off x="5083175" y="3227388"/>
                <a:ext cx="1208088" cy="460375"/>
              </a:xfrm>
              <a:prstGeom prst="wedgeRoundRectCallout">
                <a:avLst>
                  <a:gd name="adj1" fmla="val -103485"/>
                  <a:gd name="adj2" fmla="val 73978"/>
                  <a:gd name="adj3" fmla="val 16667"/>
                </a:avLst>
              </a:prstGeom>
              <a:solidFill>
                <a:srgbClr val="FFFF66"/>
              </a:solidFill>
              <a:ln w="19050">
                <a:solidFill>
                  <a:schemeClr val="tx1"/>
                </a:solidFill>
              </a:ln>
            </p:spPr>
            <p:txBody>
              <a:bodyPr lIns="0" tIns="0" rIns="0" bIns="0" anchor="ctr"/>
              <a:lstStyle/>
              <a:p>
                <a:pPr algn="ctr" defTabSz="914400" eaLnBrk="0" hangingPunct="0">
                  <a:defRPr/>
                </a:pPr>
                <a:r>
                  <a:rPr lang="en-US" sz="1400" dirty="0">
                    <a:solidFill>
                      <a:srgbClr val="000000"/>
                    </a:solidFill>
                    <a:ea typeface="+mn-ea"/>
                    <a:cs typeface="Arial" charset="0"/>
                  </a:rPr>
                  <a:t>degrading performance</a:t>
                </a:r>
                <a:endParaRPr lang="en-US" sz="1400" b="1" dirty="0">
                  <a:solidFill>
                    <a:srgbClr val="000000"/>
                  </a:solidFill>
                  <a:latin typeface="Arial" pitchFamily="-65" charset="0"/>
                  <a:ea typeface="Arial" pitchFamily="-65" charset="0"/>
                  <a:cs typeface="Arial" pitchFamily="-65" charset="0"/>
                </a:endParaRPr>
              </a:p>
            </p:txBody>
          </p:sp>
          <p:cxnSp>
            <p:nvCxnSpPr>
              <p:cNvPr id="13" name="Straight Arrow Connector 12"/>
              <p:cNvCxnSpPr>
                <a:cxnSpLocks noChangeShapeType="1"/>
              </p:cNvCxnSpPr>
              <p:nvPr/>
            </p:nvCxnSpPr>
            <p:spPr bwMode="auto">
              <a:xfrm>
                <a:off x="1987550" y="4694238"/>
                <a:ext cx="5934075" cy="0"/>
              </a:xfrm>
              <a:prstGeom prst="straightConnector1">
                <a:avLst/>
              </a:prstGeom>
              <a:noFill/>
              <a:ln w="19050">
                <a:solidFill>
                  <a:schemeClr val="tx1"/>
                </a:solidFill>
                <a:round/>
                <a:headEnd type="arrow" w="lg" len="lg"/>
                <a:tailEnd type="arrow" w="lg" len="lg"/>
              </a:ln>
              <a:extLst>
                <a:ext uri="{909E8E84-426E-40dd-AFC4-6F175D3DCCD1}">
                  <a14:hiddenFill xmlns:a14="http://schemas.microsoft.com/office/drawing/2010/main">
                    <a:noFill/>
                  </a14:hiddenFill>
                </a:ext>
              </a:extLst>
            </p:spPr>
          </p:cxnSp>
          <p:sp>
            <p:nvSpPr>
              <p:cNvPr id="14" name="TextBox 13"/>
              <p:cNvSpPr txBox="1"/>
              <p:nvPr/>
            </p:nvSpPr>
            <p:spPr>
              <a:xfrm>
                <a:off x="4224338" y="4522788"/>
                <a:ext cx="1335087" cy="338137"/>
              </a:xfrm>
              <a:prstGeom prst="rect">
                <a:avLst/>
              </a:prstGeom>
              <a:solidFill>
                <a:schemeClr val="bg1"/>
              </a:solidFill>
            </p:spPr>
            <p:txBody>
              <a:bodyPr wrap="none" lIns="0" tIns="0" rIns="0" bIns="0">
                <a:spAutoFit/>
              </a:bodyPr>
              <a:lstStyle/>
              <a:p>
                <a:pPr algn="ctr" defTabSz="914400">
                  <a:defRPr/>
                </a:pPr>
                <a:r>
                  <a:rPr lang="en-US" sz="2200" dirty="0">
                    <a:solidFill>
                      <a:srgbClr val="000000"/>
                    </a:solidFill>
                    <a:ea typeface="+mn-ea"/>
                    <a:cs typeface="Arial" charset="0"/>
                  </a:rPr>
                  <a:t>one month</a:t>
                </a:r>
              </a:p>
            </p:txBody>
          </p:sp>
        </p:grpSp>
        <p:sp>
          <p:nvSpPr>
            <p:cNvPr id="22" name="Rounded Rectangular Callout 21"/>
            <p:cNvSpPr/>
            <p:nvPr/>
          </p:nvSpPr>
          <p:spPr>
            <a:xfrm>
              <a:off x="6438713" y="4901739"/>
              <a:ext cx="920750" cy="230187"/>
            </a:xfrm>
            <a:prstGeom prst="wedgeRoundRectCallout">
              <a:avLst>
                <a:gd name="adj1" fmla="val 60555"/>
                <a:gd name="adj2" fmla="val 81473"/>
                <a:gd name="adj3" fmla="val 16667"/>
              </a:avLst>
            </a:prstGeom>
            <a:solidFill>
              <a:srgbClr val="FFFF66"/>
            </a:solidFill>
            <a:ln w="19050">
              <a:solidFill>
                <a:schemeClr val="tx1"/>
              </a:solidFill>
            </a:ln>
          </p:spPr>
          <p:txBody>
            <a:bodyPr lIns="0" tIns="0" rIns="0" bIns="0" anchor="ctr"/>
            <a:lstStyle/>
            <a:p>
              <a:pPr algn="ctr" defTabSz="914400" eaLnBrk="0" hangingPunct="0">
                <a:defRPr/>
              </a:pPr>
              <a:r>
                <a:rPr lang="en-US" sz="1400" dirty="0">
                  <a:solidFill>
                    <a:srgbClr val="000000"/>
                  </a:solidFill>
                  <a:ea typeface="+mn-ea"/>
                  <a:cs typeface="Arial" charset="0"/>
                </a:rPr>
                <a:t>repair</a:t>
              </a:r>
              <a:endParaRPr lang="en-US" sz="1400" b="1" dirty="0">
                <a:solidFill>
                  <a:srgbClr val="000000"/>
                </a:solidFill>
                <a:latin typeface="Arial" pitchFamily="-65" charset="0"/>
                <a:ea typeface="Arial" pitchFamily="-65" charset="0"/>
                <a:cs typeface="Arial" pitchFamily="-65" charset="0"/>
              </a:endParaRPr>
            </a:p>
          </p:txBody>
        </p:sp>
      </p:grpSp>
      <p:sp>
        <p:nvSpPr>
          <p:cNvPr id="15"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39</a:t>
            </a:fld>
            <a:r>
              <a:rPr lang="en-US" sz="800" dirty="0">
                <a:solidFill>
                  <a:prstClr val="black"/>
                </a:solidFill>
              </a:rPr>
              <a:t> – ESnet Science Engagement (</a:t>
            </a:r>
            <a:r>
              <a:rPr lang="en-US" sz="800" dirty="0">
                <a:solidFill>
                  <a:prstClr val="black"/>
                </a:solidFill>
                <a:hlinkClick r:id="rId4"/>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309346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978534" y="1316792"/>
            <a:ext cx="7856538" cy="4879975"/>
            <a:chOff x="313" y="745"/>
            <a:chExt cx="5062" cy="3074"/>
          </a:xfrm>
        </p:grpSpPr>
        <p:sp>
          <p:nvSpPr>
            <p:cNvPr id="16943" name="Freeform 3"/>
            <p:cNvSpPr>
              <a:spLocks/>
            </p:cNvSpPr>
            <p:nvPr/>
          </p:nvSpPr>
          <p:spPr bwMode="auto">
            <a:xfrm>
              <a:off x="5001" y="745"/>
              <a:ext cx="374" cy="572"/>
            </a:xfrm>
            <a:custGeom>
              <a:avLst/>
              <a:gdLst>
                <a:gd name="T0" fmla="*/ 87 w 374"/>
                <a:gd name="T1" fmla="*/ 18 h 572"/>
                <a:gd name="T2" fmla="*/ 32 w 374"/>
                <a:gd name="T3" fmla="*/ 123 h 572"/>
                <a:gd name="T4" fmla="*/ 59 w 374"/>
                <a:gd name="T5" fmla="*/ 162 h 572"/>
                <a:gd name="T6" fmla="*/ 32 w 374"/>
                <a:gd name="T7" fmla="*/ 210 h 572"/>
                <a:gd name="T8" fmla="*/ 48 w 374"/>
                <a:gd name="T9" fmla="*/ 226 h 572"/>
                <a:gd name="T10" fmla="*/ 37 w 374"/>
                <a:gd name="T11" fmla="*/ 258 h 572"/>
                <a:gd name="T12" fmla="*/ 37 w 374"/>
                <a:gd name="T13" fmla="*/ 311 h 572"/>
                <a:gd name="T14" fmla="*/ 0 w 374"/>
                <a:gd name="T15" fmla="*/ 331 h 572"/>
                <a:gd name="T16" fmla="*/ 14 w 374"/>
                <a:gd name="T17" fmla="*/ 347 h 572"/>
                <a:gd name="T18" fmla="*/ 92 w 374"/>
                <a:gd name="T19" fmla="*/ 546 h 572"/>
                <a:gd name="T20" fmla="*/ 155 w 374"/>
                <a:gd name="T21" fmla="*/ 571 h 572"/>
                <a:gd name="T22" fmla="*/ 151 w 374"/>
                <a:gd name="T23" fmla="*/ 530 h 572"/>
                <a:gd name="T24" fmla="*/ 181 w 374"/>
                <a:gd name="T25" fmla="*/ 498 h 572"/>
                <a:gd name="T26" fmla="*/ 171 w 374"/>
                <a:gd name="T27" fmla="*/ 464 h 572"/>
                <a:gd name="T28" fmla="*/ 247 w 374"/>
                <a:gd name="T29" fmla="*/ 423 h 572"/>
                <a:gd name="T30" fmla="*/ 250 w 374"/>
                <a:gd name="T31" fmla="*/ 368 h 572"/>
                <a:gd name="T32" fmla="*/ 295 w 374"/>
                <a:gd name="T33" fmla="*/ 365 h 572"/>
                <a:gd name="T34" fmla="*/ 330 w 374"/>
                <a:gd name="T35" fmla="*/ 322 h 572"/>
                <a:gd name="T36" fmla="*/ 373 w 374"/>
                <a:gd name="T37" fmla="*/ 294 h 572"/>
                <a:gd name="T38" fmla="*/ 373 w 374"/>
                <a:gd name="T39" fmla="*/ 258 h 572"/>
                <a:gd name="T40" fmla="*/ 314 w 374"/>
                <a:gd name="T41" fmla="*/ 247 h 572"/>
                <a:gd name="T42" fmla="*/ 304 w 374"/>
                <a:gd name="T43" fmla="*/ 208 h 572"/>
                <a:gd name="T44" fmla="*/ 245 w 374"/>
                <a:gd name="T45" fmla="*/ 203 h 572"/>
                <a:gd name="T46" fmla="*/ 197 w 374"/>
                <a:gd name="T47" fmla="*/ 34 h 572"/>
                <a:gd name="T48" fmla="*/ 176 w 374"/>
                <a:gd name="T49" fmla="*/ 0 h 572"/>
                <a:gd name="T50" fmla="*/ 117 w 374"/>
                <a:gd name="T51" fmla="*/ 14 h 572"/>
                <a:gd name="T52" fmla="*/ 107 w 374"/>
                <a:gd name="T53" fmla="*/ 30 h 572"/>
                <a:gd name="T54" fmla="*/ 87 w 374"/>
                <a:gd name="T55" fmla="*/ 18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4"/>
                <a:gd name="T85" fmla="*/ 0 h 572"/>
                <a:gd name="T86" fmla="*/ 374 w 374"/>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4" h="572">
                  <a:moveTo>
                    <a:pt x="87" y="18"/>
                  </a:moveTo>
                  <a:lnTo>
                    <a:pt x="32" y="123"/>
                  </a:lnTo>
                  <a:lnTo>
                    <a:pt x="59" y="162"/>
                  </a:lnTo>
                  <a:lnTo>
                    <a:pt x="32" y="210"/>
                  </a:lnTo>
                  <a:lnTo>
                    <a:pt x="48" y="226"/>
                  </a:lnTo>
                  <a:lnTo>
                    <a:pt x="37" y="258"/>
                  </a:lnTo>
                  <a:lnTo>
                    <a:pt x="37" y="311"/>
                  </a:lnTo>
                  <a:lnTo>
                    <a:pt x="0" y="331"/>
                  </a:lnTo>
                  <a:lnTo>
                    <a:pt x="14" y="347"/>
                  </a:lnTo>
                  <a:lnTo>
                    <a:pt x="92" y="546"/>
                  </a:lnTo>
                  <a:lnTo>
                    <a:pt x="155" y="571"/>
                  </a:lnTo>
                  <a:lnTo>
                    <a:pt x="151" y="530"/>
                  </a:lnTo>
                  <a:lnTo>
                    <a:pt x="181" y="498"/>
                  </a:lnTo>
                  <a:lnTo>
                    <a:pt x="171" y="464"/>
                  </a:lnTo>
                  <a:lnTo>
                    <a:pt x="247" y="423"/>
                  </a:lnTo>
                  <a:lnTo>
                    <a:pt x="250" y="368"/>
                  </a:lnTo>
                  <a:lnTo>
                    <a:pt x="295" y="365"/>
                  </a:lnTo>
                  <a:lnTo>
                    <a:pt x="330" y="322"/>
                  </a:lnTo>
                  <a:lnTo>
                    <a:pt x="373" y="294"/>
                  </a:lnTo>
                  <a:lnTo>
                    <a:pt x="373" y="258"/>
                  </a:lnTo>
                  <a:lnTo>
                    <a:pt x="314" y="247"/>
                  </a:lnTo>
                  <a:lnTo>
                    <a:pt x="304" y="208"/>
                  </a:lnTo>
                  <a:lnTo>
                    <a:pt x="245" y="203"/>
                  </a:lnTo>
                  <a:lnTo>
                    <a:pt x="197" y="34"/>
                  </a:lnTo>
                  <a:lnTo>
                    <a:pt x="176" y="0"/>
                  </a:lnTo>
                  <a:lnTo>
                    <a:pt x="117" y="14"/>
                  </a:lnTo>
                  <a:lnTo>
                    <a:pt x="107" y="30"/>
                  </a:lnTo>
                  <a:lnTo>
                    <a:pt x="87" y="18"/>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44" name="Freeform 4"/>
            <p:cNvSpPr>
              <a:spLocks/>
            </p:cNvSpPr>
            <p:nvPr/>
          </p:nvSpPr>
          <p:spPr bwMode="auto">
            <a:xfrm>
              <a:off x="4445" y="1872"/>
              <a:ext cx="481" cy="199"/>
            </a:xfrm>
            <a:custGeom>
              <a:avLst/>
              <a:gdLst>
                <a:gd name="T0" fmla="*/ 0 w 481"/>
                <a:gd name="T1" fmla="*/ 68 h 199"/>
                <a:gd name="T2" fmla="*/ 357 w 481"/>
                <a:gd name="T3" fmla="*/ 0 h 199"/>
                <a:gd name="T4" fmla="*/ 416 w 481"/>
                <a:gd name="T5" fmla="*/ 136 h 199"/>
                <a:gd name="T6" fmla="*/ 478 w 481"/>
                <a:gd name="T7" fmla="*/ 121 h 199"/>
                <a:gd name="T8" fmla="*/ 480 w 481"/>
                <a:gd name="T9" fmla="*/ 189 h 199"/>
                <a:gd name="T10" fmla="*/ 430 w 481"/>
                <a:gd name="T11" fmla="*/ 198 h 199"/>
                <a:gd name="T12" fmla="*/ 386 w 481"/>
                <a:gd name="T13" fmla="*/ 153 h 199"/>
                <a:gd name="T14" fmla="*/ 357 w 481"/>
                <a:gd name="T15" fmla="*/ 100 h 199"/>
                <a:gd name="T16" fmla="*/ 352 w 481"/>
                <a:gd name="T17" fmla="*/ 25 h 199"/>
                <a:gd name="T18" fmla="*/ 331 w 481"/>
                <a:gd name="T19" fmla="*/ 62 h 199"/>
                <a:gd name="T20" fmla="*/ 356 w 481"/>
                <a:gd name="T21" fmla="*/ 175 h 199"/>
                <a:gd name="T22" fmla="*/ 251 w 481"/>
                <a:gd name="T23" fmla="*/ 191 h 199"/>
                <a:gd name="T24" fmla="*/ 247 w 481"/>
                <a:gd name="T25" fmla="*/ 109 h 199"/>
                <a:gd name="T26" fmla="*/ 183 w 481"/>
                <a:gd name="T27" fmla="*/ 73 h 199"/>
                <a:gd name="T28" fmla="*/ 128 w 481"/>
                <a:gd name="T29" fmla="*/ 64 h 199"/>
                <a:gd name="T30" fmla="*/ 14 w 481"/>
                <a:gd name="T31" fmla="*/ 121 h 199"/>
                <a:gd name="T32" fmla="*/ 0 w 481"/>
                <a:gd name="T33" fmla="*/ 68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1"/>
                <a:gd name="T52" fmla="*/ 0 h 199"/>
                <a:gd name="T53" fmla="*/ 481 w 481"/>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1" h="199">
                  <a:moveTo>
                    <a:pt x="0" y="68"/>
                  </a:moveTo>
                  <a:lnTo>
                    <a:pt x="357" y="0"/>
                  </a:lnTo>
                  <a:lnTo>
                    <a:pt x="416" y="136"/>
                  </a:lnTo>
                  <a:lnTo>
                    <a:pt x="478" y="121"/>
                  </a:lnTo>
                  <a:lnTo>
                    <a:pt x="480" y="189"/>
                  </a:lnTo>
                  <a:lnTo>
                    <a:pt x="430" y="198"/>
                  </a:lnTo>
                  <a:lnTo>
                    <a:pt x="386" y="153"/>
                  </a:lnTo>
                  <a:lnTo>
                    <a:pt x="357" y="100"/>
                  </a:lnTo>
                  <a:lnTo>
                    <a:pt x="352" y="25"/>
                  </a:lnTo>
                  <a:lnTo>
                    <a:pt x="331" y="62"/>
                  </a:lnTo>
                  <a:lnTo>
                    <a:pt x="356" y="175"/>
                  </a:lnTo>
                  <a:lnTo>
                    <a:pt x="251" y="191"/>
                  </a:lnTo>
                  <a:lnTo>
                    <a:pt x="247" y="109"/>
                  </a:lnTo>
                  <a:lnTo>
                    <a:pt x="183" y="73"/>
                  </a:lnTo>
                  <a:lnTo>
                    <a:pt x="128" y="64"/>
                  </a:lnTo>
                  <a:lnTo>
                    <a:pt x="14" y="121"/>
                  </a:lnTo>
                  <a:lnTo>
                    <a:pt x="0" y="68"/>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45" name="Freeform 5"/>
            <p:cNvSpPr>
              <a:spLocks/>
            </p:cNvSpPr>
            <p:nvPr/>
          </p:nvSpPr>
          <p:spPr bwMode="auto">
            <a:xfrm>
              <a:off x="526" y="788"/>
              <a:ext cx="635" cy="465"/>
            </a:xfrm>
            <a:custGeom>
              <a:avLst/>
              <a:gdLst>
                <a:gd name="T0" fmla="*/ 160 w 635"/>
                <a:gd name="T1" fmla="*/ 0 h 465"/>
                <a:gd name="T2" fmla="*/ 290 w 635"/>
                <a:gd name="T3" fmla="*/ 36 h 465"/>
                <a:gd name="T4" fmla="*/ 390 w 635"/>
                <a:gd name="T5" fmla="*/ 59 h 465"/>
                <a:gd name="T6" fmla="*/ 438 w 635"/>
                <a:gd name="T7" fmla="*/ 69 h 465"/>
                <a:gd name="T8" fmla="*/ 488 w 635"/>
                <a:gd name="T9" fmla="*/ 76 h 465"/>
                <a:gd name="T10" fmla="*/ 554 w 635"/>
                <a:gd name="T11" fmla="*/ 89 h 465"/>
                <a:gd name="T12" fmla="*/ 634 w 635"/>
                <a:gd name="T13" fmla="*/ 103 h 465"/>
                <a:gd name="T14" fmla="*/ 582 w 635"/>
                <a:gd name="T15" fmla="*/ 464 h 465"/>
                <a:gd name="T16" fmla="*/ 337 w 635"/>
                <a:gd name="T17" fmla="*/ 412 h 465"/>
                <a:gd name="T18" fmla="*/ 303 w 635"/>
                <a:gd name="T19" fmla="*/ 436 h 465"/>
                <a:gd name="T20" fmla="*/ 258 w 635"/>
                <a:gd name="T21" fmla="*/ 400 h 465"/>
                <a:gd name="T22" fmla="*/ 219 w 635"/>
                <a:gd name="T23" fmla="*/ 436 h 465"/>
                <a:gd name="T24" fmla="*/ 183 w 635"/>
                <a:gd name="T25" fmla="*/ 405 h 465"/>
                <a:gd name="T26" fmla="*/ 82 w 635"/>
                <a:gd name="T27" fmla="*/ 400 h 465"/>
                <a:gd name="T28" fmla="*/ 96 w 635"/>
                <a:gd name="T29" fmla="*/ 341 h 465"/>
                <a:gd name="T30" fmla="*/ 23 w 635"/>
                <a:gd name="T31" fmla="*/ 336 h 465"/>
                <a:gd name="T32" fmla="*/ 16 w 635"/>
                <a:gd name="T33" fmla="*/ 302 h 465"/>
                <a:gd name="T34" fmla="*/ 30 w 635"/>
                <a:gd name="T35" fmla="*/ 267 h 465"/>
                <a:gd name="T36" fmla="*/ 12 w 635"/>
                <a:gd name="T37" fmla="*/ 235 h 465"/>
                <a:gd name="T38" fmla="*/ 14 w 635"/>
                <a:gd name="T39" fmla="*/ 144 h 465"/>
                <a:gd name="T40" fmla="*/ 0 w 635"/>
                <a:gd name="T41" fmla="*/ 75 h 465"/>
                <a:gd name="T42" fmla="*/ 9 w 635"/>
                <a:gd name="T43" fmla="*/ 48 h 465"/>
                <a:gd name="T44" fmla="*/ 41 w 635"/>
                <a:gd name="T45" fmla="*/ 59 h 465"/>
                <a:gd name="T46" fmla="*/ 75 w 635"/>
                <a:gd name="T47" fmla="*/ 100 h 465"/>
                <a:gd name="T48" fmla="*/ 137 w 635"/>
                <a:gd name="T49" fmla="*/ 108 h 465"/>
                <a:gd name="T50" fmla="*/ 153 w 635"/>
                <a:gd name="T51" fmla="*/ 142 h 465"/>
                <a:gd name="T52" fmla="*/ 123 w 635"/>
                <a:gd name="T53" fmla="*/ 142 h 465"/>
                <a:gd name="T54" fmla="*/ 119 w 635"/>
                <a:gd name="T55" fmla="*/ 171 h 465"/>
                <a:gd name="T56" fmla="*/ 137 w 635"/>
                <a:gd name="T57" fmla="*/ 174 h 465"/>
                <a:gd name="T58" fmla="*/ 144 w 635"/>
                <a:gd name="T59" fmla="*/ 203 h 465"/>
                <a:gd name="T60" fmla="*/ 107 w 635"/>
                <a:gd name="T61" fmla="*/ 224 h 465"/>
                <a:gd name="T62" fmla="*/ 107 w 635"/>
                <a:gd name="T63" fmla="*/ 244 h 465"/>
                <a:gd name="T64" fmla="*/ 150 w 635"/>
                <a:gd name="T65" fmla="*/ 244 h 465"/>
                <a:gd name="T66" fmla="*/ 160 w 635"/>
                <a:gd name="T67" fmla="*/ 194 h 465"/>
                <a:gd name="T68" fmla="*/ 192 w 635"/>
                <a:gd name="T69" fmla="*/ 164 h 465"/>
                <a:gd name="T70" fmla="*/ 153 w 635"/>
                <a:gd name="T71" fmla="*/ 85 h 465"/>
                <a:gd name="T72" fmla="*/ 178 w 635"/>
                <a:gd name="T73" fmla="*/ 60 h 465"/>
                <a:gd name="T74" fmla="*/ 160 w 635"/>
                <a:gd name="T75" fmla="*/ 0 h 4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5"/>
                <a:gd name="T115" fmla="*/ 0 h 465"/>
                <a:gd name="T116" fmla="*/ 635 w 635"/>
                <a:gd name="T117" fmla="*/ 465 h 4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5" h="465">
                  <a:moveTo>
                    <a:pt x="160" y="0"/>
                  </a:moveTo>
                  <a:lnTo>
                    <a:pt x="290" y="36"/>
                  </a:lnTo>
                  <a:lnTo>
                    <a:pt x="390" y="59"/>
                  </a:lnTo>
                  <a:lnTo>
                    <a:pt x="438" y="69"/>
                  </a:lnTo>
                  <a:lnTo>
                    <a:pt x="488" y="76"/>
                  </a:lnTo>
                  <a:lnTo>
                    <a:pt x="554" y="89"/>
                  </a:lnTo>
                  <a:lnTo>
                    <a:pt x="634" y="103"/>
                  </a:lnTo>
                  <a:lnTo>
                    <a:pt x="582" y="464"/>
                  </a:lnTo>
                  <a:lnTo>
                    <a:pt x="337" y="412"/>
                  </a:lnTo>
                  <a:lnTo>
                    <a:pt x="303" y="436"/>
                  </a:lnTo>
                  <a:lnTo>
                    <a:pt x="258" y="400"/>
                  </a:lnTo>
                  <a:lnTo>
                    <a:pt x="219" y="436"/>
                  </a:lnTo>
                  <a:lnTo>
                    <a:pt x="183" y="405"/>
                  </a:lnTo>
                  <a:lnTo>
                    <a:pt x="82" y="400"/>
                  </a:lnTo>
                  <a:lnTo>
                    <a:pt x="96" y="341"/>
                  </a:lnTo>
                  <a:lnTo>
                    <a:pt x="23" y="336"/>
                  </a:lnTo>
                  <a:lnTo>
                    <a:pt x="16" y="302"/>
                  </a:lnTo>
                  <a:lnTo>
                    <a:pt x="30" y="267"/>
                  </a:lnTo>
                  <a:lnTo>
                    <a:pt x="12" y="235"/>
                  </a:lnTo>
                  <a:lnTo>
                    <a:pt x="14" y="144"/>
                  </a:lnTo>
                  <a:lnTo>
                    <a:pt x="0" y="75"/>
                  </a:lnTo>
                  <a:lnTo>
                    <a:pt x="9" y="48"/>
                  </a:lnTo>
                  <a:lnTo>
                    <a:pt x="41" y="59"/>
                  </a:lnTo>
                  <a:lnTo>
                    <a:pt x="75" y="100"/>
                  </a:lnTo>
                  <a:lnTo>
                    <a:pt x="137" y="108"/>
                  </a:lnTo>
                  <a:lnTo>
                    <a:pt x="153" y="142"/>
                  </a:lnTo>
                  <a:lnTo>
                    <a:pt x="123" y="142"/>
                  </a:lnTo>
                  <a:lnTo>
                    <a:pt x="119" y="171"/>
                  </a:lnTo>
                  <a:lnTo>
                    <a:pt x="137" y="174"/>
                  </a:lnTo>
                  <a:lnTo>
                    <a:pt x="144" y="203"/>
                  </a:lnTo>
                  <a:lnTo>
                    <a:pt x="107" y="224"/>
                  </a:lnTo>
                  <a:lnTo>
                    <a:pt x="107" y="244"/>
                  </a:lnTo>
                  <a:lnTo>
                    <a:pt x="150" y="244"/>
                  </a:lnTo>
                  <a:lnTo>
                    <a:pt x="160" y="194"/>
                  </a:lnTo>
                  <a:lnTo>
                    <a:pt x="192" y="164"/>
                  </a:lnTo>
                  <a:lnTo>
                    <a:pt x="153" y="85"/>
                  </a:lnTo>
                  <a:lnTo>
                    <a:pt x="178" y="60"/>
                  </a:lnTo>
                  <a:lnTo>
                    <a:pt x="160"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46" name="Freeform 6"/>
            <p:cNvSpPr>
              <a:spLocks/>
            </p:cNvSpPr>
            <p:nvPr/>
          </p:nvSpPr>
          <p:spPr bwMode="auto">
            <a:xfrm>
              <a:off x="377" y="1124"/>
              <a:ext cx="790" cy="603"/>
            </a:xfrm>
            <a:custGeom>
              <a:avLst/>
              <a:gdLst>
                <a:gd name="T0" fmla="*/ 172 w 790"/>
                <a:gd name="T1" fmla="*/ 0 h 603"/>
                <a:gd name="T2" fmla="*/ 149 w 790"/>
                <a:gd name="T3" fmla="*/ 12 h 603"/>
                <a:gd name="T4" fmla="*/ 135 w 790"/>
                <a:gd name="T5" fmla="*/ 66 h 603"/>
                <a:gd name="T6" fmla="*/ 121 w 790"/>
                <a:gd name="T7" fmla="*/ 110 h 603"/>
                <a:gd name="T8" fmla="*/ 110 w 790"/>
                <a:gd name="T9" fmla="*/ 146 h 603"/>
                <a:gd name="T10" fmla="*/ 96 w 790"/>
                <a:gd name="T11" fmla="*/ 185 h 603"/>
                <a:gd name="T12" fmla="*/ 80 w 790"/>
                <a:gd name="T13" fmla="*/ 224 h 603"/>
                <a:gd name="T14" fmla="*/ 59 w 790"/>
                <a:gd name="T15" fmla="*/ 266 h 603"/>
                <a:gd name="T16" fmla="*/ 30 w 790"/>
                <a:gd name="T17" fmla="*/ 316 h 603"/>
                <a:gd name="T18" fmla="*/ 0 w 790"/>
                <a:gd name="T19" fmla="*/ 364 h 603"/>
                <a:gd name="T20" fmla="*/ 0 w 790"/>
                <a:gd name="T21" fmla="*/ 469 h 603"/>
                <a:gd name="T22" fmla="*/ 442 w 790"/>
                <a:gd name="T23" fmla="*/ 559 h 603"/>
                <a:gd name="T24" fmla="*/ 647 w 790"/>
                <a:gd name="T25" fmla="*/ 602 h 603"/>
                <a:gd name="T26" fmla="*/ 689 w 790"/>
                <a:gd name="T27" fmla="*/ 392 h 603"/>
                <a:gd name="T28" fmla="*/ 716 w 790"/>
                <a:gd name="T29" fmla="*/ 375 h 603"/>
                <a:gd name="T30" fmla="*/ 691 w 790"/>
                <a:gd name="T31" fmla="*/ 329 h 603"/>
                <a:gd name="T32" fmla="*/ 704 w 790"/>
                <a:gd name="T33" fmla="*/ 281 h 603"/>
                <a:gd name="T34" fmla="*/ 789 w 790"/>
                <a:gd name="T35" fmla="*/ 201 h 603"/>
                <a:gd name="T36" fmla="*/ 730 w 790"/>
                <a:gd name="T37" fmla="*/ 128 h 603"/>
                <a:gd name="T38" fmla="*/ 485 w 790"/>
                <a:gd name="T39" fmla="*/ 76 h 603"/>
                <a:gd name="T40" fmla="*/ 451 w 790"/>
                <a:gd name="T41" fmla="*/ 98 h 603"/>
                <a:gd name="T42" fmla="*/ 407 w 790"/>
                <a:gd name="T43" fmla="*/ 62 h 603"/>
                <a:gd name="T44" fmla="*/ 368 w 790"/>
                <a:gd name="T45" fmla="*/ 99 h 603"/>
                <a:gd name="T46" fmla="*/ 331 w 790"/>
                <a:gd name="T47" fmla="*/ 62 h 603"/>
                <a:gd name="T48" fmla="*/ 233 w 790"/>
                <a:gd name="T49" fmla="*/ 64 h 603"/>
                <a:gd name="T50" fmla="*/ 245 w 790"/>
                <a:gd name="T51" fmla="*/ 5 h 603"/>
                <a:gd name="T52" fmla="*/ 172 w 790"/>
                <a:gd name="T53" fmla="*/ 0 h 6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0"/>
                <a:gd name="T82" fmla="*/ 0 h 603"/>
                <a:gd name="T83" fmla="*/ 790 w 790"/>
                <a:gd name="T84" fmla="*/ 603 h 6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0" h="603">
                  <a:moveTo>
                    <a:pt x="172" y="0"/>
                  </a:moveTo>
                  <a:lnTo>
                    <a:pt x="149" y="12"/>
                  </a:lnTo>
                  <a:lnTo>
                    <a:pt x="135" y="66"/>
                  </a:lnTo>
                  <a:lnTo>
                    <a:pt x="121" y="110"/>
                  </a:lnTo>
                  <a:lnTo>
                    <a:pt x="110" y="146"/>
                  </a:lnTo>
                  <a:lnTo>
                    <a:pt x="96" y="185"/>
                  </a:lnTo>
                  <a:lnTo>
                    <a:pt x="80" y="224"/>
                  </a:lnTo>
                  <a:lnTo>
                    <a:pt x="59" y="266"/>
                  </a:lnTo>
                  <a:lnTo>
                    <a:pt x="30" y="316"/>
                  </a:lnTo>
                  <a:lnTo>
                    <a:pt x="0" y="364"/>
                  </a:lnTo>
                  <a:lnTo>
                    <a:pt x="0" y="469"/>
                  </a:lnTo>
                  <a:lnTo>
                    <a:pt x="442" y="559"/>
                  </a:lnTo>
                  <a:lnTo>
                    <a:pt x="647" y="602"/>
                  </a:lnTo>
                  <a:lnTo>
                    <a:pt x="689" y="392"/>
                  </a:lnTo>
                  <a:lnTo>
                    <a:pt x="716" y="375"/>
                  </a:lnTo>
                  <a:lnTo>
                    <a:pt x="691" y="329"/>
                  </a:lnTo>
                  <a:lnTo>
                    <a:pt x="704" y="281"/>
                  </a:lnTo>
                  <a:lnTo>
                    <a:pt x="789" y="201"/>
                  </a:lnTo>
                  <a:lnTo>
                    <a:pt x="730" y="128"/>
                  </a:lnTo>
                  <a:lnTo>
                    <a:pt x="485" y="76"/>
                  </a:lnTo>
                  <a:lnTo>
                    <a:pt x="451" y="98"/>
                  </a:lnTo>
                  <a:lnTo>
                    <a:pt x="407" y="62"/>
                  </a:lnTo>
                  <a:lnTo>
                    <a:pt x="368" y="99"/>
                  </a:lnTo>
                  <a:lnTo>
                    <a:pt x="331" y="62"/>
                  </a:lnTo>
                  <a:lnTo>
                    <a:pt x="233" y="64"/>
                  </a:lnTo>
                  <a:lnTo>
                    <a:pt x="245" y="5"/>
                  </a:lnTo>
                  <a:lnTo>
                    <a:pt x="172"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47" name="Freeform 7"/>
            <p:cNvSpPr>
              <a:spLocks/>
            </p:cNvSpPr>
            <p:nvPr/>
          </p:nvSpPr>
          <p:spPr bwMode="auto">
            <a:xfrm>
              <a:off x="313" y="1589"/>
              <a:ext cx="833" cy="1286"/>
            </a:xfrm>
            <a:custGeom>
              <a:avLst/>
              <a:gdLst>
                <a:gd name="T0" fmla="*/ 64 w 833"/>
                <a:gd name="T1" fmla="*/ 0 h 1286"/>
                <a:gd name="T2" fmla="*/ 446 w 833"/>
                <a:gd name="T3" fmla="*/ 76 h 1286"/>
                <a:gd name="T4" fmla="*/ 363 w 833"/>
                <a:gd name="T5" fmla="*/ 455 h 1286"/>
                <a:gd name="T6" fmla="*/ 793 w 833"/>
                <a:gd name="T7" fmla="*/ 1031 h 1286"/>
                <a:gd name="T8" fmla="*/ 832 w 833"/>
                <a:gd name="T9" fmla="*/ 1104 h 1286"/>
                <a:gd name="T10" fmla="*/ 791 w 833"/>
                <a:gd name="T11" fmla="*/ 1139 h 1286"/>
                <a:gd name="T12" fmla="*/ 764 w 833"/>
                <a:gd name="T13" fmla="*/ 1203 h 1286"/>
                <a:gd name="T14" fmla="*/ 740 w 833"/>
                <a:gd name="T15" fmla="*/ 1241 h 1286"/>
                <a:gd name="T16" fmla="*/ 766 w 833"/>
                <a:gd name="T17" fmla="*/ 1274 h 1286"/>
                <a:gd name="T18" fmla="*/ 722 w 833"/>
                <a:gd name="T19" fmla="*/ 1285 h 1286"/>
                <a:gd name="T20" fmla="*/ 469 w 833"/>
                <a:gd name="T21" fmla="*/ 1276 h 1286"/>
                <a:gd name="T22" fmla="*/ 453 w 833"/>
                <a:gd name="T23" fmla="*/ 1201 h 1286"/>
                <a:gd name="T24" fmla="*/ 409 w 833"/>
                <a:gd name="T25" fmla="*/ 1146 h 1286"/>
                <a:gd name="T26" fmla="*/ 377 w 833"/>
                <a:gd name="T27" fmla="*/ 1127 h 1286"/>
                <a:gd name="T28" fmla="*/ 368 w 833"/>
                <a:gd name="T29" fmla="*/ 1088 h 1286"/>
                <a:gd name="T30" fmla="*/ 341 w 833"/>
                <a:gd name="T31" fmla="*/ 1066 h 1286"/>
                <a:gd name="T32" fmla="*/ 315 w 833"/>
                <a:gd name="T33" fmla="*/ 1040 h 1286"/>
                <a:gd name="T34" fmla="*/ 306 w 833"/>
                <a:gd name="T35" fmla="*/ 1010 h 1286"/>
                <a:gd name="T36" fmla="*/ 281 w 833"/>
                <a:gd name="T37" fmla="*/ 990 h 1286"/>
                <a:gd name="T38" fmla="*/ 242 w 833"/>
                <a:gd name="T39" fmla="*/ 1001 h 1286"/>
                <a:gd name="T40" fmla="*/ 197 w 833"/>
                <a:gd name="T41" fmla="*/ 985 h 1286"/>
                <a:gd name="T42" fmla="*/ 197 w 833"/>
                <a:gd name="T43" fmla="*/ 969 h 1286"/>
                <a:gd name="T44" fmla="*/ 196 w 833"/>
                <a:gd name="T45" fmla="*/ 933 h 1286"/>
                <a:gd name="T46" fmla="*/ 178 w 833"/>
                <a:gd name="T47" fmla="*/ 894 h 1286"/>
                <a:gd name="T48" fmla="*/ 176 w 833"/>
                <a:gd name="T49" fmla="*/ 862 h 1286"/>
                <a:gd name="T50" fmla="*/ 156 w 833"/>
                <a:gd name="T51" fmla="*/ 834 h 1286"/>
                <a:gd name="T52" fmla="*/ 162 w 833"/>
                <a:gd name="T53" fmla="*/ 807 h 1286"/>
                <a:gd name="T54" fmla="*/ 107 w 833"/>
                <a:gd name="T55" fmla="*/ 741 h 1286"/>
                <a:gd name="T56" fmla="*/ 107 w 833"/>
                <a:gd name="T57" fmla="*/ 704 h 1286"/>
                <a:gd name="T58" fmla="*/ 135 w 833"/>
                <a:gd name="T59" fmla="*/ 690 h 1286"/>
                <a:gd name="T60" fmla="*/ 135 w 833"/>
                <a:gd name="T61" fmla="*/ 666 h 1286"/>
                <a:gd name="T62" fmla="*/ 107 w 833"/>
                <a:gd name="T63" fmla="*/ 659 h 1286"/>
                <a:gd name="T64" fmla="*/ 94 w 833"/>
                <a:gd name="T65" fmla="*/ 624 h 1286"/>
                <a:gd name="T66" fmla="*/ 80 w 833"/>
                <a:gd name="T67" fmla="*/ 562 h 1286"/>
                <a:gd name="T68" fmla="*/ 121 w 833"/>
                <a:gd name="T69" fmla="*/ 595 h 1286"/>
                <a:gd name="T70" fmla="*/ 105 w 833"/>
                <a:gd name="T71" fmla="*/ 551 h 1286"/>
                <a:gd name="T72" fmla="*/ 135 w 833"/>
                <a:gd name="T73" fmla="*/ 551 h 1286"/>
                <a:gd name="T74" fmla="*/ 135 w 833"/>
                <a:gd name="T75" fmla="*/ 519 h 1286"/>
                <a:gd name="T76" fmla="*/ 105 w 833"/>
                <a:gd name="T77" fmla="*/ 498 h 1286"/>
                <a:gd name="T78" fmla="*/ 91 w 833"/>
                <a:gd name="T79" fmla="*/ 528 h 1286"/>
                <a:gd name="T80" fmla="*/ 64 w 833"/>
                <a:gd name="T81" fmla="*/ 517 h 1286"/>
                <a:gd name="T82" fmla="*/ 11 w 833"/>
                <a:gd name="T83" fmla="*/ 373 h 1286"/>
                <a:gd name="T84" fmla="*/ 25 w 833"/>
                <a:gd name="T85" fmla="*/ 270 h 1286"/>
                <a:gd name="T86" fmla="*/ 0 w 833"/>
                <a:gd name="T87" fmla="*/ 212 h 1286"/>
                <a:gd name="T88" fmla="*/ 12 w 833"/>
                <a:gd name="T89" fmla="*/ 167 h 1286"/>
                <a:gd name="T90" fmla="*/ 39 w 833"/>
                <a:gd name="T91" fmla="*/ 156 h 1286"/>
                <a:gd name="T92" fmla="*/ 64 w 833"/>
                <a:gd name="T93" fmla="*/ 87 h 1286"/>
                <a:gd name="T94" fmla="*/ 64 w 833"/>
                <a:gd name="T95" fmla="*/ 0 h 12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3"/>
                <a:gd name="T145" fmla="*/ 0 h 1286"/>
                <a:gd name="T146" fmla="*/ 833 w 833"/>
                <a:gd name="T147" fmla="*/ 1286 h 12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3" h="1286">
                  <a:moveTo>
                    <a:pt x="64" y="0"/>
                  </a:moveTo>
                  <a:lnTo>
                    <a:pt x="446" y="76"/>
                  </a:lnTo>
                  <a:lnTo>
                    <a:pt x="363" y="455"/>
                  </a:lnTo>
                  <a:lnTo>
                    <a:pt x="793" y="1031"/>
                  </a:lnTo>
                  <a:lnTo>
                    <a:pt x="832" y="1104"/>
                  </a:lnTo>
                  <a:lnTo>
                    <a:pt x="791" y="1139"/>
                  </a:lnTo>
                  <a:lnTo>
                    <a:pt x="764" y="1203"/>
                  </a:lnTo>
                  <a:lnTo>
                    <a:pt x="740" y="1241"/>
                  </a:lnTo>
                  <a:lnTo>
                    <a:pt x="766" y="1274"/>
                  </a:lnTo>
                  <a:lnTo>
                    <a:pt x="722" y="1285"/>
                  </a:lnTo>
                  <a:lnTo>
                    <a:pt x="469" y="1276"/>
                  </a:lnTo>
                  <a:lnTo>
                    <a:pt x="453" y="1201"/>
                  </a:lnTo>
                  <a:lnTo>
                    <a:pt x="409" y="1146"/>
                  </a:lnTo>
                  <a:lnTo>
                    <a:pt x="377" y="1127"/>
                  </a:lnTo>
                  <a:lnTo>
                    <a:pt x="368" y="1088"/>
                  </a:lnTo>
                  <a:lnTo>
                    <a:pt x="341" y="1066"/>
                  </a:lnTo>
                  <a:lnTo>
                    <a:pt x="315" y="1040"/>
                  </a:lnTo>
                  <a:lnTo>
                    <a:pt x="306" y="1010"/>
                  </a:lnTo>
                  <a:lnTo>
                    <a:pt x="281" y="990"/>
                  </a:lnTo>
                  <a:lnTo>
                    <a:pt x="242" y="1001"/>
                  </a:lnTo>
                  <a:lnTo>
                    <a:pt x="197" y="985"/>
                  </a:lnTo>
                  <a:lnTo>
                    <a:pt x="197" y="969"/>
                  </a:lnTo>
                  <a:lnTo>
                    <a:pt x="196" y="933"/>
                  </a:lnTo>
                  <a:lnTo>
                    <a:pt x="178" y="894"/>
                  </a:lnTo>
                  <a:lnTo>
                    <a:pt x="176" y="862"/>
                  </a:lnTo>
                  <a:lnTo>
                    <a:pt x="156" y="834"/>
                  </a:lnTo>
                  <a:lnTo>
                    <a:pt x="162" y="807"/>
                  </a:lnTo>
                  <a:lnTo>
                    <a:pt x="107" y="741"/>
                  </a:lnTo>
                  <a:lnTo>
                    <a:pt x="107" y="704"/>
                  </a:lnTo>
                  <a:lnTo>
                    <a:pt x="135" y="690"/>
                  </a:lnTo>
                  <a:lnTo>
                    <a:pt x="135" y="666"/>
                  </a:lnTo>
                  <a:lnTo>
                    <a:pt x="107" y="659"/>
                  </a:lnTo>
                  <a:lnTo>
                    <a:pt x="94" y="624"/>
                  </a:lnTo>
                  <a:lnTo>
                    <a:pt x="80" y="562"/>
                  </a:lnTo>
                  <a:lnTo>
                    <a:pt x="121" y="595"/>
                  </a:lnTo>
                  <a:lnTo>
                    <a:pt x="105" y="551"/>
                  </a:lnTo>
                  <a:lnTo>
                    <a:pt x="135" y="551"/>
                  </a:lnTo>
                  <a:lnTo>
                    <a:pt x="135" y="519"/>
                  </a:lnTo>
                  <a:lnTo>
                    <a:pt x="105" y="498"/>
                  </a:lnTo>
                  <a:lnTo>
                    <a:pt x="91" y="528"/>
                  </a:lnTo>
                  <a:lnTo>
                    <a:pt x="64" y="517"/>
                  </a:lnTo>
                  <a:lnTo>
                    <a:pt x="11" y="373"/>
                  </a:lnTo>
                  <a:lnTo>
                    <a:pt x="25" y="270"/>
                  </a:lnTo>
                  <a:lnTo>
                    <a:pt x="0" y="212"/>
                  </a:lnTo>
                  <a:lnTo>
                    <a:pt x="12" y="167"/>
                  </a:lnTo>
                  <a:lnTo>
                    <a:pt x="39" y="156"/>
                  </a:lnTo>
                  <a:lnTo>
                    <a:pt x="64" y="87"/>
                  </a:lnTo>
                  <a:lnTo>
                    <a:pt x="64"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48" name="Freeform 8"/>
            <p:cNvSpPr>
              <a:spLocks/>
            </p:cNvSpPr>
            <p:nvPr/>
          </p:nvSpPr>
          <p:spPr bwMode="auto">
            <a:xfrm>
              <a:off x="676" y="1669"/>
              <a:ext cx="629" cy="952"/>
            </a:xfrm>
            <a:custGeom>
              <a:avLst/>
              <a:gdLst>
                <a:gd name="T0" fmla="*/ 80 w 629"/>
                <a:gd name="T1" fmla="*/ 0 h 952"/>
                <a:gd name="T2" fmla="*/ 0 w 629"/>
                <a:gd name="T3" fmla="*/ 377 h 952"/>
                <a:gd name="T4" fmla="*/ 428 w 629"/>
                <a:gd name="T5" fmla="*/ 951 h 952"/>
                <a:gd name="T6" fmla="*/ 454 w 629"/>
                <a:gd name="T7" fmla="*/ 926 h 952"/>
                <a:gd name="T8" fmla="*/ 452 w 629"/>
                <a:gd name="T9" fmla="*/ 812 h 952"/>
                <a:gd name="T10" fmla="*/ 506 w 629"/>
                <a:gd name="T11" fmla="*/ 821 h 952"/>
                <a:gd name="T12" fmla="*/ 561 w 629"/>
                <a:gd name="T13" fmla="*/ 473 h 952"/>
                <a:gd name="T14" fmla="*/ 598 w 629"/>
                <a:gd name="T15" fmla="*/ 236 h 952"/>
                <a:gd name="T16" fmla="*/ 608 w 629"/>
                <a:gd name="T17" fmla="*/ 165 h 952"/>
                <a:gd name="T18" fmla="*/ 628 w 629"/>
                <a:gd name="T19" fmla="*/ 101 h 952"/>
                <a:gd name="T20" fmla="*/ 346 w 629"/>
                <a:gd name="T21" fmla="*/ 57 h 952"/>
                <a:gd name="T22" fmla="*/ 80 w 629"/>
                <a:gd name="T23" fmla="*/ 0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9"/>
                <a:gd name="T37" fmla="*/ 0 h 952"/>
                <a:gd name="T38" fmla="*/ 629 w 629"/>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9" h="952">
                  <a:moveTo>
                    <a:pt x="80" y="0"/>
                  </a:moveTo>
                  <a:lnTo>
                    <a:pt x="0" y="377"/>
                  </a:lnTo>
                  <a:lnTo>
                    <a:pt x="428" y="951"/>
                  </a:lnTo>
                  <a:lnTo>
                    <a:pt x="454" y="926"/>
                  </a:lnTo>
                  <a:lnTo>
                    <a:pt x="452" y="812"/>
                  </a:lnTo>
                  <a:lnTo>
                    <a:pt x="506" y="821"/>
                  </a:lnTo>
                  <a:lnTo>
                    <a:pt x="561" y="473"/>
                  </a:lnTo>
                  <a:lnTo>
                    <a:pt x="598" y="236"/>
                  </a:lnTo>
                  <a:lnTo>
                    <a:pt x="608" y="165"/>
                  </a:lnTo>
                  <a:lnTo>
                    <a:pt x="628" y="101"/>
                  </a:lnTo>
                  <a:lnTo>
                    <a:pt x="346" y="57"/>
                  </a:lnTo>
                  <a:lnTo>
                    <a:pt x="80"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49" name="Freeform 9"/>
            <p:cNvSpPr>
              <a:spLocks/>
            </p:cNvSpPr>
            <p:nvPr/>
          </p:nvSpPr>
          <p:spPr bwMode="auto">
            <a:xfrm>
              <a:off x="1023" y="890"/>
              <a:ext cx="566" cy="918"/>
            </a:xfrm>
            <a:custGeom>
              <a:avLst/>
              <a:gdLst>
                <a:gd name="T0" fmla="*/ 136 w 566"/>
                <a:gd name="T1" fmla="*/ 0 h 918"/>
                <a:gd name="T2" fmla="*/ 85 w 566"/>
                <a:gd name="T3" fmla="*/ 358 h 918"/>
                <a:gd name="T4" fmla="*/ 138 w 566"/>
                <a:gd name="T5" fmla="*/ 435 h 918"/>
                <a:gd name="T6" fmla="*/ 55 w 566"/>
                <a:gd name="T7" fmla="*/ 514 h 918"/>
                <a:gd name="T8" fmla="*/ 44 w 566"/>
                <a:gd name="T9" fmla="*/ 569 h 918"/>
                <a:gd name="T10" fmla="*/ 67 w 566"/>
                <a:gd name="T11" fmla="*/ 608 h 918"/>
                <a:gd name="T12" fmla="*/ 44 w 566"/>
                <a:gd name="T13" fmla="*/ 628 h 918"/>
                <a:gd name="T14" fmla="*/ 0 w 566"/>
                <a:gd name="T15" fmla="*/ 835 h 918"/>
                <a:gd name="T16" fmla="*/ 269 w 566"/>
                <a:gd name="T17" fmla="*/ 883 h 918"/>
                <a:gd name="T18" fmla="*/ 524 w 566"/>
                <a:gd name="T19" fmla="*/ 917 h 918"/>
                <a:gd name="T20" fmla="*/ 551 w 566"/>
                <a:gd name="T21" fmla="*/ 727 h 918"/>
                <a:gd name="T22" fmla="*/ 565 w 566"/>
                <a:gd name="T23" fmla="*/ 623 h 918"/>
                <a:gd name="T24" fmla="*/ 540 w 566"/>
                <a:gd name="T25" fmla="*/ 585 h 918"/>
                <a:gd name="T26" fmla="*/ 482 w 566"/>
                <a:gd name="T27" fmla="*/ 596 h 918"/>
                <a:gd name="T28" fmla="*/ 406 w 566"/>
                <a:gd name="T29" fmla="*/ 605 h 918"/>
                <a:gd name="T30" fmla="*/ 391 w 566"/>
                <a:gd name="T31" fmla="*/ 520 h 918"/>
                <a:gd name="T32" fmla="*/ 299 w 566"/>
                <a:gd name="T33" fmla="*/ 451 h 918"/>
                <a:gd name="T34" fmla="*/ 312 w 566"/>
                <a:gd name="T35" fmla="*/ 406 h 918"/>
                <a:gd name="T36" fmla="*/ 321 w 566"/>
                <a:gd name="T37" fmla="*/ 328 h 918"/>
                <a:gd name="T38" fmla="*/ 202 w 566"/>
                <a:gd name="T39" fmla="*/ 160 h 918"/>
                <a:gd name="T40" fmla="*/ 218 w 566"/>
                <a:gd name="T41" fmla="*/ 11 h 918"/>
                <a:gd name="T42" fmla="*/ 136 w 566"/>
                <a:gd name="T43" fmla="*/ 0 h 9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6"/>
                <a:gd name="T67" fmla="*/ 0 h 918"/>
                <a:gd name="T68" fmla="*/ 566 w 566"/>
                <a:gd name="T69" fmla="*/ 918 h 9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6" h="918">
                  <a:moveTo>
                    <a:pt x="136" y="0"/>
                  </a:moveTo>
                  <a:lnTo>
                    <a:pt x="85" y="358"/>
                  </a:lnTo>
                  <a:lnTo>
                    <a:pt x="138" y="435"/>
                  </a:lnTo>
                  <a:lnTo>
                    <a:pt x="55" y="514"/>
                  </a:lnTo>
                  <a:lnTo>
                    <a:pt x="44" y="569"/>
                  </a:lnTo>
                  <a:lnTo>
                    <a:pt x="67" y="608"/>
                  </a:lnTo>
                  <a:lnTo>
                    <a:pt x="44" y="628"/>
                  </a:lnTo>
                  <a:lnTo>
                    <a:pt x="0" y="835"/>
                  </a:lnTo>
                  <a:lnTo>
                    <a:pt x="269" y="883"/>
                  </a:lnTo>
                  <a:lnTo>
                    <a:pt x="524" y="917"/>
                  </a:lnTo>
                  <a:lnTo>
                    <a:pt x="551" y="727"/>
                  </a:lnTo>
                  <a:lnTo>
                    <a:pt x="565" y="623"/>
                  </a:lnTo>
                  <a:lnTo>
                    <a:pt x="540" y="585"/>
                  </a:lnTo>
                  <a:lnTo>
                    <a:pt x="482" y="596"/>
                  </a:lnTo>
                  <a:lnTo>
                    <a:pt x="406" y="605"/>
                  </a:lnTo>
                  <a:lnTo>
                    <a:pt x="391" y="520"/>
                  </a:lnTo>
                  <a:lnTo>
                    <a:pt x="299" y="451"/>
                  </a:lnTo>
                  <a:lnTo>
                    <a:pt x="312" y="406"/>
                  </a:lnTo>
                  <a:lnTo>
                    <a:pt x="321" y="328"/>
                  </a:lnTo>
                  <a:lnTo>
                    <a:pt x="202" y="160"/>
                  </a:lnTo>
                  <a:lnTo>
                    <a:pt x="218" y="11"/>
                  </a:lnTo>
                  <a:lnTo>
                    <a:pt x="136"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0" name="Freeform 10"/>
            <p:cNvSpPr>
              <a:spLocks/>
            </p:cNvSpPr>
            <p:nvPr/>
          </p:nvSpPr>
          <p:spPr bwMode="auto">
            <a:xfrm>
              <a:off x="1198" y="1772"/>
              <a:ext cx="526" cy="680"/>
            </a:xfrm>
            <a:custGeom>
              <a:avLst/>
              <a:gdLst>
                <a:gd name="T0" fmla="*/ 98 w 526"/>
                <a:gd name="T1" fmla="*/ 0 h 680"/>
                <a:gd name="T2" fmla="*/ 355 w 526"/>
                <a:gd name="T3" fmla="*/ 36 h 680"/>
                <a:gd name="T4" fmla="*/ 337 w 526"/>
                <a:gd name="T5" fmla="*/ 165 h 680"/>
                <a:gd name="T6" fmla="*/ 525 w 526"/>
                <a:gd name="T7" fmla="*/ 183 h 680"/>
                <a:gd name="T8" fmla="*/ 474 w 526"/>
                <a:gd name="T9" fmla="*/ 679 h 680"/>
                <a:gd name="T10" fmla="*/ 0 w 526"/>
                <a:gd name="T11" fmla="*/ 627 h 680"/>
                <a:gd name="T12" fmla="*/ 48 w 526"/>
                <a:gd name="T13" fmla="*/ 311 h 680"/>
                <a:gd name="T14" fmla="*/ 98 w 526"/>
                <a:gd name="T15" fmla="*/ 0 h 680"/>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80"/>
                <a:gd name="T26" fmla="*/ 526 w 526"/>
                <a:gd name="T27" fmla="*/ 680 h 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80">
                  <a:moveTo>
                    <a:pt x="98" y="0"/>
                  </a:moveTo>
                  <a:lnTo>
                    <a:pt x="355" y="36"/>
                  </a:lnTo>
                  <a:lnTo>
                    <a:pt x="337" y="165"/>
                  </a:lnTo>
                  <a:lnTo>
                    <a:pt x="525" y="183"/>
                  </a:lnTo>
                  <a:lnTo>
                    <a:pt x="474" y="679"/>
                  </a:lnTo>
                  <a:lnTo>
                    <a:pt x="0" y="627"/>
                  </a:lnTo>
                  <a:lnTo>
                    <a:pt x="48" y="311"/>
                  </a:lnTo>
                  <a:lnTo>
                    <a:pt x="98"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1" name="Freeform 11"/>
            <p:cNvSpPr>
              <a:spLocks/>
            </p:cNvSpPr>
            <p:nvPr/>
          </p:nvSpPr>
          <p:spPr bwMode="auto">
            <a:xfrm>
              <a:off x="1222" y="898"/>
              <a:ext cx="986" cy="616"/>
            </a:xfrm>
            <a:custGeom>
              <a:avLst/>
              <a:gdLst>
                <a:gd name="T0" fmla="*/ 16 w 986"/>
                <a:gd name="T1" fmla="*/ 0 h 616"/>
                <a:gd name="T2" fmla="*/ 209 w 986"/>
                <a:gd name="T3" fmla="*/ 25 h 616"/>
                <a:gd name="T4" fmla="*/ 327 w 986"/>
                <a:gd name="T5" fmla="*/ 41 h 616"/>
                <a:gd name="T6" fmla="*/ 481 w 986"/>
                <a:gd name="T7" fmla="*/ 57 h 616"/>
                <a:gd name="T8" fmla="*/ 623 w 986"/>
                <a:gd name="T9" fmla="*/ 71 h 616"/>
                <a:gd name="T10" fmla="*/ 870 w 986"/>
                <a:gd name="T11" fmla="*/ 89 h 616"/>
                <a:gd name="T12" fmla="*/ 985 w 986"/>
                <a:gd name="T13" fmla="*/ 98 h 616"/>
                <a:gd name="T14" fmla="*/ 981 w 986"/>
                <a:gd name="T15" fmla="*/ 599 h 616"/>
                <a:gd name="T16" fmla="*/ 378 w 986"/>
                <a:gd name="T17" fmla="*/ 547 h 616"/>
                <a:gd name="T18" fmla="*/ 366 w 986"/>
                <a:gd name="T19" fmla="*/ 615 h 616"/>
                <a:gd name="T20" fmla="*/ 343 w 986"/>
                <a:gd name="T21" fmla="*/ 583 h 616"/>
                <a:gd name="T22" fmla="*/ 288 w 986"/>
                <a:gd name="T23" fmla="*/ 588 h 616"/>
                <a:gd name="T24" fmla="*/ 208 w 986"/>
                <a:gd name="T25" fmla="*/ 601 h 616"/>
                <a:gd name="T26" fmla="*/ 193 w 986"/>
                <a:gd name="T27" fmla="*/ 514 h 616"/>
                <a:gd name="T28" fmla="*/ 99 w 986"/>
                <a:gd name="T29" fmla="*/ 444 h 616"/>
                <a:gd name="T30" fmla="*/ 114 w 986"/>
                <a:gd name="T31" fmla="*/ 379 h 616"/>
                <a:gd name="T32" fmla="*/ 122 w 986"/>
                <a:gd name="T33" fmla="*/ 325 h 616"/>
                <a:gd name="T34" fmla="*/ 0 w 986"/>
                <a:gd name="T35" fmla="*/ 153 h 616"/>
                <a:gd name="T36" fmla="*/ 16 w 986"/>
                <a:gd name="T37" fmla="*/ 0 h 6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6"/>
                <a:gd name="T58" fmla="*/ 0 h 616"/>
                <a:gd name="T59" fmla="*/ 986 w 986"/>
                <a:gd name="T60" fmla="*/ 616 h 6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6" h="616">
                  <a:moveTo>
                    <a:pt x="16" y="0"/>
                  </a:moveTo>
                  <a:lnTo>
                    <a:pt x="209" y="25"/>
                  </a:lnTo>
                  <a:lnTo>
                    <a:pt x="327" y="41"/>
                  </a:lnTo>
                  <a:lnTo>
                    <a:pt x="481" y="57"/>
                  </a:lnTo>
                  <a:lnTo>
                    <a:pt x="623" y="71"/>
                  </a:lnTo>
                  <a:lnTo>
                    <a:pt x="870" y="89"/>
                  </a:lnTo>
                  <a:lnTo>
                    <a:pt x="985" y="98"/>
                  </a:lnTo>
                  <a:lnTo>
                    <a:pt x="981" y="599"/>
                  </a:lnTo>
                  <a:lnTo>
                    <a:pt x="378" y="547"/>
                  </a:lnTo>
                  <a:lnTo>
                    <a:pt x="366" y="615"/>
                  </a:lnTo>
                  <a:lnTo>
                    <a:pt x="343" y="583"/>
                  </a:lnTo>
                  <a:lnTo>
                    <a:pt x="288" y="588"/>
                  </a:lnTo>
                  <a:lnTo>
                    <a:pt x="208" y="601"/>
                  </a:lnTo>
                  <a:lnTo>
                    <a:pt x="193" y="514"/>
                  </a:lnTo>
                  <a:lnTo>
                    <a:pt x="99" y="444"/>
                  </a:lnTo>
                  <a:lnTo>
                    <a:pt x="114" y="379"/>
                  </a:lnTo>
                  <a:lnTo>
                    <a:pt x="122" y="325"/>
                  </a:lnTo>
                  <a:lnTo>
                    <a:pt x="0" y="153"/>
                  </a:lnTo>
                  <a:lnTo>
                    <a:pt x="16"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2" name="Freeform 12"/>
            <p:cNvSpPr>
              <a:spLocks/>
            </p:cNvSpPr>
            <p:nvPr/>
          </p:nvSpPr>
          <p:spPr bwMode="auto">
            <a:xfrm>
              <a:off x="1529" y="1441"/>
              <a:ext cx="676" cy="552"/>
            </a:xfrm>
            <a:custGeom>
              <a:avLst/>
              <a:gdLst>
                <a:gd name="T0" fmla="*/ 66 w 676"/>
                <a:gd name="T1" fmla="*/ 0 h 552"/>
                <a:gd name="T2" fmla="*/ 41 w 676"/>
                <a:gd name="T3" fmla="*/ 206 h 552"/>
                <a:gd name="T4" fmla="*/ 0 w 676"/>
                <a:gd name="T5" fmla="*/ 500 h 552"/>
                <a:gd name="T6" fmla="*/ 195 w 676"/>
                <a:gd name="T7" fmla="*/ 516 h 552"/>
                <a:gd name="T8" fmla="*/ 652 w 676"/>
                <a:gd name="T9" fmla="*/ 551 h 552"/>
                <a:gd name="T10" fmla="*/ 675 w 676"/>
                <a:gd name="T11" fmla="*/ 57 h 552"/>
                <a:gd name="T12" fmla="*/ 66 w 676"/>
                <a:gd name="T13" fmla="*/ 0 h 552"/>
                <a:gd name="T14" fmla="*/ 0 60000 65536"/>
                <a:gd name="T15" fmla="*/ 0 60000 65536"/>
                <a:gd name="T16" fmla="*/ 0 60000 65536"/>
                <a:gd name="T17" fmla="*/ 0 60000 65536"/>
                <a:gd name="T18" fmla="*/ 0 60000 65536"/>
                <a:gd name="T19" fmla="*/ 0 60000 65536"/>
                <a:gd name="T20" fmla="*/ 0 60000 65536"/>
                <a:gd name="T21" fmla="*/ 0 w 676"/>
                <a:gd name="T22" fmla="*/ 0 h 552"/>
                <a:gd name="T23" fmla="*/ 676 w 676"/>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6" h="552">
                  <a:moveTo>
                    <a:pt x="66" y="0"/>
                  </a:moveTo>
                  <a:lnTo>
                    <a:pt x="41" y="206"/>
                  </a:lnTo>
                  <a:lnTo>
                    <a:pt x="0" y="500"/>
                  </a:lnTo>
                  <a:lnTo>
                    <a:pt x="195" y="516"/>
                  </a:lnTo>
                  <a:lnTo>
                    <a:pt x="652" y="551"/>
                  </a:lnTo>
                  <a:lnTo>
                    <a:pt x="675" y="57"/>
                  </a:lnTo>
                  <a:lnTo>
                    <a:pt x="66"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3" name="Freeform 13"/>
            <p:cNvSpPr>
              <a:spLocks/>
            </p:cNvSpPr>
            <p:nvPr/>
          </p:nvSpPr>
          <p:spPr bwMode="auto">
            <a:xfrm>
              <a:off x="1666" y="1956"/>
              <a:ext cx="705" cy="524"/>
            </a:xfrm>
            <a:custGeom>
              <a:avLst/>
              <a:gdLst>
                <a:gd name="T0" fmla="*/ 59 w 705"/>
                <a:gd name="T1" fmla="*/ 0 h 524"/>
                <a:gd name="T2" fmla="*/ 23 w 705"/>
                <a:gd name="T3" fmla="*/ 314 h 524"/>
                <a:gd name="T4" fmla="*/ 0 w 705"/>
                <a:gd name="T5" fmla="*/ 495 h 524"/>
                <a:gd name="T6" fmla="*/ 352 w 705"/>
                <a:gd name="T7" fmla="*/ 512 h 524"/>
                <a:gd name="T8" fmla="*/ 688 w 705"/>
                <a:gd name="T9" fmla="*/ 523 h 524"/>
                <a:gd name="T10" fmla="*/ 699 w 705"/>
                <a:gd name="T11" fmla="*/ 278 h 524"/>
                <a:gd name="T12" fmla="*/ 704 w 705"/>
                <a:gd name="T13" fmla="*/ 39 h 524"/>
                <a:gd name="T14" fmla="*/ 512 w 705"/>
                <a:gd name="T15" fmla="*/ 35 h 524"/>
                <a:gd name="T16" fmla="*/ 59 w 705"/>
                <a:gd name="T17" fmla="*/ 0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524"/>
                <a:gd name="T29" fmla="*/ 705 w 705"/>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524">
                  <a:moveTo>
                    <a:pt x="59" y="0"/>
                  </a:moveTo>
                  <a:lnTo>
                    <a:pt x="23" y="314"/>
                  </a:lnTo>
                  <a:lnTo>
                    <a:pt x="0" y="495"/>
                  </a:lnTo>
                  <a:lnTo>
                    <a:pt x="352" y="512"/>
                  </a:lnTo>
                  <a:lnTo>
                    <a:pt x="688" y="523"/>
                  </a:lnTo>
                  <a:lnTo>
                    <a:pt x="699" y="278"/>
                  </a:lnTo>
                  <a:lnTo>
                    <a:pt x="704" y="39"/>
                  </a:lnTo>
                  <a:lnTo>
                    <a:pt x="512" y="35"/>
                  </a:lnTo>
                  <a:lnTo>
                    <a:pt x="59"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4" name="Freeform 14"/>
            <p:cNvSpPr>
              <a:spLocks/>
            </p:cNvSpPr>
            <p:nvPr/>
          </p:nvSpPr>
          <p:spPr bwMode="auto">
            <a:xfrm>
              <a:off x="1033" y="2397"/>
              <a:ext cx="640" cy="708"/>
            </a:xfrm>
            <a:custGeom>
              <a:avLst/>
              <a:gdLst>
                <a:gd name="T0" fmla="*/ 162 w 640"/>
                <a:gd name="T1" fmla="*/ 0 h 708"/>
                <a:gd name="T2" fmla="*/ 150 w 640"/>
                <a:gd name="T3" fmla="*/ 92 h 708"/>
                <a:gd name="T4" fmla="*/ 94 w 640"/>
                <a:gd name="T5" fmla="*/ 82 h 708"/>
                <a:gd name="T6" fmla="*/ 98 w 640"/>
                <a:gd name="T7" fmla="*/ 200 h 708"/>
                <a:gd name="T8" fmla="*/ 71 w 640"/>
                <a:gd name="T9" fmla="*/ 223 h 708"/>
                <a:gd name="T10" fmla="*/ 110 w 640"/>
                <a:gd name="T11" fmla="*/ 296 h 708"/>
                <a:gd name="T12" fmla="*/ 71 w 640"/>
                <a:gd name="T13" fmla="*/ 328 h 708"/>
                <a:gd name="T14" fmla="*/ 50 w 640"/>
                <a:gd name="T15" fmla="*/ 381 h 708"/>
                <a:gd name="T16" fmla="*/ 20 w 640"/>
                <a:gd name="T17" fmla="*/ 432 h 708"/>
                <a:gd name="T18" fmla="*/ 41 w 640"/>
                <a:gd name="T19" fmla="*/ 462 h 708"/>
                <a:gd name="T20" fmla="*/ 4 w 640"/>
                <a:gd name="T21" fmla="*/ 475 h 708"/>
                <a:gd name="T22" fmla="*/ 0 w 640"/>
                <a:gd name="T23" fmla="*/ 523 h 708"/>
                <a:gd name="T24" fmla="*/ 360 w 640"/>
                <a:gd name="T25" fmla="*/ 703 h 708"/>
                <a:gd name="T26" fmla="*/ 562 w 640"/>
                <a:gd name="T27" fmla="*/ 707 h 708"/>
                <a:gd name="T28" fmla="*/ 639 w 640"/>
                <a:gd name="T29" fmla="*/ 55 h 708"/>
                <a:gd name="T30" fmla="*/ 162 w 640"/>
                <a:gd name="T31" fmla="*/ 0 h 7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0"/>
                <a:gd name="T49" fmla="*/ 0 h 708"/>
                <a:gd name="T50" fmla="*/ 640 w 640"/>
                <a:gd name="T51" fmla="*/ 708 h 7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0" h="708">
                  <a:moveTo>
                    <a:pt x="162" y="0"/>
                  </a:moveTo>
                  <a:lnTo>
                    <a:pt x="150" y="92"/>
                  </a:lnTo>
                  <a:lnTo>
                    <a:pt x="94" y="82"/>
                  </a:lnTo>
                  <a:lnTo>
                    <a:pt x="98" y="200"/>
                  </a:lnTo>
                  <a:lnTo>
                    <a:pt x="71" y="223"/>
                  </a:lnTo>
                  <a:lnTo>
                    <a:pt x="110" y="296"/>
                  </a:lnTo>
                  <a:lnTo>
                    <a:pt x="71" y="328"/>
                  </a:lnTo>
                  <a:lnTo>
                    <a:pt x="50" y="381"/>
                  </a:lnTo>
                  <a:lnTo>
                    <a:pt x="20" y="432"/>
                  </a:lnTo>
                  <a:lnTo>
                    <a:pt x="41" y="462"/>
                  </a:lnTo>
                  <a:lnTo>
                    <a:pt x="4" y="475"/>
                  </a:lnTo>
                  <a:lnTo>
                    <a:pt x="0" y="523"/>
                  </a:lnTo>
                  <a:lnTo>
                    <a:pt x="360" y="703"/>
                  </a:lnTo>
                  <a:lnTo>
                    <a:pt x="562" y="707"/>
                  </a:lnTo>
                  <a:lnTo>
                    <a:pt x="639" y="55"/>
                  </a:lnTo>
                  <a:lnTo>
                    <a:pt x="162"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5" name="Freeform 15"/>
            <p:cNvSpPr>
              <a:spLocks/>
            </p:cNvSpPr>
            <p:nvPr/>
          </p:nvSpPr>
          <p:spPr bwMode="auto">
            <a:xfrm>
              <a:off x="1588" y="2446"/>
              <a:ext cx="679" cy="673"/>
            </a:xfrm>
            <a:custGeom>
              <a:avLst/>
              <a:gdLst>
                <a:gd name="T0" fmla="*/ 82 w 679"/>
                <a:gd name="T1" fmla="*/ 0 h 673"/>
                <a:gd name="T2" fmla="*/ 678 w 679"/>
                <a:gd name="T3" fmla="*/ 27 h 673"/>
                <a:gd name="T4" fmla="*/ 650 w 679"/>
                <a:gd name="T5" fmla="*/ 620 h 673"/>
                <a:gd name="T6" fmla="*/ 456 w 679"/>
                <a:gd name="T7" fmla="*/ 610 h 673"/>
                <a:gd name="T8" fmla="*/ 274 w 679"/>
                <a:gd name="T9" fmla="*/ 604 h 673"/>
                <a:gd name="T10" fmla="*/ 274 w 679"/>
                <a:gd name="T11" fmla="*/ 628 h 673"/>
                <a:gd name="T12" fmla="*/ 123 w 679"/>
                <a:gd name="T13" fmla="*/ 628 h 673"/>
                <a:gd name="T14" fmla="*/ 114 w 679"/>
                <a:gd name="T15" fmla="*/ 672 h 673"/>
                <a:gd name="T16" fmla="*/ 0 w 679"/>
                <a:gd name="T17" fmla="*/ 658 h 673"/>
                <a:gd name="T18" fmla="*/ 64 w 679"/>
                <a:gd name="T19" fmla="*/ 155 h 673"/>
                <a:gd name="T20" fmla="*/ 82 w 679"/>
                <a:gd name="T21" fmla="*/ 0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9"/>
                <a:gd name="T34" fmla="*/ 0 h 673"/>
                <a:gd name="T35" fmla="*/ 679 w 679"/>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9" h="673">
                  <a:moveTo>
                    <a:pt x="82" y="0"/>
                  </a:moveTo>
                  <a:lnTo>
                    <a:pt x="678" y="27"/>
                  </a:lnTo>
                  <a:lnTo>
                    <a:pt x="650" y="620"/>
                  </a:lnTo>
                  <a:lnTo>
                    <a:pt x="456" y="610"/>
                  </a:lnTo>
                  <a:lnTo>
                    <a:pt x="274" y="604"/>
                  </a:lnTo>
                  <a:lnTo>
                    <a:pt x="274" y="628"/>
                  </a:lnTo>
                  <a:lnTo>
                    <a:pt x="123" y="628"/>
                  </a:lnTo>
                  <a:lnTo>
                    <a:pt x="114" y="672"/>
                  </a:lnTo>
                  <a:lnTo>
                    <a:pt x="0" y="658"/>
                  </a:lnTo>
                  <a:lnTo>
                    <a:pt x="64" y="155"/>
                  </a:lnTo>
                  <a:lnTo>
                    <a:pt x="82"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6" name="Freeform 16"/>
            <p:cNvSpPr>
              <a:spLocks/>
            </p:cNvSpPr>
            <p:nvPr/>
          </p:nvSpPr>
          <p:spPr bwMode="auto">
            <a:xfrm>
              <a:off x="1859" y="2545"/>
              <a:ext cx="1374" cy="1274"/>
            </a:xfrm>
            <a:custGeom>
              <a:avLst/>
              <a:gdLst>
                <a:gd name="T0" fmla="*/ 398 w 1374"/>
                <a:gd name="T1" fmla="*/ 0 h 1274"/>
                <a:gd name="T2" fmla="*/ 702 w 1374"/>
                <a:gd name="T3" fmla="*/ 11 h 1274"/>
                <a:gd name="T4" fmla="*/ 702 w 1374"/>
                <a:gd name="T5" fmla="*/ 242 h 1274"/>
                <a:gd name="T6" fmla="*/ 856 w 1374"/>
                <a:gd name="T7" fmla="*/ 306 h 1274"/>
                <a:gd name="T8" fmla="*/ 899 w 1374"/>
                <a:gd name="T9" fmla="*/ 284 h 1274"/>
                <a:gd name="T10" fmla="*/ 1000 w 1374"/>
                <a:gd name="T11" fmla="*/ 334 h 1274"/>
                <a:gd name="T12" fmla="*/ 1060 w 1374"/>
                <a:gd name="T13" fmla="*/ 331 h 1274"/>
                <a:gd name="T14" fmla="*/ 1178 w 1374"/>
                <a:gd name="T15" fmla="*/ 281 h 1274"/>
                <a:gd name="T16" fmla="*/ 1245 w 1374"/>
                <a:gd name="T17" fmla="*/ 329 h 1274"/>
                <a:gd name="T18" fmla="*/ 1304 w 1374"/>
                <a:gd name="T19" fmla="*/ 341 h 1274"/>
                <a:gd name="T20" fmla="*/ 1304 w 1374"/>
                <a:gd name="T21" fmla="*/ 530 h 1274"/>
                <a:gd name="T22" fmla="*/ 1373 w 1374"/>
                <a:gd name="T23" fmla="*/ 647 h 1274"/>
                <a:gd name="T24" fmla="*/ 1357 w 1374"/>
                <a:gd name="T25" fmla="*/ 807 h 1274"/>
                <a:gd name="T26" fmla="*/ 1282 w 1374"/>
                <a:gd name="T27" fmla="*/ 871 h 1274"/>
                <a:gd name="T28" fmla="*/ 1266 w 1374"/>
                <a:gd name="T29" fmla="*/ 813 h 1274"/>
                <a:gd name="T30" fmla="*/ 1245 w 1374"/>
                <a:gd name="T31" fmla="*/ 839 h 1274"/>
                <a:gd name="T32" fmla="*/ 1261 w 1374"/>
                <a:gd name="T33" fmla="*/ 877 h 1274"/>
                <a:gd name="T34" fmla="*/ 1128 w 1374"/>
                <a:gd name="T35" fmla="*/ 973 h 1274"/>
                <a:gd name="T36" fmla="*/ 1096 w 1374"/>
                <a:gd name="T37" fmla="*/ 978 h 1274"/>
                <a:gd name="T38" fmla="*/ 1027 w 1374"/>
                <a:gd name="T39" fmla="*/ 1026 h 1274"/>
                <a:gd name="T40" fmla="*/ 1027 w 1374"/>
                <a:gd name="T41" fmla="*/ 1053 h 1274"/>
                <a:gd name="T42" fmla="*/ 1005 w 1374"/>
                <a:gd name="T43" fmla="*/ 1058 h 1274"/>
                <a:gd name="T44" fmla="*/ 1021 w 1374"/>
                <a:gd name="T45" fmla="*/ 1090 h 1274"/>
                <a:gd name="T46" fmla="*/ 984 w 1374"/>
                <a:gd name="T47" fmla="*/ 1138 h 1274"/>
                <a:gd name="T48" fmla="*/ 1005 w 1374"/>
                <a:gd name="T49" fmla="*/ 1207 h 1274"/>
                <a:gd name="T50" fmla="*/ 1027 w 1374"/>
                <a:gd name="T51" fmla="*/ 1230 h 1274"/>
                <a:gd name="T52" fmla="*/ 1021 w 1374"/>
                <a:gd name="T53" fmla="*/ 1273 h 1274"/>
                <a:gd name="T54" fmla="*/ 968 w 1374"/>
                <a:gd name="T55" fmla="*/ 1273 h 1274"/>
                <a:gd name="T56" fmla="*/ 920 w 1374"/>
                <a:gd name="T57" fmla="*/ 1252 h 1274"/>
                <a:gd name="T58" fmla="*/ 888 w 1374"/>
                <a:gd name="T59" fmla="*/ 1257 h 1274"/>
                <a:gd name="T60" fmla="*/ 782 w 1374"/>
                <a:gd name="T61" fmla="*/ 1218 h 1274"/>
                <a:gd name="T62" fmla="*/ 734 w 1374"/>
                <a:gd name="T63" fmla="*/ 1074 h 1274"/>
                <a:gd name="T64" fmla="*/ 659 w 1374"/>
                <a:gd name="T65" fmla="*/ 1005 h 1274"/>
                <a:gd name="T66" fmla="*/ 593 w 1374"/>
                <a:gd name="T67" fmla="*/ 877 h 1274"/>
                <a:gd name="T68" fmla="*/ 563 w 1374"/>
                <a:gd name="T69" fmla="*/ 864 h 1274"/>
                <a:gd name="T70" fmla="*/ 528 w 1374"/>
                <a:gd name="T71" fmla="*/ 832 h 1274"/>
                <a:gd name="T72" fmla="*/ 494 w 1374"/>
                <a:gd name="T73" fmla="*/ 832 h 1274"/>
                <a:gd name="T74" fmla="*/ 442 w 1374"/>
                <a:gd name="T75" fmla="*/ 821 h 1274"/>
                <a:gd name="T76" fmla="*/ 403 w 1374"/>
                <a:gd name="T77" fmla="*/ 832 h 1274"/>
                <a:gd name="T78" fmla="*/ 377 w 1374"/>
                <a:gd name="T79" fmla="*/ 896 h 1274"/>
                <a:gd name="T80" fmla="*/ 336 w 1374"/>
                <a:gd name="T81" fmla="*/ 907 h 1274"/>
                <a:gd name="T82" fmla="*/ 249 w 1374"/>
                <a:gd name="T83" fmla="*/ 857 h 1274"/>
                <a:gd name="T84" fmla="*/ 197 w 1374"/>
                <a:gd name="T85" fmla="*/ 797 h 1274"/>
                <a:gd name="T86" fmla="*/ 188 w 1374"/>
                <a:gd name="T87" fmla="*/ 724 h 1274"/>
                <a:gd name="T88" fmla="*/ 151 w 1374"/>
                <a:gd name="T89" fmla="*/ 674 h 1274"/>
                <a:gd name="T90" fmla="*/ 64 w 1374"/>
                <a:gd name="T91" fmla="*/ 604 h 1274"/>
                <a:gd name="T92" fmla="*/ 0 w 1374"/>
                <a:gd name="T93" fmla="*/ 532 h 1274"/>
                <a:gd name="T94" fmla="*/ 0 w 1374"/>
                <a:gd name="T95" fmla="*/ 501 h 1274"/>
                <a:gd name="T96" fmla="*/ 208 w 1374"/>
                <a:gd name="T97" fmla="*/ 503 h 1274"/>
                <a:gd name="T98" fmla="*/ 377 w 1374"/>
                <a:gd name="T99" fmla="*/ 517 h 1274"/>
                <a:gd name="T100" fmla="*/ 398 w 1374"/>
                <a:gd name="T101" fmla="*/ 0 h 1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4"/>
                <a:gd name="T154" fmla="*/ 0 h 1274"/>
                <a:gd name="T155" fmla="*/ 1374 w 1374"/>
                <a:gd name="T156" fmla="*/ 1274 h 1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4" h="1274">
                  <a:moveTo>
                    <a:pt x="398" y="0"/>
                  </a:moveTo>
                  <a:lnTo>
                    <a:pt x="702" y="11"/>
                  </a:lnTo>
                  <a:lnTo>
                    <a:pt x="702" y="242"/>
                  </a:lnTo>
                  <a:lnTo>
                    <a:pt x="856" y="306"/>
                  </a:lnTo>
                  <a:lnTo>
                    <a:pt x="899" y="284"/>
                  </a:lnTo>
                  <a:lnTo>
                    <a:pt x="1000" y="334"/>
                  </a:lnTo>
                  <a:lnTo>
                    <a:pt x="1060" y="331"/>
                  </a:lnTo>
                  <a:lnTo>
                    <a:pt x="1178" y="281"/>
                  </a:lnTo>
                  <a:lnTo>
                    <a:pt x="1245" y="329"/>
                  </a:lnTo>
                  <a:lnTo>
                    <a:pt x="1304" y="341"/>
                  </a:lnTo>
                  <a:lnTo>
                    <a:pt x="1304" y="530"/>
                  </a:lnTo>
                  <a:lnTo>
                    <a:pt x="1373" y="647"/>
                  </a:lnTo>
                  <a:lnTo>
                    <a:pt x="1357" y="807"/>
                  </a:lnTo>
                  <a:lnTo>
                    <a:pt x="1282" y="871"/>
                  </a:lnTo>
                  <a:lnTo>
                    <a:pt x="1266" y="813"/>
                  </a:lnTo>
                  <a:lnTo>
                    <a:pt x="1245" y="839"/>
                  </a:lnTo>
                  <a:lnTo>
                    <a:pt x="1261" y="877"/>
                  </a:lnTo>
                  <a:lnTo>
                    <a:pt x="1128" y="973"/>
                  </a:lnTo>
                  <a:lnTo>
                    <a:pt x="1096" y="978"/>
                  </a:lnTo>
                  <a:lnTo>
                    <a:pt x="1027" y="1026"/>
                  </a:lnTo>
                  <a:lnTo>
                    <a:pt x="1027" y="1053"/>
                  </a:lnTo>
                  <a:lnTo>
                    <a:pt x="1005" y="1058"/>
                  </a:lnTo>
                  <a:lnTo>
                    <a:pt x="1021" y="1090"/>
                  </a:lnTo>
                  <a:lnTo>
                    <a:pt x="984" y="1138"/>
                  </a:lnTo>
                  <a:lnTo>
                    <a:pt x="1005" y="1207"/>
                  </a:lnTo>
                  <a:lnTo>
                    <a:pt x="1027" y="1230"/>
                  </a:lnTo>
                  <a:lnTo>
                    <a:pt x="1021" y="1273"/>
                  </a:lnTo>
                  <a:lnTo>
                    <a:pt x="968" y="1273"/>
                  </a:lnTo>
                  <a:lnTo>
                    <a:pt x="920" y="1252"/>
                  </a:lnTo>
                  <a:lnTo>
                    <a:pt x="888" y="1257"/>
                  </a:lnTo>
                  <a:lnTo>
                    <a:pt x="782" y="1218"/>
                  </a:lnTo>
                  <a:lnTo>
                    <a:pt x="734" y="1074"/>
                  </a:lnTo>
                  <a:lnTo>
                    <a:pt x="659" y="1005"/>
                  </a:lnTo>
                  <a:lnTo>
                    <a:pt x="593" y="877"/>
                  </a:lnTo>
                  <a:lnTo>
                    <a:pt x="563" y="864"/>
                  </a:lnTo>
                  <a:lnTo>
                    <a:pt x="528" y="832"/>
                  </a:lnTo>
                  <a:lnTo>
                    <a:pt x="494" y="832"/>
                  </a:lnTo>
                  <a:lnTo>
                    <a:pt x="442" y="821"/>
                  </a:lnTo>
                  <a:lnTo>
                    <a:pt x="403" y="832"/>
                  </a:lnTo>
                  <a:lnTo>
                    <a:pt x="377" y="896"/>
                  </a:lnTo>
                  <a:lnTo>
                    <a:pt x="336" y="907"/>
                  </a:lnTo>
                  <a:lnTo>
                    <a:pt x="249" y="857"/>
                  </a:lnTo>
                  <a:lnTo>
                    <a:pt x="197" y="797"/>
                  </a:lnTo>
                  <a:lnTo>
                    <a:pt x="188" y="724"/>
                  </a:lnTo>
                  <a:lnTo>
                    <a:pt x="151" y="674"/>
                  </a:lnTo>
                  <a:lnTo>
                    <a:pt x="64" y="604"/>
                  </a:lnTo>
                  <a:lnTo>
                    <a:pt x="0" y="532"/>
                  </a:lnTo>
                  <a:lnTo>
                    <a:pt x="0" y="501"/>
                  </a:lnTo>
                  <a:lnTo>
                    <a:pt x="208" y="503"/>
                  </a:lnTo>
                  <a:lnTo>
                    <a:pt x="377" y="517"/>
                  </a:lnTo>
                  <a:lnTo>
                    <a:pt x="398"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7" name="Freeform 17"/>
            <p:cNvSpPr>
              <a:spLocks/>
            </p:cNvSpPr>
            <p:nvPr/>
          </p:nvSpPr>
          <p:spPr bwMode="auto">
            <a:xfrm>
              <a:off x="2206" y="996"/>
              <a:ext cx="663" cy="389"/>
            </a:xfrm>
            <a:custGeom>
              <a:avLst/>
              <a:gdLst>
                <a:gd name="T0" fmla="*/ 2 w 663"/>
                <a:gd name="T1" fmla="*/ 0 h 389"/>
                <a:gd name="T2" fmla="*/ 555 w 663"/>
                <a:gd name="T3" fmla="*/ 12 h 389"/>
                <a:gd name="T4" fmla="*/ 596 w 663"/>
                <a:gd name="T5" fmla="*/ 126 h 389"/>
                <a:gd name="T6" fmla="*/ 635 w 663"/>
                <a:gd name="T7" fmla="*/ 214 h 389"/>
                <a:gd name="T8" fmla="*/ 662 w 663"/>
                <a:gd name="T9" fmla="*/ 356 h 389"/>
                <a:gd name="T10" fmla="*/ 646 w 663"/>
                <a:gd name="T11" fmla="*/ 388 h 389"/>
                <a:gd name="T12" fmla="*/ 441 w 663"/>
                <a:gd name="T13" fmla="*/ 383 h 389"/>
                <a:gd name="T14" fmla="*/ 0 w 663"/>
                <a:gd name="T15" fmla="*/ 376 h 389"/>
                <a:gd name="T16" fmla="*/ 2 w 663"/>
                <a:gd name="T17" fmla="*/ 0 h 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389"/>
                <a:gd name="T29" fmla="*/ 663 w 663"/>
                <a:gd name="T30" fmla="*/ 389 h 3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389">
                  <a:moveTo>
                    <a:pt x="2" y="0"/>
                  </a:moveTo>
                  <a:lnTo>
                    <a:pt x="555" y="12"/>
                  </a:lnTo>
                  <a:lnTo>
                    <a:pt x="596" y="126"/>
                  </a:lnTo>
                  <a:lnTo>
                    <a:pt x="635" y="214"/>
                  </a:lnTo>
                  <a:lnTo>
                    <a:pt x="662" y="356"/>
                  </a:lnTo>
                  <a:lnTo>
                    <a:pt x="646" y="388"/>
                  </a:lnTo>
                  <a:lnTo>
                    <a:pt x="441" y="383"/>
                  </a:lnTo>
                  <a:lnTo>
                    <a:pt x="0" y="376"/>
                  </a:lnTo>
                  <a:lnTo>
                    <a:pt x="2"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8" name="Freeform 18"/>
            <p:cNvSpPr>
              <a:spLocks/>
            </p:cNvSpPr>
            <p:nvPr/>
          </p:nvSpPr>
          <p:spPr bwMode="auto">
            <a:xfrm>
              <a:off x="2188" y="1369"/>
              <a:ext cx="696" cy="453"/>
            </a:xfrm>
            <a:custGeom>
              <a:avLst/>
              <a:gdLst>
                <a:gd name="T0" fmla="*/ 12 w 696"/>
                <a:gd name="T1" fmla="*/ 0 h 453"/>
                <a:gd name="T2" fmla="*/ 11 w 696"/>
                <a:gd name="T3" fmla="*/ 175 h 453"/>
                <a:gd name="T4" fmla="*/ 0 w 696"/>
                <a:gd name="T5" fmla="*/ 381 h 453"/>
                <a:gd name="T6" fmla="*/ 505 w 696"/>
                <a:gd name="T7" fmla="*/ 388 h 453"/>
                <a:gd name="T8" fmla="*/ 558 w 696"/>
                <a:gd name="T9" fmla="*/ 417 h 453"/>
                <a:gd name="T10" fmla="*/ 595 w 696"/>
                <a:gd name="T11" fmla="*/ 376 h 453"/>
                <a:gd name="T12" fmla="*/ 695 w 696"/>
                <a:gd name="T13" fmla="*/ 452 h 453"/>
                <a:gd name="T14" fmla="*/ 681 w 696"/>
                <a:gd name="T15" fmla="*/ 372 h 453"/>
                <a:gd name="T16" fmla="*/ 690 w 696"/>
                <a:gd name="T17" fmla="*/ 314 h 453"/>
                <a:gd name="T18" fmla="*/ 695 w 696"/>
                <a:gd name="T19" fmla="*/ 108 h 453"/>
                <a:gd name="T20" fmla="*/ 651 w 696"/>
                <a:gd name="T21" fmla="*/ 64 h 453"/>
                <a:gd name="T22" fmla="*/ 668 w 696"/>
                <a:gd name="T23" fmla="*/ 7 h 453"/>
                <a:gd name="T24" fmla="*/ 338 w 696"/>
                <a:gd name="T25" fmla="*/ 5 h 453"/>
                <a:gd name="T26" fmla="*/ 12 w 696"/>
                <a:gd name="T27" fmla="*/ 0 h 4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6"/>
                <a:gd name="T43" fmla="*/ 0 h 453"/>
                <a:gd name="T44" fmla="*/ 696 w 696"/>
                <a:gd name="T45" fmla="*/ 453 h 4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6" h="453">
                  <a:moveTo>
                    <a:pt x="12" y="0"/>
                  </a:moveTo>
                  <a:lnTo>
                    <a:pt x="11" y="175"/>
                  </a:lnTo>
                  <a:lnTo>
                    <a:pt x="0" y="381"/>
                  </a:lnTo>
                  <a:lnTo>
                    <a:pt x="505" y="388"/>
                  </a:lnTo>
                  <a:lnTo>
                    <a:pt x="558" y="417"/>
                  </a:lnTo>
                  <a:lnTo>
                    <a:pt x="595" y="376"/>
                  </a:lnTo>
                  <a:lnTo>
                    <a:pt x="695" y="452"/>
                  </a:lnTo>
                  <a:lnTo>
                    <a:pt x="681" y="372"/>
                  </a:lnTo>
                  <a:lnTo>
                    <a:pt x="690" y="314"/>
                  </a:lnTo>
                  <a:lnTo>
                    <a:pt x="695" y="108"/>
                  </a:lnTo>
                  <a:lnTo>
                    <a:pt x="651" y="64"/>
                  </a:lnTo>
                  <a:lnTo>
                    <a:pt x="668" y="7"/>
                  </a:lnTo>
                  <a:lnTo>
                    <a:pt x="338" y="5"/>
                  </a:lnTo>
                  <a:lnTo>
                    <a:pt x="12"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59" name="Freeform 19"/>
            <p:cNvSpPr>
              <a:spLocks/>
            </p:cNvSpPr>
            <p:nvPr/>
          </p:nvSpPr>
          <p:spPr bwMode="auto">
            <a:xfrm>
              <a:off x="2178" y="1744"/>
              <a:ext cx="828" cy="376"/>
            </a:xfrm>
            <a:custGeom>
              <a:avLst/>
              <a:gdLst>
                <a:gd name="T0" fmla="*/ 9 w 828"/>
                <a:gd name="T1" fmla="*/ 0 h 376"/>
                <a:gd name="T2" fmla="*/ 0 w 828"/>
                <a:gd name="T3" fmla="*/ 249 h 376"/>
                <a:gd name="T4" fmla="*/ 186 w 828"/>
                <a:gd name="T5" fmla="*/ 254 h 376"/>
                <a:gd name="T6" fmla="*/ 185 w 828"/>
                <a:gd name="T7" fmla="*/ 375 h 376"/>
                <a:gd name="T8" fmla="*/ 437 w 828"/>
                <a:gd name="T9" fmla="*/ 371 h 376"/>
                <a:gd name="T10" fmla="*/ 662 w 828"/>
                <a:gd name="T11" fmla="*/ 368 h 376"/>
                <a:gd name="T12" fmla="*/ 827 w 828"/>
                <a:gd name="T13" fmla="*/ 371 h 376"/>
                <a:gd name="T14" fmla="*/ 776 w 828"/>
                <a:gd name="T15" fmla="*/ 267 h 376"/>
                <a:gd name="T16" fmla="*/ 740 w 828"/>
                <a:gd name="T17" fmla="*/ 169 h 376"/>
                <a:gd name="T18" fmla="*/ 701 w 828"/>
                <a:gd name="T19" fmla="*/ 68 h 376"/>
                <a:gd name="T20" fmla="*/ 607 w 828"/>
                <a:gd name="T21" fmla="*/ 2 h 376"/>
                <a:gd name="T22" fmla="*/ 564 w 828"/>
                <a:gd name="T23" fmla="*/ 41 h 376"/>
                <a:gd name="T24" fmla="*/ 513 w 828"/>
                <a:gd name="T25" fmla="*/ 14 h 376"/>
                <a:gd name="T26" fmla="*/ 287 w 828"/>
                <a:gd name="T27" fmla="*/ 7 h 376"/>
                <a:gd name="T28" fmla="*/ 9 w 828"/>
                <a:gd name="T29" fmla="*/ 0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8"/>
                <a:gd name="T46" fmla="*/ 0 h 376"/>
                <a:gd name="T47" fmla="*/ 828 w 828"/>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8" h="376">
                  <a:moveTo>
                    <a:pt x="9" y="0"/>
                  </a:moveTo>
                  <a:lnTo>
                    <a:pt x="0" y="249"/>
                  </a:lnTo>
                  <a:lnTo>
                    <a:pt x="186" y="254"/>
                  </a:lnTo>
                  <a:lnTo>
                    <a:pt x="185" y="375"/>
                  </a:lnTo>
                  <a:lnTo>
                    <a:pt x="437" y="371"/>
                  </a:lnTo>
                  <a:lnTo>
                    <a:pt x="662" y="368"/>
                  </a:lnTo>
                  <a:lnTo>
                    <a:pt x="827" y="371"/>
                  </a:lnTo>
                  <a:lnTo>
                    <a:pt x="776" y="267"/>
                  </a:lnTo>
                  <a:lnTo>
                    <a:pt x="740" y="169"/>
                  </a:lnTo>
                  <a:lnTo>
                    <a:pt x="701" y="68"/>
                  </a:lnTo>
                  <a:lnTo>
                    <a:pt x="607" y="2"/>
                  </a:lnTo>
                  <a:lnTo>
                    <a:pt x="564" y="41"/>
                  </a:lnTo>
                  <a:lnTo>
                    <a:pt x="513" y="14"/>
                  </a:lnTo>
                  <a:lnTo>
                    <a:pt x="287" y="7"/>
                  </a:lnTo>
                  <a:lnTo>
                    <a:pt x="9"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0" name="Freeform 20"/>
            <p:cNvSpPr>
              <a:spLocks/>
            </p:cNvSpPr>
            <p:nvPr/>
          </p:nvSpPr>
          <p:spPr bwMode="auto">
            <a:xfrm>
              <a:off x="2354" y="2110"/>
              <a:ext cx="728" cy="373"/>
            </a:xfrm>
            <a:custGeom>
              <a:avLst/>
              <a:gdLst>
                <a:gd name="T0" fmla="*/ 7 w 728"/>
                <a:gd name="T1" fmla="*/ 4 h 373"/>
                <a:gd name="T2" fmla="*/ 5 w 728"/>
                <a:gd name="T3" fmla="*/ 217 h 373"/>
                <a:gd name="T4" fmla="*/ 0 w 728"/>
                <a:gd name="T5" fmla="*/ 368 h 373"/>
                <a:gd name="T6" fmla="*/ 727 w 728"/>
                <a:gd name="T7" fmla="*/ 372 h 373"/>
                <a:gd name="T8" fmla="*/ 713 w 728"/>
                <a:gd name="T9" fmla="*/ 178 h 373"/>
                <a:gd name="T10" fmla="*/ 713 w 728"/>
                <a:gd name="T11" fmla="*/ 105 h 373"/>
                <a:gd name="T12" fmla="*/ 654 w 728"/>
                <a:gd name="T13" fmla="*/ 61 h 373"/>
                <a:gd name="T14" fmla="*/ 672 w 728"/>
                <a:gd name="T15" fmla="*/ 21 h 373"/>
                <a:gd name="T16" fmla="*/ 647 w 728"/>
                <a:gd name="T17" fmla="*/ 0 h 373"/>
                <a:gd name="T18" fmla="*/ 317 w 728"/>
                <a:gd name="T19" fmla="*/ 4 h 373"/>
                <a:gd name="T20" fmla="*/ 7 w 728"/>
                <a:gd name="T21" fmla="*/ 4 h 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373"/>
                <a:gd name="T35" fmla="*/ 728 w 728"/>
                <a:gd name="T36" fmla="*/ 373 h 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373">
                  <a:moveTo>
                    <a:pt x="7" y="4"/>
                  </a:moveTo>
                  <a:lnTo>
                    <a:pt x="5" y="217"/>
                  </a:lnTo>
                  <a:lnTo>
                    <a:pt x="0" y="368"/>
                  </a:lnTo>
                  <a:lnTo>
                    <a:pt x="727" y="372"/>
                  </a:lnTo>
                  <a:lnTo>
                    <a:pt x="713" y="178"/>
                  </a:lnTo>
                  <a:lnTo>
                    <a:pt x="713" y="105"/>
                  </a:lnTo>
                  <a:lnTo>
                    <a:pt x="654" y="61"/>
                  </a:lnTo>
                  <a:lnTo>
                    <a:pt x="672" y="21"/>
                  </a:lnTo>
                  <a:lnTo>
                    <a:pt x="647" y="0"/>
                  </a:lnTo>
                  <a:lnTo>
                    <a:pt x="317" y="4"/>
                  </a:lnTo>
                  <a:lnTo>
                    <a:pt x="7" y="4"/>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1" name="Freeform 21"/>
            <p:cNvSpPr>
              <a:spLocks/>
            </p:cNvSpPr>
            <p:nvPr/>
          </p:nvSpPr>
          <p:spPr bwMode="auto">
            <a:xfrm>
              <a:off x="2256" y="2472"/>
              <a:ext cx="850" cy="410"/>
            </a:xfrm>
            <a:custGeom>
              <a:avLst/>
              <a:gdLst>
                <a:gd name="T0" fmla="*/ 5 w 850"/>
                <a:gd name="T1" fmla="*/ 0 h 410"/>
                <a:gd name="T2" fmla="*/ 0 w 850"/>
                <a:gd name="T3" fmla="*/ 73 h 410"/>
                <a:gd name="T4" fmla="*/ 302 w 850"/>
                <a:gd name="T5" fmla="*/ 84 h 410"/>
                <a:gd name="T6" fmla="*/ 304 w 850"/>
                <a:gd name="T7" fmla="*/ 317 h 410"/>
                <a:gd name="T8" fmla="*/ 458 w 850"/>
                <a:gd name="T9" fmla="*/ 381 h 410"/>
                <a:gd name="T10" fmla="*/ 501 w 850"/>
                <a:gd name="T11" fmla="*/ 357 h 410"/>
                <a:gd name="T12" fmla="*/ 599 w 850"/>
                <a:gd name="T13" fmla="*/ 409 h 410"/>
                <a:gd name="T14" fmla="*/ 663 w 850"/>
                <a:gd name="T15" fmla="*/ 407 h 410"/>
                <a:gd name="T16" fmla="*/ 780 w 850"/>
                <a:gd name="T17" fmla="*/ 357 h 410"/>
                <a:gd name="T18" fmla="*/ 849 w 850"/>
                <a:gd name="T19" fmla="*/ 405 h 410"/>
                <a:gd name="T20" fmla="*/ 849 w 850"/>
                <a:gd name="T21" fmla="*/ 153 h 410"/>
                <a:gd name="T22" fmla="*/ 828 w 850"/>
                <a:gd name="T23" fmla="*/ 5 h 410"/>
                <a:gd name="T24" fmla="*/ 5 w 850"/>
                <a:gd name="T25" fmla="*/ 0 h 4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0"/>
                <a:gd name="T40" fmla="*/ 0 h 410"/>
                <a:gd name="T41" fmla="*/ 850 w 850"/>
                <a:gd name="T42" fmla="*/ 410 h 4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0" h="410">
                  <a:moveTo>
                    <a:pt x="5" y="0"/>
                  </a:moveTo>
                  <a:lnTo>
                    <a:pt x="0" y="73"/>
                  </a:lnTo>
                  <a:lnTo>
                    <a:pt x="302" y="84"/>
                  </a:lnTo>
                  <a:lnTo>
                    <a:pt x="304" y="317"/>
                  </a:lnTo>
                  <a:lnTo>
                    <a:pt x="458" y="381"/>
                  </a:lnTo>
                  <a:lnTo>
                    <a:pt x="501" y="357"/>
                  </a:lnTo>
                  <a:lnTo>
                    <a:pt x="599" y="409"/>
                  </a:lnTo>
                  <a:lnTo>
                    <a:pt x="663" y="407"/>
                  </a:lnTo>
                  <a:lnTo>
                    <a:pt x="780" y="357"/>
                  </a:lnTo>
                  <a:lnTo>
                    <a:pt x="849" y="405"/>
                  </a:lnTo>
                  <a:lnTo>
                    <a:pt x="849" y="153"/>
                  </a:lnTo>
                  <a:lnTo>
                    <a:pt x="828" y="5"/>
                  </a:lnTo>
                  <a:lnTo>
                    <a:pt x="5"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2" name="Freeform 22"/>
            <p:cNvSpPr>
              <a:spLocks/>
            </p:cNvSpPr>
            <p:nvPr/>
          </p:nvSpPr>
          <p:spPr bwMode="auto">
            <a:xfrm>
              <a:off x="3088" y="2492"/>
              <a:ext cx="481" cy="447"/>
            </a:xfrm>
            <a:custGeom>
              <a:avLst/>
              <a:gdLst>
                <a:gd name="T0" fmla="*/ 0 w 481"/>
                <a:gd name="T1" fmla="*/ 41 h 447"/>
                <a:gd name="T2" fmla="*/ 189 w 481"/>
                <a:gd name="T3" fmla="*/ 18 h 447"/>
                <a:gd name="T4" fmla="*/ 423 w 481"/>
                <a:gd name="T5" fmla="*/ 0 h 447"/>
                <a:gd name="T6" fmla="*/ 410 w 481"/>
                <a:gd name="T7" fmla="*/ 59 h 447"/>
                <a:gd name="T8" fmla="*/ 462 w 481"/>
                <a:gd name="T9" fmla="*/ 46 h 447"/>
                <a:gd name="T10" fmla="*/ 480 w 481"/>
                <a:gd name="T11" fmla="*/ 85 h 447"/>
                <a:gd name="T12" fmla="*/ 426 w 481"/>
                <a:gd name="T13" fmla="*/ 121 h 447"/>
                <a:gd name="T14" fmla="*/ 439 w 481"/>
                <a:gd name="T15" fmla="*/ 183 h 447"/>
                <a:gd name="T16" fmla="*/ 384 w 481"/>
                <a:gd name="T17" fmla="*/ 286 h 447"/>
                <a:gd name="T18" fmla="*/ 343 w 481"/>
                <a:gd name="T19" fmla="*/ 350 h 447"/>
                <a:gd name="T20" fmla="*/ 366 w 481"/>
                <a:gd name="T21" fmla="*/ 432 h 447"/>
                <a:gd name="T22" fmla="*/ 70 w 481"/>
                <a:gd name="T23" fmla="*/ 446 h 447"/>
                <a:gd name="T24" fmla="*/ 68 w 481"/>
                <a:gd name="T25" fmla="*/ 396 h 447"/>
                <a:gd name="T26" fmla="*/ 9 w 481"/>
                <a:gd name="T27" fmla="*/ 386 h 447"/>
                <a:gd name="T28" fmla="*/ 9 w 481"/>
                <a:gd name="T29" fmla="*/ 121 h 447"/>
                <a:gd name="T30" fmla="*/ 0 w 481"/>
                <a:gd name="T31" fmla="*/ 41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1"/>
                <a:gd name="T49" fmla="*/ 0 h 447"/>
                <a:gd name="T50" fmla="*/ 481 w 481"/>
                <a:gd name="T51" fmla="*/ 447 h 4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1" h="447">
                  <a:moveTo>
                    <a:pt x="0" y="41"/>
                  </a:moveTo>
                  <a:lnTo>
                    <a:pt x="189" y="18"/>
                  </a:lnTo>
                  <a:lnTo>
                    <a:pt x="423" y="0"/>
                  </a:lnTo>
                  <a:lnTo>
                    <a:pt x="410" y="59"/>
                  </a:lnTo>
                  <a:lnTo>
                    <a:pt x="462" y="46"/>
                  </a:lnTo>
                  <a:lnTo>
                    <a:pt x="480" y="85"/>
                  </a:lnTo>
                  <a:lnTo>
                    <a:pt x="426" y="121"/>
                  </a:lnTo>
                  <a:lnTo>
                    <a:pt x="439" y="183"/>
                  </a:lnTo>
                  <a:lnTo>
                    <a:pt x="384" y="286"/>
                  </a:lnTo>
                  <a:lnTo>
                    <a:pt x="343" y="350"/>
                  </a:lnTo>
                  <a:lnTo>
                    <a:pt x="366" y="432"/>
                  </a:lnTo>
                  <a:lnTo>
                    <a:pt x="70" y="446"/>
                  </a:lnTo>
                  <a:lnTo>
                    <a:pt x="68" y="396"/>
                  </a:lnTo>
                  <a:lnTo>
                    <a:pt x="9" y="386"/>
                  </a:lnTo>
                  <a:lnTo>
                    <a:pt x="9" y="121"/>
                  </a:lnTo>
                  <a:lnTo>
                    <a:pt x="0" y="41"/>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3" name="Freeform 23"/>
            <p:cNvSpPr>
              <a:spLocks/>
            </p:cNvSpPr>
            <p:nvPr/>
          </p:nvSpPr>
          <p:spPr bwMode="auto">
            <a:xfrm>
              <a:off x="3159" y="2923"/>
              <a:ext cx="584" cy="467"/>
            </a:xfrm>
            <a:custGeom>
              <a:avLst/>
              <a:gdLst>
                <a:gd name="T0" fmla="*/ 0 w 584"/>
                <a:gd name="T1" fmla="*/ 11 h 467"/>
                <a:gd name="T2" fmla="*/ 292 w 584"/>
                <a:gd name="T3" fmla="*/ 0 h 467"/>
                <a:gd name="T4" fmla="*/ 343 w 584"/>
                <a:gd name="T5" fmla="*/ 96 h 467"/>
                <a:gd name="T6" fmla="*/ 299 w 584"/>
                <a:gd name="T7" fmla="*/ 209 h 467"/>
                <a:gd name="T8" fmla="*/ 284 w 584"/>
                <a:gd name="T9" fmla="*/ 260 h 467"/>
                <a:gd name="T10" fmla="*/ 480 w 584"/>
                <a:gd name="T11" fmla="*/ 239 h 467"/>
                <a:gd name="T12" fmla="*/ 492 w 584"/>
                <a:gd name="T13" fmla="*/ 314 h 467"/>
                <a:gd name="T14" fmla="*/ 434 w 584"/>
                <a:gd name="T15" fmla="*/ 307 h 467"/>
                <a:gd name="T16" fmla="*/ 407 w 584"/>
                <a:gd name="T17" fmla="*/ 338 h 467"/>
                <a:gd name="T18" fmla="*/ 437 w 584"/>
                <a:gd name="T19" fmla="*/ 360 h 467"/>
                <a:gd name="T20" fmla="*/ 491 w 584"/>
                <a:gd name="T21" fmla="*/ 335 h 467"/>
                <a:gd name="T22" fmla="*/ 492 w 584"/>
                <a:gd name="T23" fmla="*/ 370 h 467"/>
                <a:gd name="T24" fmla="*/ 523 w 584"/>
                <a:gd name="T25" fmla="*/ 340 h 467"/>
                <a:gd name="T26" fmla="*/ 546 w 584"/>
                <a:gd name="T27" fmla="*/ 340 h 467"/>
                <a:gd name="T28" fmla="*/ 519 w 584"/>
                <a:gd name="T29" fmla="*/ 402 h 467"/>
                <a:gd name="T30" fmla="*/ 569 w 584"/>
                <a:gd name="T31" fmla="*/ 413 h 467"/>
                <a:gd name="T32" fmla="*/ 583 w 584"/>
                <a:gd name="T33" fmla="*/ 447 h 467"/>
                <a:gd name="T34" fmla="*/ 562 w 584"/>
                <a:gd name="T35" fmla="*/ 457 h 467"/>
                <a:gd name="T36" fmla="*/ 531 w 584"/>
                <a:gd name="T37" fmla="*/ 436 h 467"/>
                <a:gd name="T38" fmla="*/ 475 w 584"/>
                <a:gd name="T39" fmla="*/ 420 h 467"/>
                <a:gd name="T40" fmla="*/ 487 w 584"/>
                <a:gd name="T41" fmla="*/ 461 h 467"/>
                <a:gd name="T42" fmla="*/ 459 w 584"/>
                <a:gd name="T43" fmla="*/ 466 h 467"/>
                <a:gd name="T44" fmla="*/ 435 w 584"/>
                <a:gd name="T45" fmla="*/ 429 h 467"/>
                <a:gd name="T46" fmla="*/ 421 w 584"/>
                <a:gd name="T47" fmla="*/ 452 h 467"/>
                <a:gd name="T48" fmla="*/ 336 w 584"/>
                <a:gd name="T49" fmla="*/ 452 h 467"/>
                <a:gd name="T50" fmla="*/ 336 w 584"/>
                <a:gd name="T51" fmla="*/ 429 h 467"/>
                <a:gd name="T52" fmla="*/ 304 w 584"/>
                <a:gd name="T53" fmla="*/ 402 h 467"/>
                <a:gd name="T54" fmla="*/ 240 w 584"/>
                <a:gd name="T55" fmla="*/ 399 h 467"/>
                <a:gd name="T56" fmla="*/ 293 w 584"/>
                <a:gd name="T57" fmla="*/ 429 h 467"/>
                <a:gd name="T58" fmla="*/ 219 w 584"/>
                <a:gd name="T59" fmla="*/ 445 h 467"/>
                <a:gd name="T60" fmla="*/ 101 w 584"/>
                <a:gd name="T61" fmla="*/ 423 h 467"/>
                <a:gd name="T62" fmla="*/ 57 w 584"/>
                <a:gd name="T63" fmla="*/ 429 h 467"/>
                <a:gd name="T64" fmla="*/ 73 w 584"/>
                <a:gd name="T65" fmla="*/ 273 h 467"/>
                <a:gd name="T66" fmla="*/ 2 w 584"/>
                <a:gd name="T67" fmla="*/ 149 h 467"/>
                <a:gd name="T68" fmla="*/ 0 w 584"/>
                <a:gd name="T69" fmla="*/ 11 h 4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4"/>
                <a:gd name="T106" fmla="*/ 0 h 467"/>
                <a:gd name="T107" fmla="*/ 584 w 584"/>
                <a:gd name="T108" fmla="*/ 467 h 4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4" h="467">
                  <a:moveTo>
                    <a:pt x="0" y="11"/>
                  </a:moveTo>
                  <a:lnTo>
                    <a:pt x="292" y="0"/>
                  </a:lnTo>
                  <a:lnTo>
                    <a:pt x="343" y="96"/>
                  </a:lnTo>
                  <a:lnTo>
                    <a:pt x="299" y="209"/>
                  </a:lnTo>
                  <a:lnTo>
                    <a:pt x="284" y="260"/>
                  </a:lnTo>
                  <a:lnTo>
                    <a:pt x="480" y="239"/>
                  </a:lnTo>
                  <a:lnTo>
                    <a:pt x="492" y="314"/>
                  </a:lnTo>
                  <a:lnTo>
                    <a:pt x="434" y="307"/>
                  </a:lnTo>
                  <a:lnTo>
                    <a:pt x="407" y="338"/>
                  </a:lnTo>
                  <a:lnTo>
                    <a:pt x="437" y="360"/>
                  </a:lnTo>
                  <a:lnTo>
                    <a:pt x="491" y="335"/>
                  </a:lnTo>
                  <a:lnTo>
                    <a:pt x="492" y="370"/>
                  </a:lnTo>
                  <a:lnTo>
                    <a:pt x="523" y="340"/>
                  </a:lnTo>
                  <a:lnTo>
                    <a:pt x="546" y="340"/>
                  </a:lnTo>
                  <a:lnTo>
                    <a:pt x="519" y="402"/>
                  </a:lnTo>
                  <a:lnTo>
                    <a:pt x="569" y="413"/>
                  </a:lnTo>
                  <a:lnTo>
                    <a:pt x="583" y="447"/>
                  </a:lnTo>
                  <a:lnTo>
                    <a:pt x="562" y="457"/>
                  </a:lnTo>
                  <a:lnTo>
                    <a:pt x="531" y="436"/>
                  </a:lnTo>
                  <a:lnTo>
                    <a:pt x="475" y="420"/>
                  </a:lnTo>
                  <a:lnTo>
                    <a:pt x="487" y="461"/>
                  </a:lnTo>
                  <a:lnTo>
                    <a:pt x="459" y="466"/>
                  </a:lnTo>
                  <a:lnTo>
                    <a:pt x="435" y="429"/>
                  </a:lnTo>
                  <a:lnTo>
                    <a:pt x="421" y="452"/>
                  </a:lnTo>
                  <a:lnTo>
                    <a:pt x="336" y="452"/>
                  </a:lnTo>
                  <a:lnTo>
                    <a:pt x="336" y="429"/>
                  </a:lnTo>
                  <a:lnTo>
                    <a:pt x="304" y="402"/>
                  </a:lnTo>
                  <a:lnTo>
                    <a:pt x="240" y="399"/>
                  </a:lnTo>
                  <a:lnTo>
                    <a:pt x="293" y="429"/>
                  </a:lnTo>
                  <a:lnTo>
                    <a:pt x="219" y="445"/>
                  </a:lnTo>
                  <a:lnTo>
                    <a:pt x="101" y="423"/>
                  </a:lnTo>
                  <a:lnTo>
                    <a:pt x="57" y="429"/>
                  </a:lnTo>
                  <a:lnTo>
                    <a:pt x="73" y="273"/>
                  </a:lnTo>
                  <a:lnTo>
                    <a:pt x="2" y="149"/>
                  </a:lnTo>
                  <a:lnTo>
                    <a:pt x="0" y="11"/>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4" name="Freeform 24"/>
            <p:cNvSpPr>
              <a:spLocks/>
            </p:cNvSpPr>
            <p:nvPr/>
          </p:nvSpPr>
          <p:spPr bwMode="auto">
            <a:xfrm>
              <a:off x="2758" y="950"/>
              <a:ext cx="651" cy="733"/>
            </a:xfrm>
            <a:custGeom>
              <a:avLst/>
              <a:gdLst>
                <a:gd name="T0" fmla="*/ 0 w 651"/>
                <a:gd name="T1" fmla="*/ 57 h 733"/>
                <a:gd name="T2" fmla="*/ 170 w 651"/>
                <a:gd name="T3" fmla="*/ 57 h 733"/>
                <a:gd name="T4" fmla="*/ 169 w 651"/>
                <a:gd name="T5" fmla="*/ 0 h 733"/>
                <a:gd name="T6" fmla="*/ 206 w 651"/>
                <a:gd name="T7" fmla="*/ 16 h 733"/>
                <a:gd name="T8" fmla="*/ 213 w 651"/>
                <a:gd name="T9" fmla="*/ 60 h 733"/>
                <a:gd name="T10" fmla="*/ 295 w 651"/>
                <a:gd name="T11" fmla="*/ 108 h 733"/>
                <a:gd name="T12" fmla="*/ 320 w 651"/>
                <a:gd name="T13" fmla="*/ 87 h 733"/>
                <a:gd name="T14" fmla="*/ 368 w 651"/>
                <a:gd name="T15" fmla="*/ 87 h 733"/>
                <a:gd name="T16" fmla="*/ 405 w 651"/>
                <a:gd name="T17" fmla="*/ 130 h 733"/>
                <a:gd name="T18" fmla="*/ 430 w 651"/>
                <a:gd name="T19" fmla="*/ 114 h 733"/>
                <a:gd name="T20" fmla="*/ 501 w 651"/>
                <a:gd name="T21" fmla="*/ 131 h 733"/>
                <a:gd name="T22" fmla="*/ 526 w 651"/>
                <a:gd name="T23" fmla="*/ 99 h 733"/>
                <a:gd name="T24" fmla="*/ 570 w 651"/>
                <a:gd name="T25" fmla="*/ 124 h 733"/>
                <a:gd name="T26" fmla="*/ 650 w 651"/>
                <a:gd name="T27" fmla="*/ 121 h 733"/>
                <a:gd name="T28" fmla="*/ 520 w 651"/>
                <a:gd name="T29" fmla="*/ 211 h 733"/>
                <a:gd name="T30" fmla="*/ 456 w 651"/>
                <a:gd name="T31" fmla="*/ 291 h 733"/>
                <a:gd name="T32" fmla="*/ 469 w 651"/>
                <a:gd name="T33" fmla="*/ 407 h 733"/>
                <a:gd name="T34" fmla="*/ 424 w 651"/>
                <a:gd name="T35" fmla="*/ 455 h 733"/>
                <a:gd name="T36" fmla="*/ 442 w 651"/>
                <a:gd name="T37" fmla="*/ 489 h 733"/>
                <a:gd name="T38" fmla="*/ 442 w 651"/>
                <a:gd name="T39" fmla="*/ 574 h 733"/>
                <a:gd name="T40" fmla="*/ 487 w 651"/>
                <a:gd name="T41" fmla="*/ 574 h 733"/>
                <a:gd name="T42" fmla="*/ 552 w 651"/>
                <a:gd name="T43" fmla="*/ 636 h 733"/>
                <a:gd name="T44" fmla="*/ 579 w 651"/>
                <a:gd name="T45" fmla="*/ 711 h 733"/>
                <a:gd name="T46" fmla="*/ 119 w 651"/>
                <a:gd name="T47" fmla="*/ 732 h 733"/>
                <a:gd name="T48" fmla="*/ 121 w 651"/>
                <a:gd name="T49" fmla="*/ 529 h 733"/>
                <a:gd name="T50" fmla="*/ 80 w 651"/>
                <a:gd name="T51" fmla="*/ 485 h 733"/>
                <a:gd name="T52" fmla="*/ 94 w 651"/>
                <a:gd name="T53" fmla="*/ 432 h 733"/>
                <a:gd name="T54" fmla="*/ 108 w 651"/>
                <a:gd name="T55" fmla="*/ 402 h 733"/>
                <a:gd name="T56" fmla="*/ 80 w 651"/>
                <a:gd name="T57" fmla="*/ 261 h 733"/>
                <a:gd name="T58" fmla="*/ 41 w 651"/>
                <a:gd name="T59" fmla="*/ 169 h 733"/>
                <a:gd name="T60" fmla="*/ 0 w 651"/>
                <a:gd name="T61" fmla="*/ 57 h 7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1"/>
                <a:gd name="T94" fmla="*/ 0 h 733"/>
                <a:gd name="T95" fmla="*/ 651 w 651"/>
                <a:gd name="T96" fmla="*/ 733 h 7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1" h="733">
                  <a:moveTo>
                    <a:pt x="0" y="57"/>
                  </a:moveTo>
                  <a:lnTo>
                    <a:pt x="170" y="57"/>
                  </a:lnTo>
                  <a:lnTo>
                    <a:pt x="169" y="0"/>
                  </a:lnTo>
                  <a:lnTo>
                    <a:pt x="206" y="16"/>
                  </a:lnTo>
                  <a:lnTo>
                    <a:pt x="213" y="60"/>
                  </a:lnTo>
                  <a:lnTo>
                    <a:pt x="295" y="108"/>
                  </a:lnTo>
                  <a:lnTo>
                    <a:pt x="320" y="87"/>
                  </a:lnTo>
                  <a:lnTo>
                    <a:pt x="368" y="87"/>
                  </a:lnTo>
                  <a:lnTo>
                    <a:pt x="405" y="130"/>
                  </a:lnTo>
                  <a:lnTo>
                    <a:pt x="430" y="114"/>
                  </a:lnTo>
                  <a:lnTo>
                    <a:pt x="501" y="131"/>
                  </a:lnTo>
                  <a:lnTo>
                    <a:pt x="526" y="99"/>
                  </a:lnTo>
                  <a:lnTo>
                    <a:pt x="570" y="124"/>
                  </a:lnTo>
                  <a:lnTo>
                    <a:pt x="650" y="121"/>
                  </a:lnTo>
                  <a:lnTo>
                    <a:pt x="520" y="211"/>
                  </a:lnTo>
                  <a:lnTo>
                    <a:pt x="456" y="291"/>
                  </a:lnTo>
                  <a:lnTo>
                    <a:pt x="469" y="407"/>
                  </a:lnTo>
                  <a:lnTo>
                    <a:pt x="424" y="455"/>
                  </a:lnTo>
                  <a:lnTo>
                    <a:pt x="442" y="489"/>
                  </a:lnTo>
                  <a:lnTo>
                    <a:pt x="442" y="574"/>
                  </a:lnTo>
                  <a:lnTo>
                    <a:pt x="487" y="574"/>
                  </a:lnTo>
                  <a:lnTo>
                    <a:pt x="552" y="636"/>
                  </a:lnTo>
                  <a:lnTo>
                    <a:pt x="579" y="711"/>
                  </a:lnTo>
                  <a:lnTo>
                    <a:pt x="119" y="732"/>
                  </a:lnTo>
                  <a:lnTo>
                    <a:pt x="121" y="529"/>
                  </a:lnTo>
                  <a:lnTo>
                    <a:pt x="80" y="485"/>
                  </a:lnTo>
                  <a:lnTo>
                    <a:pt x="94" y="432"/>
                  </a:lnTo>
                  <a:lnTo>
                    <a:pt x="108" y="402"/>
                  </a:lnTo>
                  <a:lnTo>
                    <a:pt x="80" y="261"/>
                  </a:lnTo>
                  <a:lnTo>
                    <a:pt x="41" y="169"/>
                  </a:lnTo>
                  <a:lnTo>
                    <a:pt x="0" y="57"/>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5" name="Freeform 25"/>
            <p:cNvSpPr>
              <a:spLocks/>
            </p:cNvSpPr>
            <p:nvPr/>
          </p:nvSpPr>
          <p:spPr bwMode="auto">
            <a:xfrm>
              <a:off x="3179" y="1203"/>
              <a:ext cx="495" cy="577"/>
            </a:xfrm>
            <a:custGeom>
              <a:avLst/>
              <a:gdLst>
                <a:gd name="T0" fmla="*/ 36 w 495"/>
                <a:gd name="T1" fmla="*/ 39 h 577"/>
                <a:gd name="T2" fmla="*/ 73 w 495"/>
                <a:gd name="T3" fmla="*/ 34 h 577"/>
                <a:gd name="T4" fmla="*/ 107 w 495"/>
                <a:gd name="T5" fmla="*/ 34 h 577"/>
                <a:gd name="T6" fmla="*/ 128 w 495"/>
                <a:gd name="T7" fmla="*/ 0 h 577"/>
                <a:gd name="T8" fmla="*/ 144 w 495"/>
                <a:gd name="T9" fmla="*/ 43 h 577"/>
                <a:gd name="T10" fmla="*/ 197 w 495"/>
                <a:gd name="T11" fmla="*/ 43 h 577"/>
                <a:gd name="T12" fmla="*/ 226 w 495"/>
                <a:gd name="T13" fmla="*/ 82 h 577"/>
                <a:gd name="T14" fmla="*/ 281 w 495"/>
                <a:gd name="T15" fmla="*/ 71 h 577"/>
                <a:gd name="T16" fmla="*/ 318 w 495"/>
                <a:gd name="T17" fmla="*/ 96 h 577"/>
                <a:gd name="T18" fmla="*/ 387 w 495"/>
                <a:gd name="T19" fmla="*/ 113 h 577"/>
                <a:gd name="T20" fmla="*/ 400 w 495"/>
                <a:gd name="T21" fmla="*/ 144 h 577"/>
                <a:gd name="T22" fmla="*/ 435 w 495"/>
                <a:gd name="T23" fmla="*/ 145 h 577"/>
                <a:gd name="T24" fmla="*/ 425 w 495"/>
                <a:gd name="T25" fmla="*/ 175 h 577"/>
                <a:gd name="T26" fmla="*/ 437 w 495"/>
                <a:gd name="T27" fmla="*/ 209 h 577"/>
                <a:gd name="T28" fmla="*/ 414 w 495"/>
                <a:gd name="T29" fmla="*/ 252 h 577"/>
                <a:gd name="T30" fmla="*/ 430 w 495"/>
                <a:gd name="T31" fmla="*/ 261 h 577"/>
                <a:gd name="T32" fmla="*/ 469 w 495"/>
                <a:gd name="T33" fmla="*/ 214 h 577"/>
                <a:gd name="T34" fmla="*/ 467 w 495"/>
                <a:gd name="T35" fmla="*/ 198 h 577"/>
                <a:gd name="T36" fmla="*/ 483 w 495"/>
                <a:gd name="T37" fmla="*/ 191 h 577"/>
                <a:gd name="T38" fmla="*/ 494 w 495"/>
                <a:gd name="T39" fmla="*/ 214 h 577"/>
                <a:gd name="T40" fmla="*/ 464 w 495"/>
                <a:gd name="T41" fmla="*/ 246 h 577"/>
                <a:gd name="T42" fmla="*/ 451 w 495"/>
                <a:gd name="T43" fmla="*/ 319 h 577"/>
                <a:gd name="T44" fmla="*/ 451 w 495"/>
                <a:gd name="T45" fmla="*/ 441 h 577"/>
                <a:gd name="T46" fmla="*/ 469 w 495"/>
                <a:gd name="T47" fmla="*/ 463 h 577"/>
                <a:gd name="T48" fmla="*/ 462 w 495"/>
                <a:gd name="T49" fmla="*/ 537 h 577"/>
                <a:gd name="T50" fmla="*/ 227 w 495"/>
                <a:gd name="T51" fmla="*/ 576 h 577"/>
                <a:gd name="T52" fmla="*/ 169 w 495"/>
                <a:gd name="T53" fmla="*/ 539 h 577"/>
                <a:gd name="T54" fmla="*/ 181 w 495"/>
                <a:gd name="T55" fmla="*/ 494 h 577"/>
                <a:gd name="T56" fmla="*/ 153 w 495"/>
                <a:gd name="T57" fmla="*/ 445 h 577"/>
                <a:gd name="T58" fmla="*/ 128 w 495"/>
                <a:gd name="T59" fmla="*/ 383 h 577"/>
                <a:gd name="T60" fmla="*/ 62 w 495"/>
                <a:gd name="T61" fmla="*/ 321 h 577"/>
                <a:gd name="T62" fmla="*/ 21 w 495"/>
                <a:gd name="T63" fmla="*/ 321 h 577"/>
                <a:gd name="T64" fmla="*/ 21 w 495"/>
                <a:gd name="T65" fmla="*/ 236 h 577"/>
                <a:gd name="T66" fmla="*/ 0 w 495"/>
                <a:gd name="T67" fmla="*/ 204 h 577"/>
                <a:gd name="T68" fmla="*/ 46 w 495"/>
                <a:gd name="T69" fmla="*/ 154 h 577"/>
                <a:gd name="T70" fmla="*/ 36 w 495"/>
                <a:gd name="T71" fmla="*/ 39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5"/>
                <a:gd name="T109" fmla="*/ 0 h 577"/>
                <a:gd name="T110" fmla="*/ 495 w 495"/>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5" h="577">
                  <a:moveTo>
                    <a:pt x="36" y="39"/>
                  </a:moveTo>
                  <a:lnTo>
                    <a:pt x="73" y="34"/>
                  </a:lnTo>
                  <a:lnTo>
                    <a:pt x="107" y="34"/>
                  </a:lnTo>
                  <a:lnTo>
                    <a:pt x="128" y="0"/>
                  </a:lnTo>
                  <a:lnTo>
                    <a:pt x="144" y="43"/>
                  </a:lnTo>
                  <a:lnTo>
                    <a:pt x="197" y="43"/>
                  </a:lnTo>
                  <a:lnTo>
                    <a:pt x="226" y="82"/>
                  </a:lnTo>
                  <a:lnTo>
                    <a:pt x="281" y="71"/>
                  </a:lnTo>
                  <a:lnTo>
                    <a:pt x="318" y="96"/>
                  </a:lnTo>
                  <a:lnTo>
                    <a:pt x="387" y="113"/>
                  </a:lnTo>
                  <a:lnTo>
                    <a:pt x="400" y="144"/>
                  </a:lnTo>
                  <a:lnTo>
                    <a:pt x="435" y="145"/>
                  </a:lnTo>
                  <a:lnTo>
                    <a:pt x="425" y="175"/>
                  </a:lnTo>
                  <a:lnTo>
                    <a:pt x="437" y="209"/>
                  </a:lnTo>
                  <a:lnTo>
                    <a:pt x="414" y="252"/>
                  </a:lnTo>
                  <a:lnTo>
                    <a:pt x="430" y="261"/>
                  </a:lnTo>
                  <a:lnTo>
                    <a:pt x="469" y="214"/>
                  </a:lnTo>
                  <a:lnTo>
                    <a:pt x="467" y="198"/>
                  </a:lnTo>
                  <a:lnTo>
                    <a:pt x="483" y="191"/>
                  </a:lnTo>
                  <a:lnTo>
                    <a:pt x="494" y="214"/>
                  </a:lnTo>
                  <a:lnTo>
                    <a:pt x="464" y="246"/>
                  </a:lnTo>
                  <a:lnTo>
                    <a:pt x="451" y="319"/>
                  </a:lnTo>
                  <a:lnTo>
                    <a:pt x="451" y="441"/>
                  </a:lnTo>
                  <a:lnTo>
                    <a:pt x="469" y="463"/>
                  </a:lnTo>
                  <a:lnTo>
                    <a:pt x="462" y="537"/>
                  </a:lnTo>
                  <a:lnTo>
                    <a:pt x="227" y="576"/>
                  </a:lnTo>
                  <a:lnTo>
                    <a:pt x="169" y="539"/>
                  </a:lnTo>
                  <a:lnTo>
                    <a:pt x="181" y="494"/>
                  </a:lnTo>
                  <a:lnTo>
                    <a:pt x="153" y="445"/>
                  </a:lnTo>
                  <a:lnTo>
                    <a:pt x="128" y="383"/>
                  </a:lnTo>
                  <a:lnTo>
                    <a:pt x="62" y="321"/>
                  </a:lnTo>
                  <a:lnTo>
                    <a:pt x="21" y="321"/>
                  </a:lnTo>
                  <a:lnTo>
                    <a:pt x="21" y="236"/>
                  </a:lnTo>
                  <a:lnTo>
                    <a:pt x="0" y="204"/>
                  </a:lnTo>
                  <a:lnTo>
                    <a:pt x="46" y="154"/>
                  </a:lnTo>
                  <a:lnTo>
                    <a:pt x="36" y="39"/>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6" name="Freeform 26"/>
            <p:cNvSpPr>
              <a:spLocks/>
            </p:cNvSpPr>
            <p:nvPr/>
          </p:nvSpPr>
          <p:spPr bwMode="auto">
            <a:xfrm>
              <a:off x="2868" y="1658"/>
              <a:ext cx="574" cy="375"/>
            </a:xfrm>
            <a:custGeom>
              <a:avLst/>
              <a:gdLst>
                <a:gd name="T0" fmla="*/ 9 w 574"/>
                <a:gd name="T1" fmla="*/ 20 h 375"/>
                <a:gd name="T2" fmla="*/ 0 w 574"/>
                <a:gd name="T3" fmla="*/ 84 h 375"/>
                <a:gd name="T4" fmla="*/ 12 w 574"/>
                <a:gd name="T5" fmla="*/ 155 h 375"/>
                <a:gd name="T6" fmla="*/ 66 w 574"/>
                <a:gd name="T7" fmla="*/ 297 h 375"/>
                <a:gd name="T8" fmla="*/ 96 w 574"/>
                <a:gd name="T9" fmla="*/ 374 h 375"/>
                <a:gd name="T10" fmla="*/ 433 w 574"/>
                <a:gd name="T11" fmla="*/ 356 h 375"/>
                <a:gd name="T12" fmla="*/ 488 w 574"/>
                <a:gd name="T13" fmla="*/ 374 h 375"/>
                <a:gd name="T14" fmla="*/ 522 w 574"/>
                <a:gd name="T15" fmla="*/ 301 h 375"/>
                <a:gd name="T16" fmla="*/ 509 w 574"/>
                <a:gd name="T17" fmla="*/ 249 h 375"/>
                <a:gd name="T18" fmla="*/ 566 w 574"/>
                <a:gd name="T19" fmla="*/ 239 h 375"/>
                <a:gd name="T20" fmla="*/ 573 w 574"/>
                <a:gd name="T21" fmla="*/ 157 h 375"/>
                <a:gd name="T22" fmla="*/ 539 w 574"/>
                <a:gd name="T23" fmla="*/ 121 h 375"/>
                <a:gd name="T24" fmla="*/ 481 w 574"/>
                <a:gd name="T25" fmla="*/ 84 h 375"/>
                <a:gd name="T26" fmla="*/ 493 w 574"/>
                <a:gd name="T27" fmla="*/ 36 h 375"/>
                <a:gd name="T28" fmla="*/ 468 w 574"/>
                <a:gd name="T29" fmla="*/ 0 h 375"/>
                <a:gd name="T30" fmla="*/ 342 w 574"/>
                <a:gd name="T31" fmla="*/ 5 h 375"/>
                <a:gd name="T32" fmla="*/ 215 w 574"/>
                <a:gd name="T33" fmla="*/ 11 h 375"/>
                <a:gd name="T34" fmla="*/ 9 w 574"/>
                <a:gd name="T35" fmla="*/ 2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4"/>
                <a:gd name="T55" fmla="*/ 0 h 375"/>
                <a:gd name="T56" fmla="*/ 574 w 574"/>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4" h="375">
                  <a:moveTo>
                    <a:pt x="9" y="20"/>
                  </a:moveTo>
                  <a:lnTo>
                    <a:pt x="0" y="84"/>
                  </a:lnTo>
                  <a:lnTo>
                    <a:pt x="12" y="155"/>
                  </a:lnTo>
                  <a:lnTo>
                    <a:pt x="66" y="297"/>
                  </a:lnTo>
                  <a:lnTo>
                    <a:pt x="96" y="374"/>
                  </a:lnTo>
                  <a:lnTo>
                    <a:pt x="433" y="356"/>
                  </a:lnTo>
                  <a:lnTo>
                    <a:pt x="488" y="374"/>
                  </a:lnTo>
                  <a:lnTo>
                    <a:pt x="522" y="301"/>
                  </a:lnTo>
                  <a:lnTo>
                    <a:pt x="509" y="249"/>
                  </a:lnTo>
                  <a:lnTo>
                    <a:pt x="566" y="239"/>
                  </a:lnTo>
                  <a:lnTo>
                    <a:pt x="573" y="157"/>
                  </a:lnTo>
                  <a:lnTo>
                    <a:pt x="539" y="121"/>
                  </a:lnTo>
                  <a:lnTo>
                    <a:pt x="481" y="84"/>
                  </a:lnTo>
                  <a:lnTo>
                    <a:pt x="493" y="36"/>
                  </a:lnTo>
                  <a:lnTo>
                    <a:pt x="468" y="0"/>
                  </a:lnTo>
                  <a:lnTo>
                    <a:pt x="342" y="5"/>
                  </a:lnTo>
                  <a:lnTo>
                    <a:pt x="215" y="11"/>
                  </a:lnTo>
                  <a:lnTo>
                    <a:pt x="9" y="2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7" name="Freeform 27"/>
            <p:cNvSpPr>
              <a:spLocks/>
            </p:cNvSpPr>
            <p:nvPr/>
          </p:nvSpPr>
          <p:spPr bwMode="auto">
            <a:xfrm>
              <a:off x="3373" y="1120"/>
              <a:ext cx="533" cy="231"/>
            </a:xfrm>
            <a:custGeom>
              <a:avLst/>
              <a:gdLst>
                <a:gd name="T0" fmla="*/ 0 w 533"/>
                <a:gd name="T1" fmla="*/ 127 h 231"/>
                <a:gd name="T2" fmla="*/ 119 w 533"/>
                <a:gd name="T3" fmla="*/ 0 h 231"/>
                <a:gd name="T4" fmla="*/ 98 w 533"/>
                <a:gd name="T5" fmla="*/ 52 h 231"/>
                <a:gd name="T6" fmla="*/ 114 w 533"/>
                <a:gd name="T7" fmla="*/ 68 h 231"/>
                <a:gd name="T8" fmla="*/ 151 w 533"/>
                <a:gd name="T9" fmla="*/ 46 h 231"/>
                <a:gd name="T10" fmla="*/ 233 w 533"/>
                <a:gd name="T11" fmla="*/ 78 h 231"/>
                <a:gd name="T12" fmla="*/ 269 w 533"/>
                <a:gd name="T13" fmla="*/ 52 h 231"/>
                <a:gd name="T14" fmla="*/ 379 w 533"/>
                <a:gd name="T15" fmla="*/ 37 h 231"/>
                <a:gd name="T16" fmla="*/ 400 w 533"/>
                <a:gd name="T17" fmla="*/ 70 h 231"/>
                <a:gd name="T18" fmla="*/ 443 w 533"/>
                <a:gd name="T19" fmla="*/ 62 h 231"/>
                <a:gd name="T20" fmla="*/ 527 w 533"/>
                <a:gd name="T21" fmla="*/ 96 h 231"/>
                <a:gd name="T22" fmla="*/ 532 w 533"/>
                <a:gd name="T23" fmla="*/ 121 h 231"/>
                <a:gd name="T24" fmla="*/ 441 w 533"/>
                <a:gd name="T25" fmla="*/ 143 h 231"/>
                <a:gd name="T26" fmla="*/ 415 w 533"/>
                <a:gd name="T27" fmla="*/ 127 h 231"/>
                <a:gd name="T28" fmla="*/ 368 w 533"/>
                <a:gd name="T29" fmla="*/ 132 h 231"/>
                <a:gd name="T30" fmla="*/ 315 w 533"/>
                <a:gd name="T31" fmla="*/ 164 h 231"/>
                <a:gd name="T32" fmla="*/ 290 w 533"/>
                <a:gd name="T33" fmla="*/ 166 h 231"/>
                <a:gd name="T34" fmla="*/ 270 w 533"/>
                <a:gd name="T35" fmla="*/ 143 h 231"/>
                <a:gd name="T36" fmla="*/ 240 w 533"/>
                <a:gd name="T37" fmla="*/ 228 h 231"/>
                <a:gd name="T38" fmla="*/ 206 w 533"/>
                <a:gd name="T39" fmla="*/ 230 h 231"/>
                <a:gd name="T40" fmla="*/ 192 w 533"/>
                <a:gd name="T41" fmla="*/ 196 h 231"/>
                <a:gd name="T42" fmla="*/ 121 w 533"/>
                <a:gd name="T43" fmla="*/ 180 h 231"/>
                <a:gd name="T44" fmla="*/ 87 w 533"/>
                <a:gd name="T45" fmla="*/ 155 h 231"/>
                <a:gd name="T46" fmla="*/ 28 w 533"/>
                <a:gd name="T47" fmla="*/ 164 h 231"/>
                <a:gd name="T48" fmla="*/ 0 w 533"/>
                <a:gd name="T49" fmla="*/ 127 h 2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3"/>
                <a:gd name="T76" fmla="*/ 0 h 231"/>
                <a:gd name="T77" fmla="*/ 533 w 533"/>
                <a:gd name="T78" fmla="*/ 231 h 2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3" h="231">
                  <a:moveTo>
                    <a:pt x="0" y="127"/>
                  </a:moveTo>
                  <a:lnTo>
                    <a:pt x="119" y="0"/>
                  </a:lnTo>
                  <a:lnTo>
                    <a:pt x="98" y="52"/>
                  </a:lnTo>
                  <a:lnTo>
                    <a:pt x="114" y="68"/>
                  </a:lnTo>
                  <a:lnTo>
                    <a:pt x="151" y="46"/>
                  </a:lnTo>
                  <a:lnTo>
                    <a:pt x="233" y="78"/>
                  </a:lnTo>
                  <a:lnTo>
                    <a:pt x="269" y="52"/>
                  </a:lnTo>
                  <a:lnTo>
                    <a:pt x="379" y="37"/>
                  </a:lnTo>
                  <a:lnTo>
                    <a:pt x="400" y="70"/>
                  </a:lnTo>
                  <a:lnTo>
                    <a:pt x="443" y="62"/>
                  </a:lnTo>
                  <a:lnTo>
                    <a:pt x="527" y="96"/>
                  </a:lnTo>
                  <a:lnTo>
                    <a:pt x="532" y="121"/>
                  </a:lnTo>
                  <a:lnTo>
                    <a:pt x="441" y="143"/>
                  </a:lnTo>
                  <a:lnTo>
                    <a:pt x="415" y="127"/>
                  </a:lnTo>
                  <a:lnTo>
                    <a:pt x="368" y="132"/>
                  </a:lnTo>
                  <a:lnTo>
                    <a:pt x="315" y="164"/>
                  </a:lnTo>
                  <a:lnTo>
                    <a:pt x="290" y="166"/>
                  </a:lnTo>
                  <a:lnTo>
                    <a:pt x="270" y="143"/>
                  </a:lnTo>
                  <a:lnTo>
                    <a:pt x="240" y="228"/>
                  </a:lnTo>
                  <a:lnTo>
                    <a:pt x="206" y="230"/>
                  </a:lnTo>
                  <a:lnTo>
                    <a:pt x="192" y="196"/>
                  </a:lnTo>
                  <a:lnTo>
                    <a:pt x="121" y="180"/>
                  </a:lnTo>
                  <a:lnTo>
                    <a:pt x="87" y="155"/>
                  </a:lnTo>
                  <a:lnTo>
                    <a:pt x="28" y="164"/>
                  </a:lnTo>
                  <a:lnTo>
                    <a:pt x="0" y="127"/>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8" name="Freeform 28"/>
            <p:cNvSpPr>
              <a:spLocks/>
            </p:cNvSpPr>
            <p:nvPr/>
          </p:nvSpPr>
          <p:spPr bwMode="auto">
            <a:xfrm>
              <a:off x="3742" y="1281"/>
              <a:ext cx="381" cy="517"/>
            </a:xfrm>
            <a:custGeom>
              <a:avLst/>
              <a:gdLst>
                <a:gd name="T0" fmla="*/ 96 w 381"/>
                <a:gd name="T1" fmla="*/ 21 h 517"/>
                <a:gd name="T2" fmla="*/ 110 w 381"/>
                <a:gd name="T3" fmla="*/ 53 h 517"/>
                <a:gd name="T4" fmla="*/ 83 w 381"/>
                <a:gd name="T5" fmla="*/ 73 h 517"/>
                <a:gd name="T6" fmla="*/ 82 w 381"/>
                <a:gd name="T7" fmla="*/ 155 h 517"/>
                <a:gd name="T8" fmla="*/ 67 w 381"/>
                <a:gd name="T9" fmla="*/ 101 h 517"/>
                <a:gd name="T10" fmla="*/ 12 w 381"/>
                <a:gd name="T11" fmla="*/ 153 h 517"/>
                <a:gd name="T12" fmla="*/ 0 w 381"/>
                <a:gd name="T13" fmla="*/ 301 h 517"/>
                <a:gd name="T14" fmla="*/ 36 w 381"/>
                <a:gd name="T15" fmla="*/ 374 h 517"/>
                <a:gd name="T16" fmla="*/ 39 w 381"/>
                <a:gd name="T17" fmla="*/ 411 h 517"/>
                <a:gd name="T18" fmla="*/ 41 w 381"/>
                <a:gd name="T19" fmla="*/ 441 h 517"/>
                <a:gd name="T20" fmla="*/ 39 w 381"/>
                <a:gd name="T21" fmla="*/ 468 h 517"/>
                <a:gd name="T22" fmla="*/ 32 w 381"/>
                <a:gd name="T23" fmla="*/ 516 h 517"/>
                <a:gd name="T24" fmla="*/ 181 w 381"/>
                <a:gd name="T25" fmla="*/ 507 h 517"/>
                <a:gd name="T26" fmla="*/ 378 w 381"/>
                <a:gd name="T27" fmla="*/ 489 h 517"/>
                <a:gd name="T28" fmla="*/ 343 w 381"/>
                <a:gd name="T29" fmla="*/ 479 h 517"/>
                <a:gd name="T30" fmla="*/ 323 w 381"/>
                <a:gd name="T31" fmla="*/ 452 h 517"/>
                <a:gd name="T32" fmla="*/ 353 w 381"/>
                <a:gd name="T33" fmla="*/ 429 h 517"/>
                <a:gd name="T34" fmla="*/ 353 w 381"/>
                <a:gd name="T35" fmla="*/ 400 h 517"/>
                <a:gd name="T36" fmla="*/ 339 w 381"/>
                <a:gd name="T37" fmla="*/ 375 h 517"/>
                <a:gd name="T38" fmla="*/ 353 w 381"/>
                <a:gd name="T39" fmla="*/ 358 h 517"/>
                <a:gd name="T40" fmla="*/ 380 w 381"/>
                <a:gd name="T41" fmla="*/ 359 h 517"/>
                <a:gd name="T42" fmla="*/ 375 w 381"/>
                <a:gd name="T43" fmla="*/ 288 h 517"/>
                <a:gd name="T44" fmla="*/ 368 w 381"/>
                <a:gd name="T45" fmla="*/ 246 h 517"/>
                <a:gd name="T46" fmla="*/ 352 w 381"/>
                <a:gd name="T47" fmla="*/ 219 h 517"/>
                <a:gd name="T48" fmla="*/ 336 w 381"/>
                <a:gd name="T49" fmla="*/ 203 h 517"/>
                <a:gd name="T50" fmla="*/ 311 w 381"/>
                <a:gd name="T51" fmla="*/ 198 h 517"/>
                <a:gd name="T52" fmla="*/ 288 w 381"/>
                <a:gd name="T53" fmla="*/ 198 h 517"/>
                <a:gd name="T54" fmla="*/ 263 w 381"/>
                <a:gd name="T55" fmla="*/ 231 h 517"/>
                <a:gd name="T56" fmla="*/ 247 w 381"/>
                <a:gd name="T57" fmla="*/ 242 h 517"/>
                <a:gd name="T58" fmla="*/ 236 w 381"/>
                <a:gd name="T59" fmla="*/ 246 h 517"/>
                <a:gd name="T60" fmla="*/ 224 w 381"/>
                <a:gd name="T61" fmla="*/ 240 h 517"/>
                <a:gd name="T62" fmla="*/ 220 w 381"/>
                <a:gd name="T63" fmla="*/ 224 h 517"/>
                <a:gd name="T64" fmla="*/ 224 w 381"/>
                <a:gd name="T65" fmla="*/ 214 h 517"/>
                <a:gd name="T66" fmla="*/ 234 w 381"/>
                <a:gd name="T67" fmla="*/ 203 h 517"/>
                <a:gd name="T68" fmla="*/ 245 w 381"/>
                <a:gd name="T69" fmla="*/ 198 h 517"/>
                <a:gd name="T70" fmla="*/ 256 w 381"/>
                <a:gd name="T71" fmla="*/ 196 h 517"/>
                <a:gd name="T72" fmla="*/ 256 w 381"/>
                <a:gd name="T73" fmla="*/ 176 h 517"/>
                <a:gd name="T74" fmla="*/ 284 w 381"/>
                <a:gd name="T75" fmla="*/ 155 h 517"/>
                <a:gd name="T76" fmla="*/ 256 w 381"/>
                <a:gd name="T77" fmla="*/ 87 h 517"/>
                <a:gd name="T78" fmla="*/ 256 w 381"/>
                <a:gd name="T79" fmla="*/ 55 h 517"/>
                <a:gd name="T80" fmla="*/ 208 w 381"/>
                <a:gd name="T81" fmla="*/ 43 h 517"/>
                <a:gd name="T82" fmla="*/ 139 w 381"/>
                <a:gd name="T83" fmla="*/ 0 h 517"/>
                <a:gd name="T84" fmla="*/ 96 w 381"/>
                <a:gd name="T85" fmla="*/ 21 h 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1"/>
                <a:gd name="T130" fmla="*/ 0 h 517"/>
                <a:gd name="T131" fmla="*/ 381 w 381"/>
                <a:gd name="T132" fmla="*/ 517 h 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1" h="517">
                  <a:moveTo>
                    <a:pt x="96" y="21"/>
                  </a:moveTo>
                  <a:lnTo>
                    <a:pt x="110" y="53"/>
                  </a:lnTo>
                  <a:lnTo>
                    <a:pt x="83" y="73"/>
                  </a:lnTo>
                  <a:lnTo>
                    <a:pt x="82" y="155"/>
                  </a:lnTo>
                  <a:lnTo>
                    <a:pt x="67" y="101"/>
                  </a:lnTo>
                  <a:lnTo>
                    <a:pt x="12" y="153"/>
                  </a:lnTo>
                  <a:lnTo>
                    <a:pt x="0" y="301"/>
                  </a:lnTo>
                  <a:lnTo>
                    <a:pt x="36" y="374"/>
                  </a:lnTo>
                  <a:lnTo>
                    <a:pt x="39" y="411"/>
                  </a:lnTo>
                  <a:lnTo>
                    <a:pt x="41" y="441"/>
                  </a:lnTo>
                  <a:lnTo>
                    <a:pt x="39" y="468"/>
                  </a:lnTo>
                  <a:lnTo>
                    <a:pt x="32" y="516"/>
                  </a:lnTo>
                  <a:lnTo>
                    <a:pt x="181" y="507"/>
                  </a:lnTo>
                  <a:lnTo>
                    <a:pt x="378" y="489"/>
                  </a:lnTo>
                  <a:lnTo>
                    <a:pt x="343" y="479"/>
                  </a:lnTo>
                  <a:lnTo>
                    <a:pt x="323" y="452"/>
                  </a:lnTo>
                  <a:lnTo>
                    <a:pt x="353" y="429"/>
                  </a:lnTo>
                  <a:lnTo>
                    <a:pt x="353" y="400"/>
                  </a:lnTo>
                  <a:lnTo>
                    <a:pt x="339" y="375"/>
                  </a:lnTo>
                  <a:lnTo>
                    <a:pt x="353" y="358"/>
                  </a:lnTo>
                  <a:lnTo>
                    <a:pt x="380" y="359"/>
                  </a:lnTo>
                  <a:lnTo>
                    <a:pt x="375" y="288"/>
                  </a:lnTo>
                  <a:lnTo>
                    <a:pt x="368" y="246"/>
                  </a:lnTo>
                  <a:lnTo>
                    <a:pt x="352" y="219"/>
                  </a:lnTo>
                  <a:lnTo>
                    <a:pt x="336" y="203"/>
                  </a:lnTo>
                  <a:lnTo>
                    <a:pt x="311" y="198"/>
                  </a:lnTo>
                  <a:lnTo>
                    <a:pt x="288" y="198"/>
                  </a:lnTo>
                  <a:lnTo>
                    <a:pt x="263" y="231"/>
                  </a:lnTo>
                  <a:lnTo>
                    <a:pt x="247" y="242"/>
                  </a:lnTo>
                  <a:lnTo>
                    <a:pt x="236" y="246"/>
                  </a:lnTo>
                  <a:lnTo>
                    <a:pt x="224" y="240"/>
                  </a:lnTo>
                  <a:lnTo>
                    <a:pt x="220" y="224"/>
                  </a:lnTo>
                  <a:lnTo>
                    <a:pt x="224" y="214"/>
                  </a:lnTo>
                  <a:lnTo>
                    <a:pt x="234" y="203"/>
                  </a:lnTo>
                  <a:lnTo>
                    <a:pt x="245" y="198"/>
                  </a:lnTo>
                  <a:lnTo>
                    <a:pt x="256" y="196"/>
                  </a:lnTo>
                  <a:lnTo>
                    <a:pt x="256" y="176"/>
                  </a:lnTo>
                  <a:lnTo>
                    <a:pt x="284" y="155"/>
                  </a:lnTo>
                  <a:lnTo>
                    <a:pt x="256" y="87"/>
                  </a:lnTo>
                  <a:lnTo>
                    <a:pt x="256" y="55"/>
                  </a:lnTo>
                  <a:lnTo>
                    <a:pt x="208" y="43"/>
                  </a:lnTo>
                  <a:lnTo>
                    <a:pt x="139" y="0"/>
                  </a:lnTo>
                  <a:lnTo>
                    <a:pt x="96" y="21"/>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69" name="Freeform 29"/>
            <p:cNvSpPr>
              <a:spLocks/>
            </p:cNvSpPr>
            <p:nvPr/>
          </p:nvSpPr>
          <p:spPr bwMode="auto">
            <a:xfrm>
              <a:off x="3327" y="1739"/>
              <a:ext cx="413" cy="681"/>
            </a:xfrm>
            <a:custGeom>
              <a:avLst/>
              <a:gdLst>
                <a:gd name="T0" fmla="*/ 76 w 413"/>
                <a:gd name="T1" fmla="*/ 39 h 681"/>
                <a:gd name="T2" fmla="*/ 313 w 413"/>
                <a:gd name="T3" fmla="*/ 0 h 681"/>
                <a:gd name="T4" fmla="*/ 348 w 413"/>
                <a:gd name="T5" fmla="*/ 83 h 681"/>
                <a:gd name="T6" fmla="*/ 398 w 413"/>
                <a:gd name="T7" fmla="*/ 431 h 681"/>
                <a:gd name="T8" fmla="*/ 412 w 413"/>
                <a:gd name="T9" fmla="*/ 478 h 681"/>
                <a:gd name="T10" fmla="*/ 375 w 413"/>
                <a:gd name="T11" fmla="*/ 570 h 681"/>
                <a:gd name="T12" fmla="*/ 375 w 413"/>
                <a:gd name="T13" fmla="*/ 634 h 681"/>
                <a:gd name="T14" fmla="*/ 332 w 413"/>
                <a:gd name="T15" fmla="*/ 627 h 681"/>
                <a:gd name="T16" fmla="*/ 334 w 413"/>
                <a:gd name="T17" fmla="*/ 680 h 681"/>
                <a:gd name="T18" fmla="*/ 289 w 413"/>
                <a:gd name="T19" fmla="*/ 659 h 681"/>
                <a:gd name="T20" fmla="*/ 266 w 413"/>
                <a:gd name="T21" fmla="*/ 666 h 681"/>
                <a:gd name="T22" fmla="*/ 233 w 413"/>
                <a:gd name="T23" fmla="*/ 660 h 681"/>
                <a:gd name="T24" fmla="*/ 208 w 413"/>
                <a:gd name="T25" fmla="*/ 579 h 681"/>
                <a:gd name="T26" fmla="*/ 160 w 413"/>
                <a:gd name="T27" fmla="*/ 554 h 681"/>
                <a:gd name="T28" fmla="*/ 160 w 413"/>
                <a:gd name="T29" fmla="*/ 467 h 681"/>
                <a:gd name="T30" fmla="*/ 112 w 413"/>
                <a:gd name="T31" fmla="*/ 478 h 681"/>
                <a:gd name="T32" fmla="*/ 85 w 413"/>
                <a:gd name="T33" fmla="*/ 414 h 681"/>
                <a:gd name="T34" fmla="*/ 0 w 413"/>
                <a:gd name="T35" fmla="*/ 339 h 681"/>
                <a:gd name="T36" fmla="*/ 62 w 413"/>
                <a:gd name="T37" fmla="*/ 222 h 681"/>
                <a:gd name="T38" fmla="*/ 44 w 413"/>
                <a:gd name="T39" fmla="*/ 167 h 681"/>
                <a:gd name="T40" fmla="*/ 107 w 413"/>
                <a:gd name="T41" fmla="*/ 156 h 681"/>
                <a:gd name="T42" fmla="*/ 112 w 413"/>
                <a:gd name="T43" fmla="*/ 80 h 681"/>
                <a:gd name="T44" fmla="*/ 76 w 413"/>
                <a:gd name="T45" fmla="*/ 39 h 6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3"/>
                <a:gd name="T70" fmla="*/ 0 h 681"/>
                <a:gd name="T71" fmla="*/ 413 w 413"/>
                <a:gd name="T72" fmla="*/ 681 h 6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3" h="681">
                  <a:moveTo>
                    <a:pt x="76" y="39"/>
                  </a:moveTo>
                  <a:lnTo>
                    <a:pt x="313" y="0"/>
                  </a:lnTo>
                  <a:lnTo>
                    <a:pt x="348" y="83"/>
                  </a:lnTo>
                  <a:lnTo>
                    <a:pt x="398" y="431"/>
                  </a:lnTo>
                  <a:lnTo>
                    <a:pt x="412" y="478"/>
                  </a:lnTo>
                  <a:lnTo>
                    <a:pt x="375" y="570"/>
                  </a:lnTo>
                  <a:lnTo>
                    <a:pt x="375" y="634"/>
                  </a:lnTo>
                  <a:lnTo>
                    <a:pt x="332" y="627"/>
                  </a:lnTo>
                  <a:lnTo>
                    <a:pt x="334" y="680"/>
                  </a:lnTo>
                  <a:lnTo>
                    <a:pt x="289" y="659"/>
                  </a:lnTo>
                  <a:lnTo>
                    <a:pt x="266" y="666"/>
                  </a:lnTo>
                  <a:lnTo>
                    <a:pt x="233" y="660"/>
                  </a:lnTo>
                  <a:lnTo>
                    <a:pt x="208" y="579"/>
                  </a:lnTo>
                  <a:lnTo>
                    <a:pt x="160" y="554"/>
                  </a:lnTo>
                  <a:lnTo>
                    <a:pt x="160" y="467"/>
                  </a:lnTo>
                  <a:lnTo>
                    <a:pt x="112" y="478"/>
                  </a:lnTo>
                  <a:lnTo>
                    <a:pt x="85" y="414"/>
                  </a:lnTo>
                  <a:lnTo>
                    <a:pt x="0" y="339"/>
                  </a:lnTo>
                  <a:lnTo>
                    <a:pt x="62" y="222"/>
                  </a:lnTo>
                  <a:lnTo>
                    <a:pt x="44" y="167"/>
                  </a:lnTo>
                  <a:lnTo>
                    <a:pt x="107" y="156"/>
                  </a:lnTo>
                  <a:lnTo>
                    <a:pt x="112" y="80"/>
                  </a:lnTo>
                  <a:lnTo>
                    <a:pt x="76" y="39"/>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0" name="Freeform 30"/>
            <p:cNvSpPr>
              <a:spLocks/>
            </p:cNvSpPr>
            <p:nvPr/>
          </p:nvSpPr>
          <p:spPr bwMode="auto">
            <a:xfrm>
              <a:off x="2961" y="2014"/>
              <a:ext cx="654" cy="540"/>
            </a:xfrm>
            <a:custGeom>
              <a:avLst/>
              <a:gdLst>
                <a:gd name="T0" fmla="*/ 0 w 654"/>
                <a:gd name="T1" fmla="*/ 18 h 540"/>
                <a:gd name="T2" fmla="*/ 286 w 654"/>
                <a:gd name="T3" fmla="*/ 0 h 540"/>
                <a:gd name="T4" fmla="*/ 346 w 654"/>
                <a:gd name="T5" fmla="*/ 0 h 540"/>
                <a:gd name="T6" fmla="*/ 392 w 654"/>
                <a:gd name="T7" fmla="*/ 16 h 540"/>
                <a:gd name="T8" fmla="*/ 367 w 654"/>
                <a:gd name="T9" fmla="*/ 62 h 540"/>
                <a:gd name="T10" fmla="*/ 451 w 654"/>
                <a:gd name="T11" fmla="*/ 139 h 540"/>
                <a:gd name="T12" fmla="*/ 477 w 654"/>
                <a:gd name="T13" fmla="*/ 203 h 540"/>
                <a:gd name="T14" fmla="*/ 527 w 654"/>
                <a:gd name="T15" fmla="*/ 187 h 540"/>
                <a:gd name="T16" fmla="*/ 525 w 654"/>
                <a:gd name="T17" fmla="*/ 278 h 540"/>
                <a:gd name="T18" fmla="*/ 575 w 654"/>
                <a:gd name="T19" fmla="*/ 304 h 540"/>
                <a:gd name="T20" fmla="*/ 598 w 654"/>
                <a:gd name="T21" fmla="*/ 384 h 540"/>
                <a:gd name="T22" fmla="*/ 633 w 654"/>
                <a:gd name="T23" fmla="*/ 391 h 540"/>
                <a:gd name="T24" fmla="*/ 653 w 654"/>
                <a:gd name="T25" fmla="*/ 425 h 540"/>
                <a:gd name="T26" fmla="*/ 609 w 654"/>
                <a:gd name="T27" fmla="*/ 471 h 540"/>
                <a:gd name="T28" fmla="*/ 594 w 654"/>
                <a:gd name="T29" fmla="*/ 525 h 540"/>
                <a:gd name="T30" fmla="*/ 532 w 654"/>
                <a:gd name="T31" fmla="*/ 539 h 540"/>
                <a:gd name="T32" fmla="*/ 548 w 654"/>
                <a:gd name="T33" fmla="*/ 480 h 540"/>
                <a:gd name="T34" fmla="*/ 303 w 654"/>
                <a:gd name="T35" fmla="*/ 502 h 540"/>
                <a:gd name="T36" fmla="*/ 128 w 654"/>
                <a:gd name="T37" fmla="*/ 523 h 540"/>
                <a:gd name="T38" fmla="*/ 117 w 654"/>
                <a:gd name="T39" fmla="*/ 466 h 540"/>
                <a:gd name="T40" fmla="*/ 105 w 654"/>
                <a:gd name="T41" fmla="*/ 294 h 540"/>
                <a:gd name="T42" fmla="*/ 103 w 654"/>
                <a:gd name="T43" fmla="*/ 199 h 540"/>
                <a:gd name="T44" fmla="*/ 44 w 654"/>
                <a:gd name="T45" fmla="*/ 157 h 540"/>
                <a:gd name="T46" fmla="*/ 66 w 654"/>
                <a:gd name="T47" fmla="*/ 117 h 540"/>
                <a:gd name="T48" fmla="*/ 37 w 654"/>
                <a:gd name="T49" fmla="*/ 96 h 540"/>
                <a:gd name="T50" fmla="*/ 0 w 654"/>
                <a:gd name="T51" fmla="*/ 18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4"/>
                <a:gd name="T79" fmla="*/ 0 h 540"/>
                <a:gd name="T80" fmla="*/ 654 w 654"/>
                <a:gd name="T81" fmla="*/ 540 h 5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4" h="540">
                  <a:moveTo>
                    <a:pt x="0" y="18"/>
                  </a:moveTo>
                  <a:lnTo>
                    <a:pt x="286" y="0"/>
                  </a:lnTo>
                  <a:lnTo>
                    <a:pt x="346" y="0"/>
                  </a:lnTo>
                  <a:lnTo>
                    <a:pt x="392" y="16"/>
                  </a:lnTo>
                  <a:lnTo>
                    <a:pt x="367" y="62"/>
                  </a:lnTo>
                  <a:lnTo>
                    <a:pt x="451" y="139"/>
                  </a:lnTo>
                  <a:lnTo>
                    <a:pt x="477" y="203"/>
                  </a:lnTo>
                  <a:lnTo>
                    <a:pt x="527" y="187"/>
                  </a:lnTo>
                  <a:lnTo>
                    <a:pt x="525" y="278"/>
                  </a:lnTo>
                  <a:lnTo>
                    <a:pt x="575" y="304"/>
                  </a:lnTo>
                  <a:lnTo>
                    <a:pt x="598" y="384"/>
                  </a:lnTo>
                  <a:lnTo>
                    <a:pt x="633" y="391"/>
                  </a:lnTo>
                  <a:lnTo>
                    <a:pt x="653" y="425"/>
                  </a:lnTo>
                  <a:lnTo>
                    <a:pt x="609" y="471"/>
                  </a:lnTo>
                  <a:lnTo>
                    <a:pt x="594" y="525"/>
                  </a:lnTo>
                  <a:lnTo>
                    <a:pt x="532" y="539"/>
                  </a:lnTo>
                  <a:lnTo>
                    <a:pt x="548" y="480"/>
                  </a:lnTo>
                  <a:lnTo>
                    <a:pt x="303" y="502"/>
                  </a:lnTo>
                  <a:lnTo>
                    <a:pt x="128" y="523"/>
                  </a:lnTo>
                  <a:lnTo>
                    <a:pt x="117" y="466"/>
                  </a:lnTo>
                  <a:lnTo>
                    <a:pt x="105" y="294"/>
                  </a:lnTo>
                  <a:lnTo>
                    <a:pt x="103" y="199"/>
                  </a:lnTo>
                  <a:lnTo>
                    <a:pt x="44" y="157"/>
                  </a:lnTo>
                  <a:lnTo>
                    <a:pt x="66" y="117"/>
                  </a:lnTo>
                  <a:lnTo>
                    <a:pt x="37" y="96"/>
                  </a:lnTo>
                  <a:lnTo>
                    <a:pt x="0" y="18"/>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1" name="Freeform 31"/>
            <p:cNvSpPr>
              <a:spLocks/>
            </p:cNvSpPr>
            <p:nvPr/>
          </p:nvSpPr>
          <p:spPr bwMode="auto">
            <a:xfrm>
              <a:off x="3675" y="1786"/>
              <a:ext cx="323" cy="527"/>
            </a:xfrm>
            <a:custGeom>
              <a:avLst/>
              <a:gdLst>
                <a:gd name="T0" fmla="*/ 0 w 323"/>
                <a:gd name="T1" fmla="*/ 37 h 527"/>
                <a:gd name="T2" fmla="*/ 39 w 323"/>
                <a:gd name="T3" fmla="*/ 57 h 527"/>
                <a:gd name="T4" fmla="*/ 75 w 323"/>
                <a:gd name="T5" fmla="*/ 53 h 527"/>
                <a:gd name="T6" fmla="*/ 87 w 323"/>
                <a:gd name="T7" fmla="*/ 43 h 527"/>
                <a:gd name="T8" fmla="*/ 96 w 323"/>
                <a:gd name="T9" fmla="*/ 11 h 527"/>
                <a:gd name="T10" fmla="*/ 251 w 323"/>
                <a:gd name="T11" fmla="*/ 0 h 527"/>
                <a:gd name="T12" fmla="*/ 322 w 323"/>
                <a:gd name="T13" fmla="*/ 371 h 527"/>
                <a:gd name="T14" fmla="*/ 317 w 323"/>
                <a:gd name="T15" fmla="*/ 368 h 527"/>
                <a:gd name="T16" fmla="*/ 263 w 323"/>
                <a:gd name="T17" fmla="*/ 389 h 527"/>
                <a:gd name="T18" fmla="*/ 226 w 323"/>
                <a:gd name="T19" fmla="*/ 489 h 527"/>
                <a:gd name="T20" fmla="*/ 171 w 323"/>
                <a:gd name="T21" fmla="*/ 474 h 527"/>
                <a:gd name="T22" fmla="*/ 107 w 323"/>
                <a:gd name="T23" fmla="*/ 512 h 527"/>
                <a:gd name="T24" fmla="*/ 23 w 323"/>
                <a:gd name="T25" fmla="*/ 526 h 527"/>
                <a:gd name="T26" fmla="*/ 60 w 323"/>
                <a:gd name="T27" fmla="*/ 428 h 527"/>
                <a:gd name="T28" fmla="*/ 44 w 323"/>
                <a:gd name="T29" fmla="*/ 373 h 527"/>
                <a:gd name="T30" fmla="*/ 0 w 323"/>
                <a:gd name="T31" fmla="*/ 37 h 5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3"/>
                <a:gd name="T49" fmla="*/ 0 h 527"/>
                <a:gd name="T50" fmla="*/ 323 w 323"/>
                <a:gd name="T51" fmla="*/ 527 h 5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3" h="527">
                  <a:moveTo>
                    <a:pt x="0" y="37"/>
                  </a:moveTo>
                  <a:lnTo>
                    <a:pt x="39" y="57"/>
                  </a:lnTo>
                  <a:lnTo>
                    <a:pt x="75" y="53"/>
                  </a:lnTo>
                  <a:lnTo>
                    <a:pt x="87" y="43"/>
                  </a:lnTo>
                  <a:lnTo>
                    <a:pt x="96" y="11"/>
                  </a:lnTo>
                  <a:lnTo>
                    <a:pt x="251" y="0"/>
                  </a:lnTo>
                  <a:lnTo>
                    <a:pt x="322" y="371"/>
                  </a:lnTo>
                  <a:lnTo>
                    <a:pt x="317" y="368"/>
                  </a:lnTo>
                  <a:lnTo>
                    <a:pt x="263" y="389"/>
                  </a:lnTo>
                  <a:lnTo>
                    <a:pt x="226" y="489"/>
                  </a:lnTo>
                  <a:lnTo>
                    <a:pt x="171" y="474"/>
                  </a:lnTo>
                  <a:lnTo>
                    <a:pt x="107" y="512"/>
                  </a:lnTo>
                  <a:lnTo>
                    <a:pt x="23" y="526"/>
                  </a:lnTo>
                  <a:lnTo>
                    <a:pt x="60" y="428"/>
                  </a:lnTo>
                  <a:lnTo>
                    <a:pt x="44" y="373"/>
                  </a:lnTo>
                  <a:lnTo>
                    <a:pt x="0" y="37"/>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2" name="Freeform 32"/>
            <p:cNvSpPr>
              <a:spLocks/>
            </p:cNvSpPr>
            <p:nvPr/>
          </p:nvSpPr>
          <p:spPr bwMode="auto">
            <a:xfrm>
              <a:off x="3927" y="1679"/>
              <a:ext cx="410" cy="477"/>
            </a:xfrm>
            <a:custGeom>
              <a:avLst/>
              <a:gdLst>
                <a:gd name="T0" fmla="*/ 0 w 410"/>
                <a:gd name="T1" fmla="*/ 107 h 477"/>
                <a:gd name="T2" fmla="*/ 184 w 410"/>
                <a:gd name="T3" fmla="*/ 89 h 477"/>
                <a:gd name="T4" fmla="*/ 223 w 410"/>
                <a:gd name="T5" fmla="*/ 96 h 477"/>
                <a:gd name="T6" fmla="*/ 310 w 410"/>
                <a:gd name="T7" fmla="*/ 55 h 477"/>
                <a:gd name="T8" fmla="*/ 329 w 410"/>
                <a:gd name="T9" fmla="*/ 18 h 477"/>
                <a:gd name="T10" fmla="*/ 381 w 410"/>
                <a:gd name="T11" fmla="*/ 0 h 477"/>
                <a:gd name="T12" fmla="*/ 409 w 410"/>
                <a:gd name="T13" fmla="*/ 180 h 477"/>
                <a:gd name="T14" fmla="*/ 388 w 410"/>
                <a:gd name="T15" fmla="*/ 200 h 477"/>
                <a:gd name="T16" fmla="*/ 393 w 410"/>
                <a:gd name="T17" fmla="*/ 324 h 477"/>
                <a:gd name="T18" fmla="*/ 352 w 410"/>
                <a:gd name="T19" fmla="*/ 335 h 477"/>
                <a:gd name="T20" fmla="*/ 329 w 410"/>
                <a:gd name="T21" fmla="*/ 405 h 477"/>
                <a:gd name="T22" fmla="*/ 297 w 410"/>
                <a:gd name="T23" fmla="*/ 396 h 477"/>
                <a:gd name="T24" fmla="*/ 287 w 410"/>
                <a:gd name="T25" fmla="*/ 476 h 477"/>
                <a:gd name="T26" fmla="*/ 241 w 410"/>
                <a:gd name="T27" fmla="*/ 442 h 477"/>
                <a:gd name="T28" fmla="*/ 150 w 410"/>
                <a:gd name="T29" fmla="*/ 464 h 477"/>
                <a:gd name="T30" fmla="*/ 112 w 410"/>
                <a:gd name="T31" fmla="*/ 433 h 477"/>
                <a:gd name="T32" fmla="*/ 60 w 410"/>
                <a:gd name="T33" fmla="*/ 431 h 477"/>
                <a:gd name="T34" fmla="*/ 34 w 410"/>
                <a:gd name="T35" fmla="*/ 298 h 477"/>
                <a:gd name="T36" fmla="*/ 0 w 410"/>
                <a:gd name="T37" fmla="*/ 107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477"/>
                <a:gd name="T59" fmla="*/ 410 w 410"/>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477">
                  <a:moveTo>
                    <a:pt x="0" y="107"/>
                  </a:moveTo>
                  <a:lnTo>
                    <a:pt x="184" y="89"/>
                  </a:lnTo>
                  <a:lnTo>
                    <a:pt x="223" y="96"/>
                  </a:lnTo>
                  <a:lnTo>
                    <a:pt x="310" y="55"/>
                  </a:lnTo>
                  <a:lnTo>
                    <a:pt x="329" y="18"/>
                  </a:lnTo>
                  <a:lnTo>
                    <a:pt x="381" y="0"/>
                  </a:lnTo>
                  <a:lnTo>
                    <a:pt x="409" y="180"/>
                  </a:lnTo>
                  <a:lnTo>
                    <a:pt x="388" y="200"/>
                  </a:lnTo>
                  <a:lnTo>
                    <a:pt x="393" y="324"/>
                  </a:lnTo>
                  <a:lnTo>
                    <a:pt x="352" y="335"/>
                  </a:lnTo>
                  <a:lnTo>
                    <a:pt x="329" y="405"/>
                  </a:lnTo>
                  <a:lnTo>
                    <a:pt x="297" y="396"/>
                  </a:lnTo>
                  <a:lnTo>
                    <a:pt x="287" y="476"/>
                  </a:lnTo>
                  <a:lnTo>
                    <a:pt x="241" y="442"/>
                  </a:lnTo>
                  <a:lnTo>
                    <a:pt x="150" y="464"/>
                  </a:lnTo>
                  <a:lnTo>
                    <a:pt x="112" y="433"/>
                  </a:lnTo>
                  <a:lnTo>
                    <a:pt x="60" y="431"/>
                  </a:lnTo>
                  <a:lnTo>
                    <a:pt x="34" y="298"/>
                  </a:lnTo>
                  <a:lnTo>
                    <a:pt x="0" y="107"/>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3" name="Freeform 33"/>
            <p:cNvSpPr>
              <a:spLocks/>
            </p:cNvSpPr>
            <p:nvPr/>
          </p:nvSpPr>
          <p:spPr bwMode="auto">
            <a:xfrm>
              <a:off x="3559" y="2109"/>
              <a:ext cx="724" cy="402"/>
            </a:xfrm>
            <a:custGeom>
              <a:avLst/>
              <a:gdLst>
                <a:gd name="T0" fmla="*/ 0 w 724"/>
                <a:gd name="T1" fmla="*/ 401 h 402"/>
                <a:gd name="T2" fmla="*/ 176 w 724"/>
                <a:gd name="T3" fmla="*/ 376 h 402"/>
                <a:gd name="T4" fmla="*/ 176 w 724"/>
                <a:gd name="T5" fmla="*/ 358 h 402"/>
                <a:gd name="T6" fmla="*/ 600 w 724"/>
                <a:gd name="T7" fmla="*/ 300 h 402"/>
                <a:gd name="T8" fmla="*/ 608 w 724"/>
                <a:gd name="T9" fmla="*/ 270 h 402"/>
                <a:gd name="T10" fmla="*/ 670 w 724"/>
                <a:gd name="T11" fmla="*/ 247 h 402"/>
                <a:gd name="T12" fmla="*/ 677 w 724"/>
                <a:gd name="T13" fmla="*/ 215 h 402"/>
                <a:gd name="T14" fmla="*/ 703 w 724"/>
                <a:gd name="T15" fmla="*/ 204 h 402"/>
                <a:gd name="T16" fmla="*/ 723 w 724"/>
                <a:gd name="T17" fmla="*/ 156 h 402"/>
                <a:gd name="T18" fmla="*/ 664 w 724"/>
                <a:gd name="T19" fmla="*/ 108 h 402"/>
                <a:gd name="T20" fmla="*/ 654 w 724"/>
                <a:gd name="T21" fmla="*/ 44 h 402"/>
                <a:gd name="T22" fmla="*/ 608 w 724"/>
                <a:gd name="T23" fmla="*/ 12 h 402"/>
                <a:gd name="T24" fmla="*/ 513 w 724"/>
                <a:gd name="T25" fmla="*/ 30 h 402"/>
                <a:gd name="T26" fmla="*/ 469 w 724"/>
                <a:gd name="T27" fmla="*/ 2 h 402"/>
                <a:gd name="T28" fmla="*/ 426 w 724"/>
                <a:gd name="T29" fmla="*/ 0 h 402"/>
                <a:gd name="T30" fmla="*/ 435 w 724"/>
                <a:gd name="T31" fmla="*/ 44 h 402"/>
                <a:gd name="T32" fmla="*/ 377 w 724"/>
                <a:gd name="T33" fmla="*/ 67 h 402"/>
                <a:gd name="T34" fmla="*/ 338 w 724"/>
                <a:gd name="T35" fmla="*/ 167 h 402"/>
                <a:gd name="T36" fmla="*/ 284 w 724"/>
                <a:gd name="T37" fmla="*/ 151 h 402"/>
                <a:gd name="T38" fmla="*/ 220 w 724"/>
                <a:gd name="T39" fmla="*/ 188 h 402"/>
                <a:gd name="T40" fmla="*/ 139 w 724"/>
                <a:gd name="T41" fmla="*/ 202 h 402"/>
                <a:gd name="T42" fmla="*/ 139 w 724"/>
                <a:gd name="T43" fmla="*/ 259 h 402"/>
                <a:gd name="T44" fmla="*/ 98 w 724"/>
                <a:gd name="T45" fmla="*/ 257 h 402"/>
                <a:gd name="T46" fmla="*/ 99 w 724"/>
                <a:gd name="T47" fmla="*/ 307 h 402"/>
                <a:gd name="T48" fmla="*/ 57 w 724"/>
                <a:gd name="T49" fmla="*/ 287 h 402"/>
                <a:gd name="T50" fmla="*/ 32 w 724"/>
                <a:gd name="T51" fmla="*/ 296 h 402"/>
                <a:gd name="T52" fmla="*/ 53 w 724"/>
                <a:gd name="T53" fmla="*/ 330 h 402"/>
                <a:gd name="T54" fmla="*/ 9 w 724"/>
                <a:gd name="T55" fmla="*/ 374 h 402"/>
                <a:gd name="T56" fmla="*/ 0 w 724"/>
                <a:gd name="T57" fmla="*/ 401 h 4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4"/>
                <a:gd name="T88" fmla="*/ 0 h 402"/>
                <a:gd name="T89" fmla="*/ 724 w 724"/>
                <a:gd name="T90" fmla="*/ 402 h 4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4" h="402">
                  <a:moveTo>
                    <a:pt x="0" y="401"/>
                  </a:moveTo>
                  <a:lnTo>
                    <a:pt x="176" y="376"/>
                  </a:lnTo>
                  <a:lnTo>
                    <a:pt x="176" y="358"/>
                  </a:lnTo>
                  <a:lnTo>
                    <a:pt x="600" y="300"/>
                  </a:lnTo>
                  <a:lnTo>
                    <a:pt x="608" y="270"/>
                  </a:lnTo>
                  <a:lnTo>
                    <a:pt x="670" y="247"/>
                  </a:lnTo>
                  <a:lnTo>
                    <a:pt x="677" y="215"/>
                  </a:lnTo>
                  <a:lnTo>
                    <a:pt x="703" y="204"/>
                  </a:lnTo>
                  <a:lnTo>
                    <a:pt x="723" y="156"/>
                  </a:lnTo>
                  <a:lnTo>
                    <a:pt x="664" y="108"/>
                  </a:lnTo>
                  <a:lnTo>
                    <a:pt x="654" y="44"/>
                  </a:lnTo>
                  <a:lnTo>
                    <a:pt x="608" y="12"/>
                  </a:lnTo>
                  <a:lnTo>
                    <a:pt x="513" y="30"/>
                  </a:lnTo>
                  <a:lnTo>
                    <a:pt x="469" y="2"/>
                  </a:lnTo>
                  <a:lnTo>
                    <a:pt x="426" y="0"/>
                  </a:lnTo>
                  <a:lnTo>
                    <a:pt x="435" y="44"/>
                  </a:lnTo>
                  <a:lnTo>
                    <a:pt x="377" y="67"/>
                  </a:lnTo>
                  <a:lnTo>
                    <a:pt x="338" y="167"/>
                  </a:lnTo>
                  <a:lnTo>
                    <a:pt x="284" y="151"/>
                  </a:lnTo>
                  <a:lnTo>
                    <a:pt x="220" y="188"/>
                  </a:lnTo>
                  <a:lnTo>
                    <a:pt x="139" y="202"/>
                  </a:lnTo>
                  <a:lnTo>
                    <a:pt x="139" y="259"/>
                  </a:lnTo>
                  <a:lnTo>
                    <a:pt x="98" y="257"/>
                  </a:lnTo>
                  <a:lnTo>
                    <a:pt x="99" y="307"/>
                  </a:lnTo>
                  <a:lnTo>
                    <a:pt x="57" y="287"/>
                  </a:lnTo>
                  <a:lnTo>
                    <a:pt x="32" y="296"/>
                  </a:lnTo>
                  <a:lnTo>
                    <a:pt x="53" y="330"/>
                  </a:lnTo>
                  <a:lnTo>
                    <a:pt x="9" y="374"/>
                  </a:lnTo>
                  <a:lnTo>
                    <a:pt x="0" y="401"/>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4" name="Freeform 34"/>
            <p:cNvSpPr>
              <a:spLocks/>
            </p:cNvSpPr>
            <p:nvPr/>
          </p:nvSpPr>
          <p:spPr bwMode="auto">
            <a:xfrm>
              <a:off x="3512" y="2368"/>
              <a:ext cx="835" cy="304"/>
            </a:xfrm>
            <a:custGeom>
              <a:avLst/>
              <a:gdLst>
                <a:gd name="T0" fmla="*/ 50 w 835"/>
                <a:gd name="T1" fmla="*/ 138 h 304"/>
                <a:gd name="T2" fmla="*/ 50 w 835"/>
                <a:gd name="T3" fmla="*/ 144 h 304"/>
                <a:gd name="T4" fmla="*/ 36 w 835"/>
                <a:gd name="T5" fmla="*/ 172 h 304"/>
                <a:gd name="T6" fmla="*/ 52 w 835"/>
                <a:gd name="T7" fmla="*/ 211 h 304"/>
                <a:gd name="T8" fmla="*/ 0 w 835"/>
                <a:gd name="T9" fmla="*/ 245 h 304"/>
                <a:gd name="T10" fmla="*/ 11 w 835"/>
                <a:gd name="T11" fmla="*/ 303 h 304"/>
                <a:gd name="T12" fmla="*/ 229 w 835"/>
                <a:gd name="T13" fmla="*/ 285 h 304"/>
                <a:gd name="T14" fmla="*/ 489 w 835"/>
                <a:gd name="T15" fmla="*/ 255 h 304"/>
                <a:gd name="T16" fmla="*/ 619 w 835"/>
                <a:gd name="T17" fmla="*/ 232 h 304"/>
                <a:gd name="T18" fmla="*/ 646 w 835"/>
                <a:gd name="T19" fmla="*/ 154 h 304"/>
                <a:gd name="T20" fmla="*/ 692 w 835"/>
                <a:gd name="T21" fmla="*/ 151 h 304"/>
                <a:gd name="T22" fmla="*/ 834 w 835"/>
                <a:gd name="T23" fmla="*/ 0 h 304"/>
                <a:gd name="T24" fmla="*/ 649 w 835"/>
                <a:gd name="T25" fmla="*/ 37 h 304"/>
                <a:gd name="T26" fmla="*/ 219 w 835"/>
                <a:gd name="T27" fmla="*/ 99 h 304"/>
                <a:gd name="T28" fmla="*/ 222 w 835"/>
                <a:gd name="T29" fmla="*/ 117 h 304"/>
                <a:gd name="T30" fmla="*/ 50 w 835"/>
                <a:gd name="T31" fmla="*/ 138 h 3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5"/>
                <a:gd name="T49" fmla="*/ 0 h 304"/>
                <a:gd name="T50" fmla="*/ 835 w 835"/>
                <a:gd name="T51" fmla="*/ 304 h 3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5" h="304">
                  <a:moveTo>
                    <a:pt x="50" y="138"/>
                  </a:moveTo>
                  <a:lnTo>
                    <a:pt x="50" y="144"/>
                  </a:lnTo>
                  <a:lnTo>
                    <a:pt x="36" y="172"/>
                  </a:lnTo>
                  <a:lnTo>
                    <a:pt x="52" y="211"/>
                  </a:lnTo>
                  <a:lnTo>
                    <a:pt x="0" y="245"/>
                  </a:lnTo>
                  <a:lnTo>
                    <a:pt x="11" y="303"/>
                  </a:lnTo>
                  <a:lnTo>
                    <a:pt x="229" y="285"/>
                  </a:lnTo>
                  <a:lnTo>
                    <a:pt x="489" y="255"/>
                  </a:lnTo>
                  <a:lnTo>
                    <a:pt x="619" y="232"/>
                  </a:lnTo>
                  <a:lnTo>
                    <a:pt x="646" y="154"/>
                  </a:lnTo>
                  <a:lnTo>
                    <a:pt x="692" y="151"/>
                  </a:lnTo>
                  <a:lnTo>
                    <a:pt x="834" y="0"/>
                  </a:lnTo>
                  <a:lnTo>
                    <a:pt x="649" y="37"/>
                  </a:lnTo>
                  <a:lnTo>
                    <a:pt x="219" y="99"/>
                  </a:lnTo>
                  <a:lnTo>
                    <a:pt x="222" y="117"/>
                  </a:lnTo>
                  <a:lnTo>
                    <a:pt x="50" y="138"/>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5" name="Freeform 35"/>
            <p:cNvSpPr>
              <a:spLocks/>
            </p:cNvSpPr>
            <p:nvPr/>
          </p:nvSpPr>
          <p:spPr bwMode="auto">
            <a:xfrm>
              <a:off x="3430" y="2649"/>
              <a:ext cx="342" cy="596"/>
            </a:xfrm>
            <a:custGeom>
              <a:avLst/>
              <a:gdLst>
                <a:gd name="T0" fmla="*/ 96 w 342"/>
                <a:gd name="T1" fmla="*/ 20 h 596"/>
                <a:gd name="T2" fmla="*/ 44 w 342"/>
                <a:gd name="T3" fmla="*/ 121 h 596"/>
                <a:gd name="T4" fmla="*/ 0 w 342"/>
                <a:gd name="T5" fmla="*/ 186 h 596"/>
                <a:gd name="T6" fmla="*/ 14 w 342"/>
                <a:gd name="T7" fmla="*/ 265 h 596"/>
                <a:gd name="T8" fmla="*/ 67 w 342"/>
                <a:gd name="T9" fmla="*/ 371 h 596"/>
                <a:gd name="T10" fmla="*/ 27 w 342"/>
                <a:gd name="T11" fmla="*/ 480 h 596"/>
                <a:gd name="T12" fmla="*/ 9 w 342"/>
                <a:gd name="T13" fmla="*/ 536 h 596"/>
                <a:gd name="T14" fmla="*/ 208 w 342"/>
                <a:gd name="T15" fmla="*/ 513 h 596"/>
                <a:gd name="T16" fmla="*/ 217 w 342"/>
                <a:gd name="T17" fmla="*/ 586 h 596"/>
                <a:gd name="T18" fmla="*/ 258 w 342"/>
                <a:gd name="T19" fmla="*/ 595 h 596"/>
                <a:gd name="T20" fmla="*/ 268 w 342"/>
                <a:gd name="T21" fmla="*/ 558 h 596"/>
                <a:gd name="T22" fmla="*/ 341 w 342"/>
                <a:gd name="T23" fmla="*/ 547 h 596"/>
                <a:gd name="T24" fmla="*/ 325 w 342"/>
                <a:gd name="T25" fmla="*/ 426 h 596"/>
                <a:gd name="T26" fmla="*/ 321 w 342"/>
                <a:gd name="T27" fmla="*/ 0 h 596"/>
                <a:gd name="T28" fmla="*/ 96 w 342"/>
                <a:gd name="T29" fmla="*/ 20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596"/>
                <a:gd name="T47" fmla="*/ 342 w 342"/>
                <a:gd name="T48" fmla="*/ 596 h 5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596">
                  <a:moveTo>
                    <a:pt x="96" y="20"/>
                  </a:moveTo>
                  <a:lnTo>
                    <a:pt x="44" y="121"/>
                  </a:lnTo>
                  <a:lnTo>
                    <a:pt x="0" y="186"/>
                  </a:lnTo>
                  <a:lnTo>
                    <a:pt x="14" y="265"/>
                  </a:lnTo>
                  <a:lnTo>
                    <a:pt x="67" y="371"/>
                  </a:lnTo>
                  <a:lnTo>
                    <a:pt x="27" y="480"/>
                  </a:lnTo>
                  <a:lnTo>
                    <a:pt x="9" y="536"/>
                  </a:lnTo>
                  <a:lnTo>
                    <a:pt x="208" y="513"/>
                  </a:lnTo>
                  <a:lnTo>
                    <a:pt x="217" y="586"/>
                  </a:lnTo>
                  <a:lnTo>
                    <a:pt x="258" y="595"/>
                  </a:lnTo>
                  <a:lnTo>
                    <a:pt x="268" y="558"/>
                  </a:lnTo>
                  <a:lnTo>
                    <a:pt x="341" y="547"/>
                  </a:lnTo>
                  <a:lnTo>
                    <a:pt x="325" y="426"/>
                  </a:lnTo>
                  <a:lnTo>
                    <a:pt x="321" y="0"/>
                  </a:lnTo>
                  <a:lnTo>
                    <a:pt x="96" y="2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6" name="Freeform 36"/>
            <p:cNvSpPr>
              <a:spLocks/>
            </p:cNvSpPr>
            <p:nvPr/>
          </p:nvSpPr>
          <p:spPr bwMode="auto">
            <a:xfrm>
              <a:off x="3749" y="2620"/>
              <a:ext cx="388" cy="602"/>
            </a:xfrm>
            <a:custGeom>
              <a:avLst/>
              <a:gdLst>
                <a:gd name="T0" fmla="*/ 0 w 388"/>
                <a:gd name="T1" fmla="*/ 30 h 602"/>
                <a:gd name="T2" fmla="*/ 251 w 388"/>
                <a:gd name="T3" fmla="*/ 0 h 602"/>
                <a:gd name="T4" fmla="*/ 332 w 388"/>
                <a:gd name="T5" fmla="*/ 277 h 602"/>
                <a:gd name="T6" fmla="*/ 387 w 388"/>
                <a:gd name="T7" fmla="*/ 322 h 602"/>
                <a:gd name="T8" fmla="*/ 342 w 388"/>
                <a:gd name="T9" fmla="*/ 404 h 602"/>
                <a:gd name="T10" fmla="*/ 385 w 388"/>
                <a:gd name="T11" fmla="*/ 482 h 602"/>
                <a:gd name="T12" fmla="*/ 128 w 388"/>
                <a:gd name="T13" fmla="*/ 510 h 602"/>
                <a:gd name="T14" fmla="*/ 139 w 388"/>
                <a:gd name="T15" fmla="*/ 578 h 602"/>
                <a:gd name="T16" fmla="*/ 102 w 388"/>
                <a:gd name="T17" fmla="*/ 601 h 602"/>
                <a:gd name="T18" fmla="*/ 71 w 388"/>
                <a:gd name="T19" fmla="*/ 516 h 602"/>
                <a:gd name="T20" fmla="*/ 54 w 388"/>
                <a:gd name="T21" fmla="*/ 585 h 602"/>
                <a:gd name="T22" fmla="*/ 21 w 388"/>
                <a:gd name="T23" fmla="*/ 578 h 602"/>
                <a:gd name="T24" fmla="*/ 11 w 388"/>
                <a:gd name="T25" fmla="*/ 509 h 602"/>
                <a:gd name="T26" fmla="*/ 2 w 388"/>
                <a:gd name="T27" fmla="*/ 448 h 602"/>
                <a:gd name="T28" fmla="*/ 0 w 388"/>
                <a:gd name="T29" fmla="*/ 30 h 6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8"/>
                <a:gd name="T46" fmla="*/ 0 h 602"/>
                <a:gd name="T47" fmla="*/ 388 w 388"/>
                <a:gd name="T48" fmla="*/ 602 h 6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8" h="602">
                  <a:moveTo>
                    <a:pt x="0" y="30"/>
                  </a:moveTo>
                  <a:lnTo>
                    <a:pt x="251" y="0"/>
                  </a:lnTo>
                  <a:lnTo>
                    <a:pt x="332" y="277"/>
                  </a:lnTo>
                  <a:lnTo>
                    <a:pt x="387" y="322"/>
                  </a:lnTo>
                  <a:lnTo>
                    <a:pt x="342" y="404"/>
                  </a:lnTo>
                  <a:lnTo>
                    <a:pt x="385" y="482"/>
                  </a:lnTo>
                  <a:lnTo>
                    <a:pt x="128" y="510"/>
                  </a:lnTo>
                  <a:lnTo>
                    <a:pt x="139" y="578"/>
                  </a:lnTo>
                  <a:lnTo>
                    <a:pt x="102" y="601"/>
                  </a:lnTo>
                  <a:lnTo>
                    <a:pt x="71" y="516"/>
                  </a:lnTo>
                  <a:lnTo>
                    <a:pt x="54" y="585"/>
                  </a:lnTo>
                  <a:lnTo>
                    <a:pt x="21" y="578"/>
                  </a:lnTo>
                  <a:lnTo>
                    <a:pt x="11" y="509"/>
                  </a:lnTo>
                  <a:lnTo>
                    <a:pt x="2" y="448"/>
                  </a:lnTo>
                  <a:lnTo>
                    <a:pt x="0" y="3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7" name="Freeform 37"/>
            <p:cNvSpPr>
              <a:spLocks/>
            </p:cNvSpPr>
            <p:nvPr/>
          </p:nvSpPr>
          <p:spPr bwMode="auto">
            <a:xfrm>
              <a:off x="4001" y="2590"/>
              <a:ext cx="534" cy="553"/>
            </a:xfrm>
            <a:custGeom>
              <a:avLst/>
              <a:gdLst>
                <a:gd name="T0" fmla="*/ 0 w 534"/>
                <a:gd name="T1" fmla="*/ 34 h 553"/>
                <a:gd name="T2" fmla="*/ 5 w 534"/>
                <a:gd name="T3" fmla="*/ 34 h 553"/>
                <a:gd name="T4" fmla="*/ 130 w 534"/>
                <a:gd name="T5" fmla="*/ 11 h 553"/>
                <a:gd name="T6" fmla="*/ 240 w 534"/>
                <a:gd name="T7" fmla="*/ 0 h 553"/>
                <a:gd name="T8" fmla="*/ 224 w 534"/>
                <a:gd name="T9" fmla="*/ 28 h 553"/>
                <a:gd name="T10" fmla="*/ 258 w 534"/>
                <a:gd name="T11" fmla="*/ 28 h 553"/>
                <a:gd name="T12" fmla="*/ 448 w 534"/>
                <a:gd name="T13" fmla="*/ 199 h 553"/>
                <a:gd name="T14" fmla="*/ 522 w 534"/>
                <a:gd name="T15" fmla="*/ 309 h 553"/>
                <a:gd name="T16" fmla="*/ 533 w 534"/>
                <a:gd name="T17" fmla="*/ 383 h 553"/>
                <a:gd name="T18" fmla="*/ 508 w 534"/>
                <a:gd name="T19" fmla="*/ 401 h 553"/>
                <a:gd name="T20" fmla="*/ 522 w 534"/>
                <a:gd name="T21" fmla="*/ 476 h 553"/>
                <a:gd name="T22" fmla="*/ 469 w 534"/>
                <a:gd name="T23" fmla="*/ 479 h 553"/>
                <a:gd name="T24" fmla="*/ 469 w 534"/>
                <a:gd name="T25" fmla="*/ 543 h 553"/>
                <a:gd name="T26" fmla="*/ 426 w 534"/>
                <a:gd name="T27" fmla="*/ 511 h 553"/>
                <a:gd name="T28" fmla="*/ 153 w 534"/>
                <a:gd name="T29" fmla="*/ 552 h 553"/>
                <a:gd name="T30" fmla="*/ 91 w 534"/>
                <a:gd name="T31" fmla="*/ 433 h 553"/>
                <a:gd name="T32" fmla="*/ 135 w 534"/>
                <a:gd name="T33" fmla="*/ 351 h 553"/>
                <a:gd name="T34" fmla="*/ 76 w 534"/>
                <a:gd name="T35" fmla="*/ 311 h 553"/>
                <a:gd name="T36" fmla="*/ 0 w 534"/>
                <a:gd name="T37" fmla="*/ 34 h 5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4"/>
                <a:gd name="T58" fmla="*/ 0 h 553"/>
                <a:gd name="T59" fmla="*/ 534 w 534"/>
                <a:gd name="T60" fmla="*/ 553 h 5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4" h="553">
                  <a:moveTo>
                    <a:pt x="0" y="34"/>
                  </a:moveTo>
                  <a:lnTo>
                    <a:pt x="5" y="34"/>
                  </a:lnTo>
                  <a:lnTo>
                    <a:pt x="130" y="11"/>
                  </a:lnTo>
                  <a:lnTo>
                    <a:pt x="240" y="0"/>
                  </a:lnTo>
                  <a:lnTo>
                    <a:pt x="224" y="28"/>
                  </a:lnTo>
                  <a:lnTo>
                    <a:pt x="258" y="28"/>
                  </a:lnTo>
                  <a:lnTo>
                    <a:pt x="448" y="199"/>
                  </a:lnTo>
                  <a:lnTo>
                    <a:pt x="522" y="309"/>
                  </a:lnTo>
                  <a:lnTo>
                    <a:pt x="533" y="383"/>
                  </a:lnTo>
                  <a:lnTo>
                    <a:pt x="508" y="401"/>
                  </a:lnTo>
                  <a:lnTo>
                    <a:pt x="522" y="476"/>
                  </a:lnTo>
                  <a:lnTo>
                    <a:pt x="469" y="479"/>
                  </a:lnTo>
                  <a:lnTo>
                    <a:pt x="469" y="543"/>
                  </a:lnTo>
                  <a:lnTo>
                    <a:pt x="426" y="511"/>
                  </a:lnTo>
                  <a:lnTo>
                    <a:pt x="153" y="552"/>
                  </a:lnTo>
                  <a:lnTo>
                    <a:pt x="91" y="433"/>
                  </a:lnTo>
                  <a:lnTo>
                    <a:pt x="135" y="351"/>
                  </a:lnTo>
                  <a:lnTo>
                    <a:pt x="76" y="311"/>
                  </a:lnTo>
                  <a:lnTo>
                    <a:pt x="0" y="34"/>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8" name="Freeform 38"/>
            <p:cNvSpPr>
              <a:spLocks/>
            </p:cNvSpPr>
            <p:nvPr/>
          </p:nvSpPr>
          <p:spPr bwMode="auto">
            <a:xfrm>
              <a:off x="4225" y="2515"/>
              <a:ext cx="488" cy="387"/>
            </a:xfrm>
            <a:custGeom>
              <a:avLst/>
              <a:gdLst>
                <a:gd name="T0" fmla="*/ 18 w 488"/>
                <a:gd name="T1" fmla="*/ 69 h 387"/>
                <a:gd name="T2" fmla="*/ 57 w 488"/>
                <a:gd name="T3" fmla="*/ 32 h 387"/>
                <a:gd name="T4" fmla="*/ 203 w 488"/>
                <a:gd name="T5" fmla="*/ 0 h 387"/>
                <a:gd name="T6" fmla="*/ 247 w 488"/>
                <a:gd name="T7" fmla="*/ 21 h 387"/>
                <a:gd name="T8" fmla="*/ 341 w 488"/>
                <a:gd name="T9" fmla="*/ 5 h 387"/>
                <a:gd name="T10" fmla="*/ 418 w 488"/>
                <a:gd name="T11" fmla="*/ 60 h 387"/>
                <a:gd name="T12" fmla="*/ 487 w 488"/>
                <a:gd name="T13" fmla="*/ 103 h 387"/>
                <a:gd name="T14" fmla="*/ 448 w 488"/>
                <a:gd name="T15" fmla="*/ 219 h 387"/>
                <a:gd name="T16" fmla="*/ 389 w 488"/>
                <a:gd name="T17" fmla="*/ 277 h 387"/>
                <a:gd name="T18" fmla="*/ 325 w 488"/>
                <a:gd name="T19" fmla="*/ 295 h 387"/>
                <a:gd name="T20" fmla="*/ 338 w 488"/>
                <a:gd name="T21" fmla="*/ 342 h 387"/>
                <a:gd name="T22" fmla="*/ 299 w 488"/>
                <a:gd name="T23" fmla="*/ 386 h 387"/>
                <a:gd name="T24" fmla="*/ 224 w 488"/>
                <a:gd name="T25" fmla="*/ 277 h 387"/>
                <a:gd name="T26" fmla="*/ 32 w 488"/>
                <a:gd name="T27" fmla="*/ 103 h 387"/>
                <a:gd name="T28" fmla="*/ 0 w 488"/>
                <a:gd name="T29" fmla="*/ 103 h 387"/>
                <a:gd name="T30" fmla="*/ 18 w 488"/>
                <a:gd name="T31" fmla="*/ 69 h 3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8"/>
                <a:gd name="T49" fmla="*/ 0 h 387"/>
                <a:gd name="T50" fmla="*/ 488 w 488"/>
                <a:gd name="T51" fmla="*/ 387 h 3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8" h="387">
                  <a:moveTo>
                    <a:pt x="18" y="69"/>
                  </a:moveTo>
                  <a:lnTo>
                    <a:pt x="57" y="32"/>
                  </a:lnTo>
                  <a:lnTo>
                    <a:pt x="203" y="0"/>
                  </a:lnTo>
                  <a:lnTo>
                    <a:pt x="247" y="21"/>
                  </a:lnTo>
                  <a:lnTo>
                    <a:pt x="341" y="5"/>
                  </a:lnTo>
                  <a:lnTo>
                    <a:pt x="418" y="60"/>
                  </a:lnTo>
                  <a:lnTo>
                    <a:pt x="487" y="103"/>
                  </a:lnTo>
                  <a:lnTo>
                    <a:pt x="448" y="219"/>
                  </a:lnTo>
                  <a:lnTo>
                    <a:pt x="389" y="277"/>
                  </a:lnTo>
                  <a:lnTo>
                    <a:pt x="325" y="295"/>
                  </a:lnTo>
                  <a:lnTo>
                    <a:pt x="338" y="342"/>
                  </a:lnTo>
                  <a:lnTo>
                    <a:pt x="299" y="386"/>
                  </a:lnTo>
                  <a:lnTo>
                    <a:pt x="224" y="277"/>
                  </a:lnTo>
                  <a:lnTo>
                    <a:pt x="32" y="103"/>
                  </a:lnTo>
                  <a:lnTo>
                    <a:pt x="0" y="103"/>
                  </a:lnTo>
                  <a:lnTo>
                    <a:pt x="18" y="69"/>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79" name="Freeform 39"/>
            <p:cNvSpPr>
              <a:spLocks/>
            </p:cNvSpPr>
            <p:nvPr/>
          </p:nvSpPr>
          <p:spPr bwMode="auto">
            <a:xfrm>
              <a:off x="3878" y="3066"/>
              <a:ext cx="913" cy="619"/>
            </a:xfrm>
            <a:custGeom>
              <a:avLst/>
              <a:gdLst>
                <a:gd name="T0" fmla="*/ 0 w 913"/>
                <a:gd name="T1" fmla="*/ 60 h 619"/>
                <a:gd name="T2" fmla="*/ 251 w 913"/>
                <a:gd name="T3" fmla="*/ 36 h 619"/>
                <a:gd name="T4" fmla="*/ 277 w 913"/>
                <a:gd name="T5" fmla="*/ 76 h 619"/>
                <a:gd name="T6" fmla="*/ 546 w 913"/>
                <a:gd name="T7" fmla="*/ 36 h 619"/>
                <a:gd name="T8" fmla="*/ 592 w 913"/>
                <a:gd name="T9" fmla="*/ 69 h 619"/>
                <a:gd name="T10" fmla="*/ 592 w 913"/>
                <a:gd name="T11" fmla="*/ 5 h 619"/>
                <a:gd name="T12" fmla="*/ 588 w 913"/>
                <a:gd name="T13" fmla="*/ 0 h 619"/>
                <a:gd name="T14" fmla="*/ 642 w 913"/>
                <a:gd name="T15" fmla="*/ 4 h 619"/>
                <a:gd name="T16" fmla="*/ 699 w 913"/>
                <a:gd name="T17" fmla="*/ 99 h 619"/>
                <a:gd name="T18" fmla="*/ 789 w 913"/>
                <a:gd name="T19" fmla="*/ 229 h 619"/>
                <a:gd name="T20" fmla="*/ 834 w 913"/>
                <a:gd name="T21" fmla="*/ 341 h 619"/>
                <a:gd name="T22" fmla="*/ 901 w 913"/>
                <a:gd name="T23" fmla="*/ 419 h 619"/>
                <a:gd name="T24" fmla="*/ 912 w 913"/>
                <a:gd name="T25" fmla="*/ 533 h 619"/>
                <a:gd name="T26" fmla="*/ 891 w 913"/>
                <a:gd name="T27" fmla="*/ 600 h 619"/>
                <a:gd name="T28" fmla="*/ 795 w 913"/>
                <a:gd name="T29" fmla="*/ 618 h 619"/>
                <a:gd name="T30" fmla="*/ 779 w 913"/>
                <a:gd name="T31" fmla="*/ 590 h 619"/>
                <a:gd name="T32" fmla="*/ 711 w 913"/>
                <a:gd name="T33" fmla="*/ 549 h 619"/>
                <a:gd name="T34" fmla="*/ 690 w 913"/>
                <a:gd name="T35" fmla="*/ 506 h 619"/>
                <a:gd name="T36" fmla="*/ 672 w 913"/>
                <a:gd name="T37" fmla="*/ 490 h 619"/>
                <a:gd name="T38" fmla="*/ 661 w 913"/>
                <a:gd name="T39" fmla="*/ 451 h 619"/>
                <a:gd name="T40" fmla="*/ 645 w 913"/>
                <a:gd name="T41" fmla="*/ 462 h 619"/>
                <a:gd name="T42" fmla="*/ 592 w 913"/>
                <a:gd name="T43" fmla="*/ 410 h 619"/>
                <a:gd name="T44" fmla="*/ 604 w 913"/>
                <a:gd name="T45" fmla="*/ 362 h 619"/>
                <a:gd name="T46" fmla="*/ 592 w 913"/>
                <a:gd name="T47" fmla="*/ 336 h 619"/>
                <a:gd name="T48" fmla="*/ 576 w 913"/>
                <a:gd name="T49" fmla="*/ 345 h 619"/>
                <a:gd name="T50" fmla="*/ 578 w 913"/>
                <a:gd name="T51" fmla="*/ 373 h 619"/>
                <a:gd name="T52" fmla="*/ 560 w 913"/>
                <a:gd name="T53" fmla="*/ 336 h 619"/>
                <a:gd name="T54" fmla="*/ 562 w 913"/>
                <a:gd name="T55" fmla="*/ 249 h 619"/>
                <a:gd name="T56" fmla="*/ 528 w 913"/>
                <a:gd name="T57" fmla="*/ 197 h 619"/>
                <a:gd name="T58" fmla="*/ 443 w 913"/>
                <a:gd name="T59" fmla="*/ 155 h 619"/>
                <a:gd name="T60" fmla="*/ 400 w 913"/>
                <a:gd name="T61" fmla="*/ 107 h 619"/>
                <a:gd name="T62" fmla="*/ 352 w 913"/>
                <a:gd name="T63" fmla="*/ 101 h 619"/>
                <a:gd name="T64" fmla="*/ 332 w 913"/>
                <a:gd name="T65" fmla="*/ 131 h 619"/>
                <a:gd name="T66" fmla="*/ 261 w 913"/>
                <a:gd name="T67" fmla="*/ 153 h 619"/>
                <a:gd name="T68" fmla="*/ 220 w 913"/>
                <a:gd name="T69" fmla="*/ 131 h 619"/>
                <a:gd name="T70" fmla="*/ 199 w 913"/>
                <a:gd name="T71" fmla="*/ 99 h 619"/>
                <a:gd name="T72" fmla="*/ 66 w 913"/>
                <a:gd name="T73" fmla="*/ 128 h 619"/>
                <a:gd name="T74" fmla="*/ 37 w 913"/>
                <a:gd name="T75" fmla="*/ 105 h 619"/>
                <a:gd name="T76" fmla="*/ 7 w 913"/>
                <a:gd name="T77" fmla="*/ 130 h 619"/>
                <a:gd name="T78" fmla="*/ 0 w 913"/>
                <a:gd name="T79" fmla="*/ 60 h 6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3"/>
                <a:gd name="T121" fmla="*/ 0 h 619"/>
                <a:gd name="T122" fmla="*/ 913 w 913"/>
                <a:gd name="T123" fmla="*/ 619 h 6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3" h="619">
                  <a:moveTo>
                    <a:pt x="0" y="60"/>
                  </a:moveTo>
                  <a:lnTo>
                    <a:pt x="251" y="36"/>
                  </a:lnTo>
                  <a:lnTo>
                    <a:pt x="277" y="76"/>
                  </a:lnTo>
                  <a:lnTo>
                    <a:pt x="546" y="36"/>
                  </a:lnTo>
                  <a:lnTo>
                    <a:pt x="592" y="69"/>
                  </a:lnTo>
                  <a:lnTo>
                    <a:pt x="592" y="5"/>
                  </a:lnTo>
                  <a:lnTo>
                    <a:pt x="588" y="0"/>
                  </a:lnTo>
                  <a:lnTo>
                    <a:pt x="642" y="4"/>
                  </a:lnTo>
                  <a:lnTo>
                    <a:pt x="699" y="99"/>
                  </a:lnTo>
                  <a:lnTo>
                    <a:pt x="789" y="229"/>
                  </a:lnTo>
                  <a:lnTo>
                    <a:pt x="834" y="341"/>
                  </a:lnTo>
                  <a:lnTo>
                    <a:pt x="901" y="419"/>
                  </a:lnTo>
                  <a:lnTo>
                    <a:pt x="912" y="533"/>
                  </a:lnTo>
                  <a:lnTo>
                    <a:pt x="891" y="600"/>
                  </a:lnTo>
                  <a:lnTo>
                    <a:pt x="795" y="618"/>
                  </a:lnTo>
                  <a:lnTo>
                    <a:pt x="779" y="590"/>
                  </a:lnTo>
                  <a:lnTo>
                    <a:pt x="711" y="549"/>
                  </a:lnTo>
                  <a:lnTo>
                    <a:pt x="690" y="506"/>
                  </a:lnTo>
                  <a:lnTo>
                    <a:pt x="672" y="490"/>
                  </a:lnTo>
                  <a:lnTo>
                    <a:pt x="661" y="451"/>
                  </a:lnTo>
                  <a:lnTo>
                    <a:pt x="645" y="462"/>
                  </a:lnTo>
                  <a:lnTo>
                    <a:pt x="592" y="410"/>
                  </a:lnTo>
                  <a:lnTo>
                    <a:pt x="604" y="362"/>
                  </a:lnTo>
                  <a:lnTo>
                    <a:pt x="592" y="336"/>
                  </a:lnTo>
                  <a:lnTo>
                    <a:pt x="576" y="345"/>
                  </a:lnTo>
                  <a:lnTo>
                    <a:pt x="578" y="373"/>
                  </a:lnTo>
                  <a:lnTo>
                    <a:pt x="560" y="336"/>
                  </a:lnTo>
                  <a:lnTo>
                    <a:pt x="562" y="249"/>
                  </a:lnTo>
                  <a:lnTo>
                    <a:pt x="528" y="197"/>
                  </a:lnTo>
                  <a:lnTo>
                    <a:pt x="443" y="155"/>
                  </a:lnTo>
                  <a:lnTo>
                    <a:pt x="400" y="107"/>
                  </a:lnTo>
                  <a:lnTo>
                    <a:pt x="352" y="101"/>
                  </a:lnTo>
                  <a:lnTo>
                    <a:pt x="332" y="131"/>
                  </a:lnTo>
                  <a:lnTo>
                    <a:pt x="261" y="153"/>
                  </a:lnTo>
                  <a:lnTo>
                    <a:pt x="220" y="131"/>
                  </a:lnTo>
                  <a:lnTo>
                    <a:pt x="199" y="99"/>
                  </a:lnTo>
                  <a:lnTo>
                    <a:pt x="66" y="128"/>
                  </a:lnTo>
                  <a:lnTo>
                    <a:pt x="37" y="105"/>
                  </a:lnTo>
                  <a:lnTo>
                    <a:pt x="7" y="130"/>
                  </a:lnTo>
                  <a:lnTo>
                    <a:pt x="0" y="6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0" name="Freeform 40"/>
            <p:cNvSpPr>
              <a:spLocks/>
            </p:cNvSpPr>
            <p:nvPr/>
          </p:nvSpPr>
          <p:spPr bwMode="auto">
            <a:xfrm>
              <a:off x="4128" y="2251"/>
              <a:ext cx="840" cy="368"/>
            </a:xfrm>
            <a:custGeom>
              <a:avLst/>
              <a:gdLst>
                <a:gd name="T0" fmla="*/ 28 w 840"/>
                <a:gd name="T1" fmla="*/ 271 h 368"/>
                <a:gd name="T2" fmla="*/ 0 w 840"/>
                <a:gd name="T3" fmla="*/ 349 h 368"/>
                <a:gd name="T4" fmla="*/ 108 w 840"/>
                <a:gd name="T5" fmla="*/ 339 h 368"/>
                <a:gd name="T6" fmla="*/ 151 w 840"/>
                <a:gd name="T7" fmla="*/ 303 h 368"/>
                <a:gd name="T8" fmla="*/ 299 w 840"/>
                <a:gd name="T9" fmla="*/ 264 h 368"/>
                <a:gd name="T10" fmla="*/ 340 w 840"/>
                <a:gd name="T11" fmla="*/ 285 h 368"/>
                <a:gd name="T12" fmla="*/ 437 w 840"/>
                <a:gd name="T13" fmla="*/ 271 h 368"/>
                <a:gd name="T14" fmla="*/ 437 w 840"/>
                <a:gd name="T15" fmla="*/ 277 h 368"/>
                <a:gd name="T16" fmla="*/ 583 w 840"/>
                <a:gd name="T17" fmla="*/ 367 h 368"/>
                <a:gd name="T18" fmla="*/ 668 w 840"/>
                <a:gd name="T19" fmla="*/ 340 h 368"/>
                <a:gd name="T20" fmla="*/ 716 w 840"/>
                <a:gd name="T21" fmla="*/ 239 h 368"/>
                <a:gd name="T22" fmla="*/ 800 w 840"/>
                <a:gd name="T23" fmla="*/ 211 h 368"/>
                <a:gd name="T24" fmla="*/ 839 w 840"/>
                <a:gd name="T25" fmla="*/ 137 h 368"/>
                <a:gd name="T26" fmla="*/ 837 w 840"/>
                <a:gd name="T27" fmla="*/ 46 h 368"/>
                <a:gd name="T28" fmla="*/ 827 w 840"/>
                <a:gd name="T29" fmla="*/ 121 h 368"/>
                <a:gd name="T30" fmla="*/ 780 w 840"/>
                <a:gd name="T31" fmla="*/ 184 h 368"/>
                <a:gd name="T32" fmla="*/ 763 w 840"/>
                <a:gd name="T33" fmla="*/ 179 h 368"/>
                <a:gd name="T34" fmla="*/ 700 w 840"/>
                <a:gd name="T35" fmla="*/ 197 h 368"/>
                <a:gd name="T36" fmla="*/ 700 w 840"/>
                <a:gd name="T37" fmla="*/ 176 h 368"/>
                <a:gd name="T38" fmla="*/ 763 w 840"/>
                <a:gd name="T39" fmla="*/ 154 h 368"/>
                <a:gd name="T40" fmla="*/ 706 w 840"/>
                <a:gd name="T41" fmla="*/ 147 h 368"/>
                <a:gd name="T42" fmla="*/ 770 w 840"/>
                <a:gd name="T43" fmla="*/ 128 h 368"/>
                <a:gd name="T44" fmla="*/ 795 w 840"/>
                <a:gd name="T45" fmla="*/ 138 h 368"/>
                <a:gd name="T46" fmla="*/ 807 w 840"/>
                <a:gd name="T47" fmla="*/ 67 h 368"/>
                <a:gd name="T48" fmla="*/ 791 w 840"/>
                <a:gd name="T49" fmla="*/ 51 h 368"/>
                <a:gd name="T50" fmla="*/ 715 w 840"/>
                <a:gd name="T51" fmla="*/ 80 h 368"/>
                <a:gd name="T52" fmla="*/ 716 w 840"/>
                <a:gd name="T53" fmla="*/ 37 h 368"/>
                <a:gd name="T54" fmla="*/ 748 w 840"/>
                <a:gd name="T55" fmla="*/ 48 h 368"/>
                <a:gd name="T56" fmla="*/ 791 w 840"/>
                <a:gd name="T57" fmla="*/ 16 h 368"/>
                <a:gd name="T58" fmla="*/ 768 w 840"/>
                <a:gd name="T59" fmla="*/ 0 h 368"/>
                <a:gd name="T60" fmla="*/ 517 w 840"/>
                <a:gd name="T61" fmla="*/ 57 h 368"/>
                <a:gd name="T62" fmla="*/ 210 w 840"/>
                <a:gd name="T63" fmla="*/ 119 h 368"/>
                <a:gd name="T64" fmla="*/ 69 w 840"/>
                <a:gd name="T65" fmla="*/ 269 h 368"/>
                <a:gd name="T66" fmla="*/ 28 w 840"/>
                <a:gd name="T67" fmla="*/ 271 h 3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0"/>
                <a:gd name="T103" fmla="*/ 0 h 368"/>
                <a:gd name="T104" fmla="*/ 840 w 840"/>
                <a:gd name="T105" fmla="*/ 368 h 3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0" h="368">
                  <a:moveTo>
                    <a:pt x="28" y="271"/>
                  </a:moveTo>
                  <a:lnTo>
                    <a:pt x="0" y="349"/>
                  </a:lnTo>
                  <a:lnTo>
                    <a:pt x="108" y="339"/>
                  </a:lnTo>
                  <a:lnTo>
                    <a:pt x="151" y="303"/>
                  </a:lnTo>
                  <a:lnTo>
                    <a:pt x="299" y="264"/>
                  </a:lnTo>
                  <a:lnTo>
                    <a:pt x="340" y="285"/>
                  </a:lnTo>
                  <a:lnTo>
                    <a:pt x="437" y="271"/>
                  </a:lnTo>
                  <a:lnTo>
                    <a:pt x="437" y="277"/>
                  </a:lnTo>
                  <a:lnTo>
                    <a:pt x="583" y="367"/>
                  </a:lnTo>
                  <a:lnTo>
                    <a:pt x="668" y="340"/>
                  </a:lnTo>
                  <a:lnTo>
                    <a:pt x="716" y="239"/>
                  </a:lnTo>
                  <a:lnTo>
                    <a:pt x="800" y="211"/>
                  </a:lnTo>
                  <a:lnTo>
                    <a:pt x="839" y="137"/>
                  </a:lnTo>
                  <a:lnTo>
                    <a:pt x="837" y="46"/>
                  </a:lnTo>
                  <a:lnTo>
                    <a:pt x="827" y="121"/>
                  </a:lnTo>
                  <a:lnTo>
                    <a:pt x="780" y="184"/>
                  </a:lnTo>
                  <a:lnTo>
                    <a:pt x="763" y="179"/>
                  </a:lnTo>
                  <a:lnTo>
                    <a:pt x="700" y="197"/>
                  </a:lnTo>
                  <a:lnTo>
                    <a:pt x="700" y="176"/>
                  </a:lnTo>
                  <a:lnTo>
                    <a:pt x="763" y="154"/>
                  </a:lnTo>
                  <a:lnTo>
                    <a:pt x="706" y="147"/>
                  </a:lnTo>
                  <a:lnTo>
                    <a:pt x="770" y="128"/>
                  </a:lnTo>
                  <a:lnTo>
                    <a:pt x="795" y="138"/>
                  </a:lnTo>
                  <a:lnTo>
                    <a:pt x="807" y="67"/>
                  </a:lnTo>
                  <a:lnTo>
                    <a:pt x="791" y="51"/>
                  </a:lnTo>
                  <a:lnTo>
                    <a:pt x="715" y="80"/>
                  </a:lnTo>
                  <a:lnTo>
                    <a:pt x="716" y="37"/>
                  </a:lnTo>
                  <a:lnTo>
                    <a:pt x="748" y="48"/>
                  </a:lnTo>
                  <a:lnTo>
                    <a:pt x="791" y="16"/>
                  </a:lnTo>
                  <a:lnTo>
                    <a:pt x="768" y="0"/>
                  </a:lnTo>
                  <a:lnTo>
                    <a:pt x="517" y="57"/>
                  </a:lnTo>
                  <a:lnTo>
                    <a:pt x="210" y="119"/>
                  </a:lnTo>
                  <a:lnTo>
                    <a:pt x="69" y="269"/>
                  </a:lnTo>
                  <a:lnTo>
                    <a:pt x="28" y="271"/>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1" name="Freeform 41"/>
            <p:cNvSpPr>
              <a:spLocks/>
            </p:cNvSpPr>
            <p:nvPr/>
          </p:nvSpPr>
          <p:spPr bwMode="auto">
            <a:xfrm>
              <a:off x="4162" y="1947"/>
              <a:ext cx="735" cy="457"/>
            </a:xfrm>
            <a:custGeom>
              <a:avLst/>
              <a:gdLst>
                <a:gd name="T0" fmla="*/ 121 w 735"/>
                <a:gd name="T1" fmla="*/ 319 h 457"/>
                <a:gd name="T2" fmla="*/ 100 w 735"/>
                <a:gd name="T3" fmla="*/ 366 h 457"/>
                <a:gd name="T4" fmla="*/ 69 w 735"/>
                <a:gd name="T5" fmla="*/ 378 h 457"/>
                <a:gd name="T6" fmla="*/ 68 w 735"/>
                <a:gd name="T7" fmla="*/ 408 h 457"/>
                <a:gd name="T8" fmla="*/ 4 w 735"/>
                <a:gd name="T9" fmla="*/ 431 h 457"/>
                <a:gd name="T10" fmla="*/ 0 w 735"/>
                <a:gd name="T11" fmla="*/ 456 h 457"/>
                <a:gd name="T12" fmla="*/ 174 w 735"/>
                <a:gd name="T13" fmla="*/ 426 h 457"/>
                <a:gd name="T14" fmla="*/ 491 w 735"/>
                <a:gd name="T15" fmla="*/ 360 h 457"/>
                <a:gd name="T16" fmla="*/ 734 w 735"/>
                <a:gd name="T17" fmla="*/ 302 h 457"/>
                <a:gd name="T18" fmla="*/ 734 w 735"/>
                <a:gd name="T19" fmla="*/ 256 h 457"/>
                <a:gd name="T20" fmla="*/ 707 w 735"/>
                <a:gd name="T21" fmla="*/ 241 h 457"/>
                <a:gd name="T22" fmla="*/ 686 w 735"/>
                <a:gd name="T23" fmla="*/ 264 h 457"/>
                <a:gd name="T24" fmla="*/ 674 w 735"/>
                <a:gd name="T25" fmla="*/ 202 h 457"/>
                <a:gd name="T26" fmla="*/ 686 w 735"/>
                <a:gd name="T27" fmla="*/ 147 h 457"/>
                <a:gd name="T28" fmla="*/ 595 w 735"/>
                <a:gd name="T29" fmla="*/ 106 h 457"/>
                <a:gd name="T30" fmla="*/ 533 w 735"/>
                <a:gd name="T31" fmla="*/ 117 h 457"/>
                <a:gd name="T32" fmla="*/ 531 w 735"/>
                <a:gd name="T33" fmla="*/ 32 h 457"/>
                <a:gd name="T34" fmla="*/ 467 w 735"/>
                <a:gd name="T35" fmla="*/ 0 h 457"/>
                <a:gd name="T36" fmla="*/ 419 w 735"/>
                <a:gd name="T37" fmla="*/ 20 h 457"/>
                <a:gd name="T38" fmla="*/ 387 w 735"/>
                <a:gd name="T39" fmla="*/ 99 h 457"/>
                <a:gd name="T40" fmla="*/ 331 w 735"/>
                <a:gd name="T41" fmla="*/ 131 h 457"/>
                <a:gd name="T42" fmla="*/ 307 w 735"/>
                <a:gd name="T43" fmla="*/ 257 h 457"/>
                <a:gd name="T44" fmla="*/ 215 w 735"/>
                <a:gd name="T45" fmla="*/ 319 h 457"/>
                <a:gd name="T46" fmla="*/ 140 w 735"/>
                <a:gd name="T47" fmla="*/ 344 h 457"/>
                <a:gd name="T48" fmla="*/ 121 w 735"/>
                <a:gd name="T49" fmla="*/ 319 h 4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5"/>
                <a:gd name="T76" fmla="*/ 0 h 457"/>
                <a:gd name="T77" fmla="*/ 735 w 735"/>
                <a:gd name="T78" fmla="*/ 457 h 4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5" h="457">
                  <a:moveTo>
                    <a:pt x="121" y="319"/>
                  </a:moveTo>
                  <a:lnTo>
                    <a:pt x="100" y="366"/>
                  </a:lnTo>
                  <a:lnTo>
                    <a:pt x="69" y="378"/>
                  </a:lnTo>
                  <a:lnTo>
                    <a:pt x="68" y="408"/>
                  </a:lnTo>
                  <a:lnTo>
                    <a:pt x="4" y="431"/>
                  </a:lnTo>
                  <a:lnTo>
                    <a:pt x="0" y="456"/>
                  </a:lnTo>
                  <a:lnTo>
                    <a:pt x="174" y="426"/>
                  </a:lnTo>
                  <a:lnTo>
                    <a:pt x="491" y="360"/>
                  </a:lnTo>
                  <a:lnTo>
                    <a:pt x="734" y="302"/>
                  </a:lnTo>
                  <a:lnTo>
                    <a:pt x="734" y="256"/>
                  </a:lnTo>
                  <a:lnTo>
                    <a:pt x="707" y="241"/>
                  </a:lnTo>
                  <a:lnTo>
                    <a:pt x="686" y="264"/>
                  </a:lnTo>
                  <a:lnTo>
                    <a:pt x="674" y="202"/>
                  </a:lnTo>
                  <a:lnTo>
                    <a:pt x="686" y="147"/>
                  </a:lnTo>
                  <a:lnTo>
                    <a:pt x="595" y="106"/>
                  </a:lnTo>
                  <a:lnTo>
                    <a:pt x="533" y="117"/>
                  </a:lnTo>
                  <a:lnTo>
                    <a:pt x="531" y="32"/>
                  </a:lnTo>
                  <a:lnTo>
                    <a:pt x="467" y="0"/>
                  </a:lnTo>
                  <a:lnTo>
                    <a:pt x="419" y="20"/>
                  </a:lnTo>
                  <a:lnTo>
                    <a:pt x="387" y="99"/>
                  </a:lnTo>
                  <a:lnTo>
                    <a:pt x="331" y="131"/>
                  </a:lnTo>
                  <a:lnTo>
                    <a:pt x="307" y="257"/>
                  </a:lnTo>
                  <a:lnTo>
                    <a:pt x="215" y="319"/>
                  </a:lnTo>
                  <a:lnTo>
                    <a:pt x="140" y="344"/>
                  </a:lnTo>
                  <a:lnTo>
                    <a:pt x="121" y="319"/>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2" name="Freeform 42"/>
            <p:cNvSpPr>
              <a:spLocks/>
            </p:cNvSpPr>
            <p:nvPr/>
          </p:nvSpPr>
          <p:spPr bwMode="auto">
            <a:xfrm>
              <a:off x="4214" y="1856"/>
              <a:ext cx="417" cy="436"/>
            </a:xfrm>
            <a:custGeom>
              <a:avLst/>
              <a:gdLst>
                <a:gd name="T0" fmla="*/ 43 w 417"/>
                <a:gd name="T1" fmla="*/ 227 h 436"/>
                <a:gd name="T2" fmla="*/ 11 w 417"/>
                <a:gd name="T3" fmla="*/ 218 h 436"/>
                <a:gd name="T4" fmla="*/ 0 w 417"/>
                <a:gd name="T5" fmla="*/ 288 h 436"/>
                <a:gd name="T6" fmla="*/ 11 w 417"/>
                <a:gd name="T7" fmla="*/ 360 h 436"/>
                <a:gd name="T8" fmla="*/ 71 w 417"/>
                <a:gd name="T9" fmla="*/ 410 h 436"/>
                <a:gd name="T10" fmla="*/ 85 w 417"/>
                <a:gd name="T11" fmla="*/ 435 h 436"/>
                <a:gd name="T12" fmla="*/ 162 w 417"/>
                <a:gd name="T13" fmla="*/ 410 h 436"/>
                <a:gd name="T14" fmla="*/ 252 w 417"/>
                <a:gd name="T15" fmla="*/ 352 h 436"/>
                <a:gd name="T16" fmla="*/ 279 w 417"/>
                <a:gd name="T17" fmla="*/ 224 h 436"/>
                <a:gd name="T18" fmla="*/ 338 w 417"/>
                <a:gd name="T19" fmla="*/ 190 h 436"/>
                <a:gd name="T20" fmla="*/ 370 w 417"/>
                <a:gd name="T21" fmla="*/ 112 h 436"/>
                <a:gd name="T22" fmla="*/ 416 w 417"/>
                <a:gd name="T23" fmla="*/ 91 h 436"/>
                <a:gd name="T24" fmla="*/ 356 w 417"/>
                <a:gd name="T25" fmla="*/ 80 h 436"/>
                <a:gd name="T26" fmla="*/ 251 w 417"/>
                <a:gd name="T27" fmla="*/ 137 h 436"/>
                <a:gd name="T28" fmla="*/ 235 w 417"/>
                <a:gd name="T29" fmla="*/ 82 h 436"/>
                <a:gd name="T30" fmla="*/ 144 w 417"/>
                <a:gd name="T31" fmla="*/ 87 h 436"/>
                <a:gd name="T32" fmla="*/ 123 w 417"/>
                <a:gd name="T33" fmla="*/ 0 h 436"/>
                <a:gd name="T34" fmla="*/ 100 w 417"/>
                <a:gd name="T35" fmla="*/ 23 h 436"/>
                <a:gd name="T36" fmla="*/ 107 w 417"/>
                <a:gd name="T37" fmla="*/ 147 h 436"/>
                <a:gd name="T38" fmla="*/ 66 w 417"/>
                <a:gd name="T39" fmla="*/ 158 h 436"/>
                <a:gd name="T40" fmla="*/ 43 w 417"/>
                <a:gd name="T41" fmla="*/ 227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436"/>
                <a:gd name="T65" fmla="*/ 417 w 417"/>
                <a:gd name="T66" fmla="*/ 436 h 4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436">
                  <a:moveTo>
                    <a:pt x="43" y="227"/>
                  </a:moveTo>
                  <a:lnTo>
                    <a:pt x="11" y="218"/>
                  </a:lnTo>
                  <a:lnTo>
                    <a:pt x="0" y="288"/>
                  </a:lnTo>
                  <a:lnTo>
                    <a:pt x="11" y="360"/>
                  </a:lnTo>
                  <a:lnTo>
                    <a:pt x="71" y="410"/>
                  </a:lnTo>
                  <a:lnTo>
                    <a:pt x="85" y="435"/>
                  </a:lnTo>
                  <a:lnTo>
                    <a:pt x="162" y="410"/>
                  </a:lnTo>
                  <a:lnTo>
                    <a:pt x="252" y="352"/>
                  </a:lnTo>
                  <a:lnTo>
                    <a:pt x="279" y="224"/>
                  </a:lnTo>
                  <a:lnTo>
                    <a:pt x="338" y="190"/>
                  </a:lnTo>
                  <a:lnTo>
                    <a:pt x="370" y="112"/>
                  </a:lnTo>
                  <a:lnTo>
                    <a:pt x="416" y="91"/>
                  </a:lnTo>
                  <a:lnTo>
                    <a:pt x="356" y="80"/>
                  </a:lnTo>
                  <a:lnTo>
                    <a:pt x="251" y="137"/>
                  </a:lnTo>
                  <a:lnTo>
                    <a:pt x="235" y="82"/>
                  </a:lnTo>
                  <a:lnTo>
                    <a:pt x="144" y="87"/>
                  </a:lnTo>
                  <a:lnTo>
                    <a:pt x="123" y="0"/>
                  </a:lnTo>
                  <a:lnTo>
                    <a:pt x="100" y="23"/>
                  </a:lnTo>
                  <a:lnTo>
                    <a:pt x="107" y="147"/>
                  </a:lnTo>
                  <a:lnTo>
                    <a:pt x="66" y="158"/>
                  </a:lnTo>
                  <a:lnTo>
                    <a:pt x="43" y="227"/>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3" name="Freeform 43"/>
            <p:cNvSpPr>
              <a:spLocks/>
            </p:cNvSpPr>
            <p:nvPr/>
          </p:nvSpPr>
          <p:spPr bwMode="auto">
            <a:xfrm>
              <a:off x="4805" y="1863"/>
              <a:ext cx="119" cy="147"/>
            </a:xfrm>
            <a:custGeom>
              <a:avLst/>
              <a:gdLst>
                <a:gd name="T0" fmla="*/ 0 w 119"/>
                <a:gd name="T1" fmla="*/ 9 h 147"/>
                <a:gd name="T2" fmla="*/ 25 w 119"/>
                <a:gd name="T3" fmla="*/ 0 h 147"/>
                <a:gd name="T4" fmla="*/ 79 w 119"/>
                <a:gd name="T5" fmla="*/ 32 h 147"/>
                <a:gd name="T6" fmla="*/ 79 w 119"/>
                <a:gd name="T7" fmla="*/ 64 h 147"/>
                <a:gd name="T8" fmla="*/ 116 w 119"/>
                <a:gd name="T9" fmla="*/ 87 h 147"/>
                <a:gd name="T10" fmla="*/ 118 w 119"/>
                <a:gd name="T11" fmla="*/ 130 h 147"/>
                <a:gd name="T12" fmla="*/ 57 w 119"/>
                <a:gd name="T13" fmla="*/ 146 h 147"/>
                <a:gd name="T14" fmla="*/ 0 w 119"/>
                <a:gd name="T15" fmla="*/ 9 h 147"/>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147"/>
                <a:gd name="T26" fmla="*/ 119 w 11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147">
                  <a:moveTo>
                    <a:pt x="0" y="9"/>
                  </a:moveTo>
                  <a:lnTo>
                    <a:pt x="25" y="0"/>
                  </a:lnTo>
                  <a:lnTo>
                    <a:pt x="79" y="32"/>
                  </a:lnTo>
                  <a:lnTo>
                    <a:pt x="79" y="64"/>
                  </a:lnTo>
                  <a:lnTo>
                    <a:pt x="116" y="87"/>
                  </a:lnTo>
                  <a:lnTo>
                    <a:pt x="118" y="130"/>
                  </a:lnTo>
                  <a:lnTo>
                    <a:pt x="57" y="146"/>
                  </a:lnTo>
                  <a:lnTo>
                    <a:pt x="0" y="9"/>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4" name="Freeform 44"/>
            <p:cNvSpPr>
              <a:spLocks/>
            </p:cNvSpPr>
            <p:nvPr/>
          </p:nvSpPr>
          <p:spPr bwMode="auto">
            <a:xfrm>
              <a:off x="4307" y="1577"/>
              <a:ext cx="564" cy="371"/>
            </a:xfrm>
            <a:custGeom>
              <a:avLst/>
              <a:gdLst>
                <a:gd name="T0" fmla="*/ 52 w 564"/>
                <a:gd name="T1" fmla="*/ 53 h 371"/>
                <a:gd name="T2" fmla="*/ 0 w 564"/>
                <a:gd name="T3" fmla="*/ 103 h 371"/>
                <a:gd name="T4" fmla="*/ 28 w 564"/>
                <a:gd name="T5" fmla="*/ 283 h 371"/>
                <a:gd name="T6" fmla="*/ 52 w 564"/>
                <a:gd name="T7" fmla="*/ 370 h 371"/>
                <a:gd name="T8" fmla="*/ 147 w 564"/>
                <a:gd name="T9" fmla="*/ 363 h 371"/>
                <a:gd name="T10" fmla="*/ 503 w 564"/>
                <a:gd name="T11" fmla="*/ 295 h 371"/>
                <a:gd name="T12" fmla="*/ 527 w 564"/>
                <a:gd name="T13" fmla="*/ 285 h 371"/>
                <a:gd name="T14" fmla="*/ 563 w 564"/>
                <a:gd name="T15" fmla="*/ 201 h 371"/>
                <a:gd name="T16" fmla="*/ 510 w 564"/>
                <a:gd name="T17" fmla="*/ 155 h 371"/>
                <a:gd name="T18" fmla="*/ 538 w 564"/>
                <a:gd name="T19" fmla="*/ 48 h 371"/>
                <a:gd name="T20" fmla="*/ 497 w 564"/>
                <a:gd name="T21" fmla="*/ 37 h 371"/>
                <a:gd name="T22" fmla="*/ 497 w 564"/>
                <a:gd name="T23" fmla="*/ 11 h 371"/>
                <a:gd name="T24" fmla="*/ 480 w 564"/>
                <a:gd name="T25" fmla="*/ 0 h 371"/>
                <a:gd name="T26" fmla="*/ 67 w 564"/>
                <a:gd name="T27" fmla="*/ 76 h 371"/>
                <a:gd name="T28" fmla="*/ 52 w 564"/>
                <a:gd name="T29" fmla="*/ 53 h 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4"/>
                <a:gd name="T46" fmla="*/ 0 h 371"/>
                <a:gd name="T47" fmla="*/ 564 w 564"/>
                <a:gd name="T48" fmla="*/ 371 h 3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4" h="371">
                  <a:moveTo>
                    <a:pt x="52" y="53"/>
                  </a:moveTo>
                  <a:lnTo>
                    <a:pt x="0" y="103"/>
                  </a:lnTo>
                  <a:lnTo>
                    <a:pt x="28" y="283"/>
                  </a:lnTo>
                  <a:lnTo>
                    <a:pt x="52" y="370"/>
                  </a:lnTo>
                  <a:lnTo>
                    <a:pt x="147" y="363"/>
                  </a:lnTo>
                  <a:lnTo>
                    <a:pt x="503" y="295"/>
                  </a:lnTo>
                  <a:lnTo>
                    <a:pt x="527" y="285"/>
                  </a:lnTo>
                  <a:lnTo>
                    <a:pt x="563" y="201"/>
                  </a:lnTo>
                  <a:lnTo>
                    <a:pt x="510" y="155"/>
                  </a:lnTo>
                  <a:lnTo>
                    <a:pt x="538" y="48"/>
                  </a:lnTo>
                  <a:lnTo>
                    <a:pt x="497" y="37"/>
                  </a:lnTo>
                  <a:lnTo>
                    <a:pt x="497" y="11"/>
                  </a:lnTo>
                  <a:lnTo>
                    <a:pt x="480" y="0"/>
                  </a:lnTo>
                  <a:lnTo>
                    <a:pt x="67" y="76"/>
                  </a:lnTo>
                  <a:lnTo>
                    <a:pt x="52" y="53"/>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5" name="Freeform 45"/>
            <p:cNvSpPr>
              <a:spLocks/>
            </p:cNvSpPr>
            <p:nvPr/>
          </p:nvSpPr>
          <p:spPr bwMode="auto">
            <a:xfrm>
              <a:off x="4816" y="1620"/>
              <a:ext cx="150" cy="295"/>
            </a:xfrm>
            <a:custGeom>
              <a:avLst/>
              <a:gdLst>
                <a:gd name="T0" fmla="*/ 27 w 150"/>
                <a:gd name="T1" fmla="*/ 2 h 295"/>
                <a:gd name="T2" fmla="*/ 62 w 150"/>
                <a:gd name="T3" fmla="*/ 0 h 295"/>
                <a:gd name="T4" fmla="*/ 133 w 150"/>
                <a:gd name="T5" fmla="*/ 44 h 295"/>
                <a:gd name="T6" fmla="*/ 122 w 150"/>
                <a:gd name="T7" fmla="*/ 80 h 295"/>
                <a:gd name="T8" fmla="*/ 147 w 150"/>
                <a:gd name="T9" fmla="*/ 103 h 295"/>
                <a:gd name="T10" fmla="*/ 149 w 150"/>
                <a:gd name="T11" fmla="*/ 241 h 295"/>
                <a:gd name="T12" fmla="*/ 124 w 150"/>
                <a:gd name="T13" fmla="*/ 294 h 295"/>
                <a:gd name="T14" fmla="*/ 96 w 150"/>
                <a:gd name="T15" fmla="*/ 275 h 295"/>
                <a:gd name="T16" fmla="*/ 66 w 150"/>
                <a:gd name="T17" fmla="*/ 273 h 295"/>
                <a:gd name="T18" fmla="*/ 14 w 150"/>
                <a:gd name="T19" fmla="*/ 244 h 295"/>
                <a:gd name="T20" fmla="*/ 53 w 150"/>
                <a:gd name="T21" fmla="*/ 158 h 295"/>
                <a:gd name="T22" fmla="*/ 0 w 150"/>
                <a:gd name="T23" fmla="*/ 112 h 295"/>
                <a:gd name="T24" fmla="*/ 27 w 150"/>
                <a:gd name="T25" fmla="*/ 2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295"/>
                <a:gd name="T41" fmla="*/ 150 w 150"/>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295">
                  <a:moveTo>
                    <a:pt x="27" y="2"/>
                  </a:moveTo>
                  <a:lnTo>
                    <a:pt x="62" y="0"/>
                  </a:lnTo>
                  <a:lnTo>
                    <a:pt x="133" y="44"/>
                  </a:lnTo>
                  <a:lnTo>
                    <a:pt x="122" y="80"/>
                  </a:lnTo>
                  <a:lnTo>
                    <a:pt x="147" y="103"/>
                  </a:lnTo>
                  <a:lnTo>
                    <a:pt x="149" y="241"/>
                  </a:lnTo>
                  <a:lnTo>
                    <a:pt x="124" y="294"/>
                  </a:lnTo>
                  <a:lnTo>
                    <a:pt x="96" y="275"/>
                  </a:lnTo>
                  <a:lnTo>
                    <a:pt x="66" y="273"/>
                  </a:lnTo>
                  <a:lnTo>
                    <a:pt x="14" y="244"/>
                  </a:lnTo>
                  <a:lnTo>
                    <a:pt x="53" y="158"/>
                  </a:lnTo>
                  <a:lnTo>
                    <a:pt x="0" y="112"/>
                  </a:lnTo>
                  <a:lnTo>
                    <a:pt x="27" y="2"/>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6" name="Freeform 46"/>
            <p:cNvSpPr>
              <a:spLocks/>
            </p:cNvSpPr>
            <p:nvPr/>
          </p:nvSpPr>
          <p:spPr bwMode="auto">
            <a:xfrm>
              <a:off x="4354" y="1160"/>
              <a:ext cx="626" cy="509"/>
            </a:xfrm>
            <a:custGeom>
              <a:avLst/>
              <a:gdLst>
                <a:gd name="T0" fmla="*/ 48 w 626"/>
                <a:gd name="T1" fmla="*/ 341 h 509"/>
                <a:gd name="T2" fmla="*/ 107 w 626"/>
                <a:gd name="T3" fmla="*/ 311 h 509"/>
                <a:gd name="T4" fmla="*/ 187 w 626"/>
                <a:gd name="T5" fmla="*/ 304 h 509"/>
                <a:gd name="T6" fmla="*/ 207 w 626"/>
                <a:gd name="T7" fmla="*/ 277 h 509"/>
                <a:gd name="T8" fmla="*/ 235 w 626"/>
                <a:gd name="T9" fmla="*/ 274 h 509"/>
                <a:gd name="T10" fmla="*/ 251 w 626"/>
                <a:gd name="T11" fmla="*/ 245 h 509"/>
                <a:gd name="T12" fmla="*/ 278 w 626"/>
                <a:gd name="T13" fmla="*/ 234 h 509"/>
                <a:gd name="T14" fmla="*/ 265 w 626"/>
                <a:gd name="T15" fmla="*/ 181 h 509"/>
                <a:gd name="T16" fmla="*/ 249 w 626"/>
                <a:gd name="T17" fmla="*/ 167 h 509"/>
                <a:gd name="T18" fmla="*/ 283 w 626"/>
                <a:gd name="T19" fmla="*/ 124 h 509"/>
                <a:gd name="T20" fmla="*/ 304 w 626"/>
                <a:gd name="T21" fmla="*/ 124 h 509"/>
                <a:gd name="T22" fmla="*/ 377 w 626"/>
                <a:gd name="T23" fmla="*/ 34 h 509"/>
                <a:gd name="T24" fmla="*/ 490 w 626"/>
                <a:gd name="T25" fmla="*/ 0 h 509"/>
                <a:gd name="T26" fmla="*/ 502 w 626"/>
                <a:gd name="T27" fmla="*/ 85 h 509"/>
                <a:gd name="T28" fmla="*/ 507 w 626"/>
                <a:gd name="T29" fmla="*/ 82 h 509"/>
                <a:gd name="T30" fmla="*/ 534 w 626"/>
                <a:gd name="T31" fmla="*/ 112 h 509"/>
                <a:gd name="T32" fmla="*/ 536 w 626"/>
                <a:gd name="T33" fmla="*/ 199 h 509"/>
                <a:gd name="T34" fmla="*/ 570 w 626"/>
                <a:gd name="T35" fmla="*/ 270 h 509"/>
                <a:gd name="T36" fmla="*/ 582 w 626"/>
                <a:gd name="T37" fmla="*/ 362 h 509"/>
                <a:gd name="T38" fmla="*/ 586 w 626"/>
                <a:gd name="T39" fmla="*/ 442 h 509"/>
                <a:gd name="T40" fmla="*/ 625 w 626"/>
                <a:gd name="T41" fmla="*/ 469 h 509"/>
                <a:gd name="T42" fmla="*/ 597 w 626"/>
                <a:gd name="T43" fmla="*/ 508 h 509"/>
                <a:gd name="T44" fmla="*/ 524 w 626"/>
                <a:gd name="T45" fmla="*/ 462 h 509"/>
                <a:gd name="T46" fmla="*/ 486 w 626"/>
                <a:gd name="T47" fmla="*/ 465 h 509"/>
                <a:gd name="T48" fmla="*/ 449 w 626"/>
                <a:gd name="T49" fmla="*/ 455 h 509"/>
                <a:gd name="T50" fmla="*/ 450 w 626"/>
                <a:gd name="T51" fmla="*/ 428 h 509"/>
                <a:gd name="T52" fmla="*/ 427 w 626"/>
                <a:gd name="T53" fmla="*/ 419 h 509"/>
                <a:gd name="T54" fmla="*/ 18 w 626"/>
                <a:gd name="T55" fmla="*/ 497 h 509"/>
                <a:gd name="T56" fmla="*/ 0 w 626"/>
                <a:gd name="T57" fmla="*/ 474 h 509"/>
                <a:gd name="T58" fmla="*/ 62 w 626"/>
                <a:gd name="T59" fmla="*/ 384 h 509"/>
                <a:gd name="T60" fmla="*/ 48 w 626"/>
                <a:gd name="T61" fmla="*/ 341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6"/>
                <a:gd name="T94" fmla="*/ 0 h 509"/>
                <a:gd name="T95" fmla="*/ 626 w 626"/>
                <a:gd name="T96" fmla="*/ 509 h 5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6" h="509">
                  <a:moveTo>
                    <a:pt x="48" y="341"/>
                  </a:moveTo>
                  <a:lnTo>
                    <a:pt x="107" y="311"/>
                  </a:lnTo>
                  <a:lnTo>
                    <a:pt x="187" y="304"/>
                  </a:lnTo>
                  <a:lnTo>
                    <a:pt x="207" y="277"/>
                  </a:lnTo>
                  <a:lnTo>
                    <a:pt x="235" y="274"/>
                  </a:lnTo>
                  <a:lnTo>
                    <a:pt x="251" y="245"/>
                  </a:lnTo>
                  <a:lnTo>
                    <a:pt x="278" y="234"/>
                  </a:lnTo>
                  <a:lnTo>
                    <a:pt x="265" y="181"/>
                  </a:lnTo>
                  <a:lnTo>
                    <a:pt x="249" y="167"/>
                  </a:lnTo>
                  <a:lnTo>
                    <a:pt x="283" y="124"/>
                  </a:lnTo>
                  <a:lnTo>
                    <a:pt x="304" y="124"/>
                  </a:lnTo>
                  <a:lnTo>
                    <a:pt x="377" y="34"/>
                  </a:lnTo>
                  <a:lnTo>
                    <a:pt x="490" y="0"/>
                  </a:lnTo>
                  <a:lnTo>
                    <a:pt x="502" y="85"/>
                  </a:lnTo>
                  <a:lnTo>
                    <a:pt x="507" y="82"/>
                  </a:lnTo>
                  <a:lnTo>
                    <a:pt x="534" y="112"/>
                  </a:lnTo>
                  <a:lnTo>
                    <a:pt x="536" y="199"/>
                  </a:lnTo>
                  <a:lnTo>
                    <a:pt x="570" y="270"/>
                  </a:lnTo>
                  <a:lnTo>
                    <a:pt x="582" y="362"/>
                  </a:lnTo>
                  <a:lnTo>
                    <a:pt x="586" y="442"/>
                  </a:lnTo>
                  <a:lnTo>
                    <a:pt x="625" y="469"/>
                  </a:lnTo>
                  <a:lnTo>
                    <a:pt x="597" y="508"/>
                  </a:lnTo>
                  <a:lnTo>
                    <a:pt x="524" y="462"/>
                  </a:lnTo>
                  <a:lnTo>
                    <a:pt x="486" y="465"/>
                  </a:lnTo>
                  <a:lnTo>
                    <a:pt x="449" y="455"/>
                  </a:lnTo>
                  <a:lnTo>
                    <a:pt x="450" y="428"/>
                  </a:lnTo>
                  <a:lnTo>
                    <a:pt x="427" y="419"/>
                  </a:lnTo>
                  <a:lnTo>
                    <a:pt x="18" y="497"/>
                  </a:lnTo>
                  <a:lnTo>
                    <a:pt x="0" y="474"/>
                  </a:lnTo>
                  <a:lnTo>
                    <a:pt x="62" y="384"/>
                  </a:lnTo>
                  <a:lnTo>
                    <a:pt x="48" y="341"/>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7" name="Freeform 47"/>
            <p:cNvSpPr>
              <a:spLocks/>
            </p:cNvSpPr>
            <p:nvPr/>
          </p:nvSpPr>
          <p:spPr bwMode="auto">
            <a:xfrm>
              <a:off x="4840" y="1132"/>
              <a:ext cx="165" cy="306"/>
            </a:xfrm>
            <a:custGeom>
              <a:avLst/>
              <a:gdLst>
                <a:gd name="T0" fmla="*/ 0 w 165"/>
                <a:gd name="T1" fmla="*/ 32 h 306"/>
                <a:gd name="T2" fmla="*/ 120 w 165"/>
                <a:gd name="T3" fmla="*/ 0 h 306"/>
                <a:gd name="T4" fmla="*/ 164 w 165"/>
                <a:gd name="T5" fmla="*/ 83 h 306"/>
                <a:gd name="T6" fmla="*/ 141 w 165"/>
                <a:gd name="T7" fmla="*/ 105 h 306"/>
                <a:gd name="T8" fmla="*/ 150 w 165"/>
                <a:gd name="T9" fmla="*/ 289 h 306"/>
                <a:gd name="T10" fmla="*/ 81 w 165"/>
                <a:gd name="T11" fmla="*/ 305 h 306"/>
                <a:gd name="T12" fmla="*/ 48 w 165"/>
                <a:gd name="T13" fmla="*/ 229 h 306"/>
                <a:gd name="T14" fmla="*/ 46 w 165"/>
                <a:gd name="T15" fmla="*/ 138 h 306"/>
                <a:gd name="T16" fmla="*/ 16 w 165"/>
                <a:gd name="T17" fmla="*/ 112 h 306"/>
                <a:gd name="T18" fmla="*/ 0 w 165"/>
                <a:gd name="T19" fmla="*/ 32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306"/>
                <a:gd name="T32" fmla="*/ 165 w 165"/>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306">
                  <a:moveTo>
                    <a:pt x="0" y="32"/>
                  </a:moveTo>
                  <a:lnTo>
                    <a:pt x="120" y="0"/>
                  </a:lnTo>
                  <a:lnTo>
                    <a:pt x="164" y="83"/>
                  </a:lnTo>
                  <a:lnTo>
                    <a:pt x="141" y="105"/>
                  </a:lnTo>
                  <a:lnTo>
                    <a:pt x="150" y="289"/>
                  </a:lnTo>
                  <a:lnTo>
                    <a:pt x="81" y="305"/>
                  </a:lnTo>
                  <a:lnTo>
                    <a:pt x="48" y="229"/>
                  </a:lnTo>
                  <a:lnTo>
                    <a:pt x="46" y="138"/>
                  </a:lnTo>
                  <a:lnTo>
                    <a:pt x="16" y="112"/>
                  </a:lnTo>
                  <a:lnTo>
                    <a:pt x="0" y="32"/>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8" name="Freeform 48"/>
            <p:cNvSpPr>
              <a:spLocks/>
            </p:cNvSpPr>
            <p:nvPr/>
          </p:nvSpPr>
          <p:spPr bwMode="auto">
            <a:xfrm>
              <a:off x="4919" y="1369"/>
              <a:ext cx="353" cy="162"/>
            </a:xfrm>
            <a:custGeom>
              <a:avLst/>
              <a:gdLst>
                <a:gd name="T0" fmla="*/ 0 w 353"/>
                <a:gd name="T1" fmla="*/ 64 h 162"/>
                <a:gd name="T2" fmla="*/ 180 w 353"/>
                <a:gd name="T3" fmla="*/ 20 h 162"/>
                <a:gd name="T4" fmla="*/ 201 w 353"/>
                <a:gd name="T5" fmla="*/ 21 h 162"/>
                <a:gd name="T6" fmla="*/ 222 w 353"/>
                <a:gd name="T7" fmla="*/ 0 h 162"/>
                <a:gd name="T8" fmla="*/ 240 w 353"/>
                <a:gd name="T9" fmla="*/ 11 h 162"/>
                <a:gd name="T10" fmla="*/ 219 w 353"/>
                <a:gd name="T11" fmla="*/ 57 h 162"/>
                <a:gd name="T12" fmla="*/ 256 w 353"/>
                <a:gd name="T13" fmla="*/ 54 h 162"/>
                <a:gd name="T14" fmla="*/ 277 w 353"/>
                <a:gd name="T15" fmla="*/ 89 h 162"/>
                <a:gd name="T16" fmla="*/ 302 w 353"/>
                <a:gd name="T17" fmla="*/ 93 h 162"/>
                <a:gd name="T18" fmla="*/ 320 w 353"/>
                <a:gd name="T19" fmla="*/ 88 h 162"/>
                <a:gd name="T20" fmla="*/ 320 w 353"/>
                <a:gd name="T21" fmla="*/ 68 h 162"/>
                <a:gd name="T22" fmla="*/ 290 w 353"/>
                <a:gd name="T23" fmla="*/ 43 h 162"/>
                <a:gd name="T24" fmla="*/ 313 w 353"/>
                <a:gd name="T25" fmla="*/ 41 h 162"/>
                <a:gd name="T26" fmla="*/ 352 w 353"/>
                <a:gd name="T27" fmla="*/ 95 h 162"/>
                <a:gd name="T28" fmla="*/ 315 w 353"/>
                <a:gd name="T29" fmla="*/ 127 h 162"/>
                <a:gd name="T30" fmla="*/ 272 w 353"/>
                <a:gd name="T31" fmla="*/ 111 h 162"/>
                <a:gd name="T32" fmla="*/ 245 w 353"/>
                <a:gd name="T33" fmla="*/ 150 h 162"/>
                <a:gd name="T34" fmla="*/ 192 w 353"/>
                <a:gd name="T35" fmla="*/ 111 h 162"/>
                <a:gd name="T36" fmla="*/ 14 w 353"/>
                <a:gd name="T37" fmla="*/ 161 h 162"/>
                <a:gd name="T38" fmla="*/ 0 w 353"/>
                <a:gd name="T39" fmla="*/ 64 h 1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3"/>
                <a:gd name="T61" fmla="*/ 0 h 162"/>
                <a:gd name="T62" fmla="*/ 353 w 353"/>
                <a:gd name="T63" fmla="*/ 162 h 1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3" h="162">
                  <a:moveTo>
                    <a:pt x="0" y="64"/>
                  </a:moveTo>
                  <a:lnTo>
                    <a:pt x="180" y="20"/>
                  </a:lnTo>
                  <a:lnTo>
                    <a:pt x="201" y="21"/>
                  </a:lnTo>
                  <a:lnTo>
                    <a:pt x="222" y="0"/>
                  </a:lnTo>
                  <a:lnTo>
                    <a:pt x="240" y="11"/>
                  </a:lnTo>
                  <a:lnTo>
                    <a:pt x="219" y="57"/>
                  </a:lnTo>
                  <a:lnTo>
                    <a:pt x="256" y="54"/>
                  </a:lnTo>
                  <a:lnTo>
                    <a:pt x="277" y="89"/>
                  </a:lnTo>
                  <a:lnTo>
                    <a:pt x="302" y="93"/>
                  </a:lnTo>
                  <a:lnTo>
                    <a:pt x="320" y="88"/>
                  </a:lnTo>
                  <a:lnTo>
                    <a:pt x="320" y="68"/>
                  </a:lnTo>
                  <a:lnTo>
                    <a:pt x="290" y="43"/>
                  </a:lnTo>
                  <a:lnTo>
                    <a:pt x="313" y="41"/>
                  </a:lnTo>
                  <a:lnTo>
                    <a:pt x="352" y="95"/>
                  </a:lnTo>
                  <a:lnTo>
                    <a:pt x="315" y="127"/>
                  </a:lnTo>
                  <a:lnTo>
                    <a:pt x="272" y="111"/>
                  </a:lnTo>
                  <a:lnTo>
                    <a:pt x="245" y="150"/>
                  </a:lnTo>
                  <a:lnTo>
                    <a:pt x="192" y="111"/>
                  </a:lnTo>
                  <a:lnTo>
                    <a:pt x="14" y="161"/>
                  </a:lnTo>
                  <a:lnTo>
                    <a:pt x="0" y="64"/>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89" name="Freeform 49"/>
            <p:cNvSpPr>
              <a:spLocks/>
            </p:cNvSpPr>
            <p:nvPr/>
          </p:nvSpPr>
          <p:spPr bwMode="auto">
            <a:xfrm>
              <a:off x="4932" y="1490"/>
              <a:ext cx="183" cy="141"/>
            </a:xfrm>
            <a:custGeom>
              <a:avLst/>
              <a:gdLst>
                <a:gd name="T0" fmla="*/ 0 w 183"/>
                <a:gd name="T1" fmla="*/ 35 h 141"/>
                <a:gd name="T2" fmla="*/ 140 w 183"/>
                <a:gd name="T3" fmla="*/ 0 h 141"/>
                <a:gd name="T4" fmla="*/ 182 w 183"/>
                <a:gd name="T5" fmla="*/ 64 h 141"/>
                <a:gd name="T6" fmla="*/ 157 w 183"/>
                <a:gd name="T7" fmla="*/ 92 h 141"/>
                <a:gd name="T8" fmla="*/ 113 w 183"/>
                <a:gd name="T9" fmla="*/ 82 h 141"/>
                <a:gd name="T10" fmla="*/ 44 w 183"/>
                <a:gd name="T11" fmla="*/ 140 h 141"/>
                <a:gd name="T12" fmla="*/ 7 w 183"/>
                <a:gd name="T13" fmla="*/ 110 h 141"/>
                <a:gd name="T14" fmla="*/ 0 w 183"/>
                <a:gd name="T15" fmla="*/ 35 h 141"/>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41"/>
                <a:gd name="T26" fmla="*/ 183 w 183"/>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41">
                  <a:moveTo>
                    <a:pt x="0" y="35"/>
                  </a:moveTo>
                  <a:lnTo>
                    <a:pt x="140" y="0"/>
                  </a:lnTo>
                  <a:lnTo>
                    <a:pt x="182" y="64"/>
                  </a:lnTo>
                  <a:lnTo>
                    <a:pt x="157" y="92"/>
                  </a:lnTo>
                  <a:lnTo>
                    <a:pt x="113" y="82"/>
                  </a:lnTo>
                  <a:lnTo>
                    <a:pt x="44" y="140"/>
                  </a:lnTo>
                  <a:lnTo>
                    <a:pt x="7" y="110"/>
                  </a:lnTo>
                  <a:lnTo>
                    <a:pt x="0" y="35"/>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90" name="Freeform 50"/>
            <p:cNvSpPr>
              <a:spLocks/>
            </p:cNvSpPr>
            <p:nvPr/>
          </p:nvSpPr>
          <p:spPr bwMode="auto">
            <a:xfrm>
              <a:off x="4962" y="1586"/>
              <a:ext cx="182" cy="109"/>
            </a:xfrm>
            <a:custGeom>
              <a:avLst/>
              <a:gdLst>
                <a:gd name="T0" fmla="*/ 0 w 182"/>
                <a:gd name="T1" fmla="*/ 80 h 109"/>
                <a:gd name="T2" fmla="*/ 75 w 182"/>
                <a:gd name="T3" fmla="*/ 44 h 109"/>
                <a:gd name="T4" fmla="*/ 147 w 182"/>
                <a:gd name="T5" fmla="*/ 0 h 109"/>
                <a:gd name="T6" fmla="*/ 160 w 182"/>
                <a:gd name="T7" fmla="*/ 2 h 109"/>
                <a:gd name="T8" fmla="*/ 181 w 182"/>
                <a:gd name="T9" fmla="*/ 4 h 109"/>
                <a:gd name="T10" fmla="*/ 110 w 182"/>
                <a:gd name="T11" fmla="*/ 60 h 109"/>
                <a:gd name="T12" fmla="*/ 21 w 182"/>
                <a:gd name="T13" fmla="*/ 108 h 109"/>
                <a:gd name="T14" fmla="*/ 0 w 182"/>
                <a:gd name="T15" fmla="*/ 80 h 109"/>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09"/>
                <a:gd name="T26" fmla="*/ 182 w 182"/>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09">
                  <a:moveTo>
                    <a:pt x="0" y="80"/>
                  </a:moveTo>
                  <a:lnTo>
                    <a:pt x="75" y="44"/>
                  </a:lnTo>
                  <a:lnTo>
                    <a:pt x="147" y="0"/>
                  </a:lnTo>
                  <a:lnTo>
                    <a:pt x="160" y="2"/>
                  </a:lnTo>
                  <a:lnTo>
                    <a:pt x="181" y="4"/>
                  </a:lnTo>
                  <a:lnTo>
                    <a:pt x="110" y="60"/>
                  </a:lnTo>
                  <a:lnTo>
                    <a:pt x="21" y="108"/>
                  </a:lnTo>
                  <a:lnTo>
                    <a:pt x="0" y="8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91" name="Freeform 51"/>
            <p:cNvSpPr>
              <a:spLocks/>
            </p:cNvSpPr>
            <p:nvPr/>
          </p:nvSpPr>
          <p:spPr bwMode="auto">
            <a:xfrm>
              <a:off x="4961" y="1072"/>
              <a:ext cx="194" cy="346"/>
            </a:xfrm>
            <a:custGeom>
              <a:avLst/>
              <a:gdLst>
                <a:gd name="T0" fmla="*/ 41 w 194"/>
                <a:gd name="T1" fmla="*/ 0 h 346"/>
                <a:gd name="T2" fmla="*/ 0 w 194"/>
                <a:gd name="T3" fmla="*/ 60 h 346"/>
                <a:gd name="T4" fmla="*/ 44 w 194"/>
                <a:gd name="T5" fmla="*/ 140 h 346"/>
                <a:gd name="T6" fmla="*/ 18 w 194"/>
                <a:gd name="T7" fmla="*/ 162 h 346"/>
                <a:gd name="T8" fmla="*/ 28 w 194"/>
                <a:gd name="T9" fmla="*/ 345 h 346"/>
                <a:gd name="T10" fmla="*/ 136 w 194"/>
                <a:gd name="T11" fmla="*/ 318 h 346"/>
                <a:gd name="T12" fmla="*/ 165 w 194"/>
                <a:gd name="T13" fmla="*/ 318 h 346"/>
                <a:gd name="T14" fmla="*/ 181 w 194"/>
                <a:gd name="T15" fmla="*/ 299 h 346"/>
                <a:gd name="T16" fmla="*/ 181 w 194"/>
                <a:gd name="T17" fmla="*/ 265 h 346"/>
                <a:gd name="T18" fmla="*/ 193 w 194"/>
                <a:gd name="T19" fmla="*/ 244 h 346"/>
                <a:gd name="T20" fmla="*/ 133 w 194"/>
                <a:gd name="T21" fmla="*/ 217 h 346"/>
                <a:gd name="T22" fmla="*/ 55 w 194"/>
                <a:gd name="T23" fmla="*/ 16 h 346"/>
                <a:gd name="T24" fmla="*/ 41 w 194"/>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346"/>
                <a:gd name="T41" fmla="*/ 194 w 194"/>
                <a:gd name="T42" fmla="*/ 346 h 3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346">
                  <a:moveTo>
                    <a:pt x="41" y="0"/>
                  </a:moveTo>
                  <a:lnTo>
                    <a:pt x="0" y="60"/>
                  </a:lnTo>
                  <a:lnTo>
                    <a:pt x="44" y="140"/>
                  </a:lnTo>
                  <a:lnTo>
                    <a:pt x="18" y="162"/>
                  </a:lnTo>
                  <a:lnTo>
                    <a:pt x="28" y="345"/>
                  </a:lnTo>
                  <a:lnTo>
                    <a:pt x="136" y="318"/>
                  </a:lnTo>
                  <a:lnTo>
                    <a:pt x="165" y="318"/>
                  </a:lnTo>
                  <a:lnTo>
                    <a:pt x="181" y="299"/>
                  </a:lnTo>
                  <a:lnTo>
                    <a:pt x="181" y="265"/>
                  </a:lnTo>
                  <a:lnTo>
                    <a:pt x="193" y="244"/>
                  </a:lnTo>
                  <a:lnTo>
                    <a:pt x="133" y="217"/>
                  </a:lnTo>
                  <a:lnTo>
                    <a:pt x="55" y="16"/>
                  </a:lnTo>
                  <a:lnTo>
                    <a:pt x="41" y="0"/>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92" name="Freeform 52"/>
            <p:cNvSpPr>
              <a:spLocks/>
            </p:cNvSpPr>
            <p:nvPr/>
          </p:nvSpPr>
          <p:spPr bwMode="auto">
            <a:xfrm>
              <a:off x="5072" y="1477"/>
              <a:ext cx="94" cy="78"/>
            </a:xfrm>
            <a:custGeom>
              <a:avLst/>
              <a:gdLst>
                <a:gd name="T0" fmla="*/ 0 w 94"/>
                <a:gd name="T1" fmla="*/ 13 h 78"/>
                <a:gd name="T2" fmla="*/ 39 w 94"/>
                <a:gd name="T3" fmla="*/ 0 h 78"/>
                <a:gd name="T4" fmla="*/ 93 w 94"/>
                <a:gd name="T5" fmla="*/ 39 h 78"/>
                <a:gd name="T6" fmla="*/ 82 w 94"/>
                <a:gd name="T7" fmla="*/ 50 h 78"/>
                <a:gd name="T8" fmla="*/ 55 w 94"/>
                <a:gd name="T9" fmla="*/ 50 h 78"/>
                <a:gd name="T10" fmla="*/ 43 w 94"/>
                <a:gd name="T11" fmla="*/ 77 h 78"/>
                <a:gd name="T12" fmla="*/ 0 w 94"/>
                <a:gd name="T13" fmla="*/ 13 h 78"/>
                <a:gd name="T14" fmla="*/ 0 60000 65536"/>
                <a:gd name="T15" fmla="*/ 0 60000 65536"/>
                <a:gd name="T16" fmla="*/ 0 60000 65536"/>
                <a:gd name="T17" fmla="*/ 0 60000 65536"/>
                <a:gd name="T18" fmla="*/ 0 60000 65536"/>
                <a:gd name="T19" fmla="*/ 0 60000 65536"/>
                <a:gd name="T20" fmla="*/ 0 60000 65536"/>
                <a:gd name="T21" fmla="*/ 0 w 94"/>
                <a:gd name="T22" fmla="*/ 0 h 78"/>
                <a:gd name="T23" fmla="*/ 94 w 9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78">
                  <a:moveTo>
                    <a:pt x="0" y="13"/>
                  </a:moveTo>
                  <a:lnTo>
                    <a:pt x="39" y="0"/>
                  </a:lnTo>
                  <a:lnTo>
                    <a:pt x="93" y="39"/>
                  </a:lnTo>
                  <a:lnTo>
                    <a:pt x="82" y="50"/>
                  </a:lnTo>
                  <a:lnTo>
                    <a:pt x="55" y="50"/>
                  </a:lnTo>
                  <a:lnTo>
                    <a:pt x="43" y="77"/>
                  </a:lnTo>
                  <a:lnTo>
                    <a:pt x="0" y="13"/>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sp>
          <p:nvSpPr>
            <p:cNvPr id="16993" name="Freeform 53"/>
            <p:cNvSpPr>
              <a:spLocks/>
            </p:cNvSpPr>
            <p:nvPr/>
          </p:nvSpPr>
          <p:spPr bwMode="auto">
            <a:xfrm>
              <a:off x="4876" y="2060"/>
              <a:ext cx="50" cy="87"/>
            </a:xfrm>
            <a:custGeom>
              <a:avLst/>
              <a:gdLst>
                <a:gd name="T0" fmla="*/ 0 w 50"/>
                <a:gd name="T1" fmla="*/ 7 h 87"/>
                <a:gd name="T2" fmla="*/ 49 w 50"/>
                <a:gd name="T3" fmla="*/ 0 h 87"/>
                <a:gd name="T4" fmla="*/ 21 w 50"/>
                <a:gd name="T5" fmla="*/ 86 h 87"/>
                <a:gd name="T6" fmla="*/ 2 w 50"/>
                <a:gd name="T7" fmla="*/ 84 h 87"/>
                <a:gd name="T8" fmla="*/ 0 w 50"/>
                <a:gd name="T9" fmla="*/ 7 h 87"/>
                <a:gd name="T10" fmla="*/ 0 60000 65536"/>
                <a:gd name="T11" fmla="*/ 0 60000 65536"/>
                <a:gd name="T12" fmla="*/ 0 60000 65536"/>
                <a:gd name="T13" fmla="*/ 0 60000 65536"/>
                <a:gd name="T14" fmla="*/ 0 60000 65536"/>
                <a:gd name="T15" fmla="*/ 0 w 50"/>
                <a:gd name="T16" fmla="*/ 0 h 87"/>
                <a:gd name="T17" fmla="*/ 50 w 50"/>
                <a:gd name="T18" fmla="*/ 87 h 87"/>
              </a:gdLst>
              <a:ahLst/>
              <a:cxnLst>
                <a:cxn ang="T10">
                  <a:pos x="T0" y="T1"/>
                </a:cxn>
                <a:cxn ang="T11">
                  <a:pos x="T2" y="T3"/>
                </a:cxn>
                <a:cxn ang="T12">
                  <a:pos x="T4" y="T5"/>
                </a:cxn>
                <a:cxn ang="T13">
                  <a:pos x="T6" y="T7"/>
                </a:cxn>
                <a:cxn ang="T14">
                  <a:pos x="T8" y="T9"/>
                </a:cxn>
              </a:cxnLst>
              <a:rect l="T15" t="T16" r="T17" b="T18"/>
              <a:pathLst>
                <a:path w="50" h="87">
                  <a:moveTo>
                    <a:pt x="0" y="7"/>
                  </a:moveTo>
                  <a:lnTo>
                    <a:pt x="49" y="0"/>
                  </a:lnTo>
                  <a:lnTo>
                    <a:pt x="21" y="86"/>
                  </a:lnTo>
                  <a:lnTo>
                    <a:pt x="2" y="84"/>
                  </a:lnTo>
                  <a:lnTo>
                    <a:pt x="0" y="7"/>
                  </a:lnTo>
                </a:path>
              </a:pathLst>
            </a:custGeom>
            <a:solidFill>
              <a:srgbClr val="F8F5E9"/>
            </a:solidFill>
            <a:ln w="9525" cap="rnd">
              <a:solidFill>
                <a:srgbClr val="00B0F0"/>
              </a:solidFill>
              <a:round/>
              <a:headEnd/>
              <a:tailEnd/>
            </a:ln>
          </p:spPr>
          <p:txBody>
            <a:bodyPr/>
            <a:lstStyle/>
            <a:p>
              <a:endParaRPr lang="en-US" b="1">
                <a:solidFill>
                  <a:srgbClr val="008000"/>
                </a:solidFill>
              </a:endParaRPr>
            </a:p>
          </p:txBody>
        </p:sp>
      </p:grpSp>
      <p:sp>
        <p:nvSpPr>
          <p:cNvPr id="16599" name="Freeform 431"/>
          <p:cNvSpPr>
            <a:spLocks/>
          </p:cNvSpPr>
          <p:nvPr/>
        </p:nvSpPr>
        <p:spPr bwMode="auto">
          <a:xfrm>
            <a:off x="5224290" y="2360497"/>
            <a:ext cx="977134" cy="864010"/>
          </a:xfrm>
          <a:custGeom>
            <a:avLst/>
            <a:gdLst>
              <a:gd name="T0" fmla="*/ 2147483647 w 417"/>
              <a:gd name="T1" fmla="*/ 2147483647 h 325"/>
              <a:gd name="T2" fmla="*/ 2147483647 w 417"/>
              <a:gd name="T3" fmla="*/ 2147483647 h 325"/>
              <a:gd name="T4" fmla="*/ 2147483647 w 417"/>
              <a:gd name="T5" fmla="*/ 2147483647 h 325"/>
              <a:gd name="T6" fmla="*/ 2147483647 w 417"/>
              <a:gd name="T7" fmla="*/ 2147483647 h 325"/>
              <a:gd name="T8" fmla="*/ 2147483647 w 417"/>
              <a:gd name="T9" fmla="*/ 2147483647 h 325"/>
              <a:gd name="T10" fmla="*/ 2147483647 w 417"/>
              <a:gd name="T11" fmla="*/ 2147483647 h 325"/>
              <a:gd name="T12" fmla="*/ 0 60000 65536"/>
              <a:gd name="T13" fmla="*/ 0 60000 65536"/>
              <a:gd name="T14" fmla="*/ 0 60000 65536"/>
              <a:gd name="T15" fmla="*/ 0 60000 65536"/>
              <a:gd name="T16" fmla="*/ 0 60000 65536"/>
              <a:gd name="T17" fmla="*/ 0 60000 65536"/>
              <a:gd name="T18" fmla="*/ 0 w 417"/>
              <a:gd name="T19" fmla="*/ 0 h 325"/>
              <a:gd name="T20" fmla="*/ 417 w 417"/>
              <a:gd name="T21" fmla="*/ 325 h 325"/>
              <a:gd name="connsiteX0" fmla="*/ 253 w 8677"/>
              <a:gd name="connsiteY0" fmla="*/ 7144 h 9731"/>
              <a:gd name="connsiteX1" fmla="*/ 3227 w 8677"/>
              <a:gd name="connsiteY1" fmla="*/ 5421 h 9731"/>
              <a:gd name="connsiteX2" fmla="*/ 5913 w 8677"/>
              <a:gd name="connsiteY2" fmla="*/ 6 h 9731"/>
              <a:gd name="connsiteX3" fmla="*/ 8503 w 8677"/>
              <a:gd name="connsiteY3" fmla="*/ 6529 h 9731"/>
              <a:gd name="connsiteX4" fmla="*/ 733 w 8677"/>
              <a:gd name="connsiteY4" fmla="*/ 9729 h 9731"/>
              <a:gd name="connsiteX5" fmla="*/ 253 w 8677"/>
              <a:gd name="connsiteY5" fmla="*/ 7021 h 9731"/>
              <a:gd name="connsiteX6" fmla="*/ 253 w 8677"/>
              <a:gd name="connsiteY6" fmla="*/ 7144 h 9731"/>
              <a:gd name="connsiteX0" fmla="*/ 0 w 12444"/>
              <a:gd name="connsiteY0" fmla="*/ 7913 h 10000"/>
              <a:gd name="connsiteX1" fmla="*/ 6163 w 12444"/>
              <a:gd name="connsiteY1" fmla="*/ 5571 h 10000"/>
              <a:gd name="connsiteX2" fmla="*/ 9259 w 12444"/>
              <a:gd name="connsiteY2" fmla="*/ 6 h 10000"/>
              <a:gd name="connsiteX3" fmla="*/ 12243 w 12444"/>
              <a:gd name="connsiteY3" fmla="*/ 6709 h 10000"/>
              <a:gd name="connsiteX4" fmla="*/ 3289 w 12444"/>
              <a:gd name="connsiteY4" fmla="*/ 9998 h 10000"/>
              <a:gd name="connsiteX5" fmla="*/ 2736 w 12444"/>
              <a:gd name="connsiteY5" fmla="*/ 7215 h 10000"/>
              <a:gd name="connsiteX6" fmla="*/ 0 w 12444"/>
              <a:gd name="connsiteY6" fmla="*/ 7913 h 10000"/>
              <a:gd name="connsiteX0" fmla="*/ 0 w 12444"/>
              <a:gd name="connsiteY0" fmla="*/ 7913 h 10216"/>
              <a:gd name="connsiteX1" fmla="*/ 6163 w 12444"/>
              <a:gd name="connsiteY1" fmla="*/ 5571 h 10216"/>
              <a:gd name="connsiteX2" fmla="*/ 9259 w 12444"/>
              <a:gd name="connsiteY2" fmla="*/ 6 h 10216"/>
              <a:gd name="connsiteX3" fmla="*/ 12243 w 12444"/>
              <a:gd name="connsiteY3" fmla="*/ 6709 h 10216"/>
              <a:gd name="connsiteX4" fmla="*/ 3289 w 12444"/>
              <a:gd name="connsiteY4" fmla="*/ 9998 h 10216"/>
              <a:gd name="connsiteX5" fmla="*/ 1907 w 12444"/>
              <a:gd name="connsiteY5" fmla="*/ 9914 h 10216"/>
              <a:gd name="connsiteX6" fmla="*/ 0 w 12444"/>
              <a:gd name="connsiteY6" fmla="*/ 7913 h 10216"/>
              <a:gd name="connsiteX0" fmla="*/ 80 w 12524"/>
              <a:gd name="connsiteY0" fmla="*/ 7913 h 10015"/>
              <a:gd name="connsiteX1" fmla="*/ 6243 w 12524"/>
              <a:gd name="connsiteY1" fmla="*/ 5571 h 10015"/>
              <a:gd name="connsiteX2" fmla="*/ 9339 w 12524"/>
              <a:gd name="connsiteY2" fmla="*/ 6 h 10015"/>
              <a:gd name="connsiteX3" fmla="*/ 12323 w 12524"/>
              <a:gd name="connsiteY3" fmla="*/ 6709 h 10015"/>
              <a:gd name="connsiteX4" fmla="*/ 3369 w 12524"/>
              <a:gd name="connsiteY4" fmla="*/ 9998 h 10015"/>
              <a:gd name="connsiteX5" fmla="*/ 80 w 12524"/>
              <a:gd name="connsiteY5" fmla="*/ 7913 h 10015"/>
              <a:gd name="connsiteX0" fmla="*/ 80 w 12544"/>
              <a:gd name="connsiteY0" fmla="*/ 7933 h 10035"/>
              <a:gd name="connsiteX1" fmla="*/ 4004 w 12544"/>
              <a:gd name="connsiteY1" fmla="*/ 4528 h 10035"/>
              <a:gd name="connsiteX2" fmla="*/ 9339 w 12544"/>
              <a:gd name="connsiteY2" fmla="*/ 26 h 10035"/>
              <a:gd name="connsiteX3" fmla="*/ 12323 w 12544"/>
              <a:gd name="connsiteY3" fmla="*/ 6729 h 10035"/>
              <a:gd name="connsiteX4" fmla="*/ 3369 w 12544"/>
              <a:gd name="connsiteY4" fmla="*/ 10018 h 10035"/>
              <a:gd name="connsiteX5" fmla="*/ 80 w 12544"/>
              <a:gd name="connsiteY5" fmla="*/ 7933 h 10035"/>
              <a:gd name="connsiteX0" fmla="*/ 80 w 12544"/>
              <a:gd name="connsiteY0" fmla="*/ 7929 h 10031"/>
              <a:gd name="connsiteX1" fmla="*/ 4004 w 12544"/>
              <a:gd name="connsiteY1" fmla="*/ 4524 h 10031"/>
              <a:gd name="connsiteX2" fmla="*/ 9339 w 12544"/>
              <a:gd name="connsiteY2" fmla="*/ 22 h 10031"/>
              <a:gd name="connsiteX3" fmla="*/ 12323 w 12544"/>
              <a:gd name="connsiteY3" fmla="*/ 6725 h 10031"/>
              <a:gd name="connsiteX4" fmla="*/ 3369 w 12544"/>
              <a:gd name="connsiteY4" fmla="*/ 10014 h 10031"/>
              <a:gd name="connsiteX5" fmla="*/ 80 w 12544"/>
              <a:gd name="connsiteY5" fmla="*/ 7929 h 10031"/>
              <a:gd name="connsiteX0" fmla="*/ 5179 w 17766"/>
              <a:gd name="connsiteY0" fmla="*/ 9620 h 11722"/>
              <a:gd name="connsiteX1" fmla="*/ 812 w 17766"/>
              <a:gd name="connsiteY1" fmla="*/ 164 h 11722"/>
              <a:gd name="connsiteX2" fmla="*/ 14438 w 17766"/>
              <a:gd name="connsiteY2" fmla="*/ 1713 h 11722"/>
              <a:gd name="connsiteX3" fmla="*/ 17422 w 17766"/>
              <a:gd name="connsiteY3" fmla="*/ 8416 h 11722"/>
              <a:gd name="connsiteX4" fmla="*/ 8468 w 17766"/>
              <a:gd name="connsiteY4" fmla="*/ 11705 h 11722"/>
              <a:gd name="connsiteX5" fmla="*/ 5179 w 17766"/>
              <a:gd name="connsiteY5" fmla="*/ 9620 h 11722"/>
              <a:gd name="connsiteX0" fmla="*/ 6726 w 19350"/>
              <a:gd name="connsiteY0" fmla="*/ 9138 h 11240"/>
              <a:gd name="connsiteX1" fmla="*/ 701 w 19350"/>
              <a:gd name="connsiteY1" fmla="*/ 254 h 11240"/>
              <a:gd name="connsiteX2" fmla="*/ 15985 w 19350"/>
              <a:gd name="connsiteY2" fmla="*/ 1231 h 11240"/>
              <a:gd name="connsiteX3" fmla="*/ 18969 w 19350"/>
              <a:gd name="connsiteY3" fmla="*/ 7934 h 11240"/>
              <a:gd name="connsiteX4" fmla="*/ 10015 w 19350"/>
              <a:gd name="connsiteY4" fmla="*/ 11223 h 11240"/>
              <a:gd name="connsiteX5" fmla="*/ 6726 w 19350"/>
              <a:gd name="connsiteY5" fmla="*/ 9138 h 11240"/>
              <a:gd name="connsiteX0" fmla="*/ 6866 w 19490"/>
              <a:gd name="connsiteY0" fmla="*/ 9138 h 11240"/>
              <a:gd name="connsiteX1" fmla="*/ 841 w 19490"/>
              <a:gd name="connsiteY1" fmla="*/ 254 h 11240"/>
              <a:gd name="connsiteX2" fmla="*/ 16125 w 19490"/>
              <a:gd name="connsiteY2" fmla="*/ 1231 h 11240"/>
              <a:gd name="connsiteX3" fmla="*/ 19109 w 19490"/>
              <a:gd name="connsiteY3" fmla="*/ 7934 h 11240"/>
              <a:gd name="connsiteX4" fmla="*/ 10155 w 19490"/>
              <a:gd name="connsiteY4" fmla="*/ 11223 h 11240"/>
              <a:gd name="connsiteX5" fmla="*/ 6866 w 19490"/>
              <a:gd name="connsiteY5" fmla="*/ 9138 h 11240"/>
              <a:gd name="connsiteX0" fmla="*/ 6866 w 19490"/>
              <a:gd name="connsiteY0" fmla="*/ 9138 h 11244"/>
              <a:gd name="connsiteX1" fmla="*/ 841 w 19490"/>
              <a:gd name="connsiteY1" fmla="*/ 254 h 11244"/>
              <a:gd name="connsiteX2" fmla="*/ 16125 w 19490"/>
              <a:gd name="connsiteY2" fmla="*/ 1231 h 11244"/>
              <a:gd name="connsiteX3" fmla="*/ 19109 w 19490"/>
              <a:gd name="connsiteY3" fmla="*/ 7934 h 11244"/>
              <a:gd name="connsiteX4" fmla="*/ 10155 w 19490"/>
              <a:gd name="connsiteY4" fmla="*/ 11223 h 11244"/>
              <a:gd name="connsiteX5" fmla="*/ 6866 w 19490"/>
              <a:gd name="connsiteY5" fmla="*/ 9138 h 11244"/>
              <a:gd name="connsiteX0" fmla="*/ 6866 w 19557"/>
              <a:gd name="connsiteY0" fmla="*/ 11785 h 13891"/>
              <a:gd name="connsiteX1" fmla="*/ 841 w 19557"/>
              <a:gd name="connsiteY1" fmla="*/ 2901 h 13891"/>
              <a:gd name="connsiteX2" fmla="*/ 16125 w 19557"/>
              <a:gd name="connsiteY2" fmla="*/ 3878 h 13891"/>
              <a:gd name="connsiteX3" fmla="*/ 19109 w 19557"/>
              <a:gd name="connsiteY3" fmla="*/ 10581 h 13891"/>
              <a:gd name="connsiteX4" fmla="*/ 10155 w 19557"/>
              <a:gd name="connsiteY4" fmla="*/ 13870 h 13891"/>
              <a:gd name="connsiteX5" fmla="*/ 6866 w 19557"/>
              <a:gd name="connsiteY5" fmla="*/ 11785 h 13891"/>
              <a:gd name="connsiteX0" fmla="*/ 7248 w 19883"/>
              <a:gd name="connsiteY0" fmla="*/ 8498 h 10604"/>
              <a:gd name="connsiteX1" fmla="*/ 808 w 19883"/>
              <a:gd name="connsiteY1" fmla="*/ 677 h 10604"/>
              <a:gd name="connsiteX2" fmla="*/ 16507 w 19883"/>
              <a:gd name="connsiteY2" fmla="*/ 591 h 10604"/>
              <a:gd name="connsiteX3" fmla="*/ 19491 w 19883"/>
              <a:gd name="connsiteY3" fmla="*/ 7294 h 10604"/>
              <a:gd name="connsiteX4" fmla="*/ 10537 w 19883"/>
              <a:gd name="connsiteY4" fmla="*/ 10583 h 10604"/>
              <a:gd name="connsiteX5" fmla="*/ 7248 w 19883"/>
              <a:gd name="connsiteY5" fmla="*/ 8498 h 10604"/>
              <a:gd name="connsiteX0" fmla="*/ 7191 w 19826"/>
              <a:gd name="connsiteY0" fmla="*/ 9133 h 11239"/>
              <a:gd name="connsiteX1" fmla="*/ 751 w 19826"/>
              <a:gd name="connsiteY1" fmla="*/ 1312 h 11239"/>
              <a:gd name="connsiteX2" fmla="*/ 16450 w 19826"/>
              <a:gd name="connsiteY2" fmla="*/ 1226 h 11239"/>
              <a:gd name="connsiteX3" fmla="*/ 19434 w 19826"/>
              <a:gd name="connsiteY3" fmla="*/ 7929 h 11239"/>
              <a:gd name="connsiteX4" fmla="*/ 10480 w 19826"/>
              <a:gd name="connsiteY4" fmla="*/ 11218 h 11239"/>
              <a:gd name="connsiteX5" fmla="*/ 7191 w 19826"/>
              <a:gd name="connsiteY5" fmla="*/ 9133 h 11239"/>
              <a:gd name="connsiteX0" fmla="*/ 7301 w 19936"/>
              <a:gd name="connsiteY0" fmla="*/ 9133 h 9608"/>
              <a:gd name="connsiteX1" fmla="*/ 861 w 19936"/>
              <a:gd name="connsiteY1" fmla="*/ 1312 h 9608"/>
              <a:gd name="connsiteX2" fmla="*/ 16560 w 19936"/>
              <a:gd name="connsiteY2" fmla="*/ 1226 h 9608"/>
              <a:gd name="connsiteX3" fmla="*/ 19544 w 19936"/>
              <a:gd name="connsiteY3" fmla="*/ 7929 h 9608"/>
              <a:gd name="connsiteX4" fmla="*/ 7301 w 19936"/>
              <a:gd name="connsiteY4" fmla="*/ 9133 h 9608"/>
              <a:gd name="connsiteX0" fmla="*/ 3662 w 9908"/>
              <a:gd name="connsiteY0" fmla="*/ 9375 h 9754"/>
              <a:gd name="connsiteX1" fmla="*/ 432 w 9908"/>
              <a:gd name="connsiteY1" fmla="*/ 1235 h 9754"/>
              <a:gd name="connsiteX2" fmla="*/ 8307 w 9908"/>
              <a:gd name="connsiteY2" fmla="*/ 1145 h 9754"/>
              <a:gd name="connsiteX3" fmla="*/ 7596 w 9908"/>
              <a:gd name="connsiteY3" fmla="*/ 5529 h 9754"/>
              <a:gd name="connsiteX4" fmla="*/ 9803 w 9908"/>
              <a:gd name="connsiteY4" fmla="*/ 8121 h 9754"/>
              <a:gd name="connsiteX5" fmla="*/ 3662 w 9908"/>
              <a:gd name="connsiteY5" fmla="*/ 9375 h 9754"/>
              <a:gd name="connsiteX0" fmla="*/ 3696 w 9990"/>
              <a:gd name="connsiteY0" fmla="*/ 9631 h 10011"/>
              <a:gd name="connsiteX1" fmla="*/ 436 w 9990"/>
              <a:gd name="connsiteY1" fmla="*/ 1286 h 10011"/>
              <a:gd name="connsiteX2" fmla="*/ 8384 w 9990"/>
              <a:gd name="connsiteY2" fmla="*/ 1194 h 10011"/>
              <a:gd name="connsiteX3" fmla="*/ 7541 w 9990"/>
              <a:gd name="connsiteY3" fmla="*/ 6124 h 10011"/>
              <a:gd name="connsiteX4" fmla="*/ 9894 w 9990"/>
              <a:gd name="connsiteY4" fmla="*/ 8346 h 10011"/>
              <a:gd name="connsiteX5" fmla="*/ 3696 w 9990"/>
              <a:gd name="connsiteY5" fmla="*/ 9631 h 10011"/>
              <a:gd name="connsiteX0" fmla="*/ 3700 w 10082"/>
              <a:gd name="connsiteY0" fmla="*/ 9620 h 10085"/>
              <a:gd name="connsiteX1" fmla="*/ 436 w 10082"/>
              <a:gd name="connsiteY1" fmla="*/ 1285 h 10085"/>
              <a:gd name="connsiteX2" fmla="*/ 8392 w 10082"/>
              <a:gd name="connsiteY2" fmla="*/ 1193 h 10085"/>
              <a:gd name="connsiteX3" fmla="*/ 7549 w 10082"/>
              <a:gd name="connsiteY3" fmla="*/ 6117 h 10085"/>
              <a:gd name="connsiteX4" fmla="*/ 9988 w 10082"/>
              <a:gd name="connsiteY4" fmla="*/ 8860 h 10085"/>
              <a:gd name="connsiteX5" fmla="*/ 3700 w 10082"/>
              <a:gd name="connsiteY5" fmla="*/ 9620 h 10085"/>
              <a:gd name="connsiteX0" fmla="*/ 3700 w 10007"/>
              <a:gd name="connsiteY0" fmla="*/ 9620 h 10588"/>
              <a:gd name="connsiteX1" fmla="*/ 436 w 10007"/>
              <a:gd name="connsiteY1" fmla="*/ 1285 h 10588"/>
              <a:gd name="connsiteX2" fmla="*/ 8392 w 10007"/>
              <a:gd name="connsiteY2" fmla="*/ 1193 h 10588"/>
              <a:gd name="connsiteX3" fmla="*/ 7549 w 10007"/>
              <a:gd name="connsiteY3" fmla="*/ 6117 h 10588"/>
              <a:gd name="connsiteX4" fmla="*/ 9988 w 10007"/>
              <a:gd name="connsiteY4" fmla="*/ 8860 h 10588"/>
              <a:gd name="connsiteX5" fmla="*/ 3700 w 10007"/>
              <a:gd name="connsiteY5" fmla="*/ 9620 h 10588"/>
              <a:gd name="connsiteX0" fmla="*/ 3700 w 9988"/>
              <a:gd name="connsiteY0" fmla="*/ 9620 h 15010"/>
              <a:gd name="connsiteX1" fmla="*/ 436 w 9988"/>
              <a:gd name="connsiteY1" fmla="*/ 1285 h 15010"/>
              <a:gd name="connsiteX2" fmla="*/ 8392 w 9988"/>
              <a:gd name="connsiteY2" fmla="*/ 1193 h 15010"/>
              <a:gd name="connsiteX3" fmla="*/ 7549 w 9988"/>
              <a:gd name="connsiteY3" fmla="*/ 6117 h 15010"/>
              <a:gd name="connsiteX4" fmla="*/ 9988 w 9988"/>
              <a:gd name="connsiteY4" fmla="*/ 8860 h 15010"/>
              <a:gd name="connsiteX5" fmla="*/ 7716 w 9988"/>
              <a:gd name="connsiteY5" fmla="*/ 15008 h 15010"/>
              <a:gd name="connsiteX6" fmla="*/ 3700 w 9988"/>
              <a:gd name="connsiteY6" fmla="*/ 9620 h 15010"/>
              <a:gd name="connsiteX0" fmla="*/ 3704 w 10000"/>
              <a:gd name="connsiteY0" fmla="*/ 6409 h 10406"/>
              <a:gd name="connsiteX1" fmla="*/ 437 w 10000"/>
              <a:gd name="connsiteY1" fmla="*/ 856 h 10406"/>
              <a:gd name="connsiteX2" fmla="*/ 8402 w 10000"/>
              <a:gd name="connsiteY2" fmla="*/ 795 h 10406"/>
              <a:gd name="connsiteX3" fmla="*/ 7558 w 10000"/>
              <a:gd name="connsiteY3" fmla="*/ 4075 h 10406"/>
              <a:gd name="connsiteX4" fmla="*/ 10000 w 10000"/>
              <a:gd name="connsiteY4" fmla="*/ 5903 h 10406"/>
              <a:gd name="connsiteX5" fmla="*/ 7557 w 10000"/>
              <a:gd name="connsiteY5" fmla="*/ 10405 h 10406"/>
              <a:gd name="connsiteX6" fmla="*/ 3704 w 10000"/>
              <a:gd name="connsiteY6" fmla="*/ 6409 h 10406"/>
              <a:gd name="connsiteX0" fmla="*/ 3704 w 10000"/>
              <a:gd name="connsiteY0" fmla="*/ 7909 h 11906"/>
              <a:gd name="connsiteX1" fmla="*/ 437 w 10000"/>
              <a:gd name="connsiteY1" fmla="*/ 2356 h 11906"/>
              <a:gd name="connsiteX2" fmla="*/ 8402 w 10000"/>
              <a:gd name="connsiteY2" fmla="*/ 2295 h 11906"/>
              <a:gd name="connsiteX3" fmla="*/ 7558 w 10000"/>
              <a:gd name="connsiteY3" fmla="*/ 5575 h 11906"/>
              <a:gd name="connsiteX4" fmla="*/ 10000 w 10000"/>
              <a:gd name="connsiteY4" fmla="*/ 7403 h 11906"/>
              <a:gd name="connsiteX5" fmla="*/ 7557 w 10000"/>
              <a:gd name="connsiteY5" fmla="*/ 11905 h 11906"/>
              <a:gd name="connsiteX6" fmla="*/ 3704 w 10000"/>
              <a:gd name="connsiteY6" fmla="*/ 7909 h 11906"/>
              <a:gd name="connsiteX0" fmla="*/ 3704 w 10000"/>
              <a:gd name="connsiteY0" fmla="*/ 6859 h 10856"/>
              <a:gd name="connsiteX1" fmla="*/ 437 w 10000"/>
              <a:gd name="connsiteY1" fmla="*/ 1306 h 10856"/>
              <a:gd name="connsiteX2" fmla="*/ 8402 w 10000"/>
              <a:gd name="connsiteY2" fmla="*/ 1245 h 10856"/>
              <a:gd name="connsiteX3" fmla="*/ 7558 w 10000"/>
              <a:gd name="connsiteY3" fmla="*/ 4525 h 10856"/>
              <a:gd name="connsiteX4" fmla="*/ 10000 w 10000"/>
              <a:gd name="connsiteY4" fmla="*/ 6353 h 10856"/>
              <a:gd name="connsiteX5" fmla="*/ 7557 w 10000"/>
              <a:gd name="connsiteY5" fmla="*/ 10855 h 10856"/>
              <a:gd name="connsiteX6" fmla="*/ 3704 w 10000"/>
              <a:gd name="connsiteY6" fmla="*/ 6859 h 10856"/>
              <a:gd name="connsiteX0" fmla="*/ 3704 w 10003"/>
              <a:gd name="connsiteY0" fmla="*/ 6859 h 10350"/>
              <a:gd name="connsiteX1" fmla="*/ 437 w 10003"/>
              <a:gd name="connsiteY1" fmla="*/ 1306 h 10350"/>
              <a:gd name="connsiteX2" fmla="*/ 8402 w 10003"/>
              <a:gd name="connsiteY2" fmla="*/ 1245 h 10350"/>
              <a:gd name="connsiteX3" fmla="*/ 7558 w 10003"/>
              <a:gd name="connsiteY3" fmla="*/ 4525 h 10350"/>
              <a:gd name="connsiteX4" fmla="*/ 10000 w 10003"/>
              <a:gd name="connsiteY4" fmla="*/ 6353 h 10350"/>
              <a:gd name="connsiteX5" fmla="*/ 6928 w 10003"/>
              <a:gd name="connsiteY5" fmla="*/ 10348 h 10350"/>
              <a:gd name="connsiteX6" fmla="*/ 3704 w 10003"/>
              <a:gd name="connsiteY6" fmla="*/ 6859 h 10350"/>
              <a:gd name="connsiteX0" fmla="*/ 3704 w 10003"/>
              <a:gd name="connsiteY0" fmla="*/ 6859 h 10060"/>
              <a:gd name="connsiteX1" fmla="*/ 437 w 10003"/>
              <a:gd name="connsiteY1" fmla="*/ 1306 h 10060"/>
              <a:gd name="connsiteX2" fmla="*/ 8402 w 10003"/>
              <a:gd name="connsiteY2" fmla="*/ 1245 h 10060"/>
              <a:gd name="connsiteX3" fmla="*/ 7558 w 10003"/>
              <a:gd name="connsiteY3" fmla="*/ 4525 h 10060"/>
              <a:gd name="connsiteX4" fmla="*/ 10000 w 10003"/>
              <a:gd name="connsiteY4" fmla="*/ 6353 h 10060"/>
              <a:gd name="connsiteX5" fmla="*/ 6928 w 10003"/>
              <a:gd name="connsiteY5" fmla="*/ 10058 h 10060"/>
              <a:gd name="connsiteX6" fmla="*/ 3704 w 10003"/>
              <a:gd name="connsiteY6" fmla="*/ 6859 h 10060"/>
              <a:gd name="connsiteX0" fmla="*/ 3704 w 11117"/>
              <a:gd name="connsiteY0" fmla="*/ 6263 h 9464"/>
              <a:gd name="connsiteX1" fmla="*/ 437 w 11117"/>
              <a:gd name="connsiteY1" fmla="*/ 710 h 9464"/>
              <a:gd name="connsiteX2" fmla="*/ 8402 w 11117"/>
              <a:gd name="connsiteY2" fmla="*/ 649 h 9464"/>
              <a:gd name="connsiteX3" fmla="*/ 11084 w 11117"/>
              <a:gd name="connsiteY3" fmla="*/ 522 h 9464"/>
              <a:gd name="connsiteX4" fmla="*/ 10000 w 11117"/>
              <a:gd name="connsiteY4" fmla="*/ 5757 h 9464"/>
              <a:gd name="connsiteX5" fmla="*/ 6928 w 11117"/>
              <a:gd name="connsiteY5" fmla="*/ 9462 h 9464"/>
              <a:gd name="connsiteX6" fmla="*/ 3704 w 11117"/>
              <a:gd name="connsiteY6" fmla="*/ 6263 h 9464"/>
              <a:gd name="connsiteX0" fmla="*/ 3046 w 9714"/>
              <a:gd name="connsiteY0" fmla="*/ 8690 h 12072"/>
              <a:gd name="connsiteX1" fmla="*/ 107 w 9714"/>
              <a:gd name="connsiteY1" fmla="*/ 2822 h 12072"/>
              <a:gd name="connsiteX2" fmla="*/ 6695 w 9714"/>
              <a:gd name="connsiteY2" fmla="*/ 0 h 12072"/>
              <a:gd name="connsiteX3" fmla="*/ 9684 w 9714"/>
              <a:gd name="connsiteY3" fmla="*/ 2624 h 12072"/>
              <a:gd name="connsiteX4" fmla="*/ 8709 w 9714"/>
              <a:gd name="connsiteY4" fmla="*/ 8155 h 12072"/>
              <a:gd name="connsiteX5" fmla="*/ 5946 w 9714"/>
              <a:gd name="connsiteY5" fmla="*/ 12070 h 12072"/>
              <a:gd name="connsiteX6" fmla="*/ 3046 w 9714"/>
              <a:gd name="connsiteY6" fmla="*/ 8690 h 12072"/>
              <a:gd name="connsiteX0" fmla="*/ 3136 w 10031"/>
              <a:gd name="connsiteY0" fmla="*/ 7198 h 9999"/>
              <a:gd name="connsiteX1" fmla="*/ 110 w 10031"/>
              <a:gd name="connsiteY1" fmla="*/ 2338 h 9999"/>
              <a:gd name="connsiteX2" fmla="*/ 6892 w 10031"/>
              <a:gd name="connsiteY2" fmla="*/ 0 h 9999"/>
              <a:gd name="connsiteX3" fmla="*/ 9969 w 10031"/>
              <a:gd name="connsiteY3" fmla="*/ 2174 h 9999"/>
              <a:gd name="connsiteX4" fmla="*/ 9618 w 10031"/>
              <a:gd name="connsiteY4" fmla="*/ 7568 h 9999"/>
              <a:gd name="connsiteX5" fmla="*/ 6121 w 10031"/>
              <a:gd name="connsiteY5" fmla="*/ 9998 h 9999"/>
              <a:gd name="connsiteX6" fmla="*/ 3136 w 10031"/>
              <a:gd name="connsiteY6" fmla="*/ 7198 h 9999"/>
              <a:gd name="connsiteX0" fmla="*/ 3130 w 10004"/>
              <a:gd name="connsiteY0" fmla="*/ 7199 h 8051"/>
              <a:gd name="connsiteX1" fmla="*/ 114 w 10004"/>
              <a:gd name="connsiteY1" fmla="*/ 2338 h 8051"/>
              <a:gd name="connsiteX2" fmla="*/ 6875 w 10004"/>
              <a:gd name="connsiteY2" fmla="*/ 0 h 8051"/>
              <a:gd name="connsiteX3" fmla="*/ 9942 w 10004"/>
              <a:gd name="connsiteY3" fmla="*/ 2174 h 8051"/>
              <a:gd name="connsiteX4" fmla="*/ 9592 w 10004"/>
              <a:gd name="connsiteY4" fmla="*/ 7569 h 8051"/>
              <a:gd name="connsiteX5" fmla="*/ 3130 w 10004"/>
              <a:gd name="connsiteY5" fmla="*/ 7199 h 8051"/>
              <a:gd name="connsiteX0" fmla="*/ 3129 w 10277"/>
              <a:gd name="connsiteY0" fmla="*/ 8942 h 10000"/>
              <a:gd name="connsiteX1" fmla="*/ 114 w 10277"/>
              <a:gd name="connsiteY1" fmla="*/ 2904 h 10000"/>
              <a:gd name="connsiteX2" fmla="*/ 6872 w 10277"/>
              <a:gd name="connsiteY2" fmla="*/ 0 h 10000"/>
              <a:gd name="connsiteX3" fmla="*/ 9938 w 10277"/>
              <a:gd name="connsiteY3" fmla="*/ 2700 h 10000"/>
              <a:gd name="connsiteX4" fmla="*/ 9588 w 10277"/>
              <a:gd name="connsiteY4" fmla="*/ 9401 h 10000"/>
              <a:gd name="connsiteX5" fmla="*/ 3129 w 10277"/>
              <a:gd name="connsiteY5" fmla="*/ 8942 h 10000"/>
              <a:gd name="connsiteX0" fmla="*/ 3129 w 10448"/>
              <a:gd name="connsiteY0" fmla="*/ 8942 h 10506"/>
              <a:gd name="connsiteX1" fmla="*/ 114 w 10448"/>
              <a:gd name="connsiteY1" fmla="*/ 2904 h 10506"/>
              <a:gd name="connsiteX2" fmla="*/ 6872 w 10448"/>
              <a:gd name="connsiteY2" fmla="*/ 0 h 10506"/>
              <a:gd name="connsiteX3" fmla="*/ 9938 w 10448"/>
              <a:gd name="connsiteY3" fmla="*/ 2700 h 10506"/>
              <a:gd name="connsiteX4" fmla="*/ 9588 w 10448"/>
              <a:gd name="connsiteY4" fmla="*/ 9401 h 10506"/>
              <a:gd name="connsiteX5" fmla="*/ 3129 w 10448"/>
              <a:gd name="connsiteY5" fmla="*/ 8942 h 10506"/>
              <a:gd name="connsiteX0" fmla="*/ 3129 w 10134"/>
              <a:gd name="connsiteY0" fmla="*/ 8942 h 10506"/>
              <a:gd name="connsiteX1" fmla="*/ 114 w 10134"/>
              <a:gd name="connsiteY1" fmla="*/ 2904 h 10506"/>
              <a:gd name="connsiteX2" fmla="*/ 6872 w 10134"/>
              <a:gd name="connsiteY2" fmla="*/ 0 h 10506"/>
              <a:gd name="connsiteX3" fmla="*/ 9938 w 10134"/>
              <a:gd name="connsiteY3" fmla="*/ 2700 h 10506"/>
              <a:gd name="connsiteX4" fmla="*/ 9588 w 10134"/>
              <a:gd name="connsiteY4" fmla="*/ 9401 h 10506"/>
              <a:gd name="connsiteX5" fmla="*/ 3129 w 10134"/>
              <a:gd name="connsiteY5" fmla="*/ 8942 h 10506"/>
              <a:gd name="connsiteX0" fmla="*/ 1243 w 8248"/>
              <a:gd name="connsiteY0" fmla="*/ 8958 h 10522"/>
              <a:gd name="connsiteX1" fmla="*/ 446 w 8248"/>
              <a:gd name="connsiteY1" fmla="*/ 1958 h 10522"/>
              <a:gd name="connsiteX2" fmla="*/ 4986 w 8248"/>
              <a:gd name="connsiteY2" fmla="*/ 16 h 10522"/>
              <a:gd name="connsiteX3" fmla="*/ 8052 w 8248"/>
              <a:gd name="connsiteY3" fmla="*/ 2716 h 10522"/>
              <a:gd name="connsiteX4" fmla="*/ 7702 w 8248"/>
              <a:gd name="connsiteY4" fmla="*/ 9417 h 10522"/>
              <a:gd name="connsiteX5" fmla="*/ 1243 w 8248"/>
              <a:gd name="connsiteY5" fmla="*/ 8958 h 10522"/>
              <a:gd name="connsiteX0" fmla="*/ 2153 w 9440"/>
              <a:gd name="connsiteY0" fmla="*/ 8561 h 9540"/>
              <a:gd name="connsiteX1" fmla="*/ 219 w 9440"/>
              <a:gd name="connsiteY1" fmla="*/ 1862 h 9540"/>
              <a:gd name="connsiteX2" fmla="*/ 5723 w 9440"/>
              <a:gd name="connsiteY2" fmla="*/ 16 h 9540"/>
              <a:gd name="connsiteX3" fmla="*/ 9440 w 9440"/>
              <a:gd name="connsiteY3" fmla="*/ 2582 h 9540"/>
              <a:gd name="connsiteX4" fmla="*/ 9016 w 9440"/>
              <a:gd name="connsiteY4" fmla="*/ 8951 h 9540"/>
              <a:gd name="connsiteX5" fmla="*/ 2153 w 9440"/>
              <a:gd name="connsiteY5" fmla="*/ 8561 h 9540"/>
              <a:gd name="connsiteX0" fmla="*/ 2052 w 10075"/>
              <a:gd name="connsiteY0" fmla="*/ 9696 h 10393"/>
              <a:gd name="connsiteX1" fmla="*/ 307 w 10075"/>
              <a:gd name="connsiteY1" fmla="*/ 1955 h 10393"/>
              <a:gd name="connsiteX2" fmla="*/ 6138 w 10075"/>
              <a:gd name="connsiteY2" fmla="*/ 20 h 10393"/>
              <a:gd name="connsiteX3" fmla="*/ 10075 w 10075"/>
              <a:gd name="connsiteY3" fmla="*/ 2709 h 10393"/>
              <a:gd name="connsiteX4" fmla="*/ 9626 w 10075"/>
              <a:gd name="connsiteY4" fmla="*/ 9386 h 10393"/>
              <a:gd name="connsiteX5" fmla="*/ 2052 w 10075"/>
              <a:gd name="connsiteY5" fmla="*/ 9696 h 10393"/>
              <a:gd name="connsiteX0" fmla="*/ 2052 w 10732"/>
              <a:gd name="connsiteY0" fmla="*/ 9696 h 10393"/>
              <a:gd name="connsiteX1" fmla="*/ 307 w 10732"/>
              <a:gd name="connsiteY1" fmla="*/ 1955 h 10393"/>
              <a:gd name="connsiteX2" fmla="*/ 6138 w 10732"/>
              <a:gd name="connsiteY2" fmla="*/ 20 h 10393"/>
              <a:gd name="connsiteX3" fmla="*/ 10075 w 10732"/>
              <a:gd name="connsiteY3" fmla="*/ 2709 h 10393"/>
              <a:gd name="connsiteX4" fmla="*/ 9626 w 10732"/>
              <a:gd name="connsiteY4" fmla="*/ 9386 h 10393"/>
              <a:gd name="connsiteX5" fmla="*/ 2052 w 10732"/>
              <a:gd name="connsiteY5" fmla="*/ 9696 h 10393"/>
              <a:gd name="connsiteX0" fmla="*/ 1410 w 10090"/>
              <a:gd name="connsiteY0" fmla="*/ 9682 h 10379"/>
              <a:gd name="connsiteX1" fmla="*/ 628 w 10090"/>
              <a:gd name="connsiteY1" fmla="*/ 2245 h 10379"/>
              <a:gd name="connsiteX2" fmla="*/ 5496 w 10090"/>
              <a:gd name="connsiteY2" fmla="*/ 6 h 10379"/>
              <a:gd name="connsiteX3" fmla="*/ 9433 w 10090"/>
              <a:gd name="connsiteY3" fmla="*/ 2695 h 10379"/>
              <a:gd name="connsiteX4" fmla="*/ 8984 w 10090"/>
              <a:gd name="connsiteY4" fmla="*/ 9372 h 10379"/>
              <a:gd name="connsiteX5" fmla="*/ 1410 w 10090"/>
              <a:gd name="connsiteY5" fmla="*/ 9682 h 10379"/>
              <a:gd name="connsiteX0" fmla="*/ 1410 w 11625"/>
              <a:gd name="connsiteY0" fmla="*/ 9682 h 11582"/>
              <a:gd name="connsiteX1" fmla="*/ 628 w 11625"/>
              <a:gd name="connsiteY1" fmla="*/ 2245 h 11582"/>
              <a:gd name="connsiteX2" fmla="*/ 5496 w 11625"/>
              <a:gd name="connsiteY2" fmla="*/ 6 h 11582"/>
              <a:gd name="connsiteX3" fmla="*/ 9433 w 11625"/>
              <a:gd name="connsiteY3" fmla="*/ 2695 h 11582"/>
              <a:gd name="connsiteX4" fmla="*/ 11195 w 11625"/>
              <a:gd name="connsiteY4" fmla="*/ 11172 h 11582"/>
              <a:gd name="connsiteX5" fmla="*/ 1410 w 11625"/>
              <a:gd name="connsiteY5" fmla="*/ 9682 h 11582"/>
              <a:gd name="connsiteX0" fmla="*/ 1410 w 11200"/>
              <a:gd name="connsiteY0" fmla="*/ 9682 h 11897"/>
              <a:gd name="connsiteX1" fmla="*/ 628 w 11200"/>
              <a:gd name="connsiteY1" fmla="*/ 2245 h 11897"/>
              <a:gd name="connsiteX2" fmla="*/ 5496 w 11200"/>
              <a:gd name="connsiteY2" fmla="*/ 6 h 11897"/>
              <a:gd name="connsiteX3" fmla="*/ 9433 w 11200"/>
              <a:gd name="connsiteY3" fmla="*/ 2695 h 11897"/>
              <a:gd name="connsiteX4" fmla="*/ 11195 w 11200"/>
              <a:gd name="connsiteY4" fmla="*/ 11172 h 11897"/>
              <a:gd name="connsiteX5" fmla="*/ 1410 w 11200"/>
              <a:gd name="connsiteY5" fmla="*/ 9682 h 11897"/>
              <a:gd name="connsiteX0" fmla="*/ 1410 w 11625"/>
              <a:gd name="connsiteY0" fmla="*/ 8708 h 11411"/>
              <a:gd name="connsiteX1" fmla="*/ 628 w 11625"/>
              <a:gd name="connsiteY1" fmla="*/ 2244 h 11411"/>
              <a:gd name="connsiteX2" fmla="*/ 5496 w 11625"/>
              <a:gd name="connsiteY2" fmla="*/ 5 h 11411"/>
              <a:gd name="connsiteX3" fmla="*/ 9433 w 11625"/>
              <a:gd name="connsiteY3" fmla="*/ 2694 h 11411"/>
              <a:gd name="connsiteX4" fmla="*/ 11195 w 11625"/>
              <a:gd name="connsiteY4" fmla="*/ 11171 h 11411"/>
              <a:gd name="connsiteX5" fmla="*/ 1410 w 11625"/>
              <a:gd name="connsiteY5" fmla="*/ 8708 h 1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5" h="11411">
                <a:moveTo>
                  <a:pt x="1410" y="8708"/>
                </a:moveTo>
                <a:cubicBezTo>
                  <a:pt x="-620" y="7628"/>
                  <a:pt x="-53" y="3694"/>
                  <a:pt x="628" y="2244"/>
                </a:cubicBezTo>
                <a:cubicBezTo>
                  <a:pt x="1309" y="794"/>
                  <a:pt x="4029" y="-70"/>
                  <a:pt x="5496" y="5"/>
                </a:cubicBezTo>
                <a:cubicBezTo>
                  <a:pt x="6963" y="80"/>
                  <a:pt x="9134" y="1835"/>
                  <a:pt x="9433" y="2694"/>
                </a:cubicBezTo>
                <a:cubicBezTo>
                  <a:pt x="10415" y="7149"/>
                  <a:pt x="12532" y="10169"/>
                  <a:pt x="11195" y="11171"/>
                </a:cubicBezTo>
                <a:cubicBezTo>
                  <a:pt x="9858" y="12173"/>
                  <a:pt x="3437" y="9786"/>
                  <a:pt x="1410" y="8708"/>
                </a:cubicBezTo>
                <a:close/>
              </a:path>
            </a:pathLst>
          </a:custGeom>
          <a:noFill/>
          <a:ln w="25400">
            <a:solidFill>
              <a:srgbClr val="3333FF"/>
            </a:solidFill>
            <a:round/>
            <a:headEnd/>
            <a:tailEnd/>
          </a:ln>
        </p:spPr>
        <p:txBody>
          <a:bodyPr/>
          <a:lstStyle/>
          <a:p>
            <a:endParaRPr lang="en-US">
              <a:solidFill>
                <a:srgbClr val="000000"/>
              </a:solidFill>
            </a:endParaRPr>
          </a:p>
        </p:txBody>
      </p:sp>
      <p:sp>
        <p:nvSpPr>
          <p:cNvPr id="680" name="Freeform 647"/>
          <p:cNvSpPr>
            <a:spLocks/>
          </p:cNvSpPr>
          <p:nvPr/>
        </p:nvSpPr>
        <p:spPr bwMode="auto">
          <a:xfrm rot="17650634" flipH="1">
            <a:off x="7734009" y="3033143"/>
            <a:ext cx="508314" cy="130987"/>
          </a:xfrm>
          <a:custGeom>
            <a:avLst/>
            <a:gdLst>
              <a:gd name="T0" fmla="*/ 0 w 81"/>
              <a:gd name="T1" fmla="*/ 2147483647 h 71"/>
              <a:gd name="T2" fmla="*/ 2147483647 w 81"/>
              <a:gd name="T3" fmla="*/ 2147483647 h 71"/>
              <a:gd name="T4" fmla="*/ 2147483647 w 81"/>
              <a:gd name="T5" fmla="*/ 2147483647 h 71"/>
              <a:gd name="T6" fmla="*/ 0 60000 65536"/>
              <a:gd name="T7" fmla="*/ 0 60000 65536"/>
              <a:gd name="T8" fmla="*/ 0 60000 65536"/>
              <a:gd name="T9" fmla="*/ 0 w 81"/>
              <a:gd name="T10" fmla="*/ 0 h 71"/>
              <a:gd name="T11" fmla="*/ 81 w 81"/>
              <a:gd name="T12" fmla="*/ 71 h 71"/>
              <a:gd name="connsiteX0" fmla="*/ 0 w 14680"/>
              <a:gd name="connsiteY0" fmla="*/ 2100 h 9283"/>
              <a:gd name="connsiteX1" fmla="*/ 8889 w 14680"/>
              <a:gd name="connsiteY1" fmla="*/ 410 h 9283"/>
              <a:gd name="connsiteX2" fmla="*/ 14444 w 14680"/>
              <a:gd name="connsiteY2" fmla="*/ 9283 h 9283"/>
              <a:gd name="connsiteX0" fmla="*/ 0 w 11925"/>
              <a:gd name="connsiteY0" fmla="*/ 9812 h 9812"/>
              <a:gd name="connsiteX1" fmla="*/ 7980 w 11925"/>
              <a:gd name="connsiteY1" fmla="*/ 108 h 9812"/>
              <a:gd name="connsiteX2" fmla="*/ 11764 w 11925"/>
              <a:gd name="connsiteY2" fmla="*/ 9666 h 9812"/>
              <a:gd name="connsiteX0" fmla="*/ 0 w 14815"/>
              <a:gd name="connsiteY0" fmla="*/ 10000 h 10000"/>
              <a:gd name="connsiteX1" fmla="*/ 6692 w 14815"/>
              <a:gd name="connsiteY1" fmla="*/ 110 h 10000"/>
              <a:gd name="connsiteX2" fmla="*/ 14755 w 14815"/>
              <a:gd name="connsiteY2" fmla="*/ 4656 h 10000"/>
              <a:gd name="connsiteX0" fmla="*/ 0 w 16922"/>
              <a:gd name="connsiteY0" fmla="*/ 10000 h 10000"/>
              <a:gd name="connsiteX1" fmla="*/ 6692 w 16922"/>
              <a:gd name="connsiteY1" fmla="*/ 110 h 10000"/>
              <a:gd name="connsiteX2" fmla="*/ 16873 w 16922"/>
              <a:gd name="connsiteY2" fmla="*/ 6612 h 10000"/>
              <a:gd name="connsiteX0" fmla="*/ 0 w 16873"/>
              <a:gd name="connsiteY0" fmla="*/ 10000 h 10000"/>
              <a:gd name="connsiteX1" fmla="*/ 6692 w 16873"/>
              <a:gd name="connsiteY1" fmla="*/ 110 h 10000"/>
              <a:gd name="connsiteX2" fmla="*/ 16873 w 16873"/>
              <a:gd name="connsiteY2" fmla="*/ 6612 h 10000"/>
              <a:gd name="connsiteX0" fmla="*/ 0 w 16873"/>
              <a:gd name="connsiteY0" fmla="*/ 3388 h 3388"/>
              <a:gd name="connsiteX1" fmla="*/ 16873 w 16873"/>
              <a:gd name="connsiteY1" fmla="*/ 0 h 3388"/>
              <a:gd name="connsiteX0" fmla="*/ 0 w 10000"/>
              <a:gd name="connsiteY0" fmla="*/ 23287 h 23287"/>
              <a:gd name="connsiteX1" fmla="*/ 10000 w 10000"/>
              <a:gd name="connsiteY1" fmla="*/ 13287 h 23287"/>
              <a:gd name="connsiteX0" fmla="*/ 0 w 10000"/>
              <a:gd name="connsiteY0" fmla="*/ 31942 h 31942"/>
              <a:gd name="connsiteX1" fmla="*/ 10000 w 10000"/>
              <a:gd name="connsiteY1" fmla="*/ 21942 h 31942"/>
            </a:gdLst>
            <a:ahLst/>
            <a:cxnLst>
              <a:cxn ang="0">
                <a:pos x="connsiteX0" y="connsiteY0"/>
              </a:cxn>
              <a:cxn ang="0">
                <a:pos x="connsiteX1" y="connsiteY1"/>
              </a:cxn>
            </a:cxnLst>
            <a:rect l="l" t="t" r="r" b="b"/>
            <a:pathLst>
              <a:path w="10000" h="31942">
                <a:moveTo>
                  <a:pt x="0" y="31942"/>
                </a:moveTo>
                <a:cubicBezTo>
                  <a:pt x="2222" y="-5403"/>
                  <a:pt x="3513" y="-11634"/>
                  <a:pt x="10000" y="21942"/>
                </a:cubicBezTo>
              </a:path>
            </a:pathLst>
          </a:custGeom>
          <a:noFill/>
          <a:ln w="38100">
            <a:solidFill>
              <a:srgbClr val="3333FF"/>
            </a:solidFill>
            <a:round/>
            <a:headEnd/>
            <a:tailEnd/>
          </a:ln>
        </p:spPr>
        <p:txBody>
          <a:bodyPr wrap="square" lIns="0" tIns="0" rIns="0" bIns="0">
            <a:spAutoFit/>
          </a:bodyPr>
          <a:lstStyle/>
          <a:p>
            <a:endParaRPr lang="en-US">
              <a:solidFill>
                <a:srgbClr val="000000"/>
              </a:solidFill>
            </a:endParaRPr>
          </a:p>
        </p:txBody>
      </p:sp>
      <p:sp>
        <p:nvSpPr>
          <p:cNvPr id="16390" name="Freeform 600"/>
          <p:cNvSpPr>
            <a:spLocks/>
          </p:cNvSpPr>
          <p:nvPr/>
        </p:nvSpPr>
        <p:spPr bwMode="auto">
          <a:xfrm>
            <a:off x="6022892" y="2562254"/>
            <a:ext cx="967174" cy="1880794"/>
          </a:xfrm>
          <a:custGeom>
            <a:avLst/>
            <a:gdLst>
              <a:gd name="T0" fmla="*/ 2147483647 w 753"/>
              <a:gd name="T1" fmla="*/ 2147483647 h 907"/>
              <a:gd name="T2" fmla="*/ 2147483647 w 753"/>
              <a:gd name="T3" fmla="*/ 2147483647 h 907"/>
              <a:gd name="T4" fmla="*/ 0 w 753"/>
              <a:gd name="T5" fmla="*/ 0 h 907"/>
              <a:gd name="T6" fmla="*/ 0 60000 65536"/>
              <a:gd name="T7" fmla="*/ 0 60000 65536"/>
              <a:gd name="T8" fmla="*/ 0 60000 65536"/>
              <a:gd name="T9" fmla="*/ 0 w 753"/>
              <a:gd name="T10" fmla="*/ 0 h 907"/>
              <a:gd name="T11" fmla="*/ 753 w 753"/>
              <a:gd name="T12" fmla="*/ 907 h 907"/>
              <a:gd name="connsiteX0" fmla="*/ 10000 w 10000"/>
              <a:gd name="connsiteY0" fmla="*/ 9394 h 9394"/>
              <a:gd name="connsiteX1" fmla="*/ 3653 w 10000"/>
              <a:gd name="connsiteY1" fmla="*/ 7882 h 9394"/>
              <a:gd name="connsiteX2" fmla="*/ 0 w 10000"/>
              <a:gd name="connsiteY2" fmla="*/ 0 h 9394"/>
              <a:gd name="connsiteX0" fmla="*/ 10000 w 10000"/>
              <a:gd name="connsiteY0" fmla="*/ 10000 h 10377"/>
              <a:gd name="connsiteX1" fmla="*/ 3653 w 10000"/>
              <a:gd name="connsiteY1" fmla="*/ 8390 h 10377"/>
              <a:gd name="connsiteX2" fmla="*/ 0 w 10000"/>
              <a:gd name="connsiteY2" fmla="*/ 0 h 10377"/>
              <a:gd name="connsiteX0" fmla="*/ 9562 w 9562"/>
              <a:gd name="connsiteY0" fmla="*/ 10387 h 10764"/>
              <a:gd name="connsiteX1" fmla="*/ 3215 w 9562"/>
              <a:gd name="connsiteY1" fmla="*/ 8777 h 10764"/>
              <a:gd name="connsiteX2" fmla="*/ 0 w 9562"/>
              <a:gd name="connsiteY2" fmla="*/ 0 h 10764"/>
              <a:gd name="connsiteX0" fmla="*/ 10146 w 10146"/>
              <a:gd name="connsiteY0" fmla="*/ 9650 h 10000"/>
              <a:gd name="connsiteX1" fmla="*/ 3508 w 10146"/>
              <a:gd name="connsiteY1" fmla="*/ 8154 h 10000"/>
              <a:gd name="connsiteX2" fmla="*/ 146 w 10146"/>
              <a:gd name="connsiteY2" fmla="*/ 0 h 10000"/>
              <a:gd name="connsiteX0" fmla="*/ 10175 w 10175"/>
              <a:gd name="connsiteY0" fmla="*/ 9650 h 10066"/>
              <a:gd name="connsiteX1" fmla="*/ 3018 w 10175"/>
              <a:gd name="connsiteY1" fmla="*/ 8276 h 10066"/>
              <a:gd name="connsiteX2" fmla="*/ 175 w 10175"/>
              <a:gd name="connsiteY2" fmla="*/ 0 h 10066"/>
              <a:gd name="connsiteX0" fmla="*/ 10175 w 10175"/>
              <a:gd name="connsiteY0" fmla="*/ 9650 h 10825"/>
              <a:gd name="connsiteX1" fmla="*/ 6574 w 10175"/>
              <a:gd name="connsiteY1" fmla="*/ 10799 h 10825"/>
              <a:gd name="connsiteX2" fmla="*/ 3018 w 10175"/>
              <a:gd name="connsiteY2" fmla="*/ 8276 h 10825"/>
              <a:gd name="connsiteX3" fmla="*/ 175 w 10175"/>
              <a:gd name="connsiteY3" fmla="*/ 0 h 10825"/>
              <a:gd name="connsiteX0" fmla="*/ 10175 w 10175"/>
              <a:gd name="connsiteY0" fmla="*/ 9650 h 10880"/>
              <a:gd name="connsiteX1" fmla="*/ 6574 w 10175"/>
              <a:gd name="connsiteY1" fmla="*/ 10799 h 10880"/>
              <a:gd name="connsiteX2" fmla="*/ 3018 w 10175"/>
              <a:gd name="connsiteY2" fmla="*/ 8276 h 10880"/>
              <a:gd name="connsiteX3" fmla="*/ 175 w 10175"/>
              <a:gd name="connsiteY3" fmla="*/ 0 h 10880"/>
              <a:gd name="connsiteX0" fmla="*/ 10175 w 10175"/>
              <a:gd name="connsiteY0" fmla="*/ 9650 h 10961"/>
              <a:gd name="connsiteX1" fmla="*/ 6574 w 10175"/>
              <a:gd name="connsiteY1" fmla="*/ 10799 h 10961"/>
              <a:gd name="connsiteX2" fmla="*/ 3018 w 10175"/>
              <a:gd name="connsiteY2" fmla="*/ 8276 h 10961"/>
              <a:gd name="connsiteX3" fmla="*/ 175 w 10175"/>
              <a:gd name="connsiteY3" fmla="*/ 0 h 10961"/>
              <a:gd name="connsiteX0" fmla="*/ 9936 w 9936"/>
              <a:gd name="connsiteY0" fmla="*/ 9369 h 10898"/>
              <a:gd name="connsiteX1" fmla="*/ 6574 w 9936"/>
              <a:gd name="connsiteY1" fmla="*/ 10799 h 10898"/>
              <a:gd name="connsiteX2" fmla="*/ 3018 w 9936"/>
              <a:gd name="connsiteY2" fmla="*/ 8276 h 10898"/>
              <a:gd name="connsiteX3" fmla="*/ 175 w 9936"/>
              <a:gd name="connsiteY3" fmla="*/ 0 h 10898"/>
              <a:gd name="connsiteX0" fmla="*/ 10000 w 10000"/>
              <a:gd name="connsiteY0" fmla="*/ 8597 h 9634"/>
              <a:gd name="connsiteX1" fmla="*/ 6556 w 10000"/>
              <a:gd name="connsiteY1" fmla="*/ 9393 h 9634"/>
              <a:gd name="connsiteX2" fmla="*/ 3037 w 10000"/>
              <a:gd name="connsiteY2" fmla="*/ 7594 h 9634"/>
              <a:gd name="connsiteX3" fmla="*/ 176 w 10000"/>
              <a:gd name="connsiteY3" fmla="*/ 0 h 9634"/>
              <a:gd name="connsiteX0" fmla="*/ 10000 w 10000"/>
              <a:gd name="connsiteY0" fmla="*/ 8924 h 10000"/>
              <a:gd name="connsiteX1" fmla="*/ 6556 w 10000"/>
              <a:gd name="connsiteY1" fmla="*/ 9750 h 10000"/>
              <a:gd name="connsiteX2" fmla="*/ 3037 w 10000"/>
              <a:gd name="connsiteY2" fmla="*/ 7882 h 10000"/>
              <a:gd name="connsiteX3" fmla="*/ 176 w 10000"/>
              <a:gd name="connsiteY3" fmla="*/ 0 h 10000"/>
              <a:gd name="connsiteX0" fmla="*/ 10000 w 10000"/>
              <a:gd name="connsiteY0" fmla="*/ 8924 h 10053"/>
              <a:gd name="connsiteX1" fmla="*/ 6376 w 10000"/>
              <a:gd name="connsiteY1" fmla="*/ 9839 h 10053"/>
              <a:gd name="connsiteX2" fmla="*/ 3037 w 10000"/>
              <a:gd name="connsiteY2" fmla="*/ 7882 h 10053"/>
              <a:gd name="connsiteX3" fmla="*/ 176 w 10000"/>
              <a:gd name="connsiteY3" fmla="*/ 0 h 10053"/>
              <a:gd name="connsiteX0" fmla="*/ 10000 w 10000"/>
              <a:gd name="connsiteY0" fmla="*/ 8924 h 10000"/>
              <a:gd name="connsiteX1" fmla="*/ 6316 w 10000"/>
              <a:gd name="connsiteY1" fmla="*/ 9750 h 10000"/>
              <a:gd name="connsiteX2" fmla="*/ 3037 w 10000"/>
              <a:gd name="connsiteY2" fmla="*/ 7882 h 10000"/>
              <a:gd name="connsiteX3" fmla="*/ 176 w 10000"/>
              <a:gd name="connsiteY3" fmla="*/ 0 h 10000"/>
              <a:gd name="connsiteX0" fmla="*/ 10000 w 10000"/>
              <a:gd name="connsiteY0" fmla="*/ 8924 h 10082"/>
              <a:gd name="connsiteX1" fmla="*/ 6196 w 10000"/>
              <a:gd name="connsiteY1" fmla="*/ 9884 h 10082"/>
              <a:gd name="connsiteX2" fmla="*/ 3037 w 10000"/>
              <a:gd name="connsiteY2" fmla="*/ 7882 h 10082"/>
              <a:gd name="connsiteX3" fmla="*/ 176 w 10000"/>
              <a:gd name="connsiteY3" fmla="*/ 0 h 10082"/>
              <a:gd name="connsiteX0" fmla="*/ 10000 w 10000"/>
              <a:gd name="connsiteY0" fmla="*/ 8924 h 10082"/>
              <a:gd name="connsiteX1" fmla="*/ 6196 w 10000"/>
              <a:gd name="connsiteY1" fmla="*/ 9884 h 10082"/>
              <a:gd name="connsiteX2" fmla="*/ 3037 w 10000"/>
              <a:gd name="connsiteY2" fmla="*/ 7882 h 10082"/>
              <a:gd name="connsiteX3" fmla="*/ 176 w 10000"/>
              <a:gd name="connsiteY3" fmla="*/ 0 h 10082"/>
              <a:gd name="connsiteX0" fmla="*/ 10000 w 10000"/>
              <a:gd name="connsiteY0" fmla="*/ 8924 h 9817"/>
              <a:gd name="connsiteX1" fmla="*/ 6510 w 10000"/>
              <a:gd name="connsiteY1" fmla="*/ 9379 h 9817"/>
              <a:gd name="connsiteX2" fmla="*/ 3037 w 10000"/>
              <a:gd name="connsiteY2" fmla="*/ 7882 h 9817"/>
              <a:gd name="connsiteX3" fmla="*/ 176 w 10000"/>
              <a:gd name="connsiteY3" fmla="*/ 0 h 9817"/>
              <a:gd name="connsiteX0" fmla="*/ 10000 w 10000"/>
              <a:gd name="connsiteY0" fmla="*/ 9090 h 9882"/>
              <a:gd name="connsiteX1" fmla="*/ 6510 w 10000"/>
              <a:gd name="connsiteY1" fmla="*/ 9237 h 9882"/>
              <a:gd name="connsiteX2" fmla="*/ 3037 w 10000"/>
              <a:gd name="connsiteY2" fmla="*/ 8029 h 9882"/>
              <a:gd name="connsiteX3" fmla="*/ 176 w 10000"/>
              <a:gd name="connsiteY3" fmla="*/ 0 h 9882"/>
              <a:gd name="connsiteX0" fmla="*/ 10000 w 10000"/>
              <a:gd name="connsiteY0" fmla="*/ 9199 h 10056"/>
              <a:gd name="connsiteX1" fmla="*/ 6458 w 10000"/>
              <a:gd name="connsiteY1" fmla="*/ 9507 h 10056"/>
              <a:gd name="connsiteX2" fmla="*/ 3037 w 10000"/>
              <a:gd name="connsiteY2" fmla="*/ 8125 h 10056"/>
              <a:gd name="connsiteX3" fmla="*/ 176 w 10000"/>
              <a:gd name="connsiteY3" fmla="*/ 0 h 10056"/>
              <a:gd name="connsiteX0" fmla="*/ 10000 w 10000"/>
              <a:gd name="connsiteY0" fmla="*/ 9199 h 9918"/>
              <a:gd name="connsiteX1" fmla="*/ 6458 w 10000"/>
              <a:gd name="connsiteY1" fmla="*/ 9067 h 9918"/>
              <a:gd name="connsiteX2" fmla="*/ 3037 w 10000"/>
              <a:gd name="connsiteY2" fmla="*/ 8125 h 9918"/>
              <a:gd name="connsiteX3" fmla="*/ 176 w 10000"/>
              <a:gd name="connsiteY3" fmla="*/ 0 h 9918"/>
              <a:gd name="connsiteX0" fmla="*/ 10000 w 10000"/>
              <a:gd name="connsiteY0" fmla="*/ 9275 h 10145"/>
              <a:gd name="connsiteX1" fmla="*/ 6458 w 10000"/>
              <a:gd name="connsiteY1" fmla="*/ 9142 h 10145"/>
              <a:gd name="connsiteX2" fmla="*/ 3037 w 10000"/>
              <a:gd name="connsiteY2" fmla="*/ 8192 h 10145"/>
              <a:gd name="connsiteX3" fmla="*/ 176 w 10000"/>
              <a:gd name="connsiteY3" fmla="*/ 0 h 10145"/>
              <a:gd name="connsiteX0" fmla="*/ 7947 w 7947"/>
              <a:gd name="connsiteY0" fmla="*/ 7869 h 8739"/>
              <a:gd name="connsiteX1" fmla="*/ 4405 w 7947"/>
              <a:gd name="connsiteY1" fmla="*/ 7736 h 8739"/>
              <a:gd name="connsiteX2" fmla="*/ 984 w 7947"/>
              <a:gd name="connsiteY2" fmla="*/ 6786 h 8739"/>
              <a:gd name="connsiteX3" fmla="*/ 967 w 7947"/>
              <a:gd name="connsiteY3" fmla="*/ 0 h 8739"/>
              <a:gd name="connsiteX0" fmla="*/ 11134 w 11134"/>
              <a:gd name="connsiteY0" fmla="*/ 13775 h 14771"/>
              <a:gd name="connsiteX1" fmla="*/ 6677 w 11134"/>
              <a:gd name="connsiteY1" fmla="*/ 13623 h 14771"/>
              <a:gd name="connsiteX2" fmla="*/ 2372 w 11134"/>
              <a:gd name="connsiteY2" fmla="*/ 12536 h 14771"/>
              <a:gd name="connsiteX3" fmla="*/ 421 w 11134"/>
              <a:gd name="connsiteY3" fmla="*/ 0 h 14771"/>
              <a:gd name="connsiteX0" fmla="*/ 10716 w 10716"/>
              <a:gd name="connsiteY0" fmla="*/ 13775 h 14771"/>
              <a:gd name="connsiteX1" fmla="*/ 6259 w 10716"/>
              <a:gd name="connsiteY1" fmla="*/ 13623 h 14771"/>
              <a:gd name="connsiteX2" fmla="*/ 1954 w 10716"/>
              <a:gd name="connsiteY2" fmla="*/ 12536 h 14771"/>
              <a:gd name="connsiteX3" fmla="*/ 1893 w 10716"/>
              <a:gd name="connsiteY3" fmla="*/ 4713 h 14771"/>
              <a:gd name="connsiteX4" fmla="*/ 3 w 10716"/>
              <a:gd name="connsiteY4" fmla="*/ 0 h 14771"/>
              <a:gd name="connsiteX0" fmla="*/ 10716 w 10716"/>
              <a:gd name="connsiteY0" fmla="*/ 13775 h 14771"/>
              <a:gd name="connsiteX1" fmla="*/ 6259 w 10716"/>
              <a:gd name="connsiteY1" fmla="*/ 13623 h 14771"/>
              <a:gd name="connsiteX2" fmla="*/ 1954 w 10716"/>
              <a:gd name="connsiteY2" fmla="*/ 12536 h 14771"/>
              <a:gd name="connsiteX3" fmla="*/ 1893 w 10716"/>
              <a:gd name="connsiteY3" fmla="*/ 4713 h 14771"/>
              <a:gd name="connsiteX4" fmla="*/ 3 w 10716"/>
              <a:gd name="connsiteY4" fmla="*/ 0 h 14771"/>
              <a:gd name="connsiteX0" fmla="*/ 10716 w 10716"/>
              <a:gd name="connsiteY0" fmla="*/ 13775 h 14771"/>
              <a:gd name="connsiteX1" fmla="*/ 6259 w 10716"/>
              <a:gd name="connsiteY1" fmla="*/ 13623 h 14771"/>
              <a:gd name="connsiteX2" fmla="*/ 1954 w 10716"/>
              <a:gd name="connsiteY2" fmla="*/ 12536 h 14771"/>
              <a:gd name="connsiteX3" fmla="*/ 1893 w 10716"/>
              <a:gd name="connsiteY3" fmla="*/ 4713 h 14771"/>
              <a:gd name="connsiteX4" fmla="*/ 3 w 10716"/>
              <a:gd name="connsiteY4" fmla="*/ 0 h 14771"/>
              <a:gd name="connsiteX0" fmla="*/ 10716 w 10716"/>
              <a:gd name="connsiteY0" fmla="*/ 13775 h 14771"/>
              <a:gd name="connsiteX1" fmla="*/ 6259 w 10716"/>
              <a:gd name="connsiteY1" fmla="*/ 13623 h 14771"/>
              <a:gd name="connsiteX2" fmla="*/ 2376 w 10716"/>
              <a:gd name="connsiteY2" fmla="*/ 12388 h 14771"/>
              <a:gd name="connsiteX3" fmla="*/ 1893 w 10716"/>
              <a:gd name="connsiteY3" fmla="*/ 4713 h 14771"/>
              <a:gd name="connsiteX4" fmla="*/ 3 w 10716"/>
              <a:gd name="connsiteY4" fmla="*/ 0 h 14771"/>
              <a:gd name="connsiteX0" fmla="*/ 10716 w 10716"/>
              <a:gd name="connsiteY0" fmla="*/ 13775 h 14633"/>
              <a:gd name="connsiteX1" fmla="*/ 7948 w 10716"/>
              <a:gd name="connsiteY1" fmla="*/ 13178 h 14633"/>
              <a:gd name="connsiteX2" fmla="*/ 2376 w 10716"/>
              <a:gd name="connsiteY2" fmla="*/ 12388 h 14633"/>
              <a:gd name="connsiteX3" fmla="*/ 1893 w 10716"/>
              <a:gd name="connsiteY3" fmla="*/ 4713 h 14633"/>
              <a:gd name="connsiteX4" fmla="*/ 3 w 10716"/>
              <a:gd name="connsiteY4" fmla="*/ 0 h 1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6" h="14633">
                <a:moveTo>
                  <a:pt x="10716" y="13775"/>
                </a:moveTo>
                <a:cubicBezTo>
                  <a:pt x="10318" y="15601"/>
                  <a:pt x="9262" y="14085"/>
                  <a:pt x="7948" y="13178"/>
                </a:cubicBezTo>
                <a:cubicBezTo>
                  <a:pt x="6438" y="12654"/>
                  <a:pt x="5132" y="13910"/>
                  <a:pt x="2376" y="12388"/>
                </a:cubicBezTo>
                <a:cubicBezTo>
                  <a:pt x="1267" y="10969"/>
                  <a:pt x="248" y="6520"/>
                  <a:pt x="1893" y="4713"/>
                </a:cubicBezTo>
                <a:cubicBezTo>
                  <a:pt x="724" y="2596"/>
                  <a:pt x="-64" y="851"/>
                  <a:pt x="3" y="0"/>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16392" name="Freeform 598"/>
          <p:cNvSpPr>
            <a:spLocks/>
          </p:cNvSpPr>
          <p:nvPr/>
        </p:nvSpPr>
        <p:spPr bwMode="auto">
          <a:xfrm>
            <a:off x="7034861" y="3370264"/>
            <a:ext cx="814482" cy="987537"/>
          </a:xfrm>
          <a:custGeom>
            <a:avLst/>
            <a:gdLst>
              <a:gd name="T0" fmla="*/ 0 w 2563"/>
              <a:gd name="T1" fmla="*/ 2147483647 h 1246"/>
              <a:gd name="T2" fmla="*/ 2147483647 w 2563"/>
              <a:gd name="T3" fmla="*/ 2147483647 h 1246"/>
              <a:gd name="T4" fmla="*/ 2147483647 w 2563"/>
              <a:gd name="T5" fmla="*/ 2147483647 h 1246"/>
              <a:gd name="T6" fmla="*/ 2147483647 w 2563"/>
              <a:gd name="T7" fmla="*/ 2147483647 h 1246"/>
              <a:gd name="T8" fmla="*/ 2147483647 w 2563"/>
              <a:gd name="T9" fmla="*/ 2147483647 h 1246"/>
              <a:gd name="T10" fmla="*/ 2147483647 w 2563"/>
              <a:gd name="T11" fmla="*/ 2147483647 h 1246"/>
              <a:gd name="T12" fmla="*/ 2147483647 w 2563"/>
              <a:gd name="T13" fmla="*/ 2147483647 h 1246"/>
              <a:gd name="T14" fmla="*/ 2147483647 w 2563"/>
              <a:gd name="T15" fmla="*/ 0 h 1246"/>
              <a:gd name="T16" fmla="*/ 0 60000 65536"/>
              <a:gd name="T17" fmla="*/ 0 60000 65536"/>
              <a:gd name="T18" fmla="*/ 0 60000 65536"/>
              <a:gd name="T19" fmla="*/ 0 60000 65536"/>
              <a:gd name="T20" fmla="*/ 0 60000 65536"/>
              <a:gd name="T21" fmla="*/ 0 60000 65536"/>
              <a:gd name="T22" fmla="*/ 0 60000 65536"/>
              <a:gd name="T23" fmla="*/ 0 60000 65536"/>
              <a:gd name="T24" fmla="*/ 0 w 2563"/>
              <a:gd name="T25" fmla="*/ 0 h 1246"/>
              <a:gd name="T26" fmla="*/ 2563 w 2563"/>
              <a:gd name="T27" fmla="*/ 1246 h 1246"/>
              <a:gd name="connsiteX0" fmla="*/ 224 w 10158"/>
              <a:gd name="connsiteY0" fmla="*/ 7889 h 8712"/>
              <a:gd name="connsiteX1" fmla="*/ 868 w 10158"/>
              <a:gd name="connsiteY1" fmla="*/ 8708 h 8712"/>
              <a:gd name="connsiteX2" fmla="*/ 9483 w 10158"/>
              <a:gd name="connsiteY2" fmla="*/ 7480 h 8712"/>
              <a:gd name="connsiteX3" fmla="*/ 8437 w 10158"/>
              <a:gd name="connsiteY3" fmla="*/ 4246 h 8712"/>
              <a:gd name="connsiteX4" fmla="*/ 9584 w 10158"/>
              <a:gd name="connsiteY4" fmla="*/ 3820 h 8712"/>
              <a:gd name="connsiteX5" fmla="*/ 10084 w 10158"/>
              <a:gd name="connsiteY5" fmla="*/ 2279 h 8712"/>
              <a:gd name="connsiteX6" fmla="*/ 10158 w 10158"/>
              <a:gd name="connsiteY6" fmla="*/ 0 h 8712"/>
              <a:gd name="connsiteX0" fmla="*/ 0 w 9146"/>
              <a:gd name="connsiteY0" fmla="*/ 9995 h 9995"/>
              <a:gd name="connsiteX1" fmla="*/ 8481 w 9146"/>
              <a:gd name="connsiteY1" fmla="*/ 8586 h 9995"/>
              <a:gd name="connsiteX2" fmla="*/ 7452 w 9146"/>
              <a:gd name="connsiteY2" fmla="*/ 4874 h 9995"/>
              <a:gd name="connsiteX3" fmla="*/ 8581 w 9146"/>
              <a:gd name="connsiteY3" fmla="*/ 4385 h 9995"/>
              <a:gd name="connsiteX4" fmla="*/ 9073 w 9146"/>
              <a:gd name="connsiteY4" fmla="*/ 2616 h 9995"/>
              <a:gd name="connsiteX5" fmla="*/ 9146 w 9146"/>
              <a:gd name="connsiteY5" fmla="*/ 0 h 9995"/>
              <a:gd name="connsiteX0" fmla="*/ 0 w 9285"/>
              <a:gd name="connsiteY0" fmla="*/ 10277 h 10277"/>
              <a:gd name="connsiteX1" fmla="*/ 8558 w 9285"/>
              <a:gd name="connsiteY1" fmla="*/ 8590 h 10277"/>
              <a:gd name="connsiteX2" fmla="*/ 7433 w 9285"/>
              <a:gd name="connsiteY2" fmla="*/ 4876 h 10277"/>
              <a:gd name="connsiteX3" fmla="*/ 8667 w 9285"/>
              <a:gd name="connsiteY3" fmla="*/ 4387 h 10277"/>
              <a:gd name="connsiteX4" fmla="*/ 9205 w 9285"/>
              <a:gd name="connsiteY4" fmla="*/ 2617 h 10277"/>
              <a:gd name="connsiteX5" fmla="*/ 9285 w 9285"/>
              <a:gd name="connsiteY5" fmla="*/ 0 h 10277"/>
              <a:gd name="connsiteX0" fmla="*/ 1213 w 1996"/>
              <a:gd name="connsiteY0" fmla="*/ 8358 h 8358"/>
              <a:gd name="connsiteX1" fmla="*/ 1 w 1996"/>
              <a:gd name="connsiteY1" fmla="*/ 4745 h 8358"/>
              <a:gd name="connsiteX2" fmla="*/ 1330 w 1996"/>
              <a:gd name="connsiteY2" fmla="*/ 4269 h 8358"/>
              <a:gd name="connsiteX3" fmla="*/ 1910 w 1996"/>
              <a:gd name="connsiteY3" fmla="*/ 2546 h 8358"/>
              <a:gd name="connsiteX4" fmla="*/ 1996 w 1996"/>
              <a:gd name="connsiteY4" fmla="*/ 0 h 8358"/>
              <a:gd name="connsiteX0" fmla="*/ 0 w 9995"/>
              <a:gd name="connsiteY0" fmla="*/ 5677 h 5677"/>
              <a:gd name="connsiteX1" fmla="*/ 6658 w 9995"/>
              <a:gd name="connsiteY1" fmla="*/ 5108 h 5677"/>
              <a:gd name="connsiteX2" fmla="*/ 9564 w 9995"/>
              <a:gd name="connsiteY2" fmla="*/ 3046 h 5677"/>
              <a:gd name="connsiteX3" fmla="*/ 9995 w 9995"/>
              <a:gd name="connsiteY3" fmla="*/ 0 h 5677"/>
              <a:gd name="connsiteX0" fmla="*/ 0 w 11632"/>
              <a:gd name="connsiteY0" fmla="*/ 11758 h 11758"/>
              <a:gd name="connsiteX1" fmla="*/ 6661 w 11632"/>
              <a:gd name="connsiteY1" fmla="*/ 10756 h 11758"/>
              <a:gd name="connsiteX2" fmla="*/ 9569 w 11632"/>
              <a:gd name="connsiteY2" fmla="*/ 7124 h 11758"/>
              <a:gd name="connsiteX3" fmla="*/ 11632 w 11632"/>
              <a:gd name="connsiteY3" fmla="*/ 0 h 11758"/>
            </a:gdLst>
            <a:ahLst/>
            <a:cxnLst>
              <a:cxn ang="0">
                <a:pos x="connsiteX0" y="connsiteY0"/>
              </a:cxn>
              <a:cxn ang="0">
                <a:pos x="connsiteX1" y="connsiteY1"/>
              </a:cxn>
              <a:cxn ang="0">
                <a:pos x="connsiteX2" y="connsiteY2"/>
              </a:cxn>
              <a:cxn ang="0">
                <a:pos x="connsiteX3" y="connsiteY3"/>
              </a:cxn>
            </a:cxnLst>
            <a:rect l="l" t="t" r="r" b="b"/>
            <a:pathLst>
              <a:path w="11632" h="11758">
                <a:moveTo>
                  <a:pt x="0" y="11758"/>
                </a:moveTo>
                <a:cubicBezTo>
                  <a:pt x="95" y="10321"/>
                  <a:pt x="5078" y="11529"/>
                  <a:pt x="6661" y="10756"/>
                </a:cubicBezTo>
                <a:cubicBezTo>
                  <a:pt x="8251" y="9979"/>
                  <a:pt x="9028" y="8621"/>
                  <a:pt x="9569" y="7124"/>
                </a:cubicBezTo>
                <a:cubicBezTo>
                  <a:pt x="10115" y="5632"/>
                  <a:pt x="11542" y="1115"/>
                  <a:pt x="11632" y="0"/>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16393" name="Freeform 589"/>
          <p:cNvSpPr>
            <a:spLocks/>
          </p:cNvSpPr>
          <p:nvPr/>
        </p:nvSpPr>
        <p:spPr bwMode="auto">
          <a:xfrm>
            <a:off x="3393526" y="3499565"/>
            <a:ext cx="355207" cy="1408229"/>
          </a:xfrm>
          <a:custGeom>
            <a:avLst/>
            <a:gdLst>
              <a:gd name="T0" fmla="*/ 2147483647 w 331"/>
              <a:gd name="T1" fmla="*/ 2147483647 h 1078"/>
              <a:gd name="T2" fmla="*/ 2147483647 w 331"/>
              <a:gd name="T3" fmla="*/ 2147483647 h 1078"/>
              <a:gd name="T4" fmla="*/ 2147483647 w 331"/>
              <a:gd name="T5" fmla="*/ 0 h 1078"/>
              <a:gd name="T6" fmla="*/ 0 60000 65536"/>
              <a:gd name="T7" fmla="*/ 0 60000 65536"/>
              <a:gd name="T8" fmla="*/ 0 60000 65536"/>
              <a:gd name="T9" fmla="*/ 0 w 331"/>
              <a:gd name="T10" fmla="*/ 0 h 1078"/>
              <a:gd name="T11" fmla="*/ 331 w 331"/>
              <a:gd name="T12" fmla="*/ 1078 h 1078"/>
              <a:gd name="connsiteX0" fmla="*/ 8707 w 11366"/>
              <a:gd name="connsiteY0" fmla="*/ 10362 h 10362"/>
              <a:gd name="connsiteX1" fmla="*/ 6 w 11366"/>
              <a:gd name="connsiteY1" fmla="*/ 6355 h 10362"/>
              <a:gd name="connsiteX2" fmla="*/ 11366 w 11366"/>
              <a:gd name="connsiteY2" fmla="*/ 0 h 10362"/>
              <a:gd name="connsiteX0" fmla="*/ 8254 w 10913"/>
              <a:gd name="connsiteY0" fmla="*/ 10362 h 10362"/>
              <a:gd name="connsiteX1" fmla="*/ 6 w 10913"/>
              <a:gd name="connsiteY1" fmla="*/ 6299 h 10362"/>
              <a:gd name="connsiteX2" fmla="*/ 10913 w 10913"/>
              <a:gd name="connsiteY2" fmla="*/ 0 h 10362"/>
              <a:gd name="connsiteX0" fmla="*/ 8977 w 11636"/>
              <a:gd name="connsiteY0" fmla="*/ 10362 h 10362"/>
              <a:gd name="connsiteX1" fmla="*/ 4 w 11636"/>
              <a:gd name="connsiteY1" fmla="*/ 6271 h 10362"/>
              <a:gd name="connsiteX2" fmla="*/ 11636 w 11636"/>
              <a:gd name="connsiteY2" fmla="*/ 0 h 10362"/>
              <a:gd name="connsiteX0" fmla="*/ 10427 w 11636"/>
              <a:gd name="connsiteY0" fmla="*/ 10279 h 10279"/>
              <a:gd name="connsiteX1" fmla="*/ 4 w 11636"/>
              <a:gd name="connsiteY1" fmla="*/ 6271 h 10279"/>
              <a:gd name="connsiteX2" fmla="*/ 11636 w 11636"/>
              <a:gd name="connsiteY2" fmla="*/ 0 h 10279"/>
              <a:gd name="connsiteX0" fmla="*/ 10427 w 11636"/>
              <a:gd name="connsiteY0" fmla="*/ 10279 h 10279"/>
              <a:gd name="connsiteX1" fmla="*/ 4 w 11636"/>
              <a:gd name="connsiteY1" fmla="*/ 6271 h 10279"/>
              <a:gd name="connsiteX2" fmla="*/ 11636 w 11636"/>
              <a:gd name="connsiteY2" fmla="*/ 0 h 10279"/>
              <a:gd name="connsiteX0" fmla="*/ 8509 w 9718"/>
              <a:gd name="connsiteY0" fmla="*/ 10279 h 10279"/>
              <a:gd name="connsiteX1" fmla="*/ 7 w 9718"/>
              <a:gd name="connsiteY1" fmla="*/ 6271 h 10279"/>
              <a:gd name="connsiteX2" fmla="*/ 9718 w 9718"/>
              <a:gd name="connsiteY2" fmla="*/ 0 h 10279"/>
              <a:gd name="connsiteX0" fmla="*/ 8756 w 10000"/>
              <a:gd name="connsiteY0" fmla="*/ 8597 h 8597"/>
              <a:gd name="connsiteX1" fmla="*/ 7 w 10000"/>
              <a:gd name="connsiteY1" fmla="*/ 4698 h 8597"/>
              <a:gd name="connsiteX2" fmla="*/ 10000 w 10000"/>
              <a:gd name="connsiteY2" fmla="*/ 0 h 8597"/>
              <a:gd name="connsiteX0" fmla="*/ 3591 w 10521"/>
              <a:gd name="connsiteY0" fmla="*/ 9312 h 9312"/>
              <a:gd name="connsiteX1" fmla="*/ 528 w 10521"/>
              <a:gd name="connsiteY1" fmla="*/ 5465 h 9312"/>
              <a:gd name="connsiteX2" fmla="*/ 10521 w 10521"/>
              <a:gd name="connsiteY2" fmla="*/ 0 h 9312"/>
              <a:gd name="connsiteX0" fmla="*/ 2938 w 9525"/>
              <a:gd name="connsiteY0" fmla="*/ 10000 h 10000"/>
              <a:gd name="connsiteX1" fmla="*/ 27 w 9525"/>
              <a:gd name="connsiteY1" fmla="*/ 5869 h 10000"/>
              <a:gd name="connsiteX2" fmla="*/ 9525 w 9525"/>
              <a:gd name="connsiteY2" fmla="*/ 0 h 10000"/>
              <a:gd name="connsiteX0" fmla="*/ 858 w 7773"/>
              <a:gd name="connsiteY0" fmla="*/ 10000 h 10000"/>
              <a:gd name="connsiteX1" fmla="*/ 2374 w 7773"/>
              <a:gd name="connsiteY1" fmla="*/ 5684 h 10000"/>
              <a:gd name="connsiteX2" fmla="*/ 7773 w 7773"/>
              <a:gd name="connsiteY2" fmla="*/ 0 h 10000"/>
              <a:gd name="connsiteX0" fmla="*/ 34 w 8930"/>
              <a:gd name="connsiteY0" fmla="*/ 10000 h 10000"/>
              <a:gd name="connsiteX1" fmla="*/ 1984 w 8930"/>
              <a:gd name="connsiteY1" fmla="*/ 5684 h 10000"/>
              <a:gd name="connsiteX2" fmla="*/ 8930 w 8930"/>
              <a:gd name="connsiteY2" fmla="*/ 0 h 10000"/>
            </a:gdLst>
            <a:ahLst/>
            <a:cxnLst>
              <a:cxn ang="0">
                <a:pos x="connsiteX0" y="connsiteY0"/>
              </a:cxn>
              <a:cxn ang="0">
                <a:pos x="connsiteX1" y="connsiteY1"/>
              </a:cxn>
              <a:cxn ang="0">
                <a:pos x="connsiteX2" y="connsiteY2"/>
              </a:cxn>
            </a:cxnLst>
            <a:rect l="l" t="t" r="r" b="b"/>
            <a:pathLst>
              <a:path w="8930" h="10000">
                <a:moveTo>
                  <a:pt x="34" y="10000"/>
                </a:moveTo>
                <a:cubicBezTo>
                  <a:pt x="-283" y="7780"/>
                  <a:pt x="1746" y="7711"/>
                  <a:pt x="1984" y="5684"/>
                </a:cubicBezTo>
                <a:cubicBezTo>
                  <a:pt x="2225" y="3654"/>
                  <a:pt x="6217" y="1522"/>
                  <a:pt x="8930" y="0"/>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16394" name="Freeform 588"/>
          <p:cNvSpPr>
            <a:spLocks/>
          </p:cNvSpPr>
          <p:nvPr/>
        </p:nvSpPr>
        <p:spPr bwMode="auto">
          <a:xfrm>
            <a:off x="1236370" y="3506621"/>
            <a:ext cx="2157687" cy="1417660"/>
          </a:xfrm>
          <a:custGeom>
            <a:avLst/>
            <a:gdLst>
              <a:gd name="T0" fmla="*/ 2147483647 w 1613"/>
              <a:gd name="T1" fmla="*/ 2147483647 h 1119"/>
              <a:gd name="T2" fmla="*/ 2147483647 w 1613"/>
              <a:gd name="T3" fmla="*/ 2147483647 h 1119"/>
              <a:gd name="T4" fmla="*/ 2147483647 w 1613"/>
              <a:gd name="T5" fmla="*/ 2147483647 h 1119"/>
              <a:gd name="T6" fmla="*/ 2147483647 w 1613"/>
              <a:gd name="T7" fmla="*/ 2147483647 h 1119"/>
              <a:gd name="T8" fmla="*/ 2147483647 w 1613"/>
              <a:gd name="T9" fmla="*/ 2147483647 h 1119"/>
              <a:gd name="T10" fmla="*/ 2147483647 w 1613"/>
              <a:gd name="T11" fmla="*/ 0 h 1119"/>
              <a:gd name="T12" fmla="*/ 0 60000 65536"/>
              <a:gd name="T13" fmla="*/ 0 60000 65536"/>
              <a:gd name="T14" fmla="*/ 0 60000 65536"/>
              <a:gd name="T15" fmla="*/ 0 60000 65536"/>
              <a:gd name="T16" fmla="*/ 0 60000 65536"/>
              <a:gd name="T17" fmla="*/ 0 60000 65536"/>
              <a:gd name="T18" fmla="*/ 0 w 1613"/>
              <a:gd name="T19" fmla="*/ 0 h 1119"/>
              <a:gd name="T20" fmla="*/ 1613 w 1613"/>
              <a:gd name="T21" fmla="*/ 1119 h 1119"/>
              <a:gd name="connsiteX0" fmla="*/ 9718 w 9718"/>
              <a:gd name="connsiteY0" fmla="*/ 10053 h 10891"/>
              <a:gd name="connsiteX1" fmla="*/ 8825 w 9718"/>
              <a:gd name="connsiteY1" fmla="*/ 10858 h 10891"/>
              <a:gd name="connsiteX2" fmla="*/ 6308 w 9718"/>
              <a:gd name="connsiteY2" fmla="*/ 8775 h 10891"/>
              <a:gd name="connsiteX3" fmla="*/ 1968 w 9718"/>
              <a:gd name="connsiteY3" fmla="*/ 7024 h 10891"/>
              <a:gd name="connsiteX4" fmla="*/ 84 w 9718"/>
              <a:gd name="connsiteY4" fmla="*/ 2913 h 10891"/>
              <a:gd name="connsiteX5" fmla="*/ 605 w 9718"/>
              <a:gd name="connsiteY5" fmla="*/ 0 h 10891"/>
              <a:gd name="connsiteX0" fmla="*/ 9999 w 9999"/>
              <a:gd name="connsiteY0" fmla="*/ 9453 h 10222"/>
              <a:gd name="connsiteX1" fmla="*/ 9080 w 9999"/>
              <a:gd name="connsiteY1" fmla="*/ 10192 h 10222"/>
              <a:gd name="connsiteX2" fmla="*/ 6490 w 9999"/>
              <a:gd name="connsiteY2" fmla="*/ 8279 h 10222"/>
              <a:gd name="connsiteX3" fmla="*/ 2024 w 9999"/>
              <a:gd name="connsiteY3" fmla="*/ 6671 h 10222"/>
              <a:gd name="connsiteX4" fmla="*/ 85 w 9999"/>
              <a:gd name="connsiteY4" fmla="*/ 2897 h 10222"/>
              <a:gd name="connsiteX5" fmla="*/ 641 w 9999"/>
              <a:gd name="connsiteY5" fmla="*/ 0 h 10222"/>
              <a:gd name="connsiteX0" fmla="*/ 10000 w 10000"/>
              <a:gd name="connsiteY0" fmla="*/ 9248 h 10036"/>
              <a:gd name="connsiteX1" fmla="*/ 9081 w 10000"/>
              <a:gd name="connsiteY1" fmla="*/ 9971 h 10036"/>
              <a:gd name="connsiteX2" fmla="*/ 6357 w 10000"/>
              <a:gd name="connsiteY2" fmla="*/ 7352 h 10036"/>
              <a:gd name="connsiteX3" fmla="*/ 2024 w 10000"/>
              <a:gd name="connsiteY3" fmla="*/ 6526 h 10036"/>
              <a:gd name="connsiteX4" fmla="*/ 85 w 10000"/>
              <a:gd name="connsiteY4" fmla="*/ 2834 h 10036"/>
              <a:gd name="connsiteX5" fmla="*/ 641 w 10000"/>
              <a:gd name="connsiteY5" fmla="*/ 0 h 10036"/>
              <a:gd name="connsiteX0" fmla="*/ 10000 w 10000"/>
              <a:gd name="connsiteY0" fmla="*/ 9248 h 10036"/>
              <a:gd name="connsiteX1" fmla="*/ 9081 w 10000"/>
              <a:gd name="connsiteY1" fmla="*/ 9971 h 10036"/>
              <a:gd name="connsiteX2" fmla="*/ 6357 w 10000"/>
              <a:gd name="connsiteY2" fmla="*/ 7352 h 10036"/>
              <a:gd name="connsiteX3" fmla="*/ 2981 w 10000"/>
              <a:gd name="connsiteY3" fmla="*/ 5418 h 10036"/>
              <a:gd name="connsiteX4" fmla="*/ 85 w 10000"/>
              <a:gd name="connsiteY4" fmla="*/ 2834 h 10036"/>
              <a:gd name="connsiteX5" fmla="*/ 641 w 10000"/>
              <a:gd name="connsiteY5" fmla="*/ 0 h 10036"/>
              <a:gd name="connsiteX0" fmla="*/ 9498 w 9498"/>
              <a:gd name="connsiteY0" fmla="*/ 9248 h 10036"/>
              <a:gd name="connsiteX1" fmla="*/ 8579 w 9498"/>
              <a:gd name="connsiteY1" fmla="*/ 9971 h 10036"/>
              <a:gd name="connsiteX2" fmla="*/ 5855 w 9498"/>
              <a:gd name="connsiteY2" fmla="*/ 7352 h 10036"/>
              <a:gd name="connsiteX3" fmla="*/ 2479 w 9498"/>
              <a:gd name="connsiteY3" fmla="*/ 5418 h 10036"/>
              <a:gd name="connsiteX4" fmla="*/ 157 w 9498"/>
              <a:gd name="connsiteY4" fmla="*/ 4062 h 10036"/>
              <a:gd name="connsiteX5" fmla="*/ 139 w 9498"/>
              <a:gd name="connsiteY5" fmla="*/ 0 h 10036"/>
              <a:gd name="connsiteX0" fmla="*/ 10000 w 10000"/>
              <a:gd name="connsiteY0" fmla="*/ 9215 h 10000"/>
              <a:gd name="connsiteX1" fmla="*/ 9032 w 10000"/>
              <a:gd name="connsiteY1" fmla="*/ 9935 h 10000"/>
              <a:gd name="connsiteX2" fmla="*/ 6164 w 10000"/>
              <a:gd name="connsiteY2" fmla="*/ 7326 h 10000"/>
              <a:gd name="connsiteX3" fmla="*/ 2610 w 10000"/>
              <a:gd name="connsiteY3" fmla="*/ 5399 h 10000"/>
              <a:gd name="connsiteX4" fmla="*/ 165 w 10000"/>
              <a:gd name="connsiteY4" fmla="*/ 4047 h 10000"/>
              <a:gd name="connsiteX5" fmla="*/ 146 w 10000"/>
              <a:gd name="connsiteY5" fmla="*/ 0 h 10000"/>
              <a:gd name="connsiteX0" fmla="*/ 10000 w 10000"/>
              <a:gd name="connsiteY0" fmla="*/ 9215 h 10000"/>
              <a:gd name="connsiteX1" fmla="*/ 9032 w 10000"/>
              <a:gd name="connsiteY1" fmla="*/ 9935 h 10000"/>
              <a:gd name="connsiteX2" fmla="*/ 6164 w 10000"/>
              <a:gd name="connsiteY2" fmla="*/ 7326 h 10000"/>
              <a:gd name="connsiteX3" fmla="*/ 2610 w 10000"/>
              <a:gd name="connsiteY3" fmla="*/ 5399 h 10000"/>
              <a:gd name="connsiteX4" fmla="*/ 165 w 10000"/>
              <a:gd name="connsiteY4" fmla="*/ 4047 h 10000"/>
              <a:gd name="connsiteX5" fmla="*/ 146 w 10000"/>
              <a:gd name="connsiteY5" fmla="*/ 0 h 10000"/>
              <a:gd name="connsiteX0" fmla="*/ 10000 w 10000"/>
              <a:gd name="connsiteY0" fmla="*/ 9215 h 10000"/>
              <a:gd name="connsiteX1" fmla="*/ 9032 w 10000"/>
              <a:gd name="connsiteY1" fmla="*/ 9935 h 10000"/>
              <a:gd name="connsiteX2" fmla="*/ 6164 w 10000"/>
              <a:gd name="connsiteY2" fmla="*/ 7326 h 10000"/>
              <a:gd name="connsiteX3" fmla="*/ 2610 w 10000"/>
              <a:gd name="connsiteY3" fmla="*/ 5399 h 10000"/>
              <a:gd name="connsiteX4" fmla="*/ 165 w 10000"/>
              <a:gd name="connsiteY4" fmla="*/ 4047 h 10000"/>
              <a:gd name="connsiteX5" fmla="*/ 146 w 10000"/>
              <a:gd name="connsiteY5" fmla="*/ 0 h 10000"/>
              <a:gd name="connsiteX0" fmla="*/ 10000 w 10000"/>
              <a:gd name="connsiteY0" fmla="*/ 9215 h 10000"/>
              <a:gd name="connsiteX1" fmla="*/ 9032 w 10000"/>
              <a:gd name="connsiteY1" fmla="*/ 9935 h 10000"/>
              <a:gd name="connsiteX2" fmla="*/ 6164 w 10000"/>
              <a:gd name="connsiteY2" fmla="*/ 7326 h 10000"/>
              <a:gd name="connsiteX3" fmla="*/ 2818 w 10000"/>
              <a:gd name="connsiteY3" fmla="*/ 5683 h 10000"/>
              <a:gd name="connsiteX4" fmla="*/ 2610 w 10000"/>
              <a:gd name="connsiteY4" fmla="*/ 5399 h 10000"/>
              <a:gd name="connsiteX5" fmla="*/ 165 w 10000"/>
              <a:gd name="connsiteY5" fmla="*/ 4047 h 10000"/>
              <a:gd name="connsiteX6" fmla="*/ 146 w 10000"/>
              <a:gd name="connsiteY6" fmla="*/ 0 h 10000"/>
              <a:gd name="connsiteX0" fmla="*/ 10096 w 10096"/>
              <a:gd name="connsiteY0" fmla="*/ 9215 h 10000"/>
              <a:gd name="connsiteX1" fmla="*/ 9128 w 10096"/>
              <a:gd name="connsiteY1" fmla="*/ 9935 h 10000"/>
              <a:gd name="connsiteX2" fmla="*/ 6260 w 10096"/>
              <a:gd name="connsiteY2" fmla="*/ 7326 h 10000"/>
              <a:gd name="connsiteX3" fmla="*/ 2914 w 10096"/>
              <a:gd name="connsiteY3" fmla="*/ 5683 h 10000"/>
              <a:gd name="connsiteX4" fmla="*/ 2706 w 10096"/>
              <a:gd name="connsiteY4" fmla="*/ 5399 h 10000"/>
              <a:gd name="connsiteX5" fmla="*/ 140 w 10096"/>
              <a:gd name="connsiteY5" fmla="*/ 4143 h 10000"/>
              <a:gd name="connsiteX6" fmla="*/ 242 w 10096"/>
              <a:gd name="connsiteY6" fmla="*/ 0 h 10000"/>
              <a:gd name="connsiteX0" fmla="*/ 10096 w 10096"/>
              <a:gd name="connsiteY0" fmla="*/ 9215 h 10000"/>
              <a:gd name="connsiteX1" fmla="*/ 9128 w 10096"/>
              <a:gd name="connsiteY1" fmla="*/ 9935 h 10000"/>
              <a:gd name="connsiteX2" fmla="*/ 6260 w 10096"/>
              <a:gd name="connsiteY2" fmla="*/ 7326 h 10000"/>
              <a:gd name="connsiteX3" fmla="*/ 2706 w 10096"/>
              <a:gd name="connsiteY3" fmla="*/ 5399 h 10000"/>
              <a:gd name="connsiteX4" fmla="*/ 140 w 10096"/>
              <a:gd name="connsiteY4" fmla="*/ 4143 h 10000"/>
              <a:gd name="connsiteX5" fmla="*/ 242 w 10096"/>
              <a:gd name="connsiteY5" fmla="*/ 0 h 10000"/>
              <a:gd name="connsiteX0" fmla="*/ 10294 w 10294"/>
              <a:gd name="connsiteY0" fmla="*/ 7848 h 8633"/>
              <a:gd name="connsiteX1" fmla="*/ 9326 w 10294"/>
              <a:gd name="connsiteY1" fmla="*/ 8568 h 8633"/>
              <a:gd name="connsiteX2" fmla="*/ 6458 w 10294"/>
              <a:gd name="connsiteY2" fmla="*/ 5959 h 8633"/>
              <a:gd name="connsiteX3" fmla="*/ 2904 w 10294"/>
              <a:gd name="connsiteY3" fmla="*/ 4032 h 8633"/>
              <a:gd name="connsiteX4" fmla="*/ 338 w 10294"/>
              <a:gd name="connsiteY4" fmla="*/ 2776 h 8633"/>
              <a:gd name="connsiteX5" fmla="*/ 0 w 10294"/>
              <a:gd name="connsiteY5" fmla="*/ 0 h 8633"/>
              <a:gd name="connsiteX0" fmla="*/ 9733 w 9733"/>
              <a:gd name="connsiteY0" fmla="*/ 9351 h 10260"/>
              <a:gd name="connsiteX1" fmla="*/ 8793 w 9733"/>
              <a:gd name="connsiteY1" fmla="*/ 10185 h 10260"/>
              <a:gd name="connsiteX2" fmla="*/ 6007 w 9733"/>
              <a:gd name="connsiteY2" fmla="*/ 7163 h 10260"/>
              <a:gd name="connsiteX3" fmla="*/ 2554 w 9733"/>
              <a:gd name="connsiteY3" fmla="*/ 4930 h 10260"/>
              <a:gd name="connsiteX4" fmla="*/ 61 w 9733"/>
              <a:gd name="connsiteY4" fmla="*/ 3476 h 10260"/>
              <a:gd name="connsiteX5" fmla="*/ 1185 w 9733"/>
              <a:gd name="connsiteY5" fmla="*/ 0 h 10260"/>
              <a:gd name="connsiteX0" fmla="*/ 10080 w 10080"/>
              <a:gd name="connsiteY0" fmla="*/ 9130 h 10017"/>
              <a:gd name="connsiteX1" fmla="*/ 9114 w 10080"/>
              <a:gd name="connsiteY1" fmla="*/ 9943 h 10017"/>
              <a:gd name="connsiteX2" fmla="*/ 6252 w 10080"/>
              <a:gd name="connsiteY2" fmla="*/ 6997 h 10017"/>
              <a:gd name="connsiteX3" fmla="*/ 2704 w 10080"/>
              <a:gd name="connsiteY3" fmla="*/ 4821 h 10017"/>
              <a:gd name="connsiteX4" fmla="*/ 143 w 10080"/>
              <a:gd name="connsiteY4" fmla="*/ 3404 h 10017"/>
              <a:gd name="connsiteX5" fmla="*/ 1298 w 10080"/>
              <a:gd name="connsiteY5" fmla="*/ 16 h 10017"/>
              <a:gd name="connsiteX0" fmla="*/ 10341 w 10341"/>
              <a:gd name="connsiteY0" fmla="*/ 9137 h 10024"/>
              <a:gd name="connsiteX1" fmla="*/ 9375 w 10341"/>
              <a:gd name="connsiteY1" fmla="*/ 9950 h 10024"/>
              <a:gd name="connsiteX2" fmla="*/ 6513 w 10341"/>
              <a:gd name="connsiteY2" fmla="*/ 7004 h 10024"/>
              <a:gd name="connsiteX3" fmla="*/ 2965 w 10341"/>
              <a:gd name="connsiteY3" fmla="*/ 4828 h 10024"/>
              <a:gd name="connsiteX4" fmla="*/ 404 w 10341"/>
              <a:gd name="connsiteY4" fmla="*/ 3411 h 10024"/>
              <a:gd name="connsiteX5" fmla="*/ 95 w 10341"/>
              <a:gd name="connsiteY5" fmla="*/ 304 h 10024"/>
              <a:gd name="connsiteX6" fmla="*/ 1559 w 10341"/>
              <a:gd name="connsiteY6" fmla="*/ 23 h 10024"/>
              <a:gd name="connsiteX0" fmla="*/ 10341 w 10341"/>
              <a:gd name="connsiteY0" fmla="*/ 9342 h 10229"/>
              <a:gd name="connsiteX1" fmla="*/ 9375 w 10341"/>
              <a:gd name="connsiteY1" fmla="*/ 10155 h 10229"/>
              <a:gd name="connsiteX2" fmla="*/ 6513 w 10341"/>
              <a:gd name="connsiteY2" fmla="*/ 7209 h 10229"/>
              <a:gd name="connsiteX3" fmla="*/ 2965 w 10341"/>
              <a:gd name="connsiteY3" fmla="*/ 5033 h 10229"/>
              <a:gd name="connsiteX4" fmla="*/ 404 w 10341"/>
              <a:gd name="connsiteY4" fmla="*/ 3616 h 10229"/>
              <a:gd name="connsiteX5" fmla="*/ 95 w 10341"/>
              <a:gd name="connsiteY5" fmla="*/ 509 h 10229"/>
              <a:gd name="connsiteX6" fmla="*/ 1762 w 10341"/>
              <a:gd name="connsiteY6" fmla="*/ 0 h 10229"/>
              <a:gd name="connsiteX0" fmla="*/ 10341 w 10341"/>
              <a:gd name="connsiteY0" fmla="*/ 9342 h 9342"/>
              <a:gd name="connsiteX1" fmla="*/ 6513 w 10341"/>
              <a:gd name="connsiteY1" fmla="*/ 7209 h 9342"/>
              <a:gd name="connsiteX2" fmla="*/ 2965 w 10341"/>
              <a:gd name="connsiteY2" fmla="*/ 5033 h 9342"/>
              <a:gd name="connsiteX3" fmla="*/ 404 w 10341"/>
              <a:gd name="connsiteY3" fmla="*/ 3616 h 9342"/>
              <a:gd name="connsiteX4" fmla="*/ 95 w 10341"/>
              <a:gd name="connsiteY4" fmla="*/ 509 h 9342"/>
              <a:gd name="connsiteX5" fmla="*/ 1762 w 10341"/>
              <a:gd name="connsiteY5" fmla="*/ 0 h 9342"/>
              <a:gd name="connsiteX0" fmla="*/ 10000 w 10000"/>
              <a:gd name="connsiteY0" fmla="*/ 10000 h 10039"/>
              <a:gd name="connsiteX1" fmla="*/ 8369 w 10000"/>
              <a:gd name="connsiteY1" fmla="*/ 9843 h 10039"/>
              <a:gd name="connsiteX2" fmla="*/ 6298 w 10000"/>
              <a:gd name="connsiteY2" fmla="*/ 7717 h 10039"/>
              <a:gd name="connsiteX3" fmla="*/ 2867 w 10000"/>
              <a:gd name="connsiteY3" fmla="*/ 5387 h 10039"/>
              <a:gd name="connsiteX4" fmla="*/ 391 w 10000"/>
              <a:gd name="connsiteY4" fmla="*/ 3871 h 10039"/>
              <a:gd name="connsiteX5" fmla="*/ 92 w 10000"/>
              <a:gd name="connsiteY5" fmla="*/ 545 h 10039"/>
              <a:gd name="connsiteX6" fmla="*/ 1704 w 10000"/>
              <a:gd name="connsiteY6" fmla="*/ 0 h 10039"/>
              <a:gd name="connsiteX0" fmla="*/ 10000 w 10000"/>
              <a:gd name="connsiteY0" fmla="*/ 10000 h 10000"/>
              <a:gd name="connsiteX1" fmla="*/ 8393 w 10000"/>
              <a:gd name="connsiteY1" fmla="*/ 9409 h 10000"/>
              <a:gd name="connsiteX2" fmla="*/ 6298 w 10000"/>
              <a:gd name="connsiteY2" fmla="*/ 7717 h 10000"/>
              <a:gd name="connsiteX3" fmla="*/ 2867 w 10000"/>
              <a:gd name="connsiteY3" fmla="*/ 5387 h 10000"/>
              <a:gd name="connsiteX4" fmla="*/ 391 w 10000"/>
              <a:gd name="connsiteY4" fmla="*/ 3871 h 10000"/>
              <a:gd name="connsiteX5" fmla="*/ 92 w 10000"/>
              <a:gd name="connsiteY5" fmla="*/ 545 h 10000"/>
              <a:gd name="connsiteX6" fmla="*/ 1704 w 10000"/>
              <a:gd name="connsiteY6" fmla="*/ 0 h 10000"/>
              <a:gd name="connsiteX0" fmla="*/ 10048 w 10048"/>
              <a:gd name="connsiteY0" fmla="*/ 9675 h 9675"/>
              <a:gd name="connsiteX1" fmla="*/ 8393 w 10048"/>
              <a:gd name="connsiteY1" fmla="*/ 9409 h 9675"/>
              <a:gd name="connsiteX2" fmla="*/ 6298 w 10048"/>
              <a:gd name="connsiteY2" fmla="*/ 7717 h 9675"/>
              <a:gd name="connsiteX3" fmla="*/ 2867 w 10048"/>
              <a:gd name="connsiteY3" fmla="*/ 5387 h 9675"/>
              <a:gd name="connsiteX4" fmla="*/ 391 w 10048"/>
              <a:gd name="connsiteY4" fmla="*/ 3871 h 9675"/>
              <a:gd name="connsiteX5" fmla="*/ 92 w 10048"/>
              <a:gd name="connsiteY5" fmla="*/ 545 h 9675"/>
              <a:gd name="connsiteX6" fmla="*/ 1704 w 10048"/>
              <a:gd name="connsiteY6" fmla="*/ 0 h 9675"/>
              <a:gd name="connsiteX0" fmla="*/ 10000 w 10000"/>
              <a:gd name="connsiteY0" fmla="*/ 10374 h 10374"/>
              <a:gd name="connsiteX1" fmla="*/ 8353 w 10000"/>
              <a:gd name="connsiteY1" fmla="*/ 9725 h 10374"/>
              <a:gd name="connsiteX2" fmla="*/ 6268 w 10000"/>
              <a:gd name="connsiteY2" fmla="*/ 7976 h 10374"/>
              <a:gd name="connsiteX3" fmla="*/ 2853 w 10000"/>
              <a:gd name="connsiteY3" fmla="*/ 5568 h 10374"/>
              <a:gd name="connsiteX4" fmla="*/ 389 w 10000"/>
              <a:gd name="connsiteY4" fmla="*/ 4001 h 10374"/>
              <a:gd name="connsiteX5" fmla="*/ 92 w 10000"/>
              <a:gd name="connsiteY5" fmla="*/ 563 h 10374"/>
              <a:gd name="connsiteX6" fmla="*/ 1696 w 10000"/>
              <a:gd name="connsiteY6" fmla="*/ 0 h 10374"/>
              <a:gd name="connsiteX0" fmla="*/ 9976 w 9976"/>
              <a:gd name="connsiteY0" fmla="*/ 10112 h 10112"/>
              <a:gd name="connsiteX1" fmla="*/ 8353 w 9976"/>
              <a:gd name="connsiteY1" fmla="*/ 9725 h 10112"/>
              <a:gd name="connsiteX2" fmla="*/ 6268 w 9976"/>
              <a:gd name="connsiteY2" fmla="*/ 7976 h 10112"/>
              <a:gd name="connsiteX3" fmla="*/ 2853 w 9976"/>
              <a:gd name="connsiteY3" fmla="*/ 5568 h 10112"/>
              <a:gd name="connsiteX4" fmla="*/ 389 w 9976"/>
              <a:gd name="connsiteY4" fmla="*/ 4001 h 10112"/>
              <a:gd name="connsiteX5" fmla="*/ 92 w 9976"/>
              <a:gd name="connsiteY5" fmla="*/ 563 h 10112"/>
              <a:gd name="connsiteX6" fmla="*/ 1696 w 9976"/>
              <a:gd name="connsiteY6" fmla="*/ 0 h 10112"/>
              <a:gd name="connsiteX0" fmla="*/ 10000 w 10000"/>
              <a:gd name="connsiteY0" fmla="*/ 10000 h 10101"/>
              <a:gd name="connsiteX1" fmla="*/ 8373 w 10000"/>
              <a:gd name="connsiteY1" fmla="*/ 9617 h 10101"/>
              <a:gd name="connsiteX2" fmla="*/ 6283 w 10000"/>
              <a:gd name="connsiteY2" fmla="*/ 7888 h 10101"/>
              <a:gd name="connsiteX3" fmla="*/ 2860 w 10000"/>
              <a:gd name="connsiteY3" fmla="*/ 5506 h 10101"/>
              <a:gd name="connsiteX4" fmla="*/ 390 w 10000"/>
              <a:gd name="connsiteY4" fmla="*/ 3957 h 10101"/>
              <a:gd name="connsiteX5" fmla="*/ 92 w 10000"/>
              <a:gd name="connsiteY5" fmla="*/ 557 h 10101"/>
              <a:gd name="connsiteX6" fmla="*/ 1700 w 10000"/>
              <a:gd name="connsiteY6" fmla="*/ 0 h 10101"/>
              <a:gd name="connsiteX0" fmla="*/ 9956 w 9956"/>
              <a:gd name="connsiteY0" fmla="*/ 10000 h 10101"/>
              <a:gd name="connsiteX1" fmla="*/ 8329 w 9956"/>
              <a:gd name="connsiteY1" fmla="*/ 9617 h 10101"/>
              <a:gd name="connsiteX2" fmla="*/ 6239 w 9956"/>
              <a:gd name="connsiteY2" fmla="*/ 7888 h 10101"/>
              <a:gd name="connsiteX3" fmla="*/ 2816 w 9956"/>
              <a:gd name="connsiteY3" fmla="*/ 5506 h 10101"/>
              <a:gd name="connsiteX4" fmla="*/ 646 w 9956"/>
              <a:gd name="connsiteY4" fmla="*/ 4550 h 10101"/>
              <a:gd name="connsiteX5" fmla="*/ 48 w 9956"/>
              <a:gd name="connsiteY5" fmla="*/ 557 h 10101"/>
              <a:gd name="connsiteX6" fmla="*/ 1656 w 9956"/>
              <a:gd name="connsiteY6" fmla="*/ 0 h 10101"/>
              <a:gd name="connsiteX0" fmla="*/ 10000 w 10000"/>
              <a:gd name="connsiteY0" fmla="*/ 9900 h 10001"/>
              <a:gd name="connsiteX1" fmla="*/ 8366 w 10000"/>
              <a:gd name="connsiteY1" fmla="*/ 9521 h 10001"/>
              <a:gd name="connsiteX2" fmla="*/ 6267 w 10000"/>
              <a:gd name="connsiteY2" fmla="*/ 7809 h 10001"/>
              <a:gd name="connsiteX3" fmla="*/ 2828 w 10000"/>
              <a:gd name="connsiteY3" fmla="*/ 5451 h 10001"/>
              <a:gd name="connsiteX4" fmla="*/ 649 w 10000"/>
              <a:gd name="connsiteY4" fmla="*/ 4505 h 10001"/>
              <a:gd name="connsiteX5" fmla="*/ 48 w 10000"/>
              <a:gd name="connsiteY5" fmla="*/ 551 h 10001"/>
              <a:gd name="connsiteX6" fmla="*/ 1409 w 10000"/>
              <a:gd name="connsiteY6" fmla="*/ 0 h 10001"/>
              <a:gd name="connsiteX0" fmla="*/ 10000 w 10000"/>
              <a:gd name="connsiteY0" fmla="*/ 9900 h 10001"/>
              <a:gd name="connsiteX1" fmla="*/ 8366 w 10000"/>
              <a:gd name="connsiteY1" fmla="*/ 9521 h 10001"/>
              <a:gd name="connsiteX2" fmla="*/ 6267 w 10000"/>
              <a:gd name="connsiteY2" fmla="*/ 7809 h 10001"/>
              <a:gd name="connsiteX3" fmla="*/ 2828 w 10000"/>
              <a:gd name="connsiteY3" fmla="*/ 5451 h 10001"/>
              <a:gd name="connsiteX4" fmla="*/ 649 w 10000"/>
              <a:gd name="connsiteY4" fmla="*/ 4505 h 10001"/>
              <a:gd name="connsiteX5" fmla="*/ 48 w 10000"/>
              <a:gd name="connsiteY5" fmla="*/ 551 h 10001"/>
              <a:gd name="connsiteX6" fmla="*/ 1409 w 10000"/>
              <a:gd name="connsiteY6" fmla="*/ 0 h 10001"/>
              <a:gd name="connsiteX0" fmla="*/ 10000 w 10000"/>
              <a:gd name="connsiteY0" fmla="*/ 10167 h 10268"/>
              <a:gd name="connsiteX1" fmla="*/ 8366 w 10000"/>
              <a:gd name="connsiteY1" fmla="*/ 9788 h 10268"/>
              <a:gd name="connsiteX2" fmla="*/ 6267 w 10000"/>
              <a:gd name="connsiteY2" fmla="*/ 8076 h 10268"/>
              <a:gd name="connsiteX3" fmla="*/ 2828 w 10000"/>
              <a:gd name="connsiteY3" fmla="*/ 5718 h 10268"/>
              <a:gd name="connsiteX4" fmla="*/ 649 w 10000"/>
              <a:gd name="connsiteY4" fmla="*/ 4772 h 10268"/>
              <a:gd name="connsiteX5" fmla="*/ 48 w 10000"/>
              <a:gd name="connsiteY5" fmla="*/ 818 h 10268"/>
              <a:gd name="connsiteX6" fmla="*/ 1206 w 10000"/>
              <a:gd name="connsiteY6" fmla="*/ 0 h 10268"/>
              <a:gd name="connsiteX0" fmla="*/ 8830 w 8830"/>
              <a:gd name="connsiteY0" fmla="*/ 9553 h 9892"/>
              <a:gd name="connsiteX1" fmla="*/ 8366 w 8830"/>
              <a:gd name="connsiteY1" fmla="*/ 9788 h 9892"/>
              <a:gd name="connsiteX2" fmla="*/ 6267 w 8830"/>
              <a:gd name="connsiteY2" fmla="*/ 8076 h 9892"/>
              <a:gd name="connsiteX3" fmla="*/ 2828 w 8830"/>
              <a:gd name="connsiteY3" fmla="*/ 5718 h 9892"/>
              <a:gd name="connsiteX4" fmla="*/ 649 w 8830"/>
              <a:gd name="connsiteY4" fmla="*/ 4772 h 9892"/>
              <a:gd name="connsiteX5" fmla="*/ 48 w 8830"/>
              <a:gd name="connsiteY5" fmla="*/ 818 h 9892"/>
              <a:gd name="connsiteX6" fmla="*/ 1206 w 8830"/>
              <a:gd name="connsiteY6" fmla="*/ 0 h 9892"/>
              <a:gd name="connsiteX0" fmla="*/ 10000 w 10000"/>
              <a:gd name="connsiteY0" fmla="*/ 9657 h 10001"/>
              <a:gd name="connsiteX1" fmla="*/ 9475 w 10000"/>
              <a:gd name="connsiteY1" fmla="*/ 9895 h 10001"/>
              <a:gd name="connsiteX2" fmla="*/ 7097 w 10000"/>
              <a:gd name="connsiteY2" fmla="*/ 8164 h 10001"/>
              <a:gd name="connsiteX3" fmla="*/ 3203 w 10000"/>
              <a:gd name="connsiteY3" fmla="*/ 5780 h 10001"/>
              <a:gd name="connsiteX4" fmla="*/ 735 w 10000"/>
              <a:gd name="connsiteY4" fmla="*/ 4824 h 10001"/>
              <a:gd name="connsiteX5" fmla="*/ 54 w 10000"/>
              <a:gd name="connsiteY5" fmla="*/ 827 h 10001"/>
              <a:gd name="connsiteX6" fmla="*/ 1366 w 10000"/>
              <a:gd name="connsiteY6" fmla="*/ 0 h 10001"/>
              <a:gd name="connsiteX0" fmla="*/ 10000 w 10000"/>
              <a:gd name="connsiteY0" fmla="*/ 9657 h 9657"/>
              <a:gd name="connsiteX1" fmla="*/ 7097 w 10000"/>
              <a:gd name="connsiteY1" fmla="*/ 8164 h 9657"/>
              <a:gd name="connsiteX2" fmla="*/ 3203 w 10000"/>
              <a:gd name="connsiteY2" fmla="*/ 5780 h 9657"/>
              <a:gd name="connsiteX3" fmla="*/ 735 w 10000"/>
              <a:gd name="connsiteY3" fmla="*/ 4824 h 9657"/>
              <a:gd name="connsiteX4" fmla="*/ 54 w 10000"/>
              <a:gd name="connsiteY4" fmla="*/ 827 h 9657"/>
              <a:gd name="connsiteX5" fmla="*/ 1366 w 10000"/>
              <a:gd name="connsiteY5" fmla="*/ 0 h 9657"/>
              <a:gd name="connsiteX0" fmla="*/ 10000 w 10000"/>
              <a:gd name="connsiteY0" fmla="*/ 10000 h 10000"/>
              <a:gd name="connsiteX1" fmla="*/ 7097 w 10000"/>
              <a:gd name="connsiteY1" fmla="*/ 8454 h 10000"/>
              <a:gd name="connsiteX2" fmla="*/ 3203 w 10000"/>
              <a:gd name="connsiteY2" fmla="*/ 5985 h 10000"/>
              <a:gd name="connsiteX3" fmla="*/ 735 w 10000"/>
              <a:gd name="connsiteY3" fmla="*/ 4995 h 10000"/>
              <a:gd name="connsiteX4" fmla="*/ 54 w 10000"/>
              <a:gd name="connsiteY4" fmla="*/ 856 h 10000"/>
              <a:gd name="connsiteX5" fmla="*/ 1366 w 10000"/>
              <a:gd name="connsiteY5" fmla="*/ 0 h 10000"/>
              <a:gd name="connsiteX0" fmla="*/ 10000 w 10000"/>
              <a:gd name="connsiteY0" fmla="*/ 9144 h 9144"/>
              <a:gd name="connsiteX1" fmla="*/ 7097 w 10000"/>
              <a:gd name="connsiteY1" fmla="*/ 7598 h 9144"/>
              <a:gd name="connsiteX2" fmla="*/ 3203 w 10000"/>
              <a:gd name="connsiteY2" fmla="*/ 5129 h 9144"/>
              <a:gd name="connsiteX3" fmla="*/ 735 w 10000"/>
              <a:gd name="connsiteY3" fmla="*/ 4139 h 9144"/>
              <a:gd name="connsiteX4" fmla="*/ 54 w 10000"/>
              <a:gd name="connsiteY4" fmla="*/ 0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144">
                <a:moveTo>
                  <a:pt x="10000" y="9144"/>
                </a:moveTo>
                <a:cubicBezTo>
                  <a:pt x="8632" y="8738"/>
                  <a:pt x="8230" y="8267"/>
                  <a:pt x="7097" y="7598"/>
                </a:cubicBezTo>
                <a:cubicBezTo>
                  <a:pt x="6052" y="6888"/>
                  <a:pt x="4322" y="5811"/>
                  <a:pt x="3203" y="5129"/>
                </a:cubicBezTo>
                <a:cubicBezTo>
                  <a:pt x="2696" y="4803"/>
                  <a:pt x="2118" y="4292"/>
                  <a:pt x="735" y="4139"/>
                </a:cubicBezTo>
                <a:cubicBezTo>
                  <a:pt x="290" y="3388"/>
                  <a:pt x="-157" y="642"/>
                  <a:pt x="54" y="0"/>
                </a:cubicBezTo>
              </a:path>
            </a:pathLst>
          </a:custGeom>
          <a:noFill/>
          <a:ln w="63500">
            <a:solidFill>
              <a:srgbClr val="3333FF"/>
            </a:solidFill>
            <a:round/>
            <a:headEnd/>
            <a:tailEnd/>
          </a:ln>
        </p:spPr>
        <p:txBody>
          <a:bodyPr/>
          <a:lstStyle/>
          <a:p>
            <a:endParaRPr lang="en-US">
              <a:solidFill>
                <a:srgbClr val="000000"/>
              </a:solidFill>
            </a:endParaRPr>
          </a:p>
        </p:txBody>
      </p:sp>
      <p:sp>
        <p:nvSpPr>
          <p:cNvPr id="16395" name="Freeform 54"/>
          <p:cNvSpPr>
            <a:spLocks/>
          </p:cNvSpPr>
          <p:nvPr/>
        </p:nvSpPr>
        <p:spPr bwMode="auto">
          <a:xfrm>
            <a:off x="7834960" y="2598753"/>
            <a:ext cx="296850" cy="796917"/>
          </a:xfrm>
          <a:custGeom>
            <a:avLst/>
            <a:gdLst>
              <a:gd name="T0" fmla="*/ 2147483647 w 197"/>
              <a:gd name="T1" fmla="*/ 2147483647 h 532"/>
              <a:gd name="T2" fmla="*/ 2147483647 w 197"/>
              <a:gd name="T3" fmla="*/ 2147483647 h 532"/>
              <a:gd name="T4" fmla="*/ 2147483647 w 197"/>
              <a:gd name="T5" fmla="*/ 0 h 532"/>
              <a:gd name="T6" fmla="*/ 0 60000 65536"/>
              <a:gd name="T7" fmla="*/ 0 60000 65536"/>
              <a:gd name="T8" fmla="*/ 0 60000 65536"/>
              <a:gd name="T9" fmla="*/ 0 w 197"/>
              <a:gd name="T10" fmla="*/ 0 h 532"/>
              <a:gd name="T11" fmla="*/ 197 w 197"/>
              <a:gd name="T12" fmla="*/ 532 h 532"/>
              <a:gd name="connsiteX0" fmla="*/ 0 w 9492"/>
              <a:gd name="connsiteY0" fmla="*/ 9436 h 9436"/>
              <a:gd name="connsiteX1" fmla="*/ 1167 w 9492"/>
              <a:gd name="connsiteY1" fmla="*/ 4586 h 9436"/>
              <a:gd name="connsiteX2" fmla="*/ 9492 w 9492"/>
              <a:gd name="connsiteY2" fmla="*/ 0 h 9436"/>
            </a:gdLst>
            <a:ahLst/>
            <a:cxnLst>
              <a:cxn ang="0">
                <a:pos x="connsiteX0" y="connsiteY0"/>
              </a:cxn>
              <a:cxn ang="0">
                <a:pos x="connsiteX1" y="connsiteY1"/>
              </a:cxn>
              <a:cxn ang="0">
                <a:pos x="connsiteX2" y="connsiteY2"/>
              </a:cxn>
            </a:cxnLst>
            <a:rect l="l" t="t" r="r" b="b"/>
            <a:pathLst>
              <a:path w="9492" h="9436">
                <a:moveTo>
                  <a:pt x="0" y="9436"/>
                </a:moveTo>
                <a:cubicBezTo>
                  <a:pt x="254" y="8534"/>
                  <a:pt x="-508" y="6259"/>
                  <a:pt x="1167" y="4586"/>
                </a:cubicBezTo>
                <a:cubicBezTo>
                  <a:pt x="2842" y="2914"/>
                  <a:pt x="7766" y="959"/>
                  <a:pt x="9492" y="0"/>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16396" name="Freeform 55"/>
          <p:cNvSpPr>
            <a:spLocks/>
          </p:cNvSpPr>
          <p:nvPr/>
        </p:nvSpPr>
        <p:spPr bwMode="auto">
          <a:xfrm>
            <a:off x="6018186" y="2103367"/>
            <a:ext cx="2270343" cy="873776"/>
          </a:xfrm>
          <a:custGeom>
            <a:avLst/>
            <a:gdLst>
              <a:gd name="T0" fmla="*/ 0 w 1662"/>
              <a:gd name="T1" fmla="*/ 2147483647 h 550"/>
              <a:gd name="T2" fmla="*/ 2147483647 w 1662"/>
              <a:gd name="T3" fmla="*/ 2147483647 h 550"/>
              <a:gd name="T4" fmla="*/ 2147483647 w 1662"/>
              <a:gd name="T5" fmla="*/ 2147483647 h 550"/>
              <a:gd name="T6" fmla="*/ 2147483647 w 1662"/>
              <a:gd name="T7" fmla="*/ 2147483647 h 550"/>
              <a:gd name="T8" fmla="*/ 2147483647 w 1662"/>
              <a:gd name="T9" fmla="*/ 2147483647 h 550"/>
              <a:gd name="T10" fmla="*/ 0 60000 65536"/>
              <a:gd name="T11" fmla="*/ 0 60000 65536"/>
              <a:gd name="T12" fmla="*/ 0 60000 65536"/>
              <a:gd name="T13" fmla="*/ 0 60000 65536"/>
              <a:gd name="T14" fmla="*/ 0 60000 65536"/>
              <a:gd name="T15" fmla="*/ 0 w 1662"/>
              <a:gd name="T16" fmla="*/ 0 h 550"/>
              <a:gd name="T17" fmla="*/ 1662 w 1662"/>
              <a:gd name="T18" fmla="*/ 550 h 550"/>
              <a:gd name="connsiteX0" fmla="*/ 0 w 9512"/>
              <a:gd name="connsiteY0" fmla="*/ 9672 h 9672"/>
              <a:gd name="connsiteX1" fmla="*/ 2070 w 9512"/>
              <a:gd name="connsiteY1" fmla="*/ 7272 h 9672"/>
              <a:gd name="connsiteX2" fmla="*/ 4597 w 9512"/>
              <a:gd name="connsiteY2" fmla="*/ 7054 h 9672"/>
              <a:gd name="connsiteX3" fmla="*/ 9332 w 9512"/>
              <a:gd name="connsiteY3" fmla="*/ 17 h 9672"/>
              <a:gd name="connsiteX4" fmla="*/ 8454 w 9512"/>
              <a:gd name="connsiteY4" fmla="*/ 5927 h 9672"/>
              <a:gd name="connsiteX0" fmla="*/ 0 w 9944"/>
              <a:gd name="connsiteY0" fmla="*/ 9982 h 9982"/>
              <a:gd name="connsiteX1" fmla="*/ 2176 w 9944"/>
              <a:gd name="connsiteY1" fmla="*/ 7501 h 9982"/>
              <a:gd name="connsiteX2" fmla="*/ 4833 w 9944"/>
              <a:gd name="connsiteY2" fmla="*/ 7275 h 9982"/>
              <a:gd name="connsiteX3" fmla="*/ 9811 w 9944"/>
              <a:gd name="connsiteY3" fmla="*/ 0 h 9982"/>
              <a:gd name="connsiteX4" fmla="*/ 8888 w 9944"/>
              <a:gd name="connsiteY4" fmla="*/ 6110 h 9982"/>
              <a:gd name="connsiteX0" fmla="*/ 0 w 9826"/>
              <a:gd name="connsiteY0" fmla="*/ 10056 h 10056"/>
              <a:gd name="connsiteX1" fmla="*/ 2188 w 9826"/>
              <a:gd name="connsiteY1" fmla="*/ 7571 h 10056"/>
              <a:gd name="connsiteX2" fmla="*/ 4860 w 9826"/>
              <a:gd name="connsiteY2" fmla="*/ 7344 h 10056"/>
              <a:gd name="connsiteX3" fmla="*/ 9675 w 9826"/>
              <a:gd name="connsiteY3" fmla="*/ 0 h 10056"/>
              <a:gd name="connsiteX4" fmla="*/ 8938 w 9826"/>
              <a:gd name="connsiteY4" fmla="*/ 6177 h 10056"/>
              <a:gd name="connsiteX0" fmla="*/ 0 w 10485"/>
              <a:gd name="connsiteY0" fmla="*/ 5337 h 8022"/>
              <a:gd name="connsiteX1" fmla="*/ 2713 w 10485"/>
              <a:gd name="connsiteY1" fmla="*/ 7529 h 8022"/>
              <a:gd name="connsiteX2" fmla="*/ 5432 w 10485"/>
              <a:gd name="connsiteY2" fmla="*/ 7303 h 8022"/>
              <a:gd name="connsiteX3" fmla="*/ 10332 w 10485"/>
              <a:gd name="connsiteY3" fmla="*/ 0 h 8022"/>
              <a:gd name="connsiteX4" fmla="*/ 9582 w 10485"/>
              <a:gd name="connsiteY4" fmla="*/ 6143 h 8022"/>
              <a:gd name="connsiteX0" fmla="*/ 0 w 10000"/>
              <a:gd name="connsiteY0" fmla="*/ 6653 h 10714"/>
              <a:gd name="connsiteX1" fmla="*/ 2236 w 10000"/>
              <a:gd name="connsiteY1" fmla="*/ 10506 h 10714"/>
              <a:gd name="connsiteX2" fmla="*/ 5181 w 10000"/>
              <a:gd name="connsiteY2" fmla="*/ 9104 h 10714"/>
              <a:gd name="connsiteX3" fmla="*/ 9854 w 10000"/>
              <a:gd name="connsiteY3" fmla="*/ 0 h 10714"/>
              <a:gd name="connsiteX4" fmla="*/ 9139 w 10000"/>
              <a:gd name="connsiteY4" fmla="*/ 7658 h 10714"/>
              <a:gd name="connsiteX0" fmla="*/ 0 w 10000"/>
              <a:gd name="connsiteY0" fmla="*/ 6653 h 10401"/>
              <a:gd name="connsiteX1" fmla="*/ 2273 w 10000"/>
              <a:gd name="connsiteY1" fmla="*/ 10086 h 10401"/>
              <a:gd name="connsiteX2" fmla="*/ 5181 w 10000"/>
              <a:gd name="connsiteY2" fmla="*/ 9104 h 10401"/>
              <a:gd name="connsiteX3" fmla="*/ 9854 w 10000"/>
              <a:gd name="connsiteY3" fmla="*/ 0 h 10401"/>
              <a:gd name="connsiteX4" fmla="*/ 9139 w 10000"/>
              <a:gd name="connsiteY4" fmla="*/ 7658 h 10401"/>
              <a:gd name="connsiteX0" fmla="*/ 0 w 10130"/>
              <a:gd name="connsiteY0" fmla="*/ 7143 h 10366"/>
              <a:gd name="connsiteX1" fmla="*/ 2403 w 10130"/>
              <a:gd name="connsiteY1" fmla="*/ 10086 h 10366"/>
              <a:gd name="connsiteX2" fmla="*/ 5311 w 10130"/>
              <a:gd name="connsiteY2" fmla="*/ 9104 h 10366"/>
              <a:gd name="connsiteX3" fmla="*/ 9984 w 10130"/>
              <a:gd name="connsiteY3" fmla="*/ 0 h 10366"/>
              <a:gd name="connsiteX4" fmla="*/ 9269 w 10130"/>
              <a:gd name="connsiteY4" fmla="*/ 7658 h 10366"/>
              <a:gd name="connsiteX0" fmla="*/ 0 w 10130"/>
              <a:gd name="connsiteY0" fmla="*/ 7143 h 10366"/>
              <a:gd name="connsiteX1" fmla="*/ 2403 w 10130"/>
              <a:gd name="connsiteY1" fmla="*/ 10086 h 10366"/>
              <a:gd name="connsiteX2" fmla="*/ 5311 w 10130"/>
              <a:gd name="connsiteY2" fmla="*/ 9104 h 10366"/>
              <a:gd name="connsiteX3" fmla="*/ 9984 w 10130"/>
              <a:gd name="connsiteY3" fmla="*/ 0 h 10366"/>
              <a:gd name="connsiteX4" fmla="*/ 9269 w 10130"/>
              <a:gd name="connsiteY4" fmla="*/ 7658 h 10366"/>
              <a:gd name="connsiteX0" fmla="*/ 0 w 9630"/>
              <a:gd name="connsiteY0" fmla="*/ 12746 h 12746"/>
              <a:gd name="connsiteX1" fmla="*/ 1903 w 9630"/>
              <a:gd name="connsiteY1" fmla="*/ 10086 h 12746"/>
              <a:gd name="connsiteX2" fmla="*/ 4811 w 9630"/>
              <a:gd name="connsiteY2" fmla="*/ 9104 h 12746"/>
              <a:gd name="connsiteX3" fmla="*/ 9484 w 9630"/>
              <a:gd name="connsiteY3" fmla="*/ 0 h 12746"/>
              <a:gd name="connsiteX4" fmla="*/ 8769 w 9630"/>
              <a:gd name="connsiteY4" fmla="*/ 7658 h 12746"/>
              <a:gd name="connsiteX0" fmla="*/ 739 w 10739"/>
              <a:gd name="connsiteY0" fmla="*/ 10000 h 10000"/>
              <a:gd name="connsiteX1" fmla="*/ 59 w 10739"/>
              <a:gd name="connsiteY1" fmla="*/ 5686 h 10000"/>
              <a:gd name="connsiteX2" fmla="*/ 2715 w 10739"/>
              <a:gd name="connsiteY2" fmla="*/ 7913 h 10000"/>
              <a:gd name="connsiteX3" fmla="*/ 5735 w 10739"/>
              <a:gd name="connsiteY3" fmla="*/ 7143 h 10000"/>
              <a:gd name="connsiteX4" fmla="*/ 10587 w 10739"/>
              <a:gd name="connsiteY4" fmla="*/ 0 h 10000"/>
              <a:gd name="connsiteX5" fmla="*/ 9845 w 10739"/>
              <a:gd name="connsiteY5" fmla="*/ 6008 h 10000"/>
              <a:gd name="connsiteX0" fmla="*/ 739 w 10632"/>
              <a:gd name="connsiteY0" fmla="*/ 10000 h 10000"/>
              <a:gd name="connsiteX1" fmla="*/ 59 w 10632"/>
              <a:gd name="connsiteY1" fmla="*/ 5686 h 10000"/>
              <a:gd name="connsiteX2" fmla="*/ 2715 w 10632"/>
              <a:gd name="connsiteY2" fmla="*/ 7913 h 10000"/>
              <a:gd name="connsiteX3" fmla="*/ 5735 w 10632"/>
              <a:gd name="connsiteY3" fmla="*/ 7143 h 10000"/>
              <a:gd name="connsiteX4" fmla="*/ 10467 w 10632"/>
              <a:gd name="connsiteY4" fmla="*/ 0 h 10000"/>
              <a:gd name="connsiteX5" fmla="*/ 9845 w 10632"/>
              <a:gd name="connsiteY5" fmla="*/ 6008 h 10000"/>
              <a:gd name="connsiteX0" fmla="*/ 739 w 10548"/>
              <a:gd name="connsiteY0" fmla="*/ 9452 h 9452"/>
              <a:gd name="connsiteX1" fmla="*/ 59 w 10548"/>
              <a:gd name="connsiteY1" fmla="*/ 5138 h 9452"/>
              <a:gd name="connsiteX2" fmla="*/ 2715 w 10548"/>
              <a:gd name="connsiteY2" fmla="*/ 7365 h 9452"/>
              <a:gd name="connsiteX3" fmla="*/ 5735 w 10548"/>
              <a:gd name="connsiteY3" fmla="*/ 6595 h 9452"/>
              <a:gd name="connsiteX4" fmla="*/ 10371 w 10548"/>
              <a:gd name="connsiteY4" fmla="*/ 0 h 9452"/>
              <a:gd name="connsiteX5" fmla="*/ 9845 w 10548"/>
              <a:gd name="connsiteY5" fmla="*/ 5460 h 9452"/>
              <a:gd name="connsiteX0" fmla="*/ 0 w 9943"/>
              <a:gd name="connsiteY0" fmla="*/ 5436 h 7792"/>
              <a:gd name="connsiteX1" fmla="*/ 2518 w 9943"/>
              <a:gd name="connsiteY1" fmla="*/ 7792 h 7792"/>
              <a:gd name="connsiteX2" fmla="*/ 5381 w 9943"/>
              <a:gd name="connsiteY2" fmla="*/ 6977 h 7792"/>
              <a:gd name="connsiteX3" fmla="*/ 9776 w 9943"/>
              <a:gd name="connsiteY3" fmla="*/ 0 h 7792"/>
              <a:gd name="connsiteX4" fmla="*/ 9278 w 9943"/>
              <a:gd name="connsiteY4" fmla="*/ 5777 h 7792"/>
              <a:gd name="connsiteX0" fmla="*/ 0 w 8742"/>
              <a:gd name="connsiteY0" fmla="*/ 7147 h 10000"/>
              <a:gd name="connsiteX1" fmla="*/ 1274 w 8742"/>
              <a:gd name="connsiteY1" fmla="*/ 10000 h 10000"/>
              <a:gd name="connsiteX2" fmla="*/ 4154 w 8742"/>
              <a:gd name="connsiteY2" fmla="*/ 8954 h 10000"/>
              <a:gd name="connsiteX3" fmla="*/ 8574 w 8742"/>
              <a:gd name="connsiteY3" fmla="*/ 0 h 10000"/>
              <a:gd name="connsiteX4" fmla="*/ 8073 w 8742"/>
              <a:gd name="connsiteY4" fmla="*/ 7414 h 10000"/>
              <a:gd name="connsiteX0" fmla="*/ 0 w 10001"/>
              <a:gd name="connsiteY0" fmla="*/ 7147 h 10000"/>
              <a:gd name="connsiteX1" fmla="*/ 1457 w 10001"/>
              <a:gd name="connsiteY1" fmla="*/ 10000 h 10000"/>
              <a:gd name="connsiteX2" fmla="*/ 4752 w 10001"/>
              <a:gd name="connsiteY2" fmla="*/ 8954 h 10000"/>
              <a:gd name="connsiteX3" fmla="*/ 9808 w 10001"/>
              <a:gd name="connsiteY3" fmla="*/ 0 h 10000"/>
              <a:gd name="connsiteX4" fmla="*/ 9235 w 10001"/>
              <a:gd name="connsiteY4" fmla="*/ 7414 h 10000"/>
              <a:gd name="connsiteX0" fmla="*/ 0 w 10001"/>
              <a:gd name="connsiteY0" fmla="*/ 7147 h 10791"/>
              <a:gd name="connsiteX1" fmla="*/ 2223 w 10001"/>
              <a:gd name="connsiteY1" fmla="*/ 10791 h 10791"/>
              <a:gd name="connsiteX2" fmla="*/ 4752 w 10001"/>
              <a:gd name="connsiteY2" fmla="*/ 8954 h 10791"/>
              <a:gd name="connsiteX3" fmla="*/ 9808 w 10001"/>
              <a:gd name="connsiteY3" fmla="*/ 0 h 10791"/>
              <a:gd name="connsiteX4" fmla="*/ 9235 w 10001"/>
              <a:gd name="connsiteY4" fmla="*/ 7414 h 10791"/>
              <a:gd name="connsiteX0" fmla="*/ 0 w 10001"/>
              <a:gd name="connsiteY0" fmla="*/ 7147 h 10791"/>
              <a:gd name="connsiteX1" fmla="*/ 2223 w 10001"/>
              <a:gd name="connsiteY1" fmla="*/ 10791 h 10791"/>
              <a:gd name="connsiteX2" fmla="*/ 4011 w 10001"/>
              <a:gd name="connsiteY2" fmla="*/ 9393 h 10791"/>
              <a:gd name="connsiteX3" fmla="*/ 9808 w 10001"/>
              <a:gd name="connsiteY3" fmla="*/ 0 h 10791"/>
              <a:gd name="connsiteX4" fmla="*/ 9235 w 10001"/>
              <a:gd name="connsiteY4" fmla="*/ 7414 h 10791"/>
              <a:gd name="connsiteX0" fmla="*/ 0 w 10001"/>
              <a:gd name="connsiteY0" fmla="*/ 7147 h 11055"/>
              <a:gd name="connsiteX1" fmla="*/ 2223 w 10001"/>
              <a:gd name="connsiteY1" fmla="*/ 11055 h 11055"/>
              <a:gd name="connsiteX2" fmla="*/ 4011 w 10001"/>
              <a:gd name="connsiteY2" fmla="*/ 9393 h 11055"/>
              <a:gd name="connsiteX3" fmla="*/ 9808 w 10001"/>
              <a:gd name="connsiteY3" fmla="*/ 0 h 11055"/>
              <a:gd name="connsiteX4" fmla="*/ 9235 w 10001"/>
              <a:gd name="connsiteY4" fmla="*/ 7414 h 11055"/>
              <a:gd name="connsiteX0" fmla="*/ 0 w 10001"/>
              <a:gd name="connsiteY0" fmla="*/ 7147 h 9672"/>
              <a:gd name="connsiteX1" fmla="*/ 4011 w 10001"/>
              <a:gd name="connsiteY1" fmla="*/ 9393 h 9672"/>
              <a:gd name="connsiteX2" fmla="*/ 9808 w 10001"/>
              <a:gd name="connsiteY2" fmla="*/ 0 h 9672"/>
              <a:gd name="connsiteX3" fmla="*/ 9235 w 10001"/>
              <a:gd name="connsiteY3" fmla="*/ 7414 h 9672"/>
              <a:gd name="connsiteX0" fmla="*/ 0 w 10000"/>
              <a:gd name="connsiteY0" fmla="*/ 7389 h 12759"/>
              <a:gd name="connsiteX1" fmla="*/ 3638 w 10000"/>
              <a:gd name="connsiteY1" fmla="*/ 12592 h 12759"/>
              <a:gd name="connsiteX2" fmla="*/ 9807 w 10000"/>
              <a:gd name="connsiteY2" fmla="*/ 0 h 12759"/>
              <a:gd name="connsiteX3" fmla="*/ 9234 w 10000"/>
              <a:gd name="connsiteY3" fmla="*/ 7665 h 12759"/>
              <a:gd name="connsiteX0" fmla="*/ 0 w 10000"/>
              <a:gd name="connsiteY0" fmla="*/ 7389 h 14152"/>
              <a:gd name="connsiteX1" fmla="*/ 3638 w 10000"/>
              <a:gd name="connsiteY1" fmla="*/ 14014 h 14152"/>
              <a:gd name="connsiteX2" fmla="*/ 9807 w 10000"/>
              <a:gd name="connsiteY2" fmla="*/ 0 h 14152"/>
              <a:gd name="connsiteX3" fmla="*/ 9234 w 10000"/>
              <a:gd name="connsiteY3" fmla="*/ 7665 h 14152"/>
            </a:gdLst>
            <a:ahLst/>
            <a:cxnLst>
              <a:cxn ang="0">
                <a:pos x="connsiteX0" y="connsiteY0"/>
              </a:cxn>
              <a:cxn ang="0">
                <a:pos x="connsiteX1" y="connsiteY1"/>
              </a:cxn>
              <a:cxn ang="0">
                <a:pos x="connsiteX2" y="connsiteY2"/>
              </a:cxn>
              <a:cxn ang="0">
                <a:pos x="connsiteX3" y="connsiteY3"/>
              </a:cxn>
            </a:cxnLst>
            <a:rect l="l" t="t" r="r" b="b"/>
            <a:pathLst>
              <a:path w="10000" h="14152">
                <a:moveTo>
                  <a:pt x="0" y="7389"/>
                </a:moveTo>
                <a:cubicBezTo>
                  <a:pt x="836" y="7873"/>
                  <a:pt x="2003" y="15245"/>
                  <a:pt x="3638" y="14014"/>
                </a:cubicBezTo>
                <a:cubicBezTo>
                  <a:pt x="5029" y="12291"/>
                  <a:pt x="9030" y="488"/>
                  <a:pt x="9807" y="0"/>
                </a:cubicBezTo>
                <a:cubicBezTo>
                  <a:pt x="10415" y="1055"/>
                  <a:pt x="9408" y="6223"/>
                  <a:pt x="9234" y="7665"/>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16398" name="Freeform 57"/>
          <p:cNvSpPr>
            <a:spLocks/>
          </p:cNvSpPr>
          <p:nvPr/>
        </p:nvSpPr>
        <p:spPr bwMode="auto">
          <a:xfrm>
            <a:off x="1253117" y="3055134"/>
            <a:ext cx="4940468" cy="501475"/>
          </a:xfrm>
          <a:custGeom>
            <a:avLst/>
            <a:gdLst>
              <a:gd name="T0" fmla="*/ 2147483647 w 2944"/>
              <a:gd name="T1" fmla="*/ 2147483647 h 1261"/>
              <a:gd name="T2" fmla="*/ 2147483647 w 2944"/>
              <a:gd name="T3" fmla="*/ 2147483647 h 1261"/>
              <a:gd name="T4" fmla="*/ 2147483647 w 2944"/>
              <a:gd name="T5" fmla="*/ 2147483647 h 1261"/>
              <a:gd name="T6" fmla="*/ 2147483647 w 2944"/>
              <a:gd name="T7" fmla="*/ 2147483647 h 1261"/>
              <a:gd name="T8" fmla="*/ 2147483647 w 2944"/>
              <a:gd name="T9" fmla="*/ 2147483647 h 1261"/>
              <a:gd name="T10" fmla="*/ 2147483647 w 2944"/>
              <a:gd name="T11" fmla="*/ 2147483647 h 1261"/>
              <a:gd name="T12" fmla="*/ 2147483647 w 2944"/>
              <a:gd name="T13" fmla="*/ 2147483647 h 1261"/>
              <a:gd name="T14" fmla="*/ 2147483647 w 2944"/>
              <a:gd name="T15" fmla="*/ 2147483647 h 1261"/>
              <a:gd name="T16" fmla="*/ 2147483647 w 2944"/>
              <a:gd name="T17" fmla="*/ 2147483647 h 1261"/>
              <a:gd name="T18" fmla="*/ 2147483647 w 2944"/>
              <a:gd name="T19" fmla="*/ 2147483647 h 1261"/>
              <a:gd name="T20" fmla="*/ 0 w 2944"/>
              <a:gd name="T21" fmla="*/ 2147483647 h 1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4"/>
              <a:gd name="T34" fmla="*/ 0 h 1261"/>
              <a:gd name="T35" fmla="*/ 2944 w 2944"/>
              <a:gd name="T36" fmla="*/ 1261 h 1261"/>
              <a:gd name="connsiteX0" fmla="*/ 10000 w 10000"/>
              <a:gd name="connsiteY0" fmla="*/ 6852 h 9318"/>
              <a:gd name="connsiteX1" fmla="*/ 9144 w 10000"/>
              <a:gd name="connsiteY1" fmla="*/ 6598 h 9318"/>
              <a:gd name="connsiteX2" fmla="*/ 8373 w 10000"/>
              <a:gd name="connsiteY2" fmla="*/ 9199 h 9318"/>
              <a:gd name="connsiteX3" fmla="*/ 5652 w 10000"/>
              <a:gd name="connsiteY3" fmla="*/ 8533 h 9318"/>
              <a:gd name="connsiteX4" fmla="*/ 3889 w 10000"/>
              <a:gd name="connsiteY4" fmla="*/ 5464 h 9318"/>
              <a:gd name="connsiteX5" fmla="*/ 2228 w 10000"/>
              <a:gd name="connsiteY5" fmla="*/ 3941 h 9318"/>
              <a:gd name="connsiteX6" fmla="*/ 1291 w 10000"/>
              <a:gd name="connsiteY6" fmla="*/ 1538 h 9318"/>
              <a:gd name="connsiteX7" fmla="*/ 1101 w 10000"/>
              <a:gd name="connsiteY7" fmla="*/ 0 h 9318"/>
              <a:gd name="connsiteX8" fmla="*/ 421 w 10000"/>
              <a:gd name="connsiteY8" fmla="*/ 3616 h 9318"/>
              <a:gd name="connsiteX9" fmla="*/ 0 w 10000"/>
              <a:gd name="connsiteY9" fmla="*/ 8628 h 9318"/>
              <a:gd name="connsiteX0" fmla="*/ 10000 w 10000"/>
              <a:gd name="connsiteY0" fmla="*/ 5706 h 8352"/>
              <a:gd name="connsiteX1" fmla="*/ 9144 w 10000"/>
              <a:gd name="connsiteY1" fmla="*/ 5433 h 8352"/>
              <a:gd name="connsiteX2" fmla="*/ 8373 w 10000"/>
              <a:gd name="connsiteY2" fmla="*/ 8224 h 8352"/>
              <a:gd name="connsiteX3" fmla="*/ 5652 w 10000"/>
              <a:gd name="connsiteY3" fmla="*/ 7510 h 8352"/>
              <a:gd name="connsiteX4" fmla="*/ 3889 w 10000"/>
              <a:gd name="connsiteY4" fmla="*/ 4216 h 8352"/>
              <a:gd name="connsiteX5" fmla="*/ 2228 w 10000"/>
              <a:gd name="connsiteY5" fmla="*/ 2581 h 8352"/>
              <a:gd name="connsiteX6" fmla="*/ 1291 w 10000"/>
              <a:gd name="connsiteY6" fmla="*/ 3 h 8352"/>
              <a:gd name="connsiteX7" fmla="*/ 421 w 10000"/>
              <a:gd name="connsiteY7" fmla="*/ 2233 h 8352"/>
              <a:gd name="connsiteX8" fmla="*/ 0 w 10000"/>
              <a:gd name="connsiteY8" fmla="*/ 7611 h 8352"/>
              <a:gd name="connsiteX0" fmla="*/ 10000 w 10000"/>
              <a:gd name="connsiteY0" fmla="*/ 4587 h 7756"/>
              <a:gd name="connsiteX1" fmla="*/ 9144 w 10000"/>
              <a:gd name="connsiteY1" fmla="*/ 4260 h 7756"/>
              <a:gd name="connsiteX2" fmla="*/ 8373 w 10000"/>
              <a:gd name="connsiteY2" fmla="*/ 7602 h 7756"/>
              <a:gd name="connsiteX3" fmla="*/ 5652 w 10000"/>
              <a:gd name="connsiteY3" fmla="*/ 6747 h 7756"/>
              <a:gd name="connsiteX4" fmla="*/ 3889 w 10000"/>
              <a:gd name="connsiteY4" fmla="*/ 2803 h 7756"/>
              <a:gd name="connsiteX5" fmla="*/ 2228 w 10000"/>
              <a:gd name="connsiteY5" fmla="*/ 845 h 7756"/>
              <a:gd name="connsiteX6" fmla="*/ 421 w 10000"/>
              <a:gd name="connsiteY6" fmla="*/ 429 h 7756"/>
              <a:gd name="connsiteX7" fmla="*/ 0 w 10000"/>
              <a:gd name="connsiteY7" fmla="*/ 6868 h 7756"/>
              <a:gd name="connsiteX0" fmla="*/ 10000 w 10000"/>
              <a:gd name="connsiteY0" fmla="*/ 4881 h 8967"/>
              <a:gd name="connsiteX1" fmla="*/ 9144 w 10000"/>
              <a:gd name="connsiteY1" fmla="*/ 4460 h 8967"/>
              <a:gd name="connsiteX2" fmla="*/ 8373 w 10000"/>
              <a:gd name="connsiteY2" fmla="*/ 8768 h 8967"/>
              <a:gd name="connsiteX3" fmla="*/ 5652 w 10000"/>
              <a:gd name="connsiteY3" fmla="*/ 7666 h 8967"/>
              <a:gd name="connsiteX4" fmla="*/ 3889 w 10000"/>
              <a:gd name="connsiteY4" fmla="*/ 2581 h 8967"/>
              <a:gd name="connsiteX5" fmla="*/ 2228 w 10000"/>
              <a:gd name="connsiteY5" fmla="*/ 56 h 8967"/>
              <a:gd name="connsiteX6" fmla="*/ 863 w 10000"/>
              <a:gd name="connsiteY6" fmla="*/ 1428 h 8967"/>
              <a:gd name="connsiteX7" fmla="*/ 0 w 10000"/>
              <a:gd name="connsiteY7" fmla="*/ 7822 h 8967"/>
              <a:gd name="connsiteX0" fmla="*/ 10000 w 10000"/>
              <a:gd name="connsiteY0" fmla="*/ 4187 h 8744"/>
              <a:gd name="connsiteX1" fmla="*/ 9144 w 10000"/>
              <a:gd name="connsiteY1" fmla="*/ 3718 h 8744"/>
              <a:gd name="connsiteX2" fmla="*/ 8373 w 10000"/>
              <a:gd name="connsiteY2" fmla="*/ 8522 h 8744"/>
              <a:gd name="connsiteX3" fmla="*/ 5652 w 10000"/>
              <a:gd name="connsiteY3" fmla="*/ 7293 h 8744"/>
              <a:gd name="connsiteX4" fmla="*/ 3889 w 10000"/>
              <a:gd name="connsiteY4" fmla="*/ 1622 h 8744"/>
              <a:gd name="connsiteX5" fmla="*/ 2554 w 10000"/>
              <a:gd name="connsiteY5" fmla="*/ 2762 h 8744"/>
              <a:gd name="connsiteX6" fmla="*/ 863 w 10000"/>
              <a:gd name="connsiteY6" fmla="*/ 337 h 8744"/>
              <a:gd name="connsiteX7" fmla="*/ 0 w 10000"/>
              <a:gd name="connsiteY7" fmla="*/ 7467 h 8744"/>
              <a:gd name="connsiteX0" fmla="*/ 10000 w 10000"/>
              <a:gd name="connsiteY0" fmla="*/ 3160 h 8372"/>
              <a:gd name="connsiteX1" fmla="*/ 9144 w 10000"/>
              <a:gd name="connsiteY1" fmla="*/ 2624 h 8372"/>
              <a:gd name="connsiteX2" fmla="*/ 8373 w 10000"/>
              <a:gd name="connsiteY2" fmla="*/ 8118 h 8372"/>
              <a:gd name="connsiteX3" fmla="*/ 5652 w 10000"/>
              <a:gd name="connsiteY3" fmla="*/ 6713 h 8372"/>
              <a:gd name="connsiteX4" fmla="*/ 3889 w 10000"/>
              <a:gd name="connsiteY4" fmla="*/ 227 h 8372"/>
              <a:gd name="connsiteX5" fmla="*/ 2554 w 10000"/>
              <a:gd name="connsiteY5" fmla="*/ 1531 h 8372"/>
              <a:gd name="connsiteX6" fmla="*/ 1159 w 10000"/>
              <a:gd name="connsiteY6" fmla="*/ 2075 h 8372"/>
              <a:gd name="connsiteX7" fmla="*/ 0 w 10000"/>
              <a:gd name="connsiteY7" fmla="*/ 6912 h 8372"/>
              <a:gd name="connsiteX0" fmla="*/ 9755 w 9755"/>
              <a:gd name="connsiteY0" fmla="*/ 3774 h 10000"/>
              <a:gd name="connsiteX1" fmla="*/ 8899 w 9755"/>
              <a:gd name="connsiteY1" fmla="*/ 3134 h 10000"/>
              <a:gd name="connsiteX2" fmla="*/ 8128 w 9755"/>
              <a:gd name="connsiteY2" fmla="*/ 9697 h 10000"/>
              <a:gd name="connsiteX3" fmla="*/ 5407 w 9755"/>
              <a:gd name="connsiteY3" fmla="*/ 8018 h 10000"/>
              <a:gd name="connsiteX4" fmla="*/ 3644 w 9755"/>
              <a:gd name="connsiteY4" fmla="*/ 271 h 10000"/>
              <a:gd name="connsiteX5" fmla="*/ 2309 w 9755"/>
              <a:gd name="connsiteY5" fmla="*/ 1829 h 10000"/>
              <a:gd name="connsiteX6" fmla="*/ 914 w 9755"/>
              <a:gd name="connsiteY6" fmla="*/ 2478 h 10000"/>
              <a:gd name="connsiteX7" fmla="*/ 0 w 9755"/>
              <a:gd name="connsiteY7" fmla="*/ 2852 h 10000"/>
              <a:gd name="connsiteX0" fmla="*/ 10000 w 10000"/>
              <a:gd name="connsiteY0" fmla="*/ 3774 h 10000"/>
              <a:gd name="connsiteX1" fmla="*/ 9123 w 10000"/>
              <a:gd name="connsiteY1" fmla="*/ 3134 h 10000"/>
              <a:gd name="connsiteX2" fmla="*/ 8332 w 10000"/>
              <a:gd name="connsiteY2" fmla="*/ 9697 h 10000"/>
              <a:gd name="connsiteX3" fmla="*/ 5543 w 10000"/>
              <a:gd name="connsiteY3" fmla="*/ 8018 h 10000"/>
              <a:gd name="connsiteX4" fmla="*/ 3736 w 10000"/>
              <a:gd name="connsiteY4" fmla="*/ 271 h 10000"/>
              <a:gd name="connsiteX5" fmla="*/ 2367 w 10000"/>
              <a:gd name="connsiteY5" fmla="*/ 1829 h 10000"/>
              <a:gd name="connsiteX6" fmla="*/ 937 w 10000"/>
              <a:gd name="connsiteY6" fmla="*/ 2478 h 10000"/>
              <a:gd name="connsiteX7" fmla="*/ 0 w 10000"/>
              <a:gd name="connsiteY7" fmla="*/ 2852 h 10000"/>
              <a:gd name="connsiteX0" fmla="*/ 10000 w 10000"/>
              <a:gd name="connsiteY0" fmla="*/ 3778 h 10004"/>
              <a:gd name="connsiteX1" fmla="*/ 9123 w 10000"/>
              <a:gd name="connsiteY1" fmla="*/ 3138 h 10004"/>
              <a:gd name="connsiteX2" fmla="*/ 8332 w 10000"/>
              <a:gd name="connsiteY2" fmla="*/ 9701 h 10004"/>
              <a:gd name="connsiteX3" fmla="*/ 5543 w 10000"/>
              <a:gd name="connsiteY3" fmla="*/ 8022 h 10004"/>
              <a:gd name="connsiteX4" fmla="*/ 3736 w 10000"/>
              <a:gd name="connsiteY4" fmla="*/ 275 h 10004"/>
              <a:gd name="connsiteX5" fmla="*/ 2367 w 10000"/>
              <a:gd name="connsiteY5" fmla="*/ 1833 h 10004"/>
              <a:gd name="connsiteX6" fmla="*/ 0 w 10000"/>
              <a:gd name="connsiteY6" fmla="*/ 2856 h 10004"/>
              <a:gd name="connsiteX0" fmla="*/ 10000 w 10000"/>
              <a:gd name="connsiteY0" fmla="*/ 3652 h 9878"/>
              <a:gd name="connsiteX1" fmla="*/ 9123 w 10000"/>
              <a:gd name="connsiteY1" fmla="*/ 3012 h 9878"/>
              <a:gd name="connsiteX2" fmla="*/ 8332 w 10000"/>
              <a:gd name="connsiteY2" fmla="*/ 9575 h 9878"/>
              <a:gd name="connsiteX3" fmla="*/ 5543 w 10000"/>
              <a:gd name="connsiteY3" fmla="*/ 7896 h 9878"/>
              <a:gd name="connsiteX4" fmla="*/ 3736 w 10000"/>
              <a:gd name="connsiteY4" fmla="*/ 149 h 9878"/>
              <a:gd name="connsiteX5" fmla="*/ 2200 w 10000"/>
              <a:gd name="connsiteY5" fmla="*/ 2788 h 9878"/>
              <a:gd name="connsiteX6" fmla="*/ 0 w 10000"/>
              <a:gd name="connsiteY6" fmla="*/ 2730 h 9878"/>
              <a:gd name="connsiteX0" fmla="*/ 10010 w 10010"/>
              <a:gd name="connsiteY0" fmla="*/ 2420 h 9999"/>
              <a:gd name="connsiteX1" fmla="*/ 9123 w 10010"/>
              <a:gd name="connsiteY1" fmla="*/ 3049 h 9999"/>
              <a:gd name="connsiteX2" fmla="*/ 8332 w 10010"/>
              <a:gd name="connsiteY2" fmla="*/ 9693 h 9999"/>
              <a:gd name="connsiteX3" fmla="*/ 5543 w 10010"/>
              <a:gd name="connsiteY3" fmla="*/ 7994 h 9999"/>
              <a:gd name="connsiteX4" fmla="*/ 3736 w 10010"/>
              <a:gd name="connsiteY4" fmla="*/ 151 h 9999"/>
              <a:gd name="connsiteX5" fmla="*/ 2200 w 10010"/>
              <a:gd name="connsiteY5" fmla="*/ 2822 h 9999"/>
              <a:gd name="connsiteX6" fmla="*/ 0 w 10010"/>
              <a:gd name="connsiteY6" fmla="*/ 2764 h 9999"/>
              <a:gd name="connsiteX0" fmla="*/ 10000 w 10000"/>
              <a:gd name="connsiteY0" fmla="*/ 2420 h 9875"/>
              <a:gd name="connsiteX1" fmla="*/ 9156 w 10000"/>
              <a:gd name="connsiteY1" fmla="*/ 4812 h 9875"/>
              <a:gd name="connsiteX2" fmla="*/ 8324 w 10000"/>
              <a:gd name="connsiteY2" fmla="*/ 9694 h 9875"/>
              <a:gd name="connsiteX3" fmla="*/ 5537 w 10000"/>
              <a:gd name="connsiteY3" fmla="*/ 7995 h 9875"/>
              <a:gd name="connsiteX4" fmla="*/ 3732 w 10000"/>
              <a:gd name="connsiteY4" fmla="*/ 151 h 9875"/>
              <a:gd name="connsiteX5" fmla="*/ 2198 w 10000"/>
              <a:gd name="connsiteY5" fmla="*/ 2822 h 9875"/>
              <a:gd name="connsiteX6" fmla="*/ 0 w 10000"/>
              <a:gd name="connsiteY6" fmla="*/ 2764 h 9875"/>
              <a:gd name="connsiteX0" fmla="*/ 10021 w 10021"/>
              <a:gd name="connsiteY0" fmla="*/ 2636 h 10000"/>
              <a:gd name="connsiteX1" fmla="*/ 9156 w 10021"/>
              <a:gd name="connsiteY1" fmla="*/ 4873 h 10000"/>
              <a:gd name="connsiteX2" fmla="*/ 8324 w 10021"/>
              <a:gd name="connsiteY2" fmla="*/ 9817 h 10000"/>
              <a:gd name="connsiteX3" fmla="*/ 5537 w 10021"/>
              <a:gd name="connsiteY3" fmla="*/ 8096 h 10000"/>
              <a:gd name="connsiteX4" fmla="*/ 3732 w 10021"/>
              <a:gd name="connsiteY4" fmla="*/ 153 h 10000"/>
              <a:gd name="connsiteX5" fmla="*/ 2198 w 10021"/>
              <a:gd name="connsiteY5" fmla="*/ 2858 h 10000"/>
              <a:gd name="connsiteX6" fmla="*/ 0 w 10021"/>
              <a:gd name="connsiteY6" fmla="*/ 2799 h 10000"/>
              <a:gd name="connsiteX0" fmla="*/ 10021 w 10021"/>
              <a:gd name="connsiteY0" fmla="*/ 2636 h 9830"/>
              <a:gd name="connsiteX1" fmla="*/ 9417 w 10021"/>
              <a:gd name="connsiteY1" fmla="*/ 7643 h 9830"/>
              <a:gd name="connsiteX2" fmla="*/ 8324 w 10021"/>
              <a:gd name="connsiteY2" fmla="*/ 9817 h 9830"/>
              <a:gd name="connsiteX3" fmla="*/ 5537 w 10021"/>
              <a:gd name="connsiteY3" fmla="*/ 8096 h 9830"/>
              <a:gd name="connsiteX4" fmla="*/ 3732 w 10021"/>
              <a:gd name="connsiteY4" fmla="*/ 153 h 9830"/>
              <a:gd name="connsiteX5" fmla="*/ 2198 w 10021"/>
              <a:gd name="connsiteY5" fmla="*/ 2858 h 9830"/>
              <a:gd name="connsiteX6" fmla="*/ 0 w 10021"/>
              <a:gd name="connsiteY6" fmla="*/ 2799 h 9830"/>
              <a:gd name="connsiteX0" fmla="*/ 9938 w 9938"/>
              <a:gd name="connsiteY0" fmla="*/ 2682 h 10000"/>
              <a:gd name="connsiteX1" fmla="*/ 9397 w 9938"/>
              <a:gd name="connsiteY1" fmla="*/ 7775 h 10000"/>
              <a:gd name="connsiteX2" fmla="*/ 8307 w 9938"/>
              <a:gd name="connsiteY2" fmla="*/ 9987 h 10000"/>
              <a:gd name="connsiteX3" fmla="*/ 5525 w 9938"/>
              <a:gd name="connsiteY3" fmla="*/ 8236 h 10000"/>
              <a:gd name="connsiteX4" fmla="*/ 3724 w 9938"/>
              <a:gd name="connsiteY4" fmla="*/ 156 h 10000"/>
              <a:gd name="connsiteX5" fmla="*/ 2193 w 9938"/>
              <a:gd name="connsiteY5" fmla="*/ 2907 h 10000"/>
              <a:gd name="connsiteX6" fmla="*/ 0 w 9938"/>
              <a:gd name="connsiteY6" fmla="*/ 2847 h 10000"/>
              <a:gd name="connsiteX0" fmla="*/ 10000 w 10000"/>
              <a:gd name="connsiteY0" fmla="*/ 2682 h 10431"/>
              <a:gd name="connsiteX1" fmla="*/ 9456 w 10000"/>
              <a:gd name="connsiteY1" fmla="*/ 7775 h 10431"/>
              <a:gd name="connsiteX2" fmla="*/ 8474 w 10000"/>
              <a:gd name="connsiteY2" fmla="*/ 10425 h 10431"/>
              <a:gd name="connsiteX3" fmla="*/ 5559 w 10000"/>
              <a:gd name="connsiteY3" fmla="*/ 8236 h 10431"/>
              <a:gd name="connsiteX4" fmla="*/ 3747 w 10000"/>
              <a:gd name="connsiteY4" fmla="*/ 156 h 10431"/>
              <a:gd name="connsiteX5" fmla="*/ 2207 w 10000"/>
              <a:gd name="connsiteY5" fmla="*/ 2907 h 10431"/>
              <a:gd name="connsiteX6" fmla="*/ 0 w 10000"/>
              <a:gd name="connsiteY6" fmla="*/ 2847 h 10431"/>
              <a:gd name="connsiteX0" fmla="*/ 9927 w 9927"/>
              <a:gd name="connsiteY0" fmla="*/ 2682 h 10431"/>
              <a:gd name="connsiteX1" fmla="*/ 9383 w 9927"/>
              <a:gd name="connsiteY1" fmla="*/ 7775 h 10431"/>
              <a:gd name="connsiteX2" fmla="*/ 8401 w 9927"/>
              <a:gd name="connsiteY2" fmla="*/ 10425 h 10431"/>
              <a:gd name="connsiteX3" fmla="*/ 5486 w 9927"/>
              <a:gd name="connsiteY3" fmla="*/ 8236 h 10431"/>
              <a:gd name="connsiteX4" fmla="*/ 3674 w 9927"/>
              <a:gd name="connsiteY4" fmla="*/ 156 h 10431"/>
              <a:gd name="connsiteX5" fmla="*/ 2134 w 9927"/>
              <a:gd name="connsiteY5" fmla="*/ 2907 h 10431"/>
              <a:gd name="connsiteX6" fmla="*/ 0 w 9927"/>
              <a:gd name="connsiteY6" fmla="*/ 2972 h 10431"/>
              <a:gd name="connsiteX0" fmla="*/ 10000 w 10000"/>
              <a:gd name="connsiteY0" fmla="*/ 2571 h 10000"/>
              <a:gd name="connsiteX1" fmla="*/ 9452 w 10000"/>
              <a:gd name="connsiteY1" fmla="*/ 7454 h 10000"/>
              <a:gd name="connsiteX2" fmla="*/ 8463 w 10000"/>
              <a:gd name="connsiteY2" fmla="*/ 9994 h 10000"/>
              <a:gd name="connsiteX3" fmla="*/ 5526 w 10000"/>
              <a:gd name="connsiteY3" fmla="*/ 7896 h 10000"/>
              <a:gd name="connsiteX4" fmla="*/ 3701 w 10000"/>
              <a:gd name="connsiteY4" fmla="*/ 150 h 10000"/>
              <a:gd name="connsiteX5" fmla="*/ 2150 w 10000"/>
              <a:gd name="connsiteY5" fmla="*/ 2787 h 10000"/>
              <a:gd name="connsiteX6" fmla="*/ 0 w 10000"/>
              <a:gd name="connsiteY6" fmla="*/ 2849 h 10000"/>
              <a:gd name="connsiteX0" fmla="*/ 10000 w 10000"/>
              <a:gd name="connsiteY0" fmla="*/ 2494 h 9939"/>
              <a:gd name="connsiteX1" fmla="*/ 9452 w 10000"/>
              <a:gd name="connsiteY1" fmla="*/ 7377 h 9939"/>
              <a:gd name="connsiteX2" fmla="*/ 8463 w 10000"/>
              <a:gd name="connsiteY2" fmla="*/ 9917 h 9939"/>
              <a:gd name="connsiteX3" fmla="*/ 5304 w 10000"/>
              <a:gd name="connsiteY3" fmla="*/ 6018 h 9939"/>
              <a:gd name="connsiteX4" fmla="*/ 3701 w 10000"/>
              <a:gd name="connsiteY4" fmla="*/ 73 h 9939"/>
              <a:gd name="connsiteX5" fmla="*/ 2150 w 10000"/>
              <a:gd name="connsiteY5" fmla="*/ 2710 h 9939"/>
              <a:gd name="connsiteX6" fmla="*/ 0 w 10000"/>
              <a:gd name="connsiteY6" fmla="*/ 2772 h 9939"/>
              <a:gd name="connsiteX0" fmla="*/ 10000 w 10000"/>
              <a:gd name="connsiteY0" fmla="*/ 2509 h 10000"/>
              <a:gd name="connsiteX1" fmla="*/ 9452 w 10000"/>
              <a:gd name="connsiteY1" fmla="*/ 7422 h 10000"/>
              <a:gd name="connsiteX2" fmla="*/ 8463 w 10000"/>
              <a:gd name="connsiteY2" fmla="*/ 9978 h 10000"/>
              <a:gd name="connsiteX3" fmla="*/ 5304 w 10000"/>
              <a:gd name="connsiteY3" fmla="*/ 6055 h 10000"/>
              <a:gd name="connsiteX4" fmla="*/ 3701 w 10000"/>
              <a:gd name="connsiteY4" fmla="*/ 73 h 10000"/>
              <a:gd name="connsiteX5" fmla="*/ 2150 w 10000"/>
              <a:gd name="connsiteY5" fmla="*/ 2727 h 10000"/>
              <a:gd name="connsiteX6" fmla="*/ 0 w 10000"/>
              <a:gd name="connsiteY6" fmla="*/ 2789 h 10000"/>
              <a:gd name="connsiteX0" fmla="*/ 10000 w 10000"/>
              <a:gd name="connsiteY0" fmla="*/ 2096 h 9587"/>
              <a:gd name="connsiteX1" fmla="*/ 9452 w 10000"/>
              <a:gd name="connsiteY1" fmla="*/ 7009 h 9587"/>
              <a:gd name="connsiteX2" fmla="*/ 8463 w 10000"/>
              <a:gd name="connsiteY2" fmla="*/ 9565 h 9587"/>
              <a:gd name="connsiteX3" fmla="*/ 5304 w 10000"/>
              <a:gd name="connsiteY3" fmla="*/ 5642 h 9587"/>
              <a:gd name="connsiteX4" fmla="*/ 3743 w 10000"/>
              <a:gd name="connsiteY4" fmla="*/ 83 h 9587"/>
              <a:gd name="connsiteX5" fmla="*/ 2150 w 10000"/>
              <a:gd name="connsiteY5" fmla="*/ 2314 h 9587"/>
              <a:gd name="connsiteX6" fmla="*/ 0 w 10000"/>
              <a:gd name="connsiteY6" fmla="*/ 2376 h 9587"/>
              <a:gd name="connsiteX0" fmla="*/ 10042 w 10042"/>
              <a:gd name="connsiteY0" fmla="*/ 2201 h 10015"/>
              <a:gd name="connsiteX1" fmla="*/ 9494 w 10042"/>
              <a:gd name="connsiteY1" fmla="*/ 7326 h 10015"/>
              <a:gd name="connsiteX2" fmla="*/ 8505 w 10042"/>
              <a:gd name="connsiteY2" fmla="*/ 9992 h 10015"/>
              <a:gd name="connsiteX3" fmla="*/ 5346 w 10042"/>
              <a:gd name="connsiteY3" fmla="*/ 5900 h 10015"/>
              <a:gd name="connsiteX4" fmla="*/ 3785 w 10042"/>
              <a:gd name="connsiteY4" fmla="*/ 102 h 10015"/>
              <a:gd name="connsiteX5" fmla="*/ 2192 w 10042"/>
              <a:gd name="connsiteY5" fmla="*/ 2429 h 10015"/>
              <a:gd name="connsiteX6" fmla="*/ 0 w 10042"/>
              <a:gd name="connsiteY6" fmla="*/ 5454 h 10015"/>
              <a:gd name="connsiteX0" fmla="*/ 10116 w 10116"/>
              <a:gd name="connsiteY0" fmla="*/ 2185 h 9999"/>
              <a:gd name="connsiteX1" fmla="*/ 9568 w 10116"/>
              <a:gd name="connsiteY1" fmla="*/ 7310 h 9999"/>
              <a:gd name="connsiteX2" fmla="*/ 8579 w 10116"/>
              <a:gd name="connsiteY2" fmla="*/ 9976 h 9999"/>
              <a:gd name="connsiteX3" fmla="*/ 5420 w 10116"/>
              <a:gd name="connsiteY3" fmla="*/ 5884 h 9999"/>
              <a:gd name="connsiteX4" fmla="*/ 3859 w 10116"/>
              <a:gd name="connsiteY4" fmla="*/ 86 h 9999"/>
              <a:gd name="connsiteX5" fmla="*/ 2266 w 10116"/>
              <a:gd name="connsiteY5" fmla="*/ 2413 h 9999"/>
              <a:gd name="connsiteX6" fmla="*/ 171 w 10116"/>
              <a:gd name="connsiteY6" fmla="*/ 2405 h 9999"/>
              <a:gd name="connsiteX7" fmla="*/ 74 w 10116"/>
              <a:gd name="connsiteY7" fmla="*/ 5438 h 9999"/>
              <a:gd name="connsiteX0" fmla="*/ 10000 w 10000"/>
              <a:gd name="connsiteY0" fmla="*/ 2185 h 10000"/>
              <a:gd name="connsiteX1" fmla="*/ 9458 w 10000"/>
              <a:gd name="connsiteY1" fmla="*/ 7311 h 10000"/>
              <a:gd name="connsiteX2" fmla="*/ 8481 w 10000"/>
              <a:gd name="connsiteY2" fmla="*/ 9977 h 10000"/>
              <a:gd name="connsiteX3" fmla="*/ 5358 w 10000"/>
              <a:gd name="connsiteY3" fmla="*/ 5885 h 10000"/>
              <a:gd name="connsiteX4" fmla="*/ 3815 w 10000"/>
              <a:gd name="connsiteY4" fmla="*/ 86 h 10000"/>
              <a:gd name="connsiteX5" fmla="*/ 2240 w 10000"/>
              <a:gd name="connsiteY5" fmla="*/ 2413 h 10000"/>
              <a:gd name="connsiteX6" fmla="*/ 169 w 10000"/>
              <a:gd name="connsiteY6" fmla="*/ 2405 h 10000"/>
              <a:gd name="connsiteX7" fmla="*/ 73 w 10000"/>
              <a:gd name="connsiteY7" fmla="*/ 5439 h 10000"/>
              <a:gd name="connsiteX0" fmla="*/ 10000 w 10000"/>
              <a:gd name="connsiteY0" fmla="*/ 2185 h 10000"/>
              <a:gd name="connsiteX1" fmla="*/ 9458 w 10000"/>
              <a:gd name="connsiteY1" fmla="*/ 7311 h 10000"/>
              <a:gd name="connsiteX2" fmla="*/ 8481 w 10000"/>
              <a:gd name="connsiteY2" fmla="*/ 9977 h 10000"/>
              <a:gd name="connsiteX3" fmla="*/ 5358 w 10000"/>
              <a:gd name="connsiteY3" fmla="*/ 5885 h 10000"/>
              <a:gd name="connsiteX4" fmla="*/ 3815 w 10000"/>
              <a:gd name="connsiteY4" fmla="*/ 86 h 10000"/>
              <a:gd name="connsiteX5" fmla="*/ 2240 w 10000"/>
              <a:gd name="connsiteY5" fmla="*/ 2413 h 10000"/>
              <a:gd name="connsiteX6" fmla="*/ 169 w 10000"/>
              <a:gd name="connsiteY6" fmla="*/ 2405 h 10000"/>
              <a:gd name="connsiteX7" fmla="*/ 73 w 10000"/>
              <a:gd name="connsiteY7" fmla="*/ 5439 h 10000"/>
              <a:gd name="connsiteX0" fmla="*/ 10000 w 10000"/>
              <a:gd name="connsiteY0" fmla="*/ 2185 h 10000"/>
              <a:gd name="connsiteX1" fmla="*/ 9458 w 10000"/>
              <a:gd name="connsiteY1" fmla="*/ 7311 h 10000"/>
              <a:gd name="connsiteX2" fmla="*/ 8481 w 10000"/>
              <a:gd name="connsiteY2" fmla="*/ 9977 h 10000"/>
              <a:gd name="connsiteX3" fmla="*/ 5358 w 10000"/>
              <a:gd name="connsiteY3" fmla="*/ 5885 h 10000"/>
              <a:gd name="connsiteX4" fmla="*/ 3815 w 10000"/>
              <a:gd name="connsiteY4" fmla="*/ 86 h 10000"/>
              <a:gd name="connsiteX5" fmla="*/ 2240 w 10000"/>
              <a:gd name="connsiteY5" fmla="*/ 2413 h 10000"/>
              <a:gd name="connsiteX6" fmla="*/ 169 w 10000"/>
              <a:gd name="connsiteY6" fmla="*/ 2405 h 10000"/>
              <a:gd name="connsiteX7" fmla="*/ 73 w 10000"/>
              <a:gd name="connsiteY7" fmla="*/ 5439 h 10000"/>
              <a:gd name="connsiteX0" fmla="*/ 10000 w 10000"/>
              <a:gd name="connsiteY0" fmla="*/ 2185 h 10057"/>
              <a:gd name="connsiteX1" fmla="*/ 8481 w 10000"/>
              <a:gd name="connsiteY1" fmla="*/ 9977 h 10057"/>
              <a:gd name="connsiteX2" fmla="*/ 5358 w 10000"/>
              <a:gd name="connsiteY2" fmla="*/ 5885 h 10057"/>
              <a:gd name="connsiteX3" fmla="*/ 3815 w 10000"/>
              <a:gd name="connsiteY3" fmla="*/ 86 h 10057"/>
              <a:gd name="connsiteX4" fmla="*/ 2240 w 10000"/>
              <a:gd name="connsiteY4" fmla="*/ 2413 h 10057"/>
              <a:gd name="connsiteX5" fmla="*/ 169 w 10000"/>
              <a:gd name="connsiteY5" fmla="*/ 2405 h 10057"/>
              <a:gd name="connsiteX6" fmla="*/ 73 w 10000"/>
              <a:gd name="connsiteY6" fmla="*/ 5439 h 10057"/>
              <a:gd name="connsiteX0" fmla="*/ 10000 w 10000"/>
              <a:gd name="connsiteY0" fmla="*/ 2185 h 10057"/>
              <a:gd name="connsiteX1" fmla="*/ 8481 w 10000"/>
              <a:gd name="connsiteY1" fmla="*/ 9977 h 10057"/>
              <a:gd name="connsiteX2" fmla="*/ 5358 w 10000"/>
              <a:gd name="connsiteY2" fmla="*/ 5885 h 10057"/>
              <a:gd name="connsiteX3" fmla="*/ 3815 w 10000"/>
              <a:gd name="connsiteY3" fmla="*/ 86 h 10057"/>
              <a:gd name="connsiteX4" fmla="*/ 2240 w 10000"/>
              <a:gd name="connsiteY4" fmla="*/ 2413 h 10057"/>
              <a:gd name="connsiteX5" fmla="*/ 169 w 10000"/>
              <a:gd name="connsiteY5" fmla="*/ 2405 h 10057"/>
              <a:gd name="connsiteX6" fmla="*/ 73 w 10000"/>
              <a:gd name="connsiteY6" fmla="*/ 5439 h 10057"/>
              <a:gd name="connsiteX0" fmla="*/ 10000 w 10000"/>
              <a:gd name="connsiteY0" fmla="*/ 2723 h 10597"/>
              <a:gd name="connsiteX1" fmla="*/ 8481 w 10000"/>
              <a:gd name="connsiteY1" fmla="*/ 10515 h 10597"/>
              <a:gd name="connsiteX2" fmla="*/ 5358 w 10000"/>
              <a:gd name="connsiteY2" fmla="*/ 6423 h 10597"/>
              <a:gd name="connsiteX3" fmla="*/ 3828 w 10000"/>
              <a:gd name="connsiteY3" fmla="*/ 74 h 10597"/>
              <a:gd name="connsiteX4" fmla="*/ 2240 w 10000"/>
              <a:gd name="connsiteY4" fmla="*/ 2951 h 10597"/>
              <a:gd name="connsiteX5" fmla="*/ 169 w 10000"/>
              <a:gd name="connsiteY5" fmla="*/ 2943 h 10597"/>
              <a:gd name="connsiteX6" fmla="*/ 73 w 10000"/>
              <a:gd name="connsiteY6" fmla="*/ 5977 h 10597"/>
              <a:gd name="connsiteX0" fmla="*/ 10000 w 10000"/>
              <a:gd name="connsiteY0" fmla="*/ 2723 h 9456"/>
              <a:gd name="connsiteX1" fmla="*/ 8481 w 10000"/>
              <a:gd name="connsiteY1" fmla="*/ 9341 h 9456"/>
              <a:gd name="connsiteX2" fmla="*/ 5358 w 10000"/>
              <a:gd name="connsiteY2" fmla="*/ 6423 h 9456"/>
              <a:gd name="connsiteX3" fmla="*/ 3828 w 10000"/>
              <a:gd name="connsiteY3" fmla="*/ 74 h 9456"/>
              <a:gd name="connsiteX4" fmla="*/ 2240 w 10000"/>
              <a:gd name="connsiteY4" fmla="*/ 2951 h 9456"/>
              <a:gd name="connsiteX5" fmla="*/ 169 w 10000"/>
              <a:gd name="connsiteY5" fmla="*/ 2943 h 9456"/>
              <a:gd name="connsiteX6" fmla="*/ 73 w 10000"/>
              <a:gd name="connsiteY6" fmla="*/ 5977 h 9456"/>
              <a:gd name="connsiteX0" fmla="*/ 9831 w 9831"/>
              <a:gd name="connsiteY0" fmla="*/ 2880 h 9999"/>
              <a:gd name="connsiteX1" fmla="*/ 8312 w 9831"/>
              <a:gd name="connsiteY1" fmla="*/ 9878 h 9999"/>
              <a:gd name="connsiteX2" fmla="*/ 5189 w 9831"/>
              <a:gd name="connsiteY2" fmla="*/ 6793 h 9999"/>
              <a:gd name="connsiteX3" fmla="*/ 3659 w 9831"/>
              <a:gd name="connsiteY3" fmla="*/ 78 h 9999"/>
              <a:gd name="connsiteX4" fmla="*/ 2071 w 9831"/>
              <a:gd name="connsiteY4" fmla="*/ 3121 h 9999"/>
              <a:gd name="connsiteX5" fmla="*/ 0 w 9831"/>
              <a:gd name="connsiteY5" fmla="*/ 3112 h 9999"/>
              <a:gd name="connsiteX0" fmla="*/ 10736 w 10736"/>
              <a:gd name="connsiteY0" fmla="*/ 5622 h 10258"/>
              <a:gd name="connsiteX1" fmla="*/ 8455 w 10736"/>
              <a:gd name="connsiteY1" fmla="*/ 9879 h 10258"/>
              <a:gd name="connsiteX2" fmla="*/ 5278 w 10736"/>
              <a:gd name="connsiteY2" fmla="*/ 6794 h 10258"/>
              <a:gd name="connsiteX3" fmla="*/ 3722 w 10736"/>
              <a:gd name="connsiteY3" fmla="*/ 78 h 10258"/>
              <a:gd name="connsiteX4" fmla="*/ 2107 w 10736"/>
              <a:gd name="connsiteY4" fmla="*/ 3121 h 10258"/>
              <a:gd name="connsiteX5" fmla="*/ 0 w 10736"/>
              <a:gd name="connsiteY5" fmla="*/ 3112 h 10258"/>
              <a:gd name="connsiteX0" fmla="*/ 10736 w 10736"/>
              <a:gd name="connsiteY0" fmla="*/ 5622 h 9894"/>
              <a:gd name="connsiteX1" fmla="*/ 8455 w 10736"/>
              <a:gd name="connsiteY1" fmla="*/ 9879 h 9894"/>
              <a:gd name="connsiteX2" fmla="*/ 5278 w 10736"/>
              <a:gd name="connsiteY2" fmla="*/ 6794 h 9894"/>
              <a:gd name="connsiteX3" fmla="*/ 3722 w 10736"/>
              <a:gd name="connsiteY3" fmla="*/ 78 h 9894"/>
              <a:gd name="connsiteX4" fmla="*/ 2107 w 10736"/>
              <a:gd name="connsiteY4" fmla="*/ 3121 h 9894"/>
              <a:gd name="connsiteX5" fmla="*/ 0 w 10736"/>
              <a:gd name="connsiteY5" fmla="*/ 3112 h 9894"/>
              <a:gd name="connsiteX0" fmla="*/ 10000 w 10000"/>
              <a:gd name="connsiteY0" fmla="*/ 3360 h 7675"/>
              <a:gd name="connsiteX1" fmla="*/ 7875 w 10000"/>
              <a:gd name="connsiteY1" fmla="*/ 7663 h 7675"/>
              <a:gd name="connsiteX2" fmla="*/ 4916 w 10000"/>
              <a:gd name="connsiteY2" fmla="*/ 4545 h 7675"/>
              <a:gd name="connsiteX3" fmla="*/ 1963 w 10000"/>
              <a:gd name="connsiteY3" fmla="*/ 832 h 7675"/>
              <a:gd name="connsiteX4" fmla="*/ 0 w 10000"/>
              <a:gd name="connsiteY4" fmla="*/ 823 h 7675"/>
              <a:gd name="connsiteX0" fmla="*/ 10000 w 10000"/>
              <a:gd name="connsiteY0" fmla="*/ 3975 h 9595"/>
              <a:gd name="connsiteX1" fmla="*/ 7875 w 10000"/>
              <a:gd name="connsiteY1" fmla="*/ 9581 h 9595"/>
              <a:gd name="connsiteX2" fmla="*/ 4916 w 10000"/>
              <a:gd name="connsiteY2" fmla="*/ 5519 h 9595"/>
              <a:gd name="connsiteX3" fmla="*/ 2732 w 10000"/>
              <a:gd name="connsiteY3" fmla="*/ 3782 h 9595"/>
              <a:gd name="connsiteX4" fmla="*/ 0 w 10000"/>
              <a:gd name="connsiteY4" fmla="*/ 669 h 9595"/>
              <a:gd name="connsiteX0" fmla="*/ 10256 w 10256"/>
              <a:gd name="connsiteY0" fmla="*/ 2499 h 8355"/>
              <a:gd name="connsiteX1" fmla="*/ 8131 w 10256"/>
              <a:gd name="connsiteY1" fmla="*/ 8341 h 8355"/>
              <a:gd name="connsiteX2" fmla="*/ 5172 w 10256"/>
              <a:gd name="connsiteY2" fmla="*/ 4108 h 8355"/>
              <a:gd name="connsiteX3" fmla="*/ 2988 w 10256"/>
              <a:gd name="connsiteY3" fmla="*/ 2298 h 8355"/>
              <a:gd name="connsiteX4" fmla="*/ 0 w 10256"/>
              <a:gd name="connsiteY4" fmla="*/ 885 h 8355"/>
              <a:gd name="connsiteX0" fmla="*/ 10000 w 10000"/>
              <a:gd name="connsiteY0" fmla="*/ 2991 h 10715"/>
              <a:gd name="connsiteX1" fmla="*/ 7928 w 10000"/>
              <a:gd name="connsiteY1" fmla="*/ 9983 h 10715"/>
              <a:gd name="connsiteX2" fmla="*/ 5009 w 10000"/>
              <a:gd name="connsiteY2" fmla="*/ 9688 h 10715"/>
              <a:gd name="connsiteX3" fmla="*/ 2913 w 10000"/>
              <a:gd name="connsiteY3" fmla="*/ 2750 h 10715"/>
              <a:gd name="connsiteX4" fmla="*/ 0 w 10000"/>
              <a:gd name="connsiteY4" fmla="*/ 1059 h 10715"/>
              <a:gd name="connsiteX0" fmla="*/ 10000 w 10000"/>
              <a:gd name="connsiteY0" fmla="*/ 2991 h 11528"/>
              <a:gd name="connsiteX1" fmla="*/ 7928 w 10000"/>
              <a:gd name="connsiteY1" fmla="*/ 9983 h 11528"/>
              <a:gd name="connsiteX2" fmla="*/ 5009 w 10000"/>
              <a:gd name="connsiteY2" fmla="*/ 9688 h 11528"/>
              <a:gd name="connsiteX3" fmla="*/ 2913 w 10000"/>
              <a:gd name="connsiteY3" fmla="*/ 2750 h 11528"/>
              <a:gd name="connsiteX4" fmla="*/ 0 w 10000"/>
              <a:gd name="connsiteY4" fmla="*/ 1059 h 1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528">
                <a:moveTo>
                  <a:pt x="10000" y="2991"/>
                </a:moveTo>
                <a:cubicBezTo>
                  <a:pt x="9212" y="10632"/>
                  <a:pt x="8760" y="8867"/>
                  <a:pt x="7928" y="9983"/>
                </a:cubicBezTo>
                <a:cubicBezTo>
                  <a:pt x="7096" y="11099"/>
                  <a:pt x="5924" y="12956"/>
                  <a:pt x="5009" y="9688"/>
                </a:cubicBezTo>
                <a:cubicBezTo>
                  <a:pt x="4094" y="6420"/>
                  <a:pt x="3712" y="3758"/>
                  <a:pt x="2913" y="2750"/>
                </a:cubicBezTo>
                <a:cubicBezTo>
                  <a:pt x="2349" y="3581"/>
                  <a:pt x="594" y="-2333"/>
                  <a:pt x="0" y="1059"/>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16401" name="Freeform 64"/>
          <p:cNvSpPr>
            <a:spLocks/>
          </p:cNvSpPr>
          <p:nvPr/>
        </p:nvSpPr>
        <p:spPr bwMode="auto">
          <a:xfrm>
            <a:off x="3471481" y="4118712"/>
            <a:ext cx="251858" cy="208784"/>
          </a:xfrm>
          <a:custGeom>
            <a:avLst/>
            <a:gdLst>
              <a:gd name="T0" fmla="*/ 2147483647 w 232"/>
              <a:gd name="T1" fmla="*/ 2147483647 h 319"/>
              <a:gd name="T2" fmla="*/ 2147483647 w 232"/>
              <a:gd name="T3" fmla="*/ 2147483647 h 319"/>
              <a:gd name="T4" fmla="*/ 2147483647 w 232"/>
              <a:gd name="T5" fmla="*/ 2147483647 h 319"/>
              <a:gd name="T6" fmla="*/ 2147483647 w 232"/>
              <a:gd name="T7" fmla="*/ 2147483647 h 319"/>
              <a:gd name="T8" fmla="*/ 2147483647 w 232"/>
              <a:gd name="T9" fmla="*/ 2147483647 h 319"/>
              <a:gd name="T10" fmla="*/ 2147483647 w 232"/>
              <a:gd name="T11" fmla="*/ 2147483647 h 319"/>
              <a:gd name="T12" fmla="*/ 2147483647 w 232"/>
              <a:gd name="T13" fmla="*/ 2147483647 h 319"/>
              <a:gd name="T14" fmla="*/ 0 60000 65536"/>
              <a:gd name="T15" fmla="*/ 0 60000 65536"/>
              <a:gd name="T16" fmla="*/ 0 60000 65536"/>
              <a:gd name="T17" fmla="*/ 0 60000 65536"/>
              <a:gd name="T18" fmla="*/ 0 60000 65536"/>
              <a:gd name="T19" fmla="*/ 0 60000 65536"/>
              <a:gd name="T20" fmla="*/ 0 60000 65536"/>
              <a:gd name="T21" fmla="*/ 0 w 232"/>
              <a:gd name="T22" fmla="*/ 0 h 319"/>
              <a:gd name="T23" fmla="*/ 232 w 232"/>
              <a:gd name="T24" fmla="*/ 319 h 319"/>
              <a:gd name="connsiteX0" fmla="*/ 291 w 9361"/>
              <a:gd name="connsiteY0" fmla="*/ 5148 h 9407"/>
              <a:gd name="connsiteX1" fmla="*/ 420 w 9361"/>
              <a:gd name="connsiteY1" fmla="*/ 2358 h 9407"/>
              <a:gd name="connsiteX2" fmla="*/ 5420 w 9361"/>
              <a:gd name="connsiteY2" fmla="*/ 7 h 9407"/>
              <a:gd name="connsiteX3" fmla="*/ 9342 w 9361"/>
              <a:gd name="connsiteY3" fmla="*/ 3268 h 9407"/>
              <a:gd name="connsiteX4" fmla="*/ 6670 w 9361"/>
              <a:gd name="connsiteY4" fmla="*/ 6590 h 9407"/>
              <a:gd name="connsiteX5" fmla="*/ 1886 w 9361"/>
              <a:gd name="connsiteY5" fmla="*/ 9318 h 9407"/>
              <a:gd name="connsiteX0" fmla="*/ 311 w 10000"/>
              <a:gd name="connsiteY0" fmla="*/ 5473 h 9999"/>
              <a:gd name="connsiteX1" fmla="*/ 449 w 10000"/>
              <a:gd name="connsiteY1" fmla="*/ 2507 h 9999"/>
              <a:gd name="connsiteX2" fmla="*/ 5790 w 10000"/>
              <a:gd name="connsiteY2" fmla="*/ 7 h 9999"/>
              <a:gd name="connsiteX3" fmla="*/ 9980 w 10000"/>
              <a:gd name="connsiteY3" fmla="*/ 3474 h 9999"/>
              <a:gd name="connsiteX4" fmla="*/ 7125 w 10000"/>
              <a:gd name="connsiteY4" fmla="*/ 7005 h 9999"/>
              <a:gd name="connsiteX5" fmla="*/ 2015 w 10000"/>
              <a:gd name="connsiteY5" fmla="*/ 9905 h 9999"/>
              <a:gd name="connsiteX6" fmla="*/ 311 w 10000"/>
              <a:gd name="connsiteY6" fmla="*/ 5473 h 9999"/>
              <a:gd name="connsiteX0" fmla="*/ 0 w 9689"/>
              <a:gd name="connsiteY0" fmla="*/ 5467 h 9993"/>
              <a:gd name="connsiteX1" fmla="*/ 5479 w 9689"/>
              <a:gd name="connsiteY1" fmla="*/ 0 h 9993"/>
              <a:gd name="connsiteX2" fmla="*/ 9669 w 9689"/>
              <a:gd name="connsiteY2" fmla="*/ 3467 h 9993"/>
              <a:gd name="connsiteX3" fmla="*/ 6814 w 9689"/>
              <a:gd name="connsiteY3" fmla="*/ 6999 h 9993"/>
              <a:gd name="connsiteX4" fmla="*/ 1704 w 9689"/>
              <a:gd name="connsiteY4" fmla="*/ 9899 h 9993"/>
              <a:gd name="connsiteX5" fmla="*/ 0 w 9689"/>
              <a:gd name="connsiteY5" fmla="*/ 5467 h 9993"/>
              <a:gd name="connsiteX0" fmla="*/ 0 w 8241"/>
              <a:gd name="connsiteY0" fmla="*/ 9906 h 10000"/>
              <a:gd name="connsiteX1" fmla="*/ 3896 w 8241"/>
              <a:gd name="connsiteY1" fmla="*/ 0 h 10000"/>
              <a:gd name="connsiteX2" fmla="*/ 8220 w 8241"/>
              <a:gd name="connsiteY2" fmla="*/ 3469 h 10000"/>
              <a:gd name="connsiteX3" fmla="*/ 5274 w 8241"/>
              <a:gd name="connsiteY3" fmla="*/ 7004 h 10000"/>
              <a:gd name="connsiteX4" fmla="*/ 0 w 8241"/>
              <a:gd name="connsiteY4" fmla="*/ 9906 h 10000"/>
              <a:gd name="connsiteX0" fmla="*/ 0 w 10000"/>
              <a:gd name="connsiteY0" fmla="*/ 6992 h 7086"/>
              <a:gd name="connsiteX1" fmla="*/ 2652 w 10000"/>
              <a:gd name="connsiteY1" fmla="*/ 335 h 7086"/>
              <a:gd name="connsiteX2" fmla="*/ 9975 w 10000"/>
              <a:gd name="connsiteY2" fmla="*/ 555 h 7086"/>
              <a:gd name="connsiteX3" fmla="*/ 6400 w 10000"/>
              <a:gd name="connsiteY3" fmla="*/ 4090 h 7086"/>
              <a:gd name="connsiteX4" fmla="*/ 0 w 10000"/>
              <a:gd name="connsiteY4" fmla="*/ 6992 h 7086"/>
              <a:gd name="connsiteX0" fmla="*/ 0 w 9149"/>
              <a:gd name="connsiteY0" fmla="*/ 10957 h 11090"/>
              <a:gd name="connsiteX1" fmla="*/ 2652 w 9149"/>
              <a:gd name="connsiteY1" fmla="*/ 1563 h 11090"/>
              <a:gd name="connsiteX2" fmla="*/ 9110 w 9149"/>
              <a:gd name="connsiteY2" fmla="*/ 524 h 11090"/>
              <a:gd name="connsiteX3" fmla="*/ 6400 w 9149"/>
              <a:gd name="connsiteY3" fmla="*/ 6862 h 11090"/>
              <a:gd name="connsiteX4" fmla="*/ 0 w 9149"/>
              <a:gd name="connsiteY4" fmla="*/ 10957 h 11090"/>
              <a:gd name="connsiteX0" fmla="*/ 0 w 10000"/>
              <a:gd name="connsiteY0" fmla="*/ 9408 h 9528"/>
              <a:gd name="connsiteX1" fmla="*/ 9957 w 10000"/>
              <a:gd name="connsiteY1" fmla="*/ 0 h 9528"/>
              <a:gd name="connsiteX2" fmla="*/ 6995 w 10000"/>
              <a:gd name="connsiteY2" fmla="*/ 5716 h 9528"/>
              <a:gd name="connsiteX3" fmla="*/ 0 w 10000"/>
              <a:gd name="connsiteY3" fmla="*/ 9408 h 9528"/>
              <a:gd name="connsiteX0" fmla="*/ 0 w 10000"/>
              <a:gd name="connsiteY0" fmla="*/ 10716 h 10842"/>
              <a:gd name="connsiteX1" fmla="*/ 9957 w 10000"/>
              <a:gd name="connsiteY1" fmla="*/ 842 h 10842"/>
              <a:gd name="connsiteX2" fmla="*/ 6995 w 10000"/>
              <a:gd name="connsiteY2" fmla="*/ 6841 h 10842"/>
              <a:gd name="connsiteX3" fmla="*/ 0 w 10000"/>
              <a:gd name="connsiteY3" fmla="*/ 10716 h 10842"/>
              <a:gd name="connsiteX0" fmla="*/ 0 w 10000"/>
              <a:gd name="connsiteY0" fmla="*/ 11064 h 11190"/>
              <a:gd name="connsiteX1" fmla="*/ 9957 w 10000"/>
              <a:gd name="connsiteY1" fmla="*/ 1190 h 11190"/>
              <a:gd name="connsiteX2" fmla="*/ 6995 w 10000"/>
              <a:gd name="connsiteY2" fmla="*/ 7189 h 11190"/>
              <a:gd name="connsiteX3" fmla="*/ 0 w 10000"/>
              <a:gd name="connsiteY3" fmla="*/ 11064 h 11190"/>
            </a:gdLst>
            <a:ahLst/>
            <a:cxnLst>
              <a:cxn ang="0">
                <a:pos x="connsiteX0" y="connsiteY0"/>
              </a:cxn>
              <a:cxn ang="0">
                <a:pos x="connsiteX1" y="connsiteY1"/>
              </a:cxn>
              <a:cxn ang="0">
                <a:pos x="connsiteX2" y="connsiteY2"/>
              </a:cxn>
              <a:cxn ang="0">
                <a:pos x="connsiteX3" y="connsiteY3"/>
              </a:cxn>
            </a:cxnLst>
            <a:rect l="l" t="t" r="r" b="b"/>
            <a:pathLst>
              <a:path w="10000" h="11190">
                <a:moveTo>
                  <a:pt x="0" y="11064"/>
                </a:moveTo>
                <a:cubicBezTo>
                  <a:pt x="3319" y="3434"/>
                  <a:pt x="5693" y="-2666"/>
                  <a:pt x="9957" y="1190"/>
                </a:cubicBezTo>
                <a:cubicBezTo>
                  <a:pt x="10272" y="2750"/>
                  <a:pt x="8824" y="5764"/>
                  <a:pt x="6995" y="7189"/>
                </a:cubicBezTo>
                <a:cubicBezTo>
                  <a:pt x="5168" y="8661"/>
                  <a:pt x="1636" y="11866"/>
                  <a:pt x="0" y="11064"/>
                </a:cubicBezTo>
                <a:close/>
              </a:path>
            </a:pathLst>
          </a:custGeom>
          <a:noFill/>
          <a:ln w="38100">
            <a:solidFill>
              <a:srgbClr val="FF9933"/>
            </a:solidFill>
            <a:round/>
            <a:headEnd/>
            <a:tailEnd/>
          </a:ln>
        </p:spPr>
        <p:txBody>
          <a:bodyPr/>
          <a:lstStyle/>
          <a:p>
            <a:endParaRPr lang="en-US">
              <a:solidFill>
                <a:srgbClr val="000000"/>
              </a:solidFill>
            </a:endParaRPr>
          </a:p>
        </p:txBody>
      </p:sp>
      <p:sp>
        <p:nvSpPr>
          <p:cNvPr id="16405" name="Freeform 68"/>
          <p:cNvSpPr>
            <a:spLocks/>
          </p:cNvSpPr>
          <p:nvPr/>
        </p:nvSpPr>
        <p:spPr bwMode="auto">
          <a:xfrm>
            <a:off x="6417197" y="4027493"/>
            <a:ext cx="532406" cy="206762"/>
          </a:xfrm>
          <a:custGeom>
            <a:avLst/>
            <a:gdLst>
              <a:gd name="T0" fmla="*/ 0 w 2558"/>
              <a:gd name="T1" fmla="*/ 2147483647 h 1233"/>
              <a:gd name="T2" fmla="*/ 2147483647 w 2558"/>
              <a:gd name="T3" fmla="*/ 2147483647 h 1233"/>
              <a:gd name="T4" fmla="*/ 2147483647 w 2558"/>
              <a:gd name="T5" fmla="*/ 2147483647 h 1233"/>
              <a:gd name="T6" fmla="*/ 2147483647 w 2558"/>
              <a:gd name="T7" fmla="*/ 2147483647 h 1233"/>
              <a:gd name="T8" fmla="*/ 2147483647 w 2558"/>
              <a:gd name="T9" fmla="*/ 2147483647 h 1233"/>
              <a:gd name="T10" fmla="*/ 2147483647 w 2558"/>
              <a:gd name="T11" fmla="*/ 0 h 1233"/>
              <a:gd name="T12" fmla="*/ 0 60000 65536"/>
              <a:gd name="T13" fmla="*/ 0 60000 65536"/>
              <a:gd name="T14" fmla="*/ 0 60000 65536"/>
              <a:gd name="T15" fmla="*/ 0 60000 65536"/>
              <a:gd name="T16" fmla="*/ 0 60000 65536"/>
              <a:gd name="T17" fmla="*/ 0 60000 65536"/>
              <a:gd name="T18" fmla="*/ 0 w 2558"/>
              <a:gd name="T19" fmla="*/ 0 h 1233"/>
              <a:gd name="T20" fmla="*/ 2558 w 2558"/>
              <a:gd name="T21" fmla="*/ 1233 h 1233"/>
              <a:gd name="connsiteX0" fmla="*/ 0 w 10000"/>
              <a:gd name="connsiteY0" fmla="*/ 8313 h 9991"/>
              <a:gd name="connsiteX1" fmla="*/ 3808 w 10000"/>
              <a:gd name="connsiteY1" fmla="*/ 9903 h 9991"/>
              <a:gd name="connsiteX2" fmla="*/ 5596 w 10000"/>
              <a:gd name="connsiteY2" fmla="*/ 5267 h 9991"/>
              <a:gd name="connsiteX3" fmla="*/ 8311 w 10000"/>
              <a:gd name="connsiteY3" fmla="*/ 4801 h 9991"/>
              <a:gd name="connsiteX4" fmla="*/ 9562 w 10000"/>
              <a:gd name="connsiteY4" fmla="*/ 3593 h 9991"/>
              <a:gd name="connsiteX5" fmla="*/ 10000 w 10000"/>
              <a:gd name="connsiteY5" fmla="*/ 0 h 9991"/>
              <a:gd name="connsiteX0" fmla="*/ 0 w 10000"/>
              <a:gd name="connsiteY0" fmla="*/ 8320 h 10000"/>
              <a:gd name="connsiteX1" fmla="*/ 3808 w 10000"/>
              <a:gd name="connsiteY1" fmla="*/ 9912 h 10000"/>
              <a:gd name="connsiteX2" fmla="*/ 5596 w 10000"/>
              <a:gd name="connsiteY2" fmla="*/ 5272 h 10000"/>
              <a:gd name="connsiteX3" fmla="*/ 8311 w 10000"/>
              <a:gd name="connsiteY3" fmla="*/ 4805 h 10000"/>
              <a:gd name="connsiteX4" fmla="*/ 10000 w 10000"/>
              <a:gd name="connsiteY4" fmla="*/ 0 h 10000"/>
              <a:gd name="connsiteX0" fmla="*/ 0 w 8311"/>
              <a:gd name="connsiteY0" fmla="*/ 3515 h 5195"/>
              <a:gd name="connsiteX1" fmla="*/ 3808 w 8311"/>
              <a:gd name="connsiteY1" fmla="*/ 5107 h 5195"/>
              <a:gd name="connsiteX2" fmla="*/ 5596 w 8311"/>
              <a:gd name="connsiteY2" fmla="*/ 467 h 5195"/>
              <a:gd name="connsiteX3" fmla="*/ 8311 w 8311"/>
              <a:gd name="connsiteY3" fmla="*/ 0 h 5195"/>
              <a:gd name="connsiteX0" fmla="*/ 0 w 10000"/>
              <a:gd name="connsiteY0" fmla="*/ 6766 h 10001"/>
              <a:gd name="connsiteX1" fmla="*/ 4582 w 10000"/>
              <a:gd name="connsiteY1" fmla="*/ 9831 h 10001"/>
              <a:gd name="connsiteX2" fmla="*/ 6733 w 10000"/>
              <a:gd name="connsiteY2" fmla="*/ 899 h 10001"/>
              <a:gd name="connsiteX3" fmla="*/ 7716 w 10000"/>
              <a:gd name="connsiteY3" fmla="*/ 254 h 10001"/>
              <a:gd name="connsiteX4" fmla="*/ 10000 w 10000"/>
              <a:gd name="connsiteY4" fmla="*/ 0 h 10001"/>
              <a:gd name="connsiteX0" fmla="*/ 0 w 10000"/>
              <a:gd name="connsiteY0" fmla="*/ 9101 h 12336"/>
              <a:gd name="connsiteX1" fmla="*/ 4582 w 10000"/>
              <a:gd name="connsiteY1" fmla="*/ 12166 h 12336"/>
              <a:gd name="connsiteX2" fmla="*/ 6733 w 10000"/>
              <a:gd name="connsiteY2" fmla="*/ 3234 h 12336"/>
              <a:gd name="connsiteX3" fmla="*/ 7857 w 10000"/>
              <a:gd name="connsiteY3" fmla="*/ 6 h 12336"/>
              <a:gd name="connsiteX4" fmla="*/ 10000 w 10000"/>
              <a:gd name="connsiteY4" fmla="*/ 2335 h 12336"/>
              <a:gd name="connsiteX0" fmla="*/ 0 w 10000"/>
              <a:gd name="connsiteY0" fmla="*/ 9101 h 12287"/>
              <a:gd name="connsiteX1" fmla="*/ 4582 w 10000"/>
              <a:gd name="connsiteY1" fmla="*/ 12166 h 12287"/>
              <a:gd name="connsiteX2" fmla="*/ 7228 w 10000"/>
              <a:gd name="connsiteY2" fmla="*/ 4330 h 12287"/>
              <a:gd name="connsiteX3" fmla="*/ 7857 w 10000"/>
              <a:gd name="connsiteY3" fmla="*/ 6 h 12287"/>
              <a:gd name="connsiteX4" fmla="*/ 10000 w 10000"/>
              <a:gd name="connsiteY4" fmla="*/ 2335 h 12287"/>
              <a:gd name="connsiteX0" fmla="*/ 0 w 7857"/>
              <a:gd name="connsiteY0" fmla="*/ 9095 h 12281"/>
              <a:gd name="connsiteX1" fmla="*/ 4582 w 7857"/>
              <a:gd name="connsiteY1" fmla="*/ 12160 h 12281"/>
              <a:gd name="connsiteX2" fmla="*/ 7228 w 7857"/>
              <a:gd name="connsiteY2" fmla="*/ 4324 h 12281"/>
              <a:gd name="connsiteX3" fmla="*/ 7857 w 7857"/>
              <a:gd name="connsiteY3" fmla="*/ 0 h 12281"/>
              <a:gd name="connsiteX0" fmla="*/ 0 w 9892"/>
              <a:gd name="connsiteY0" fmla="*/ 6986 h 9580"/>
              <a:gd name="connsiteX1" fmla="*/ 5832 w 9892"/>
              <a:gd name="connsiteY1" fmla="*/ 9481 h 9580"/>
              <a:gd name="connsiteX2" fmla="*/ 9199 w 9892"/>
              <a:gd name="connsiteY2" fmla="*/ 3101 h 9580"/>
              <a:gd name="connsiteX3" fmla="*/ 9892 w 9892"/>
              <a:gd name="connsiteY3" fmla="*/ 0 h 9580"/>
              <a:gd name="connsiteX0" fmla="*/ 0 w 10000"/>
              <a:gd name="connsiteY0" fmla="*/ 7292 h 10016"/>
              <a:gd name="connsiteX1" fmla="*/ 5896 w 10000"/>
              <a:gd name="connsiteY1" fmla="*/ 9897 h 10016"/>
              <a:gd name="connsiteX2" fmla="*/ 9226 w 10000"/>
              <a:gd name="connsiteY2" fmla="*/ 2878 h 10016"/>
              <a:gd name="connsiteX3" fmla="*/ 10000 w 10000"/>
              <a:gd name="connsiteY3" fmla="*/ 0 h 10016"/>
              <a:gd name="connsiteX0" fmla="*/ 0 w 10000"/>
              <a:gd name="connsiteY0" fmla="*/ 7292 h 9917"/>
              <a:gd name="connsiteX1" fmla="*/ 5896 w 10000"/>
              <a:gd name="connsiteY1" fmla="*/ 9897 h 9917"/>
              <a:gd name="connsiteX2" fmla="*/ 8409 w 10000"/>
              <a:gd name="connsiteY2" fmla="*/ 5667 h 9917"/>
              <a:gd name="connsiteX3" fmla="*/ 10000 w 10000"/>
              <a:gd name="connsiteY3" fmla="*/ 0 h 9917"/>
              <a:gd name="connsiteX0" fmla="*/ 0 w 12415"/>
              <a:gd name="connsiteY0" fmla="*/ 6148 h 8796"/>
              <a:gd name="connsiteX1" fmla="*/ 5896 w 12415"/>
              <a:gd name="connsiteY1" fmla="*/ 8775 h 8796"/>
              <a:gd name="connsiteX2" fmla="*/ 8409 w 12415"/>
              <a:gd name="connsiteY2" fmla="*/ 4509 h 8796"/>
              <a:gd name="connsiteX3" fmla="*/ 12415 w 12415"/>
              <a:gd name="connsiteY3" fmla="*/ 0 h 8796"/>
              <a:gd name="connsiteX0" fmla="*/ 0 w 10000"/>
              <a:gd name="connsiteY0" fmla="*/ 8242 h 11251"/>
              <a:gd name="connsiteX1" fmla="*/ 4749 w 10000"/>
              <a:gd name="connsiteY1" fmla="*/ 11228 h 11251"/>
              <a:gd name="connsiteX2" fmla="*/ 6773 w 10000"/>
              <a:gd name="connsiteY2" fmla="*/ 6378 h 11251"/>
              <a:gd name="connsiteX3" fmla="*/ 8008 w 10000"/>
              <a:gd name="connsiteY3" fmla="*/ 196 h 11251"/>
              <a:gd name="connsiteX4" fmla="*/ 10000 w 10000"/>
              <a:gd name="connsiteY4" fmla="*/ 1252 h 11251"/>
              <a:gd name="connsiteX0" fmla="*/ 0 w 10000"/>
              <a:gd name="connsiteY0" fmla="*/ 8381 h 11390"/>
              <a:gd name="connsiteX1" fmla="*/ 4749 w 10000"/>
              <a:gd name="connsiteY1" fmla="*/ 11367 h 11390"/>
              <a:gd name="connsiteX2" fmla="*/ 6773 w 10000"/>
              <a:gd name="connsiteY2" fmla="*/ 6517 h 11390"/>
              <a:gd name="connsiteX3" fmla="*/ 8008 w 10000"/>
              <a:gd name="connsiteY3" fmla="*/ 335 h 11390"/>
              <a:gd name="connsiteX4" fmla="*/ 8886 w 10000"/>
              <a:gd name="connsiteY4" fmla="*/ 1111 h 11390"/>
              <a:gd name="connsiteX5" fmla="*/ 10000 w 10000"/>
              <a:gd name="connsiteY5" fmla="*/ 1391 h 11390"/>
              <a:gd name="connsiteX0" fmla="*/ 0 w 10000"/>
              <a:gd name="connsiteY0" fmla="*/ 8381 h 11164"/>
              <a:gd name="connsiteX1" fmla="*/ 4764 w 10000"/>
              <a:gd name="connsiteY1" fmla="*/ 11139 h 11164"/>
              <a:gd name="connsiteX2" fmla="*/ 6773 w 10000"/>
              <a:gd name="connsiteY2" fmla="*/ 6517 h 11164"/>
              <a:gd name="connsiteX3" fmla="*/ 8008 w 10000"/>
              <a:gd name="connsiteY3" fmla="*/ 335 h 11164"/>
              <a:gd name="connsiteX4" fmla="*/ 8886 w 10000"/>
              <a:gd name="connsiteY4" fmla="*/ 1111 h 11164"/>
              <a:gd name="connsiteX5" fmla="*/ 10000 w 10000"/>
              <a:gd name="connsiteY5" fmla="*/ 1391 h 11164"/>
              <a:gd name="connsiteX0" fmla="*/ 0 w 9945"/>
              <a:gd name="connsiteY0" fmla="*/ 8096 h 11156"/>
              <a:gd name="connsiteX1" fmla="*/ 4709 w 9945"/>
              <a:gd name="connsiteY1" fmla="*/ 11139 h 11156"/>
              <a:gd name="connsiteX2" fmla="*/ 6718 w 9945"/>
              <a:gd name="connsiteY2" fmla="*/ 6517 h 11156"/>
              <a:gd name="connsiteX3" fmla="*/ 7953 w 9945"/>
              <a:gd name="connsiteY3" fmla="*/ 335 h 11156"/>
              <a:gd name="connsiteX4" fmla="*/ 8831 w 9945"/>
              <a:gd name="connsiteY4" fmla="*/ 1111 h 11156"/>
              <a:gd name="connsiteX5" fmla="*/ 9945 w 9945"/>
              <a:gd name="connsiteY5" fmla="*/ 1391 h 11156"/>
              <a:gd name="connsiteX0" fmla="*/ 0 w 10000"/>
              <a:gd name="connsiteY0" fmla="*/ 7258 h 9900"/>
              <a:gd name="connsiteX1" fmla="*/ 4918 w 10000"/>
              <a:gd name="connsiteY1" fmla="*/ 9884 h 9900"/>
              <a:gd name="connsiteX2" fmla="*/ 6755 w 10000"/>
              <a:gd name="connsiteY2" fmla="*/ 5843 h 9900"/>
              <a:gd name="connsiteX3" fmla="*/ 7997 w 10000"/>
              <a:gd name="connsiteY3" fmla="*/ 301 h 9900"/>
              <a:gd name="connsiteX4" fmla="*/ 8880 w 10000"/>
              <a:gd name="connsiteY4" fmla="*/ 997 h 9900"/>
              <a:gd name="connsiteX5" fmla="*/ 10000 w 10000"/>
              <a:gd name="connsiteY5" fmla="*/ 1248 h 9900"/>
              <a:gd name="connsiteX0" fmla="*/ 0 w 10000"/>
              <a:gd name="connsiteY0" fmla="*/ 7331 h 10073"/>
              <a:gd name="connsiteX1" fmla="*/ 4918 w 10000"/>
              <a:gd name="connsiteY1" fmla="*/ 9984 h 10073"/>
              <a:gd name="connsiteX2" fmla="*/ 6590 w 10000"/>
              <a:gd name="connsiteY2" fmla="*/ 3582 h 10073"/>
              <a:gd name="connsiteX3" fmla="*/ 7997 w 10000"/>
              <a:gd name="connsiteY3" fmla="*/ 304 h 10073"/>
              <a:gd name="connsiteX4" fmla="*/ 8880 w 10000"/>
              <a:gd name="connsiteY4" fmla="*/ 1007 h 10073"/>
              <a:gd name="connsiteX5" fmla="*/ 10000 w 10000"/>
              <a:gd name="connsiteY5" fmla="*/ 1261 h 10073"/>
              <a:gd name="connsiteX0" fmla="*/ 0 w 10000"/>
              <a:gd name="connsiteY0" fmla="*/ 7255 h 9997"/>
              <a:gd name="connsiteX1" fmla="*/ 4918 w 10000"/>
              <a:gd name="connsiteY1" fmla="*/ 9908 h 9997"/>
              <a:gd name="connsiteX2" fmla="*/ 6590 w 10000"/>
              <a:gd name="connsiteY2" fmla="*/ 3506 h 9997"/>
              <a:gd name="connsiteX3" fmla="*/ 7997 w 10000"/>
              <a:gd name="connsiteY3" fmla="*/ 228 h 9997"/>
              <a:gd name="connsiteX4" fmla="*/ 8898 w 10000"/>
              <a:gd name="connsiteY4" fmla="*/ 1653 h 9997"/>
              <a:gd name="connsiteX5" fmla="*/ 10000 w 10000"/>
              <a:gd name="connsiteY5" fmla="*/ 1185 h 9997"/>
              <a:gd name="connsiteX0" fmla="*/ 0 w 10000"/>
              <a:gd name="connsiteY0" fmla="*/ 7231 h 9974"/>
              <a:gd name="connsiteX1" fmla="*/ 4918 w 10000"/>
              <a:gd name="connsiteY1" fmla="*/ 9885 h 9974"/>
              <a:gd name="connsiteX2" fmla="*/ 6590 w 10000"/>
              <a:gd name="connsiteY2" fmla="*/ 3481 h 9974"/>
              <a:gd name="connsiteX3" fmla="*/ 7997 w 10000"/>
              <a:gd name="connsiteY3" fmla="*/ 202 h 9974"/>
              <a:gd name="connsiteX4" fmla="*/ 8971 w 10000"/>
              <a:gd name="connsiteY4" fmla="*/ 1988 h 9974"/>
              <a:gd name="connsiteX5" fmla="*/ 10000 w 10000"/>
              <a:gd name="connsiteY5" fmla="*/ 1159 h 9974"/>
              <a:gd name="connsiteX0" fmla="*/ 0 w 9087"/>
              <a:gd name="connsiteY0" fmla="*/ 7250 h 10001"/>
              <a:gd name="connsiteX1" fmla="*/ 4918 w 9087"/>
              <a:gd name="connsiteY1" fmla="*/ 9911 h 10001"/>
              <a:gd name="connsiteX2" fmla="*/ 6590 w 9087"/>
              <a:gd name="connsiteY2" fmla="*/ 3490 h 10001"/>
              <a:gd name="connsiteX3" fmla="*/ 7997 w 9087"/>
              <a:gd name="connsiteY3" fmla="*/ 203 h 10001"/>
              <a:gd name="connsiteX4" fmla="*/ 8971 w 9087"/>
              <a:gd name="connsiteY4" fmla="*/ 1993 h 10001"/>
              <a:gd name="connsiteX5" fmla="*/ 8973 w 9087"/>
              <a:gd name="connsiteY5" fmla="*/ 1059 h 10001"/>
              <a:gd name="connsiteX0" fmla="*/ 0 w 11382"/>
              <a:gd name="connsiteY0" fmla="*/ 7252 h 10003"/>
              <a:gd name="connsiteX1" fmla="*/ 5412 w 11382"/>
              <a:gd name="connsiteY1" fmla="*/ 9913 h 10003"/>
              <a:gd name="connsiteX2" fmla="*/ 7252 w 11382"/>
              <a:gd name="connsiteY2" fmla="*/ 3493 h 10003"/>
              <a:gd name="connsiteX3" fmla="*/ 8800 w 11382"/>
              <a:gd name="connsiteY3" fmla="*/ 206 h 10003"/>
              <a:gd name="connsiteX4" fmla="*/ 9872 w 11382"/>
              <a:gd name="connsiteY4" fmla="*/ 1996 h 10003"/>
              <a:gd name="connsiteX5" fmla="*/ 11382 w 11382"/>
              <a:gd name="connsiteY5" fmla="*/ 1209 h 10003"/>
              <a:gd name="connsiteX6" fmla="*/ 9875 w 11382"/>
              <a:gd name="connsiteY6" fmla="*/ 1062 h 10003"/>
              <a:gd name="connsiteX0" fmla="*/ 0 w 11281"/>
              <a:gd name="connsiteY0" fmla="*/ 7252 h 10003"/>
              <a:gd name="connsiteX1" fmla="*/ 5412 w 11281"/>
              <a:gd name="connsiteY1" fmla="*/ 9913 h 10003"/>
              <a:gd name="connsiteX2" fmla="*/ 7252 w 11281"/>
              <a:gd name="connsiteY2" fmla="*/ 3493 h 10003"/>
              <a:gd name="connsiteX3" fmla="*/ 8800 w 11281"/>
              <a:gd name="connsiteY3" fmla="*/ 206 h 10003"/>
              <a:gd name="connsiteX4" fmla="*/ 9872 w 11281"/>
              <a:gd name="connsiteY4" fmla="*/ 1996 h 10003"/>
              <a:gd name="connsiteX5" fmla="*/ 11281 w 11281"/>
              <a:gd name="connsiteY5" fmla="*/ 1364 h 10003"/>
              <a:gd name="connsiteX6" fmla="*/ 9875 w 11281"/>
              <a:gd name="connsiteY6" fmla="*/ 1062 h 10003"/>
              <a:gd name="connsiteX0" fmla="*/ 0 w 11281"/>
              <a:gd name="connsiteY0" fmla="*/ 7252 h 10003"/>
              <a:gd name="connsiteX1" fmla="*/ 5412 w 11281"/>
              <a:gd name="connsiteY1" fmla="*/ 9913 h 10003"/>
              <a:gd name="connsiteX2" fmla="*/ 7252 w 11281"/>
              <a:gd name="connsiteY2" fmla="*/ 3493 h 10003"/>
              <a:gd name="connsiteX3" fmla="*/ 8800 w 11281"/>
              <a:gd name="connsiteY3" fmla="*/ 206 h 10003"/>
              <a:gd name="connsiteX4" fmla="*/ 9872 w 11281"/>
              <a:gd name="connsiteY4" fmla="*/ 1996 h 10003"/>
              <a:gd name="connsiteX5" fmla="*/ 11281 w 11281"/>
              <a:gd name="connsiteY5" fmla="*/ 1364 h 10003"/>
              <a:gd name="connsiteX6" fmla="*/ 9936 w 11281"/>
              <a:gd name="connsiteY6" fmla="*/ 1269 h 10003"/>
              <a:gd name="connsiteX0" fmla="*/ 0 w 11281"/>
              <a:gd name="connsiteY0" fmla="*/ 7252 h 10003"/>
              <a:gd name="connsiteX1" fmla="*/ 5412 w 11281"/>
              <a:gd name="connsiteY1" fmla="*/ 9913 h 10003"/>
              <a:gd name="connsiteX2" fmla="*/ 7252 w 11281"/>
              <a:gd name="connsiteY2" fmla="*/ 3493 h 10003"/>
              <a:gd name="connsiteX3" fmla="*/ 8800 w 11281"/>
              <a:gd name="connsiteY3" fmla="*/ 206 h 10003"/>
              <a:gd name="connsiteX4" fmla="*/ 9872 w 11281"/>
              <a:gd name="connsiteY4" fmla="*/ 1996 h 10003"/>
              <a:gd name="connsiteX5" fmla="*/ 11281 w 11281"/>
              <a:gd name="connsiteY5" fmla="*/ 1364 h 10003"/>
              <a:gd name="connsiteX6" fmla="*/ 9936 w 11281"/>
              <a:gd name="connsiteY6" fmla="*/ 1269 h 10003"/>
              <a:gd name="connsiteX0" fmla="*/ 0 w 11281"/>
              <a:gd name="connsiteY0" fmla="*/ 7142 h 9893"/>
              <a:gd name="connsiteX1" fmla="*/ 5412 w 11281"/>
              <a:gd name="connsiteY1" fmla="*/ 9803 h 9893"/>
              <a:gd name="connsiteX2" fmla="*/ 7252 w 11281"/>
              <a:gd name="connsiteY2" fmla="*/ 3383 h 9893"/>
              <a:gd name="connsiteX3" fmla="*/ 8800 w 11281"/>
              <a:gd name="connsiteY3" fmla="*/ 96 h 9893"/>
              <a:gd name="connsiteX4" fmla="*/ 9872 w 11281"/>
              <a:gd name="connsiteY4" fmla="*/ 1886 h 9893"/>
              <a:gd name="connsiteX5" fmla="*/ 11281 w 11281"/>
              <a:gd name="connsiteY5" fmla="*/ 1254 h 9893"/>
              <a:gd name="connsiteX6" fmla="*/ 9936 w 11281"/>
              <a:gd name="connsiteY6" fmla="*/ 1159 h 9893"/>
              <a:gd name="connsiteX0" fmla="*/ 0 w 10000"/>
              <a:gd name="connsiteY0" fmla="*/ 7219 h 10000"/>
              <a:gd name="connsiteX1" fmla="*/ 4797 w 10000"/>
              <a:gd name="connsiteY1" fmla="*/ 9909 h 10000"/>
              <a:gd name="connsiteX2" fmla="*/ 6429 w 10000"/>
              <a:gd name="connsiteY2" fmla="*/ 3420 h 10000"/>
              <a:gd name="connsiteX3" fmla="*/ 7801 w 10000"/>
              <a:gd name="connsiteY3" fmla="*/ 97 h 10000"/>
              <a:gd name="connsiteX4" fmla="*/ 8751 w 10000"/>
              <a:gd name="connsiteY4" fmla="*/ 1906 h 10000"/>
              <a:gd name="connsiteX5" fmla="*/ 10000 w 10000"/>
              <a:gd name="connsiteY5" fmla="*/ 1268 h 10000"/>
              <a:gd name="connsiteX6" fmla="*/ 8897 w 10000"/>
              <a:gd name="connsiteY6" fmla="*/ 806 h 10000"/>
              <a:gd name="connsiteX0" fmla="*/ 0 w 5203"/>
              <a:gd name="connsiteY0" fmla="*/ 9909 h 9909"/>
              <a:gd name="connsiteX1" fmla="*/ 1632 w 5203"/>
              <a:gd name="connsiteY1" fmla="*/ 3420 h 9909"/>
              <a:gd name="connsiteX2" fmla="*/ 3004 w 5203"/>
              <a:gd name="connsiteY2" fmla="*/ 97 h 9909"/>
              <a:gd name="connsiteX3" fmla="*/ 3954 w 5203"/>
              <a:gd name="connsiteY3" fmla="*/ 1906 h 9909"/>
              <a:gd name="connsiteX4" fmla="*/ 5203 w 5203"/>
              <a:gd name="connsiteY4" fmla="*/ 1268 h 9909"/>
              <a:gd name="connsiteX5" fmla="*/ 4100 w 5203"/>
              <a:gd name="connsiteY5" fmla="*/ 806 h 9909"/>
              <a:gd name="connsiteX0" fmla="*/ 0 w 10000"/>
              <a:gd name="connsiteY0" fmla="*/ 10000 h 10000"/>
              <a:gd name="connsiteX1" fmla="*/ 3137 w 10000"/>
              <a:gd name="connsiteY1" fmla="*/ 3451 h 10000"/>
              <a:gd name="connsiteX2" fmla="*/ 5774 w 10000"/>
              <a:gd name="connsiteY2" fmla="*/ 98 h 10000"/>
              <a:gd name="connsiteX3" fmla="*/ 7599 w 10000"/>
              <a:gd name="connsiteY3" fmla="*/ 1924 h 10000"/>
              <a:gd name="connsiteX4" fmla="*/ 10000 w 10000"/>
              <a:gd name="connsiteY4" fmla="*/ 1280 h 10000"/>
              <a:gd name="connsiteX0" fmla="*/ 0 w 10000"/>
              <a:gd name="connsiteY0" fmla="*/ 10059 h 10059"/>
              <a:gd name="connsiteX1" fmla="*/ 3137 w 10000"/>
              <a:gd name="connsiteY1" fmla="*/ 3510 h 10059"/>
              <a:gd name="connsiteX2" fmla="*/ 5774 w 10000"/>
              <a:gd name="connsiteY2" fmla="*/ 157 h 10059"/>
              <a:gd name="connsiteX3" fmla="*/ 7771 w 10000"/>
              <a:gd name="connsiteY3" fmla="*/ 981 h 10059"/>
              <a:gd name="connsiteX4" fmla="*/ 10000 w 10000"/>
              <a:gd name="connsiteY4" fmla="*/ 1339 h 10059"/>
              <a:gd name="connsiteX0" fmla="*/ 0 w 10000"/>
              <a:gd name="connsiteY0" fmla="*/ 11982 h 11982"/>
              <a:gd name="connsiteX1" fmla="*/ 3137 w 10000"/>
              <a:gd name="connsiteY1" fmla="*/ 5433 h 11982"/>
              <a:gd name="connsiteX2" fmla="*/ 7802 w 10000"/>
              <a:gd name="connsiteY2" fmla="*/ 76 h 11982"/>
              <a:gd name="connsiteX3" fmla="*/ 7771 w 10000"/>
              <a:gd name="connsiteY3" fmla="*/ 2904 h 11982"/>
              <a:gd name="connsiteX4" fmla="*/ 10000 w 10000"/>
              <a:gd name="connsiteY4" fmla="*/ 3262 h 11982"/>
              <a:gd name="connsiteX0" fmla="*/ 0 w 10000"/>
              <a:gd name="connsiteY0" fmla="*/ 12158 h 12158"/>
              <a:gd name="connsiteX1" fmla="*/ 5921 w 10000"/>
              <a:gd name="connsiteY1" fmla="*/ 1073 h 12158"/>
              <a:gd name="connsiteX2" fmla="*/ 7802 w 10000"/>
              <a:gd name="connsiteY2" fmla="*/ 252 h 12158"/>
              <a:gd name="connsiteX3" fmla="*/ 7771 w 10000"/>
              <a:gd name="connsiteY3" fmla="*/ 3080 h 12158"/>
              <a:gd name="connsiteX4" fmla="*/ 10000 w 10000"/>
              <a:gd name="connsiteY4" fmla="*/ 3438 h 12158"/>
              <a:gd name="connsiteX0" fmla="*/ 0 w 6494"/>
              <a:gd name="connsiteY0" fmla="*/ 32 h 12454"/>
              <a:gd name="connsiteX1" fmla="*/ 2415 w 6494"/>
              <a:gd name="connsiteY1" fmla="*/ 9993 h 12454"/>
              <a:gd name="connsiteX2" fmla="*/ 4296 w 6494"/>
              <a:gd name="connsiteY2" fmla="*/ 9172 h 12454"/>
              <a:gd name="connsiteX3" fmla="*/ 4265 w 6494"/>
              <a:gd name="connsiteY3" fmla="*/ 12000 h 12454"/>
              <a:gd name="connsiteX4" fmla="*/ 6494 w 6494"/>
              <a:gd name="connsiteY4" fmla="*/ 12358 h 12454"/>
              <a:gd name="connsiteX0" fmla="*/ 0 w 10000"/>
              <a:gd name="connsiteY0" fmla="*/ 0 h 9974"/>
              <a:gd name="connsiteX1" fmla="*/ 3719 w 10000"/>
              <a:gd name="connsiteY1" fmla="*/ 7998 h 9974"/>
              <a:gd name="connsiteX2" fmla="*/ 6615 w 10000"/>
              <a:gd name="connsiteY2" fmla="*/ 7339 h 9974"/>
              <a:gd name="connsiteX3" fmla="*/ 6568 w 10000"/>
              <a:gd name="connsiteY3" fmla="*/ 9609 h 9974"/>
              <a:gd name="connsiteX4" fmla="*/ 10000 w 10000"/>
              <a:gd name="connsiteY4" fmla="*/ 9897 h 9974"/>
              <a:gd name="connsiteX0" fmla="*/ 0 w 10000"/>
              <a:gd name="connsiteY0" fmla="*/ 0 h 10000"/>
              <a:gd name="connsiteX1" fmla="*/ 3719 w 10000"/>
              <a:gd name="connsiteY1" fmla="*/ 8019 h 10000"/>
              <a:gd name="connsiteX2" fmla="*/ 6615 w 10000"/>
              <a:gd name="connsiteY2" fmla="*/ 7358 h 10000"/>
              <a:gd name="connsiteX3" fmla="*/ 6568 w 10000"/>
              <a:gd name="connsiteY3" fmla="*/ 9634 h 10000"/>
              <a:gd name="connsiteX4" fmla="*/ 10000 w 10000"/>
              <a:gd name="connsiteY4" fmla="*/ 9923 h 10000"/>
              <a:gd name="connsiteX0" fmla="*/ 0 w 10000"/>
              <a:gd name="connsiteY0" fmla="*/ 0 h 10000"/>
              <a:gd name="connsiteX1" fmla="*/ 3719 w 10000"/>
              <a:gd name="connsiteY1" fmla="*/ 8019 h 10000"/>
              <a:gd name="connsiteX2" fmla="*/ 6615 w 10000"/>
              <a:gd name="connsiteY2" fmla="*/ 7358 h 10000"/>
              <a:gd name="connsiteX3" fmla="*/ 6568 w 10000"/>
              <a:gd name="connsiteY3" fmla="*/ 9634 h 10000"/>
              <a:gd name="connsiteX4" fmla="*/ 10000 w 10000"/>
              <a:gd name="connsiteY4" fmla="*/ 9923 h 10000"/>
              <a:gd name="connsiteX0" fmla="*/ 0 w 7089"/>
              <a:gd name="connsiteY0" fmla="*/ 0 h 8417"/>
              <a:gd name="connsiteX1" fmla="*/ 808 w 7089"/>
              <a:gd name="connsiteY1" fmla="*/ 6436 h 8417"/>
              <a:gd name="connsiteX2" fmla="*/ 3704 w 7089"/>
              <a:gd name="connsiteY2" fmla="*/ 5775 h 8417"/>
              <a:gd name="connsiteX3" fmla="*/ 3657 w 7089"/>
              <a:gd name="connsiteY3" fmla="*/ 8051 h 8417"/>
              <a:gd name="connsiteX4" fmla="*/ 7089 w 7089"/>
              <a:gd name="connsiteY4" fmla="*/ 8340 h 8417"/>
              <a:gd name="connsiteX0" fmla="*/ 40 w 10040"/>
              <a:gd name="connsiteY0" fmla="*/ 0 h 10000"/>
              <a:gd name="connsiteX1" fmla="*/ 1180 w 10040"/>
              <a:gd name="connsiteY1" fmla="*/ 7646 h 10000"/>
              <a:gd name="connsiteX2" fmla="*/ 5265 w 10040"/>
              <a:gd name="connsiteY2" fmla="*/ 6861 h 10000"/>
              <a:gd name="connsiteX3" fmla="*/ 5199 w 10040"/>
              <a:gd name="connsiteY3" fmla="*/ 9565 h 10000"/>
              <a:gd name="connsiteX4" fmla="*/ 10040 w 10040"/>
              <a:gd name="connsiteY4" fmla="*/ 9909 h 10000"/>
              <a:gd name="connsiteX0" fmla="*/ 43 w 10043"/>
              <a:gd name="connsiteY0" fmla="*/ 0 h 10000"/>
              <a:gd name="connsiteX1" fmla="*/ 1135 w 10043"/>
              <a:gd name="connsiteY1" fmla="*/ 7937 h 10000"/>
              <a:gd name="connsiteX2" fmla="*/ 5268 w 10043"/>
              <a:gd name="connsiteY2" fmla="*/ 6861 h 10000"/>
              <a:gd name="connsiteX3" fmla="*/ 5202 w 10043"/>
              <a:gd name="connsiteY3" fmla="*/ 9565 h 10000"/>
              <a:gd name="connsiteX4" fmla="*/ 10043 w 10043"/>
              <a:gd name="connsiteY4" fmla="*/ 9909 h 10000"/>
              <a:gd name="connsiteX0" fmla="*/ 43 w 10043"/>
              <a:gd name="connsiteY0" fmla="*/ 0 h 9930"/>
              <a:gd name="connsiteX1" fmla="*/ 1135 w 10043"/>
              <a:gd name="connsiteY1" fmla="*/ 7937 h 9930"/>
              <a:gd name="connsiteX2" fmla="*/ 5268 w 10043"/>
              <a:gd name="connsiteY2" fmla="*/ 6861 h 9930"/>
              <a:gd name="connsiteX3" fmla="*/ 7214 w 10043"/>
              <a:gd name="connsiteY3" fmla="*/ 8885 h 9930"/>
              <a:gd name="connsiteX4" fmla="*/ 10043 w 10043"/>
              <a:gd name="connsiteY4" fmla="*/ 9909 h 9930"/>
              <a:gd name="connsiteX0" fmla="*/ 43 w 10000"/>
              <a:gd name="connsiteY0" fmla="*/ 0 h 10000"/>
              <a:gd name="connsiteX1" fmla="*/ 1130 w 10000"/>
              <a:gd name="connsiteY1" fmla="*/ 7993 h 10000"/>
              <a:gd name="connsiteX2" fmla="*/ 5245 w 10000"/>
              <a:gd name="connsiteY2" fmla="*/ 6909 h 10000"/>
              <a:gd name="connsiteX3" fmla="*/ 7183 w 10000"/>
              <a:gd name="connsiteY3" fmla="*/ 8948 h 10000"/>
              <a:gd name="connsiteX4" fmla="*/ 10000 w 10000"/>
              <a:gd name="connsiteY4" fmla="*/ 9979 h 10000"/>
              <a:gd name="connsiteX0" fmla="*/ 43 w 10000"/>
              <a:gd name="connsiteY0" fmla="*/ 0 h 10000"/>
              <a:gd name="connsiteX1" fmla="*/ 1130 w 10000"/>
              <a:gd name="connsiteY1" fmla="*/ 7993 h 10000"/>
              <a:gd name="connsiteX2" fmla="*/ 5245 w 10000"/>
              <a:gd name="connsiteY2" fmla="*/ 6909 h 10000"/>
              <a:gd name="connsiteX3" fmla="*/ 7183 w 10000"/>
              <a:gd name="connsiteY3" fmla="*/ 8948 h 10000"/>
              <a:gd name="connsiteX4" fmla="*/ 10000 w 10000"/>
              <a:gd name="connsiteY4" fmla="*/ 9979 h 10000"/>
              <a:gd name="connsiteX0" fmla="*/ 40 w 9997"/>
              <a:gd name="connsiteY0" fmla="*/ 0 h 10000"/>
              <a:gd name="connsiteX1" fmla="*/ 1127 w 9997"/>
              <a:gd name="connsiteY1" fmla="*/ 7993 h 10000"/>
              <a:gd name="connsiteX2" fmla="*/ 4860 w 9997"/>
              <a:gd name="connsiteY2" fmla="*/ 7007 h 10000"/>
              <a:gd name="connsiteX3" fmla="*/ 7180 w 9997"/>
              <a:gd name="connsiteY3" fmla="*/ 8948 h 10000"/>
              <a:gd name="connsiteX4" fmla="*/ 9997 w 9997"/>
              <a:gd name="connsiteY4" fmla="*/ 9979 h 10000"/>
              <a:gd name="connsiteX0" fmla="*/ 40 w 10000"/>
              <a:gd name="connsiteY0" fmla="*/ 0 h 10384"/>
              <a:gd name="connsiteX1" fmla="*/ 1127 w 10000"/>
              <a:gd name="connsiteY1" fmla="*/ 7993 h 10384"/>
              <a:gd name="connsiteX2" fmla="*/ 4861 w 10000"/>
              <a:gd name="connsiteY2" fmla="*/ 7007 h 10384"/>
              <a:gd name="connsiteX3" fmla="*/ 7182 w 10000"/>
              <a:gd name="connsiteY3" fmla="*/ 8948 h 10384"/>
              <a:gd name="connsiteX4" fmla="*/ 10000 w 10000"/>
              <a:gd name="connsiteY4" fmla="*/ 10370 h 10384"/>
              <a:gd name="connsiteX0" fmla="*/ 87 w 10047"/>
              <a:gd name="connsiteY0" fmla="*/ 0 h 10384"/>
              <a:gd name="connsiteX1" fmla="*/ 1174 w 10047"/>
              <a:gd name="connsiteY1" fmla="*/ 7993 h 10384"/>
              <a:gd name="connsiteX2" fmla="*/ 7724 w 10047"/>
              <a:gd name="connsiteY2" fmla="*/ 7040 h 10384"/>
              <a:gd name="connsiteX3" fmla="*/ 7229 w 10047"/>
              <a:gd name="connsiteY3" fmla="*/ 8948 h 10384"/>
              <a:gd name="connsiteX4" fmla="*/ 10047 w 10047"/>
              <a:gd name="connsiteY4" fmla="*/ 10370 h 10384"/>
              <a:gd name="connsiteX0" fmla="*/ 87 w 10047"/>
              <a:gd name="connsiteY0" fmla="*/ 0 h 10384"/>
              <a:gd name="connsiteX1" fmla="*/ 1174 w 10047"/>
              <a:gd name="connsiteY1" fmla="*/ 7993 h 10384"/>
              <a:gd name="connsiteX2" fmla="*/ 7724 w 10047"/>
              <a:gd name="connsiteY2" fmla="*/ 7040 h 10384"/>
              <a:gd name="connsiteX3" fmla="*/ 7229 w 10047"/>
              <a:gd name="connsiteY3" fmla="*/ 8948 h 10384"/>
              <a:gd name="connsiteX4" fmla="*/ 10047 w 10047"/>
              <a:gd name="connsiteY4" fmla="*/ 10370 h 10384"/>
              <a:gd name="connsiteX0" fmla="*/ 87 w 10047"/>
              <a:gd name="connsiteY0" fmla="*/ 0 h 10384"/>
              <a:gd name="connsiteX1" fmla="*/ 1174 w 10047"/>
              <a:gd name="connsiteY1" fmla="*/ 7993 h 10384"/>
              <a:gd name="connsiteX2" fmla="*/ 7724 w 10047"/>
              <a:gd name="connsiteY2" fmla="*/ 7040 h 10384"/>
              <a:gd name="connsiteX3" fmla="*/ 7229 w 10047"/>
              <a:gd name="connsiteY3" fmla="*/ 8948 h 10384"/>
              <a:gd name="connsiteX4" fmla="*/ 10047 w 10047"/>
              <a:gd name="connsiteY4" fmla="*/ 10370 h 10384"/>
              <a:gd name="connsiteX0" fmla="*/ 0 w 8873"/>
              <a:gd name="connsiteY0" fmla="*/ 997 h 3388"/>
              <a:gd name="connsiteX1" fmla="*/ 6550 w 8873"/>
              <a:gd name="connsiteY1" fmla="*/ 44 h 3388"/>
              <a:gd name="connsiteX2" fmla="*/ 6055 w 8873"/>
              <a:gd name="connsiteY2" fmla="*/ 1952 h 3388"/>
              <a:gd name="connsiteX3" fmla="*/ 8873 w 8873"/>
              <a:gd name="connsiteY3" fmla="*/ 3374 h 3388"/>
              <a:gd name="connsiteX0" fmla="*/ 0 w 7836"/>
              <a:gd name="connsiteY0" fmla="*/ 3468 h 9992"/>
              <a:gd name="connsiteX1" fmla="*/ 5218 w 7836"/>
              <a:gd name="connsiteY1" fmla="*/ 121 h 9992"/>
              <a:gd name="connsiteX2" fmla="*/ 4660 w 7836"/>
              <a:gd name="connsiteY2" fmla="*/ 5753 h 9992"/>
              <a:gd name="connsiteX3" fmla="*/ 7836 w 7836"/>
              <a:gd name="connsiteY3" fmla="*/ 9950 h 9992"/>
              <a:gd name="connsiteX0" fmla="*/ 0 w 10000"/>
              <a:gd name="connsiteY0" fmla="*/ 4643 h 11172"/>
              <a:gd name="connsiteX1" fmla="*/ 6659 w 10000"/>
              <a:gd name="connsiteY1" fmla="*/ 1293 h 11172"/>
              <a:gd name="connsiteX2" fmla="*/ 5947 w 10000"/>
              <a:gd name="connsiteY2" fmla="*/ 6930 h 11172"/>
              <a:gd name="connsiteX3" fmla="*/ 10000 w 10000"/>
              <a:gd name="connsiteY3" fmla="*/ 11130 h 11172"/>
              <a:gd name="connsiteX0" fmla="*/ 0 w 10000"/>
              <a:gd name="connsiteY0" fmla="*/ 8213 h 14742"/>
              <a:gd name="connsiteX1" fmla="*/ 6659 w 10000"/>
              <a:gd name="connsiteY1" fmla="*/ 4863 h 14742"/>
              <a:gd name="connsiteX2" fmla="*/ 5947 w 10000"/>
              <a:gd name="connsiteY2" fmla="*/ 10500 h 14742"/>
              <a:gd name="connsiteX3" fmla="*/ 10000 w 10000"/>
              <a:gd name="connsiteY3" fmla="*/ 14700 h 14742"/>
              <a:gd name="connsiteX0" fmla="*/ 0 w 7200"/>
              <a:gd name="connsiteY0" fmla="*/ 8213 h 10500"/>
              <a:gd name="connsiteX1" fmla="*/ 6659 w 7200"/>
              <a:gd name="connsiteY1" fmla="*/ 4863 h 10500"/>
              <a:gd name="connsiteX2" fmla="*/ 5947 w 7200"/>
              <a:gd name="connsiteY2" fmla="*/ 10500 h 10500"/>
              <a:gd name="connsiteX0" fmla="*/ 0 w 9249"/>
              <a:gd name="connsiteY0" fmla="*/ 7823 h 7823"/>
              <a:gd name="connsiteX1" fmla="*/ 9249 w 9249"/>
              <a:gd name="connsiteY1" fmla="*/ 4632 h 7823"/>
              <a:gd name="connsiteX0" fmla="*/ 0 w 15004"/>
              <a:gd name="connsiteY0" fmla="*/ 10687 h 10687"/>
              <a:gd name="connsiteX1" fmla="*/ 15004 w 15004"/>
              <a:gd name="connsiteY1" fmla="*/ 5632 h 10687"/>
              <a:gd name="connsiteX0" fmla="*/ 0 w 15664"/>
              <a:gd name="connsiteY0" fmla="*/ 9102 h 9102"/>
              <a:gd name="connsiteX1" fmla="*/ 15004 w 15664"/>
              <a:gd name="connsiteY1" fmla="*/ 4047 h 9102"/>
              <a:gd name="connsiteX0" fmla="*/ 0 w 9208"/>
              <a:gd name="connsiteY0" fmla="*/ 8559 h 8559"/>
              <a:gd name="connsiteX1" fmla="*/ 8757 w 9208"/>
              <a:gd name="connsiteY1" fmla="*/ 5149 h 8559"/>
              <a:gd name="connsiteX0" fmla="*/ 0 w 9510"/>
              <a:gd name="connsiteY0" fmla="*/ 4965 h 4965"/>
              <a:gd name="connsiteX1" fmla="*/ 9510 w 9510"/>
              <a:gd name="connsiteY1" fmla="*/ 981 h 4965"/>
              <a:gd name="connsiteX0" fmla="*/ 0 w 10000"/>
              <a:gd name="connsiteY0" fmla="*/ 8024 h 8024"/>
              <a:gd name="connsiteX1" fmla="*/ 10000 w 10000"/>
              <a:gd name="connsiteY1" fmla="*/ 0 h 8024"/>
              <a:gd name="connsiteX0" fmla="*/ 0 w 10244"/>
              <a:gd name="connsiteY0" fmla="*/ 14914 h 14914"/>
              <a:gd name="connsiteX1" fmla="*/ 10244 w 10244"/>
              <a:gd name="connsiteY1" fmla="*/ 0 h 14914"/>
              <a:gd name="connsiteX0" fmla="*/ 0 w 10500"/>
              <a:gd name="connsiteY0" fmla="*/ 20499 h 20499"/>
              <a:gd name="connsiteX1" fmla="*/ 10500 w 10500"/>
              <a:gd name="connsiteY1" fmla="*/ 0 h 20499"/>
              <a:gd name="connsiteX0" fmla="*/ 0 w 10500"/>
              <a:gd name="connsiteY0" fmla="*/ 20499 h 20499"/>
              <a:gd name="connsiteX1" fmla="*/ 10500 w 10500"/>
              <a:gd name="connsiteY1" fmla="*/ 0 h 20499"/>
            </a:gdLst>
            <a:ahLst/>
            <a:cxnLst>
              <a:cxn ang="0">
                <a:pos x="connsiteX0" y="connsiteY0"/>
              </a:cxn>
              <a:cxn ang="0">
                <a:pos x="connsiteX1" y="connsiteY1"/>
              </a:cxn>
            </a:cxnLst>
            <a:rect l="l" t="t" r="r" b="b"/>
            <a:pathLst>
              <a:path w="10500" h="20499">
                <a:moveTo>
                  <a:pt x="0" y="20499"/>
                </a:moveTo>
                <a:cubicBezTo>
                  <a:pt x="5832" y="8005"/>
                  <a:pt x="3611" y="8468"/>
                  <a:pt x="10500" y="0"/>
                </a:cubicBezTo>
              </a:path>
            </a:pathLst>
          </a:custGeom>
          <a:noFill/>
          <a:ln w="38100">
            <a:solidFill>
              <a:srgbClr val="FF9933"/>
            </a:solidFill>
            <a:round/>
            <a:headEnd/>
            <a:tailEnd/>
          </a:ln>
        </p:spPr>
        <p:txBody>
          <a:bodyPr anchor="ctr"/>
          <a:lstStyle/>
          <a:p>
            <a:endParaRPr lang="en-US">
              <a:solidFill>
                <a:srgbClr val="000000"/>
              </a:solidFill>
            </a:endParaRPr>
          </a:p>
        </p:txBody>
      </p:sp>
      <p:sp>
        <p:nvSpPr>
          <p:cNvPr id="16406" name="Freeform 69"/>
          <p:cNvSpPr>
            <a:spLocks/>
          </p:cNvSpPr>
          <p:nvPr/>
        </p:nvSpPr>
        <p:spPr bwMode="auto">
          <a:xfrm>
            <a:off x="6102490" y="1998812"/>
            <a:ext cx="2401074" cy="936527"/>
          </a:xfrm>
          <a:custGeom>
            <a:avLst/>
            <a:gdLst>
              <a:gd name="T0" fmla="*/ 0 w 1660"/>
              <a:gd name="T1" fmla="*/ 2147483647 h 532"/>
              <a:gd name="T2" fmla="*/ 2147483647 w 1660"/>
              <a:gd name="T3" fmla="*/ 2147483647 h 532"/>
              <a:gd name="T4" fmla="*/ 2147483647 w 1660"/>
              <a:gd name="T5" fmla="*/ 2147483647 h 532"/>
              <a:gd name="T6" fmla="*/ 2147483647 w 1660"/>
              <a:gd name="T7" fmla="*/ 2147483647 h 532"/>
              <a:gd name="T8" fmla="*/ 2147483647 w 1660"/>
              <a:gd name="T9" fmla="*/ 2147483647 h 532"/>
              <a:gd name="T10" fmla="*/ 0 60000 65536"/>
              <a:gd name="T11" fmla="*/ 0 60000 65536"/>
              <a:gd name="T12" fmla="*/ 0 60000 65536"/>
              <a:gd name="T13" fmla="*/ 0 60000 65536"/>
              <a:gd name="T14" fmla="*/ 0 60000 65536"/>
              <a:gd name="T15" fmla="*/ 0 w 1660"/>
              <a:gd name="T16" fmla="*/ 0 h 532"/>
              <a:gd name="T17" fmla="*/ 1660 w 1660"/>
              <a:gd name="T18" fmla="*/ 532 h 532"/>
              <a:gd name="connsiteX0" fmla="*/ 0 w 9614"/>
              <a:gd name="connsiteY0" fmla="*/ 9683 h 9683"/>
              <a:gd name="connsiteX1" fmla="*/ 2048 w 9614"/>
              <a:gd name="connsiteY1" fmla="*/ 7333 h 9683"/>
              <a:gd name="connsiteX2" fmla="*/ 4482 w 9614"/>
              <a:gd name="connsiteY2" fmla="*/ 7014 h 9683"/>
              <a:gd name="connsiteX3" fmla="*/ 9289 w 9614"/>
              <a:gd name="connsiteY3" fmla="*/ 59 h 9683"/>
              <a:gd name="connsiteX4" fmla="*/ 9229 w 9614"/>
              <a:gd name="connsiteY4" fmla="*/ 2183 h 9683"/>
              <a:gd name="connsiteX0" fmla="*/ 0 w 10266"/>
              <a:gd name="connsiteY0" fmla="*/ 10396 h 10396"/>
              <a:gd name="connsiteX1" fmla="*/ 2130 w 10266"/>
              <a:gd name="connsiteY1" fmla="*/ 7969 h 10396"/>
              <a:gd name="connsiteX2" fmla="*/ 4662 w 10266"/>
              <a:gd name="connsiteY2" fmla="*/ 7640 h 10396"/>
              <a:gd name="connsiteX3" fmla="*/ 10000 w 10266"/>
              <a:gd name="connsiteY3" fmla="*/ 49 h 10396"/>
              <a:gd name="connsiteX4" fmla="*/ 9600 w 10266"/>
              <a:gd name="connsiteY4" fmla="*/ 2650 h 10396"/>
              <a:gd name="connsiteX0" fmla="*/ 0 w 10409"/>
              <a:gd name="connsiteY0" fmla="*/ 10000 h 10000"/>
              <a:gd name="connsiteX1" fmla="*/ 2130 w 10409"/>
              <a:gd name="connsiteY1" fmla="*/ 7573 h 10000"/>
              <a:gd name="connsiteX2" fmla="*/ 4662 w 10409"/>
              <a:gd name="connsiteY2" fmla="*/ 7244 h 10000"/>
              <a:gd name="connsiteX3" fmla="*/ 10169 w 10409"/>
              <a:gd name="connsiteY3" fmla="*/ 61 h 10000"/>
              <a:gd name="connsiteX4" fmla="*/ 9600 w 10409"/>
              <a:gd name="connsiteY4" fmla="*/ 2254 h 10000"/>
              <a:gd name="connsiteX0" fmla="*/ 0 w 10303"/>
              <a:gd name="connsiteY0" fmla="*/ 9939 h 9939"/>
              <a:gd name="connsiteX1" fmla="*/ 2130 w 10303"/>
              <a:gd name="connsiteY1" fmla="*/ 7512 h 9939"/>
              <a:gd name="connsiteX2" fmla="*/ 4662 w 10303"/>
              <a:gd name="connsiteY2" fmla="*/ 7183 h 9939"/>
              <a:gd name="connsiteX3" fmla="*/ 10169 w 10303"/>
              <a:gd name="connsiteY3" fmla="*/ 0 h 9939"/>
              <a:gd name="connsiteX4" fmla="*/ 9600 w 10303"/>
              <a:gd name="connsiteY4" fmla="*/ 2193 h 9939"/>
              <a:gd name="connsiteX0" fmla="*/ 0 w 10025"/>
              <a:gd name="connsiteY0" fmla="*/ 10000 h 10000"/>
              <a:gd name="connsiteX1" fmla="*/ 2067 w 10025"/>
              <a:gd name="connsiteY1" fmla="*/ 7558 h 10000"/>
              <a:gd name="connsiteX2" fmla="*/ 4525 w 10025"/>
              <a:gd name="connsiteY2" fmla="*/ 7227 h 10000"/>
              <a:gd name="connsiteX3" fmla="*/ 9870 w 10025"/>
              <a:gd name="connsiteY3" fmla="*/ 0 h 10000"/>
              <a:gd name="connsiteX4" fmla="*/ 9318 w 10025"/>
              <a:gd name="connsiteY4" fmla="*/ 2206 h 10000"/>
              <a:gd name="connsiteX0" fmla="*/ 0 w 10025"/>
              <a:gd name="connsiteY0" fmla="*/ 10000 h 10000"/>
              <a:gd name="connsiteX1" fmla="*/ 2067 w 10025"/>
              <a:gd name="connsiteY1" fmla="*/ 7558 h 10000"/>
              <a:gd name="connsiteX2" fmla="*/ 4525 w 10025"/>
              <a:gd name="connsiteY2" fmla="*/ 7227 h 10000"/>
              <a:gd name="connsiteX3" fmla="*/ 9870 w 10025"/>
              <a:gd name="connsiteY3" fmla="*/ 0 h 10000"/>
              <a:gd name="connsiteX4" fmla="*/ 9318 w 10025"/>
              <a:gd name="connsiteY4" fmla="*/ 2206 h 10000"/>
              <a:gd name="connsiteX0" fmla="*/ 0 w 9874"/>
              <a:gd name="connsiteY0" fmla="*/ 10000 h 10000"/>
              <a:gd name="connsiteX1" fmla="*/ 2067 w 9874"/>
              <a:gd name="connsiteY1" fmla="*/ 7558 h 10000"/>
              <a:gd name="connsiteX2" fmla="*/ 4525 w 9874"/>
              <a:gd name="connsiteY2" fmla="*/ 7227 h 10000"/>
              <a:gd name="connsiteX3" fmla="*/ 9688 w 9874"/>
              <a:gd name="connsiteY3" fmla="*/ 0 h 10000"/>
              <a:gd name="connsiteX4" fmla="*/ 9318 w 9874"/>
              <a:gd name="connsiteY4" fmla="*/ 2206 h 10000"/>
              <a:gd name="connsiteX0" fmla="*/ 0 w 10001"/>
              <a:gd name="connsiteY0" fmla="*/ 10405 h 10405"/>
              <a:gd name="connsiteX1" fmla="*/ 2093 w 10001"/>
              <a:gd name="connsiteY1" fmla="*/ 7963 h 10405"/>
              <a:gd name="connsiteX2" fmla="*/ 4583 w 10001"/>
              <a:gd name="connsiteY2" fmla="*/ 7632 h 10405"/>
              <a:gd name="connsiteX3" fmla="*/ 9812 w 10001"/>
              <a:gd name="connsiteY3" fmla="*/ 405 h 10405"/>
              <a:gd name="connsiteX4" fmla="*/ 9437 w 10001"/>
              <a:gd name="connsiteY4" fmla="*/ 2611 h 10405"/>
              <a:gd name="connsiteX0" fmla="*/ 0 w 10047"/>
              <a:gd name="connsiteY0" fmla="*/ 9748 h 9748"/>
              <a:gd name="connsiteX1" fmla="*/ 2139 w 10047"/>
              <a:gd name="connsiteY1" fmla="*/ 7963 h 9748"/>
              <a:gd name="connsiteX2" fmla="*/ 4629 w 10047"/>
              <a:gd name="connsiteY2" fmla="*/ 7632 h 9748"/>
              <a:gd name="connsiteX3" fmla="*/ 9858 w 10047"/>
              <a:gd name="connsiteY3" fmla="*/ 405 h 9748"/>
              <a:gd name="connsiteX4" fmla="*/ 9483 w 10047"/>
              <a:gd name="connsiteY4" fmla="*/ 2611 h 9748"/>
              <a:gd name="connsiteX0" fmla="*/ 0 w 9468"/>
              <a:gd name="connsiteY0" fmla="*/ 4871 h 8669"/>
              <a:gd name="connsiteX1" fmla="*/ 1597 w 9468"/>
              <a:gd name="connsiteY1" fmla="*/ 8169 h 8669"/>
              <a:gd name="connsiteX2" fmla="*/ 4075 w 9468"/>
              <a:gd name="connsiteY2" fmla="*/ 7829 h 8669"/>
              <a:gd name="connsiteX3" fmla="*/ 9280 w 9468"/>
              <a:gd name="connsiteY3" fmla="*/ 415 h 8669"/>
              <a:gd name="connsiteX4" fmla="*/ 8907 w 9468"/>
              <a:gd name="connsiteY4" fmla="*/ 2678 h 8669"/>
              <a:gd name="connsiteX0" fmla="*/ 0 w 10000"/>
              <a:gd name="connsiteY0" fmla="*/ 5619 h 10000"/>
              <a:gd name="connsiteX1" fmla="*/ 1687 w 10000"/>
              <a:gd name="connsiteY1" fmla="*/ 9423 h 10000"/>
              <a:gd name="connsiteX2" fmla="*/ 4304 w 10000"/>
              <a:gd name="connsiteY2" fmla="*/ 9031 h 10000"/>
              <a:gd name="connsiteX3" fmla="*/ 9801 w 10000"/>
              <a:gd name="connsiteY3" fmla="*/ 479 h 10000"/>
              <a:gd name="connsiteX4" fmla="*/ 9407 w 10000"/>
              <a:gd name="connsiteY4" fmla="*/ 3089 h 10000"/>
              <a:gd name="connsiteX0" fmla="*/ 0 w 10000"/>
              <a:gd name="connsiteY0" fmla="*/ 5619 h 10000"/>
              <a:gd name="connsiteX1" fmla="*/ 1687 w 10000"/>
              <a:gd name="connsiteY1" fmla="*/ 9423 h 10000"/>
              <a:gd name="connsiteX2" fmla="*/ 4304 w 10000"/>
              <a:gd name="connsiteY2" fmla="*/ 9031 h 10000"/>
              <a:gd name="connsiteX3" fmla="*/ 9801 w 10000"/>
              <a:gd name="connsiteY3" fmla="*/ 479 h 10000"/>
              <a:gd name="connsiteX4" fmla="*/ 9407 w 10000"/>
              <a:gd name="connsiteY4" fmla="*/ 3089 h 10000"/>
              <a:gd name="connsiteX0" fmla="*/ 0 w 10000"/>
              <a:gd name="connsiteY0" fmla="*/ 5641 h 9762"/>
              <a:gd name="connsiteX1" fmla="*/ 1687 w 10000"/>
              <a:gd name="connsiteY1" fmla="*/ 9445 h 9762"/>
              <a:gd name="connsiteX2" fmla="*/ 4207 w 10000"/>
              <a:gd name="connsiteY2" fmla="*/ 8534 h 9762"/>
              <a:gd name="connsiteX3" fmla="*/ 9801 w 10000"/>
              <a:gd name="connsiteY3" fmla="*/ 501 h 9762"/>
              <a:gd name="connsiteX4" fmla="*/ 9407 w 10000"/>
              <a:gd name="connsiteY4" fmla="*/ 3111 h 9762"/>
              <a:gd name="connsiteX0" fmla="*/ 0 w 10000"/>
              <a:gd name="connsiteY0" fmla="*/ 5769 h 9922"/>
              <a:gd name="connsiteX1" fmla="*/ 1687 w 10000"/>
              <a:gd name="connsiteY1" fmla="*/ 9665 h 9922"/>
              <a:gd name="connsiteX2" fmla="*/ 4207 w 10000"/>
              <a:gd name="connsiteY2" fmla="*/ 8732 h 9922"/>
              <a:gd name="connsiteX3" fmla="*/ 9801 w 10000"/>
              <a:gd name="connsiteY3" fmla="*/ 503 h 9922"/>
              <a:gd name="connsiteX4" fmla="*/ 9407 w 10000"/>
              <a:gd name="connsiteY4" fmla="*/ 3177 h 9922"/>
              <a:gd name="connsiteX0" fmla="*/ 0 w 10000"/>
              <a:gd name="connsiteY0" fmla="*/ 5823 h 9955"/>
              <a:gd name="connsiteX1" fmla="*/ 1832 w 10000"/>
              <a:gd name="connsiteY1" fmla="*/ 9571 h 9955"/>
              <a:gd name="connsiteX2" fmla="*/ 4207 w 10000"/>
              <a:gd name="connsiteY2" fmla="*/ 8810 h 9955"/>
              <a:gd name="connsiteX3" fmla="*/ 9801 w 10000"/>
              <a:gd name="connsiteY3" fmla="*/ 516 h 9955"/>
              <a:gd name="connsiteX4" fmla="*/ 9407 w 10000"/>
              <a:gd name="connsiteY4" fmla="*/ 3211 h 9955"/>
              <a:gd name="connsiteX0" fmla="*/ 0 w 10000"/>
              <a:gd name="connsiteY0" fmla="*/ 5849 h 9723"/>
              <a:gd name="connsiteX1" fmla="*/ 1832 w 10000"/>
              <a:gd name="connsiteY1" fmla="*/ 9614 h 9723"/>
              <a:gd name="connsiteX2" fmla="*/ 4207 w 10000"/>
              <a:gd name="connsiteY2" fmla="*/ 8850 h 9723"/>
              <a:gd name="connsiteX3" fmla="*/ 9801 w 10000"/>
              <a:gd name="connsiteY3" fmla="*/ 518 h 9723"/>
              <a:gd name="connsiteX4" fmla="*/ 9407 w 10000"/>
              <a:gd name="connsiteY4" fmla="*/ 3226 h 9723"/>
              <a:gd name="connsiteX0" fmla="*/ 0 w 10000"/>
              <a:gd name="connsiteY0" fmla="*/ 6016 h 10064"/>
              <a:gd name="connsiteX1" fmla="*/ 1832 w 10000"/>
              <a:gd name="connsiteY1" fmla="*/ 9888 h 10064"/>
              <a:gd name="connsiteX2" fmla="*/ 4207 w 10000"/>
              <a:gd name="connsiteY2" fmla="*/ 9102 h 10064"/>
              <a:gd name="connsiteX3" fmla="*/ 9801 w 10000"/>
              <a:gd name="connsiteY3" fmla="*/ 533 h 10064"/>
              <a:gd name="connsiteX4" fmla="*/ 9407 w 10000"/>
              <a:gd name="connsiteY4" fmla="*/ 3318 h 10064"/>
              <a:gd name="connsiteX0" fmla="*/ 0 w 10000"/>
              <a:gd name="connsiteY0" fmla="*/ 6021 h 10591"/>
              <a:gd name="connsiteX1" fmla="*/ 1878 w 10000"/>
              <a:gd name="connsiteY1" fmla="*/ 10590 h 10591"/>
              <a:gd name="connsiteX2" fmla="*/ 4207 w 10000"/>
              <a:gd name="connsiteY2" fmla="*/ 9107 h 10591"/>
              <a:gd name="connsiteX3" fmla="*/ 9801 w 10000"/>
              <a:gd name="connsiteY3" fmla="*/ 538 h 10591"/>
              <a:gd name="connsiteX4" fmla="*/ 9407 w 10000"/>
              <a:gd name="connsiteY4" fmla="*/ 3323 h 10591"/>
              <a:gd name="connsiteX0" fmla="*/ 0 w 10000"/>
              <a:gd name="connsiteY0" fmla="*/ 5895 h 13190"/>
              <a:gd name="connsiteX1" fmla="*/ 1878 w 10000"/>
              <a:gd name="connsiteY1" fmla="*/ 10464 h 13190"/>
              <a:gd name="connsiteX2" fmla="*/ 3654 w 10000"/>
              <a:gd name="connsiteY2" fmla="*/ 12663 h 13190"/>
              <a:gd name="connsiteX3" fmla="*/ 9801 w 10000"/>
              <a:gd name="connsiteY3" fmla="*/ 412 h 13190"/>
              <a:gd name="connsiteX4" fmla="*/ 9407 w 10000"/>
              <a:gd name="connsiteY4" fmla="*/ 3197 h 13190"/>
              <a:gd name="connsiteX0" fmla="*/ 0 w 10000"/>
              <a:gd name="connsiteY0" fmla="*/ 5895 h 12753"/>
              <a:gd name="connsiteX1" fmla="*/ 3654 w 10000"/>
              <a:gd name="connsiteY1" fmla="*/ 12663 h 12753"/>
              <a:gd name="connsiteX2" fmla="*/ 9801 w 10000"/>
              <a:gd name="connsiteY2" fmla="*/ 412 h 12753"/>
              <a:gd name="connsiteX3" fmla="*/ 9407 w 10000"/>
              <a:gd name="connsiteY3" fmla="*/ 3197 h 12753"/>
              <a:gd name="connsiteX0" fmla="*/ 0 w 9622"/>
              <a:gd name="connsiteY0" fmla="*/ 5633 h 12750"/>
              <a:gd name="connsiteX1" fmla="*/ 3276 w 9622"/>
              <a:gd name="connsiteY1" fmla="*/ 12663 h 12750"/>
              <a:gd name="connsiteX2" fmla="*/ 9423 w 9622"/>
              <a:gd name="connsiteY2" fmla="*/ 412 h 12750"/>
              <a:gd name="connsiteX3" fmla="*/ 9029 w 9622"/>
              <a:gd name="connsiteY3" fmla="*/ 3197 h 12750"/>
              <a:gd name="connsiteX0" fmla="*/ 0 w 10000"/>
              <a:gd name="connsiteY0" fmla="*/ 4447 h 9018"/>
              <a:gd name="connsiteX1" fmla="*/ 3101 w 10000"/>
              <a:gd name="connsiteY1" fmla="*/ 8935 h 9018"/>
              <a:gd name="connsiteX2" fmla="*/ 9793 w 10000"/>
              <a:gd name="connsiteY2" fmla="*/ 352 h 9018"/>
              <a:gd name="connsiteX3" fmla="*/ 9384 w 10000"/>
              <a:gd name="connsiteY3" fmla="*/ 2536 h 9018"/>
              <a:gd name="connsiteX0" fmla="*/ 0 w 10000"/>
              <a:gd name="connsiteY0" fmla="*/ 7544 h 12613"/>
              <a:gd name="connsiteX1" fmla="*/ 3101 w 10000"/>
              <a:gd name="connsiteY1" fmla="*/ 12521 h 12613"/>
              <a:gd name="connsiteX2" fmla="*/ 8716 w 10000"/>
              <a:gd name="connsiteY2" fmla="*/ 384 h 12613"/>
              <a:gd name="connsiteX3" fmla="*/ 9793 w 10000"/>
              <a:gd name="connsiteY3" fmla="*/ 3003 h 12613"/>
              <a:gd name="connsiteX4" fmla="*/ 9384 w 10000"/>
              <a:gd name="connsiteY4" fmla="*/ 5425 h 12613"/>
              <a:gd name="connsiteX0" fmla="*/ 0 w 10178"/>
              <a:gd name="connsiteY0" fmla="*/ 7583 h 12652"/>
              <a:gd name="connsiteX1" fmla="*/ 3101 w 10178"/>
              <a:gd name="connsiteY1" fmla="*/ 12560 h 12652"/>
              <a:gd name="connsiteX2" fmla="*/ 8716 w 10178"/>
              <a:gd name="connsiteY2" fmla="*/ 423 h 12652"/>
              <a:gd name="connsiteX3" fmla="*/ 10007 w 10178"/>
              <a:gd name="connsiteY3" fmla="*/ 2587 h 12652"/>
              <a:gd name="connsiteX4" fmla="*/ 9384 w 10178"/>
              <a:gd name="connsiteY4" fmla="*/ 5464 h 12652"/>
              <a:gd name="connsiteX0" fmla="*/ 0 w 10178"/>
              <a:gd name="connsiteY0" fmla="*/ 7412 h 12649"/>
              <a:gd name="connsiteX1" fmla="*/ 3101 w 10178"/>
              <a:gd name="connsiteY1" fmla="*/ 12560 h 12649"/>
              <a:gd name="connsiteX2" fmla="*/ 8716 w 10178"/>
              <a:gd name="connsiteY2" fmla="*/ 423 h 12649"/>
              <a:gd name="connsiteX3" fmla="*/ 10007 w 10178"/>
              <a:gd name="connsiteY3" fmla="*/ 2587 h 12649"/>
              <a:gd name="connsiteX4" fmla="*/ 9384 w 10178"/>
              <a:gd name="connsiteY4" fmla="*/ 5464 h 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8" h="12649">
                <a:moveTo>
                  <a:pt x="0" y="7412"/>
                </a:moveTo>
                <a:cubicBezTo>
                  <a:pt x="791" y="8639"/>
                  <a:pt x="1404" y="13355"/>
                  <a:pt x="3101" y="12560"/>
                </a:cubicBezTo>
                <a:cubicBezTo>
                  <a:pt x="4583" y="11803"/>
                  <a:pt x="7601" y="2009"/>
                  <a:pt x="8716" y="423"/>
                </a:cubicBezTo>
                <a:cubicBezTo>
                  <a:pt x="9831" y="-1163"/>
                  <a:pt x="9926" y="2183"/>
                  <a:pt x="10007" y="2587"/>
                </a:cubicBezTo>
                <a:cubicBezTo>
                  <a:pt x="10520" y="5181"/>
                  <a:pt x="9752" y="4993"/>
                  <a:pt x="9384" y="5464"/>
                </a:cubicBezTo>
              </a:path>
            </a:pathLst>
          </a:custGeom>
          <a:noFill/>
          <a:ln w="38100">
            <a:solidFill>
              <a:srgbClr val="3333FF"/>
            </a:solidFill>
            <a:round/>
            <a:headEnd/>
            <a:tailEnd type="none"/>
          </a:ln>
        </p:spPr>
        <p:txBody>
          <a:bodyPr anchor="ctr"/>
          <a:lstStyle/>
          <a:p>
            <a:endParaRPr lang="en-US">
              <a:solidFill>
                <a:srgbClr val="000000"/>
              </a:solidFill>
            </a:endParaRPr>
          </a:p>
        </p:txBody>
      </p:sp>
      <p:sp>
        <p:nvSpPr>
          <p:cNvPr id="16408" name="Freeform 71"/>
          <p:cNvSpPr>
            <a:spLocks/>
          </p:cNvSpPr>
          <p:nvPr/>
        </p:nvSpPr>
        <p:spPr bwMode="auto">
          <a:xfrm>
            <a:off x="1490469" y="1515813"/>
            <a:ext cx="2271002" cy="1947302"/>
          </a:xfrm>
          <a:custGeom>
            <a:avLst/>
            <a:gdLst>
              <a:gd name="T0" fmla="*/ 2147483647 w 2997"/>
              <a:gd name="T1" fmla="*/ 2147483647 h 1392"/>
              <a:gd name="T2" fmla="*/ 2147483647 w 2997"/>
              <a:gd name="T3" fmla="*/ 2147483647 h 1392"/>
              <a:gd name="T4" fmla="*/ 2147483647 w 2997"/>
              <a:gd name="T5" fmla="*/ 2147483647 h 1392"/>
              <a:gd name="T6" fmla="*/ 2147483647 w 2997"/>
              <a:gd name="T7" fmla="*/ 2147483647 h 1392"/>
              <a:gd name="T8" fmla="*/ 2147483647 w 2997"/>
              <a:gd name="T9" fmla="*/ 2147483647 h 1392"/>
              <a:gd name="T10" fmla="*/ 2147483647 w 2997"/>
              <a:gd name="T11" fmla="*/ 2147483647 h 1392"/>
              <a:gd name="T12" fmla="*/ 2147483647 w 2997"/>
              <a:gd name="T13" fmla="*/ 2147483647 h 1392"/>
              <a:gd name="T14" fmla="*/ 2147483647 w 2997"/>
              <a:gd name="T15" fmla="*/ 2147483647 h 1392"/>
              <a:gd name="T16" fmla="*/ 2147483647 w 2997"/>
              <a:gd name="T17" fmla="*/ 2147483647 h 1392"/>
              <a:gd name="T18" fmla="*/ 2147483647 w 2997"/>
              <a:gd name="T19" fmla="*/ 2147483647 h 1392"/>
              <a:gd name="T20" fmla="*/ 0 w 2997"/>
              <a:gd name="T21" fmla="*/ 2147483647 h 1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7"/>
              <a:gd name="T34" fmla="*/ 0 h 1392"/>
              <a:gd name="T35" fmla="*/ 2997 w 2997"/>
              <a:gd name="T36" fmla="*/ 1392 h 1392"/>
              <a:gd name="connsiteX0" fmla="*/ 10000 w 10000"/>
              <a:gd name="connsiteY0" fmla="*/ 6815 h 9106"/>
              <a:gd name="connsiteX1" fmla="*/ 9129 w 10000"/>
              <a:gd name="connsiteY1" fmla="*/ 6550 h 9106"/>
              <a:gd name="connsiteX2" fmla="*/ 8849 w 10000"/>
              <a:gd name="connsiteY2" fmla="*/ 7074 h 9106"/>
              <a:gd name="connsiteX3" fmla="*/ 8298 w 10000"/>
              <a:gd name="connsiteY3" fmla="*/ 9057 h 9106"/>
              <a:gd name="connsiteX4" fmla="*/ 5766 w 10000"/>
              <a:gd name="connsiteY4" fmla="*/ 8274 h 9106"/>
              <a:gd name="connsiteX5" fmla="*/ 4254 w 10000"/>
              <a:gd name="connsiteY5" fmla="*/ 5824 h 9106"/>
              <a:gd name="connsiteX6" fmla="*/ 2603 w 10000"/>
              <a:gd name="connsiteY6" fmla="*/ 4272 h 9106"/>
              <a:gd name="connsiteX7" fmla="*/ 1732 w 10000"/>
              <a:gd name="connsiteY7" fmla="*/ 2742 h 9106"/>
              <a:gd name="connsiteX8" fmla="*/ 1381 w 10000"/>
              <a:gd name="connsiteY8" fmla="*/ 910 h 9106"/>
              <a:gd name="connsiteX9" fmla="*/ 731 w 10000"/>
              <a:gd name="connsiteY9" fmla="*/ 587 h 9106"/>
              <a:gd name="connsiteX10" fmla="*/ 0 w 10000"/>
              <a:gd name="connsiteY10" fmla="*/ 8884 h 9106"/>
              <a:gd name="connsiteX0" fmla="*/ 10000 w 10000"/>
              <a:gd name="connsiteY0" fmla="*/ 7484 h 10000"/>
              <a:gd name="connsiteX1" fmla="*/ 9129 w 10000"/>
              <a:gd name="connsiteY1" fmla="*/ 7193 h 10000"/>
              <a:gd name="connsiteX2" fmla="*/ 8849 w 10000"/>
              <a:gd name="connsiteY2" fmla="*/ 7769 h 10000"/>
              <a:gd name="connsiteX3" fmla="*/ 8298 w 10000"/>
              <a:gd name="connsiteY3" fmla="*/ 9946 h 10000"/>
              <a:gd name="connsiteX4" fmla="*/ 5766 w 10000"/>
              <a:gd name="connsiteY4" fmla="*/ 9086 h 10000"/>
              <a:gd name="connsiteX5" fmla="*/ 4254 w 10000"/>
              <a:gd name="connsiteY5" fmla="*/ 6396 h 10000"/>
              <a:gd name="connsiteX6" fmla="*/ 2603 w 10000"/>
              <a:gd name="connsiteY6" fmla="*/ 4691 h 10000"/>
              <a:gd name="connsiteX7" fmla="*/ 1732 w 10000"/>
              <a:gd name="connsiteY7" fmla="*/ 3011 h 10000"/>
              <a:gd name="connsiteX8" fmla="*/ 1381 w 10000"/>
              <a:gd name="connsiteY8" fmla="*/ 999 h 10000"/>
              <a:gd name="connsiteX9" fmla="*/ 731 w 10000"/>
              <a:gd name="connsiteY9" fmla="*/ 645 h 10000"/>
              <a:gd name="connsiteX10" fmla="*/ 0 w 10000"/>
              <a:gd name="connsiteY10" fmla="*/ 9756 h 10000"/>
              <a:gd name="connsiteX0" fmla="*/ 10000 w 10000"/>
              <a:gd name="connsiteY0" fmla="*/ 7484 h 10000"/>
              <a:gd name="connsiteX1" fmla="*/ 9129 w 10000"/>
              <a:gd name="connsiteY1" fmla="*/ 7193 h 10000"/>
              <a:gd name="connsiteX2" fmla="*/ 8849 w 10000"/>
              <a:gd name="connsiteY2" fmla="*/ 7769 h 10000"/>
              <a:gd name="connsiteX3" fmla="*/ 8298 w 10000"/>
              <a:gd name="connsiteY3" fmla="*/ 9946 h 10000"/>
              <a:gd name="connsiteX4" fmla="*/ 5766 w 10000"/>
              <a:gd name="connsiteY4" fmla="*/ 9086 h 10000"/>
              <a:gd name="connsiteX5" fmla="*/ 4254 w 10000"/>
              <a:gd name="connsiteY5" fmla="*/ 6396 h 10000"/>
              <a:gd name="connsiteX6" fmla="*/ 2603 w 10000"/>
              <a:gd name="connsiteY6" fmla="*/ 4691 h 10000"/>
              <a:gd name="connsiteX7" fmla="*/ 1732 w 10000"/>
              <a:gd name="connsiteY7" fmla="*/ 3011 h 10000"/>
              <a:gd name="connsiteX8" fmla="*/ 1381 w 10000"/>
              <a:gd name="connsiteY8" fmla="*/ 999 h 10000"/>
              <a:gd name="connsiteX9" fmla="*/ 731 w 10000"/>
              <a:gd name="connsiteY9" fmla="*/ 645 h 10000"/>
              <a:gd name="connsiteX10" fmla="*/ 0 w 10000"/>
              <a:gd name="connsiteY10" fmla="*/ 9756 h 10000"/>
              <a:gd name="connsiteX0" fmla="*/ 10000 w 10000"/>
              <a:gd name="connsiteY0" fmla="*/ 7484 h 9965"/>
              <a:gd name="connsiteX1" fmla="*/ 9129 w 10000"/>
              <a:gd name="connsiteY1" fmla="*/ 7193 h 9965"/>
              <a:gd name="connsiteX2" fmla="*/ 8809 w 10000"/>
              <a:gd name="connsiteY2" fmla="*/ 8408 h 9965"/>
              <a:gd name="connsiteX3" fmla="*/ 8298 w 10000"/>
              <a:gd name="connsiteY3" fmla="*/ 9946 h 9965"/>
              <a:gd name="connsiteX4" fmla="*/ 5766 w 10000"/>
              <a:gd name="connsiteY4" fmla="*/ 9086 h 9965"/>
              <a:gd name="connsiteX5" fmla="*/ 4254 w 10000"/>
              <a:gd name="connsiteY5" fmla="*/ 6396 h 9965"/>
              <a:gd name="connsiteX6" fmla="*/ 2603 w 10000"/>
              <a:gd name="connsiteY6" fmla="*/ 4691 h 9965"/>
              <a:gd name="connsiteX7" fmla="*/ 1732 w 10000"/>
              <a:gd name="connsiteY7" fmla="*/ 3011 h 9965"/>
              <a:gd name="connsiteX8" fmla="*/ 1381 w 10000"/>
              <a:gd name="connsiteY8" fmla="*/ 999 h 9965"/>
              <a:gd name="connsiteX9" fmla="*/ 731 w 10000"/>
              <a:gd name="connsiteY9" fmla="*/ 645 h 9965"/>
              <a:gd name="connsiteX10" fmla="*/ 0 w 10000"/>
              <a:gd name="connsiteY10" fmla="*/ 9756 h 9965"/>
              <a:gd name="connsiteX0" fmla="*/ 10000 w 10000"/>
              <a:gd name="connsiteY0" fmla="*/ 7510 h 10000"/>
              <a:gd name="connsiteX1" fmla="*/ 9129 w 10000"/>
              <a:gd name="connsiteY1" fmla="*/ 7218 h 10000"/>
              <a:gd name="connsiteX2" fmla="*/ 8809 w 10000"/>
              <a:gd name="connsiteY2" fmla="*/ 8438 h 10000"/>
              <a:gd name="connsiteX3" fmla="*/ 8298 w 10000"/>
              <a:gd name="connsiteY3" fmla="*/ 9981 h 10000"/>
              <a:gd name="connsiteX4" fmla="*/ 5766 w 10000"/>
              <a:gd name="connsiteY4" fmla="*/ 9118 h 10000"/>
              <a:gd name="connsiteX5" fmla="*/ 4254 w 10000"/>
              <a:gd name="connsiteY5" fmla="*/ 6418 h 10000"/>
              <a:gd name="connsiteX6" fmla="*/ 2603 w 10000"/>
              <a:gd name="connsiteY6" fmla="*/ 4707 h 10000"/>
              <a:gd name="connsiteX7" fmla="*/ 1732 w 10000"/>
              <a:gd name="connsiteY7" fmla="*/ 3022 h 10000"/>
              <a:gd name="connsiteX8" fmla="*/ 1381 w 10000"/>
              <a:gd name="connsiteY8" fmla="*/ 1003 h 10000"/>
              <a:gd name="connsiteX9" fmla="*/ 731 w 10000"/>
              <a:gd name="connsiteY9" fmla="*/ 647 h 10000"/>
              <a:gd name="connsiteX10" fmla="*/ 0 w 10000"/>
              <a:gd name="connsiteY10" fmla="*/ 9790 h 10000"/>
              <a:gd name="connsiteX0" fmla="*/ 10000 w 10000"/>
              <a:gd name="connsiteY0" fmla="*/ 7510 h 10000"/>
              <a:gd name="connsiteX1" fmla="*/ 8809 w 10000"/>
              <a:gd name="connsiteY1" fmla="*/ 8438 h 10000"/>
              <a:gd name="connsiteX2" fmla="*/ 8298 w 10000"/>
              <a:gd name="connsiteY2" fmla="*/ 9981 h 10000"/>
              <a:gd name="connsiteX3" fmla="*/ 5766 w 10000"/>
              <a:gd name="connsiteY3" fmla="*/ 9118 h 10000"/>
              <a:gd name="connsiteX4" fmla="*/ 4254 w 10000"/>
              <a:gd name="connsiteY4" fmla="*/ 6418 h 10000"/>
              <a:gd name="connsiteX5" fmla="*/ 2603 w 10000"/>
              <a:gd name="connsiteY5" fmla="*/ 4707 h 10000"/>
              <a:gd name="connsiteX6" fmla="*/ 1732 w 10000"/>
              <a:gd name="connsiteY6" fmla="*/ 3022 h 10000"/>
              <a:gd name="connsiteX7" fmla="*/ 1381 w 10000"/>
              <a:gd name="connsiteY7" fmla="*/ 1003 h 10000"/>
              <a:gd name="connsiteX8" fmla="*/ 731 w 10000"/>
              <a:gd name="connsiteY8" fmla="*/ 647 h 10000"/>
              <a:gd name="connsiteX9" fmla="*/ 0 w 10000"/>
              <a:gd name="connsiteY9" fmla="*/ 9790 h 10000"/>
              <a:gd name="connsiteX0" fmla="*/ 10000 w 10000"/>
              <a:gd name="connsiteY0" fmla="*/ 7510 h 9981"/>
              <a:gd name="connsiteX1" fmla="*/ 9189 w 10000"/>
              <a:gd name="connsiteY1" fmla="*/ 9198 h 9981"/>
              <a:gd name="connsiteX2" fmla="*/ 8298 w 10000"/>
              <a:gd name="connsiteY2" fmla="*/ 9981 h 9981"/>
              <a:gd name="connsiteX3" fmla="*/ 5766 w 10000"/>
              <a:gd name="connsiteY3" fmla="*/ 9118 h 9981"/>
              <a:gd name="connsiteX4" fmla="*/ 4254 w 10000"/>
              <a:gd name="connsiteY4" fmla="*/ 6418 h 9981"/>
              <a:gd name="connsiteX5" fmla="*/ 2603 w 10000"/>
              <a:gd name="connsiteY5" fmla="*/ 4707 h 9981"/>
              <a:gd name="connsiteX6" fmla="*/ 1732 w 10000"/>
              <a:gd name="connsiteY6" fmla="*/ 3022 h 9981"/>
              <a:gd name="connsiteX7" fmla="*/ 1381 w 10000"/>
              <a:gd name="connsiteY7" fmla="*/ 1003 h 9981"/>
              <a:gd name="connsiteX8" fmla="*/ 731 w 10000"/>
              <a:gd name="connsiteY8" fmla="*/ 647 h 9981"/>
              <a:gd name="connsiteX9" fmla="*/ 0 w 10000"/>
              <a:gd name="connsiteY9" fmla="*/ 9790 h 9981"/>
              <a:gd name="connsiteX0" fmla="*/ 10000 w 10000"/>
              <a:gd name="connsiteY0" fmla="*/ 7524 h 10024"/>
              <a:gd name="connsiteX1" fmla="*/ 9189 w 10000"/>
              <a:gd name="connsiteY1" fmla="*/ 9216 h 10024"/>
              <a:gd name="connsiteX2" fmla="*/ 8478 w 10000"/>
              <a:gd name="connsiteY2" fmla="*/ 10024 h 10024"/>
              <a:gd name="connsiteX3" fmla="*/ 5766 w 10000"/>
              <a:gd name="connsiteY3" fmla="*/ 9135 h 10024"/>
              <a:gd name="connsiteX4" fmla="*/ 4254 w 10000"/>
              <a:gd name="connsiteY4" fmla="*/ 6430 h 10024"/>
              <a:gd name="connsiteX5" fmla="*/ 2603 w 10000"/>
              <a:gd name="connsiteY5" fmla="*/ 4716 h 10024"/>
              <a:gd name="connsiteX6" fmla="*/ 1732 w 10000"/>
              <a:gd name="connsiteY6" fmla="*/ 3028 h 10024"/>
              <a:gd name="connsiteX7" fmla="*/ 1381 w 10000"/>
              <a:gd name="connsiteY7" fmla="*/ 1005 h 10024"/>
              <a:gd name="connsiteX8" fmla="*/ 731 w 10000"/>
              <a:gd name="connsiteY8" fmla="*/ 648 h 10024"/>
              <a:gd name="connsiteX9" fmla="*/ 0 w 10000"/>
              <a:gd name="connsiteY9" fmla="*/ 9809 h 10024"/>
              <a:gd name="connsiteX0" fmla="*/ 10000 w 10000"/>
              <a:gd name="connsiteY0" fmla="*/ 7524 h 10025"/>
              <a:gd name="connsiteX1" fmla="*/ 9199 w 10000"/>
              <a:gd name="connsiteY1" fmla="*/ 9311 h 10025"/>
              <a:gd name="connsiteX2" fmla="*/ 8478 w 10000"/>
              <a:gd name="connsiteY2" fmla="*/ 10024 h 10025"/>
              <a:gd name="connsiteX3" fmla="*/ 5766 w 10000"/>
              <a:gd name="connsiteY3" fmla="*/ 9135 h 10025"/>
              <a:gd name="connsiteX4" fmla="*/ 4254 w 10000"/>
              <a:gd name="connsiteY4" fmla="*/ 6430 h 10025"/>
              <a:gd name="connsiteX5" fmla="*/ 2603 w 10000"/>
              <a:gd name="connsiteY5" fmla="*/ 4716 h 10025"/>
              <a:gd name="connsiteX6" fmla="*/ 1732 w 10000"/>
              <a:gd name="connsiteY6" fmla="*/ 3028 h 10025"/>
              <a:gd name="connsiteX7" fmla="*/ 1381 w 10000"/>
              <a:gd name="connsiteY7" fmla="*/ 1005 h 10025"/>
              <a:gd name="connsiteX8" fmla="*/ 731 w 10000"/>
              <a:gd name="connsiteY8" fmla="*/ 648 h 10025"/>
              <a:gd name="connsiteX9" fmla="*/ 0 w 10000"/>
              <a:gd name="connsiteY9" fmla="*/ 9809 h 10025"/>
              <a:gd name="connsiteX0" fmla="*/ 10000 w 10000"/>
              <a:gd name="connsiteY0" fmla="*/ 7524 h 10032"/>
              <a:gd name="connsiteX1" fmla="*/ 9099 w 10000"/>
              <a:gd name="connsiteY1" fmla="*/ 8716 h 10032"/>
              <a:gd name="connsiteX2" fmla="*/ 8478 w 10000"/>
              <a:gd name="connsiteY2" fmla="*/ 10024 h 10032"/>
              <a:gd name="connsiteX3" fmla="*/ 5766 w 10000"/>
              <a:gd name="connsiteY3" fmla="*/ 9135 h 10032"/>
              <a:gd name="connsiteX4" fmla="*/ 4254 w 10000"/>
              <a:gd name="connsiteY4" fmla="*/ 6430 h 10032"/>
              <a:gd name="connsiteX5" fmla="*/ 2603 w 10000"/>
              <a:gd name="connsiteY5" fmla="*/ 4716 h 10032"/>
              <a:gd name="connsiteX6" fmla="*/ 1732 w 10000"/>
              <a:gd name="connsiteY6" fmla="*/ 3028 h 10032"/>
              <a:gd name="connsiteX7" fmla="*/ 1381 w 10000"/>
              <a:gd name="connsiteY7" fmla="*/ 1005 h 10032"/>
              <a:gd name="connsiteX8" fmla="*/ 731 w 10000"/>
              <a:gd name="connsiteY8" fmla="*/ 648 h 10032"/>
              <a:gd name="connsiteX9" fmla="*/ 0 w 10000"/>
              <a:gd name="connsiteY9" fmla="*/ 9809 h 10032"/>
              <a:gd name="connsiteX0" fmla="*/ 10000 w 10000"/>
              <a:gd name="connsiteY0" fmla="*/ 7524 h 10034"/>
              <a:gd name="connsiteX1" fmla="*/ 9099 w 10000"/>
              <a:gd name="connsiteY1" fmla="*/ 8716 h 10034"/>
              <a:gd name="connsiteX2" fmla="*/ 8478 w 10000"/>
              <a:gd name="connsiteY2" fmla="*/ 10024 h 10034"/>
              <a:gd name="connsiteX3" fmla="*/ 5766 w 10000"/>
              <a:gd name="connsiteY3" fmla="*/ 9135 h 10034"/>
              <a:gd name="connsiteX4" fmla="*/ 4204 w 10000"/>
              <a:gd name="connsiteY4" fmla="*/ 6044 h 10034"/>
              <a:gd name="connsiteX5" fmla="*/ 2603 w 10000"/>
              <a:gd name="connsiteY5" fmla="*/ 4716 h 10034"/>
              <a:gd name="connsiteX6" fmla="*/ 1732 w 10000"/>
              <a:gd name="connsiteY6" fmla="*/ 3028 h 10034"/>
              <a:gd name="connsiteX7" fmla="*/ 1381 w 10000"/>
              <a:gd name="connsiteY7" fmla="*/ 1005 h 10034"/>
              <a:gd name="connsiteX8" fmla="*/ 731 w 10000"/>
              <a:gd name="connsiteY8" fmla="*/ 648 h 10034"/>
              <a:gd name="connsiteX9" fmla="*/ 0 w 10000"/>
              <a:gd name="connsiteY9" fmla="*/ 9809 h 10034"/>
              <a:gd name="connsiteX0" fmla="*/ 10000 w 10000"/>
              <a:gd name="connsiteY0" fmla="*/ 7524 h 10027"/>
              <a:gd name="connsiteX1" fmla="*/ 9099 w 10000"/>
              <a:gd name="connsiteY1" fmla="*/ 8716 h 10027"/>
              <a:gd name="connsiteX2" fmla="*/ 8478 w 10000"/>
              <a:gd name="connsiteY2" fmla="*/ 10024 h 10027"/>
              <a:gd name="connsiteX3" fmla="*/ 5516 w 10000"/>
              <a:gd name="connsiteY3" fmla="*/ 8987 h 10027"/>
              <a:gd name="connsiteX4" fmla="*/ 4204 w 10000"/>
              <a:gd name="connsiteY4" fmla="*/ 6044 h 10027"/>
              <a:gd name="connsiteX5" fmla="*/ 2603 w 10000"/>
              <a:gd name="connsiteY5" fmla="*/ 4716 h 10027"/>
              <a:gd name="connsiteX6" fmla="*/ 1732 w 10000"/>
              <a:gd name="connsiteY6" fmla="*/ 3028 h 10027"/>
              <a:gd name="connsiteX7" fmla="*/ 1381 w 10000"/>
              <a:gd name="connsiteY7" fmla="*/ 1005 h 10027"/>
              <a:gd name="connsiteX8" fmla="*/ 731 w 10000"/>
              <a:gd name="connsiteY8" fmla="*/ 648 h 10027"/>
              <a:gd name="connsiteX9" fmla="*/ 0 w 10000"/>
              <a:gd name="connsiteY9" fmla="*/ 9809 h 10027"/>
              <a:gd name="connsiteX0" fmla="*/ 10000 w 10000"/>
              <a:gd name="connsiteY0" fmla="*/ 7524 h 10042"/>
              <a:gd name="connsiteX1" fmla="*/ 9099 w 10000"/>
              <a:gd name="connsiteY1" fmla="*/ 8716 h 10042"/>
              <a:gd name="connsiteX2" fmla="*/ 8478 w 10000"/>
              <a:gd name="connsiteY2" fmla="*/ 10024 h 10042"/>
              <a:gd name="connsiteX3" fmla="*/ 5516 w 10000"/>
              <a:gd name="connsiteY3" fmla="*/ 8987 h 10042"/>
              <a:gd name="connsiteX4" fmla="*/ 4204 w 10000"/>
              <a:gd name="connsiteY4" fmla="*/ 6044 h 10042"/>
              <a:gd name="connsiteX5" fmla="*/ 2603 w 10000"/>
              <a:gd name="connsiteY5" fmla="*/ 4716 h 10042"/>
              <a:gd name="connsiteX6" fmla="*/ 1732 w 10000"/>
              <a:gd name="connsiteY6" fmla="*/ 3028 h 10042"/>
              <a:gd name="connsiteX7" fmla="*/ 1381 w 10000"/>
              <a:gd name="connsiteY7" fmla="*/ 1005 h 10042"/>
              <a:gd name="connsiteX8" fmla="*/ 731 w 10000"/>
              <a:gd name="connsiteY8" fmla="*/ 648 h 10042"/>
              <a:gd name="connsiteX9" fmla="*/ 0 w 10000"/>
              <a:gd name="connsiteY9" fmla="*/ 9809 h 10042"/>
              <a:gd name="connsiteX0" fmla="*/ 10000 w 10000"/>
              <a:gd name="connsiteY0" fmla="*/ 7524 h 10042"/>
              <a:gd name="connsiteX1" fmla="*/ 9099 w 10000"/>
              <a:gd name="connsiteY1" fmla="*/ 8716 h 10042"/>
              <a:gd name="connsiteX2" fmla="*/ 8478 w 10000"/>
              <a:gd name="connsiteY2" fmla="*/ 10024 h 10042"/>
              <a:gd name="connsiteX3" fmla="*/ 5516 w 10000"/>
              <a:gd name="connsiteY3" fmla="*/ 8987 h 10042"/>
              <a:gd name="connsiteX4" fmla="*/ 4204 w 10000"/>
              <a:gd name="connsiteY4" fmla="*/ 6044 h 10042"/>
              <a:gd name="connsiteX5" fmla="*/ 2603 w 10000"/>
              <a:gd name="connsiteY5" fmla="*/ 4716 h 10042"/>
              <a:gd name="connsiteX6" fmla="*/ 1732 w 10000"/>
              <a:gd name="connsiteY6" fmla="*/ 3028 h 10042"/>
              <a:gd name="connsiteX7" fmla="*/ 1381 w 10000"/>
              <a:gd name="connsiteY7" fmla="*/ 1005 h 10042"/>
              <a:gd name="connsiteX8" fmla="*/ 731 w 10000"/>
              <a:gd name="connsiteY8" fmla="*/ 648 h 10042"/>
              <a:gd name="connsiteX9" fmla="*/ 0 w 10000"/>
              <a:gd name="connsiteY9" fmla="*/ 9809 h 10042"/>
              <a:gd name="connsiteX0" fmla="*/ 10000 w 10000"/>
              <a:gd name="connsiteY0" fmla="*/ 7524 h 10025"/>
              <a:gd name="connsiteX1" fmla="*/ 9099 w 10000"/>
              <a:gd name="connsiteY1" fmla="*/ 8716 h 10025"/>
              <a:gd name="connsiteX2" fmla="*/ 8478 w 10000"/>
              <a:gd name="connsiteY2" fmla="*/ 10024 h 10025"/>
              <a:gd name="connsiteX3" fmla="*/ 5516 w 10000"/>
              <a:gd name="connsiteY3" fmla="*/ 8987 h 10025"/>
              <a:gd name="connsiteX4" fmla="*/ 4204 w 10000"/>
              <a:gd name="connsiteY4" fmla="*/ 6044 h 10025"/>
              <a:gd name="connsiteX5" fmla="*/ 2603 w 10000"/>
              <a:gd name="connsiteY5" fmla="*/ 4716 h 10025"/>
              <a:gd name="connsiteX6" fmla="*/ 1732 w 10000"/>
              <a:gd name="connsiteY6" fmla="*/ 3028 h 10025"/>
              <a:gd name="connsiteX7" fmla="*/ 1381 w 10000"/>
              <a:gd name="connsiteY7" fmla="*/ 1005 h 10025"/>
              <a:gd name="connsiteX8" fmla="*/ 731 w 10000"/>
              <a:gd name="connsiteY8" fmla="*/ 648 h 10025"/>
              <a:gd name="connsiteX9" fmla="*/ 0 w 10000"/>
              <a:gd name="connsiteY9" fmla="*/ 9809 h 10025"/>
              <a:gd name="connsiteX0" fmla="*/ 10000 w 10000"/>
              <a:gd name="connsiteY0" fmla="*/ 7524 h 10025"/>
              <a:gd name="connsiteX1" fmla="*/ 9099 w 10000"/>
              <a:gd name="connsiteY1" fmla="*/ 8716 h 10025"/>
              <a:gd name="connsiteX2" fmla="*/ 8478 w 10000"/>
              <a:gd name="connsiteY2" fmla="*/ 10024 h 10025"/>
              <a:gd name="connsiteX3" fmla="*/ 5516 w 10000"/>
              <a:gd name="connsiteY3" fmla="*/ 8987 h 10025"/>
              <a:gd name="connsiteX4" fmla="*/ 4204 w 10000"/>
              <a:gd name="connsiteY4" fmla="*/ 6044 h 10025"/>
              <a:gd name="connsiteX5" fmla="*/ 2603 w 10000"/>
              <a:gd name="connsiteY5" fmla="*/ 4716 h 10025"/>
              <a:gd name="connsiteX6" fmla="*/ 1732 w 10000"/>
              <a:gd name="connsiteY6" fmla="*/ 3028 h 10025"/>
              <a:gd name="connsiteX7" fmla="*/ 1381 w 10000"/>
              <a:gd name="connsiteY7" fmla="*/ 1005 h 10025"/>
              <a:gd name="connsiteX8" fmla="*/ 731 w 10000"/>
              <a:gd name="connsiteY8" fmla="*/ 648 h 10025"/>
              <a:gd name="connsiteX9" fmla="*/ 0 w 10000"/>
              <a:gd name="connsiteY9" fmla="*/ 9809 h 10025"/>
              <a:gd name="connsiteX0" fmla="*/ 10000 w 10000"/>
              <a:gd name="connsiteY0" fmla="*/ 7837 h 10338"/>
              <a:gd name="connsiteX1" fmla="*/ 9099 w 10000"/>
              <a:gd name="connsiteY1" fmla="*/ 9029 h 10338"/>
              <a:gd name="connsiteX2" fmla="*/ 8478 w 10000"/>
              <a:gd name="connsiteY2" fmla="*/ 10337 h 10338"/>
              <a:gd name="connsiteX3" fmla="*/ 5516 w 10000"/>
              <a:gd name="connsiteY3" fmla="*/ 9300 h 10338"/>
              <a:gd name="connsiteX4" fmla="*/ 4204 w 10000"/>
              <a:gd name="connsiteY4" fmla="*/ 6357 h 10338"/>
              <a:gd name="connsiteX5" fmla="*/ 2603 w 10000"/>
              <a:gd name="connsiteY5" fmla="*/ 5029 h 10338"/>
              <a:gd name="connsiteX6" fmla="*/ 1732 w 10000"/>
              <a:gd name="connsiteY6" fmla="*/ 3341 h 10338"/>
              <a:gd name="connsiteX7" fmla="*/ 1381 w 10000"/>
              <a:gd name="connsiteY7" fmla="*/ 1318 h 10338"/>
              <a:gd name="connsiteX8" fmla="*/ 731 w 10000"/>
              <a:gd name="connsiteY8" fmla="*/ 575 h 10338"/>
              <a:gd name="connsiteX9" fmla="*/ 0 w 10000"/>
              <a:gd name="connsiteY9" fmla="*/ 10122 h 10338"/>
              <a:gd name="connsiteX0" fmla="*/ 10000 w 10000"/>
              <a:gd name="connsiteY0" fmla="*/ 7262 h 9763"/>
              <a:gd name="connsiteX1" fmla="*/ 9099 w 10000"/>
              <a:gd name="connsiteY1" fmla="*/ 8454 h 9763"/>
              <a:gd name="connsiteX2" fmla="*/ 8478 w 10000"/>
              <a:gd name="connsiteY2" fmla="*/ 9762 h 9763"/>
              <a:gd name="connsiteX3" fmla="*/ 5516 w 10000"/>
              <a:gd name="connsiteY3" fmla="*/ 8725 h 9763"/>
              <a:gd name="connsiteX4" fmla="*/ 4204 w 10000"/>
              <a:gd name="connsiteY4" fmla="*/ 5782 h 9763"/>
              <a:gd name="connsiteX5" fmla="*/ 2603 w 10000"/>
              <a:gd name="connsiteY5" fmla="*/ 4454 h 9763"/>
              <a:gd name="connsiteX6" fmla="*/ 1732 w 10000"/>
              <a:gd name="connsiteY6" fmla="*/ 2766 h 9763"/>
              <a:gd name="connsiteX7" fmla="*/ 1381 w 10000"/>
              <a:gd name="connsiteY7" fmla="*/ 743 h 9763"/>
              <a:gd name="connsiteX8" fmla="*/ 731 w 10000"/>
              <a:gd name="connsiteY8" fmla="*/ 0 h 9763"/>
              <a:gd name="connsiteX9" fmla="*/ 0 w 10000"/>
              <a:gd name="connsiteY9" fmla="*/ 9547 h 9763"/>
              <a:gd name="connsiteX0" fmla="*/ 10000 w 10000"/>
              <a:gd name="connsiteY0" fmla="*/ 7685 h 10247"/>
              <a:gd name="connsiteX1" fmla="*/ 9099 w 10000"/>
              <a:gd name="connsiteY1" fmla="*/ 8906 h 10247"/>
              <a:gd name="connsiteX2" fmla="*/ 8478 w 10000"/>
              <a:gd name="connsiteY2" fmla="*/ 10246 h 10247"/>
              <a:gd name="connsiteX3" fmla="*/ 5516 w 10000"/>
              <a:gd name="connsiteY3" fmla="*/ 9184 h 10247"/>
              <a:gd name="connsiteX4" fmla="*/ 4204 w 10000"/>
              <a:gd name="connsiteY4" fmla="*/ 6169 h 10247"/>
              <a:gd name="connsiteX5" fmla="*/ 2603 w 10000"/>
              <a:gd name="connsiteY5" fmla="*/ 4809 h 10247"/>
              <a:gd name="connsiteX6" fmla="*/ 1732 w 10000"/>
              <a:gd name="connsiteY6" fmla="*/ 3080 h 10247"/>
              <a:gd name="connsiteX7" fmla="*/ 731 w 10000"/>
              <a:gd name="connsiteY7" fmla="*/ 247 h 10247"/>
              <a:gd name="connsiteX8" fmla="*/ 0 w 10000"/>
              <a:gd name="connsiteY8" fmla="*/ 10026 h 10247"/>
              <a:gd name="connsiteX0" fmla="*/ 10000 w 10000"/>
              <a:gd name="connsiteY0" fmla="*/ 7438 h 10000"/>
              <a:gd name="connsiteX1" fmla="*/ 9099 w 10000"/>
              <a:gd name="connsiteY1" fmla="*/ 8659 h 10000"/>
              <a:gd name="connsiteX2" fmla="*/ 8478 w 10000"/>
              <a:gd name="connsiteY2" fmla="*/ 9999 h 10000"/>
              <a:gd name="connsiteX3" fmla="*/ 5516 w 10000"/>
              <a:gd name="connsiteY3" fmla="*/ 8937 h 10000"/>
              <a:gd name="connsiteX4" fmla="*/ 4204 w 10000"/>
              <a:gd name="connsiteY4" fmla="*/ 5922 h 10000"/>
              <a:gd name="connsiteX5" fmla="*/ 2603 w 10000"/>
              <a:gd name="connsiteY5" fmla="*/ 4562 h 10000"/>
              <a:gd name="connsiteX6" fmla="*/ 1732 w 10000"/>
              <a:gd name="connsiteY6" fmla="*/ 2833 h 10000"/>
              <a:gd name="connsiteX7" fmla="*/ 731 w 10000"/>
              <a:gd name="connsiteY7" fmla="*/ 0 h 10000"/>
              <a:gd name="connsiteX8" fmla="*/ 0 w 10000"/>
              <a:gd name="connsiteY8" fmla="*/ 9779 h 10000"/>
              <a:gd name="connsiteX0" fmla="*/ 9513 w 9513"/>
              <a:gd name="connsiteY0" fmla="*/ 7438 h 10000"/>
              <a:gd name="connsiteX1" fmla="*/ 8612 w 9513"/>
              <a:gd name="connsiteY1" fmla="*/ 8659 h 10000"/>
              <a:gd name="connsiteX2" fmla="*/ 7991 w 9513"/>
              <a:gd name="connsiteY2" fmla="*/ 9999 h 10000"/>
              <a:gd name="connsiteX3" fmla="*/ 5029 w 9513"/>
              <a:gd name="connsiteY3" fmla="*/ 8937 h 10000"/>
              <a:gd name="connsiteX4" fmla="*/ 3717 w 9513"/>
              <a:gd name="connsiteY4" fmla="*/ 5922 h 10000"/>
              <a:gd name="connsiteX5" fmla="*/ 2116 w 9513"/>
              <a:gd name="connsiteY5" fmla="*/ 4562 h 10000"/>
              <a:gd name="connsiteX6" fmla="*/ 1245 w 9513"/>
              <a:gd name="connsiteY6" fmla="*/ 2833 h 10000"/>
              <a:gd name="connsiteX7" fmla="*/ 244 w 9513"/>
              <a:gd name="connsiteY7" fmla="*/ 0 h 10000"/>
              <a:gd name="connsiteX8" fmla="*/ 0 w 9513"/>
              <a:gd name="connsiteY8" fmla="*/ 7713 h 10000"/>
              <a:gd name="connsiteX0" fmla="*/ 10295 w 10295"/>
              <a:gd name="connsiteY0" fmla="*/ 7438 h 10000"/>
              <a:gd name="connsiteX1" fmla="*/ 9348 w 10295"/>
              <a:gd name="connsiteY1" fmla="*/ 8659 h 10000"/>
              <a:gd name="connsiteX2" fmla="*/ 8695 w 10295"/>
              <a:gd name="connsiteY2" fmla="*/ 9999 h 10000"/>
              <a:gd name="connsiteX3" fmla="*/ 5581 w 10295"/>
              <a:gd name="connsiteY3" fmla="*/ 8937 h 10000"/>
              <a:gd name="connsiteX4" fmla="*/ 4202 w 10295"/>
              <a:gd name="connsiteY4" fmla="*/ 5922 h 10000"/>
              <a:gd name="connsiteX5" fmla="*/ 2519 w 10295"/>
              <a:gd name="connsiteY5" fmla="*/ 4562 h 10000"/>
              <a:gd name="connsiteX6" fmla="*/ 1604 w 10295"/>
              <a:gd name="connsiteY6" fmla="*/ 2833 h 10000"/>
              <a:gd name="connsiteX7" fmla="*/ 551 w 10295"/>
              <a:gd name="connsiteY7" fmla="*/ 0 h 10000"/>
              <a:gd name="connsiteX8" fmla="*/ 295 w 10295"/>
              <a:gd name="connsiteY8" fmla="*/ 7713 h 10000"/>
              <a:gd name="connsiteX0" fmla="*/ 10295 w 10295"/>
              <a:gd name="connsiteY0" fmla="*/ 7438 h 10000"/>
              <a:gd name="connsiteX1" fmla="*/ 9348 w 10295"/>
              <a:gd name="connsiteY1" fmla="*/ 8659 h 10000"/>
              <a:gd name="connsiteX2" fmla="*/ 8695 w 10295"/>
              <a:gd name="connsiteY2" fmla="*/ 9999 h 10000"/>
              <a:gd name="connsiteX3" fmla="*/ 5581 w 10295"/>
              <a:gd name="connsiteY3" fmla="*/ 8937 h 10000"/>
              <a:gd name="connsiteX4" fmla="*/ 4202 w 10295"/>
              <a:gd name="connsiteY4" fmla="*/ 5922 h 10000"/>
              <a:gd name="connsiteX5" fmla="*/ 2519 w 10295"/>
              <a:gd name="connsiteY5" fmla="*/ 4562 h 10000"/>
              <a:gd name="connsiteX6" fmla="*/ 1604 w 10295"/>
              <a:gd name="connsiteY6" fmla="*/ 2833 h 10000"/>
              <a:gd name="connsiteX7" fmla="*/ 551 w 10295"/>
              <a:gd name="connsiteY7" fmla="*/ 0 h 10000"/>
              <a:gd name="connsiteX8" fmla="*/ 295 w 10295"/>
              <a:gd name="connsiteY8" fmla="*/ 7531 h 10000"/>
              <a:gd name="connsiteX0" fmla="*/ 10295 w 10295"/>
              <a:gd name="connsiteY0" fmla="*/ 7438 h 10000"/>
              <a:gd name="connsiteX1" fmla="*/ 9348 w 10295"/>
              <a:gd name="connsiteY1" fmla="*/ 8659 h 10000"/>
              <a:gd name="connsiteX2" fmla="*/ 8695 w 10295"/>
              <a:gd name="connsiteY2" fmla="*/ 9999 h 10000"/>
              <a:gd name="connsiteX3" fmla="*/ 5581 w 10295"/>
              <a:gd name="connsiteY3" fmla="*/ 8937 h 10000"/>
              <a:gd name="connsiteX4" fmla="*/ 4202 w 10295"/>
              <a:gd name="connsiteY4" fmla="*/ 5922 h 10000"/>
              <a:gd name="connsiteX5" fmla="*/ 2519 w 10295"/>
              <a:gd name="connsiteY5" fmla="*/ 4562 h 10000"/>
              <a:gd name="connsiteX6" fmla="*/ 1604 w 10295"/>
              <a:gd name="connsiteY6" fmla="*/ 2833 h 10000"/>
              <a:gd name="connsiteX7" fmla="*/ 551 w 10295"/>
              <a:gd name="connsiteY7" fmla="*/ 0 h 10000"/>
              <a:gd name="connsiteX8" fmla="*/ 295 w 10295"/>
              <a:gd name="connsiteY8" fmla="*/ 7531 h 10000"/>
              <a:gd name="connsiteX0" fmla="*/ 10295 w 10295"/>
              <a:gd name="connsiteY0" fmla="*/ 7438 h 10000"/>
              <a:gd name="connsiteX1" fmla="*/ 9348 w 10295"/>
              <a:gd name="connsiteY1" fmla="*/ 8659 h 10000"/>
              <a:gd name="connsiteX2" fmla="*/ 8695 w 10295"/>
              <a:gd name="connsiteY2" fmla="*/ 9999 h 10000"/>
              <a:gd name="connsiteX3" fmla="*/ 5581 w 10295"/>
              <a:gd name="connsiteY3" fmla="*/ 8937 h 10000"/>
              <a:gd name="connsiteX4" fmla="*/ 4176 w 10295"/>
              <a:gd name="connsiteY4" fmla="*/ 6013 h 10000"/>
              <a:gd name="connsiteX5" fmla="*/ 2519 w 10295"/>
              <a:gd name="connsiteY5" fmla="*/ 4562 h 10000"/>
              <a:gd name="connsiteX6" fmla="*/ 1604 w 10295"/>
              <a:gd name="connsiteY6" fmla="*/ 2833 h 10000"/>
              <a:gd name="connsiteX7" fmla="*/ 551 w 10295"/>
              <a:gd name="connsiteY7" fmla="*/ 0 h 10000"/>
              <a:gd name="connsiteX8" fmla="*/ 295 w 10295"/>
              <a:gd name="connsiteY8" fmla="*/ 7531 h 10000"/>
              <a:gd name="connsiteX0" fmla="*/ 9348 w 9348"/>
              <a:gd name="connsiteY0" fmla="*/ 8659 h 10000"/>
              <a:gd name="connsiteX1" fmla="*/ 8695 w 9348"/>
              <a:gd name="connsiteY1" fmla="*/ 9999 h 10000"/>
              <a:gd name="connsiteX2" fmla="*/ 5581 w 9348"/>
              <a:gd name="connsiteY2" fmla="*/ 8937 h 10000"/>
              <a:gd name="connsiteX3" fmla="*/ 4176 w 9348"/>
              <a:gd name="connsiteY3" fmla="*/ 6013 h 10000"/>
              <a:gd name="connsiteX4" fmla="*/ 2519 w 9348"/>
              <a:gd name="connsiteY4" fmla="*/ 4562 h 10000"/>
              <a:gd name="connsiteX5" fmla="*/ 1604 w 9348"/>
              <a:gd name="connsiteY5" fmla="*/ 2833 h 10000"/>
              <a:gd name="connsiteX6" fmla="*/ 551 w 9348"/>
              <a:gd name="connsiteY6" fmla="*/ 0 h 10000"/>
              <a:gd name="connsiteX7" fmla="*/ 295 w 9348"/>
              <a:gd name="connsiteY7" fmla="*/ 7531 h 10000"/>
              <a:gd name="connsiteX0" fmla="*/ 9301 w 9301"/>
              <a:gd name="connsiteY0" fmla="*/ 9999 h 10000"/>
              <a:gd name="connsiteX1" fmla="*/ 5970 w 9301"/>
              <a:gd name="connsiteY1" fmla="*/ 8937 h 10000"/>
              <a:gd name="connsiteX2" fmla="*/ 4467 w 9301"/>
              <a:gd name="connsiteY2" fmla="*/ 6013 h 10000"/>
              <a:gd name="connsiteX3" fmla="*/ 2695 w 9301"/>
              <a:gd name="connsiteY3" fmla="*/ 4562 h 10000"/>
              <a:gd name="connsiteX4" fmla="*/ 1716 w 9301"/>
              <a:gd name="connsiteY4" fmla="*/ 2833 h 10000"/>
              <a:gd name="connsiteX5" fmla="*/ 589 w 9301"/>
              <a:gd name="connsiteY5" fmla="*/ 0 h 10000"/>
              <a:gd name="connsiteX6" fmla="*/ 316 w 9301"/>
              <a:gd name="connsiteY6" fmla="*/ 7531 h 10000"/>
              <a:gd name="connsiteX0" fmla="*/ 6419 w 6419"/>
              <a:gd name="connsiteY0" fmla="*/ 8937 h 8937"/>
              <a:gd name="connsiteX1" fmla="*/ 4803 w 6419"/>
              <a:gd name="connsiteY1" fmla="*/ 6013 h 8937"/>
              <a:gd name="connsiteX2" fmla="*/ 2898 w 6419"/>
              <a:gd name="connsiteY2" fmla="*/ 4562 h 8937"/>
              <a:gd name="connsiteX3" fmla="*/ 1845 w 6419"/>
              <a:gd name="connsiteY3" fmla="*/ 2833 h 8937"/>
              <a:gd name="connsiteX4" fmla="*/ 633 w 6419"/>
              <a:gd name="connsiteY4" fmla="*/ 0 h 8937"/>
              <a:gd name="connsiteX5" fmla="*/ 340 w 6419"/>
              <a:gd name="connsiteY5" fmla="*/ 7531 h 8937"/>
              <a:gd name="connsiteX0" fmla="*/ 10001 w 10001"/>
              <a:gd name="connsiteY0" fmla="*/ 10000 h 10000"/>
              <a:gd name="connsiteX1" fmla="*/ 7483 w 10001"/>
              <a:gd name="connsiteY1" fmla="*/ 6728 h 10000"/>
              <a:gd name="connsiteX2" fmla="*/ 4516 w 10001"/>
              <a:gd name="connsiteY2" fmla="*/ 5105 h 10000"/>
              <a:gd name="connsiteX3" fmla="*/ 2875 w 10001"/>
              <a:gd name="connsiteY3" fmla="*/ 3170 h 10000"/>
              <a:gd name="connsiteX4" fmla="*/ 987 w 10001"/>
              <a:gd name="connsiteY4" fmla="*/ 0 h 10000"/>
              <a:gd name="connsiteX5" fmla="*/ 531 w 10001"/>
              <a:gd name="connsiteY5" fmla="*/ 8427 h 10000"/>
              <a:gd name="connsiteX0" fmla="*/ 10001 w 10001"/>
              <a:gd name="connsiteY0" fmla="*/ 10000 h 10000"/>
              <a:gd name="connsiteX1" fmla="*/ 5906 w 10001"/>
              <a:gd name="connsiteY1" fmla="*/ 9202 h 10000"/>
              <a:gd name="connsiteX2" fmla="*/ 4516 w 10001"/>
              <a:gd name="connsiteY2" fmla="*/ 5105 h 10000"/>
              <a:gd name="connsiteX3" fmla="*/ 2875 w 10001"/>
              <a:gd name="connsiteY3" fmla="*/ 3170 h 10000"/>
              <a:gd name="connsiteX4" fmla="*/ 987 w 10001"/>
              <a:gd name="connsiteY4" fmla="*/ 0 h 10000"/>
              <a:gd name="connsiteX5" fmla="*/ 531 w 10001"/>
              <a:gd name="connsiteY5" fmla="*/ 8427 h 10000"/>
              <a:gd name="connsiteX0" fmla="*/ 10001 w 10001"/>
              <a:gd name="connsiteY0" fmla="*/ 10000 h 10000"/>
              <a:gd name="connsiteX1" fmla="*/ 5906 w 10001"/>
              <a:gd name="connsiteY1" fmla="*/ 9202 h 10000"/>
              <a:gd name="connsiteX2" fmla="*/ 4516 w 10001"/>
              <a:gd name="connsiteY2" fmla="*/ 5105 h 10000"/>
              <a:gd name="connsiteX3" fmla="*/ 2875 w 10001"/>
              <a:gd name="connsiteY3" fmla="*/ 3170 h 10000"/>
              <a:gd name="connsiteX4" fmla="*/ 987 w 10001"/>
              <a:gd name="connsiteY4" fmla="*/ 0 h 10000"/>
              <a:gd name="connsiteX5" fmla="*/ 531 w 10001"/>
              <a:gd name="connsiteY5" fmla="*/ 8427 h 10000"/>
              <a:gd name="connsiteX0" fmla="*/ 10001 w 10001"/>
              <a:gd name="connsiteY0" fmla="*/ 10000 h 10000"/>
              <a:gd name="connsiteX1" fmla="*/ 5906 w 10001"/>
              <a:gd name="connsiteY1" fmla="*/ 9202 h 10000"/>
              <a:gd name="connsiteX2" fmla="*/ 4405 w 10001"/>
              <a:gd name="connsiteY2" fmla="*/ 5908 h 10000"/>
              <a:gd name="connsiteX3" fmla="*/ 2875 w 10001"/>
              <a:gd name="connsiteY3" fmla="*/ 3170 h 10000"/>
              <a:gd name="connsiteX4" fmla="*/ 987 w 10001"/>
              <a:gd name="connsiteY4" fmla="*/ 0 h 10000"/>
              <a:gd name="connsiteX5" fmla="*/ 531 w 10001"/>
              <a:gd name="connsiteY5" fmla="*/ 8427 h 10000"/>
              <a:gd name="connsiteX0" fmla="*/ 10230 w 10230"/>
              <a:gd name="connsiteY0" fmla="*/ 10000 h 10000"/>
              <a:gd name="connsiteX1" fmla="*/ 6135 w 10230"/>
              <a:gd name="connsiteY1" fmla="*/ 9202 h 10000"/>
              <a:gd name="connsiteX2" fmla="*/ 4634 w 10230"/>
              <a:gd name="connsiteY2" fmla="*/ 5908 h 10000"/>
              <a:gd name="connsiteX3" fmla="*/ 3104 w 10230"/>
              <a:gd name="connsiteY3" fmla="*/ 3170 h 10000"/>
              <a:gd name="connsiteX4" fmla="*/ 1216 w 10230"/>
              <a:gd name="connsiteY4" fmla="*/ 0 h 10000"/>
              <a:gd name="connsiteX5" fmla="*/ 471 w 10230"/>
              <a:gd name="connsiteY5" fmla="*/ 8909 h 10000"/>
              <a:gd name="connsiteX0" fmla="*/ 10274 w 10274"/>
              <a:gd name="connsiteY0" fmla="*/ 11156 h 11156"/>
              <a:gd name="connsiteX1" fmla="*/ 6135 w 10274"/>
              <a:gd name="connsiteY1" fmla="*/ 9202 h 11156"/>
              <a:gd name="connsiteX2" fmla="*/ 4634 w 10274"/>
              <a:gd name="connsiteY2" fmla="*/ 5908 h 11156"/>
              <a:gd name="connsiteX3" fmla="*/ 3104 w 10274"/>
              <a:gd name="connsiteY3" fmla="*/ 3170 h 11156"/>
              <a:gd name="connsiteX4" fmla="*/ 1216 w 10274"/>
              <a:gd name="connsiteY4" fmla="*/ 0 h 11156"/>
              <a:gd name="connsiteX5" fmla="*/ 471 w 10274"/>
              <a:gd name="connsiteY5" fmla="*/ 8909 h 11156"/>
              <a:gd name="connsiteX0" fmla="*/ 10274 w 10274"/>
              <a:gd name="connsiteY0" fmla="*/ 11156 h 11156"/>
              <a:gd name="connsiteX1" fmla="*/ 6135 w 10274"/>
              <a:gd name="connsiteY1" fmla="*/ 9202 h 11156"/>
              <a:gd name="connsiteX2" fmla="*/ 4634 w 10274"/>
              <a:gd name="connsiteY2" fmla="*/ 5908 h 11156"/>
              <a:gd name="connsiteX3" fmla="*/ 2468 w 10274"/>
              <a:gd name="connsiteY3" fmla="*/ 3130 h 11156"/>
              <a:gd name="connsiteX4" fmla="*/ 1216 w 10274"/>
              <a:gd name="connsiteY4" fmla="*/ 0 h 11156"/>
              <a:gd name="connsiteX5" fmla="*/ 471 w 10274"/>
              <a:gd name="connsiteY5" fmla="*/ 8909 h 11156"/>
              <a:gd name="connsiteX0" fmla="*/ 9546 w 9546"/>
              <a:gd name="connsiteY0" fmla="*/ 11255 h 11255"/>
              <a:gd name="connsiteX1" fmla="*/ 5407 w 9546"/>
              <a:gd name="connsiteY1" fmla="*/ 9301 h 11255"/>
              <a:gd name="connsiteX2" fmla="*/ 3906 w 9546"/>
              <a:gd name="connsiteY2" fmla="*/ 6007 h 11255"/>
              <a:gd name="connsiteX3" fmla="*/ 1740 w 9546"/>
              <a:gd name="connsiteY3" fmla="*/ 3229 h 11255"/>
              <a:gd name="connsiteX4" fmla="*/ 488 w 9546"/>
              <a:gd name="connsiteY4" fmla="*/ 99 h 11255"/>
              <a:gd name="connsiteX5" fmla="*/ 773 w 9546"/>
              <a:gd name="connsiteY5" fmla="*/ 174 h 11255"/>
              <a:gd name="connsiteX0" fmla="*/ 9604 w 9604"/>
              <a:gd name="connsiteY0" fmla="*/ 9912 h 9912"/>
              <a:gd name="connsiteX1" fmla="*/ 5268 w 9604"/>
              <a:gd name="connsiteY1" fmla="*/ 8176 h 9912"/>
              <a:gd name="connsiteX2" fmla="*/ 3696 w 9604"/>
              <a:gd name="connsiteY2" fmla="*/ 5249 h 9912"/>
              <a:gd name="connsiteX3" fmla="*/ 1427 w 9604"/>
              <a:gd name="connsiteY3" fmla="*/ 2781 h 9912"/>
              <a:gd name="connsiteX4" fmla="*/ 115 w 9604"/>
              <a:gd name="connsiteY4" fmla="*/ 0 h 9912"/>
              <a:gd name="connsiteX5" fmla="*/ 414 w 9604"/>
              <a:gd name="connsiteY5" fmla="*/ 67 h 9912"/>
              <a:gd name="connsiteX0" fmla="*/ 10039 w 10039"/>
              <a:gd name="connsiteY0" fmla="*/ 10000 h 10000"/>
              <a:gd name="connsiteX1" fmla="*/ 5524 w 10039"/>
              <a:gd name="connsiteY1" fmla="*/ 8249 h 10000"/>
              <a:gd name="connsiteX2" fmla="*/ 3887 w 10039"/>
              <a:gd name="connsiteY2" fmla="*/ 5296 h 10000"/>
              <a:gd name="connsiteX3" fmla="*/ 1525 w 10039"/>
              <a:gd name="connsiteY3" fmla="*/ 2806 h 10000"/>
              <a:gd name="connsiteX4" fmla="*/ 159 w 10039"/>
              <a:gd name="connsiteY4" fmla="*/ 0 h 10000"/>
              <a:gd name="connsiteX5" fmla="*/ 470 w 10039"/>
              <a:gd name="connsiteY5" fmla="*/ 68 h 10000"/>
              <a:gd name="connsiteX0" fmla="*/ 9981 w 9981"/>
              <a:gd name="connsiteY0" fmla="*/ 10000 h 10000"/>
              <a:gd name="connsiteX1" fmla="*/ 5466 w 9981"/>
              <a:gd name="connsiteY1" fmla="*/ 8249 h 10000"/>
              <a:gd name="connsiteX2" fmla="*/ 3829 w 9981"/>
              <a:gd name="connsiteY2" fmla="*/ 5296 h 10000"/>
              <a:gd name="connsiteX3" fmla="*/ 1467 w 9981"/>
              <a:gd name="connsiteY3" fmla="*/ 2806 h 10000"/>
              <a:gd name="connsiteX4" fmla="*/ 101 w 9981"/>
              <a:gd name="connsiteY4" fmla="*/ 0 h 10000"/>
              <a:gd name="connsiteX5" fmla="*/ 1027 w 9981"/>
              <a:gd name="connsiteY5" fmla="*/ 1276 h 10000"/>
              <a:gd name="connsiteX0" fmla="*/ 10365 w 10365"/>
              <a:gd name="connsiteY0" fmla="*/ 10000 h 10000"/>
              <a:gd name="connsiteX1" fmla="*/ 5841 w 10365"/>
              <a:gd name="connsiteY1" fmla="*/ 8249 h 10000"/>
              <a:gd name="connsiteX2" fmla="*/ 4201 w 10365"/>
              <a:gd name="connsiteY2" fmla="*/ 5296 h 10000"/>
              <a:gd name="connsiteX3" fmla="*/ 1835 w 10365"/>
              <a:gd name="connsiteY3" fmla="*/ 2806 h 10000"/>
              <a:gd name="connsiteX4" fmla="*/ 466 w 10365"/>
              <a:gd name="connsiteY4" fmla="*/ 0 h 10000"/>
              <a:gd name="connsiteX5" fmla="*/ 27 w 10365"/>
              <a:gd name="connsiteY5" fmla="*/ 1244 h 10000"/>
              <a:gd name="connsiteX0" fmla="*/ 10342 w 10342"/>
              <a:gd name="connsiteY0" fmla="*/ 8756 h 8756"/>
              <a:gd name="connsiteX1" fmla="*/ 5818 w 10342"/>
              <a:gd name="connsiteY1" fmla="*/ 7005 h 8756"/>
              <a:gd name="connsiteX2" fmla="*/ 4178 w 10342"/>
              <a:gd name="connsiteY2" fmla="*/ 4052 h 8756"/>
              <a:gd name="connsiteX3" fmla="*/ 1812 w 10342"/>
              <a:gd name="connsiteY3" fmla="*/ 1562 h 8756"/>
              <a:gd name="connsiteX4" fmla="*/ 1435 w 10342"/>
              <a:gd name="connsiteY4" fmla="*/ 187 h 8756"/>
              <a:gd name="connsiteX5" fmla="*/ 4 w 10342"/>
              <a:gd name="connsiteY5" fmla="*/ 0 h 8756"/>
              <a:gd name="connsiteX0" fmla="*/ 9485 w 9485"/>
              <a:gd name="connsiteY0" fmla="*/ 11416 h 11416"/>
              <a:gd name="connsiteX1" fmla="*/ 5111 w 9485"/>
              <a:gd name="connsiteY1" fmla="*/ 9416 h 11416"/>
              <a:gd name="connsiteX2" fmla="*/ 3525 w 9485"/>
              <a:gd name="connsiteY2" fmla="*/ 6044 h 11416"/>
              <a:gd name="connsiteX3" fmla="*/ 1237 w 9485"/>
              <a:gd name="connsiteY3" fmla="*/ 3200 h 11416"/>
              <a:gd name="connsiteX4" fmla="*/ 873 w 9485"/>
              <a:gd name="connsiteY4" fmla="*/ 1630 h 11416"/>
              <a:gd name="connsiteX5" fmla="*/ 7 w 9485"/>
              <a:gd name="connsiteY5" fmla="*/ 0 h 11416"/>
              <a:gd name="connsiteX0" fmla="*/ 10016 w 10016"/>
              <a:gd name="connsiteY0" fmla="*/ 10000 h 10000"/>
              <a:gd name="connsiteX1" fmla="*/ 5405 w 10016"/>
              <a:gd name="connsiteY1" fmla="*/ 8248 h 10000"/>
              <a:gd name="connsiteX2" fmla="*/ 3732 w 10016"/>
              <a:gd name="connsiteY2" fmla="*/ 5294 h 10000"/>
              <a:gd name="connsiteX3" fmla="*/ 1320 w 10016"/>
              <a:gd name="connsiteY3" fmla="*/ 2803 h 10000"/>
              <a:gd name="connsiteX4" fmla="*/ 936 w 10016"/>
              <a:gd name="connsiteY4" fmla="*/ 1428 h 10000"/>
              <a:gd name="connsiteX5" fmla="*/ 23 w 10016"/>
              <a:gd name="connsiteY5" fmla="*/ 0 h 10000"/>
              <a:gd name="connsiteX0" fmla="*/ 10016 w 10016"/>
              <a:gd name="connsiteY0" fmla="*/ 10000 h 10000"/>
              <a:gd name="connsiteX1" fmla="*/ 5405 w 10016"/>
              <a:gd name="connsiteY1" fmla="*/ 8248 h 10000"/>
              <a:gd name="connsiteX2" fmla="*/ 3732 w 10016"/>
              <a:gd name="connsiteY2" fmla="*/ 5294 h 10000"/>
              <a:gd name="connsiteX3" fmla="*/ 1320 w 10016"/>
              <a:gd name="connsiteY3" fmla="*/ 2803 h 10000"/>
              <a:gd name="connsiteX4" fmla="*/ 936 w 10016"/>
              <a:gd name="connsiteY4" fmla="*/ 1428 h 10000"/>
              <a:gd name="connsiteX5" fmla="*/ 23 w 10016"/>
              <a:gd name="connsiteY5" fmla="*/ 0 h 10000"/>
              <a:gd name="connsiteX0" fmla="*/ 10016 w 10016"/>
              <a:gd name="connsiteY0" fmla="*/ 10000 h 10000"/>
              <a:gd name="connsiteX1" fmla="*/ 5405 w 10016"/>
              <a:gd name="connsiteY1" fmla="*/ 8248 h 10000"/>
              <a:gd name="connsiteX2" fmla="*/ 3732 w 10016"/>
              <a:gd name="connsiteY2" fmla="*/ 5294 h 10000"/>
              <a:gd name="connsiteX3" fmla="*/ 1812 w 10016"/>
              <a:gd name="connsiteY3" fmla="*/ 3248 h 10000"/>
              <a:gd name="connsiteX4" fmla="*/ 936 w 10016"/>
              <a:gd name="connsiteY4" fmla="*/ 1428 h 10000"/>
              <a:gd name="connsiteX5" fmla="*/ 23 w 10016"/>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6" h="10000">
                <a:moveTo>
                  <a:pt x="10016" y="10000"/>
                </a:moveTo>
                <a:cubicBezTo>
                  <a:pt x="8915" y="8831"/>
                  <a:pt x="6452" y="9031"/>
                  <a:pt x="5405" y="8248"/>
                </a:cubicBezTo>
                <a:cubicBezTo>
                  <a:pt x="4358" y="7463"/>
                  <a:pt x="4331" y="6127"/>
                  <a:pt x="3732" y="5294"/>
                </a:cubicBezTo>
                <a:cubicBezTo>
                  <a:pt x="3133" y="4461"/>
                  <a:pt x="2278" y="3892"/>
                  <a:pt x="1812" y="3248"/>
                </a:cubicBezTo>
                <a:cubicBezTo>
                  <a:pt x="1346" y="2603"/>
                  <a:pt x="1362" y="2790"/>
                  <a:pt x="936" y="1428"/>
                </a:cubicBezTo>
                <a:cubicBezTo>
                  <a:pt x="-7" y="199"/>
                  <a:pt x="-49" y="123"/>
                  <a:pt x="23" y="0"/>
                </a:cubicBezTo>
              </a:path>
            </a:pathLst>
          </a:custGeom>
          <a:noFill/>
          <a:ln w="38100">
            <a:solidFill>
              <a:srgbClr val="3333FF"/>
            </a:solidFill>
            <a:round/>
            <a:headEnd/>
            <a:tailEnd/>
          </a:ln>
        </p:spPr>
        <p:txBody>
          <a:bodyPr anchor="ctr"/>
          <a:lstStyle/>
          <a:p>
            <a:pPr algn="ctr"/>
            <a:endParaRPr lang="en-US">
              <a:solidFill>
                <a:srgbClr val="000000"/>
              </a:solidFill>
            </a:endParaRPr>
          </a:p>
        </p:txBody>
      </p:sp>
      <p:sp>
        <p:nvSpPr>
          <p:cNvPr id="16413" name="Freeform 76"/>
          <p:cNvSpPr>
            <a:spLocks/>
          </p:cNvSpPr>
          <p:nvPr/>
        </p:nvSpPr>
        <p:spPr bwMode="auto">
          <a:xfrm flipH="1">
            <a:off x="8149857" y="2429952"/>
            <a:ext cx="491651" cy="285521"/>
          </a:xfrm>
          <a:custGeom>
            <a:avLst/>
            <a:gdLst>
              <a:gd name="T0" fmla="*/ 2147483647 w 220"/>
              <a:gd name="T1" fmla="*/ 2147483647 h 166"/>
              <a:gd name="T2" fmla="*/ 2147483647 w 220"/>
              <a:gd name="T3" fmla="*/ 2147483647 h 166"/>
              <a:gd name="T4" fmla="*/ 2147483647 w 220"/>
              <a:gd name="T5" fmla="*/ 2147483647 h 166"/>
              <a:gd name="T6" fmla="*/ 2147483647 w 220"/>
              <a:gd name="T7" fmla="*/ 2147483647 h 166"/>
              <a:gd name="T8" fmla="*/ 2147483647 w 220"/>
              <a:gd name="T9" fmla="*/ 2147483647 h 166"/>
              <a:gd name="T10" fmla="*/ 2147483647 w 220"/>
              <a:gd name="T11" fmla="*/ 2147483647 h 166"/>
              <a:gd name="T12" fmla="*/ 2147483647 w 220"/>
              <a:gd name="T13" fmla="*/ 2147483647 h 166"/>
              <a:gd name="T14" fmla="*/ 0 60000 65536"/>
              <a:gd name="T15" fmla="*/ 0 60000 65536"/>
              <a:gd name="T16" fmla="*/ 0 60000 65536"/>
              <a:gd name="T17" fmla="*/ 0 60000 65536"/>
              <a:gd name="T18" fmla="*/ 0 60000 65536"/>
              <a:gd name="T19" fmla="*/ 0 60000 65536"/>
              <a:gd name="T20" fmla="*/ 0 60000 65536"/>
              <a:gd name="T21" fmla="*/ 0 w 220"/>
              <a:gd name="T22" fmla="*/ 0 h 166"/>
              <a:gd name="T23" fmla="*/ 220 w 220"/>
              <a:gd name="T24" fmla="*/ 166 h 166"/>
              <a:gd name="connsiteX0" fmla="*/ 9939 w 9939"/>
              <a:gd name="connsiteY0" fmla="*/ 6052 h 9698"/>
              <a:gd name="connsiteX1" fmla="*/ 4757 w 9939"/>
              <a:gd name="connsiteY1" fmla="*/ 9666 h 9698"/>
              <a:gd name="connsiteX2" fmla="*/ 166 w 9939"/>
              <a:gd name="connsiteY2" fmla="*/ 7437 h 9698"/>
              <a:gd name="connsiteX3" fmla="*/ 1348 w 9939"/>
              <a:gd name="connsiteY3" fmla="*/ 1112 h 9698"/>
              <a:gd name="connsiteX4" fmla="*/ 5212 w 9939"/>
              <a:gd name="connsiteY4" fmla="*/ 27 h 9698"/>
              <a:gd name="connsiteX5" fmla="*/ 9394 w 9939"/>
              <a:gd name="connsiteY5" fmla="*/ 1353 h 9698"/>
              <a:gd name="connsiteX6" fmla="*/ 6621 w 9939"/>
              <a:gd name="connsiteY6" fmla="*/ 7256 h 9698"/>
              <a:gd name="connsiteX0" fmla="*/ 10000 w 10000"/>
              <a:gd name="connsiteY0" fmla="*/ 6240 h 10000"/>
              <a:gd name="connsiteX1" fmla="*/ 4786 w 10000"/>
              <a:gd name="connsiteY1" fmla="*/ 9967 h 10000"/>
              <a:gd name="connsiteX2" fmla="*/ 167 w 10000"/>
              <a:gd name="connsiteY2" fmla="*/ 7669 h 10000"/>
              <a:gd name="connsiteX3" fmla="*/ 1356 w 10000"/>
              <a:gd name="connsiteY3" fmla="*/ 1147 h 10000"/>
              <a:gd name="connsiteX4" fmla="*/ 5244 w 10000"/>
              <a:gd name="connsiteY4" fmla="*/ 28 h 10000"/>
              <a:gd name="connsiteX5" fmla="*/ 9452 w 10000"/>
              <a:gd name="connsiteY5" fmla="*/ 1395 h 10000"/>
              <a:gd name="connsiteX6" fmla="*/ 5839 w 10000"/>
              <a:gd name="connsiteY6" fmla="*/ 4500 h 10000"/>
              <a:gd name="connsiteX0" fmla="*/ 10000 w 10000"/>
              <a:gd name="connsiteY0" fmla="*/ 6240 h 10000"/>
              <a:gd name="connsiteX1" fmla="*/ 4786 w 10000"/>
              <a:gd name="connsiteY1" fmla="*/ 9967 h 10000"/>
              <a:gd name="connsiteX2" fmla="*/ 167 w 10000"/>
              <a:gd name="connsiteY2" fmla="*/ 7669 h 10000"/>
              <a:gd name="connsiteX3" fmla="*/ 1356 w 10000"/>
              <a:gd name="connsiteY3" fmla="*/ 1147 h 10000"/>
              <a:gd name="connsiteX4" fmla="*/ 5244 w 10000"/>
              <a:gd name="connsiteY4" fmla="*/ 28 h 10000"/>
              <a:gd name="connsiteX5" fmla="*/ 9452 w 10000"/>
              <a:gd name="connsiteY5" fmla="*/ 1395 h 10000"/>
              <a:gd name="connsiteX0" fmla="*/ 10167 w 10167"/>
              <a:gd name="connsiteY0" fmla="*/ 6240 h 10919"/>
              <a:gd name="connsiteX1" fmla="*/ 7285 w 10167"/>
              <a:gd name="connsiteY1" fmla="*/ 10899 h 10919"/>
              <a:gd name="connsiteX2" fmla="*/ 334 w 10167"/>
              <a:gd name="connsiteY2" fmla="*/ 7669 h 10919"/>
              <a:gd name="connsiteX3" fmla="*/ 1523 w 10167"/>
              <a:gd name="connsiteY3" fmla="*/ 1147 h 10919"/>
              <a:gd name="connsiteX4" fmla="*/ 5411 w 10167"/>
              <a:gd name="connsiteY4" fmla="*/ 28 h 10919"/>
              <a:gd name="connsiteX5" fmla="*/ 9619 w 10167"/>
              <a:gd name="connsiteY5" fmla="*/ 1395 h 10919"/>
              <a:gd name="connsiteX0" fmla="*/ 10167 w 10284"/>
              <a:gd name="connsiteY0" fmla="*/ 6240 h 10919"/>
              <a:gd name="connsiteX1" fmla="*/ 7285 w 10284"/>
              <a:gd name="connsiteY1" fmla="*/ 10899 h 10919"/>
              <a:gd name="connsiteX2" fmla="*/ 334 w 10284"/>
              <a:gd name="connsiteY2" fmla="*/ 7669 h 10919"/>
              <a:gd name="connsiteX3" fmla="*/ 1523 w 10284"/>
              <a:gd name="connsiteY3" fmla="*/ 1147 h 10919"/>
              <a:gd name="connsiteX4" fmla="*/ 5411 w 10284"/>
              <a:gd name="connsiteY4" fmla="*/ 28 h 10919"/>
              <a:gd name="connsiteX5" fmla="*/ 10056 w 10284"/>
              <a:gd name="connsiteY5" fmla="*/ 431 h 10919"/>
              <a:gd name="connsiteX6" fmla="*/ 9619 w 10284"/>
              <a:gd name="connsiteY6" fmla="*/ 1395 h 10919"/>
              <a:gd name="connsiteX0" fmla="*/ 13597 w 13597"/>
              <a:gd name="connsiteY0" fmla="*/ 7917 h 10899"/>
              <a:gd name="connsiteX1" fmla="*/ 7285 w 13597"/>
              <a:gd name="connsiteY1" fmla="*/ 10899 h 10899"/>
              <a:gd name="connsiteX2" fmla="*/ 334 w 13597"/>
              <a:gd name="connsiteY2" fmla="*/ 7669 h 10899"/>
              <a:gd name="connsiteX3" fmla="*/ 1523 w 13597"/>
              <a:gd name="connsiteY3" fmla="*/ 1147 h 10899"/>
              <a:gd name="connsiteX4" fmla="*/ 5411 w 13597"/>
              <a:gd name="connsiteY4" fmla="*/ 28 h 10899"/>
              <a:gd name="connsiteX5" fmla="*/ 10056 w 13597"/>
              <a:gd name="connsiteY5" fmla="*/ 431 h 10899"/>
              <a:gd name="connsiteX6" fmla="*/ 9619 w 13597"/>
              <a:gd name="connsiteY6" fmla="*/ 1395 h 10899"/>
              <a:gd name="connsiteX0" fmla="*/ 13597 w 13597"/>
              <a:gd name="connsiteY0" fmla="*/ 7917 h 10899"/>
              <a:gd name="connsiteX1" fmla="*/ 7285 w 13597"/>
              <a:gd name="connsiteY1" fmla="*/ 10899 h 10899"/>
              <a:gd name="connsiteX2" fmla="*/ 334 w 13597"/>
              <a:gd name="connsiteY2" fmla="*/ 7669 h 10899"/>
              <a:gd name="connsiteX3" fmla="*/ 1523 w 13597"/>
              <a:gd name="connsiteY3" fmla="*/ 1147 h 10899"/>
              <a:gd name="connsiteX4" fmla="*/ 5411 w 13597"/>
              <a:gd name="connsiteY4" fmla="*/ 28 h 10899"/>
              <a:gd name="connsiteX5" fmla="*/ 10056 w 13597"/>
              <a:gd name="connsiteY5" fmla="*/ 431 h 10899"/>
              <a:gd name="connsiteX0" fmla="*/ 13842 w 13842"/>
              <a:gd name="connsiteY0" fmla="*/ 7917 h 11160"/>
              <a:gd name="connsiteX1" fmla="*/ 7530 w 13842"/>
              <a:gd name="connsiteY1" fmla="*/ 10899 h 11160"/>
              <a:gd name="connsiteX2" fmla="*/ 305 w 13842"/>
              <a:gd name="connsiteY2" fmla="*/ 9905 h 11160"/>
              <a:gd name="connsiteX3" fmla="*/ 1768 w 13842"/>
              <a:gd name="connsiteY3" fmla="*/ 1147 h 11160"/>
              <a:gd name="connsiteX4" fmla="*/ 5656 w 13842"/>
              <a:gd name="connsiteY4" fmla="*/ 28 h 11160"/>
              <a:gd name="connsiteX5" fmla="*/ 10301 w 13842"/>
              <a:gd name="connsiteY5" fmla="*/ 431 h 11160"/>
              <a:gd name="connsiteX0" fmla="*/ 13972 w 13972"/>
              <a:gd name="connsiteY0" fmla="*/ 8000 h 11185"/>
              <a:gd name="connsiteX1" fmla="*/ 7660 w 13972"/>
              <a:gd name="connsiteY1" fmla="*/ 10982 h 11185"/>
              <a:gd name="connsiteX2" fmla="*/ 435 w 13972"/>
              <a:gd name="connsiteY2" fmla="*/ 9988 h 11185"/>
              <a:gd name="connsiteX3" fmla="*/ 1349 w 13972"/>
              <a:gd name="connsiteY3" fmla="*/ 2534 h 11185"/>
              <a:gd name="connsiteX4" fmla="*/ 5786 w 13972"/>
              <a:gd name="connsiteY4" fmla="*/ 111 h 11185"/>
              <a:gd name="connsiteX5" fmla="*/ 10431 w 13972"/>
              <a:gd name="connsiteY5" fmla="*/ 514 h 11185"/>
              <a:gd name="connsiteX0" fmla="*/ 14150 w 14150"/>
              <a:gd name="connsiteY0" fmla="*/ 7486 h 10671"/>
              <a:gd name="connsiteX1" fmla="*/ 7838 w 14150"/>
              <a:gd name="connsiteY1" fmla="*/ 10468 h 10671"/>
              <a:gd name="connsiteX2" fmla="*/ 613 w 14150"/>
              <a:gd name="connsiteY2" fmla="*/ 9474 h 10671"/>
              <a:gd name="connsiteX3" fmla="*/ 1527 w 14150"/>
              <a:gd name="connsiteY3" fmla="*/ 2020 h 10671"/>
              <a:gd name="connsiteX4" fmla="*/ 10609 w 14150"/>
              <a:gd name="connsiteY4" fmla="*/ 0 h 10671"/>
              <a:gd name="connsiteX0" fmla="*/ 14150 w 14150"/>
              <a:gd name="connsiteY0" fmla="*/ 6368 h 9553"/>
              <a:gd name="connsiteX1" fmla="*/ 7838 w 14150"/>
              <a:gd name="connsiteY1" fmla="*/ 9350 h 9553"/>
              <a:gd name="connsiteX2" fmla="*/ 613 w 14150"/>
              <a:gd name="connsiteY2" fmla="*/ 8356 h 9553"/>
              <a:gd name="connsiteX3" fmla="*/ 1527 w 14150"/>
              <a:gd name="connsiteY3" fmla="*/ 902 h 9553"/>
              <a:gd name="connsiteX4" fmla="*/ 10609 w 14150"/>
              <a:gd name="connsiteY4" fmla="*/ 0 h 9553"/>
              <a:gd name="connsiteX0" fmla="*/ 10004 w 10004"/>
              <a:gd name="connsiteY0" fmla="*/ 7446 h 10780"/>
              <a:gd name="connsiteX1" fmla="*/ 5543 w 10004"/>
              <a:gd name="connsiteY1" fmla="*/ 10568 h 10780"/>
              <a:gd name="connsiteX2" fmla="*/ 437 w 10004"/>
              <a:gd name="connsiteY2" fmla="*/ 9527 h 10780"/>
              <a:gd name="connsiteX3" fmla="*/ 1083 w 10004"/>
              <a:gd name="connsiteY3" fmla="*/ 1724 h 10780"/>
              <a:gd name="connsiteX4" fmla="*/ 7599 w 10004"/>
              <a:gd name="connsiteY4" fmla="*/ 0 h 10780"/>
              <a:gd name="connsiteX0" fmla="*/ 9853 w 9853"/>
              <a:gd name="connsiteY0" fmla="*/ 7446 h 10780"/>
              <a:gd name="connsiteX1" fmla="*/ 5392 w 9853"/>
              <a:gd name="connsiteY1" fmla="*/ 10568 h 10780"/>
              <a:gd name="connsiteX2" fmla="*/ 286 w 9853"/>
              <a:gd name="connsiteY2" fmla="*/ 9527 h 10780"/>
              <a:gd name="connsiteX3" fmla="*/ 932 w 9853"/>
              <a:gd name="connsiteY3" fmla="*/ 1724 h 10780"/>
              <a:gd name="connsiteX4" fmla="*/ 3331 w 9853"/>
              <a:gd name="connsiteY4" fmla="*/ 4508 h 10780"/>
              <a:gd name="connsiteX5" fmla="*/ 7448 w 9853"/>
              <a:gd name="connsiteY5" fmla="*/ 0 h 10780"/>
              <a:gd name="connsiteX0" fmla="*/ 10071 w 10071"/>
              <a:gd name="connsiteY0" fmla="*/ 6907 h 9952"/>
              <a:gd name="connsiteX1" fmla="*/ 5543 w 10071"/>
              <a:gd name="connsiteY1" fmla="*/ 9803 h 9952"/>
              <a:gd name="connsiteX2" fmla="*/ 361 w 10071"/>
              <a:gd name="connsiteY2" fmla="*/ 8838 h 9952"/>
              <a:gd name="connsiteX3" fmla="*/ 772 w 10071"/>
              <a:gd name="connsiteY3" fmla="*/ 2953 h 9952"/>
              <a:gd name="connsiteX4" fmla="*/ 3452 w 10071"/>
              <a:gd name="connsiteY4" fmla="*/ 4182 h 9952"/>
              <a:gd name="connsiteX5" fmla="*/ 7630 w 10071"/>
              <a:gd name="connsiteY5" fmla="*/ 0 h 9952"/>
              <a:gd name="connsiteX0" fmla="*/ 9679 w 9679"/>
              <a:gd name="connsiteY0" fmla="*/ 6940 h 9967"/>
              <a:gd name="connsiteX1" fmla="*/ 5183 w 9679"/>
              <a:gd name="connsiteY1" fmla="*/ 9850 h 9967"/>
              <a:gd name="connsiteX2" fmla="*/ 37 w 9679"/>
              <a:gd name="connsiteY2" fmla="*/ 8881 h 9967"/>
              <a:gd name="connsiteX3" fmla="*/ 3107 w 9679"/>
              <a:gd name="connsiteY3" fmla="*/ 4202 h 9967"/>
              <a:gd name="connsiteX4" fmla="*/ 7255 w 9679"/>
              <a:gd name="connsiteY4" fmla="*/ 0 h 9967"/>
              <a:gd name="connsiteX0" fmla="*/ 10376 w 10376"/>
              <a:gd name="connsiteY0" fmla="*/ 6963 h 11620"/>
              <a:gd name="connsiteX1" fmla="*/ 5731 w 10376"/>
              <a:gd name="connsiteY1" fmla="*/ 9883 h 11620"/>
              <a:gd name="connsiteX2" fmla="*/ 414 w 10376"/>
              <a:gd name="connsiteY2" fmla="*/ 8910 h 11620"/>
              <a:gd name="connsiteX3" fmla="*/ 3586 w 10376"/>
              <a:gd name="connsiteY3" fmla="*/ 4216 h 11620"/>
              <a:gd name="connsiteX4" fmla="*/ 7872 w 10376"/>
              <a:gd name="connsiteY4" fmla="*/ 0 h 11620"/>
              <a:gd name="connsiteX0" fmla="*/ 10422 w 10422"/>
              <a:gd name="connsiteY0" fmla="*/ 6963 h 10937"/>
              <a:gd name="connsiteX1" fmla="*/ 5777 w 10422"/>
              <a:gd name="connsiteY1" fmla="*/ 9883 h 10937"/>
              <a:gd name="connsiteX2" fmla="*/ 460 w 10422"/>
              <a:gd name="connsiteY2" fmla="*/ 8910 h 10937"/>
              <a:gd name="connsiteX3" fmla="*/ 3632 w 10422"/>
              <a:gd name="connsiteY3" fmla="*/ 4216 h 10937"/>
              <a:gd name="connsiteX4" fmla="*/ 7918 w 10422"/>
              <a:gd name="connsiteY4" fmla="*/ 0 h 1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 h="10937">
                <a:moveTo>
                  <a:pt x="10422" y="6963"/>
                </a:moveTo>
                <a:cubicBezTo>
                  <a:pt x="10053" y="7571"/>
                  <a:pt x="7438" y="9559"/>
                  <a:pt x="5777" y="9883"/>
                </a:cubicBezTo>
                <a:cubicBezTo>
                  <a:pt x="4118" y="10207"/>
                  <a:pt x="2202" y="12583"/>
                  <a:pt x="460" y="8910"/>
                </a:cubicBezTo>
                <a:cubicBezTo>
                  <a:pt x="-1282" y="5237"/>
                  <a:pt x="2389" y="5701"/>
                  <a:pt x="3632" y="4216"/>
                </a:cubicBezTo>
                <a:cubicBezTo>
                  <a:pt x="4762" y="3948"/>
                  <a:pt x="7602" y="20"/>
                  <a:pt x="7918" y="0"/>
                </a:cubicBezTo>
              </a:path>
            </a:pathLst>
          </a:custGeom>
          <a:noFill/>
          <a:ln w="63500" cmpd="sng">
            <a:solidFill>
              <a:srgbClr val="FF66FF"/>
            </a:solidFill>
            <a:round/>
            <a:headEnd/>
            <a:tailEnd/>
          </a:ln>
        </p:spPr>
        <p:txBody>
          <a:bodyPr/>
          <a:lstStyle/>
          <a:p>
            <a:endParaRPr lang="en-US">
              <a:solidFill>
                <a:srgbClr val="000000"/>
              </a:solidFill>
            </a:endParaRPr>
          </a:p>
        </p:txBody>
      </p:sp>
      <p:sp>
        <p:nvSpPr>
          <p:cNvPr id="16417" name="Freeform 80"/>
          <p:cNvSpPr>
            <a:spLocks/>
          </p:cNvSpPr>
          <p:nvPr/>
        </p:nvSpPr>
        <p:spPr bwMode="auto">
          <a:xfrm>
            <a:off x="671211" y="2927264"/>
            <a:ext cx="889141" cy="625878"/>
          </a:xfrm>
          <a:custGeom>
            <a:avLst/>
            <a:gdLst>
              <a:gd name="T0" fmla="*/ 2147483647 w 438"/>
              <a:gd name="T1" fmla="*/ 2147483647 h 411"/>
              <a:gd name="T2" fmla="*/ 2147483647 w 438"/>
              <a:gd name="T3" fmla="*/ 2147483647 h 411"/>
              <a:gd name="T4" fmla="*/ 2147483647 w 438"/>
              <a:gd name="T5" fmla="*/ 2147483647 h 411"/>
              <a:gd name="T6" fmla="*/ 2147483647 w 438"/>
              <a:gd name="T7" fmla="*/ 2147483647 h 411"/>
              <a:gd name="T8" fmla="*/ 2147483647 w 438"/>
              <a:gd name="T9" fmla="*/ 2147483647 h 411"/>
              <a:gd name="T10" fmla="*/ 2147483647 w 438"/>
              <a:gd name="T11" fmla="*/ 2147483647 h 411"/>
              <a:gd name="T12" fmla="*/ 2147483647 w 438"/>
              <a:gd name="T13" fmla="*/ 2147483647 h 411"/>
              <a:gd name="T14" fmla="*/ 2147483647 w 438"/>
              <a:gd name="T15" fmla="*/ 2147483647 h 411"/>
              <a:gd name="T16" fmla="*/ 2147483647 w 438"/>
              <a:gd name="T17" fmla="*/ 2147483647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411"/>
              <a:gd name="T29" fmla="*/ 438 w 438"/>
              <a:gd name="T30" fmla="*/ 411 h 411"/>
              <a:gd name="connsiteX0" fmla="*/ 2207 w 10167"/>
              <a:gd name="connsiteY0" fmla="*/ 8034 h 10808"/>
              <a:gd name="connsiteX1" fmla="*/ 1522 w 10167"/>
              <a:gd name="connsiteY1" fmla="*/ 5772 h 10808"/>
              <a:gd name="connsiteX2" fmla="*/ 1317 w 10167"/>
              <a:gd name="connsiteY2" fmla="*/ 4093 h 10808"/>
              <a:gd name="connsiteX3" fmla="*/ 290 w 10167"/>
              <a:gd name="connsiteY3" fmla="*/ 151 h 10808"/>
              <a:gd name="connsiteX4" fmla="*/ 7207 w 10167"/>
              <a:gd name="connsiteY4" fmla="*/ 1173 h 10808"/>
              <a:gd name="connsiteX5" fmla="*/ 10152 w 10167"/>
              <a:gd name="connsiteY5" fmla="*/ 4531 h 10808"/>
              <a:gd name="connsiteX6" fmla="*/ 6111 w 10167"/>
              <a:gd name="connsiteY6" fmla="*/ 7815 h 10808"/>
              <a:gd name="connsiteX7" fmla="*/ 2961 w 10167"/>
              <a:gd name="connsiteY7" fmla="*/ 10808 h 10808"/>
              <a:gd name="connsiteX8" fmla="*/ 2116 w 10167"/>
              <a:gd name="connsiteY8" fmla="*/ 7840 h 10808"/>
              <a:gd name="connsiteX0" fmla="*/ 2207 w 10167"/>
              <a:gd name="connsiteY0" fmla="*/ 8034 h 10808"/>
              <a:gd name="connsiteX1" fmla="*/ 1522 w 10167"/>
              <a:gd name="connsiteY1" fmla="*/ 5772 h 10808"/>
              <a:gd name="connsiteX2" fmla="*/ 1317 w 10167"/>
              <a:gd name="connsiteY2" fmla="*/ 4093 h 10808"/>
              <a:gd name="connsiteX3" fmla="*/ 290 w 10167"/>
              <a:gd name="connsiteY3" fmla="*/ 151 h 10808"/>
              <a:gd name="connsiteX4" fmla="*/ 7207 w 10167"/>
              <a:gd name="connsiteY4" fmla="*/ 1173 h 10808"/>
              <a:gd name="connsiteX5" fmla="*/ 10152 w 10167"/>
              <a:gd name="connsiteY5" fmla="*/ 4531 h 10808"/>
              <a:gd name="connsiteX6" fmla="*/ 6111 w 10167"/>
              <a:gd name="connsiteY6" fmla="*/ 7815 h 10808"/>
              <a:gd name="connsiteX7" fmla="*/ 2961 w 10167"/>
              <a:gd name="connsiteY7" fmla="*/ 10808 h 10808"/>
              <a:gd name="connsiteX8" fmla="*/ 2116 w 10167"/>
              <a:gd name="connsiteY8" fmla="*/ 7840 h 10808"/>
              <a:gd name="connsiteX9" fmla="*/ 2207 w 10167"/>
              <a:gd name="connsiteY9" fmla="*/ 8034 h 10808"/>
              <a:gd name="connsiteX0" fmla="*/ 0 w 9877"/>
              <a:gd name="connsiteY0" fmla="*/ 151 h 10808"/>
              <a:gd name="connsiteX1" fmla="*/ 6917 w 9877"/>
              <a:gd name="connsiteY1" fmla="*/ 1173 h 10808"/>
              <a:gd name="connsiteX2" fmla="*/ 9862 w 9877"/>
              <a:gd name="connsiteY2" fmla="*/ 4531 h 10808"/>
              <a:gd name="connsiteX3" fmla="*/ 5821 w 9877"/>
              <a:gd name="connsiteY3" fmla="*/ 7815 h 10808"/>
              <a:gd name="connsiteX4" fmla="*/ 2671 w 9877"/>
              <a:gd name="connsiteY4" fmla="*/ 10808 h 10808"/>
              <a:gd name="connsiteX5" fmla="*/ 1826 w 9877"/>
              <a:gd name="connsiteY5" fmla="*/ 7840 h 10808"/>
              <a:gd name="connsiteX6" fmla="*/ 1917 w 9877"/>
              <a:gd name="connsiteY6" fmla="*/ 8034 h 10808"/>
              <a:gd name="connsiteX7" fmla="*/ 1232 w 9877"/>
              <a:gd name="connsiteY7" fmla="*/ 5772 h 10808"/>
              <a:gd name="connsiteX8" fmla="*/ 1027 w 9877"/>
              <a:gd name="connsiteY8" fmla="*/ 4093 h 10808"/>
              <a:gd name="connsiteX9" fmla="*/ 1315 w 9877"/>
              <a:gd name="connsiteY9" fmla="*/ 1552 h 10808"/>
              <a:gd name="connsiteX0" fmla="*/ 6233 w 16233"/>
              <a:gd name="connsiteY0" fmla="*/ 140 h 10000"/>
              <a:gd name="connsiteX1" fmla="*/ 13236 w 16233"/>
              <a:gd name="connsiteY1" fmla="*/ 1085 h 10000"/>
              <a:gd name="connsiteX2" fmla="*/ 16218 w 16233"/>
              <a:gd name="connsiteY2" fmla="*/ 4192 h 10000"/>
              <a:gd name="connsiteX3" fmla="*/ 12126 w 16233"/>
              <a:gd name="connsiteY3" fmla="*/ 7231 h 10000"/>
              <a:gd name="connsiteX4" fmla="*/ 8937 w 16233"/>
              <a:gd name="connsiteY4" fmla="*/ 10000 h 10000"/>
              <a:gd name="connsiteX5" fmla="*/ 8082 w 16233"/>
              <a:gd name="connsiteY5" fmla="*/ 7254 h 10000"/>
              <a:gd name="connsiteX6" fmla="*/ 8174 w 16233"/>
              <a:gd name="connsiteY6" fmla="*/ 7433 h 10000"/>
              <a:gd name="connsiteX7" fmla="*/ 7480 w 16233"/>
              <a:gd name="connsiteY7" fmla="*/ 5340 h 10000"/>
              <a:gd name="connsiteX8" fmla="*/ 7273 w 16233"/>
              <a:gd name="connsiteY8" fmla="*/ 3787 h 10000"/>
              <a:gd name="connsiteX9" fmla="*/ 421 w 16233"/>
              <a:gd name="connsiteY9" fmla="*/ 1368 h 10000"/>
              <a:gd name="connsiteX0" fmla="*/ 5812 w 15812"/>
              <a:gd name="connsiteY0" fmla="*/ 140 h 10000"/>
              <a:gd name="connsiteX1" fmla="*/ 12815 w 15812"/>
              <a:gd name="connsiteY1" fmla="*/ 1085 h 10000"/>
              <a:gd name="connsiteX2" fmla="*/ 15797 w 15812"/>
              <a:gd name="connsiteY2" fmla="*/ 4192 h 10000"/>
              <a:gd name="connsiteX3" fmla="*/ 11705 w 15812"/>
              <a:gd name="connsiteY3" fmla="*/ 7231 h 10000"/>
              <a:gd name="connsiteX4" fmla="*/ 8516 w 15812"/>
              <a:gd name="connsiteY4" fmla="*/ 10000 h 10000"/>
              <a:gd name="connsiteX5" fmla="*/ 7661 w 15812"/>
              <a:gd name="connsiteY5" fmla="*/ 7254 h 10000"/>
              <a:gd name="connsiteX6" fmla="*/ 7753 w 15812"/>
              <a:gd name="connsiteY6" fmla="*/ 7433 h 10000"/>
              <a:gd name="connsiteX7" fmla="*/ 7059 w 15812"/>
              <a:gd name="connsiteY7" fmla="*/ 5340 h 10000"/>
              <a:gd name="connsiteX8" fmla="*/ 6852 w 15812"/>
              <a:gd name="connsiteY8" fmla="*/ 3787 h 10000"/>
              <a:gd name="connsiteX9" fmla="*/ 0 w 15812"/>
              <a:gd name="connsiteY9" fmla="*/ 1368 h 10000"/>
              <a:gd name="connsiteX0" fmla="*/ 0 w 19981"/>
              <a:gd name="connsiteY0" fmla="*/ 6 h 35462"/>
              <a:gd name="connsiteX1" fmla="*/ 16919 w 19981"/>
              <a:gd name="connsiteY1" fmla="*/ 26547 h 35462"/>
              <a:gd name="connsiteX2" fmla="*/ 19901 w 19981"/>
              <a:gd name="connsiteY2" fmla="*/ 29654 h 35462"/>
              <a:gd name="connsiteX3" fmla="*/ 15809 w 19981"/>
              <a:gd name="connsiteY3" fmla="*/ 32693 h 35462"/>
              <a:gd name="connsiteX4" fmla="*/ 12620 w 19981"/>
              <a:gd name="connsiteY4" fmla="*/ 35462 h 35462"/>
              <a:gd name="connsiteX5" fmla="*/ 11765 w 19981"/>
              <a:gd name="connsiteY5" fmla="*/ 32716 h 35462"/>
              <a:gd name="connsiteX6" fmla="*/ 11857 w 19981"/>
              <a:gd name="connsiteY6" fmla="*/ 32895 h 35462"/>
              <a:gd name="connsiteX7" fmla="*/ 11163 w 19981"/>
              <a:gd name="connsiteY7" fmla="*/ 30802 h 35462"/>
              <a:gd name="connsiteX8" fmla="*/ 10956 w 19981"/>
              <a:gd name="connsiteY8" fmla="*/ 29249 h 35462"/>
              <a:gd name="connsiteX9" fmla="*/ 4104 w 19981"/>
              <a:gd name="connsiteY9" fmla="*/ 26830 h 35462"/>
              <a:gd name="connsiteX0" fmla="*/ 0 w 19930"/>
              <a:gd name="connsiteY0" fmla="*/ 7 h 35463"/>
              <a:gd name="connsiteX1" fmla="*/ 16572 w 19930"/>
              <a:gd name="connsiteY1" fmla="*/ 24117 h 35463"/>
              <a:gd name="connsiteX2" fmla="*/ 19901 w 19930"/>
              <a:gd name="connsiteY2" fmla="*/ 29655 h 35463"/>
              <a:gd name="connsiteX3" fmla="*/ 15809 w 19930"/>
              <a:gd name="connsiteY3" fmla="*/ 32694 h 35463"/>
              <a:gd name="connsiteX4" fmla="*/ 12620 w 19930"/>
              <a:gd name="connsiteY4" fmla="*/ 35463 h 35463"/>
              <a:gd name="connsiteX5" fmla="*/ 11765 w 19930"/>
              <a:gd name="connsiteY5" fmla="*/ 32717 h 35463"/>
              <a:gd name="connsiteX6" fmla="*/ 11857 w 19930"/>
              <a:gd name="connsiteY6" fmla="*/ 32896 h 35463"/>
              <a:gd name="connsiteX7" fmla="*/ 11163 w 19930"/>
              <a:gd name="connsiteY7" fmla="*/ 30803 h 35463"/>
              <a:gd name="connsiteX8" fmla="*/ 10956 w 19930"/>
              <a:gd name="connsiteY8" fmla="*/ 29250 h 35463"/>
              <a:gd name="connsiteX9" fmla="*/ 4104 w 19930"/>
              <a:gd name="connsiteY9" fmla="*/ 26831 h 35463"/>
              <a:gd name="connsiteX0" fmla="*/ 2618 w 23323"/>
              <a:gd name="connsiteY0" fmla="*/ 3923 h 39379"/>
              <a:gd name="connsiteX1" fmla="*/ 1021 w 23323"/>
              <a:gd name="connsiteY1" fmla="*/ 1829 h 39379"/>
              <a:gd name="connsiteX2" fmla="*/ 22519 w 23323"/>
              <a:gd name="connsiteY2" fmla="*/ 33571 h 39379"/>
              <a:gd name="connsiteX3" fmla="*/ 18427 w 23323"/>
              <a:gd name="connsiteY3" fmla="*/ 36610 h 39379"/>
              <a:gd name="connsiteX4" fmla="*/ 15238 w 23323"/>
              <a:gd name="connsiteY4" fmla="*/ 39379 h 39379"/>
              <a:gd name="connsiteX5" fmla="*/ 14383 w 23323"/>
              <a:gd name="connsiteY5" fmla="*/ 36633 h 39379"/>
              <a:gd name="connsiteX6" fmla="*/ 14475 w 23323"/>
              <a:gd name="connsiteY6" fmla="*/ 36812 h 39379"/>
              <a:gd name="connsiteX7" fmla="*/ 13781 w 23323"/>
              <a:gd name="connsiteY7" fmla="*/ 34719 h 39379"/>
              <a:gd name="connsiteX8" fmla="*/ 13574 w 23323"/>
              <a:gd name="connsiteY8" fmla="*/ 33166 h 39379"/>
              <a:gd name="connsiteX9" fmla="*/ 6722 w 23323"/>
              <a:gd name="connsiteY9" fmla="*/ 30747 h 39379"/>
              <a:gd name="connsiteX0" fmla="*/ 2348 w 18800"/>
              <a:gd name="connsiteY0" fmla="*/ 4142 h 40567"/>
              <a:gd name="connsiteX1" fmla="*/ 751 w 18800"/>
              <a:gd name="connsiteY1" fmla="*/ 2048 h 40567"/>
              <a:gd name="connsiteX2" fmla="*/ 18157 w 18800"/>
              <a:gd name="connsiteY2" fmla="*/ 36829 h 40567"/>
              <a:gd name="connsiteX3" fmla="*/ 14968 w 18800"/>
              <a:gd name="connsiteY3" fmla="*/ 39598 h 40567"/>
              <a:gd name="connsiteX4" fmla="*/ 14113 w 18800"/>
              <a:gd name="connsiteY4" fmla="*/ 36852 h 40567"/>
              <a:gd name="connsiteX5" fmla="*/ 14205 w 18800"/>
              <a:gd name="connsiteY5" fmla="*/ 37031 h 40567"/>
              <a:gd name="connsiteX6" fmla="*/ 13511 w 18800"/>
              <a:gd name="connsiteY6" fmla="*/ 34938 h 40567"/>
              <a:gd name="connsiteX7" fmla="*/ 13304 w 18800"/>
              <a:gd name="connsiteY7" fmla="*/ 33385 h 40567"/>
              <a:gd name="connsiteX8" fmla="*/ 6452 w 18800"/>
              <a:gd name="connsiteY8" fmla="*/ 30966 h 40567"/>
              <a:gd name="connsiteX0" fmla="*/ 2146 w 14766"/>
              <a:gd name="connsiteY0" fmla="*/ 4342 h 39798"/>
              <a:gd name="connsiteX1" fmla="*/ 549 w 14766"/>
              <a:gd name="connsiteY1" fmla="*/ 2248 h 39798"/>
              <a:gd name="connsiteX2" fmla="*/ 14766 w 14766"/>
              <a:gd name="connsiteY2" fmla="*/ 39798 h 39798"/>
              <a:gd name="connsiteX3" fmla="*/ 13911 w 14766"/>
              <a:gd name="connsiteY3" fmla="*/ 37052 h 39798"/>
              <a:gd name="connsiteX4" fmla="*/ 14003 w 14766"/>
              <a:gd name="connsiteY4" fmla="*/ 37231 h 39798"/>
              <a:gd name="connsiteX5" fmla="*/ 13309 w 14766"/>
              <a:gd name="connsiteY5" fmla="*/ 35138 h 39798"/>
              <a:gd name="connsiteX6" fmla="*/ 13102 w 14766"/>
              <a:gd name="connsiteY6" fmla="*/ 33585 h 39798"/>
              <a:gd name="connsiteX7" fmla="*/ 6250 w 14766"/>
              <a:gd name="connsiteY7" fmla="*/ 31166 h 39798"/>
              <a:gd name="connsiteX0" fmla="*/ 2094 w 13951"/>
              <a:gd name="connsiteY0" fmla="*/ 4145 h 37034"/>
              <a:gd name="connsiteX1" fmla="*/ 497 w 13951"/>
              <a:gd name="connsiteY1" fmla="*/ 2051 h 37034"/>
              <a:gd name="connsiteX2" fmla="*/ 13859 w 13951"/>
              <a:gd name="connsiteY2" fmla="*/ 36855 h 37034"/>
              <a:gd name="connsiteX3" fmla="*/ 13951 w 13951"/>
              <a:gd name="connsiteY3" fmla="*/ 37034 h 37034"/>
              <a:gd name="connsiteX4" fmla="*/ 13257 w 13951"/>
              <a:gd name="connsiteY4" fmla="*/ 34941 h 37034"/>
              <a:gd name="connsiteX5" fmla="*/ 13050 w 13951"/>
              <a:gd name="connsiteY5" fmla="*/ 33388 h 37034"/>
              <a:gd name="connsiteX6" fmla="*/ 6198 w 13951"/>
              <a:gd name="connsiteY6" fmla="*/ 30969 h 37034"/>
              <a:gd name="connsiteX0" fmla="*/ 2094 w 14693"/>
              <a:gd name="connsiteY0" fmla="*/ 4145 h 38974"/>
              <a:gd name="connsiteX1" fmla="*/ 497 w 14693"/>
              <a:gd name="connsiteY1" fmla="*/ 2051 h 38974"/>
              <a:gd name="connsiteX2" fmla="*/ 13859 w 14693"/>
              <a:gd name="connsiteY2" fmla="*/ 36855 h 38974"/>
              <a:gd name="connsiteX3" fmla="*/ 13257 w 14693"/>
              <a:gd name="connsiteY3" fmla="*/ 34941 h 38974"/>
              <a:gd name="connsiteX4" fmla="*/ 13050 w 14693"/>
              <a:gd name="connsiteY4" fmla="*/ 33388 h 38974"/>
              <a:gd name="connsiteX5" fmla="*/ 6198 w 14693"/>
              <a:gd name="connsiteY5" fmla="*/ 30969 h 38974"/>
              <a:gd name="connsiteX0" fmla="*/ 2057 w 13560"/>
              <a:gd name="connsiteY0" fmla="*/ 4007 h 34803"/>
              <a:gd name="connsiteX1" fmla="*/ 460 w 13560"/>
              <a:gd name="connsiteY1" fmla="*/ 1913 h 34803"/>
              <a:gd name="connsiteX2" fmla="*/ 13220 w 13560"/>
              <a:gd name="connsiteY2" fmla="*/ 34803 h 34803"/>
              <a:gd name="connsiteX3" fmla="*/ 13013 w 13560"/>
              <a:gd name="connsiteY3" fmla="*/ 33250 h 34803"/>
              <a:gd name="connsiteX4" fmla="*/ 6161 w 13560"/>
              <a:gd name="connsiteY4" fmla="*/ 30831 h 34803"/>
              <a:gd name="connsiteX0" fmla="*/ 2045 w 13001"/>
              <a:gd name="connsiteY0" fmla="*/ 3895 h 33138"/>
              <a:gd name="connsiteX1" fmla="*/ 448 w 13001"/>
              <a:gd name="connsiteY1" fmla="*/ 1801 h 33138"/>
              <a:gd name="connsiteX2" fmla="*/ 13001 w 13001"/>
              <a:gd name="connsiteY2" fmla="*/ 33138 h 33138"/>
              <a:gd name="connsiteX3" fmla="*/ 6149 w 13001"/>
              <a:gd name="connsiteY3" fmla="*/ 30719 h 33138"/>
              <a:gd name="connsiteX0" fmla="*/ 2293 w 6482"/>
              <a:gd name="connsiteY0" fmla="*/ 6753 h 33584"/>
              <a:gd name="connsiteX1" fmla="*/ 696 w 6482"/>
              <a:gd name="connsiteY1" fmla="*/ 4659 h 33584"/>
              <a:gd name="connsiteX2" fmla="*/ 420 w 6482"/>
              <a:gd name="connsiteY2" fmla="*/ 1688 h 33584"/>
              <a:gd name="connsiteX3" fmla="*/ 6397 w 6482"/>
              <a:gd name="connsiteY3" fmla="*/ 33577 h 33584"/>
              <a:gd name="connsiteX0" fmla="*/ 3672 w 11974"/>
              <a:gd name="connsiteY0" fmla="*/ 1509 h 1509"/>
              <a:gd name="connsiteX1" fmla="*/ 1209 w 11974"/>
              <a:gd name="connsiteY1" fmla="*/ 885 h 1509"/>
              <a:gd name="connsiteX2" fmla="*/ 783 w 11974"/>
              <a:gd name="connsiteY2" fmla="*/ 1 h 1509"/>
              <a:gd name="connsiteX3" fmla="*/ 11823 w 11974"/>
              <a:gd name="connsiteY3" fmla="*/ 748 h 1509"/>
              <a:gd name="connsiteX0" fmla="*/ 3067 w 9874"/>
              <a:gd name="connsiteY0" fmla="*/ 9998 h 9998"/>
              <a:gd name="connsiteX1" fmla="*/ 1010 w 9874"/>
              <a:gd name="connsiteY1" fmla="*/ 5863 h 9998"/>
              <a:gd name="connsiteX2" fmla="*/ 654 w 9874"/>
              <a:gd name="connsiteY2" fmla="*/ 5 h 9998"/>
              <a:gd name="connsiteX3" fmla="*/ 9874 w 9874"/>
              <a:gd name="connsiteY3" fmla="*/ 4955 h 9998"/>
              <a:gd name="connsiteX0" fmla="*/ 3574 w 10016"/>
              <a:gd name="connsiteY0" fmla="*/ 10000 h 10000"/>
              <a:gd name="connsiteX1" fmla="*/ 1039 w 10016"/>
              <a:gd name="connsiteY1" fmla="*/ 5864 h 10000"/>
              <a:gd name="connsiteX2" fmla="*/ 678 w 10016"/>
              <a:gd name="connsiteY2" fmla="*/ 5 h 10000"/>
              <a:gd name="connsiteX3" fmla="*/ 10016 w 10016"/>
              <a:gd name="connsiteY3" fmla="*/ 4956 h 10000"/>
              <a:gd name="connsiteX0" fmla="*/ 3574 w 10016"/>
              <a:gd name="connsiteY0" fmla="*/ 10000 h 10000"/>
              <a:gd name="connsiteX1" fmla="*/ 1039 w 10016"/>
              <a:gd name="connsiteY1" fmla="*/ 5864 h 10000"/>
              <a:gd name="connsiteX2" fmla="*/ 678 w 10016"/>
              <a:gd name="connsiteY2" fmla="*/ 5 h 10000"/>
              <a:gd name="connsiteX3" fmla="*/ 10016 w 10016"/>
              <a:gd name="connsiteY3" fmla="*/ 4956 h 10000"/>
              <a:gd name="connsiteX0" fmla="*/ 4443 w 10885"/>
              <a:gd name="connsiteY0" fmla="*/ 9999 h 9999"/>
              <a:gd name="connsiteX1" fmla="*/ 279 w 10885"/>
              <a:gd name="connsiteY1" fmla="*/ 5730 h 9999"/>
              <a:gd name="connsiteX2" fmla="*/ 1547 w 10885"/>
              <a:gd name="connsiteY2" fmla="*/ 4 h 9999"/>
              <a:gd name="connsiteX3" fmla="*/ 10885 w 10885"/>
              <a:gd name="connsiteY3" fmla="*/ 4955 h 9999"/>
              <a:gd name="connsiteX0" fmla="*/ 3996 w 9914"/>
              <a:gd name="connsiteY0" fmla="*/ 10059 h 10059"/>
              <a:gd name="connsiteX1" fmla="*/ 170 w 9914"/>
              <a:gd name="connsiteY1" fmla="*/ 5790 h 10059"/>
              <a:gd name="connsiteX2" fmla="*/ 1335 w 9914"/>
              <a:gd name="connsiteY2" fmla="*/ 63 h 10059"/>
              <a:gd name="connsiteX3" fmla="*/ 7200 w 9914"/>
              <a:gd name="connsiteY3" fmla="*/ 2857 h 10059"/>
              <a:gd name="connsiteX4" fmla="*/ 9914 w 9914"/>
              <a:gd name="connsiteY4" fmla="*/ 5014 h 10059"/>
              <a:gd name="connsiteX0" fmla="*/ 10778 w 10778"/>
              <a:gd name="connsiteY0" fmla="*/ 5097 h 5878"/>
              <a:gd name="connsiteX1" fmla="*/ 629 w 10778"/>
              <a:gd name="connsiteY1" fmla="*/ 5756 h 5878"/>
              <a:gd name="connsiteX2" fmla="*/ 1805 w 10778"/>
              <a:gd name="connsiteY2" fmla="*/ 63 h 5878"/>
              <a:gd name="connsiteX3" fmla="*/ 7720 w 10778"/>
              <a:gd name="connsiteY3" fmla="*/ 2840 h 5878"/>
              <a:gd name="connsiteX4" fmla="*/ 10458 w 10778"/>
              <a:gd name="connsiteY4" fmla="*/ 4985 h 5878"/>
              <a:gd name="connsiteX0" fmla="*/ 10027 w 10027"/>
              <a:gd name="connsiteY0" fmla="*/ 8707 h 18509"/>
              <a:gd name="connsiteX1" fmla="*/ 611 w 10027"/>
              <a:gd name="connsiteY1" fmla="*/ 9828 h 18509"/>
              <a:gd name="connsiteX2" fmla="*/ 1702 w 10027"/>
              <a:gd name="connsiteY2" fmla="*/ 143 h 18509"/>
              <a:gd name="connsiteX3" fmla="*/ 8046 w 10027"/>
              <a:gd name="connsiteY3" fmla="*/ 18395 h 18509"/>
              <a:gd name="connsiteX4" fmla="*/ 9730 w 10027"/>
              <a:gd name="connsiteY4" fmla="*/ 8517 h 18509"/>
              <a:gd name="connsiteX0" fmla="*/ 10027 w 10027"/>
              <a:gd name="connsiteY0" fmla="*/ 8707 h 18509"/>
              <a:gd name="connsiteX1" fmla="*/ 611 w 10027"/>
              <a:gd name="connsiteY1" fmla="*/ 9828 h 18509"/>
              <a:gd name="connsiteX2" fmla="*/ 1702 w 10027"/>
              <a:gd name="connsiteY2" fmla="*/ 143 h 18509"/>
              <a:gd name="connsiteX3" fmla="*/ 8046 w 10027"/>
              <a:gd name="connsiteY3" fmla="*/ 18395 h 18509"/>
              <a:gd name="connsiteX4" fmla="*/ 9730 w 10027"/>
              <a:gd name="connsiteY4" fmla="*/ 8517 h 18509"/>
              <a:gd name="connsiteX5" fmla="*/ 10027 w 10027"/>
              <a:gd name="connsiteY5" fmla="*/ 8707 h 18509"/>
              <a:gd name="connsiteX0" fmla="*/ 9730 w 9730"/>
              <a:gd name="connsiteY0" fmla="*/ 8517 h 18509"/>
              <a:gd name="connsiteX1" fmla="*/ 611 w 9730"/>
              <a:gd name="connsiteY1" fmla="*/ 9828 h 18509"/>
              <a:gd name="connsiteX2" fmla="*/ 1702 w 9730"/>
              <a:gd name="connsiteY2" fmla="*/ 143 h 18509"/>
              <a:gd name="connsiteX3" fmla="*/ 8046 w 9730"/>
              <a:gd name="connsiteY3" fmla="*/ 18395 h 18509"/>
              <a:gd name="connsiteX4" fmla="*/ 9730 w 9730"/>
              <a:gd name="connsiteY4" fmla="*/ 8517 h 18509"/>
              <a:gd name="connsiteX0" fmla="*/ 7402 w 8481"/>
              <a:gd name="connsiteY0" fmla="*/ 12174 h 12174"/>
              <a:gd name="connsiteX1" fmla="*/ 429 w 8481"/>
              <a:gd name="connsiteY1" fmla="*/ 5330 h 12174"/>
              <a:gd name="connsiteX2" fmla="*/ 1550 w 8481"/>
              <a:gd name="connsiteY2" fmla="*/ 97 h 12174"/>
              <a:gd name="connsiteX3" fmla="*/ 8070 w 8481"/>
              <a:gd name="connsiteY3" fmla="*/ 9958 h 12174"/>
              <a:gd name="connsiteX4" fmla="*/ 7402 w 8481"/>
              <a:gd name="connsiteY4" fmla="*/ 12174 h 12174"/>
              <a:gd name="connsiteX0" fmla="*/ 8827 w 12793"/>
              <a:gd name="connsiteY0" fmla="*/ 9921 h 9921"/>
              <a:gd name="connsiteX1" fmla="*/ 605 w 12793"/>
              <a:gd name="connsiteY1" fmla="*/ 4299 h 9921"/>
              <a:gd name="connsiteX2" fmla="*/ 1927 w 12793"/>
              <a:gd name="connsiteY2" fmla="*/ 1 h 9921"/>
              <a:gd name="connsiteX3" fmla="*/ 12348 w 12793"/>
              <a:gd name="connsiteY3" fmla="*/ 3899 h 9921"/>
              <a:gd name="connsiteX4" fmla="*/ 8827 w 12793"/>
              <a:gd name="connsiteY4" fmla="*/ 9921 h 9921"/>
              <a:gd name="connsiteX0" fmla="*/ 14181 w 14506"/>
              <a:gd name="connsiteY0" fmla="*/ 8689 h 8690"/>
              <a:gd name="connsiteX1" fmla="*/ 974 w 14506"/>
              <a:gd name="connsiteY1" fmla="*/ 4333 h 8690"/>
              <a:gd name="connsiteX2" fmla="*/ 2007 w 14506"/>
              <a:gd name="connsiteY2" fmla="*/ 1 h 8690"/>
              <a:gd name="connsiteX3" fmla="*/ 10153 w 14506"/>
              <a:gd name="connsiteY3" fmla="*/ 3930 h 8690"/>
              <a:gd name="connsiteX4" fmla="*/ 14181 w 14506"/>
              <a:gd name="connsiteY4" fmla="*/ 8689 h 8690"/>
              <a:gd name="connsiteX0" fmla="*/ 9538 w 9540"/>
              <a:gd name="connsiteY0" fmla="*/ 9999 h 11099"/>
              <a:gd name="connsiteX1" fmla="*/ 6304 w 9540"/>
              <a:gd name="connsiteY1" fmla="*/ 10674 h 11099"/>
              <a:gd name="connsiteX2" fmla="*/ 433 w 9540"/>
              <a:gd name="connsiteY2" fmla="*/ 4986 h 11099"/>
              <a:gd name="connsiteX3" fmla="*/ 1146 w 9540"/>
              <a:gd name="connsiteY3" fmla="*/ 1 h 11099"/>
              <a:gd name="connsiteX4" fmla="*/ 6761 w 9540"/>
              <a:gd name="connsiteY4" fmla="*/ 4522 h 11099"/>
              <a:gd name="connsiteX5" fmla="*/ 9538 w 9540"/>
              <a:gd name="connsiteY5" fmla="*/ 9999 h 11099"/>
              <a:gd name="connsiteX0" fmla="*/ 10212 w 10214"/>
              <a:gd name="connsiteY0" fmla="*/ 9009 h 14409"/>
              <a:gd name="connsiteX1" fmla="*/ 6822 w 10214"/>
              <a:gd name="connsiteY1" fmla="*/ 9617 h 14409"/>
              <a:gd name="connsiteX2" fmla="*/ 432 w 10214"/>
              <a:gd name="connsiteY2" fmla="*/ 14322 h 14409"/>
              <a:gd name="connsiteX3" fmla="*/ 668 w 10214"/>
              <a:gd name="connsiteY3" fmla="*/ 4492 h 14409"/>
              <a:gd name="connsiteX4" fmla="*/ 1415 w 10214"/>
              <a:gd name="connsiteY4" fmla="*/ 1 h 14409"/>
              <a:gd name="connsiteX5" fmla="*/ 7301 w 10214"/>
              <a:gd name="connsiteY5" fmla="*/ 4074 h 14409"/>
              <a:gd name="connsiteX6" fmla="*/ 10212 w 10214"/>
              <a:gd name="connsiteY6" fmla="*/ 9009 h 14409"/>
              <a:gd name="connsiteX0" fmla="*/ 9990 w 9992"/>
              <a:gd name="connsiteY0" fmla="*/ 9009 h 14409"/>
              <a:gd name="connsiteX1" fmla="*/ 6600 w 9992"/>
              <a:gd name="connsiteY1" fmla="*/ 9617 h 14409"/>
              <a:gd name="connsiteX2" fmla="*/ 210 w 9992"/>
              <a:gd name="connsiteY2" fmla="*/ 14322 h 14409"/>
              <a:gd name="connsiteX3" fmla="*/ 3032 w 9992"/>
              <a:gd name="connsiteY3" fmla="*/ 8780 h 14409"/>
              <a:gd name="connsiteX4" fmla="*/ 446 w 9992"/>
              <a:gd name="connsiteY4" fmla="*/ 4492 h 14409"/>
              <a:gd name="connsiteX5" fmla="*/ 1193 w 9992"/>
              <a:gd name="connsiteY5" fmla="*/ 1 h 14409"/>
              <a:gd name="connsiteX6" fmla="*/ 7079 w 9992"/>
              <a:gd name="connsiteY6" fmla="*/ 4074 h 14409"/>
              <a:gd name="connsiteX7" fmla="*/ 9990 w 9992"/>
              <a:gd name="connsiteY7" fmla="*/ 9009 h 14409"/>
              <a:gd name="connsiteX0" fmla="*/ 9998 w 10000"/>
              <a:gd name="connsiteY0" fmla="*/ 6314 h 10062"/>
              <a:gd name="connsiteX1" fmla="*/ 6605 w 10000"/>
              <a:gd name="connsiteY1" fmla="*/ 6736 h 10062"/>
              <a:gd name="connsiteX2" fmla="*/ 210 w 10000"/>
              <a:gd name="connsiteY2" fmla="*/ 10002 h 10062"/>
              <a:gd name="connsiteX3" fmla="*/ 3034 w 10000"/>
              <a:gd name="connsiteY3" fmla="*/ 6155 h 10062"/>
              <a:gd name="connsiteX4" fmla="*/ 446 w 10000"/>
              <a:gd name="connsiteY4" fmla="*/ 3179 h 10062"/>
              <a:gd name="connsiteX5" fmla="*/ 1194 w 10000"/>
              <a:gd name="connsiteY5" fmla="*/ 63 h 10062"/>
              <a:gd name="connsiteX6" fmla="*/ 4900 w 10000"/>
              <a:gd name="connsiteY6" fmla="*/ 1221 h 10062"/>
              <a:gd name="connsiteX7" fmla="*/ 7085 w 10000"/>
              <a:gd name="connsiteY7" fmla="*/ 2889 h 10062"/>
              <a:gd name="connsiteX8" fmla="*/ 9998 w 10000"/>
              <a:gd name="connsiteY8" fmla="*/ 6314 h 10062"/>
              <a:gd name="connsiteX0" fmla="*/ 9989 w 9991"/>
              <a:gd name="connsiteY0" fmla="*/ 6314 h 10062"/>
              <a:gd name="connsiteX1" fmla="*/ 6596 w 9991"/>
              <a:gd name="connsiteY1" fmla="*/ 6736 h 10062"/>
              <a:gd name="connsiteX2" fmla="*/ 201 w 9991"/>
              <a:gd name="connsiteY2" fmla="*/ 10002 h 10062"/>
              <a:gd name="connsiteX3" fmla="*/ 3238 w 9991"/>
              <a:gd name="connsiteY3" fmla="*/ 5865 h 10062"/>
              <a:gd name="connsiteX4" fmla="*/ 437 w 9991"/>
              <a:gd name="connsiteY4" fmla="*/ 3179 h 10062"/>
              <a:gd name="connsiteX5" fmla="*/ 1185 w 9991"/>
              <a:gd name="connsiteY5" fmla="*/ 63 h 10062"/>
              <a:gd name="connsiteX6" fmla="*/ 4891 w 9991"/>
              <a:gd name="connsiteY6" fmla="*/ 1221 h 10062"/>
              <a:gd name="connsiteX7" fmla="*/ 7076 w 9991"/>
              <a:gd name="connsiteY7" fmla="*/ 2889 h 10062"/>
              <a:gd name="connsiteX8" fmla="*/ 9989 w 9991"/>
              <a:gd name="connsiteY8" fmla="*/ 6314 h 10062"/>
              <a:gd name="connsiteX0" fmla="*/ 9998 w 9999"/>
              <a:gd name="connsiteY0" fmla="*/ 6275 h 10004"/>
              <a:gd name="connsiteX1" fmla="*/ 6762 w 9999"/>
              <a:gd name="connsiteY1" fmla="*/ 6982 h 10004"/>
              <a:gd name="connsiteX2" fmla="*/ 201 w 9999"/>
              <a:gd name="connsiteY2" fmla="*/ 9940 h 10004"/>
              <a:gd name="connsiteX3" fmla="*/ 3241 w 9999"/>
              <a:gd name="connsiteY3" fmla="*/ 5829 h 10004"/>
              <a:gd name="connsiteX4" fmla="*/ 437 w 9999"/>
              <a:gd name="connsiteY4" fmla="*/ 3159 h 10004"/>
              <a:gd name="connsiteX5" fmla="*/ 1186 w 9999"/>
              <a:gd name="connsiteY5" fmla="*/ 63 h 10004"/>
              <a:gd name="connsiteX6" fmla="*/ 4895 w 9999"/>
              <a:gd name="connsiteY6" fmla="*/ 1213 h 10004"/>
              <a:gd name="connsiteX7" fmla="*/ 7082 w 9999"/>
              <a:gd name="connsiteY7" fmla="*/ 2871 h 10004"/>
              <a:gd name="connsiteX8" fmla="*/ 9998 w 9999"/>
              <a:gd name="connsiteY8" fmla="*/ 6275 h 10004"/>
              <a:gd name="connsiteX0" fmla="*/ 9999 w 10000"/>
              <a:gd name="connsiteY0" fmla="*/ 6272 h 10000"/>
              <a:gd name="connsiteX1" fmla="*/ 6763 w 10000"/>
              <a:gd name="connsiteY1" fmla="*/ 6979 h 10000"/>
              <a:gd name="connsiteX2" fmla="*/ 201 w 10000"/>
              <a:gd name="connsiteY2" fmla="*/ 9936 h 10000"/>
              <a:gd name="connsiteX3" fmla="*/ 3241 w 10000"/>
              <a:gd name="connsiteY3" fmla="*/ 5827 h 10000"/>
              <a:gd name="connsiteX4" fmla="*/ 437 w 10000"/>
              <a:gd name="connsiteY4" fmla="*/ 3158 h 10000"/>
              <a:gd name="connsiteX5" fmla="*/ 1186 w 10000"/>
              <a:gd name="connsiteY5" fmla="*/ 63 h 10000"/>
              <a:gd name="connsiteX6" fmla="*/ 4895 w 10000"/>
              <a:gd name="connsiteY6" fmla="*/ 1213 h 10000"/>
              <a:gd name="connsiteX7" fmla="*/ 7083 w 10000"/>
              <a:gd name="connsiteY7" fmla="*/ 2870 h 10000"/>
              <a:gd name="connsiteX8" fmla="*/ 9999 w 10000"/>
              <a:gd name="connsiteY8" fmla="*/ 6272 h 10000"/>
              <a:gd name="connsiteX0" fmla="*/ 9999 w 10014"/>
              <a:gd name="connsiteY0" fmla="*/ 6272 h 10000"/>
              <a:gd name="connsiteX1" fmla="*/ 6763 w 10014"/>
              <a:gd name="connsiteY1" fmla="*/ 6979 h 10000"/>
              <a:gd name="connsiteX2" fmla="*/ 201 w 10014"/>
              <a:gd name="connsiteY2" fmla="*/ 9936 h 10000"/>
              <a:gd name="connsiteX3" fmla="*/ 3241 w 10014"/>
              <a:gd name="connsiteY3" fmla="*/ 5827 h 10000"/>
              <a:gd name="connsiteX4" fmla="*/ 437 w 10014"/>
              <a:gd name="connsiteY4" fmla="*/ 3158 h 10000"/>
              <a:gd name="connsiteX5" fmla="*/ 1186 w 10014"/>
              <a:gd name="connsiteY5" fmla="*/ 63 h 10000"/>
              <a:gd name="connsiteX6" fmla="*/ 4895 w 10014"/>
              <a:gd name="connsiteY6" fmla="*/ 1213 h 10000"/>
              <a:gd name="connsiteX7" fmla="*/ 7083 w 10014"/>
              <a:gd name="connsiteY7" fmla="*/ 2870 h 10000"/>
              <a:gd name="connsiteX8" fmla="*/ 9999 w 10014"/>
              <a:gd name="connsiteY8" fmla="*/ 6272 h 10000"/>
              <a:gd name="connsiteX0" fmla="*/ 9999 w 10014"/>
              <a:gd name="connsiteY0" fmla="*/ 6272 h 9983"/>
              <a:gd name="connsiteX1" fmla="*/ 6763 w 10014"/>
              <a:gd name="connsiteY1" fmla="*/ 6979 h 9983"/>
              <a:gd name="connsiteX2" fmla="*/ 201 w 10014"/>
              <a:gd name="connsiteY2" fmla="*/ 9936 h 9983"/>
              <a:gd name="connsiteX3" fmla="*/ 3241 w 10014"/>
              <a:gd name="connsiteY3" fmla="*/ 5827 h 9983"/>
              <a:gd name="connsiteX4" fmla="*/ 437 w 10014"/>
              <a:gd name="connsiteY4" fmla="*/ 3158 h 9983"/>
              <a:gd name="connsiteX5" fmla="*/ 1186 w 10014"/>
              <a:gd name="connsiteY5" fmla="*/ 63 h 9983"/>
              <a:gd name="connsiteX6" fmla="*/ 4895 w 10014"/>
              <a:gd name="connsiteY6" fmla="*/ 1213 h 9983"/>
              <a:gd name="connsiteX7" fmla="*/ 7083 w 10014"/>
              <a:gd name="connsiteY7" fmla="*/ 2870 h 9983"/>
              <a:gd name="connsiteX8" fmla="*/ 9999 w 10014"/>
              <a:gd name="connsiteY8" fmla="*/ 6272 h 9983"/>
              <a:gd name="connsiteX0" fmla="*/ 9985 w 10000"/>
              <a:gd name="connsiteY0" fmla="*/ 6283 h 10064"/>
              <a:gd name="connsiteX1" fmla="*/ 6754 w 10000"/>
              <a:gd name="connsiteY1" fmla="*/ 6991 h 10064"/>
              <a:gd name="connsiteX2" fmla="*/ 4090 w 10000"/>
              <a:gd name="connsiteY2" fmla="*/ 9231 h 10064"/>
              <a:gd name="connsiteX3" fmla="*/ 201 w 10000"/>
              <a:gd name="connsiteY3" fmla="*/ 9953 h 10064"/>
              <a:gd name="connsiteX4" fmla="*/ 3236 w 10000"/>
              <a:gd name="connsiteY4" fmla="*/ 5837 h 10064"/>
              <a:gd name="connsiteX5" fmla="*/ 436 w 10000"/>
              <a:gd name="connsiteY5" fmla="*/ 3163 h 10064"/>
              <a:gd name="connsiteX6" fmla="*/ 1184 w 10000"/>
              <a:gd name="connsiteY6" fmla="*/ 63 h 10064"/>
              <a:gd name="connsiteX7" fmla="*/ 4888 w 10000"/>
              <a:gd name="connsiteY7" fmla="*/ 1215 h 10064"/>
              <a:gd name="connsiteX8" fmla="*/ 7073 w 10000"/>
              <a:gd name="connsiteY8" fmla="*/ 2875 h 10064"/>
              <a:gd name="connsiteX9" fmla="*/ 9985 w 10000"/>
              <a:gd name="connsiteY9" fmla="*/ 6283 h 10064"/>
              <a:gd name="connsiteX0" fmla="*/ 9985 w 10000"/>
              <a:gd name="connsiteY0" fmla="*/ 6283 h 10064"/>
              <a:gd name="connsiteX1" fmla="*/ 6754 w 10000"/>
              <a:gd name="connsiteY1" fmla="*/ 6991 h 10064"/>
              <a:gd name="connsiteX2" fmla="*/ 4090 w 10000"/>
              <a:gd name="connsiteY2" fmla="*/ 9231 h 10064"/>
              <a:gd name="connsiteX3" fmla="*/ 201 w 10000"/>
              <a:gd name="connsiteY3" fmla="*/ 9953 h 10064"/>
              <a:gd name="connsiteX4" fmla="*/ 3236 w 10000"/>
              <a:gd name="connsiteY4" fmla="*/ 5837 h 10064"/>
              <a:gd name="connsiteX5" fmla="*/ 436 w 10000"/>
              <a:gd name="connsiteY5" fmla="*/ 3163 h 10064"/>
              <a:gd name="connsiteX6" fmla="*/ 1184 w 10000"/>
              <a:gd name="connsiteY6" fmla="*/ 63 h 10064"/>
              <a:gd name="connsiteX7" fmla="*/ 4888 w 10000"/>
              <a:gd name="connsiteY7" fmla="*/ 1215 h 10064"/>
              <a:gd name="connsiteX8" fmla="*/ 7073 w 10000"/>
              <a:gd name="connsiteY8" fmla="*/ 2875 h 10064"/>
              <a:gd name="connsiteX9" fmla="*/ 9985 w 10000"/>
              <a:gd name="connsiteY9" fmla="*/ 6283 h 10064"/>
              <a:gd name="connsiteX0" fmla="*/ 9559 w 9622"/>
              <a:gd name="connsiteY0" fmla="*/ 5705 h 10064"/>
              <a:gd name="connsiteX1" fmla="*/ 6754 w 9622"/>
              <a:gd name="connsiteY1" fmla="*/ 6991 h 10064"/>
              <a:gd name="connsiteX2" fmla="*/ 4090 w 9622"/>
              <a:gd name="connsiteY2" fmla="*/ 9231 h 10064"/>
              <a:gd name="connsiteX3" fmla="*/ 201 w 9622"/>
              <a:gd name="connsiteY3" fmla="*/ 9953 h 10064"/>
              <a:gd name="connsiteX4" fmla="*/ 3236 w 9622"/>
              <a:gd name="connsiteY4" fmla="*/ 5837 h 10064"/>
              <a:gd name="connsiteX5" fmla="*/ 436 w 9622"/>
              <a:gd name="connsiteY5" fmla="*/ 3163 h 10064"/>
              <a:gd name="connsiteX6" fmla="*/ 1184 w 9622"/>
              <a:gd name="connsiteY6" fmla="*/ 63 h 10064"/>
              <a:gd name="connsiteX7" fmla="*/ 4888 w 9622"/>
              <a:gd name="connsiteY7" fmla="*/ 1215 h 10064"/>
              <a:gd name="connsiteX8" fmla="*/ 7073 w 9622"/>
              <a:gd name="connsiteY8" fmla="*/ 2875 h 10064"/>
              <a:gd name="connsiteX9" fmla="*/ 9559 w 9622"/>
              <a:gd name="connsiteY9" fmla="*/ 5705 h 10064"/>
              <a:gd name="connsiteX0" fmla="*/ 9935 w 10292"/>
              <a:gd name="connsiteY0" fmla="*/ 5669 h 10000"/>
              <a:gd name="connsiteX1" fmla="*/ 7019 w 10292"/>
              <a:gd name="connsiteY1" fmla="*/ 6947 h 10000"/>
              <a:gd name="connsiteX2" fmla="*/ 4251 w 10292"/>
              <a:gd name="connsiteY2" fmla="*/ 9172 h 10000"/>
              <a:gd name="connsiteX3" fmla="*/ 209 w 10292"/>
              <a:gd name="connsiteY3" fmla="*/ 9890 h 10000"/>
              <a:gd name="connsiteX4" fmla="*/ 3363 w 10292"/>
              <a:gd name="connsiteY4" fmla="*/ 5800 h 10000"/>
              <a:gd name="connsiteX5" fmla="*/ 453 w 10292"/>
              <a:gd name="connsiteY5" fmla="*/ 3143 h 10000"/>
              <a:gd name="connsiteX6" fmla="*/ 1231 w 10292"/>
              <a:gd name="connsiteY6" fmla="*/ 63 h 10000"/>
              <a:gd name="connsiteX7" fmla="*/ 5080 w 10292"/>
              <a:gd name="connsiteY7" fmla="*/ 1207 h 10000"/>
              <a:gd name="connsiteX8" fmla="*/ 7351 w 10292"/>
              <a:gd name="connsiteY8" fmla="*/ 2857 h 10000"/>
              <a:gd name="connsiteX9" fmla="*/ 9935 w 10292"/>
              <a:gd name="connsiteY9" fmla="*/ 5669 h 10000"/>
              <a:gd name="connsiteX0" fmla="*/ 9935 w 10121"/>
              <a:gd name="connsiteY0" fmla="*/ 5669 h 10000"/>
              <a:gd name="connsiteX1" fmla="*/ 7019 w 10121"/>
              <a:gd name="connsiteY1" fmla="*/ 6947 h 10000"/>
              <a:gd name="connsiteX2" fmla="*/ 4251 w 10121"/>
              <a:gd name="connsiteY2" fmla="*/ 9172 h 10000"/>
              <a:gd name="connsiteX3" fmla="*/ 209 w 10121"/>
              <a:gd name="connsiteY3" fmla="*/ 9890 h 10000"/>
              <a:gd name="connsiteX4" fmla="*/ 3363 w 10121"/>
              <a:gd name="connsiteY4" fmla="*/ 5800 h 10000"/>
              <a:gd name="connsiteX5" fmla="*/ 453 w 10121"/>
              <a:gd name="connsiteY5" fmla="*/ 3143 h 10000"/>
              <a:gd name="connsiteX6" fmla="*/ 1231 w 10121"/>
              <a:gd name="connsiteY6" fmla="*/ 63 h 10000"/>
              <a:gd name="connsiteX7" fmla="*/ 5080 w 10121"/>
              <a:gd name="connsiteY7" fmla="*/ 1207 h 10000"/>
              <a:gd name="connsiteX8" fmla="*/ 7351 w 10121"/>
              <a:gd name="connsiteY8" fmla="*/ 2857 h 10000"/>
              <a:gd name="connsiteX9" fmla="*/ 9935 w 10121"/>
              <a:gd name="connsiteY9" fmla="*/ 5669 h 10000"/>
              <a:gd name="connsiteX0" fmla="*/ 9935 w 9982"/>
              <a:gd name="connsiteY0" fmla="*/ 5607 h 9938"/>
              <a:gd name="connsiteX1" fmla="*/ 7019 w 9982"/>
              <a:gd name="connsiteY1" fmla="*/ 6885 h 9938"/>
              <a:gd name="connsiteX2" fmla="*/ 4251 w 9982"/>
              <a:gd name="connsiteY2" fmla="*/ 9110 h 9938"/>
              <a:gd name="connsiteX3" fmla="*/ 209 w 9982"/>
              <a:gd name="connsiteY3" fmla="*/ 9828 h 9938"/>
              <a:gd name="connsiteX4" fmla="*/ 3363 w 9982"/>
              <a:gd name="connsiteY4" fmla="*/ 5738 h 9938"/>
              <a:gd name="connsiteX5" fmla="*/ 453 w 9982"/>
              <a:gd name="connsiteY5" fmla="*/ 3081 h 9938"/>
              <a:gd name="connsiteX6" fmla="*/ 1231 w 9982"/>
              <a:gd name="connsiteY6" fmla="*/ 1 h 9938"/>
              <a:gd name="connsiteX7" fmla="*/ 7351 w 9982"/>
              <a:gd name="connsiteY7" fmla="*/ 2795 h 9938"/>
              <a:gd name="connsiteX8" fmla="*/ 9935 w 9982"/>
              <a:gd name="connsiteY8" fmla="*/ 5607 h 9938"/>
              <a:gd name="connsiteX0" fmla="*/ 9953 w 10000"/>
              <a:gd name="connsiteY0" fmla="*/ 5827 h 10185"/>
              <a:gd name="connsiteX1" fmla="*/ 7032 w 10000"/>
              <a:gd name="connsiteY1" fmla="*/ 7113 h 10185"/>
              <a:gd name="connsiteX2" fmla="*/ 4259 w 10000"/>
              <a:gd name="connsiteY2" fmla="*/ 9352 h 10185"/>
              <a:gd name="connsiteX3" fmla="*/ 209 w 10000"/>
              <a:gd name="connsiteY3" fmla="*/ 10074 h 10185"/>
              <a:gd name="connsiteX4" fmla="*/ 3369 w 10000"/>
              <a:gd name="connsiteY4" fmla="*/ 5959 h 10185"/>
              <a:gd name="connsiteX5" fmla="*/ 454 w 10000"/>
              <a:gd name="connsiteY5" fmla="*/ 3285 h 10185"/>
              <a:gd name="connsiteX6" fmla="*/ 1233 w 10000"/>
              <a:gd name="connsiteY6" fmla="*/ 186 h 10185"/>
              <a:gd name="connsiteX7" fmla="*/ 7364 w 10000"/>
              <a:gd name="connsiteY7" fmla="*/ 2997 h 10185"/>
              <a:gd name="connsiteX8" fmla="*/ 9953 w 10000"/>
              <a:gd name="connsiteY8" fmla="*/ 5827 h 10185"/>
              <a:gd name="connsiteX0" fmla="*/ 9953 w 10000"/>
              <a:gd name="connsiteY0" fmla="*/ 5984 h 10342"/>
              <a:gd name="connsiteX1" fmla="*/ 7032 w 10000"/>
              <a:gd name="connsiteY1" fmla="*/ 7270 h 10342"/>
              <a:gd name="connsiteX2" fmla="*/ 4259 w 10000"/>
              <a:gd name="connsiteY2" fmla="*/ 9509 h 10342"/>
              <a:gd name="connsiteX3" fmla="*/ 209 w 10000"/>
              <a:gd name="connsiteY3" fmla="*/ 10231 h 10342"/>
              <a:gd name="connsiteX4" fmla="*/ 3369 w 10000"/>
              <a:gd name="connsiteY4" fmla="*/ 6116 h 10342"/>
              <a:gd name="connsiteX5" fmla="*/ 454 w 10000"/>
              <a:gd name="connsiteY5" fmla="*/ 3442 h 10342"/>
              <a:gd name="connsiteX6" fmla="*/ 1233 w 10000"/>
              <a:gd name="connsiteY6" fmla="*/ 343 h 10342"/>
              <a:gd name="connsiteX7" fmla="*/ 7364 w 10000"/>
              <a:gd name="connsiteY7" fmla="*/ 3154 h 10342"/>
              <a:gd name="connsiteX8" fmla="*/ 9953 w 10000"/>
              <a:gd name="connsiteY8" fmla="*/ 5984 h 10342"/>
              <a:gd name="connsiteX0" fmla="*/ 10787 w 10819"/>
              <a:gd name="connsiteY0" fmla="*/ 6176 h 10342"/>
              <a:gd name="connsiteX1" fmla="*/ 7032 w 10819"/>
              <a:gd name="connsiteY1" fmla="*/ 7270 h 10342"/>
              <a:gd name="connsiteX2" fmla="*/ 4259 w 10819"/>
              <a:gd name="connsiteY2" fmla="*/ 9509 h 10342"/>
              <a:gd name="connsiteX3" fmla="*/ 209 w 10819"/>
              <a:gd name="connsiteY3" fmla="*/ 10231 h 10342"/>
              <a:gd name="connsiteX4" fmla="*/ 3369 w 10819"/>
              <a:gd name="connsiteY4" fmla="*/ 6116 h 10342"/>
              <a:gd name="connsiteX5" fmla="*/ 454 w 10819"/>
              <a:gd name="connsiteY5" fmla="*/ 3442 h 10342"/>
              <a:gd name="connsiteX6" fmla="*/ 1233 w 10819"/>
              <a:gd name="connsiteY6" fmla="*/ 343 h 10342"/>
              <a:gd name="connsiteX7" fmla="*/ 7364 w 10819"/>
              <a:gd name="connsiteY7" fmla="*/ 3154 h 10342"/>
              <a:gd name="connsiteX8" fmla="*/ 10787 w 10819"/>
              <a:gd name="connsiteY8" fmla="*/ 6176 h 10342"/>
              <a:gd name="connsiteX0" fmla="*/ 10934 w 10964"/>
              <a:gd name="connsiteY0" fmla="*/ 6495 h 10342"/>
              <a:gd name="connsiteX1" fmla="*/ 7032 w 10964"/>
              <a:gd name="connsiteY1" fmla="*/ 7270 h 10342"/>
              <a:gd name="connsiteX2" fmla="*/ 4259 w 10964"/>
              <a:gd name="connsiteY2" fmla="*/ 9509 h 10342"/>
              <a:gd name="connsiteX3" fmla="*/ 209 w 10964"/>
              <a:gd name="connsiteY3" fmla="*/ 10231 h 10342"/>
              <a:gd name="connsiteX4" fmla="*/ 3369 w 10964"/>
              <a:gd name="connsiteY4" fmla="*/ 6116 h 10342"/>
              <a:gd name="connsiteX5" fmla="*/ 454 w 10964"/>
              <a:gd name="connsiteY5" fmla="*/ 3442 h 10342"/>
              <a:gd name="connsiteX6" fmla="*/ 1233 w 10964"/>
              <a:gd name="connsiteY6" fmla="*/ 343 h 10342"/>
              <a:gd name="connsiteX7" fmla="*/ 7364 w 10964"/>
              <a:gd name="connsiteY7" fmla="*/ 3154 h 10342"/>
              <a:gd name="connsiteX8" fmla="*/ 10934 w 10964"/>
              <a:gd name="connsiteY8" fmla="*/ 6495 h 10342"/>
              <a:gd name="connsiteX0" fmla="*/ 11343 w 11373"/>
              <a:gd name="connsiteY0" fmla="*/ 6495 h 10342"/>
              <a:gd name="connsiteX1" fmla="*/ 7441 w 11373"/>
              <a:gd name="connsiteY1" fmla="*/ 7270 h 10342"/>
              <a:gd name="connsiteX2" fmla="*/ 4668 w 11373"/>
              <a:gd name="connsiteY2" fmla="*/ 9509 h 10342"/>
              <a:gd name="connsiteX3" fmla="*/ 618 w 11373"/>
              <a:gd name="connsiteY3" fmla="*/ 10231 h 10342"/>
              <a:gd name="connsiteX4" fmla="*/ 358 w 11373"/>
              <a:gd name="connsiteY4" fmla="*/ 6623 h 10342"/>
              <a:gd name="connsiteX5" fmla="*/ 863 w 11373"/>
              <a:gd name="connsiteY5" fmla="*/ 3442 h 10342"/>
              <a:gd name="connsiteX6" fmla="*/ 1642 w 11373"/>
              <a:gd name="connsiteY6" fmla="*/ 343 h 10342"/>
              <a:gd name="connsiteX7" fmla="*/ 7773 w 11373"/>
              <a:gd name="connsiteY7" fmla="*/ 3154 h 10342"/>
              <a:gd name="connsiteX8" fmla="*/ 11343 w 11373"/>
              <a:gd name="connsiteY8" fmla="*/ 6495 h 10342"/>
              <a:gd name="connsiteX0" fmla="*/ 11343 w 11373"/>
              <a:gd name="connsiteY0" fmla="*/ 6495 h 10342"/>
              <a:gd name="connsiteX1" fmla="*/ 7441 w 11373"/>
              <a:gd name="connsiteY1" fmla="*/ 7270 h 10342"/>
              <a:gd name="connsiteX2" fmla="*/ 4668 w 11373"/>
              <a:gd name="connsiteY2" fmla="*/ 9509 h 10342"/>
              <a:gd name="connsiteX3" fmla="*/ 618 w 11373"/>
              <a:gd name="connsiteY3" fmla="*/ 10231 h 10342"/>
              <a:gd name="connsiteX4" fmla="*/ 358 w 11373"/>
              <a:gd name="connsiteY4" fmla="*/ 6623 h 10342"/>
              <a:gd name="connsiteX5" fmla="*/ 863 w 11373"/>
              <a:gd name="connsiteY5" fmla="*/ 3442 h 10342"/>
              <a:gd name="connsiteX6" fmla="*/ 1642 w 11373"/>
              <a:gd name="connsiteY6" fmla="*/ 343 h 10342"/>
              <a:gd name="connsiteX7" fmla="*/ 7773 w 11373"/>
              <a:gd name="connsiteY7" fmla="*/ 3154 h 10342"/>
              <a:gd name="connsiteX8" fmla="*/ 11343 w 11373"/>
              <a:gd name="connsiteY8" fmla="*/ 6495 h 10342"/>
              <a:gd name="connsiteX0" fmla="*/ 11343 w 11373"/>
              <a:gd name="connsiteY0" fmla="*/ 6495 h 11121"/>
              <a:gd name="connsiteX1" fmla="*/ 7441 w 11373"/>
              <a:gd name="connsiteY1" fmla="*/ 7270 h 11121"/>
              <a:gd name="connsiteX2" fmla="*/ 5923 w 11373"/>
              <a:gd name="connsiteY2" fmla="*/ 10974 h 11121"/>
              <a:gd name="connsiteX3" fmla="*/ 618 w 11373"/>
              <a:gd name="connsiteY3" fmla="*/ 10231 h 11121"/>
              <a:gd name="connsiteX4" fmla="*/ 358 w 11373"/>
              <a:gd name="connsiteY4" fmla="*/ 6623 h 11121"/>
              <a:gd name="connsiteX5" fmla="*/ 863 w 11373"/>
              <a:gd name="connsiteY5" fmla="*/ 3442 h 11121"/>
              <a:gd name="connsiteX6" fmla="*/ 1642 w 11373"/>
              <a:gd name="connsiteY6" fmla="*/ 343 h 11121"/>
              <a:gd name="connsiteX7" fmla="*/ 7773 w 11373"/>
              <a:gd name="connsiteY7" fmla="*/ 3154 h 11121"/>
              <a:gd name="connsiteX8" fmla="*/ 11343 w 11373"/>
              <a:gd name="connsiteY8" fmla="*/ 6495 h 11121"/>
              <a:gd name="connsiteX0" fmla="*/ 10986 w 11016"/>
              <a:gd name="connsiteY0" fmla="*/ 6495 h 11102"/>
              <a:gd name="connsiteX1" fmla="*/ 7084 w 11016"/>
              <a:gd name="connsiteY1" fmla="*/ 7270 h 11102"/>
              <a:gd name="connsiteX2" fmla="*/ 5566 w 11016"/>
              <a:gd name="connsiteY2" fmla="*/ 10974 h 11102"/>
              <a:gd name="connsiteX3" fmla="*/ 2469 w 11016"/>
              <a:gd name="connsiteY3" fmla="*/ 10118 h 11102"/>
              <a:gd name="connsiteX4" fmla="*/ 1 w 11016"/>
              <a:gd name="connsiteY4" fmla="*/ 6623 h 11102"/>
              <a:gd name="connsiteX5" fmla="*/ 506 w 11016"/>
              <a:gd name="connsiteY5" fmla="*/ 3442 h 11102"/>
              <a:gd name="connsiteX6" fmla="*/ 1285 w 11016"/>
              <a:gd name="connsiteY6" fmla="*/ 343 h 11102"/>
              <a:gd name="connsiteX7" fmla="*/ 7416 w 11016"/>
              <a:gd name="connsiteY7" fmla="*/ 3154 h 11102"/>
              <a:gd name="connsiteX8" fmla="*/ 10986 w 11016"/>
              <a:gd name="connsiteY8" fmla="*/ 6495 h 11102"/>
              <a:gd name="connsiteX0" fmla="*/ 10986 w 11125"/>
              <a:gd name="connsiteY0" fmla="*/ 6495 h 11626"/>
              <a:gd name="connsiteX1" fmla="*/ 9465 w 11125"/>
              <a:gd name="connsiteY1" fmla="*/ 11553 h 11626"/>
              <a:gd name="connsiteX2" fmla="*/ 5566 w 11125"/>
              <a:gd name="connsiteY2" fmla="*/ 10974 h 11626"/>
              <a:gd name="connsiteX3" fmla="*/ 2469 w 11125"/>
              <a:gd name="connsiteY3" fmla="*/ 10118 h 11626"/>
              <a:gd name="connsiteX4" fmla="*/ 1 w 11125"/>
              <a:gd name="connsiteY4" fmla="*/ 6623 h 11626"/>
              <a:gd name="connsiteX5" fmla="*/ 506 w 11125"/>
              <a:gd name="connsiteY5" fmla="*/ 3442 h 11626"/>
              <a:gd name="connsiteX6" fmla="*/ 1285 w 11125"/>
              <a:gd name="connsiteY6" fmla="*/ 343 h 11626"/>
              <a:gd name="connsiteX7" fmla="*/ 7416 w 11125"/>
              <a:gd name="connsiteY7" fmla="*/ 3154 h 11626"/>
              <a:gd name="connsiteX8" fmla="*/ 10986 w 11125"/>
              <a:gd name="connsiteY8" fmla="*/ 6495 h 11626"/>
              <a:gd name="connsiteX0" fmla="*/ 10986 w 11070"/>
              <a:gd name="connsiteY0" fmla="*/ 6495 h 11626"/>
              <a:gd name="connsiteX1" fmla="*/ 9465 w 11070"/>
              <a:gd name="connsiteY1" fmla="*/ 11553 h 11626"/>
              <a:gd name="connsiteX2" fmla="*/ 5566 w 11070"/>
              <a:gd name="connsiteY2" fmla="*/ 10974 h 11626"/>
              <a:gd name="connsiteX3" fmla="*/ 2469 w 11070"/>
              <a:gd name="connsiteY3" fmla="*/ 10118 h 11626"/>
              <a:gd name="connsiteX4" fmla="*/ 1 w 11070"/>
              <a:gd name="connsiteY4" fmla="*/ 6623 h 11626"/>
              <a:gd name="connsiteX5" fmla="*/ 506 w 11070"/>
              <a:gd name="connsiteY5" fmla="*/ 3442 h 11626"/>
              <a:gd name="connsiteX6" fmla="*/ 1285 w 11070"/>
              <a:gd name="connsiteY6" fmla="*/ 343 h 11626"/>
              <a:gd name="connsiteX7" fmla="*/ 7416 w 11070"/>
              <a:gd name="connsiteY7" fmla="*/ 3154 h 11626"/>
              <a:gd name="connsiteX8" fmla="*/ 10986 w 11070"/>
              <a:gd name="connsiteY8" fmla="*/ 6495 h 11626"/>
              <a:gd name="connsiteX0" fmla="*/ 10986 w 11334"/>
              <a:gd name="connsiteY0" fmla="*/ 6495 h 11689"/>
              <a:gd name="connsiteX1" fmla="*/ 11027 w 11334"/>
              <a:gd name="connsiteY1" fmla="*/ 8259 h 11689"/>
              <a:gd name="connsiteX2" fmla="*/ 9465 w 11334"/>
              <a:gd name="connsiteY2" fmla="*/ 11553 h 11689"/>
              <a:gd name="connsiteX3" fmla="*/ 5566 w 11334"/>
              <a:gd name="connsiteY3" fmla="*/ 10974 h 11689"/>
              <a:gd name="connsiteX4" fmla="*/ 2469 w 11334"/>
              <a:gd name="connsiteY4" fmla="*/ 10118 h 11689"/>
              <a:gd name="connsiteX5" fmla="*/ 1 w 11334"/>
              <a:gd name="connsiteY5" fmla="*/ 6623 h 11689"/>
              <a:gd name="connsiteX6" fmla="*/ 506 w 11334"/>
              <a:gd name="connsiteY6" fmla="*/ 3442 h 11689"/>
              <a:gd name="connsiteX7" fmla="*/ 1285 w 11334"/>
              <a:gd name="connsiteY7" fmla="*/ 343 h 11689"/>
              <a:gd name="connsiteX8" fmla="*/ 7416 w 11334"/>
              <a:gd name="connsiteY8" fmla="*/ 3154 h 11689"/>
              <a:gd name="connsiteX9" fmla="*/ 10986 w 11334"/>
              <a:gd name="connsiteY9" fmla="*/ 6495 h 11689"/>
              <a:gd name="connsiteX0" fmla="*/ 10986 w 11334"/>
              <a:gd name="connsiteY0" fmla="*/ 6495 h 11689"/>
              <a:gd name="connsiteX1" fmla="*/ 11027 w 11334"/>
              <a:gd name="connsiteY1" fmla="*/ 8259 h 11689"/>
              <a:gd name="connsiteX2" fmla="*/ 9465 w 11334"/>
              <a:gd name="connsiteY2" fmla="*/ 11553 h 11689"/>
              <a:gd name="connsiteX3" fmla="*/ 5566 w 11334"/>
              <a:gd name="connsiteY3" fmla="*/ 10974 h 11689"/>
              <a:gd name="connsiteX4" fmla="*/ 2469 w 11334"/>
              <a:gd name="connsiteY4" fmla="*/ 10118 h 11689"/>
              <a:gd name="connsiteX5" fmla="*/ 1 w 11334"/>
              <a:gd name="connsiteY5" fmla="*/ 6623 h 11689"/>
              <a:gd name="connsiteX6" fmla="*/ 506 w 11334"/>
              <a:gd name="connsiteY6" fmla="*/ 3442 h 11689"/>
              <a:gd name="connsiteX7" fmla="*/ 1285 w 11334"/>
              <a:gd name="connsiteY7" fmla="*/ 343 h 11689"/>
              <a:gd name="connsiteX8" fmla="*/ 7416 w 11334"/>
              <a:gd name="connsiteY8" fmla="*/ 3154 h 11689"/>
              <a:gd name="connsiteX9" fmla="*/ 10986 w 11334"/>
              <a:gd name="connsiteY9" fmla="*/ 6495 h 11689"/>
              <a:gd name="connsiteX0" fmla="*/ 10986 w 11284"/>
              <a:gd name="connsiteY0" fmla="*/ 6495 h 11689"/>
              <a:gd name="connsiteX1" fmla="*/ 11027 w 11284"/>
              <a:gd name="connsiteY1" fmla="*/ 8259 h 11689"/>
              <a:gd name="connsiteX2" fmla="*/ 9465 w 11284"/>
              <a:gd name="connsiteY2" fmla="*/ 11553 h 11689"/>
              <a:gd name="connsiteX3" fmla="*/ 5566 w 11284"/>
              <a:gd name="connsiteY3" fmla="*/ 10974 h 11689"/>
              <a:gd name="connsiteX4" fmla="*/ 2469 w 11284"/>
              <a:gd name="connsiteY4" fmla="*/ 10118 h 11689"/>
              <a:gd name="connsiteX5" fmla="*/ 1 w 11284"/>
              <a:gd name="connsiteY5" fmla="*/ 6623 h 11689"/>
              <a:gd name="connsiteX6" fmla="*/ 506 w 11284"/>
              <a:gd name="connsiteY6" fmla="*/ 3442 h 11689"/>
              <a:gd name="connsiteX7" fmla="*/ 1285 w 11284"/>
              <a:gd name="connsiteY7" fmla="*/ 343 h 11689"/>
              <a:gd name="connsiteX8" fmla="*/ 7416 w 11284"/>
              <a:gd name="connsiteY8" fmla="*/ 3154 h 11689"/>
              <a:gd name="connsiteX9" fmla="*/ 10986 w 11284"/>
              <a:gd name="connsiteY9" fmla="*/ 6495 h 11689"/>
              <a:gd name="connsiteX0" fmla="*/ 7416 w 11095"/>
              <a:gd name="connsiteY0" fmla="*/ 3154 h 11689"/>
              <a:gd name="connsiteX1" fmla="*/ 11027 w 11095"/>
              <a:gd name="connsiteY1" fmla="*/ 8259 h 11689"/>
              <a:gd name="connsiteX2" fmla="*/ 9465 w 11095"/>
              <a:gd name="connsiteY2" fmla="*/ 11553 h 11689"/>
              <a:gd name="connsiteX3" fmla="*/ 5566 w 11095"/>
              <a:gd name="connsiteY3" fmla="*/ 10974 h 11689"/>
              <a:gd name="connsiteX4" fmla="*/ 2469 w 11095"/>
              <a:gd name="connsiteY4" fmla="*/ 10118 h 11689"/>
              <a:gd name="connsiteX5" fmla="*/ 1 w 11095"/>
              <a:gd name="connsiteY5" fmla="*/ 6623 h 11689"/>
              <a:gd name="connsiteX6" fmla="*/ 506 w 11095"/>
              <a:gd name="connsiteY6" fmla="*/ 3442 h 11689"/>
              <a:gd name="connsiteX7" fmla="*/ 1285 w 11095"/>
              <a:gd name="connsiteY7" fmla="*/ 343 h 11689"/>
              <a:gd name="connsiteX8" fmla="*/ 7416 w 11095"/>
              <a:gd name="connsiteY8" fmla="*/ 3154 h 11689"/>
              <a:gd name="connsiteX0" fmla="*/ 7416 w 11095"/>
              <a:gd name="connsiteY0" fmla="*/ 3488 h 12023"/>
              <a:gd name="connsiteX1" fmla="*/ 11027 w 11095"/>
              <a:gd name="connsiteY1" fmla="*/ 8593 h 12023"/>
              <a:gd name="connsiteX2" fmla="*/ 9465 w 11095"/>
              <a:gd name="connsiteY2" fmla="*/ 11887 h 12023"/>
              <a:gd name="connsiteX3" fmla="*/ 5566 w 11095"/>
              <a:gd name="connsiteY3" fmla="*/ 11308 h 12023"/>
              <a:gd name="connsiteX4" fmla="*/ 2469 w 11095"/>
              <a:gd name="connsiteY4" fmla="*/ 10452 h 12023"/>
              <a:gd name="connsiteX5" fmla="*/ 1 w 11095"/>
              <a:gd name="connsiteY5" fmla="*/ 6957 h 12023"/>
              <a:gd name="connsiteX6" fmla="*/ 506 w 11095"/>
              <a:gd name="connsiteY6" fmla="*/ 3776 h 12023"/>
              <a:gd name="connsiteX7" fmla="*/ 1112 w 11095"/>
              <a:gd name="connsiteY7" fmla="*/ 170 h 12023"/>
              <a:gd name="connsiteX8" fmla="*/ 7416 w 11095"/>
              <a:gd name="connsiteY8" fmla="*/ 3488 h 12023"/>
              <a:gd name="connsiteX0" fmla="*/ 7416 w 11095"/>
              <a:gd name="connsiteY0" fmla="*/ 3488 h 12023"/>
              <a:gd name="connsiteX1" fmla="*/ 11027 w 11095"/>
              <a:gd name="connsiteY1" fmla="*/ 8593 h 12023"/>
              <a:gd name="connsiteX2" fmla="*/ 9465 w 11095"/>
              <a:gd name="connsiteY2" fmla="*/ 11887 h 12023"/>
              <a:gd name="connsiteX3" fmla="*/ 5566 w 11095"/>
              <a:gd name="connsiteY3" fmla="*/ 11308 h 12023"/>
              <a:gd name="connsiteX4" fmla="*/ 2469 w 11095"/>
              <a:gd name="connsiteY4" fmla="*/ 10452 h 12023"/>
              <a:gd name="connsiteX5" fmla="*/ 1 w 11095"/>
              <a:gd name="connsiteY5" fmla="*/ 6957 h 12023"/>
              <a:gd name="connsiteX6" fmla="*/ 116 w 11095"/>
              <a:gd name="connsiteY6" fmla="*/ 3720 h 12023"/>
              <a:gd name="connsiteX7" fmla="*/ 1112 w 11095"/>
              <a:gd name="connsiteY7" fmla="*/ 170 h 12023"/>
              <a:gd name="connsiteX8" fmla="*/ 7416 w 11095"/>
              <a:gd name="connsiteY8" fmla="*/ 3488 h 12023"/>
              <a:gd name="connsiteX0" fmla="*/ 7891 w 11570"/>
              <a:gd name="connsiteY0" fmla="*/ 3488 h 12023"/>
              <a:gd name="connsiteX1" fmla="*/ 11502 w 11570"/>
              <a:gd name="connsiteY1" fmla="*/ 8593 h 12023"/>
              <a:gd name="connsiteX2" fmla="*/ 9940 w 11570"/>
              <a:gd name="connsiteY2" fmla="*/ 11887 h 12023"/>
              <a:gd name="connsiteX3" fmla="*/ 6041 w 11570"/>
              <a:gd name="connsiteY3" fmla="*/ 11308 h 12023"/>
              <a:gd name="connsiteX4" fmla="*/ 2944 w 11570"/>
              <a:gd name="connsiteY4" fmla="*/ 10452 h 12023"/>
              <a:gd name="connsiteX5" fmla="*/ 0 w 11570"/>
              <a:gd name="connsiteY5" fmla="*/ 6450 h 12023"/>
              <a:gd name="connsiteX6" fmla="*/ 591 w 11570"/>
              <a:gd name="connsiteY6" fmla="*/ 3720 h 12023"/>
              <a:gd name="connsiteX7" fmla="*/ 1587 w 11570"/>
              <a:gd name="connsiteY7" fmla="*/ 170 h 12023"/>
              <a:gd name="connsiteX8" fmla="*/ 7891 w 11570"/>
              <a:gd name="connsiteY8" fmla="*/ 3488 h 12023"/>
              <a:gd name="connsiteX0" fmla="*/ 7891 w 11570"/>
              <a:gd name="connsiteY0" fmla="*/ 3488 h 12001"/>
              <a:gd name="connsiteX1" fmla="*/ 11502 w 11570"/>
              <a:gd name="connsiteY1" fmla="*/ 8593 h 12001"/>
              <a:gd name="connsiteX2" fmla="*/ 9940 w 11570"/>
              <a:gd name="connsiteY2" fmla="*/ 11887 h 12001"/>
              <a:gd name="connsiteX3" fmla="*/ 6041 w 11570"/>
              <a:gd name="connsiteY3" fmla="*/ 11308 h 12001"/>
              <a:gd name="connsiteX4" fmla="*/ 2468 w 11570"/>
              <a:gd name="connsiteY4" fmla="*/ 11861 h 12001"/>
              <a:gd name="connsiteX5" fmla="*/ 0 w 11570"/>
              <a:gd name="connsiteY5" fmla="*/ 6450 h 12001"/>
              <a:gd name="connsiteX6" fmla="*/ 591 w 11570"/>
              <a:gd name="connsiteY6" fmla="*/ 3720 h 12001"/>
              <a:gd name="connsiteX7" fmla="*/ 1587 w 11570"/>
              <a:gd name="connsiteY7" fmla="*/ 170 h 12001"/>
              <a:gd name="connsiteX8" fmla="*/ 7891 w 11570"/>
              <a:gd name="connsiteY8" fmla="*/ 3488 h 12001"/>
              <a:gd name="connsiteX0" fmla="*/ 8178 w 11857"/>
              <a:gd name="connsiteY0" fmla="*/ 3488 h 12001"/>
              <a:gd name="connsiteX1" fmla="*/ 11789 w 11857"/>
              <a:gd name="connsiteY1" fmla="*/ 8593 h 12001"/>
              <a:gd name="connsiteX2" fmla="*/ 10227 w 11857"/>
              <a:gd name="connsiteY2" fmla="*/ 11887 h 12001"/>
              <a:gd name="connsiteX3" fmla="*/ 6328 w 11857"/>
              <a:gd name="connsiteY3" fmla="*/ 11308 h 12001"/>
              <a:gd name="connsiteX4" fmla="*/ 2755 w 11857"/>
              <a:gd name="connsiteY4" fmla="*/ 11861 h 12001"/>
              <a:gd name="connsiteX5" fmla="*/ 0 w 11857"/>
              <a:gd name="connsiteY5" fmla="*/ 7196 h 12001"/>
              <a:gd name="connsiteX6" fmla="*/ 878 w 11857"/>
              <a:gd name="connsiteY6" fmla="*/ 3720 h 12001"/>
              <a:gd name="connsiteX7" fmla="*/ 1874 w 11857"/>
              <a:gd name="connsiteY7" fmla="*/ 170 h 12001"/>
              <a:gd name="connsiteX8" fmla="*/ 8178 w 11857"/>
              <a:gd name="connsiteY8" fmla="*/ 3488 h 12001"/>
              <a:gd name="connsiteX0" fmla="*/ 8215 w 11894"/>
              <a:gd name="connsiteY0" fmla="*/ 3488 h 12001"/>
              <a:gd name="connsiteX1" fmla="*/ 11826 w 11894"/>
              <a:gd name="connsiteY1" fmla="*/ 8593 h 12001"/>
              <a:gd name="connsiteX2" fmla="*/ 10264 w 11894"/>
              <a:gd name="connsiteY2" fmla="*/ 11887 h 12001"/>
              <a:gd name="connsiteX3" fmla="*/ 6365 w 11894"/>
              <a:gd name="connsiteY3" fmla="*/ 11308 h 12001"/>
              <a:gd name="connsiteX4" fmla="*/ 2792 w 11894"/>
              <a:gd name="connsiteY4" fmla="*/ 11861 h 12001"/>
              <a:gd name="connsiteX5" fmla="*/ 37 w 11894"/>
              <a:gd name="connsiteY5" fmla="*/ 7196 h 12001"/>
              <a:gd name="connsiteX6" fmla="*/ 915 w 11894"/>
              <a:gd name="connsiteY6" fmla="*/ 3720 h 12001"/>
              <a:gd name="connsiteX7" fmla="*/ 1911 w 11894"/>
              <a:gd name="connsiteY7" fmla="*/ 170 h 12001"/>
              <a:gd name="connsiteX8" fmla="*/ 8215 w 11894"/>
              <a:gd name="connsiteY8" fmla="*/ 3488 h 12001"/>
              <a:gd name="connsiteX0" fmla="*/ 8072 w 11902"/>
              <a:gd name="connsiteY0" fmla="*/ 3775 h 11915"/>
              <a:gd name="connsiteX1" fmla="*/ 11826 w 11902"/>
              <a:gd name="connsiteY1" fmla="*/ 8507 h 11915"/>
              <a:gd name="connsiteX2" fmla="*/ 10264 w 11902"/>
              <a:gd name="connsiteY2" fmla="*/ 11801 h 11915"/>
              <a:gd name="connsiteX3" fmla="*/ 6365 w 11902"/>
              <a:gd name="connsiteY3" fmla="*/ 11222 h 11915"/>
              <a:gd name="connsiteX4" fmla="*/ 2792 w 11902"/>
              <a:gd name="connsiteY4" fmla="*/ 11775 h 11915"/>
              <a:gd name="connsiteX5" fmla="*/ 37 w 11902"/>
              <a:gd name="connsiteY5" fmla="*/ 7110 h 11915"/>
              <a:gd name="connsiteX6" fmla="*/ 915 w 11902"/>
              <a:gd name="connsiteY6" fmla="*/ 3634 h 11915"/>
              <a:gd name="connsiteX7" fmla="*/ 1911 w 11902"/>
              <a:gd name="connsiteY7" fmla="*/ 84 h 11915"/>
              <a:gd name="connsiteX8" fmla="*/ 8072 w 11902"/>
              <a:gd name="connsiteY8" fmla="*/ 3775 h 11915"/>
              <a:gd name="connsiteX0" fmla="*/ 8072 w 11902"/>
              <a:gd name="connsiteY0" fmla="*/ 3692 h 11832"/>
              <a:gd name="connsiteX1" fmla="*/ 11826 w 11902"/>
              <a:gd name="connsiteY1" fmla="*/ 8424 h 11832"/>
              <a:gd name="connsiteX2" fmla="*/ 10264 w 11902"/>
              <a:gd name="connsiteY2" fmla="*/ 11718 h 11832"/>
              <a:gd name="connsiteX3" fmla="*/ 6365 w 11902"/>
              <a:gd name="connsiteY3" fmla="*/ 11139 h 11832"/>
              <a:gd name="connsiteX4" fmla="*/ 2792 w 11902"/>
              <a:gd name="connsiteY4" fmla="*/ 11692 h 11832"/>
              <a:gd name="connsiteX5" fmla="*/ 37 w 11902"/>
              <a:gd name="connsiteY5" fmla="*/ 7027 h 11832"/>
              <a:gd name="connsiteX6" fmla="*/ 915 w 11902"/>
              <a:gd name="connsiteY6" fmla="*/ 3551 h 11832"/>
              <a:gd name="connsiteX7" fmla="*/ 1911 w 11902"/>
              <a:gd name="connsiteY7" fmla="*/ 1 h 11832"/>
              <a:gd name="connsiteX8" fmla="*/ 8072 w 11902"/>
              <a:gd name="connsiteY8" fmla="*/ 3692 h 11832"/>
              <a:gd name="connsiteX0" fmla="*/ 8072 w 11902"/>
              <a:gd name="connsiteY0" fmla="*/ 3692 h 11832"/>
              <a:gd name="connsiteX1" fmla="*/ 11826 w 11902"/>
              <a:gd name="connsiteY1" fmla="*/ 8424 h 11832"/>
              <a:gd name="connsiteX2" fmla="*/ 10264 w 11902"/>
              <a:gd name="connsiteY2" fmla="*/ 11718 h 11832"/>
              <a:gd name="connsiteX3" fmla="*/ 6365 w 11902"/>
              <a:gd name="connsiteY3" fmla="*/ 11139 h 11832"/>
              <a:gd name="connsiteX4" fmla="*/ 2792 w 11902"/>
              <a:gd name="connsiteY4" fmla="*/ 11692 h 11832"/>
              <a:gd name="connsiteX5" fmla="*/ 37 w 11902"/>
              <a:gd name="connsiteY5" fmla="*/ 7027 h 11832"/>
              <a:gd name="connsiteX6" fmla="*/ 915 w 11902"/>
              <a:gd name="connsiteY6" fmla="*/ 3551 h 11832"/>
              <a:gd name="connsiteX7" fmla="*/ 1911 w 11902"/>
              <a:gd name="connsiteY7" fmla="*/ 1 h 11832"/>
              <a:gd name="connsiteX8" fmla="*/ 8072 w 11902"/>
              <a:gd name="connsiteY8" fmla="*/ 3692 h 11832"/>
              <a:gd name="connsiteX0" fmla="*/ 8072 w 11902"/>
              <a:gd name="connsiteY0" fmla="*/ 1329 h 9469"/>
              <a:gd name="connsiteX1" fmla="*/ 11826 w 11902"/>
              <a:gd name="connsiteY1" fmla="*/ 6061 h 9469"/>
              <a:gd name="connsiteX2" fmla="*/ 10264 w 11902"/>
              <a:gd name="connsiteY2" fmla="*/ 9355 h 9469"/>
              <a:gd name="connsiteX3" fmla="*/ 6365 w 11902"/>
              <a:gd name="connsiteY3" fmla="*/ 8776 h 9469"/>
              <a:gd name="connsiteX4" fmla="*/ 2792 w 11902"/>
              <a:gd name="connsiteY4" fmla="*/ 9329 h 9469"/>
              <a:gd name="connsiteX5" fmla="*/ 37 w 11902"/>
              <a:gd name="connsiteY5" fmla="*/ 4664 h 9469"/>
              <a:gd name="connsiteX6" fmla="*/ 915 w 11902"/>
              <a:gd name="connsiteY6" fmla="*/ 1188 h 9469"/>
              <a:gd name="connsiteX7" fmla="*/ 3546 w 11902"/>
              <a:gd name="connsiteY7" fmla="*/ 9 h 9469"/>
              <a:gd name="connsiteX8" fmla="*/ 8072 w 11902"/>
              <a:gd name="connsiteY8" fmla="*/ 1329 h 9469"/>
              <a:gd name="connsiteX0" fmla="*/ 6233 w 10030"/>
              <a:gd name="connsiteY0" fmla="*/ 2322 h 10021"/>
              <a:gd name="connsiteX1" fmla="*/ 9936 w 10030"/>
              <a:gd name="connsiteY1" fmla="*/ 6421 h 10021"/>
              <a:gd name="connsiteX2" fmla="*/ 8624 w 10030"/>
              <a:gd name="connsiteY2" fmla="*/ 9900 h 10021"/>
              <a:gd name="connsiteX3" fmla="*/ 5348 w 10030"/>
              <a:gd name="connsiteY3" fmla="*/ 9288 h 10021"/>
              <a:gd name="connsiteX4" fmla="*/ 2346 w 10030"/>
              <a:gd name="connsiteY4" fmla="*/ 9872 h 10021"/>
              <a:gd name="connsiteX5" fmla="*/ 31 w 10030"/>
              <a:gd name="connsiteY5" fmla="*/ 4946 h 10021"/>
              <a:gd name="connsiteX6" fmla="*/ 769 w 10030"/>
              <a:gd name="connsiteY6" fmla="*/ 1275 h 10021"/>
              <a:gd name="connsiteX7" fmla="*/ 2979 w 10030"/>
              <a:gd name="connsiteY7" fmla="*/ 30 h 10021"/>
              <a:gd name="connsiteX8" fmla="*/ 6233 w 10030"/>
              <a:gd name="connsiteY8" fmla="*/ 2322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0" h="10021">
                <a:moveTo>
                  <a:pt x="6233" y="2322"/>
                </a:moveTo>
                <a:cubicBezTo>
                  <a:pt x="7598" y="3714"/>
                  <a:pt x="9538" y="5158"/>
                  <a:pt x="9936" y="6421"/>
                </a:cubicBezTo>
                <a:cubicBezTo>
                  <a:pt x="10334" y="7684"/>
                  <a:pt x="9388" y="9422"/>
                  <a:pt x="8624" y="9900"/>
                </a:cubicBezTo>
                <a:cubicBezTo>
                  <a:pt x="7859" y="10377"/>
                  <a:pt x="6394" y="9292"/>
                  <a:pt x="5348" y="9288"/>
                </a:cubicBezTo>
                <a:cubicBezTo>
                  <a:pt x="4302" y="9284"/>
                  <a:pt x="2377" y="10253"/>
                  <a:pt x="2346" y="9872"/>
                </a:cubicBezTo>
                <a:cubicBezTo>
                  <a:pt x="1343" y="9936"/>
                  <a:pt x="-243" y="7453"/>
                  <a:pt x="31" y="4946"/>
                </a:cubicBezTo>
                <a:cubicBezTo>
                  <a:pt x="66" y="3751"/>
                  <a:pt x="277" y="2094"/>
                  <a:pt x="769" y="1275"/>
                </a:cubicBezTo>
                <a:cubicBezTo>
                  <a:pt x="1260" y="455"/>
                  <a:pt x="2068" y="-144"/>
                  <a:pt x="2979" y="30"/>
                </a:cubicBezTo>
                <a:cubicBezTo>
                  <a:pt x="3890" y="204"/>
                  <a:pt x="3871" y="1007"/>
                  <a:pt x="6233" y="2322"/>
                </a:cubicBezTo>
                <a:close/>
              </a:path>
            </a:pathLst>
          </a:custGeom>
          <a:noFill/>
          <a:ln w="50800" cmpd="tri">
            <a:solidFill>
              <a:srgbClr val="FF66FF"/>
            </a:solidFill>
            <a:round/>
            <a:headEnd/>
            <a:tailEnd/>
          </a:ln>
        </p:spPr>
        <p:txBody>
          <a:bodyPr/>
          <a:lstStyle/>
          <a:p>
            <a:endParaRPr lang="en-US">
              <a:solidFill>
                <a:srgbClr val="000000"/>
              </a:solidFill>
            </a:endParaRPr>
          </a:p>
        </p:txBody>
      </p:sp>
      <p:sp>
        <p:nvSpPr>
          <p:cNvPr id="16439" name="Rectangle 103"/>
          <p:cNvSpPr>
            <a:spLocks noChangeArrowheads="1"/>
          </p:cNvSpPr>
          <p:nvPr/>
        </p:nvSpPr>
        <p:spPr bwMode="auto">
          <a:xfrm>
            <a:off x="1676267" y="3235991"/>
            <a:ext cx="347781" cy="138499"/>
          </a:xfrm>
          <a:prstGeom prst="rect">
            <a:avLst/>
          </a:prstGeom>
          <a:noFill/>
          <a:ln w="9525">
            <a:noFill/>
            <a:miter lim="800000"/>
            <a:headEnd/>
            <a:tailEnd/>
          </a:ln>
        </p:spPr>
        <p:txBody>
          <a:bodyPr wrap="square" lIns="0" tIns="0" rIns="0" bIns="0">
            <a:spAutoFit/>
          </a:bodyPr>
          <a:lstStyle/>
          <a:p>
            <a:r>
              <a:rPr lang="en-US" sz="900" dirty="0" smtClean="0">
                <a:solidFill>
                  <a:srgbClr val="000000"/>
                </a:solidFill>
              </a:rPr>
              <a:t>SNLL</a:t>
            </a:r>
            <a:endParaRPr lang="en-US" sz="900" dirty="0">
              <a:solidFill>
                <a:srgbClr val="000000"/>
              </a:solidFill>
            </a:endParaRPr>
          </a:p>
        </p:txBody>
      </p:sp>
      <p:sp>
        <p:nvSpPr>
          <p:cNvPr id="16442" name="Rectangle 114"/>
          <p:cNvSpPr>
            <a:spLocks noChangeArrowheads="1"/>
          </p:cNvSpPr>
          <p:nvPr/>
        </p:nvSpPr>
        <p:spPr bwMode="auto">
          <a:xfrm>
            <a:off x="2010014" y="1769540"/>
            <a:ext cx="365125" cy="138499"/>
          </a:xfrm>
          <a:prstGeom prst="rect">
            <a:avLst/>
          </a:prstGeom>
          <a:noFill/>
          <a:ln w="9525">
            <a:noFill/>
            <a:miter lim="800000"/>
            <a:headEnd/>
            <a:tailEnd/>
          </a:ln>
        </p:spPr>
        <p:txBody>
          <a:bodyPr lIns="0" tIns="0" rIns="0" bIns="0">
            <a:spAutoFit/>
          </a:bodyPr>
          <a:lstStyle/>
          <a:p>
            <a:r>
              <a:rPr lang="en-US" sz="900" b="1" dirty="0">
                <a:solidFill>
                  <a:srgbClr val="008000"/>
                </a:solidFill>
              </a:rPr>
              <a:t>PNNL</a:t>
            </a:r>
          </a:p>
        </p:txBody>
      </p:sp>
      <p:sp>
        <p:nvSpPr>
          <p:cNvPr id="16443" name="Rectangle 115"/>
          <p:cNvSpPr>
            <a:spLocks noChangeArrowheads="1"/>
          </p:cNvSpPr>
          <p:nvPr/>
        </p:nvSpPr>
        <p:spPr bwMode="auto">
          <a:xfrm>
            <a:off x="2491422" y="1524017"/>
            <a:ext cx="296862" cy="111125"/>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448" name="Rectangle 144"/>
          <p:cNvSpPr>
            <a:spLocks noChangeArrowheads="1"/>
          </p:cNvSpPr>
          <p:nvPr/>
        </p:nvSpPr>
        <p:spPr bwMode="auto">
          <a:xfrm>
            <a:off x="4975859" y="4084654"/>
            <a:ext cx="288925" cy="127000"/>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451" name="Rectangle 148"/>
          <p:cNvSpPr>
            <a:spLocks noChangeArrowheads="1"/>
          </p:cNvSpPr>
          <p:nvPr/>
        </p:nvSpPr>
        <p:spPr bwMode="auto">
          <a:xfrm>
            <a:off x="5283834" y="3681429"/>
            <a:ext cx="379413" cy="220663"/>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458" name="Rectangle 188"/>
          <p:cNvSpPr>
            <a:spLocks noChangeArrowheads="1"/>
          </p:cNvSpPr>
          <p:nvPr/>
        </p:nvSpPr>
        <p:spPr bwMode="auto">
          <a:xfrm>
            <a:off x="8306434" y="2895617"/>
            <a:ext cx="376238" cy="114300"/>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460" name="Rectangle 190"/>
          <p:cNvSpPr>
            <a:spLocks noChangeArrowheads="1"/>
          </p:cNvSpPr>
          <p:nvPr/>
        </p:nvSpPr>
        <p:spPr bwMode="auto">
          <a:xfrm>
            <a:off x="7307897" y="2514617"/>
            <a:ext cx="223837" cy="47625"/>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462" name="Rectangle 192"/>
          <p:cNvSpPr>
            <a:spLocks noChangeArrowheads="1"/>
          </p:cNvSpPr>
          <p:nvPr/>
        </p:nvSpPr>
        <p:spPr bwMode="auto">
          <a:xfrm rot="19080984">
            <a:off x="8590570" y="2078013"/>
            <a:ext cx="493725" cy="369974"/>
          </a:xfrm>
          <a:prstGeom prst="rect">
            <a:avLst/>
          </a:prstGeom>
          <a:noFill/>
          <a:ln w="9525">
            <a:noFill/>
            <a:miter lim="800000"/>
            <a:headEnd/>
            <a:tailEnd/>
          </a:ln>
        </p:spPr>
        <p:txBody>
          <a:bodyPr wrap="none" lIns="92075" tIns="46038" rIns="92075" bIns="46038">
            <a:spAutoFit/>
          </a:bodyPr>
          <a:lstStyle/>
          <a:p>
            <a:r>
              <a:rPr lang="en-US" sz="900" b="1" dirty="0">
                <a:solidFill>
                  <a:srgbClr val="008000"/>
                </a:solidFill>
              </a:rPr>
              <a:t>MIT/</a:t>
            </a:r>
            <a:br>
              <a:rPr lang="en-US" sz="900" b="1" dirty="0">
                <a:solidFill>
                  <a:srgbClr val="008000"/>
                </a:solidFill>
              </a:rPr>
            </a:br>
            <a:r>
              <a:rPr lang="en-US" sz="900" b="1" dirty="0">
                <a:solidFill>
                  <a:srgbClr val="008000"/>
                </a:solidFill>
              </a:rPr>
              <a:t>PSFC</a:t>
            </a:r>
          </a:p>
        </p:txBody>
      </p:sp>
      <p:sp>
        <p:nvSpPr>
          <p:cNvPr id="16465" name="Rectangle 199"/>
          <p:cNvSpPr>
            <a:spLocks noChangeArrowheads="1"/>
          </p:cNvSpPr>
          <p:nvPr/>
        </p:nvSpPr>
        <p:spPr bwMode="auto">
          <a:xfrm rot="20283696">
            <a:off x="4889992" y="3074902"/>
            <a:ext cx="407988" cy="138499"/>
          </a:xfrm>
          <a:prstGeom prst="rect">
            <a:avLst/>
          </a:prstGeom>
          <a:noFill/>
          <a:ln w="9525">
            <a:noFill/>
            <a:miter lim="800000"/>
            <a:headEnd/>
            <a:tailEnd/>
          </a:ln>
        </p:spPr>
        <p:txBody>
          <a:bodyPr lIns="0" tIns="0" rIns="0" bIns="0">
            <a:spAutoFit/>
          </a:bodyPr>
          <a:lstStyle/>
          <a:p>
            <a:pPr algn="r"/>
            <a:r>
              <a:rPr lang="en-US" sz="900" b="1" dirty="0">
                <a:solidFill>
                  <a:srgbClr val="008000"/>
                </a:solidFill>
              </a:rPr>
              <a:t>AMES</a:t>
            </a:r>
          </a:p>
        </p:txBody>
      </p:sp>
      <p:sp>
        <p:nvSpPr>
          <p:cNvPr id="16470" name="Rectangle 204"/>
          <p:cNvSpPr>
            <a:spLocks noChangeArrowheads="1"/>
          </p:cNvSpPr>
          <p:nvPr/>
        </p:nvSpPr>
        <p:spPr bwMode="auto">
          <a:xfrm rot="4530469">
            <a:off x="6919993" y="4669648"/>
            <a:ext cx="157163" cy="111125"/>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480" name="Rectangle 225"/>
          <p:cNvSpPr>
            <a:spLocks noChangeArrowheads="1"/>
          </p:cNvSpPr>
          <p:nvPr/>
        </p:nvSpPr>
        <p:spPr bwMode="auto">
          <a:xfrm>
            <a:off x="1649059" y="3404552"/>
            <a:ext cx="332930" cy="138499"/>
          </a:xfrm>
          <a:prstGeom prst="rect">
            <a:avLst/>
          </a:prstGeom>
          <a:noFill/>
          <a:ln w="9525">
            <a:noFill/>
            <a:miter lim="800000"/>
            <a:headEnd/>
            <a:tailEnd/>
          </a:ln>
        </p:spPr>
        <p:txBody>
          <a:bodyPr wrap="square" lIns="0" tIns="0" rIns="0" bIns="0">
            <a:spAutoFit/>
          </a:bodyPr>
          <a:lstStyle/>
          <a:p>
            <a:r>
              <a:rPr lang="en-US" sz="900" dirty="0" smtClean="0">
                <a:solidFill>
                  <a:srgbClr val="000000"/>
                </a:solidFill>
              </a:rPr>
              <a:t>LLNL</a:t>
            </a:r>
            <a:endParaRPr lang="en-US" sz="900" dirty="0">
              <a:solidFill>
                <a:srgbClr val="000000"/>
              </a:solidFill>
            </a:endParaRPr>
          </a:p>
        </p:txBody>
      </p:sp>
      <p:sp>
        <p:nvSpPr>
          <p:cNvPr id="16886" name="Rectangle 228"/>
          <p:cNvSpPr>
            <a:spLocks noChangeArrowheads="1"/>
          </p:cNvSpPr>
          <p:nvPr/>
        </p:nvSpPr>
        <p:spPr bwMode="auto">
          <a:xfrm>
            <a:off x="1981152" y="4292135"/>
            <a:ext cx="375332" cy="195743"/>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887" name="Rectangle 229"/>
          <p:cNvSpPr>
            <a:spLocks noChangeArrowheads="1"/>
          </p:cNvSpPr>
          <p:nvPr/>
        </p:nvSpPr>
        <p:spPr bwMode="auto">
          <a:xfrm rot="17572699">
            <a:off x="1465825" y="4538938"/>
            <a:ext cx="173124" cy="138499"/>
          </a:xfrm>
          <a:prstGeom prst="rect">
            <a:avLst/>
          </a:prstGeom>
          <a:noFill/>
          <a:ln w="9525">
            <a:noFill/>
            <a:miter lim="800000"/>
            <a:headEnd/>
            <a:tailEnd/>
          </a:ln>
        </p:spPr>
        <p:txBody>
          <a:bodyPr wrap="none" lIns="0" tIns="0" rIns="0" bIns="0">
            <a:spAutoFit/>
          </a:bodyPr>
          <a:lstStyle/>
          <a:p>
            <a:r>
              <a:rPr lang="en-US" sz="900" b="1" dirty="0">
                <a:solidFill>
                  <a:srgbClr val="008000"/>
                </a:solidFill>
              </a:rPr>
              <a:t>GA</a:t>
            </a:r>
          </a:p>
        </p:txBody>
      </p:sp>
      <p:sp>
        <p:nvSpPr>
          <p:cNvPr id="16542" name="Rectangle 324"/>
          <p:cNvSpPr>
            <a:spLocks noChangeArrowheads="1"/>
          </p:cNvSpPr>
          <p:nvPr/>
        </p:nvSpPr>
        <p:spPr bwMode="auto">
          <a:xfrm rot="3985154">
            <a:off x="701581" y="2617968"/>
            <a:ext cx="325438" cy="138499"/>
          </a:xfrm>
          <a:prstGeom prst="rect">
            <a:avLst/>
          </a:prstGeom>
          <a:noFill/>
          <a:ln w="9525">
            <a:noFill/>
            <a:miter lim="800000"/>
            <a:headEnd/>
            <a:tailEnd/>
          </a:ln>
        </p:spPr>
        <p:txBody>
          <a:bodyPr lIns="0" tIns="0" rIns="0" bIns="0">
            <a:spAutoFit/>
          </a:bodyPr>
          <a:lstStyle/>
          <a:p>
            <a:pPr algn="r"/>
            <a:r>
              <a:rPr lang="en-US" sz="900" b="1" dirty="0">
                <a:solidFill>
                  <a:srgbClr val="008000"/>
                </a:solidFill>
              </a:rPr>
              <a:t>JGI</a:t>
            </a:r>
          </a:p>
        </p:txBody>
      </p:sp>
      <p:sp>
        <p:nvSpPr>
          <p:cNvPr id="16543" name="Rectangle 325"/>
          <p:cNvSpPr>
            <a:spLocks noChangeArrowheads="1"/>
          </p:cNvSpPr>
          <p:nvPr/>
        </p:nvSpPr>
        <p:spPr bwMode="auto">
          <a:xfrm rot="3404894">
            <a:off x="345819" y="2679604"/>
            <a:ext cx="402692" cy="138499"/>
          </a:xfrm>
          <a:prstGeom prst="rect">
            <a:avLst/>
          </a:prstGeom>
          <a:noFill/>
          <a:ln w="9525">
            <a:noFill/>
            <a:miter lim="800000"/>
            <a:headEnd/>
            <a:tailEnd/>
          </a:ln>
        </p:spPr>
        <p:txBody>
          <a:bodyPr wrap="square" lIns="0" tIns="0" rIns="0" bIns="0">
            <a:spAutoFit/>
          </a:bodyPr>
          <a:lstStyle/>
          <a:p>
            <a:pPr algn="r"/>
            <a:r>
              <a:rPr lang="en-US" sz="900" b="1" dirty="0">
                <a:solidFill>
                  <a:srgbClr val="008000"/>
                </a:solidFill>
              </a:rPr>
              <a:t>LBNL</a:t>
            </a:r>
          </a:p>
        </p:txBody>
      </p:sp>
      <p:sp>
        <p:nvSpPr>
          <p:cNvPr id="16544" name="Rectangle 326"/>
          <p:cNvSpPr>
            <a:spLocks noChangeArrowheads="1"/>
          </p:cNvSpPr>
          <p:nvPr/>
        </p:nvSpPr>
        <p:spPr bwMode="auto">
          <a:xfrm rot="18670029">
            <a:off x="451001" y="3613251"/>
            <a:ext cx="314189" cy="138499"/>
          </a:xfrm>
          <a:prstGeom prst="rect">
            <a:avLst/>
          </a:prstGeom>
          <a:noFill/>
          <a:ln w="9525">
            <a:noFill/>
            <a:miter lim="800000"/>
            <a:headEnd/>
            <a:tailEnd/>
          </a:ln>
        </p:spPr>
        <p:txBody>
          <a:bodyPr wrap="none" lIns="0" tIns="0" rIns="0" bIns="0">
            <a:spAutoFit/>
          </a:bodyPr>
          <a:lstStyle/>
          <a:p>
            <a:r>
              <a:rPr lang="en-US" sz="900" b="1" dirty="0">
                <a:solidFill>
                  <a:srgbClr val="008000"/>
                </a:solidFill>
              </a:rPr>
              <a:t>SLAC</a:t>
            </a:r>
          </a:p>
        </p:txBody>
      </p:sp>
      <p:sp>
        <p:nvSpPr>
          <p:cNvPr id="16545" name="Rectangle 327"/>
          <p:cNvSpPr>
            <a:spLocks noChangeArrowheads="1"/>
          </p:cNvSpPr>
          <p:nvPr/>
        </p:nvSpPr>
        <p:spPr bwMode="auto">
          <a:xfrm rot="18479413">
            <a:off x="253516" y="3466854"/>
            <a:ext cx="403957" cy="138499"/>
          </a:xfrm>
          <a:prstGeom prst="rect">
            <a:avLst/>
          </a:prstGeom>
          <a:noFill/>
          <a:ln w="9525">
            <a:noFill/>
            <a:miter lim="800000"/>
            <a:headEnd/>
            <a:tailEnd/>
          </a:ln>
        </p:spPr>
        <p:txBody>
          <a:bodyPr wrap="none" lIns="0" tIns="0" rIns="0" bIns="0">
            <a:spAutoFit/>
          </a:bodyPr>
          <a:lstStyle/>
          <a:p>
            <a:pPr algn="r"/>
            <a:r>
              <a:rPr lang="en-US" sz="900" b="1" dirty="0">
                <a:solidFill>
                  <a:srgbClr val="008000"/>
                </a:solidFill>
              </a:rPr>
              <a:t>NERSC</a:t>
            </a:r>
          </a:p>
        </p:txBody>
      </p:sp>
      <p:sp>
        <p:nvSpPr>
          <p:cNvPr id="16551" name="Freeform 339"/>
          <p:cNvSpPr>
            <a:spLocks/>
          </p:cNvSpPr>
          <p:nvPr/>
        </p:nvSpPr>
        <p:spPr bwMode="auto">
          <a:xfrm>
            <a:off x="1255144" y="3520251"/>
            <a:ext cx="397368" cy="959054"/>
          </a:xfrm>
          <a:custGeom>
            <a:avLst/>
            <a:gdLst>
              <a:gd name="T0" fmla="*/ 2147483647 w 244"/>
              <a:gd name="T1" fmla="*/ 0 h 84"/>
              <a:gd name="T2" fmla="*/ 2147483647 w 244"/>
              <a:gd name="T3" fmla="*/ 2147483647 h 84"/>
              <a:gd name="T4" fmla="*/ 2147483647 w 244"/>
              <a:gd name="T5" fmla="*/ 2147483647 h 84"/>
              <a:gd name="T6" fmla="*/ 2147483647 w 244"/>
              <a:gd name="T7" fmla="*/ 2147483647 h 84"/>
              <a:gd name="T8" fmla="*/ 0 60000 65536"/>
              <a:gd name="T9" fmla="*/ 0 60000 65536"/>
              <a:gd name="T10" fmla="*/ 0 60000 65536"/>
              <a:gd name="T11" fmla="*/ 0 60000 65536"/>
              <a:gd name="T12" fmla="*/ 0 w 244"/>
              <a:gd name="T13" fmla="*/ 0 h 84"/>
              <a:gd name="T14" fmla="*/ 244 w 244"/>
              <a:gd name="T15" fmla="*/ 84 h 84"/>
              <a:gd name="connsiteX0" fmla="*/ 24 w 11212"/>
              <a:gd name="connsiteY0" fmla="*/ 0 h 81020"/>
              <a:gd name="connsiteX1" fmla="*/ 1745 w 11212"/>
              <a:gd name="connsiteY1" fmla="*/ 73214 h 81020"/>
              <a:gd name="connsiteX2" fmla="*/ 4819 w 11212"/>
              <a:gd name="connsiteY2" fmla="*/ 79643 h 81020"/>
              <a:gd name="connsiteX3" fmla="*/ 11212 w 11212"/>
              <a:gd name="connsiteY3" fmla="*/ 79643 h 81020"/>
              <a:gd name="connsiteX0" fmla="*/ 16 w 11204"/>
              <a:gd name="connsiteY0" fmla="*/ 0 h 80243"/>
              <a:gd name="connsiteX1" fmla="*/ 2475 w 11204"/>
              <a:gd name="connsiteY1" fmla="*/ 69643 h 80243"/>
              <a:gd name="connsiteX2" fmla="*/ 4811 w 11204"/>
              <a:gd name="connsiteY2" fmla="*/ 79643 h 80243"/>
              <a:gd name="connsiteX3" fmla="*/ 11204 w 11204"/>
              <a:gd name="connsiteY3" fmla="*/ 79643 h 80243"/>
              <a:gd name="connsiteX0" fmla="*/ 16 w 11204"/>
              <a:gd name="connsiteY0" fmla="*/ 0 h 88655"/>
              <a:gd name="connsiteX1" fmla="*/ 2475 w 11204"/>
              <a:gd name="connsiteY1" fmla="*/ 69643 h 88655"/>
              <a:gd name="connsiteX2" fmla="*/ 4565 w 11204"/>
              <a:gd name="connsiteY2" fmla="*/ 88572 h 88655"/>
              <a:gd name="connsiteX3" fmla="*/ 11204 w 11204"/>
              <a:gd name="connsiteY3" fmla="*/ 79643 h 88655"/>
              <a:gd name="connsiteX0" fmla="*/ 16 w 4565"/>
              <a:gd name="connsiteY0" fmla="*/ 0 h 88572"/>
              <a:gd name="connsiteX1" fmla="*/ 2475 w 4565"/>
              <a:gd name="connsiteY1" fmla="*/ 69643 h 88572"/>
              <a:gd name="connsiteX2" fmla="*/ 4565 w 4565"/>
              <a:gd name="connsiteY2" fmla="*/ 88572 h 88572"/>
              <a:gd name="connsiteX0" fmla="*/ 12 w 17755"/>
              <a:gd name="connsiteY0" fmla="*/ 0 h 8112"/>
              <a:gd name="connsiteX1" fmla="*/ 13177 w 17755"/>
              <a:gd name="connsiteY1" fmla="*/ 5975 h 8112"/>
              <a:gd name="connsiteX2" fmla="*/ 17755 w 17755"/>
              <a:gd name="connsiteY2" fmla="*/ 8112 h 8112"/>
              <a:gd name="connsiteX0" fmla="*/ 7 w 10000"/>
              <a:gd name="connsiteY0" fmla="*/ 0 h 10000"/>
              <a:gd name="connsiteX1" fmla="*/ 8112 w 10000"/>
              <a:gd name="connsiteY1" fmla="*/ 7185 h 10000"/>
              <a:gd name="connsiteX2" fmla="*/ 10000 w 10000"/>
              <a:gd name="connsiteY2" fmla="*/ 10000 h 10000"/>
              <a:gd name="connsiteX0" fmla="*/ 7 w 8792"/>
              <a:gd name="connsiteY0" fmla="*/ 0 h 9648"/>
              <a:gd name="connsiteX1" fmla="*/ 8112 w 8792"/>
              <a:gd name="connsiteY1" fmla="*/ 7185 h 9648"/>
              <a:gd name="connsiteX2" fmla="*/ 8792 w 8792"/>
              <a:gd name="connsiteY2" fmla="*/ 9648 h 9648"/>
              <a:gd name="connsiteX0" fmla="*/ 8 w 10000"/>
              <a:gd name="connsiteY0" fmla="*/ 0 h 10000"/>
              <a:gd name="connsiteX1" fmla="*/ 9227 w 10000"/>
              <a:gd name="connsiteY1" fmla="*/ 7447 h 10000"/>
              <a:gd name="connsiteX2" fmla="*/ 10000 w 10000"/>
              <a:gd name="connsiteY2" fmla="*/ 10000 h 10000"/>
              <a:gd name="connsiteX0" fmla="*/ 8 w 14396"/>
              <a:gd name="connsiteY0" fmla="*/ 0 h 10375"/>
              <a:gd name="connsiteX1" fmla="*/ 9227 w 14396"/>
              <a:gd name="connsiteY1" fmla="*/ 7447 h 10375"/>
              <a:gd name="connsiteX2" fmla="*/ 14396 w 14396"/>
              <a:gd name="connsiteY2" fmla="*/ 10375 h 10375"/>
              <a:gd name="connsiteX0" fmla="*/ 8 w 14396"/>
              <a:gd name="connsiteY0" fmla="*/ 0 h 10375"/>
              <a:gd name="connsiteX1" fmla="*/ 9227 w 14396"/>
              <a:gd name="connsiteY1" fmla="*/ 7447 h 10375"/>
              <a:gd name="connsiteX2" fmla="*/ 14396 w 14396"/>
              <a:gd name="connsiteY2" fmla="*/ 10375 h 10375"/>
              <a:gd name="connsiteX0" fmla="*/ 8 w 14396"/>
              <a:gd name="connsiteY0" fmla="*/ 0 h 10375"/>
              <a:gd name="connsiteX1" fmla="*/ 9227 w 14396"/>
              <a:gd name="connsiteY1" fmla="*/ 7447 h 10375"/>
              <a:gd name="connsiteX2" fmla="*/ 14396 w 14396"/>
              <a:gd name="connsiteY2" fmla="*/ 10375 h 10375"/>
            </a:gdLst>
            <a:ahLst/>
            <a:cxnLst>
              <a:cxn ang="0">
                <a:pos x="connsiteX0" y="connsiteY0"/>
              </a:cxn>
              <a:cxn ang="0">
                <a:pos x="connsiteX1" y="connsiteY1"/>
              </a:cxn>
              <a:cxn ang="0">
                <a:pos x="connsiteX2" y="connsiteY2"/>
              </a:cxn>
            </a:cxnLst>
            <a:rect l="l" t="t" r="r" b="b"/>
            <a:pathLst>
              <a:path w="14396" h="10375">
                <a:moveTo>
                  <a:pt x="8" y="0"/>
                </a:moveTo>
                <a:cubicBezTo>
                  <a:pt x="-280" y="69"/>
                  <a:pt x="8162" y="5317"/>
                  <a:pt x="9227" y="7447"/>
                </a:cubicBezTo>
                <a:cubicBezTo>
                  <a:pt x="10290" y="9577"/>
                  <a:pt x="12468" y="9908"/>
                  <a:pt x="14396" y="10375"/>
                </a:cubicBezTo>
              </a:path>
            </a:pathLst>
          </a:custGeom>
          <a:noFill/>
          <a:ln w="38100">
            <a:solidFill>
              <a:srgbClr val="3333FF"/>
            </a:solidFill>
            <a:round/>
            <a:headEnd/>
            <a:tailEnd/>
          </a:ln>
        </p:spPr>
        <p:txBody>
          <a:bodyPr/>
          <a:lstStyle/>
          <a:p>
            <a:endParaRPr lang="en-US">
              <a:solidFill>
                <a:srgbClr val="000000"/>
              </a:solidFill>
            </a:endParaRPr>
          </a:p>
        </p:txBody>
      </p:sp>
      <p:sp>
        <p:nvSpPr>
          <p:cNvPr id="16559" name="Rectangle 361"/>
          <p:cNvSpPr>
            <a:spLocks noChangeArrowheads="1"/>
          </p:cNvSpPr>
          <p:nvPr/>
        </p:nvSpPr>
        <p:spPr bwMode="auto">
          <a:xfrm rot="18374008">
            <a:off x="6665419" y="3578240"/>
            <a:ext cx="615950" cy="231475"/>
          </a:xfrm>
          <a:prstGeom prst="rect">
            <a:avLst/>
          </a:prstGeom>
          <a:noFill/>
          <a:ln w="9525">
            <a:noFill/>
            <a:miter lim="800000"/>
            <a:headEnd/>
            <a:tailEnd/>
          </a:ln>
        </p:spPr>
        <p:txBody>
          <a:bodyPr lIns="92075" tIns="46038" rIns="92075" bIns="46038">
            <a:spAutoFit/>
          </a:bodyPr>
          <a:lstStyle/>
          <a:p>
            <a:r>
              <a:rPr lang="en-US" sz="900" b="1" dirty="0">
                <a:solidFill>
                  <a:srgbClr val="008000"/>
                </a:solidFill>
              </a:rPr>
              <a:t>ORNL</a:t>
            </a:r>
          </a:p>
        </p:txBody>
      </p:sp>
      <p:sp>
        <p:nvSpPr>
          <p:cNvPr id="16607" name="Rectangle 226"/>
          <p:cNvSpPr>
            <a:spLocks noChangeArrowheads="1"/>
          </p:cNvSpPr>
          <p:nvPr/>
        </p:nvSpPr>
        <p:spPr bwMode="auto">
          <a:xfrm rot="627396">
            <a:off x="5321022" y="2806197"/>
            <a:ext cx="274638" cy="138499"/>
          </a:xfrm>
          <a:prstGeom prst="rect">
            <a:avLst/>
          </a:prstGeom>
          <a:noFill/>
          <a:ln w="9525">
            <a:noFill/>
            <a:miter lim="800000"/>
            <a:headEnd/>
            <a:tailEnd/>
          </a:ln>
        </p:spPr>
        <p:txBody>
          <a:bodyPr lIns="0" tIns="0" rIns="0" bIns="0">
            <a:spAutoFit/>
          </a:bodyPr>
          <a:lstStyle/>
          <a:p>
            <a:pPr algn="r"/>
            <a:r>
              <a:rPr lang="en-US" sz="900" b="1" dirty="0">
                <a:solidFill>
                  <a:srgbClr val="008000"/>
                </a:solidFill>
              </a:rPr>
              <a:t>ANL</a:t>
            </a:r>
          </a:p>
        </p:txBody>
      </p:sp>
      <p:sp>
        <p:nvSpPr>
          <p:cNvPr id="16608" name="Rectangle 236"/>
          <p:cNvSpPr>
            <a:spLocks noChangeArrowheads="1"/>
          </p:cNvSpPr>
          <p:nvPr/>
        </p:nvSpPr>
        <p:spPr bwMode="auto">
          <a:xfrm rot="20008815">
            <a:off x="5209548" y="2608148"/>
            <a:ext cx="373063" cy="138499"/>
          </a:xfrm>
          <a:prstGeom prst="rect">
            <a:avLst/>
          </a:prstGeom>
          <a:noFill/>
          <a:ln w="9525">
            <a:noFill/>
            <a:miter lim="800000"/>
            <a:headEnd/>
            <a:tailEnd/>
          </a:ln>
        </p:spPr>
        <p:txBody>
          <a:bodyPr lIns="0" tIns="0" rIns="0" bIns="0">
            <a:spAutoFit/>
          </a:bodyPr>
          <a:lstStyle/>
          <a:p>
            <a:pPr algn="ctr"/>
            <a:r>
              <a:rPr lang="en-US" sz="900" b="1" dirty="0">
                <a:solidFill>
                  <a:srgbClr val="008000"/>
                </a:solidFill>
              </a:rPr>
              <a:t>FNAL</a:t>
            </a:r>
          </a:p>
        </p:txBody>
      </p:sp>
      <p:sp>
        <p:nvSpPr>
          <p:cNvPr id="16631" name="Text Box 504"/>
          <p:cNvSpPr txBox="1">
            <a:spLocks noChangeArrowheads="1"/>
          </p:cNvSpPr>
          <p:nvPr/>
        </p:nvSpPr>
        <p:spPr bwMode="auto">
          <a:xfrm rot="3253721">
            <a:off x="2662467" y="3291814"/>
            <a:ext cx="296914" cy="138499"/>
          </a:xfrm>
          <a:prstGeom prst="rect">
            <a:avLst/>
          </a:prstGeom>
          <a:noFill/>
          <a:ln w="9525">
            <a:noFill/>
            <a:miter lim="800000"/>
            <a:headEnd/>
            <a:tailEnd/>
          </a:ln>
        </p:spPr>
        <p:txBody>
          <a:bodyPr wrap="square" lIns="0" tIns="0" rIns="0" bIns="0">
            <a:spAutoFit/>
          </a:bodyPr>
          <a:lstStyle/>
          <a:p>
            <a:pPr>
              <a:spcBef>
                <a:spcPct val="50000"/>
              </a:spcBef>
            </a:pPr>
            <a:r>
              <a:rPr lang="en-US" sz="900" dirty="0" smtClean="0">
                <a:solidFill>
                  <a:srgbClr val="3333FF"/>
                </a:solidFill>
              </a:rPr>
              <a:t>SALT</a:t>
            </a:r>
            <a:endParaRPr lang="en-US" sz="900" dirty="0">
              <a:solidFill>
                <a:srgbClr val="3333FF"/>
              </a:solidFill>
            </a:endParaRPr>
          </a:p>
        </p:txBody>
      </p:sp>
      <p:sp>
        <p:nvSpPr>
          <p:cNvPr id="16775" name="Rectangle 542"/>
          <p:cNvSpPr>
            <a:spLocks noChangeArrowheads="1"/>
          </p:cNvSpPr>
          <p:nvPr/>
        </p:nvSpPr>
        <p:spPr bwMode="auto">
          <a:xfrm rot="16200000">
            <a:off x="8315988" y="1425414"/>
            <a:ext cx="586865" cy="141093"/>
          </a:xfrm>
          <a:prstGeom prst="rect">
            <a:avLst/>
          </a:prstGeom>
          <a:noFill/>
          <a:ln w="9525">
            <a:noFill/>
            <a:miter lim="800000"/>
            <a:headEnd/>
            <a:tailEnd/>
          </a:ln>
        </p:spPr>
        <p:txBody>
          <a:bodyPr wrap="none" anchor="ctr"/>
          <a:lstStyle/>
          <a:p>
            <a:endParaRPr lang="en-US" sz="1000">
              <a:solidFill>
                <a:srgbClr val="000000"/>
              </a:solidFill>
            </a:endParaRPr>
          </a:p>
        </p:txBody>
      </p:sp>
      <p:sp>
        <p:nvSpPr>
          <p:cNvPr id="16648" name="Rectangle 548"/>
          <p:cNvSpPr>
            <a:spLocks noChangeArrowheads="1"/>
          </p:cNvSpPr>
          <p:nvPr/>
        </p:nvSpPr>
        <p:spPr bwMode="auto">
          <a:xfrm rot="19729566">
            <a:off x="2783294" y="2384539"/>
            <a:ext cx="179536" cy="138499"/>
          </a:xfrm>
          <a:prstGeom prst="rect">
            <a:avLst/>
          </a:prstGeom>
          <a:noFill/>
          <a:ln w="9525">
            <a:noFill/>
            <a:miter lim="800000"/>
            <a:headEnd/>
            <a:tailEnd/>
          </a:ln>
        </p:spPr>
        <p:txBody>
          <a:bodyPr wrap="none" lIns="0" tIns="0" rIns="0" bIns="0">
            <a:spAutoFit/>
          </a:bodyPr>
          <a:lstStyle/>
          <a:p>
            <a:r>
              <a:rPr lang="en-US" sz="900" dirty="0">
                <a:solidFill>
                  <a:srgbClr val="000000"/>
                </a:solidFill>
              </a:rPr>
              <a:t>INL</a:t>
            </a:r>
          </a:p>
        </p:txBody>
      </p:sp>
      <p:sp>
        <p:nvSpPr>
          <p:cNvPr id="16658" name="Freeform 576"/>
          <p:cNvSpPr>
            <a:spLocks/>
          </p:cNvSpPr>
          <p:nvPr/>
        </p:nvSpPr>
        <p:spPr bwMode="auto">
          <a:xfrm>
            <a:off x="1665610" y="3946541"/>
            <a:ext cx="574987" cy="508949"/>
          </a:xfrm>
          <a:custGeom>
            <a:avLst/>
            <a:gdLst>
              <a:gd name="T0" fmla="*/ 2147483647 w 209"/>
              <a:gd name="T1" fmla="*/ 0 h 247"/>
              <a:gd name="T2" fmla="*/ 0 w 209"/>
              <a:gd name="T3" fmla="*/ 2147483647 h 247"/>
              <a:gd name="T4" fmla="*/ 0 60000 65536"/>
              <a:gd name="T5" fmla="*/ 0 60000 65536"/>
              <a:gd name="T6" fmla="*/ 0 w 209"/>
              <a:gd name="T7" fmla="*/ 0 h 247"/>
              <a:gd name="T8" fmla="*/ 209 w 209"/>
              <a:gd name="T9" fmla="*/ 247 h 247"/>
              <a:gd name="connsiteX0" fmla="*/ 13539 w 13539"/>
              <a:gd name="connsiteY0" fmla="*/ 0 h 10720"/>
              <a:gd name="connsiteX1" fmla="*/ 0 w 13539"/>
              <a:gd name="connsiteY1" fmla="*/ 10720 h 10720"/>
              <a:gd name="connsiteX0" fmla="*/ 14344 w 14344"/>
              <a:gd name="connsiteY0" fmla="*/ 0 h 9135"/>
              <a:gd name="connsiteX1" fmla="*/ 0 w 14344"/>
              <a:gd name="connsiteY1" fmla="*/ 9135 h 9135"/>
              <a:gd name="connsiteX0" fmla="*/ 10437 w 10437"/>
              <a:gd name="connsiteY0" fmla="*/ 0 h 10000"/>
              <a:gd name="connsiteX1" fmla="*/ 0 w 10437"/>
              <a:gd name="connsiteY1" fmla="*/ 10000 h 10000"/>
              <a:gd name="connsiteX0" fmla="*/ 8512 w 8512"/>
              <a:gd name="connsiteY0" fmla="*/ 0 h 11033"/>
              <a:gd name="connsiteX1" fmla="*/ 0 w 8512"/>
              <a:gd name="connsiteY1" fmla="*/ 11033 h 11033"/>
            </a:gdLst>
            <a:ahLst/>
            <a:cxnLst>
              <a:cxn ang="0">
                <a:pos x="connsiteX0" y="connsiteY0"/>
              </a:cxn>
              <a:cxn ang="0">
                <a:pos x="connsiteX1" y="connsiteY1"/>
              </a:cxn>
            </a:cxnLst>
            <a:rect l="l" t="t" r="r" b="b"/>
            <a:pathLst>
              <a:path w="8512" h="11033">
                <a:moveTo>
                  <a:pt x="8512" y="0"/>
                </a:moveTo>
                <a:cubicBezTo>
                  <a:pt x="5610" y="4565"/>
                  <a:pt x="1168" y="9216"/>
                  <a:pt x="0" y="11033"/>
                </a:cubicBez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16659" name="Freeform 577"/>
          <p:cNvSpPr>
            <a:spLocks/>
          </p:cNvSpPr>
          <p:nvPr/>
        </p:nvSpPr>
        <p:spPr bwMode="auto">
          <a:xfrm>
            <a:off x="1235168" y="3504550"/>
            <a:ext cx="968916" cy="413399"/>
          </a:xfrm>
          <a:custGeom>
            <a:avLst/>
            <a:gdLst>
              <a:gd name="T0" fmla="*/ 0 w 537"/>
              <a:gd name="T1" fmla="*/ 0 h 381"/>
              <a:gd name="T2" fmla="*/ 2147483647 w 537"/>
              <a:gd name="T3" fmla="*/ 2147483647 h 381"/>
              <a:gd name="T4" fmla="*/ 2147483647 w 537"/>
              <a:gd name="T5" fmla="*/ 2147483647 h 381"/>
              <a:gd name="T6" fmla="*/ 0 60000 65536"/>
              <a:gd name="T7" fmla="*/ 0 60000 65536"/>
              <a:gd name="T8" fmla="*/ 0 60000 65536"/>
              <a:gd name="T9" fmla="*/ 0 w 537"/>
              <a:gd name="T10" fmla="*/ 0 h 381"/>
              <a:gd name="T11" fmla="*/ 537 w 537"/>
              <a:gd name="T12" fmla="*/ 381 h 381"/>
              <a:gd name="connsiteX0" fmla="*/ 0 w 10000"/>
              <a:gd name="connsiteY0" fmla="*/ 0 h 9816"/>
              <a:gd name="connsiteX1" fmla="*/ 1825 w 10000"/>
              <a:gd name="connsiteY1" fmla="*/ 8373 h 9816"/>
              <a:gd name="connsiteX2" fmla="*/ 7277 w 10000"/>
              <a:gd name="connsiteY2" fmla="*/ 3792 h 9816"/>
              <a:gd name="connsiteX3" fmla="*/ 10000 w 10000"/>
              <a:gd name="connsiteY3" fmla="*/ 9816 h 9816"/>
              <a:gd name="connsiteX0" fmla="*/ 0 w 10000"/>
              <a:gd name="connsiteY0" fmla="*/ 0 h 10000"/>
              <a:gd name="connsiteX1" fmla="*/ 7277 w 10000"/>
              <a:gd name="connsiteY1" fmla="*/ 3863 h 10000"/>
              <a:gd name="connsiteX2" fmla="*/ 10000 w 10000"/>
              <a:gd name="connsiteY2" fmla="*/ 10000 h 10000"/>
              <a:gd name="connsiteX0" fmla="*/ 0 w 10000"/>
              <a:gd name="connsiteY0" fmla="*/ 0 h 11283"/>
              <a:gd name="connsiteX1" fmla="*/ 7277 w 10000"/>
              <a:gd name="connsiteY1" fmla="*/ 5146 h 11283"/>
              <a:gd name="connsiteX2" fmla="*/ 10000 w 10000"/>
              <a:gd name="connsiteY2" fmla="*/ 11283 h 11283"/>
              <a:gd name="connsiteX0" fmla="*/ 0 w 10000"/>
              <a:gd name="connsiteY0" fmla="*/ 0 h 11283"/>
              <a:gd name="connsiteX1" fmla="*/ 7277 w 10000"/>
              <a:gd name="connsiteY1" fmla="*/ 5146 h 11283"/>
              <a:gd name="connsiteX2" fmla="*/ 10000 w 10000"/>
              <a:gd name="connsiteY2" fmla="*/ 11283 h 11283"/>
              <a:gd name="connsiteX0" fmla="*/ 0 w 10000"/>
              <a:gd name="connsiteY0" fmla="*/ 0 h 11283"/>
              <a:gd name="connsiteX1" fmla="*/ 7277 w 10000"/>
              <a:gd name="connsiteY1" fmla="*/ 5146 h 11283"/>
              <a:gd name="connsiteX2" fmla="*/ 10000 w 10000"/>
              <a:gd name="connsiteY2" fmla="*/ 11283 h 11283"/>
              <a:gd name="connsiteX0" fmla="*/ 0 w 11221"/>
              <a:gd name="connsiteY0" fmla="*/ 0 h 6963"/>
              <a:gd name="connsiteX1" fmla="*/ 8498 w 11221"/>
              <a:gd name="connsiteY1" fmla="*/ 826 h 6963"/>
              <a:gd name="connsiteX2" fmla="*/ 11221 w 11221"/>
              <a:gd name="connsiteY2" fmla="*/ 6963 h 6963"/>
              <a:gd name="connsiteX0" fmla="*/ 0 w 10000"/>
              <a:gd name="connsiteY0" fmla="*/ 0 h 10000"/>
              <a:gd name="connsiteX1" fmla="*/ 7573 w 10000"/>
              <a:gd name="connsiteY1" fmla="*/ 1186 h 10000"/>
              <a:gd name="connsiteX2" fmla="*/ 10000 w 10000"/>
              <a:gd name="connsiteY2" fmla="*/ 10000 h 10000"/>
              <a:gd name="connsiteX0" fmla="*/ 0 w 10000"/>
              <a:gd name="connsiteY0" fmla="*/ 0 h 12017"/>
              <a:gd name="connsiteX1" fmla="*/ 9088 w 10000"/>
              <a:gd name="connsiteY1" fmla="*/ 8559 h 12017"/>
              <a:gd name="connsiteX2" fmla="*/ 10000 w 10000"/>
              <a:gd name="connsiteY2" fmla="*/ 10000 h 12017"/>
              <a:gd name="connsiteX0" fmla="*/ 0 w 10000"/>
              <a:gd name="connsiteY0" fmla="*/ 0 h 10000"/>
              <a:gd name="connsiteX1" fmla="*/ 10000 w 10000"/>
              <a:gd name="connsiteY1" fmla="*/ 10000 h 10000"/>
              <a:gd name="connsiteX0" fmla="*/ 0 w 10129"/>
              <a:gd name="connsiteY0" fmla="*/ 0 h 10000"/>
              <a:gd name="connsiteX1" fmla="*/ 10129 w 10129"/>
              <a:gd name="connsiteY1" fmla="*/ 10000 h 10000"/>
              <a:gd name="connsiteX0" fmla="*/ 0 w 10129"/>
              <a:gd name="connsiteY0" fmla="*/ 0 h 10000"/>
              <a:gd name="connsiteX1" fmla="*/ 2914 w 10129"/>
              <a:gd name="connsiteY1" fmla="*/ 4173 h 10000"/>
              <a:gd name="connsiteX2" fmla="*/ 10129 w 10129"/>
              <a:gd name="connsiteY2" fmla="*/ 10000 h 10000"/>
            </a:gdLst>
            <a:ahLst/>
            <a:cxnLst>
              <a:cxn ang="0">
                <a:pos x="connsiteX0" y="connsiteY0"/>
              </a:cxn>
              <a:cxn ang="0">
                <a:pos x="connsiteX1" y="connsiteY1"/>
              </a:cxn>
              <a:cxn ang="0">
                <a:pos x="connsiteX2" y="connsiteY2"/>
              </a:cxn>
            </a:cxnLst>
            <a:rect l="l" t="t" r="r" b="b"/>
            <a:pathLst>
              <a:path w="10129" h="10000">
                <a:moveTo>
                  <a:pt x="0" y="0"/>
                </a:moveTo>
                <a:cubicBezTo>
                  <a:pt x="1057" y="1027"/>
                  <a:pt x="1857" y="3146"/>
                  <a:pt x="2914" y="4173"/>
                </a:cubicBezTo>
                <a:lnTo>
                  <a:pt x="10129" y="10000"/>
                </a:ln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16675" name="Freeform 607"/>
          <p:cNvSpPr>
            <a:spLocks/>
          </p:cNvSpPr>
          <p:nvPr/>
        </p:nvSpPr>
        <p:spPr bwMode="auto">
          <a:xfrm>
            <a:off x="1878069" y="1853275"/>
            <a:ext cx="493850" cy="680682"/>
          </a:xfrm>
          <a:custGeom>
            <a:avLst/>
            <a:gdLst>
              <a:gd name="T0" fmla="*/ 2147483647 w 245"/>
              <a:gd name="T1" fmla="*/ 2147483647 h 357"/>
              <a:gd name="T2" fmla="*/ 2147483647 w 245"/>
              <a:gd name="T3" fmla="*/ 2147483647 h 357"/>
              <a:gd name="T4" fmla="*/ 0 w 245"/>
              <a:gd name="T5" fmla="*/ 0 h 357"/>
              <a:gd name="T6" fmla="*/ 0 60000 65536"/>
              <a:gd name="T7" fmla="*/ 0 60000 65536"/>
              <a:gd name="T8" fmla="*/ 0 60000 65536"/>
              <a:gd name="T9" fmla="*/ 0 w 245"/>
              <a:gd name="T10" fmla="*/ 0 h 357"/>
              <a:gd name="T11" fmla="*/ 245 w 245"/>
              <a:gd name="T12" fmla="*/ 357 h 357"/>
              <a:gd name="connsiteX0" fmla="*/ 9258 w 9450"/>
              <a:gd name="connsiteY0" fmla="*/ 9096 h 9096"/>
              <a:gd name="connsiteX1" fmla="*/ 8571 w 9450"/>
              <a:gd name="connsiteY1" fmla="*/ 3361 h 9096"/>
              <a:gd name="connsiteX2" fmla="*/ 0 w 9450"/>
              <a:gd name="connsiteY2" fmla="*/ 0 h 9096"/>
              <a:gd name="connsiteX0" fmla="*/ 8729 w 9663"/>
              <a:gd name="connsiteY0" fmla="*/ 11523 h 11523"/>
              <a:gd name="connsiteX1" fmla="*/ 9070 w 9663"/>
              <a:gd name="connsiteY1" fmla="*/ 3695 h 11523"/>
              <a:gd name="connsiteX2" fmla="*/ 0 w 9663"/>
              <a:gd name="connsiteY2" fmla="*/ 0 h 11523"/>
              <a:gd name="connsiteX0" fmla="*/ 12938 w 13905"/>
              <a:gd name="connsiteY0" fmla="*/ 11459 h 11459"/>
              <a:gd name="connsiteX1" fmla="*/ 13291 w 13905"/>
              <a:gd name="connsiteY1" fmla="*/ 4666 h 11459"/>
              <a:gd name="connsiteX2" fmla="*/ 0 w 13905"/>
              <a:gd name="connsiteY2" fmla="*/ 0 h 11459"/>
            </a:gdLst>
            <a:ahLst/>
            <a:cxnLst>
              <a:cxn ang="0">
                <a:pos x="connsiteX0" y="connsiteY0"/>
              </a:cxn>
              <a:cxn ang="0">
                <a:pos x="connsiteX1" y="connsiteY1"/>
              </a:cxn>
              <a:cxn ang="0">
                <a:pos x="connsiteX2" y="connsiteY2"/>
              </a:cxn>
            </a:cxnLst>
            <a:rect l="l" t="t" r="r" b="b"/>
            <a:pathLst>
              <a:path w="13905" h="11459">
                <a:moveTo>
                  <a:pt x="12938" y="11459"/>
                </a:moveTo>
                <a:cubicBezTo>
                  <a:pt x="12938" y="10417"/>
                  <a:pt x="14856" y="6242"/>
                  <a:pt x="13291" y="4666"/>
                </a:cubicBezTo>
                <a:cubicBezTo>
                  <a:pt x="11728" y="3090"/>
                  <a:pt x="1967" y="668"/>
                  <a:pt x="0" y="0"/>
                </a:cubicBezTo>
              </a:path>
            </a:pathLst>
          </a:custGeom>
          <a:noFill/>
          <a:ln w="38100">
            <a:solidFill>
              <a:srgbClr val="FF9933"/>
            </a:solidFill>
            <a:round/>
            <a:headEnd/>
            <a:tailEnd/>
          </a:ln>
        </p:spPr>
        <p:txBody>
          <a:bodyPr/>
          <a:lstStyle/>
          <a:p>
            <a:endParaRPr lang="en-US">
              <a:solidFill>
                <a:srgbClr val="000000"/>
              </a:solidFill>
            </a:endParaRPr>
          </a:p>
        </p:txBody>
      </p:sp>
      <p:sp>
        <p:nvSpPr>
          <p:cNvPr id="16678" name="Freeform 609"/>
          <p:cNvSpPr>
            <a:spLocks/>
          </p:cNvSpPr>
          <p:nvPr/>
        </p:nvSpPr>
        <p:spPr bwMode="auto">
          <a:xfrm>
            <a:off x="1469679" y="1494410"/>
            <a:ext cx="440052" cy="372308"/>
          </a:xfrm>
          <a:custGeom>
            <a:avLst/>
            <a:gdLst>
              <a:gd name="T0" fmla="*/ 2147483647 w 305"/>
              <a:gd name="T1" fmla="*/ 2147483647 h 250"/>
              <a:gd name="T2" fmla="*/ 2147483647 w 305"/>
              <a:gd name="T3" fmla="*/ 2147483647 h 250"/>
              <a:gd name="T4" fmla="*/ 0 w 305"/>
              <a:gd name="T5" fmla="*/ 0 h 250"/>
              <a:gd name="T6" fmla="*/ 0 60000 65536"/>
              <a:gd name="T7" fmla="*/ 0 60000 65536"/>
              <a:gd name="T8" fmla="*/ 0 60000 65536"/>
              <a:gd name="T9" fmla="*/ 0 w 305"/>
              <a:gd name="T10" fmla="*/ 0 h 250"/>
              <a:gd name="T11" fmla="*/ 305 w 305"/>
              <a:gd name="T12" fmla="*/ 250 h 250"/>
              <a:gd name="connsiteX0" fmla="*/ 11594 w 11594"/>
              <a:gd name="connsiteY0" fmla="*/ 11346 h 11346"/>
              <a:gd name="connsiteX1" fmla="*/ 9528 w 11594"/>
              <a:gd name="connsiteY1" fmla="*/ 5706 h 11346"/>
              <a:gd name="connsiteX2" fmla="*/ 0 w 11594"/>
              <a:gd name="connsiteY2" fmla="*/ 0 h 11346"/>
              <a:gd name="connsiteX0" fmla="*/ 9088 w 10114"/>
              <a:gd name="connsiteY0" fmla="*/ 9381 h 9381"/>
              <a:gd name="connsiteX1" fmla="*/ 9528 w 10114"/>
              <a:gd name="connsiteY1" fmla="*/ 5706 h 9381"/>
              <a:gd name="connsiteX2" fmla="*/ 0 w 10114"/>
              <a:gd name="connsiteY2" fmla="*/ 0 h 9381"/>
              <a:gd name="connsiteX0" fmla="*/ 8986 w 8986"/>
              <a:gd name="connsiteY0" fmla="*/ 10000 h 10000"/>
              <a:gd name="connsiteX1" fmla="*/ 7563 w 8986"/>
              <a:gd name="connsiteY1" fmla="*/ 4686 h 10000"/>
              <a:gd name="connsiteX2" fmla="*/ 0 w 8986"/>
              <a:gd name="connsiteY2" fmla="*/ 0 h 10000"/>
            </a:gdLst>
            <a:ahLst/>
            <a:cxnLst>
              <a:cxn ang="0">
                <a:pos x="connsiteX0" y="connsiteY0"/>
              </a:cxn>
              <a:cxn ang="0">
                <a:pos x="connsiteX1" y="connsiteY1"/>
              </a:cxn>
              <a:cxn ang="0">
                <a:pos x="connsiteX2" y="connsiteY2"/>
              </a:cxn>
            </a:cxnLst>
            <a:rect l="l" t="t" r="r" b="b"/>
            <a:pathLst>
              <a:path w="8986" h="10000">
                <a:moveTo>
                  <a:pt x="8986" y="10000"/>
                </a:moveTo>
                <a:cubicBezTo>
                  <a:pt x="8629" y="8977"/>
                  <a:pt x="9217" y="6476"/>
                  <a:pt x="7563" y="4686"/>
                </a:cubicBezTo>
                <a:cubicBezTo>
                  <a:pt x="5909" y="2895"/>
                  <a:pt x="1621" y="981"/>
                  <a:pt x="0" y="0"/>
                </a:cubicBezTo>
              </a:path>
            </a:pathLst>
          </a:custGeom>
          <a:noFill/>
          <a:ln w="38100">
            <a:solidFill>
              <a:srgbClr val="FF9933"/>
            </a:solidFill>
            <a:round/>
            <a:headEnd/>
            <a:tailEnd/>
          </a:ln>
        </p:spPr>
        <p:txBody>
          <a:bodyPr/>
          <a:lstStyle/>
          <a:p>
            <a:endParaRPr lang="en-US">
              <a:solidFill>
                <a:srgbClr val="000000"/>
              </a:solidFill>
            </a:endParaRPr>
          </a:p>
        </p:txBody>
      </p:sp>
      <p:sp>
        <p:nvSpPr>
          <p:cNvPr id="16681" name="Rectangle 610"/>
          <p:cNvSpPr>
            <a:spLocks noChangeArrowheads="1"/>
          </p:cNvSpPr>
          <p:nvPr/>
        </p:nvSpPr>
        <p:spPr bwMode="auto">
          <a:xfrm>
            <a:off x="8084675" y="3071303"/>
            <a:ext cx="376238" cy="138499"/>
          </a:xfrm>
          <a:prstGeom prst="rect">
            <a:avLst/>
          </a:prstGeom>
          <a:solidFill>
            <a:schemeClr val="bg1"/>
          </a:solidFill>
          <a:ln w="9525">
            <a:noFill/>
            <a:miter lim="800000"/>
            <a:headEnd/>
            <a:tailEnd/>
          </a:ln>
        </p:spPr>
        <p:txBody>
          <a:bodyPr lIns="0" tIns="0" rIns="0" bIns="0">
            <a:spAutoFit/>
          </a:bodyPr>
          <a:lstStyle/>
          <a:p>
            <a:r>
              <a:rPr lang="en-US" sz="900" dirty="0">
                <a:solidFill>
                  <a:srgbClr val="000000"/>
                </a:solidFill>
              </a:rPr>
              <a:t>GFDL</a:t>
            </a:r>
          </a:p>
        </p:txBody>
      </p:sp>
      <p:sp>
        <p:nvSpPr>
          <p:cNvPr id="16682" name="Rectangle 611"/>
          <p:cNvSpPr>
            <a:spLocks noChangeArrowheads="1"/>
          </p:cNvSpPr>
          <p:nvPr/>
        </p:nvSpPr>
        <p:spPr bwMode="auto">
          <a:xfrm>
            <a:off x="8084675" y="3209415"/>
            <a:ext cx="731838" cy="138499"/>
          </a:xfrm>
          <a:prstGeom prst="rect">
            <a:avLst/>
          </a:prstGeom>
          <a:solidFill>
            <a:schemeClr val="bg1"/>
          </a:solidFill>
          <a:ln w="9525">
            <a:noFill/>
            <a:miter lim="800000"/>
            <a:headEnd/>
            <a:tailEnd/>
          </a:ln>
        </p:spPr>
        <p:txBody>
          <a:bodyPr lIns="0" tIns="0" rIns="0" bIns="0">
            <a:spAutoFit/>
          </a:bodyPr>
          <a:lstStyle/>
          <a:p>
            <a:r>
              <a:rPr lang="en-US" sz="900" dirty="0">
                <a:solidFill>
                  <a:srgbClr val="000000"/>
                </a:solidFill>
              </a:rPr>
              <a:t>PU Physics</a:t>
            </a:r>
          </a:p>
        </p:txBody>
      </p:sp>
      <p:sp>
        <p:nvSpPr>
          <p:cNvPr id="16692" name="Freeform 647"/>
          <p:cNvSpPr>
            <a:spLocks/>
          </p:cNvSpPr>
          <p:nvPr/>
        </p:nvSpPr>
        <p:spPr bwMode="auto">
          <a:xfrm>
            <a:off x="8479473" y="2225754"/>
            <a:ext cx="152751" cy="124684"/>
          </a:xfrm>
          <a:custGeom>
            <a:avLst/>
            <a:gdLst>
              <a:gd name="T0" fmla="*/ 0 w 81"/>
              <a:gd name="T1" fmla="*/ 2147483647 h 71"/>
              <a:gd name="T2" fmla="*/ 2147483647 w 81"/>
              <a:gd name="T3" fmla="*/ 2147483647 h 71"/>
              <a:gd name="T4" fmla="*/ 2147483647 w 81"/>
              <a:gd name="T5" fmla="*/ 2147483647 h 71"/>
              <a:gd name="T6" fmla="*/ 0 60000 65536"/>
              <a:gd name="T7" fmla="*/ 0 60000 65536"/>
              <a:gd name="T8" fmla="*/ 0 60000 65536"/>
              <a:gd name="T9" fmla="*/ 0 w 81"/>
              <a:gd name="T10" fmla="*/ 0 h 71"/>
              <a:gd name="T11" fmla="*/ 81 w 81"/>
              <a:gd name="T12" fmla="*/ 71 h 71"/>
              <a:gd name="connsiteX0" fmla="*/ 0 w 14680"/>
              <a:gd name="connsiteY0" fmla="*/ 2100 h 9283"/>
              <a:gd name="connsiteX1" fmla="*/ 8889 w 14680"/>
              <a:gd name="connsiteY1" fmla="*/ 410 h 9283"/>
              <a:gd name="connsiteX2" fmla="*/ 14444 w 14680"/>
              <a:gd name="connsiteY2" fmla="*/ 9283 h 9283"/>
              <a:gd name="connsiteX0" fmla="*/ 0 w 6997"/>
              <a:gd name="connsiteY0" fmla="*/ 2262 h 12819"/>
              <a:gd name="connsiteX1" fmla="*/ 6055 w 6997"/>
              <a:gd name="connsiteY1" fmla="*/ 442 h 12819"/>
              <a:gd name="connsiteX2" fmla="*/ 6491 w 6997"/>
              <a:gd name="connsiteY2" fmla="*/ 12819 h 12819"/>
              <a:gd name="connsiteX0" fmla="*/ 0 w 11565"/>
              <a:gd name="connsiteY0" fmla="*/ 1061 h 9296"/>
              <a:gd name="connsiteX1" fmla="*/ 11206 w 11565"/>
              <a:gd name="connsiteY1" fmla="*/ 584 h 9296"/>
              <a:gd name="connsiteX2" fmla="*/ 9277 w 11565"/>
              <a:gd name="connsiteY2" fmla="*/ 9296 h 9296"/>
            </a:gdLst>
            <a:ahLst/>
            <a:cxnLst>
              <a:cxn ang="0">
                <a:pos x="connsiteX0" y="connsiteY0"/>
              </a:cxn>
              <a:cxn ang="0">
                <a:pos x="connsiteX1" y="connsiteY1"/>
              </a:cxn>
              <a:cxn ang="0">
                <a:pos x="connsiteX2" y="connsiteY2"/>
              </a:cxn>
            </a:cxnLst>
            <a:rect l="l" t="t" r="r" b="b"/>
            <a:pathLst>
              <a:path w="11565" h="9296">
                <a:moveTo>
                  <a:pt x="0" y="1061"/>
                </a:moveTo>
                <a:cubicBezTo>
                  <a:pt x="3726" y="-124"/>
                  <a:pt x="10124" y="-363"/>
                  <a:pt x="11206" y="584"/>
                </a:cubicBezTo>
                <a:cubicBezTo>
                  <a:pt x="12288" y="1531"/>
                  <a:pt x="10720" y="5981"/>
                  <a:pt x="9277" y="9296"/>
                </a:cubicBezTo>
              </a:path>
            </a:pathLst>
          </a:custGeom>
          <a:noFill/>
          <a:ln w="38100">
            <a:solidFill>
              <a:srgbClr val="FF9933"/>
            </a:solidFill>
            <a:round/>
            <a:headEnd/>
            <a:tailEnd/>
          </a:ln>
        </p:spPr>
        <p:txBody>
          <a:bodyPr lIns="0" tIns="0" rIns="0" bIns="0">
            <a:spAutoFit/>
          </a:bodyPr>
          <a:lstStyle/>
          <a:p>
            <a:endParaRPr lang="en-US">
              <a:solidFill>
                <a:srgbClr val="000000"/>
              </a:solidFill>
            </a:endParaRPr>
          </a:p>
        </p:txBody>
      </p:sp>
      <p:sp>
        <p:nvSpPr>
          <p:cNvPr id="608" name="Freeform 598"/>
          <p:cNvSpPr>
            <a:spLocks/>
          </p:cNvSpPr>
          <p:nvPr/>
        </p:nvSpPr>
        <p:spPr bwMode="auto">
          <a:xfrm>
            <a:off x="3411359" y="4290064"/>
            <a:ext cx="3012408" cy="1035145"/>
          </a:xfrm>
          <a:custGeom>
            <a:avLst/>
            <a:gdLst>
              <a:gd name="T0" fmla="*/ 0 w 2563"/>
              <a:gd name="T1" fmla="*/ 2147483647 h 1246"/>
              <a:gd name="T2" fmla="*/ 2147483647 w 2563"/>
              <a:gd name="T3" fmla="*/ 2147483647 h 1246"/>
              <a:gd name="T4" fmla="*/ 2147483647 w 2563"/>
              <a:gd name="T5" fmla="*/ 2147483647 h 1246"/>
              <a:gd name="T6" fmla="*/ 2147483647 w 2563"/>
              <a:gd name="T7" fmla="*/ 2147483647 h 1246"/>
              <a:gd name="T8" fmla="*/ 2147483647 w 2563"/>
              <a:gd name="T9" fmla="*/ 2147483647 h 1246"/>
              <a:gd name="T10" fmla="*/ 2147483647 w 2563"/>
              <a:gd name="T11" fmla="*/ 2147483647 h 1246"/>
              <a:gd name="T12" fmla="*/ 2147483647 w 2563"/>
              <a:gd name="T13" fmla="*/ 2147483647 h 1246"/>
              <a:gd name="T14" fmla="*/ 2147483647 w 2563"/>
              <a:gd name="T15" fmla="*/ 0 h 1246"/>
              <a:gd name="T16" fmla="*/ 0 60000 65536"/>
              <a:gd name="T17" fmla="*/ 0 60000 65536"/>
              <a:gd name="T18" fmla="*/ 0 60000 65536"/>
              <a:gd name="T19" fmla="*/ 0 60000 65536"/>
              <a:gd name="T20" fmla="*/ 0 60000 65536"/>
              <a:gd name="T21" fmla="*/ 0 60000 65536"/>
              <a:gd name="T22" fmla="*/ 0 60000 65536"/>
              <a:gd name="T23" fmla="*/ 0 60000 65536"/>
              <a:gd name="T24" fmla="*/ 0 w 2563"/>
              <a:gd name="T25" fmla="*/ 0 h 1246"/>
              <a:gd name="T26" fmla="*/ 2563 w 2563"/>
              <a:gd name="T27" fmla="*/ 1246 h 1246"/>
              <a:gd name="connsiteX0" fmla="*/ 0 w 9934"/>
              <a:gd name="connsiteY0" fmla="*/ 7889 h 10002"/>
              <a:gd name="connsiteX1" fmla="*/ 644 w 9934"/>
              <a:gd name="connsiteY1" fmla="*/ 8708 h 10002"/>
              <a:gd name="connsiteX2" fmla="*/ 3753 w 9934"/>
              <a:gd name="connsiteY2" fmla="*/ 9799 h 10002"/>
              <a:gd name="connsiteX3" fmla="*/ 8213 w 9934"/>
              <a:gd name="connsiteY3" fmla="*/ 4246 h 10002"/>
              <a:gd name="connsiteX4" fmla="*/ 9360 w 9934"/>
              <a:gd name="connsiteY4" fmla="*/ 3820 h 10002"/>
              <a:gd name="connsiteX5" fmla="*/ 9860 w 9934"/>
              <a:gd name="connsiteY5" fmla="*/ 2279 h 10002"/>
              <a:gd name="connsiteX6" fmla="*/ 9934 w 9934"/>
              <a:gd name="connsiteY6" fmla="*/ 0 h 10002"/>
              <a:gd name="connsiteX0" fmla="*/ 0 w 10000"/>
              <a:gd name="connsiteY0" fmla="*/ 7887 h 9963"/>
              <a:gd name="connsiteX1" fmla="*/ 648 w 10000"/>
              <a:gd name="connsiteY1" fmla="*/ 8706 h 9963"/>
              <a:gd name="connsiteX2" fmla="*/ 3837 w 10000"/>
              <a:gd name="connsiteY2" fmla="*/ 9757 h 9963"/>
              <a:gd name="connsiteX3" fmla="*/ 8268 w 10000"/>
              <a:gd name="connsiteY3" fmla="*/ 4245 h 9963"/>
              <a:gd name="connsiteX4" fmla="*/ 9422 w 10000"/>
              <a:gd name="connsiteY4" fmla="*/ 3819 h 9963"/>
              <a:gd name="connsiteX5" fmla="*/ 9926 w 10000"/>
              <a:gd name="connsiteY5" fmla="*/ 2279 h 9963"/>
              <a:gd name="connsiteX6" fmla="*/ 10000 w 10000"/>
              <a:gd name="connsiteY6" fmla="*/ 0 h 9963"/>
              <a:gd name="connsiteX0" fmla="*/ 155 w 10155"/>
              <a:gd name="connsiteY0" fmla="*/ 7916 h 8900"/>
              <a:gd name="connsiteX1" fmla="*/ 803 w 10155"/>
              <a:gd name="connsiteY1" fmla="*/ 8738 h 8900"/>
              <a:gd name="connsiteX2" fmla="*/ 8423 w 10155"/>
              <a:gd name="connsiteY2" fmla="*/ 4261 h 8900"/>
              <a:gd name="connsiteX3" fmla="*/ 9577 w 10155"/>
              <a:gd name="connsiteY3" fmla="*/ 3833 h 8900"/>
              <a:gd name="connsiteX4" fmla="*/ 10081 w 10155"/>
              <a:gd name="connsiteY4" fmla="*/ 2287 h 8900"/>
              <a:gd name="connsiteX5" fmla="*/ 10155 w 10155"/>
              <a:gd name="connsiteY5" fmla="*/ 0 h 8900"/>
              <a:gd name="connsiteX0" fmla="*/ 0 w 9847"/>
              <a:gd name="connsiteY0" fmla="*/ 8894 h 8894"/>
              <a:gd name="connsiteX1" fmla="*/ 8141 w 9847"/>
              <a:gd name="connsiteY1" fmla="*/ 4788 h 8894"/>
              <a:gd name="connsiteX2" fmla="*/ 9278 w 9847"/>
              <a:gd name="connsiteY2" fmla="*/ 4307 h 8894"/>
              <a:gd name="connsiteX3" fmla="*/ 9774 w 9847"/>
              <a:gd name="connsiteY3" fmla="*/ 2570 h 8894"/>
              <a:gd name="connsiteX4" fmla="*/ 9847 w 9847"/>
              <a:gd name="connsiteY4" fmla="*/ 0 h 8894"/>
              <a:gd name="connsiteX0" fmla="*/ 0 w 1733"/>
              <a:gd name="connsiteY0" fmla="*/ 5383 h 5383"/>
              <a:gd name="connsiteX1" fmla="*/ 1155 w 1733"/>
              <a:gd name="connsiteY1" fmla="*/ 4843 h 5383"/>
              <a:gd name="connsiteX2" fmla="*/ 1659 w 1733"/>
              <a:gd name="connsiteY2" fmla="*/ 2890 h 5383"/>
              <a:gd name="connsiteX3" fmla="*/ 1733 w 1733"/>
              <a:gd name="connsiteY3" fmla="*/ 0 h 5383"/>
              <a:gd name="connsiteX0" fmla="*/ 0 w 12157"/>
              <a:gd name="connsiteY0" fmla="*/ 13408 h 13408"/>
              <a:gd name="connsiteX1" fmla="*/ 8822 w 12157"/>
              <a:gd name="connsiteY1" fmla="*/ 8997 h 13408"/>
              <a:gd name="connsiteX2" fmla="*/ 11730 w 12157"/>
              <a:gd name="connsiteY2" fmla="*/ 5369 h 13408"/>
              <a:gd name="connsiteX3" fmla="*/ 12157 w 12157"/>
              <a:gd name="connsiteY3" fmla="*/ 0 h 13408"/>
              <a:gd name="connsiteX0" fmla="*/ 0 w 13179"/>
              <a:gd name="connsiteY0" fmla="*/ 14071 h 14071"/>
              <a:gd name="connsiteX1" fmla="*/ 8822 w 13179"/>
              <a:gd name="connsiteY1" fmla="*/ 9660 h 14071"/>
              <a:gd name="connsiteX2" fmla="*/ 11730 w 13179"/>
              <a:gd name="connsiteY2" fmla="*/ 6032 h 14071"/>
              <a:gd name="connsiteX3" fmla="*/ 13179 w 13179"/>
              <a:gd name="connsiteY3" fmla="*/ 0 h 14071"/>
              <a:gd name="connsiteX0" fmla="*/ 0 w 24417"/>
              <a:gd name="connsiteY0" fmla="*/ 10852 h 10852"/>
              <a:gd name="connsiteX1" fmla="*/ 8822 w 24417"/>
              <a:gd name="connsiteY1" fmla="*/ 6441 h 10852"/>
              <a:gd name="connsiteX2" fmla="*/ 11730 w 24417"/>
              <a:gd name="connsiteY2" fmla="*/ 2813 h 10852"/>
              <a:gd name="connsiteX3" fmla="*/ 24417 w 24417"/>
              <a:gd name="connsiteY3" fmla="*/ 0 h 10852"/>
              <a:gd name="connsiteX0" fmla="*/ 0 w 24417"/>
              <a:gd name="connsiteY0" fmla="*/ 13167 h 13167"/>
              <a:gd name="connsiteX1" fmla="*/ 8822 w 24417"/>
              <a:gd name="connsiteY1" fmla="*/ 8756 h 13167"/>
              <a:gd name="connsiteX2" fmla="*/ 12865 w 24417"/>
              <a:gd name="connsiteY2" fmla="*/ 300 h 13167"/>
              <a:gd name="connsiteX3" fmla="*/ 24417 w 24417"/>
              <a:gd name="connsiteY3" fmla="*/ 2315 h 13167"/>
              <a:gd name="connsiteX0" fmla="*/ 0 w 24417"/>
              <a:gd name="connsiteY0" fmla="*/ 12867 h 12867"/>
              <a:gd name="connsiteX1" fmla="*/ 8822 w 24417"/>
              <a:gd name="connsiteY1" fmla="*/ 8456 h 12867"/>
              <a:gd name="connsiteX2" fmla="*/ 12865 w 24417"/>
              <a:gd name="connsiteY2" fmla="*/ 0 h 12867"/>
              <a:gd name="connsiteX3" fmla="*/ 24417 w 24417"/>
              <a:gd name="connsiteY3" fmla="*/ 2015 h 12867"/>
              <a:gd name="connsiteX0" fmla="*/ 0 w 24417"/>
              <a:gd name="connsiteY0" fmla="*/ 12867 h 12867"/>
              <a:gd name="connsiteX1" fmla="*/ 8822 w 24417"/>
              <a:gd name="connsiteY1" fmla="*/ 8456 h 12867"/>
              <a:gd name="connsiteX2" fmla="*/ 12865 w 24417"/>
              <a:gd name="connsiteY2" fmla="*/ 0 h 12867"/>
              <a:gd name="connsiteX3" fmla="*/ 24417 w 24417"/>
              <a:gd name="connsiteY3" fmla="*/ 2015 h 12867"/>
              <a:gd name="connsiteX0" fmla="*/ 0 w 24417"/>
              <a:gd name="connsiteY0" fmla="*/ 12867 h 12867"/>
              <a:gd name="connsiteX1" fmla="*/ 8822 w 24417"/>
              <a:gd name="connsiteY1" fmla="*/ 8456 h 12867"/>
              <a:gd name="connsiteX2" fmla="*/ 12865 w 24417"/>
              <a:gd name="connsiteY2" fmla="*/ 0 h 12867"/>
              <a:gd name="connsiteX3" fmla="*/ 24417 w 24417"/>
              <a:gd name="connsiteY3" fmla="*/ 2015 h 12867"/>
              <a:gd name="connsiteX0" fmla="*/ 0 w 24417"/>
              <a:gd name="connsiteY0" fmla="*/ 12867 h 12867"/>
              <a:gd name="connsiteX1" fmla="*/ 8822 w 24417"/>
              <a:gd name="connsiteY1" fmla="*/ 8456 h 12867"/>
              <a:gd name="connsiteX2" fmla="*/ 13545 w 24417"/>
              <a:gd name="connsiteY2" fmla="*/ 0 h 12867"/>
              <a:gd name="connsiteX3" fmla="*/ 24417 w 24417"/>
              <a:gd name="connsiteY3" fmla="*/ 2015 h 12867"/>
              <a:gd name="connsiteX0" fmla="*/ 0 w 24417"/>
              <a:gd name="connsiteY0" fmla="*/ 12867 h 12867"/>
              <a:gd name="connsiteX1" fmla="*/ 8822 w 24417"/>
              <a:gd name="connsiteY1" fmla="*/ 8456 h 12867"/>
              <a:gd name="connsiteX2" fmla="*/ 13545 w 24417"/>
              <a:gd name="connsiteY2" fmla="*/ 0 h 12867"/>
              <a:gd name="connsiteX3" fmla="*/ 24417 w 24417"/>
              <a:gd name="connsiteY3" fmla="*/ 2015 h 12867"/>
              <a:gd name="connsiteX0" fmla="*/ 0 w 24417"/>
              <a:gd name="connsiteY0" fmla="*/ 12867 h 12867"/>
              <a:gd name="connsiteX1" fmla="*/ 8822 w 24417"/>
              <a:gd name="connsiteY1" fmla="*/ 8456 h 12867"/>
              <a:gd name="connsiteX2" fmla="*/ 13545 w 24417"/>
              <a:gd name="connsiteY2" fmla="*/ 0 h 12867"/>
              <a:gd name="connsiteX3" fmla="*/ 24417 w 24417"/>
              <a:gd name="connsiteY3" fmla="*/ 2015 h 12867"/>
              <a:gd name="connsiteX0" fmla="*/ 0 w 24417"/>
              <a:gd name="connsiteY0" fmla="*/ 12867 h 13273"/>
              <a:gd name="connsiteX1" fmla="*/ 8822 w 24417"/>
              <a:gd name="connsiteY1" fmla="*/ 8456 h 13273"/>
              <a:gd name="connsiteX2" fmla="*/ 13545 w 24417"/>
              <a:gd name="connsiteY2" fmla="*/ 0 h 13273"/>
              <a:gd name="connsiteX3" fmla="*/ 24417 w 24417"/>
              <a:gd name="connsiteY3" fmla="*/ 2015 h 13273"/>
              <a:gd name="connsiteX0" fmla="*/ 0 w 25029"/>
              <a:gd name="connsiteY0" fmla="*/ 13434 h 13810"/>
              <a:gd name="connsiteX1" fmla="*/ 9434 w 25029"/>
              <a:gd name="connsiteY1" fmla="*/ 8456 h 13810"/>
              <a:gd name="connsiteX2" fmla="*/ 14157 w 25029"/>
              <a:gd name="connsiteY2" fmla="*/ 0 h 13810"/>
              <a:gd name="connsiteX3" fmla="*/ 25029 w 25029"/>
              <a:gd name="connsiteY3" fmla="*/ 2015 h 13810"/>
              <a:gd name="connsiteX0" fmla="*/ 0 w 25029"/>
              <a:gd name="connsiteY0" fmla="*/ 14141 h 14483"/>
              <a:gd name="connsiteX1" fmla="*/ 9434 w 25029"/>
              <a:gd name="connsiteY1" fmla="*/ 8456 h 14483"/>
              <a:gd name="connsiteX2" fmla="*/ 14157 w 25029"/>
              <a:gd name="connsiteY2" fmla="*/ 0 h 14483"/>
              <a:gd name="connsiteX3" fmla="*/ 25029 w 25029"/>
              <a:gd name="connsiteY3" fmla="*/ 2015 h 14483"/>
              <a:gd name="connsiteX0" fmla="*/ 0 w 25029"/>
              <a:gd name="connsiteY0" fmla="*/ 14141 h 14141"/>
              <a:gd name="connsiteX1" fmla="*/ 9434 w 25029"/>
              <a:gd name="connsiteY1" fmla="*/ 8456 h 14141"/>
              <a:gd name="connsiteX2" fmla="*/ 14157 w 25029"/>
              <a:gd name="connsiteY2" fmla="*/ 0 h 14141"/>
              <a:gd name="connsiteX3" fmla="*/ 25029 w 25029"/>
              <a:gd name="connsiteY3" fmla="*/ 2015 h 14141"/>
              <a:gd name="connsiteX0" fmla="*/ 0 w 25029"/>
              <a:gd name="connsiteY0" fmla="*/ 14707 h 14707"/>
              <a:gd name="connsiteX1" fmla="*/ 9434 w 25029"/>
              <a:gd name="connsiteY1" fmla="*/ 8456 h 14707"/>
              <a:gd name="connsiteX2" fmla="*/ 14157 w 25029"/>
              <a:gd name="connsiteY2" fmla="*/ 0 h 14707"/>
              <a:gd name="connsiteX3" fmla="*/ 25029 w 25029"/>
              <a:gd name="connsiteY3" fmla="*/ 2015 h 14707"/>
              <a:gd name="connsiteX0" fmla="*/ 0 w 48171"/>
              <a:gd name="connsiteY0" fmla="*/ 9688 h 9694"/>
              <a:gd name="connsiteX1" fmla="*/ 32576 w 48171"/>
              <a:gd name="connsiteY1" fmla="*/ 8456 h 9694"/>
              <a:gd name="connsiteX2" fmla="*/ 37299 w 48171"/>
              <a:gd name="connsiteY2" fmla="*/ 0 h 9694"/>
              <a:gd name="connsiteX3" fmla="*/ 48171 w 48171"/>
              <a:gd name="connsiteY3" fmla="*/ 2015 h 9694"/>
              <a:gd name="connsiteX0" fmla="*/ 0 w 10000"/>
              <a:gd name="connsiteY0" fmla="*/ 9994 h 15022"/>
              <a:gd name="connsiteX1" fmla="*/ 4724 w 10000"/>
              <a:gd name="connsiteY1" fmla="*/ 15016 h 15022"/>
              <a:gd name="connsiteX2" fmla="*/ 6763 w 10000"/>
              <a:gd name="connsiteY2" fmla="*/ 8723 h 15022"/>
              <a:gd name="connsiteX3" fmla="*/ 7743 w 10000"/>
              <a:gd name="connsiteY3" fmla="*/ 0 h 15022"/>
              <a:gd name="connsiteX4" fmla="*/ 10000 w 10000"/>
              <a:gd name="connsiteY4" fmla="*/ 2079 h 15022"/>
              <a:gd name="connsiteX0" fmla="*/ 0 w 10000"/>
              <a:gd name="connsiteY0" fmla="*/ 9994 h 15022"/>
              <a:gd name="connsiteX1" fmla="*/ 4724 w 10000"/>
              <a:gd name="connsiteY1" fmla="*/ 15016 h 15022"/>
              <a:gd name="connsiteX2" fmla="*/ 6763 w 10000"/>
              <a:gd name="connsiteY2" fmla="*/ 8723 h 15022"/>
              <a:gd name="connsiteX3" fmla="*/ 7743 w 10000"/>
              <a:gd name="connsiteY3" fmla="*/ 0 h 15022"/>
              <a:gd name="connsiteX4" fmla="*/ 10000 w 10000"/>
              <a:gd name="connsiteY4" fmla="*/ 2079 h 15022"/>
              <a:gd name="connsiteX0" fmla="*/ 0 w 10000"/>
              <a:gd name="connsiteY0" fmla="*/ 9994 h 15028"/>
              <a:gd name="connsiteX1" fmla="*/ 4724 w 10000"/>
              <a:gd name="connsiteY1" fmla="*/ 15016 h 15028"/>
              <a:gd name="connsiteX2" fmla="*/ 6763 w 10000"/>
              <a:gd name="connsiteY2" fmla="*/ 8723 h 15028"/>
              <a:gd name="connsiteX3" fmla="*/ 7743 w 10000"/>
              <a:gd name="connsiteY3" fmla="*/ 0 h 15028"/>
              <a:gd name="connsiteX4" fmla="*/ 10000 w 10000"/>
              <a:gd name="connsiteY4" fmla="*/ 2079 h 15028"/>
              <a:gd name="connsiteX0" fmla="*/ 0 w 10018"/>
              <a:gd name="connsiteY0" fmla="*/ 9629 h 15026"/>
              <a:gd name="connsiteX1" fmla="*/ 4742 w 10018"/>
              <a:gd name="connsiteY1" fmla="*/ 15016 h 15026"/>
              <a:gd name="connsiteX2" fmla="*/ 6781 w 10018"/>
              <a:gd name="connsiteY2" fmla="*/ 8723 h 15026"/>
              <a:gd name="connsiteX3" fmla="*/ 7761 w 10018"/>
              <a:gd name="connsiteY3" fmla="*/ 0 h 15026"/>
              <a:gd name="connsiteX4" fmla="*/ 10018 w 10018"/>
              <a:gd name="connsiteY4" fmla="*/ 2079 h 15026"/>
              <a:gd name="connsiteX0" fmla="*/ 0 w 10018"/>
              <a:gd name="connsiteY0" fmla="*/ 9629 h 15046"/>
              <a:gd name="connsiteX1" fmla="*/ 4742 w 10018"/>
              <a:gd name="connsiteY1" fmla="*/ 15016 h 15046"/>
              <a:gd name="connsiteX2" fmla="*/ 6781 w 10018"/>
              <a:gd name="connsiteY2" fmla="*/ 8723 h 15046"/>
              <a:gd name="connsiteX3" fmla="*/ 7761 w 10018"/>
              <a:gd name="connsiteY3" fmla="*/ 0 h 15046"/>
              <a:gd name="connsiteX4" fmla="*/ 10018 w 10018"/>
              <a:gd name="connsiteY4" fmla="*/ 2079 h 15046"/>
              <a:gd name="connsiteX0" fmla="*/ 0 w 10018"/>
              <a:gd name="connsiteY0" fmla="*/ 9629 h 15046"/>
              <a:gd name="connsiteX1" fmla="*/ 4742 w 10018"/>
              <a:gd name="connsiteY1" fmla="*/ 15016 h 15046"/>
              <a:gd name="connsiteX2" fmla="*/ 6535 w 10018"/>
              <a:gd name="connsiteY2" fmla="*/ 6316 h 15046"/>
              <a:gd name="connsiteX3" fmla="*/ 7761 w 10018"/>
              <a:gd name="connsiteY3" fmla="*/ 0 h 15046"/>
              <a:gd name="connsiteX4" fmla="*/ 10018 w 10018"/>
              <a:gd name="connsiteY4" fmla="*/ 2079 h 15046"/>
              <a:gd name="connsiteX0" fmla="*/ 0 w 10018"/>
              <a:gd name="connsiteY0" fmla="*/ 9264 h 14681"/>
              <a:gd name="connsiteX1" fmla="*/ 4742 w 10018"/>
              <a:gd name="connsiteY1" fmla="*/ 14651 h 14681"/>
              <a:gd name="connsiteX2" fmla="*/ 6535 w 10018"/>
              <a:gd name="connsiteY2" fmla="*/ 5951 h 14681"/>
              <a:gd name="connsiteX3" fmla="*/ 7831 w 10018"/>
              <a:gd name="connsiteY3" fmla="*/ 0 h 14681"/>
              <a:gd name="connsiteX4" fmla="*/ 10018 w 10018"/>
              <a:gd name="connsiteY4" fmla="*/ 1714 h 14681"/>
              <a:gd name="connsiteX0" fmla="*/ 0 w 10018"/>
              <a:gd name="connsiteY0" fmla="*/ 9774 h 15191"/>
              <a:gd name="connsiteX1" fmla="*/ 4742 w 10018"/>
              <a:gd name="connsiteY1" fmla="*/ 15161 h 15191"/>
              <a:gd name="connsiteX2" fmla="*/ 6535 w 10018"/>
              <a:gd name="connsiteY2" fmla="*/ 6461 h 15191"/>
              <a:gd name="connsiteX3" fmla="*/ 7831 w 10018"/>
              <a:gd name="connsiteY3" fmla="*/ 0 h 15191"/>
              <a:gd name="connsiteX4" fmla="*/ 10018 w 10018"/>
              <a:gd name="connsiteY4" fmla="*/ 2224 h 15191"/>
              <a:gd name="connsiteX0" fmla="*/ 0 w 10018"/>
              <a:gd name="connsiteY0" fmla="*/ 9774 h 15191"/>
              <a:gd name="connsiteX1" fmla="*/ 4742 w 10018"/>
              <a:gd name="connsiteY1" fmla="*/ 15161 h 15191"/>
              <a:gd name="connsiteX2" fmla="*/ 6535 w 10018"/>
              <a:gd name="connsiteY2" fmla="*/ 6461 h 15191"/>
              <a:gd name="connsiteX3" fmla="*/ 7831 w 10018"/>
              <a:gd name="connsiteY3" fmla="*/ 0 h 15191"/>
              <a:gd name="connsiteX4" fmla="*/ 10018 w 10018"/>
              <a:gd name="connsiteY4" fmla="*/ 2224 h 15191"/>
              <a:gd name="connsiteX0" fmla="*/ 0 w 10018"/>
              <a:gd name="connsiteY0" fmla="*/ 9795 h 15212"/>
              <a:gd name="connsiteX1" fmla="*/ 4742 w 10018"/>
              <a:gd name="connsiteY1" fmla="*/ 15182 h 15212"/>
              <a:gd name="connsiteX2" fmla="*/ 6535 w 10018"/>
              <a:gd name="connsiteY2" fmla="*/ 6482 h 15212"/>
              <a:gd name="connsiteX3" fmla="*/ 7831 w 10018"/>
              <a:gd name="connsiteY3" fmla="*/ 21 h 15212"/>
              <a:gd name="connsiteX4" fmla="*/ 8631 w 10018"/>
              <a:gd name="connsiteY4" fmla="*/ 4024 h 15212"/>
              <a:gd name="connsiteX5" fmla="*/ 10018 w 10018"/>
              <a:gd name="connsiteY5" fmla="*/ 2245 h 15212"/>
              <a:gd name="connsiteX0" fmla="*/ 0 w 10018"/>
              <a:gd name="connsiteY0" fmla="*/ 9724 h 15141"/>
              <a:gd name="connsiteX1" fmla="*/ 4742 w 10018"/>
              <a:gd name="connsiteY1" fmla="*/ 15111 h 15141"/>
              <a:gd name="connsiteX2" fmla="*/ 6535 w 10018"/>
              <a:gd name="connsiteY2" fmla="*/ 6411 h 15141"/>
              <a:gd name="connsiteX3" fmla="*/ 7725 w 10018"/>
              <a:gd name="connsiteY3" fmla="*/ 23 h 15141"/>
              <a:gd name="connsiteX4" fmla="*/ 8631 w 10018"/>
              <a:gd name="connsiteY4" fmla="*/ 3953 h 15141"/>
              <a:gd name="connsiteX5" fmla="*/ 10018 w 10018"/>
              <a:gd name="connsiteY5" fmla="*/ 2174 h 15141"/>
              <a:gd name="connsiteX0" fmla="*/ 0 w 10018"/>
              <a:gd name="connsiteY0" fmla="*/ 9506 h 14923"/>
              <a:gd name="connsiteX1" fmla="*/ 4742 w 10018"/>
              <a:gd name="connsiteY1" fmla="*/ 14893 h 14923"/>
              <a:gd name="connsiteX2" fmla="*/ 6535 w 10018"/>
              <a:gd name="connsiteY2" fmla="*/ 6193 h 14923"/>
              <a:gd name="connsiteX3" fmla="*/ 7778 w 10018"/>
              <a:gd name="connsiteY3" fmla="*/ 24 h 14923"/>
              <a:gd name="connsiteX4" fmla="*/ 8631 w 10018"/>
              <a:gd name="connsiteY4" fmla="*/ 3735 h 14923"/>
              <a:gd name="connsiteX5" fmla="*/ 10018 w 10018"/>
              <a:gd name="connsiteY5" fmla="*/ 1956 h 14923"/>
              <a:gd name="connsiteX0" fmla="*/ 0 w 10018"/>
              <a:gd name="connsiteY0" fmla="*/ 9510 h 14927"/>
              <a:gd name="connsiteX1" fmla="*/ 4742 w 10018"/>
              <a:gd name="connsiteY1" fmla="*/ 14897 h 14927"/>
              <a:gd name="connsiteX2" fmla="*/ 6535 w 10018"/>
              <a:gd name="connsiteY2" fmla="*/ 6197 h 14927"/>
              <a:gd name="connsiteX3" fmla="*/ 7778 w 10018"/>
              <a:gd name="connsiteY3" fmla="*/ 28 h 14927"/>
              <a:gd name="connsiteX4" fmla="*/ 8684 w 10018"/>
              <a:gd name="connsiteY4" fmla="*/ 3010 h 14927"/>
              <a:gd name="connsiteX5" fmla="*/ 10018 w 10018"/>
              <a:gd name="connsiteY5" fmla="*/ 1960 h 14927"/>
              <a:gd name="connsiteX0" fmla="*/ 0 w 9789"/>
              <a:gd name="connsiteY0" fmla="*/ 9510 h 14927"/>
              <a:gd name="connsiteX1" fmla="*/ 4742 w 9789"/>
              <a:gd name="connsiteY1" fmla="*/ 14897 h 14927"/>
              <a:gd name="connsiteX2" fmla="*/ 6535 w 9789"/>
              <a:gd name="connsiteY2" fmla="*/ 6197 h 14927"/>
              <a:gd name="connsiteX3" fmla="*/ 7778 w 9789"/>
              <a:gd name="connsiteY3" fmla="*/ 28 h 14927"/>
              <a:gd name="connsiteX4" fmla="*/ 8684 w 9789"/>
              <a:gd name="connsiteY4" fmla="*/ 3010 h 14927"/>
              <a:gd name="connsiteX5" fmla="*/ 9789 w 9789"/>
              <a:gd name="connsiteY5" fmla="*/ 1304 h 14927"/>
              <a:gd name="connsiteX0" fmla="*/ 0 w 10000"/>
              <a:gd name="connsiteY0" fmla="*/ 6371 h 10000"/>
              <a:gd name="connsiteX1" fmla="*/ 4844 w 10000"/>
              <a:gd name="connsiteY1" fmla="*/ 9980 h 10000"/>
              <a:gd name="connsiteX2" fmla="*/ 6676 w 10000"/>
              <a:gd name="connsiteY2" fmla="*/ 4152 h 10000"/>
              <a:gd name="connsiteX3" fmla="*/ 7946 w 10000"/>
              <a:gd name="connsiteY3" fmla="*/ 19 h 10000"/>
              <a:gd name="connsiteX4" fmla="*/ 8871 w 10000"/>
              <a:gd name="connsiteY4" fmla="*/ 2016 h 10000"/>
              <a:gd name="connsiteX5" fmla="*/ 10000 w 10000"/>
              <a:gd name="connsiteY5" fmla="*/ 874 h 10000"/>
              <a:gd name="connsiteX0" fmla="*/ 0 w 10000"/>
              <a:gd name="connsiteY0" fmla="*/ 6352 h 9981"/>
              <a:gd name="connsiteX1" fmla="*/ 4844 w 10000"/>
              <a:gd name="connsiteY1" fmla="*/ 9961 h 9981"/>
              <a:gd name="connsiteX2" fmla="*/ 6676 w 10000"/>
              <a:gd name="connsiteY2" fmla="*/ 4133 h 9981"/>
              <a:gd name="connsiteX3" fmla="*/ 7946 w 10000"/>
              <a:gd name="connsiteY3" fmla="*/ 0 h 9981"/>
              <a:gd name="connsiteX4" fmla="*/ 8871 w 10000"/>
              <a:gd name="connsiteY4" fmla="*/ 1997 h 9981"/>
              <a:gd name="connsiteX5" fmla="*/ 10000 w 10000"/>
              <a:gd name="connsiteY5" fmla="*/ 855 h 9981"/>
              <a:gd name="connsiteX0" fmla="*/ 0 w 10000"/>
              <a:gd name="connsiteY0" fmla="*/ 5520 h 9156"/>
              <a:gd name="connsiteX1" fmla="*/ 4844 w 10000"/>
              <a:gd name="connsiteY1" fmla="*/ 9136 h 9156"/>
              <a:gd name="connsiteX2" fmla="*/ 6676 w 10000"/>
              <a:gd name="connsiteY2" fmla="*/ 3297 h 9156"/>
              <a:gd name="connsiteX3" fmla="*/ 7884 w 10000"/>
              <a:gd name="connsiteY3" fmla="*/ 0 h 9156"/>
              <a:gd name="connsiteX4" fmla="*/ 8871 w 10000"/>
              <a:gd name="connsiteY4" fmla="*/ 1157 h 9156"/>
              <a:gd name="connsiteX5" fmla="*/ 10000 w 10000"/>
              <a:gd name="connsiteY5" fmla="*/ 13 h 9156"/>
              <a:gd name="connsiteX0" fmla="*/ 0 w 10372"/>
              <a:gd name="connsiteY0" fmla="*/ 6029 h 10000"/>
              <a:gd name="connsiteX1" fmla="*/ 4844 w 10372"/>
              <a:gd name="connsiteY1" fmla="*/ 9978 h 10000"/>
              <a:gd name="connsiteX2" fmla="*/ 6676 w 10372"/>
              <a:gd name="connsiteY2" fmla="*/ 3601 h 10000"/>
              <a:gd name="connsiteX3" fmla="*/ 7884 w 10372"/>
              <a:gd name="connsiteY3" fmla="*/ 0 h 10000"/>
              <a:gd name="connsiteX4" fmla="*/ 8871 w 10372"/>
              <a:gd name="connsiteY4" fmla="*/ 1264 h 10000"/>
              <a:gd name="connsiteX5" fmla="*/ 10372 w 10372"/>
              <a:gd name="connsiteY5" fmla="*/ 1304 h 10000"/>
              <a:gd name="connsiteX0" fmla="*/ 0 w 10372"/>
              <a:gd name="connsiteY0" fmla="*/ 6029 h 10000"/>
              <a:gd name="connsiteX1" fmla="*/ 4844 w 10372"/>
              <a:gd name="connsiteY1" fmla="*/ 9978 h 10000"/>
              <a:gd name="connsiteX2" fmla="*/ 6676 w 10372"/>
              <a:gd name="connsiteY2" fmla="*/ 3601 h 10000"/>
              <a:gd name="connsiteX3" fmla="*/ 7884 w 10372"/>
              <a:gd name="connsiteY3" fmla="*/ 0 h 10000"/>
              <a:gd name="connsiteX4" fmla="*/ 8768 w 10372"/>
              <a:gd name="connsiteY4" fmla="*/ 2124 h 10000"/>
              <a:gd name="connsiteX5" fmla="*/ 10372 w 10372"/>
              <a:gd name="connsiteY5" fmla="*/ 1304 h 10000"/>
              <a:gd name="connsiteX0" fmla="*/ 0 w 10372"/>
              <a:gd name="connsiteY0" fmla="*/ 5292 h 9263"/>
              <a:gd name="connsiteX1" fmla="*/ 4844 w 10372"/>
              <a:gd name="connsiteY1" fmla="*/ 9241 h 9263"/>
              <a:gd name="connsiteX2" fmla="*/ 6676 w 10372"/>
              <a:gd name="connsiteY2" fmla="*/ 2864 h 9263"/>
              <a:gd name="connsiteX3" fmla="*/ 7781 w 10372"/>
              <a:gd name="connsiteY3" fmla="*/ 0 h 9263"/>
              <a:gd name="connsiteX4" fmla="*/ 8768 w 10372"/>
              <a:gd name="connsiteY4" fmla="*/ 1387 h 9263"/>
              <a:gd name="connsiteX5" fmla="*/ 10372 w 10372"/>
              <a:gd name="connsiteY5" fmla="*/ 567 h 9263"/>
              <a:gd name="connsiteX0" fmla="*/ 0 w 10000"/>
              <a:gd name="connsiteY0" fmla="*/ 6575 h 10862"/>
              <a:gd name="connsiteX1" fmla="*/ 4670 w 10000"/>
              <a:gd name="connsiteY1" fmla="*/ 10838 h 10862"/>
              <a:gd name="connsiteX2" fmla="*/ 6437 w 10000"/>
              <a:gd name="connsiteY2" fmla="*/ 3954 h 10862"/>
              <a:gd name="connsiteX3" fmla="*/ 7402 w 10000"/>
              <a:gd name="connsiteY3" fmla="*/ 0 h 10862"/>
              <a:gd name="connsiteX4" fmla="*/ 8454 w 10000"/>
              <a:gd name="connsiteY4" fmla="*/ 2359 h 10862"/>
              <a:gd name="connsiteX5" fmla="*/ 10000 w 10000"/>
              <a:gd name="connsiteY5" fmla="*/ 1474 h 10862"/>
              <a:gd name="connsiteX0" fmla="*/ 0 w 10000"/>
              <a:gd name="connsiteY0" fmla="*/ 6973 h 11260"/>
              <a:gd name="connsiteX1" fmla="*/ 4670 w 10000"/>
              <a:gd name="connsiteY1" fmla="*/ 11236 h 11260"/>
              <a:gd name="connsiteX2" fmla="*/ 6437 w 10000"/>
              <a:gd name="connsiteY2" fmla="*/ 4352 h 11260"/>
              <a:gd name="connsiteX3" fmla="*/ 7402 w 10000"/>
              <a:gd name="connsiteY3" fmla="*/ 0 h 11260"/>
              <a:gd name="connsiteX4" fmla="*/ 8454 w 10000"/>
              <a:gd name="connsiteY4" fmla="*/ 2757 h 11260"/>
              <a:gd name="connsiteX5" fmla="*/ 10000 w 10000"/>
              <a:gd name="connsiteY5" fmla="*/ 1872 h 11260"/>
              <a:gd name="connsiteX0" fmla="*/ 0 w 9681"/>
              <a:gd name="connsiteY0" fmla="*/ 6973 h 11260"/>
              <a:gd name="connsiteX1" fmla="*/ 4670 w 9681"/>
              <a:gd name="connsiteY1" fmla="*/ 11236 h 11260"/>
              <a:gd name="connsiteX2" fmla="*/ 6437 w 9681"/>
              <a:gd name="connsiteY2" fmla="*/ 4352 h 11260"/>
              <a:gd name="connsiteX3" fmla="*/ 7402 w 9681"/>
              <a:gd name="connsiteY3" fmla="*/ 0 h 11260"/>
              <a:gd name="connsiteX4" fmla="*/ 8454 w 9681"/>
              <a:gd name="connsiteY4" fmla="*/ 2757 h 11260"/>
              <a:gd name="connsiteX5" fmla="*/ 9681 w 9681"/>
              <a:gd name="connsiteY5" fmla="*/ 545 h 11260"/>
              <a:gd name="connsiteX0" fmla="*/ 0 w 10042"/>
              <a:gd name="connsiteY0" fmla="*/ 6193 h 10000"/>
              <a:gd name="connsiteX1" fmla="*/ 4824 w 10042"/>
              <a:gd name="connsiteY1" fmla="*/ 9979 h 10000"/>
              <a:gd name="connsiteX2" fmla="*/ 6649 w 10042"/>
              <a:gd name="connsiteY2" fmla="*/ 3865 h 10000"/>
              <a:gd name="connsiteX3" fmla="*/ 7646 w 10042"/>
              <a:gd name="connsiteY3" fmla="*/ 0 h 10000"/>
              <a:gd name="connsiteX4" fmla="*/ 8733 w 10042"/>
              <a:gd name="connsiteY4" fmla="*/ 2448 h 10000"/>
              <a:gd name="connsiteX5" fmla="*/ 10000 w 10042"/>
              <a:gd name="connsiteY5" fmla="*/ 484 h 10000"/>
              <a:gd name="connsiteX0" fmla="*/ 0 w 10042"/>
              <a:gd name="connsiteY0" fmla="*/ 5709 h 9516"/>
              <a:gd name="connsiteX1" fmla="*/ 4824 w 10042"/>
              <a:gd name="connsiteY1" fmla="*/ 9495 h 9516"/>
              <a:gd name="connsiteX2" fmla="*/ 6649 w 10042"/>
              <a:gd name="connsiteY2" fmla="*/ 3381 h 9516"/>
              <a:gd name="connsiteX3" fmla="*/ 8733 w 10042"/>
              <a:gd name="connsiteY3" fmla="*/ 1964 h 9516"/>
              <a:gd name="connsiteX4" fmla="*/ 10000 w 10042"/>
              <a:gd name="connsiteY4" fmla="*/ 0 h 9516"/>
              <a:gd name="connsiteX0" fmla="*/ 0 w 10004"/>
              <a:gd name="connsiteY0" fmla="*/ 5999 h 10000"/>
              <a:gd name="connsiteX1" fmla="*/ 4804 w 10004"/>
              <a:gd name="connsiteY1" fmla="*/ 9978 h 10000"/>
              <a:gd name="connsiteX2" fmla="*/ 6621 w 10004"/>
              <a:gd name="connsiteY2" fmla="*/ 3553 h 10000"/>
              <a:gd name="connsiteX3" fmla="*/ 8803 w 10004"/>
              <a:gd name="connsiteY3" fmla="*/ 4919 h 10000"/>
              <a:gd name="connsiteX4" fmla="*/ 9958 w 10004"/>
              <a:gd name="connsiteY4" fmla="*/ 0 h 10000"/>
              <a:gd name="connsiteX0" fmla="*/ 0 w 10004"/>
              <a:gd name="connsiteY0" fmla="*/ 5999 h 10000"/>
              <a:gd name="connsiteX1" fmla="*/ 4804 w 10004"/>
              <a:gd name="connsiteY1" fmla="*/ 9978 h 10000"/>
              <a:gd name="connsiteX2" fmla="*/ 6906 w 10004"/>
              <a:gd name="connsiteY2" fmla="*/ 7485 h 10000"/>
              <a:gd name="connsiteX3" fmla="*/ 8803 w 10004"/>
              <a:gd name="connsiteY3" fmla="*/ 4919 h 10000"/>
              <a:gd name="connsiteX4" fmla="*/ 9958 w 10004"/>
              <a:gd name="connsiteY4" fmla="*/ 0 h 10000"/>
              <a:gd name="connsiteX0" fmla="*/ 0 w 10004"/>
              <a:gd name="connsiteY0" fmla="*/ 5999 h 8939"/>
              <a:gd name="connsiteX1" fmla="*/ 4768 w 10004"/>
              <a:gd name="connsiteY1" fmla="*/ 8901 h 8939"/>
              <a:gd name="connsiteX2" fmla="*/ 6906 w 10004"/>
              <a:gd name="connsiteY2" fmla="*/ 7485 h 8939"/>
              <a:gd name="connsiteX3" fmla="*/ 8803 w 10004"/>
              <a:gd name="connsiteY3" fmla="*/ 4919 h 8939"/>
              <a:gd name="connsiteX4" fmla="*/ 9958 w 10004"/>
              <a:gd name="connsiteY4" fmla="*/ 0 h 8939"/>
              <a:gd name="connsiteX0" fmla="*/ 0 w 10000"/>
              <a:gd name="connsiteY0" fmla="*/ 6711 h 10000"/>
              <a:gd name="connsiteX1" fmla="*/ 4766 w 10000"/>
              <a:gd name="connsiteY1" fmla="*/ 9957 h 10000"/>
              <a:gd name="connsiteX2" fmla="*/ 6903 w 10000"/>
              <a:gd name="connsiteY2" fmla="*/ 8373 h 10000"/>
              <a:gd name="connsiteX3" fmla="*/ 8799 w 10000"/>
              <a:gd name="connsiteY3" fmla="*/ 5503 h 10000"/>
              <a:gd name="connsiteX4" fmla="*/ 9954 w 10000"/>
              <a:gd name="connsiteY4" fmla="*/ 0 h 10000"/>
              <a:gd name="connsiteX0" fmla="*/ 0 w 10008"/>
              <a:gd name="connsiteY0" fmla="*/ 6711 h 10000"/>
              <a:gd name="connsiteX1" fmla="*/ 4766 w 10008"/>
              <a:gd name="connsiteY1" fmla="*/ 9957 h 10000"/>
              <a:gd name="connsiteX2" fmla="*/ 6903 w 10008"/>
              <a:gd name="connsiteY2" fmla="*/ 8373 h 10000"/>
              <a:gd name="connsiteX3" fmla="*/ 8799 w 10008"/>
              <a:gd name="connsiteY3" fmla="*/ 5503 h 10000"/>
              <a:gd name="connsiteX4" fmla="*/ 9954 w 10008"/>
              <a:gd name="connsiteY4" fmla="*/ 0 h 10000"/>
              <a:gd name="connsiteX0" fmla="*/ 0 w 10971"/>
              <a:gd name="connsiteY0" fmla="*/ 6250 h 10021"/>
              <a:gd name="connsiteX1" fmla="*/ 5729 w 10971"/>
              <a:gd name="connsiteY1" fmla="*/ 9957 h 10021"/>
              <a:gd name="connsiteX2" fmla="*/ 7866 w 10971"/>
              <a:gd name="connsiteY2" fmla="*/ 8373 h 10021"/>
              <a:gd name="connsiteX3" fmla="*/ 9762 w 10971"/>
              <a:gd name="connsiteY3" fmla="*/ 5503 h 10021"/>
              <a:gd name="connsiteX4" fmla="*/ 10917 w 10971"/>
              <a:gd name="connsiteY4" fmla="*/ 0 h 10021"/>
              <a:gd name="connsiteX0" fmla="*/ 0 w 10971"/>
              <a:gd name="connsiteY0" fmla="*/ 6250 h 10021"/>
              <a:gd name="connsiteX1" fmla="*/ 5729 w 10971"/>
              <a:gd name="connsiteY1" fmla="*/ 9957 h 10021"/>
              <a:gd name="connsiteX2" fmla="*/ 7866 w 10971"/>
              <a:gd name="connsiteY2" fmla="*/ 8373 h 10021"/>
              <a:gd name="connsiteX3" fmla="*/ 9762 w 10971"/>
              <a:gd name="connsiteY3" fmla="*/ 5503 h 10021"/>
              <a:gd name="connsiteX4" fmla="*/ 10917 w 10971"/>
              <a:gd name="connsiteY4" fmla="*/ 0 h 1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1" h="10021">
                <a:moveTo>
                  <a:pt x="0" y="6250"/>
                </a:moveTo>
                <a:cubicBezTo>
                  <a:pt x="1486" y="8673"/>
                  <a:pt x="4418" y="9603"/>
                  <a:pt x="5729" y="9957"/>
                </a:cubicBezTo>
                <a:cubicBezTo>
                  <a:pt x="7040" y="10311"/>
                  <a:pt x="7195" y="9116"/>
                  <a:pt x="7866" y="8373"/>
                </a:cubicBezTo>
                <a:cubicBezTo>
                  <a:pt x="8538" y="7631"/>
                  <a:pt x="9189" y="6650"/>
                  <a:pt x="9762" y="5503"/>
                </a:cubicBezTo>
                <a:cubicBezTo>
                  <a:pt x="10335" y="4356"/>
                  <a:pt x="11196" y="3145"/>
                  <a:pt x="10917" y="0"/>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609" name="Freeform 607"/>
          <p:cNvSpPr>
            <a:spLocks/>
          </p:cNvSpPr>
          <p:nvPr/>
        </p:nvSpPr>
        <p:spPr bwMode="auto">
          <a:xfrm>
            <a:off x="7820672" y="3328201"/>
            <a:ext cx="306945" cy="185542"/>
          </a:xfrm>
          <a:custGeom>
            <a:avLst/>
            <a:gdLst>
              <a:gd name="T0" fmla="*/ 2147483647 w 245"/>
              <a:gd name="T1" fmla="*/ 2147483647 h 357"/>
              <a:gd name="T2" fmla="*/ 2147483647 w 245"/>
              <a:gd name="T3" fmla="*/ 2147483647 h 357"/>
              <a:gd name="T4" fmla="*/ 0 w 245"/>
              <a:gd name="T5" fmla="*/ 0 h 357"/>
              <a:gd name="T6" fmla="*/ 0 60000 65536"/>
              <a:gd name="T7" fmla="*/ 0 60000 65536"/>
              <a:gd name="T8" fmla="*/ 0 60000 65536"/>
              <a:gd name="T9" fmla="*/ 0 w 245"/>
              <a:gd name="T10" fmla="*/ 0 h 357"/>
              <a:gd name="T11" fmla="*/ 245 w 245"/>
              <a:gd name="T12" fmla="*/ 357 h 357"/>
              <a:gd name="connsiteX0" fmla="*/ 7169 w 7714"/>
              <a:gd name="connsiteY0" fmla="*/ 16960 h 16960"/>
              <a:gd name="connsiteX1" fmla="*/ 7046 w 7714"/>
              <a:gd name="connsiteY1" fmla="*/ 10321 h 16960"/>
              <a:gd name="connsiteX2" fmla="*/ 0 w 7714"/>
              <a:gd name="connsiteY2" fmla="*/ 0 h 16960"/>
              <a:gd name="connsiteX0" fmla="*/ 9293 w 9396"/>
              <a:gd name="connsiteY0" fmla="*/ 10000 h 10000"/>
              <a:gd name="connsiteX1" fmla="*/ 8070 w 9396"/>
              <a:gd name="connsiteY1" fmla="*/ 4522 h 10000"/>
              <a:gd name="connsiteX2" fmla="*/ 0 w 9396"/>
              <a:gd name="connsiteY2" fmla="*/ 0 h 10000"/>
              <a:gd name="connsiteX0" fmla="*/ 9890 w 9890"/>
              <a:gd name="connsiteY0" fmla="*/ 10000 h 10000"/>
              <a:gd name="connsiteX1" fmla="*/ 0 w 9890"/>
              <a:gd name="connsiteY1" fmla="*/ 0 h 10000"/>
              <a:gd name="connsiteX0" fmla="*/ 11089 w 11089"/>
              <a:gd name="connsiteY0" fmla="*/ 9349 h 9349"/>
              <a:gd name="connsiteX1" fmla="*/ 0 w 11089"/>
              <a:gd name="connsiteY1" fmla="*/ 0 h 9349"/>
              <a:gd name="connsiteX0" fmla="*/ 9509 w 9509"/>
              <a:gd name="connsiteY0" fmla="*/ 8144 h 8144"/>
              <a:gd name="connsiteX1" fmla="*/ 0 w 9509"/>
              <a:gd name="connsiteY1" fmla="*/ 0 h 8144"/>
            </a:gdLst>
            <a:ahLst/>
            <a:cxnLst>
              <a:cxn ang="0">
                <a:pos x="connsiteX0" y="connsiteY0"/>
              </a:cxn>
              <a:cxn ang="0">
                <a:pos x="connsiteX1" y="connsiteY1"/>
              </a:cxn>
            </a:cxnLst>
            <a:rect l="l" t="t" r="r" b="b"/>
            <a:pathLst>
              <a:path w="9509" h="8144">
                <a:moveTo>
                  <a:pt x="9509" y="8144"/>
                </a:moveTo>
                <a:lnTo>
                  <a:pt x="0" y="0"/>
                </a:lnTo>
              </a:path>
            </a:pathLst>
          </a:custGeom>
          <a:noFill/>
          <a:ln w="38100">
            <a:solidFill>
              <a:srgbClr val="FF9933"/>
            </a:solidFill>
            <a:round/>
            <a:headEnd/>
            <a:tailEnd/>
          </a:ln>
        </p:spPr>
        <p:txBody>
          <a:bodyPr/>
          <a:lstStyle/>
          <a:p>
            <a:endParaRPr lang="en-US">
              <a:solidFill>
                <a:srgbClr val="000000"/>
              </a:solidFill>
            </a:endParaRPr>
          </a:p>
        </p:txBody>
      </p:sp>
      <p:sp>
        <p:nvSpPr>
          <p:cNvPr id="622" name="Rectangle 527"/>
          <p:cNvSpPr>
            <a:spLocks noChangeArrowheads="1"/>
          </p:cNvSpPr>
          <p:nvPr/>
        </p:nvSpPr>
        <p:spPr bwMode="auto">
          <a:xfrm rot="3530371">
            <a:off x="955906" y="3139759"/>
            <a:ext cx="362497"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SUNN</a:t>
            </a:r>
            <a:endParaRPr lang="en-US" sz="900" dirty="0">
              <a:solidFill>
                <a:srgbClr val="3333FF"/>
              </a:solidFill>
            </a:endParaRPr>
          </a:p>
        </p:txBody>
      </p:sp>
      <p:sp>
        <p:nvSpPr>
          <p:cNvPr id="624" name="Rectangle 527"/>
          <p:cNvSpPr>
            <a:spLocks noChangeArrowheads="1"/>
          </p:cNvSpPr>
          <p:nvPr/>
        </p:nvSpPr>
        <p:spPr bwMode="auto">
          <a:xfrm rot="19960">
            <a:off x="959622" y="1476227"/>
            <a:ext cx="422887" cy="138499"/>
          </a:xfrm>
          <a:prstGeom prst="rect">
            <a:avLst/>
          </a:prstGeom>
          <a:noFill/>
          <a:ln w="9525">
            <a:noFill/>
            <a:miter lim="800000"/>
            <a:headEnd/>
            <a:tailEnd/>
          </a:ln>
        </p:spPr>
        <p:txBody>
          <a:bodyPr wrap="square" lIns="0" tIns="0" rIns="0" bIns="0">
            <a:spAutoFit/>
          </a:bodyPr>
          <a:lstStyle/>
          <a:p>
            <a:pPr algn="r"/>
            <a:r>
              <a:rPr lang="en-US" sz="900" dirty="0">
                <a:solidFill>
                  <a:srgbClr val="3333FF"/>
                </a:solidFill>
              </a:rPr>
              <a:t> </a:t>
            </a:r>
            <a:r>
              <a:rPr lang="en-US" sz="900" dirty="0" smtClean="0">
                <a:solidFill>
                  <a:srgbClr val="3333FF"/>
                </a:solidFill>
              </a:rPr>
              <a:t>SEAT</a:t>
            </a:r>
            <a:endParaRPr lang="en-US" sz="900" dirty="0">
              <a:solidFill>
                <a:srgbClr val="3333FF"/>
              </a:solidFill>
            </a:endParaRPr>
          </a:p>
        </p:txBody>
      </p:sp>
      <p:sp>
        <p:nvSpPr>
          <p:cNvPr id="625" name="Rectangle 527"/>
          <p:cNvSpPr>
            <a:spLocks noChangeArrowheads="1"/>
          </p:cNvSpPr>
          <p:nvPr/>
        </p:nvSpPr>
        <p:spPr bwMode="auto">
          <a:xfrm rot="4039628">
            <a:off x="5794513" y="2211626"/>
            <a:ext cx="345351"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STAR</a:t>
            </a:r>
            <a:endParaRPr lang="en-US" sz="900" dirty="0">
              <a:solidFill>
                <a:srgbClr val="3333FF"/>
              </a:solidFill>
            </a:endParaRPr>
          </a:p>
        </p:txBody>
      </p:sp>
      <p:sp>
        <p:nvSpPr>
          <p:cNvPr id="626" name="Rectangle 527"/>
          <p:cNvSpPr>
            <a:spLocks noChangeArrowheads="1"/>
          </p:cNvSpPr>
          <p:nvPr/>
        </p:nvSpPr>
        <p:spPr bwMode="auto">
          <a:xfrm rot="2681335">
            <a:off x="6228119" y="3309337"/>
            <a:ext cx="369086" cy="138499"/>
          </a:xfrm>
          <a:prstGeom prst="rect">
            <a:avLst/>
          </a:prstGeom>
          <a:noFill/>
          <a:ln w="9525">
            <a:noFill/>
            <a:miter lim="800000"/>
            <a:headEnd/>
            <a:tailEnd/>
          </a:ln>
        </p:spPr>
        <p:txBody>
          <a:bodyPr wrap="square" lIns="0" tIns="0" rIns="0" bIns="0">
            <a:spAutoFit/>
          </a:bodyPr>
          <a:lstStyle/>
          <a:p>
            <a:r>
              <a:rPr lang="en-US" sz="900" dirty="0" smtClean="0">
                <a:solidFill>
                  <a:srgbClr val="3333FF"/>
                </a:solidFill>
              </a:rPr>
              <a:t>CHIC</a:t>
            </a:r>
            <a:endParaRPr lang="en-US" sz="900" dirty="0">
              <a:solidFill>
                <a:srgbClr val="3333FF"/>
              </a:solidFill>
            </a:endParaRPr>
          </a:p>
        </p:txBody>
      </p:sp>
      <p:sp>
        <p:nvSpPr>
          <p:cNvPr id="628" name="Rectangle 527"/>
          <p:cNvSpPr>
            <a:spLocks noChangeArrowheads="1"/>
          </p:cNvSpPr>
          <p:nvPr/>
        </p:nvSpPr>
        <p:spPr bwMode="auto">
          <a:xfrm rot="19310241">
            <a:off x="7371163" y="3467699"/>
            <a:ext cx="422887"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WASH</a:t>
            </a:r>
            <a:endParaRPr lang="en-US" sz="900" dirty="0">
              <a:solidFill>
                <a:srgbClr val="3333FF"/>
              </a:solidFill>
            </a:endParaRPr>
          </a:p>
        </p:txBody>
      </p:sp>
      <p:sp>
        <p:nvSpPr>
          <p:cNvPr id="636" name="Rectangle 527"/>
          <p:cNvSpPr>
            <a:spLocks noChangeArrowheads="1"/>
          </p:cNvSpPr>
          <p:nvPr/>
        </p:nvSpPr>
        <p:spPr bwMode="auto">
          <a:xfrm rot="2818610">
            <a:off x="7036864" y="4473263"/>
            <a:ext cx="422887" cy="138499"/>
          </a:xfrm>
          <a:prstGeom prst="rect">
            <a:avLst/>
          </a:prstGeom>
          <a:noFill/>
          <a:ln w="9525">
            <a:noFill/>
            <a:miter lim="800000"/>
            <a:headEnd/>
            <a:tailEnd/>
          </a:ln>
        </p:spPr>
        <p:txBody>
          <a:bodyPr wrap="square" lIns="0" tIns="0" rIns="0" bIns="0">
            <a:spAutoFit/>
          </a:bodyPr>
          <a:lstStyle/>
          <a:p>
            <a:r>
              <a:rPr lang="en-US" sz="900" dirty="0">
                <a:solidFill>
                  <a:srgbClr val="3333FF"/>
                </a:solidFill>
              </a:rPr>
              <a:t> </a:t>
            </a:r>
            <a:r>
              <a:rPr lang="en-US" sz="900" dirty="0" smtClean="0">
                <a:solidFill>
                  <a:srgbClr val="3333FF"/>
                </a:solidFill>
              </a:rPr>
              <a:t>ATLA</a:t>
            </a:r>
            <a:endParaRPr lang="en-US" sz="900" dirty="0">
              <a:solidFill>
                <a:srgbClr val="3333FF"/>
              </a:solidFill>
            </a:endParaRPr>
          </a:p>
        </p:txBody>
      </p:sp>
      <p:sp>
        <p:nvSpPr>
          <p:cNvPr id="637" name="Rectangle 527"/>
          <p:cNvSpPr>
            <a:spLocks noChangeArrowheads="1"/>
          </p:cNvSpPr>
          <p:nvPr/>
        </p:nvSpPr>
        <p:spPr bwMode="auto">
          <a:xfrm rot="17660269">
            <a:off x="5179530" y="4954183"/>
            <a:ext cx="422887" cy="138499"/>
          </a:xfrm>
          <a:prstGeom prst="rect">
            <a:avLst/>
          </a:prstGeom>
          <a:noFill/>
          <a:ln w="9525">
            <a:noFill/>
            <a:miter lim="800000"/>
            <a:headEnd/>
            <a:tailEnd/>
          </a:ln>
        </p:spPr>
        <p:txBody>
          <a:bodyPr wrap="square" lIns="0" tIns="0" rIns="0" bIns="0">
            <a:spAutoFit/>
          </a:bodyPr>
          <a:lstStyle/>
          <a:p>
            <a:r>
              <a:rPr lang="en-US" sz="900" dirty="0">
                <a:solidFill>
                  <a:srgbClr val="3333FF"/>
                </a:solidFill>
              </a:rPr>
              <a:t> </a:t>
            </a:r>
            <a:r>
              <a:rPr lang="en-US" sz="900" dirty="0" smtClean="0">
                <a:solidFill>
                  <a:srgbClr val="3333FF"/>
                </a:solidFill>
              </a:rPr>
              <a:t>HOUS</a:t>
            </a:r>
            <a:endParaRPr lang="en-US" sz="900" dirty="0">
              <a:solidFill>
                <a:srgbClr val="3333FF"/>
              </a:solidFill>
            </a:endParaRPr>
          </a:p>
        </p:txBody>
      </p:sp>
      <p:sp>
        <p:nvSpPr>
          <p:cNvPr id="646" name="Rectangle 527"/>
          <p:cNvSpPr>
            <a:spLocks noChangeArrowheads="1"/>
          </p:cNvSpPr>
          <p:nvPr/>
        </p:nvSpPr>
        <p:spPr bwMode="auto">
          <a:xfrm rot="18901632">
            <a:off x="8470499" y="1967059"/>
            <a:ext cx="376351" cy="138499"/>
          </a:xfrm>
          <a:prstGeom prst="rect">
            <a:avLst/>
          </a:prstGeom>
          <a:noFill/>
          <a:ln w="9525">
            <a:noFill/>
            <a:miter lim="800000"/>
            <a:headEnd/>
            <a:tailEnd/>
          </a:ln>
        </p:spPr>
        <p:txBody>
          <a:bodyPr wrap="square" lIns="0" tIns="0" rIns="0" bIns="0">
            <a:spAutoFit/>
          </a:bodyPr>
          <a:lstStyle/>
          <a:p>
            <a:r>
              <a:rPr lang="en-US" sz="900" dirty="0">
                <a:solidFill>
                  <a:srgbClr val="3333FF"/>
                </a:solidFill>
              </a:rPr>
              <a:t> </a:t>
            </a:r>
            <a:r>
              <a:rPr lang="en-US" sz="900" dirty="0" smtClean="0">
                <a:solidFill>
                  <a:srgbClr val="3333FF"/>
                </a:solidFill>
              </a:rPr>
              <a:t>BOST</a:t>
            </a:r>
            <a:endParaRPr lang="en-US" sz="900" dirty="0">
              <a:solidFill>
                <a:srgbClr val="3333FF"/>
              </a:solidFill>
            </a:endParaRPr>
          </a:p>
        </p:txBody>
      </p:sp>
      <p:sp>
        <p:nvSpPr>
          <p:cNvPr id="648" name="Freeform 600"/>
          <p:cNvSpPr>
            <a:spLocks/>
          </p:cNvSpPr>
          <p:nvPr/>
        </p:nvSpPr>
        <p:spPr bwMode="auto">
          <a:xfrm>
            <a:off x="6825413" y="4049735"/>
            <a:ext cx="175465" cy="276339"/>
          </a:xfrm>
          <a:custGeom>
            <a:avLst/>
            <a:gdLst>
              <a:gd name="T0" fmla="*/ 2147483647 w 753"/>
              <a:gd name="T1" fmla="*/ 2147483647 h 907"/>
              <a:gd name="T2" fmla="*/ 2147483647 w 753"/>
              <a:gd name="T3" fmla="*/ 2147483647 h 907"/>
              <a:gd name="T4" fmla="*/ 0 w 753"/>
              <a:gd name="T5" fmla="*/ 0 h 907"/>
              <a:gd name="T6" fmla="*/ 0 60000 65536"/>
              <a:gd name="T7" fmla="*/ 0 60000 65536"/>
              <a:gd name="T8" fmla="*/ 0 60000 65536"/>
              <a:gd name="T9" fmla="*/ 0 w 753"/>
              <a:gd name="T10" fmla="*/ 0 h 907"/>
              <a:gd name="T11" fmla="*/ 753 w 753"/>
              <a:gd name="T12" fmla="*/ 907 h 907"/>
              <a:gd name="connsiteX0" fmla="*/ 10000 w 10000"/>
              <a:gd name="connsiteY0" fmla="*/ 9394 h 9394"/>
              <a:gd name="connsiteX1" fmla="*/ 3653 w 10000"/>
              <a:gd name="connsiteY1" fmla="*/ 7882 h 9394"/>
              <a:gd name="connsiteX2" fmla="*/ 0 w 10000"/>
              <a:gd name="connsiteY2" fmla="*/ 0 h 9394"/>
              <a:gd name="connsiteX0" fmla="*/ 10000 w 10000"/>
              <a:gd name="connsiteY0" fmla="*/ 10000 h 10377"/>
              <a:gd name="connsiteX1" fmla="*/ 3653 w 10000"/>
              <a:gd name="connsiteY1" fmla="*/ 8390 h 10377"/>
              <a:gd name="connsiteX2" fmla="*/ 0 w 10000"/>
              <a:gd name="connsiteY2" fmla="*/ 0 h 10377"/>
              <a:gd name="connsiteX0" fmla="*/ 3653 w 3653"/>
              <a:gd name="connsiteY0" fmla="*/ 8390 h 8390"/>
              <a:gd name="connsiteX1" fmla="*/ 0 w 3653"/>
              <a:gd name="connsiteY1" fmla="*/ 0 h 8390"/>
              <a:gd name="connsiteX0" fmla="*/ 9782 w 9782"/>
              <a:gd name="connsiteY0" fmla="*/ 1187 h 1187"/>
              <a:gd name="connsiteX1" fmla="*/ 0 w 9782"/>
              <a:gd name="connsiteY1" fmla="*/ 0 h 1187"/>
              <a:gd name="connsiteX0" fmla="*/ 10223 w 10223"/>
              <a:gd name="connsiteY0" fmla="*/ 7879 h 7879"/>
              <a:gd name="connsiteX1" fmla="*/ 0 w 10223"/>
              <a:gd name="connsiteY1" fmla="*/ 0 h 7879"/>
              <a:gd name="connsiteX0" fmla="*/ 9782 w 9782"/>
              <a:gd name="connsiteY0" fmla="*/ 10897 h 10897"/>
              <a:gd name="connsiteX1" fmla="*/ 0 w 9782"/>
              <a:gd name="connsiteY1" fmla="*/ 0 h 10897"/>
              <a:gd name="connsiteX0" fmla="*/ 10000 w 10000"/>
              <a:gd name="connsiteY0" fmla="*/ 10000 h 10000"/>
              <a:gd name="connsiteX1" fmla="*/ 0 w 10000"/>
              <a:gd name="connsiteY1" fmla="*/ 0 h 10000"/>
              <a:gd name="connsiteX0" fmla="*/ 10000 w 10000"/>
              <a:gd name="connsiteY0" fmla="*/ 10560 h 10560"/>
              <a:gd name="connsiteX1" fmla="*/ 0 w 10000"/>
              <a:gd name="connsiteY1" fmla="*/ 560 h 10560"/>
              <a:gd name="connsiteX0" fmla="*/ 10000 w 10000"/>
              <a:gd name="connsiteY0" fmla="*/ 10831 h 10831"/>
              <a:gd name="connsiteX1" fmla="*/ 0 w 10000"/>
              <a:gd name="connsiteY1" fmla="*/ 831 h 10831"/>
              <a:gd name="connsiteX0" fmla="*/ 9722 w 9722"/>
              <a:gd name="connsiteY0" fmla="*/ 7755 h 8510"/>
              <a:gd name="connsiteX1" fmla="*/ 0 w 9722"/>
              <a:gd name="connsiteY1" fmla="*/ 8023 h 8510"/>
              <a:gd name="connsiteX0" fmla="*/ 10000 w 10000"/>
              <a:gd name="connsiteY0" fmla="*/ 14654 h 14969"/>
              <a:gd name="connsiteX1" fmla="*/ 0 w 10000"/>
              <a:gd name="connsiteY1" fmla="*/ 14969 h 14969"/>
              <a:gd name="connsiteX0" fmla="*/ 10143 w 10143"/>
              <a:gd name="connsiteY0" fmla="*/ 14397 h 15315"/>
              <a:gd name="connsiteX1" fmla="*/ 0 w 10143"/>
              <a:gd name="connsiteY1" fmla="*/ 15315 h 15315"/>
              <a:gd name="connsiteX0" fmla="*/ 9428 w 9428"/>
              <a:gd name="connsiteY0" fmla="*/ 15466 h 15466"/>
              <a:gd name="connsiteX1" fmla="*/ 0 w 9428"/>
              <a:gd name="connsiteY1" fmla="*/ 13971 h 15466"/>
              <a:gd name="connsiteX0" fmla="*/ 9697 w 9697"/>
              <a:gd name="connsiteY0" fmla="*/ 10566 h 10566"/>
              <a:gd name="connsiteX1" fmla="*/ 0 w 9697"/>
              <a:gd name="connsiteY1" fmla="*/ 8429 h 10566"/>
              <a:gd name="connsiteX0" fmla="*/ 6086 w 6086"/>
              <a:gd name="connsiteY0" fmla="*/ 11830 h 11830"/>
              <a:gd name="connsiteX1" fmla="*/ 0 w 6086"/>
              <a:gd name="connsiteY1" fmla="*/ 6491 h 11830"/>
              <a:gd name="connsiteX0" fmla="*/ 10000 w 10000"/>
              <a:gd name="connsiteY0" fmla="*/ 8765 h 8765"/>
              <a:gd name="connsiteX1" fmla="*/ 0 w 10000"/>
              <a:gd name="connsiteY1" fmla="*/ 4252 h 8765"/>
              <a:gd name="connsiteX0" fmla="*/ 10000 w 10000"/>
              <a:gd name="connsiteY0" fmla="*/ 10482 h 10482"/>
              <a:gd name="connsiteX1" fmla="*/ 0 w 10000"/>
              <a:gd name="connsiteY1" fmla="*/ 5333 h 10482"/>
              <a:gd name="connsiteX0" fmla="*/ 10000 w 10000"/>
              <a:gd name="connsiteY0" fmla="*/ 10841 h 10841"/>
              <a:gd name="connsiteX1" fmla="*/ 0 w 10000"/>
              <a:gd name="connsiteY1" fmla="*/ 5692 h 10841"/>
              <a:gd name="connsiteX0" fmla="*/ 13916 w 13916"/>
              <a:gd name="connsiteY0" fmla="*/ 21561 h 21561"/>
              <a:gd name="connsiteX1" fmla="*/ 0 w 13916"/>
              <a:gd name="connsiteY1" fmla="*/ 2133 h 21561"/>
              <a:gd name="connsiteX0" fmla="*/ 13983 w 13983"/>
              <a:gd name="connsiteY0" fmla="*/ 19428 h 19428"/>
              <a:gd name="connsiteX1" fmla="*/ 67 w 13983"/>
              <a:gd name="connsiteY1" fmla="*/ 0 h 19428"/>
              <a:gd name="connsiteX0" fmla="*/ 3354 w 3354"/>
              <a:gd name="connsiteY0" fmla="*/ 16570 h 16570"/>
              <a:gd name="connsiteX1" fmla="*/ 503 w 3354"/>
              <a:gd name="connsiteY1" fmla="*/ 0 h 16570"/>
              <a:gd name="connsiteX0" fmla="*/ 8500 w 8500"/>
              <a:gd name="connsiteY0" fmla="*/ 10000 h 10000"/>
              <a:gd name="connsiteX1" fmla="*/ 0 w 8500"/>
              <a:gd name="connsiteY1" fmla="*/ 0 h 10000"/>
              <a:gd name="connsiteX0" fmla="*/ 26636 w 26636"/>
              <a:gd name="connsiteY0" fmla="*/ 10000 h 10000"/>
              <a:gd name="connsiteX1" fmla="*/ 707 w 26636"/>
              <a:gd name="connsiteY1" fmla="*/ 7062 h 10000"/>
              <a:gd name="connsiteX2" fmla="*/ 16636 w 26636"/>
              <a:gd name="connsiteY2" fmla="*/ 0 h 10000"/>
            </a:gdLst>
            <a:ahLst/>
            <a:cxnLst>
              <a:cxn ang="0">
                <a:pos x="connsiteX0" y="connsiteY0"/>
              </a:cxn>
              <a:cxn ang="0">
                <a:pos x="connsiteX1" y="connsiteY1"/>
              </a:cxn>
              <a:cxn ang="0">
                <a:pos x="connsiteX2" y="connsiteY2"/>
              </a:cxn>
            </a:cxnLst>
            <a:rect l="l" t="t" r="r" b="b"/>
            <a:pathLst>
              <a:path w="26636" h="10000">
                <a:moveTo>
                  <a:pt x="26636" y="10000"/>
                </a:moveTo>
                <a:cubicBezTo>
                  <a:pt x="25494" y="9249"/>
                  <a:pt x="2134" y="8001"/>
                  <a:pt x="707" y="7062"/>
                </a:cubicBezTo>
                <a:cubicBezTo>
                  <a:pt x="-4631" y="2589"/>
                  <a:pt x="22177" y="5805"/>
                  <a:pt x="16636" y="0"/>
                </a:cubicBezTo>
              </a:path>
            </a:pathLst>
          </a:custGeom>
          <a:noFill/>
          <a:ln w="76200">
            <a:solidFill>
              <a:srgbClr val="3333FF"/>
            </a:solidFill>
            <a:round/>
            <a:headEnd/>
            <a:tailEnd/>
          </a:ln>
        </p:spPr>
        <p:txBody>
          <a:bodyPr anchor="ctr"/>
          <a:lstStyle/>
          <a:p>
            <a:endParaRPr lang="en-US">
              <a:solidFill>
                <a:srgbClr val="000000"/>
              </a:solidFill>
            </a:endParaRPr>
          </a:p>
        </p:txBody>
      </p:sp>
      <p:sp>
        <p:nvSpPr>
          <p:cNvPr id="649" name="Rectangle 527"/>
          <p:cNvSpPr>
            <a:spLocks noChangeArrowheads="1"/>
          </p:cNvSpPr>
          <p:nvPr/>
        </p:nvSpPr>
        <p:spPr bwMode="auto">
          <a:xfrm rot="3193700">
            <a:off x="5170669" y="3667348"/>
            <a:ext cx="422887" cy="138499"/>
          </a:xfrm>
          <a:prstGeom prst="rect">
            <a:avLst/>
          </a:prstGeom>
          <a:noFill/>
          <a:ln w="9525">
            <a:noFill/>
            <a:miter lim="800000"/>
            <a:headEnd/>
            <a:tailEnd/>
          </a:ln>
        </p:spPr>
        <p:txBody>
          <a:bodyPr wrap="square" lIns="0" tIns="0" rIns="0" bIns="0">
            <a:spAutoFit/>
          </a:bodyPr>
          <a:lstStyle/>
          <a:p>
            <a:r>
              <a:rPr lang="en-US" sz="900" dirty="0">
                <a:solidFill>
                  <a:srgbClr val="3333FF"/>
                </a:solidFill>
              </a:rPr>
              <a:t> </a:t>
            </a:r>
            <a:r>
              <a:rPr lang="en-US" sz="900" dirty="0" smtClean="0">
                <a:solidFill>
                  <a:srgbClr val="3333FF"/>
                </a:solidFill>
              </a:rPr>
              <a:t>KANS</a:t>
            </a:r>
            <a:endParaRPr lang="en-US" sz="900" dirty="0">
              <a:solidFill>
                <a:srgbClr val="3333FF"/>
              </a:solidFill>
            </a:endParaRPr>
          </a:p>
        </p:txBody>
      </p:sp>
      <p:sp>
        <p:nvSpPr>
          <p:cNvPr id="650" name="Rectangle 527"/>
          <p:cNvSpPr>
            <a:spLocks noChangeArrowheads="1"/>
          </p:cNvSpPr>
          <p:nvPr/>
        </p:nvSpPr>
        <p:spPr bwMode="auto">
          <a:xfrm rot="3290258">
            <a:off x="3709359" y="3669069"/>
            <a:ext cx="422887" cy="138499"/>
          </a:xfrm>
          <a:prstGeom prst="rect">
            <a:avLst/>
          </a:prstGeom>
          <a:noFill/>
          <a:ln w="9525">
            <a:noFill/>
            <a:miter lim="800000"/>
            <a:headEnd/>
            <a:tailEnd/>
          </a:ln>
        </p:spPr>
        <p:txBody>
          <a:bodyPr wrap="square" lIns="0" tIns="0" rIns="0" bIns="0">
            <a:spAutoFit/>
          </a:bodyPr>
          <a:lstStyle/>
          <a:p>
            <a:r>
              <a:rPr lang="en-US" sz="900" dirty="0">
                <a:solidFill>
                  <a:srgbClr val="3333FF"/>
                </a:solidFill>
              </a:rPr>
              <a:t> </a:t>
            </a:r>
            <a:r>
              <a:rPr lang="en-US" sz="900" dirty="0" smtClean="0">
                <a:solidFill>
                  <a:srgbClr val="3333FF"/>
                </a:solidFill>
              </a:rPr>
              <a:t>DENV</a:t>
            </a:r>
            <a:endParaRPr lang="en-US" sz="900" dirty="0">
              <a:solidFill>
                <a:srgbClr val="3333FF"/>
              </a:solidFill>
            </a:endParaRPr>
          </a:p>
        </p:txBody>
      </p:sp>
      <p:sp>
        <p:nvSpPr>
          <p:cNvPr id="653" name="Rectangle 527"/>
          <p:cNvSpPr>
            <a:spLocks noChangeArrowheads="1"/>
          </p:cNvSpPr>
          <p:nvPr/>
        </p:nvSpPr>
        <p:spPr bwMode="auto">
          <a:xfrm rot="380394">
            <a:off x="2943780" y="4218722"/>
            <a:ext cx="422887" cy="138499"/>
          </a:xfrm>
          <a:prstGeom prst="rect">
            <a:avLst/>
          </a:prstGeom>
          <a:noFill/>
          <a:ln w="9525">
            <a:noFill/>
            <a:miter lim="800000"/>
            <a:headEnd/>
            <a:tailEnd/>
          </a:ln>
        </p:spPr>
        <p:txBody>
          <a:bodyPr wrap="square" lIns="0" tIns="0" rIns="0" bIns="0">
            <a:spAutoFit/>
          </a:bodyPr>
          <a:lstStyle/>
          <a:p>
            <a:pPr algn="r"/>
            <a:r>
              <a:rPr lang="en-US" sz="900" dirty="0">
                <a:solidFill>
                  <a:srgbClr val="3333FF"/>
                </a:solidFill>
              </a:rPr>
              <a:t> </a:t>
            </a:r>
            <a:r>
              <a:rPr lang="en-US" sz="900" dirty="0" smtClean="0">
                <a:solidFill>
                  <a:srgbClr val="3333FF"/>
                </a:solidFill>
              </a:rPr>
              <a:t>ALBU</a:t>
            </a:r>
            <a:endParaRPr lang="en-US" sz="900" dirty="0">
              <a:solidFill>
                <a:srgbClr val="3333FF"/>
              </a:solidFill>
            </a:endParaRPr>
          </a:p>
        </p:txBody>
      </p:sp>
      <p:sp>
        <p:nvSpPr>
          <p:cNvPr id="654" name="Rectangle 527"/>
          <p:cNvSpPr>
            <a:spLocks noChangeArrowheads="1"/>
          </p:cNvSpPr>
          <p:nvPr/>
        </p:nvSpPr>
        <p:spPr bwMode="auto">
          <a:xfrm rot="380394">
            <a:off x="2306469" y="3905009"/>
            <a:ext cx="422887" cy="138499"/>
          </a:xfrm>
          <a:prstGeom prst="rect">
            <a:avLst/>
          </a:prstGeom>
          <a:noFill/>
          <a:ln w="9525">
            <a:noFill/>
            <a:miter lim="800000"/>
            <a:headEnd/>
            <a:tailEnd/>
          </a:ln>
        </p:spPr>
        <p:txBody>
          <a:bodyPr wrap="square" lIns="0" tIns="0" rIns="0" bIns="0">
            <a:spAutoFit/>
          </a:bodyPr>
          <a:lstStyle/>
          <a:p>
            <a:r>
              <a:rPr lang="en-US" sz="900" dirty="0" smtClean="0">
                <a:solidFill>
                  <a:srgbClr val="000000"/>
                </a:solidFill>
              </a:rPr>
              <a:t>LASV</a:t>
            </a:r>
            <a:endParaRPr lang="en-US" sz="900" dirty="0">
              <a:solidFill>
                <a:srgbClr val="000000"/>
              </a:solidFill>
            </a:endParaRPr>
          </a:p>
        </p:txBody>
      </p:sp>
      <p:sp>
        <p:nvSpPr>
          <p:cNvPr id="659" name="Rectangle 527"/>
          <p:cNvSpPr>
            <a:spLocks noChangeArrowheads="1"/>
          </p:cNvSpPr>
          <p:nvPr/>
        </p:nvSpPr>
        <p:spPr bwMode="auto">
          <a:xfrm rot="19327906">
            <a:off x="1855302" y="2664129"/>
            <a:ext cx="422887"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BOIS</a:t>
            </a:r>
            <a:endParaRPr lang="en-US" sz="900" dirty="0">
              <a:solidFill>
                <a:srgbClr val="3333FF"/>
              </a:solidFill>
            </a:endParaRPr>
          </a:p>
        </p:txBody>
      </p:sp>
      <p:sp>
        <p:nvSpPr>
          <p:cNvPr id="669" name="Rectangle 527"/>
          <p:cNvSpPr>
            <a:spLocks noChangeArrowheads="1"/>
          </p:cNvSpPr>
          <p:nvPr/>
        </p:nvSpPr>
        <p:spPr bwMode="auto">
          <a:xfrm rot="18079224">
            <a:off x="1267117" y="2749638"/>
            <a:ext cx="422887" cy="138499"/>
          </a:xfrm>
          <a:prstGeom prst="rect">
            <a:avLst/>
          </a:prstGeom>
          <a:noFill/>
          <a:ln w="9525">
            <a:noFill/>
            <a:miter lim="800000"/>
            <a:headEnd/>
            <a:tailEnd/>
          </a:ln>
        </p:spPr>
        <p:txBody>
          <a:bodyPr wrap="square" lIns="0" tIns="0" rIns="0" bIns="0">
            <a:spAutoFit/>
          </a:bodyPr>
          <a:lstStyle/>
          <a:p>
            <a:r>
              <a:rPr lang="en-US" sz="900" dirty="0">
                <a:solidFill>
                  <a:srgbClr val="3333FF"/>
                </a:solidFill>
              </a:rPr>
              <a:t> </a:t>
            </a:r>
            <a:r>
              <a:rPr lang="en-US" sz="900" dirty="0" smtClean="0">
                <a:solidFill>
                  <a:srgbClr val="3333FF"/>
                </a:solidFill>
              </a:rPr>
              <a:t>SACR</a:t>
            </a:r>
            <a:endParaRPr lang="en-US" sz="900" dirty="0">
              <a:solidFill>
                <a:srgbClr val="3333FF"/>
              </a:solidFill>
            </a:endParaRPr>
          </a:p>
        </p:txBody>
      </p:sp>
      <p:sp>
        <p:nvSpPr>
          <p:cNvPr id="670" name="Freeform 600"/>
          <p:cNvSpPr>
            <a:spLocks/>
          </p:cNvSpPr>
          <p:nvPr/>
        </p:nvSpPr>
        <p:spPr bwMode="auto">
          <a:xfrm>
            <a:off x="1255669" y="1492390"/>
            <a:ext cx="254291" cy="2014213"/>
          </a:xfrm>
          <a:custGeom>
            <a:avLst/>
            <a:gdLst>
              <a:gd name="T0" fmla="*/ 2147483647 w 753"/>
              <a:gd name="T1" fmla="*/ 2147483647 h 907"/>
              <a:gd name="T2" fmla="*/ 2147483647 w 753"/>
              <a:gd name="T3" fmla="*/ 2147483647 h 907"/>
              <a:gd name="T4" fmla="*/ 0 w 753"/>
              <a:gd name="T5" fmla="*/ 0 h 907"/>
              <a:gd name="T6" fmla="*/ 0 60000 65536"/>
              <a:gd name="T7" fmla="*/ 0 60000 65536"/>
              <a:gd name="T8" fmla="*/ 0 60000 65536"/>
              <a:gd name="T9" fmla="*/ 0 w 753"/>
              <a:gd name="T10" fmla="*/ 0 h 907"/>
              <a:gd name="T11" fmla="*/ 753 w 753"/>
              <a:gd name="T12" fmla="*/ 907 h 907"/>
              <a:gd name="connsiteX0" fmla="*/ 10000 w 10000"/>
              <a:gd name="connsiteY0" fmla="*/ 9394 h 9394"/>
              <a:gd name="connsiteX1" fmla="*/ 3653 w 10000"/>
              <a:gd name="connsiteY1" fmla="*/ 7882 h 9394"/>
              <a:gd name="connsiteX2" fmla="*/ 0 w 10000"/>
              <a:gd name="connsiteY2" fmla="*/ 0 h 9394"/>
              <a:gd name="connsiteX0" fmla="*/ 10000 w 10000"/>
              <a:gd name="connsiteY0" fmla="*/ 10000 h 10377"/>
              <a:gd name="connsiteX1" fmla="*/ 3653 w 10000"/>
              <a:gd name="connsiteY1" fmla="*/ 8390 h 10377"/>
              <a:gd name="connsiteX2" fmla="*/ 0 w 10000"/>
              <a:gd name="connsiteY2" fmla="*/ 0 h 10377"/>
              <a:gd name="connsiteX0" fmla="*/ 10000 w 10000"/>
              <a:gd name="connsiteY0" fmla="*/ 10000 h 10377"/>
              <a:gd name="connsiteX1" fmla="*/ 3653 w 10000"/>
              <a:gd name="connsiteY1" fmla="*/ 8390 h 10377"/>
              <a:gd name="connsiteX2" fmla="*/ 1193 w 10000"/>
              <a:gd name="connsiteY2" fmla="*/ 3657 h 10377"/>
              <a:gd name="connsiteX3" fmla="*/ 0 w 10000"/>
              <a:gd name="connsiteY3" fmla="*/ 0 h 10377"/>
              <a:gd name="connsiteX0" fmla="*/ 3653 w 3653"/>
              <a:gd name="connsiteY0" fmla="*/ 8390 h 8390"/>
              <a:gd name="connsiteX1" fmla="*/ 1193 w 3653"/>
              <a:gd name="connsiteY1" fmla="*/ 3657 h 8390"/>
              <a:gd name="connsiteX2" fmla="*/ 0 w 3653"/>
              <a:gd name="connsiteY2" fmla="*/ 0 h 8390"/>
              <a:gd name="connsiteX0" fmla="*/ 6074 w 6074"/>
              <a:gd name="connsiteY0" fmla="*/ 6685 h 6685"/>
              <a:gd name="connsiteX1" fmla="*/ 3266 w 6074"/>
              <a:gd name="connsiteY1" fmla="*/ 4359 h 6685"/>
              <a:gd name="connsiteX2" fmla="*/ 0 w 6074"/>
              <a:gd name="connsiteY2" fmla="*/ 0 h 6685"/>
              <a:gd name="connsiteX0" fmla="*/ 10000 w 10000"/>
              <a:gd name="connsiteY0" fmla="*/ 10000 h 10000"/>
              <a:gd name="connsiteX1" fmla="*/ 5377 w 10000"/>
              <a:gd name="connsiteY1" fmla="*/ 6521 h 10000"/>
              <a:gd name="connsiteX2" fmla="*/ 0 w 10000"/>
              <a:gd name="connsiteY2" fmla="*/ 0 h 10000"/>
              <a:gd name="connsiteX0" fmla="*/ 10000 w 10000"/>
              <a:gd name="connsiteY0" fmla="*/ 10000 h 10000"/>
              <a:gd name="connsiteX1" fmla="*/ 4479 w 10000"/>
              <a:gd name="connsiteY1" fmla="*/ 4952 h 10000"/>
              <a:gd name="connsiteX2" fmla="*/ 0 w 10000"/>
              <a:gd name="connsiteY2" fmla="*/ 0 h 10000"/>
              <a:gd name="connsiteX0" fmla="*/ 10000 w 10000"/>
              <a:gd name="connsiteY0" fmla="*/ 10000 h 10000"/>
              <a:gd name="connsiteX1" fmla="*/ 0 w 10000"/>
              <a:gd name="connsiteY1" fmla="*/ 0 h 10000"/>
              <a:gd name="connsiteX0" fmla="*/ 15566 w 15566"/>
              <a:gd name="connsiteY0" fmla="*/ 3095 h 3095"/>
              <a:gd name="connsiteX1" fmla="*/ 0 w 15566"/>
              <a:gd name="connsiteY1" fmla="*/ 0 h 3095"/>
              <a:gd name="connsiteX0" fmla="*/ 4479 w 4479"/>
              <a:gd name="connsiteY0" fmla="*/ 68442 h 68442"/>
              <a:gd name="connsiteX1" fmla="*/ 0 w 4479"/>
              <a:gd name="connsiteY1" fmla="*/ 0 h 68442"/>
              <a:gd name="connsiteX0" fmla="*/ 16667 w 16667"/>
              <a:gd name="connsiteY0" fmla="*/ 10000 h 10000"/>
              <a:gd name="connsiteX1" fmla="*/ 6667 w 16667"/>
              <a:gd name="connsiteY1" fmla="*/ 0 h 10000"/>
              <a:gd name="connsiteX0" fmla="*/ 25590 w 25590"/>
              <a:gd name="connsiteY0" fmla="*/ 10000 h 10000"/>
              <a:gd name="connsiteX1" fmla="*/ 0 w 25590"/>
              <a:gd name="connsiteY1" fmla="*/ 5615 h 10000"/>
              <a:gd name="connsiteX2" fmla="*/ 15590 w 25590"/>
              <a:gd name="connsiteY2" fmla="*/ 0 h 10000"/>
              <a:gd name="connsiteX0" fmla="*/ 10000 w 10000"/>
              <a:gd name="connsiteY0" fmla="*/ 10000 h 10000"/>
              <a:gd name="connsiteX1" fmla="*/ 0 w 10000"/>
              <a:gd name="connsiteY1" fmla="*/ 0 h 10000"/>
              <a:gd name="connsiteX0" fmla="*/ 16962 w 16962"/>
              <a:gd name="connsiteY0" fmla="*/ 10000 h 10000"/>
              <a:gd name="connsiteX1" fmla="*/ 0 w 16962"/>
              <a:gd name="connsiteY1" fmla="*/ 6583 h 10000"/>
              <a:gd name="connsiteX2" fmla="*/ 6962 w 16962"/>
              <a:gd name="connsiteY2" fmla="*/ 0 h 10000"/>
              <a:gd name="connsiteX0" fmla="*/ 22714 w 22714"/>
              <a:gd name="connsiteY0" fmla="*/ 10000 h 10000"/>
              <a:gd name="connsiteX1" fmla="*/ 0 w 22714"/>
              <a:gd name="connsiteY1" fmla="*/ 6306 h 10000"/>
              <a:gd name="connsiteX2" fmla="*/ 12714 w 22714"/>
              <a:gd name="connsiteY2" fmla="*/ 0 h 10000"/>
              <a:gd name="connsiteX0" fmla="*/ 22746 w 22746"/>
              <a:gd name="connsiteY0" fmla="*/ 10000 h 10000"/>
              <a:gd name="connsiteX1" fmla="*/ 4963 w 22746"/>
              <a:gd name="connsiteY1" fmla="*/ 8658 h 10000"/>
              <a:gd name="connsiteX2" fmla="*/ 32 w 22746"/>
              <a:gd name="connsiteY2" fmla="*/ 6306 h 10000"/>
              <a:gd name="connsiteX3" fmla="*/ 12746 w 22746"/>
              <a:gd name="connsiteY3" fmla="*/ 0 h 10000"/>
              <a:gd name="connsiteX0" fmla="*/ 22746 w 22746"/>
              <a:gd name="connsiteY0" fmla="*/ 10000 h 10000"/>
              <a:gd name="connsiteX1" fmla="*/ 4963 w 22746"/>
              <a:gd name="connsiteY1" fmla="*/ 8658 h 10000"/>
              <a:gd name="connsiteX2" fmla="*/ 32 w 22746"/>
              <a:gd name="connsiteY2" fmla="*/ 6306 h 10000"/>
              <a:gd name="connsiteX3" fmla="*/ 12746 w 22746"/>
              <a:gd name="connsiteY3" fmla="*/ 0 h 10000"/>
              <a:gd name="connsiteX0" fmla="*/ 22746 w 22746"/>
              <a:gd name="connsiteY0" fmla="*/ 10000 h 10000"/>
              <a:gd name="connsiteX1" fmla="*/ 4963 w 22746"/>
              <a:gd name="connsiteY1" fmla="*/ 8658 h 10000"/>
              <a:gd name="connsiteX2" fmla="*/ 32 w 22746"/>
              <a:gd name="connsiteY2" fmla="*/ 6306 h 10000"/>
              <a:gd name="connsiteX3" fmla="*/ 12746 w 22746"/>
              <a:gd name="connsiteY3" fmla="*/ 0 h 10000"/>
              <a:gd name="connsiteX0" fmla="*/ 27995 w 27995"/>
              <a:gd name="connsiteY0" fmla="*/ 9951 h 9951"/>
              <a:gd name="connsiteX1" fmla="*/ 4963 w 27995"/>
              <a:gd name="connsiteY1" fmla="*/ 8658 h 9951"/>
              <a:gd name="connsiteX2" fmla="*/ 32 w 27995"/>
              <a:gd name="connsiteY2" fmla="*/ 6306 h 9951"/>
              <a:gd name="connsiteX3" fmla="*/ 12746 w 27995"/>
              <a:gd name="connsiteY3" fmla="*/ 0 h 9951"/>
              <a:gd name="connsiteX0" fmla="*/ 10000 w 10000"/>
              <a:gd name="connsiteY0" fmla="*/ 10000 h 10000"/>
              <a:gd name="connsiteX1" fmla="*/ 1773 w 10000"/>
              <a:gd name="connsiteY1" fmla="*/ 8701 h 10000"/>
              <a:gd name="connsiteX2" fmla="*/ 11 w 10000"/>
              <a:gd name="connsiteY2" fmla="*/ 6337 h 10000"/>
              <a:gd name="connsiteX3" fmla="*/ 4553 w 10000"/>
              <a:gd name="connsiteY3" fmla="*/ 0 h 10000"/>
              <a:gd name="connsiteX0" fmla="*/ 6233 w 6233"/>
              <a:gd name="connsiteY0" fmla="*/ 11218 h 11218"/>
              <a:gd name="connsiteX1" fmla="*/ 1773 w 6233"/>
              <a:gd name="connsiteY1" fmla="*/ 8701 h 11218"/>
              <a:gd name="connsiteX2" fmla="*/ 11 w 6233"/>
              <a:gd name="connsiteY2" fmla="*/ 6337 h 11218"/>
              <a:gd name="connsiteX3" fmla="*/ 4553 w 6233"/>
              <a:gd name="connsiteY3" fmla="*/ 0 h 11218"/>
              <a:gd name="connsiteX0" fmla="*/ 10000 w 10000"/>
              <a:gd name="connsiteY0" fmla="*/ 10000 h 10000"/>
              <a:gd name="connsiteX1" fmla="*/ 2845 w 10000"/>
              <a:gd name="connsiteY1" fmla="*/ 7756 h 10000"/>
              <a:gd name="connsiteX2" fmla="*/ 18 w 10000"/>
              <a:gd name="connsiteY2" fmla="*/ 5649 h 10000"/>
              <a:gd name="connsiteX3" fmla="*/ 7305 w 10000"/>
              <a:gd name="connsiteY3" fmla="*/ 0 h 10000"/>
              <a:gd name="connsiteX0" fmla="*/ 11474 w 11474"/>
              <a:gd name="connsiteY0" fmla="*/ 10194 h 10194"/>
              <a:gd name="connsiteX1" fmla="*/ 2845 w 11474"/>
              <a:gd name="connsiteY1" fmla="*/ 7756 h 10194"/>
              <a:gd name="connsiteX2" fmla="*/ 18 w 11474"/>
              <a:gd name="connsiteY2" fmla="*/ 5649 h 10194"/>
              <a:gd name="connsiteX3" fmla="*/ 7305 w 11474"/>
              <a:gd name="connsiteY3" fmla="*/ 0 h 10194"/>
              <a:gd name="connsiteX0" fmla="*/ 13383 w 13383"/>
              <a:gd name="connsiteY0" fmla="*/ 10048 h 10048"/>
              <a:gd name="connsiteX1" fmla="*/ 2845 w 13383"/>
              <a:gd name="connsiteY1" fmla="*/ 7756 h 10048"/>
              <a:gd name="connsiteX2" fmla="*/ 18 w 13383"/>
              <a:gd name="connsiteY2" fmla="*/ 5649 h 10048"/>
              <a:gd name="connsiteX3" fmla="*/ 7305 w 13383"/>
              <a:gd name="connsiteY3" fmla="*/ 0 h 10048"/>
              <a:gd name="connsiteX0" fmla="*/ 14412 w 14412"/>
              <a:gd name="connsiteY0" fmla="*/ 10048 h 10048"/>
              <a:gd name="connsiteX1" fmla="*/ 982 w 14412"/>
              <a:gd name="connsiteY1" fmla="*/ 8195 h 10048"/>
              <a:gd name="connsiteX2" fmla="*/ 1047 w 14412"/>
              <a:gd name="connsiteY2" fmla="*/ 5649 h 10048"/>
              <a:gd name="connsiteX3" fmla="*/ 8334 w 14412"/>
              <a:gd name="connsiteY3" fmla="*/ 0 h 10048"/>
              <a:gd name="connsiteX0" fmla="*/ 14412 w 14412"/>
              <a:gd name="connsiteY0" fmla="*/ 10048 h 10048"/>
              <a:gd name="connsiteX1" fmla="*/ 982 w 14412"/>
              <a:gd name="connsiteY1" fmla="*/ 8195 h 10048"/>
              <a:gd name="connsiteX2" fmla="*/ 1047 w 14412"/>
              <a:gd name="connsiteY2" fmla="*/ 5649 h 10048"/>
              <a:gd name="connsiteX3" fmla="*/ 8334 w 14412"/>
              <a:gd name="connsiteY3" fmla="*/ 0 h 10048"/>
              <a:gd name="connsiteX0" fmla="*/ 11799 w 11799"/>
              <a:gd name="connsiteY0" fmla="*/ 10080 h 10080"/>
              <a:gd name="connsiteX1" fmla="*/ 826 w 11799"/>
              <a:gd name="connsiteY1" fmla="*/ 8195 h 10080"/>
              <a:gd name="connsiteX2" fmla="*/ 891 w 11799"/>
              <a:gd name="connsiteY2" fmla="*/ 5649 h 10080"/>
              <a:gd name="connsiteX3" fmla="*/ 8178 w 11799"/>
              <a:gd name="connsiteY3" fmla="*/ 0 h 10080"/>
              <a:gd name="connsiteX0" fmla="*/ 11799 w 12018"/>
              <a:gd name="connsiteY0" fmla="*/ 10080 h 10080"/>
              <a:gd name="connsiteX1" fmla="*/ 826 w 12018"/>
              <a:gd name="connsiteY1" fmla="*/ 8195 h 10080"/>
              <a:gd name="connsiteX2" fmla="*/ 891 w 12018"/>
              <a:gd name="connsiteY2" fmla="*/ 5649 h 10080"/>
              <a:gd name="connsiteX3" fmla="*/ 8178 w 12018"/>
              <a:gd name="connsiteY3" fmla="*/ 0 h 10080"/>
              <a:gd name="connsiteX0" fmla="*/ 9424 w 9682"/>
              <a:gd name="connsiteY0" fmla="*/ 9918 h 9918"/>
              <a:gd name="connsiteX1" fmla="*/ 662 w 9682"/>
              <a:gd name="connsiteY1" fmla="*/ 8195 h 9918"/>
              <a:gd name="connsiteX2" fmla="*/ 727 w 9682"/>
              <a:gd name="connsiteY2" fmla="*/ 5649 h 9918"/>
              <a:gd name="connsiteX3" fmla="*/ 8014 w 9682"/>
              <a:gd name="connsiteY3" fmla="*/ 0 h 9918"/>
              <a:gd name="connsiteX0" fmla="*/ 0 w 9351"/>
              <a:gd name="connsiteY0" fmla="*/ 10342 h 10342"/>
              <a:gd name="connsiteX1" fmla="*/ 1068 w 9351"/>
              <a:gd name="connsiteY1" fmla="*/ 8263 h 10342"/>
              <a:gd name="connsiteX2" fmla="*/ 1135 w 9351"/>
              <a:gd name="connsiteY2" fmla="*/ 5696 h 10342"/>
              <a:gd name="connsiteX3" fmla="*/ 8661 w 9351"/>
              <a:gd name="connsiteY3" fmla="*/ 0 h 10342"/>
              <a:gd name="connsiteX0" fmla="*/ 0 w 10000"/>
              <a:gd name="connsiteY0" fmla="*/ 10000 h 10000"/>
              <a:gd name="connsiteX1" fmla="*/ 1142 w 10000"/>
              <a:gd name="connsiteY1" fmla="*/ 7990 h 10000"/>
              <a:gd name="connsiteX2" fmla="*/ 1214 w 10000"/>
              <a:gd name="connsiteY2" fmla="*/ 5508 h 10000"/>
              <a:gd name="connsiteX3" fmla="*/ 9262 w 10000"/>
              <a:gd name="connsiteY3" fmla="*/ 0 h 10000"/>
              <a:gd name="connsiteX0" fmla="*/ 0 w 11139"/>
              <a:gd name="connsiteY0" fmla="*/ 10242 h 10242"/>
              <a:gd name="connsiteX1" fmla="*/ 2281 w 11139"/>
              <a:gd name="connsiteY1" fmla="*/ 7990 h 10242"/>
              <a:gd name="connsiteX2" fmla="*/ 2353 w 11139"/>
              <a:gd name="connsiteY2" fmla="*/ 5508 h 10242"/>
              <a:gd name="connsiteX3" fmla="*/ 10401 w 11139"/>
              <a:gd name="connsiteY3" fmla="*/ 0 h 10242"/>
              <a:gd name="connsiteX0" fmla="*/ 0 w 11139"/>
              <a:gd name="connsiteY0" fmla="*/ 10242 h 10242"/>
              <a:gd name="connsiteX1" fmla="*/ 2281 w 11139"/>
              <a:gd name="connsiteY1" fmla="*/ 7990 h 10242"/>
              <a:gd name="connsiteX2" fmla="*/ 2353 w 11139"/>
              <a:gd name="connsiteY2" fmla="*/ 5508 h 10242"/>
              <a:gd name="connsiteX3" fmla="*/ 10401 w 11139"/>
              <a:gd name="connsiteY3" fmla="*/ 0 h 10242"/>
            </a:gdLst>
            <a:ahLst/>
            <a:cxnLst>
              <a:cxn ang="0">
                <a:pos x="connsiteX0" y="connsiteY0"/>
              </a:cxn>
              <a:cxn ang="0">
                <a:pos x="connsiteX1" y="connsiteY1"/>
              </a:cxn>
              <a:cxn ang="0">
                <a:pos x="connsiteX2" y="connsiteY2"/>
              </a:cxn>
              <a:cxn ang="0">
                <a:pos x="connsiteX3" y="connsiteY3"/>
              </a:cxn>
            </a:cxnLst>
            <a:rect l="l" t="t" r="r" b="b"/>
            <a:pathLst>
              <a:path w="11139" h="10242">
                <a:moveTo>
                  <a:pt x="0" y="10242"/>
                </a:moveTo>
                <a:cubicBezTo>
                  <a:pt x="2294" y="9006"/>
                  <a:pt x="1889" y="8779"/>
                  <a:pt x="2281" y="7990"/>
                </a:cubicBezTo>
                <a:cubicBezTo>
                  <a:pt x="2673" y="7201"/>
                  <a:pt x="2183" y="6688"/>
                  <a:pt x="2353" y="5508"/>
                </a:cubicBezTo>
                <a:cubicBezTo>
                  <a:pt x="5036" y="3671"/>
                  <a:pt x="13700" y="1444"/>
                  <a:pt x="10401" y="0"/>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683" name="Freeform 77"/>
          <p:cNvSpPr>
            <a:spLocks/>
          </p:cNvSpPr>
          <p:nvPr/>
        </p:nvSpPr>
        <p:spPr bwMode="auto">
          <a:xfrm flipH="1">
            <a:off x="5716801" y="2633651"/>
            <a:ext cx="317323" cy="303673"/>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5562"/>
              <a:gd name="connsiteY0" fmla="*/ 2 h 10034"/>
              <a:gd name="connsiteX1" fmla="*/ 7944 w 25562"/>
              <a:gd name="connsiteY1" fmla="*/ 2716 h 10034"/>
              <a:gd name="connsiteX2" fmla="*/ 22319 w 25562"/>
              <a:gd name="connsiteY2" fmla="*/ 2304 h 10034"/>
              <a:gd name="connsiteX3" fmla="*/ 17604 w 25562"/>
              <a:gd name="connsiteY3" fmla="*/ 10034 h 10034"/>
              <a:gd name="connsiteX0" fmla="*/ 0 w 25885"/>
              <a:gd name="connsiteY0" fmla="*/ 2 h 9967"/>
              <a:gd name="connsiteX1" fmla="*/ 7944 w 25885"/>
              <a:gd name="connsiteY1" fmla="*/ 2716 h 9967"/>
              <a:gd name="connsiteX2" fmla="*/ 22319 w 25885"/>
              <a:gd name="connsiteY2" fmla="*/ 2304 h 9967"/>
              <a:gd name="connsiteX3" fmla="*/ 18125 w 25885"/>
              <a:gd name="connsiteY3" fmla="*/ 9967 h 9967"/>
              <a:gd name="connsiteX0" fmla="*/ 0 w 9979"/>
              <a:gd name="connsiteY0" fmla="*/ 2 h 10001"/>
              <a:gd name="connsiteX1" fmla="*/ 3069 w 9979"/>
              <a:gd name="connsiteY1" fmla="*/ 2725 h 10001"/>
              <a:gd name="connsiteX2" fmla="*/ 8622 w 9979"/>
              <a:gd name="connsiteY2" fmla="*/ 2312 h 10001"/>
              <a:gd name="connsiteX3" fmla="*/ 7002 w 9979"/>
              <a:gd name="connsiteY3" fmla="*/ 10000 h 10001"/>
              <a:gd name="connsiteX0" fmla="*/ 0 w 9881"/>
              <a:gd name="connsiteY0" fmla="*/ 2 h 12940"/>
              <a:gd name="connsiteX1" fmla="*/ 3075 w 9881"/>
              <a:gd name="connsiteY1" fmla="*/ 2725 h 12940"/>
              <a:gd name="connsiteX2" fmla="*/ 8640 w 9881"/>
              <a:gd name="connsiteY2" fmla="*/ 2312 h 12940"/>
              <a:gd name="connsiteX3" fmla="*/ 6804 w 9881"/>
              <a:gd name="connsiteY3" fmla="*/ 12940 h 12940"/>
              <a:gd name="connsiteX0" fmla="*/ 0 w 9079"/>
              <a:gd name="connsiteY0" fmla="*/ 2 h 10001"/>
              <a:gd name="connsiteX1" fmla="*/ 3112 w 9079"/>
              <a:gd name="connsiteY1" fmla="*/ 2106 h 10001"/>
              <a:gd name="connsiteX2" fmla="*/ 5945 w 9079"/>
              <a:gd name="connsiteY2" fmla="*/ 4666 h 10001"/>
              <a:gd name="connsiteX3" fmla="*/ 6886 w 9079"/>
              <a:gd name="connsiteY3" fmla="*/ 10000 h 10001"/>
              <a:gd name="connsiteX0" fmla="*/ 0 w 9643"/>
              <a:gd name="connsiteY0" fmla="*/ 2 h 10000"/>
              <a:gd name="connsiteX1" fmla="*/ 3428 w 9643"/>
              <a:gd name="connsiteY1" fmla="*/ 2106 h 10000"/>
              <a:gd name="connsiteX2" fmla="*/ 6548 w 9643"/>
              <a:gd name="connsiteY2" fmla="*/ 4666 h 10000"/>
              <a:gd name="connsiteX3" fmla="*/ 7111 w 9643"/>
              <a:gd name="connsiteY3" fmla="*/ 9999 h 10000"/>
              <a:gd name="connsiteX0" fmla="*/ 0 w 7374"/>
              <a:gd name="connsiteY0" fmla="*/ 2 h 9999"/>
              <a:gd name="connsiteX1" fmla="*/ 3555 w 7374"/>
              <a:gd name="connsiteY1" fmla="*/ 2106 h 9999"/>
              <a:gd name="connsiteX2" fmla="*/ 6790 w 7374"/>
              <a:gd name="connsiteY2" fmla="*/ 4666 h 9999"/>
              <a:gd name="connsiteX3" fmla="*/ 7374 w 7374"/>
              <a:gd name="connsiteY3" fmla="*/ 9999 h 9999"/>
              <a:gd name="connsiteX0" fmla="*/ 0 w 11501"/>
              <a:gd name="connsiteY0" fmla="*/ 2 h 10000"/>
              <a:gd name="connsiteX1" fmla="*/ 4821 w 11501"/>
              <a:gd name="connsiteY1" fmla="*/ 2106 h 10000"/>
              <a:gd name="connsiteX2" fmla="*/ 9208 w 11501"/>
              <a:gd name="connsiteY2" fmla="*/ 4666 h 10000"/>
              <a:gd name="connsiteX3" fmla="*/ 11501 w 11501"/>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1501" h="10000">
                <a:moveTo>
                  <a:pt x="0" y="2"/>
                </a:moveTo>
                <a:cubicBezTo>
                  <a:pt x="967" y="-46"/>
                  <a:pt x="3285" y="1329"/>
                  <a:pt x="4821" y="2106"/>
                </a:cubicBezTo>
                <a:cubicBezTo>
                  <a:pt x="6355" y="2883"/>
                  <a:pt x="8180" y="3728"/>
                  <a:pt x="9208" y="4666"/>
                </a:cubicBezTo>
                <a:cubicBezTo>
                  <a:pt x="10241" y="5603"/>
                  <a:pt x="10622" y="6141"/>
                  <a:pt x="11501" y="10000"/>
                </a:cubicBezTo>
              </a:path>
            </a:pathLst>
          </a:custGeom>
          <a:noFill/>
          <a:ln w="63500">
            <a:solidFill>
              <a:srgbClr val="FF66FF"/>
            </a:solidFill>
            <a:round/>
            <a:headEnd/>
            <a:tailEnd/>
          </a:ln>
        </p:spPr>
        <p:txBody>
          <a:bodyPr/>
          <a:lstStyle/>
          <a:p>
            <a:endParaRPr lang="en-US">
              <a:solidFill>
                <a:srgbClr val="000000"/>
              </a:solidFill>
            </a:endParaRPr>
          </a:p>
        </p:txBody>
      </p:sp>
      <p:sp>
        <p:nvSpPr>
          <p:cNvPr id="684" name="Freeform 77"/>
          <p:cNvSpPr>
            <a:spLocks/>
          </p:cNvSpPr>
          <p:nvPr/>
        </p:nvSpPr>
        <p:spPr bwMode="auto">
          <a:xfrm>
            <a:off x="5640101" y="2562910"/>
            <a:ext cx="552902" cy="607729"/>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6017 w 9113"/>
              <a:gd name="connsiteY0" fmla="*/ 0 h 9991"/>
              <a:gd name="connsiteX1" fmla="*/ 9109 w 9113"/>
              <a:gd name="connsiteY1" fmla="*/ 5568 h 9991"/>
              <a:gd name="connsiteX2" fmla="*/ 6515 w 9113"/>
              <a:gd name="connsiteY2" fmla="*/ 9862 h 9991"/>
              <a:gd name="connsiteX3" fmla="*/ 0 w 9113"/>
              <a:gd name="connsiteY3" fmla="*/ 9034 h 9991"/>
              <a:gd name="connsiteX0" fmla="*/ 0 w 3397"/>
              <a:gd name="connsiteY0" fmla="*/ 0 h 9871"/>
              <a:gd name="connsiteX1" fmla="*/ 3393 w 3397"/>
              <a:gd name="connsiteY1" fmla="*/ 5573 h 9871"/>
              <a:gd name="connsiteX2" fmla="*/ 546 w 3397"/>
              <a:gd name="connsiteY2" fmla="*/ 9871 h 9871"/>
              <a:gd name="connsiteX0" fmla="*/ 0 w 5644"/>
              <a:gd name="connsiteY0" fmla="*/ 0 h 10000"/>
              <a:gd name="connsiteX1" fmla="*/ 5423 w 5644"/>
              <a:gd name="connsiteY1" fmla="*/ 2745 h 10000"/>
              <a:gd name="connsiteX2" fmla="*/ 1607 w 5644"/>
              <a:gd name="connsiteY2" fmla="*/ 10000 h 10000"/>
              <a:gd name="connsiteX0" fmla="*/ 0 w 10565"/>
              <a:gd name="connsiteY0" fmla="*/ 0 h 10290"/>
              <a:gd name="connsiteX1" fmla="*/ 9608 w 10565"/>
              <a:gd name="connsiteY1" fmla="*/ 2745 h 10290"/>
              <a:gd name="connsiteX2" fmla="*/ 4318 w 10565"/>
              <a:gd name="connsiteY2" fmla="*/ 10290 h 10290"/>
              <a:gd name="connsiteX0" fmla="*/ 0 w 11186"/>
              <a:gd name="connsiteY0" fmla="*/ 0 h 10290"/>
              <a:gd name="connsiteX1" fmla="*/ 9608 w 11186"/>
              <a:gd name="connsiteY1" fmla="*/ 2745 h 10290"/>
              <a:gd name="connsiteX2" fmla="*/ 4318 w 11186"/>
              <a:gd name="connsiteY2" fmla="*/ 10290 h 10290"/>
              <a:gd name="connsiteX0" fmla="*/ 0 w 39863"/>
              <a:gd name="connsiteY0" fmla="*/ 0 h 14061"/>
              <a:gd name="connsiteX1" fmla="*/ 9608 w 39863"/>
              <a:gd name="connsiteY1" fmla="*/ 2745 h 14061"/>
              <a:gd name="connsiteX2" fmla="*/ 37776 w 39863"/>
              <a:gd name="connsiteY2" fmla="*/ 14061 h 14061"/>
              <a:gd name="connsiteX0" fmla="*/ 0 w 37776"/>
              <a:gd name="connsiteY0" fmla="*/ 0 h 14061"/>
              <a:gd name="connsiteX1" fmla="*/ 9608 w 37776"/>
              <a:gd name="connsiteY1" fmla="*/ 2745 h 14061"/>
              <a:gd name="connsiteX2" fmla="*/ 37776 w 37776"/>
              <a:gd name="connsiteY2" fmla="*/ 14061 h 14061"/>
              <a:gd name="connsiteX0" fmla="*/ 15155 w 28297"/>
              <a:gd name="connsiteY0" fmla="*/ 0 h 24215"/>
              <a:gd name="connsiteX1" fmla="*/ 129 w 28297"/>
              <a:gd name="connsiteY1" fmla="*/ 12899 h 24215"/>
              <a:gd name="connsiteX2" fmla="*/ 28297 w 28297"/>
              <a:gd name="connsiteY2" fmla="*/ 24215 h 24215"/>
              <a:gd name="connsiteX0" fmla="*/ 23214 w 36356"/>
              <a:gd name="connsiteY0" fmla="*/ 0 h 24215"/>
              <a:gd name="connsiteX1" fmla="*/ 99 w 36356"/>
              <a:gd name="connsiteY1" fmla="*/ 12029 h 24215"/>
              <a:gd name="connsiteX2" fmla="*/ 36356 w 36356"/>
              <a:gd name="connsiteY2" fmla="*/ 24215 h 24215"/>
              <a:gd name="connsiteX0" fmla="*/ 24799 w 37941"/>
              <a:gd name="connsiteY0" fmla="*/ 0 h 24215"/>
              <a:gd name="connsiteX1" fmla="*/ 1684 w 37941"/>
              <a:gd name="connsiteY1" fmla="*/ 12029 h 24215"/>
              <a:gd name="connsiteX2" fmla="*/ 5812 w 37941"/>
              <a:gd name="connsiteY2" fmla="*/ 19911 h 24215"/>
              <a:gd name="connsiteX3" fmla="*/ 37941 w 37941"/>
              <a:gd name="connsiteY3" fmla="*/ 24215 h 24215"/>
              <a:gd name="connsiteX0" fmla="*/ 39803 w 41229"/>
              <a:gd name="connsiteY0" fmla="*/ 11805 h 12231"/>
              <a:gd name="connsiteX1" fmla="*/ 2717 w 41229"/>
              <a:gd name="connsiteY1" fmla="*/ 45 h 12231"/>
              <a:gd name="connsiteX2" fmla="*/ 6845 w 41229"/>
              <a:gd name="connsiteY2" fmla="*/ 7927 h 12231"/>
              <a:gd name="connsiteX3" fmla="*/ 38974 w 41229"/>
              <a:gd name="connsiteY3" fmla="*/ 12231 h 12231"/>
              <a:gd name="connsiteX0" fmla="*/ 38889 w 38889"/>
              <a:gd name="connsiteY0" fmla="*/ 23846 h 24272"/>
              <a:gd name="connsiteX1" fmla="*/ 26520 w 38889"/>
              <a:gd name="connsiteY1" fmla="*/ 241 h 24272"/>
              <a:gd name="connsiteX2" fmla="*/ 1803 w 38889"/>
              <a:gd name="connsiteY2" fmla="*/ 12086 h 24272"/>
              <a:gd name="connsiteX3" fmla="*/ 5931 w 38889"/>
              <a:gd name="connsiteY3" fmla="*/ 19968 h 24272"/>
              <a:gd name="connsiteX4" fmla="*/ 38060 w 38889"/>
              <a:gd name="connsiteY4" fmla="*/ 24272 h 24272"/>
              <a:gd name="connsiteX0" fmla="*/ 38889 w 38889"/>
              <a:gd name="connsiteY0" fmla="*/ 23846 h 24272"/>
              <a:gd name="connsiteX1" fmla="*/ 26520 w 38889"/>
              <a:gd name="connsiteY1" fmla="*/ 241 h 24272"/>
              <a:gd name="connsiteX2" fmla="*/ 1803 w 38889"/>
              <a:gd name="connsiteY2" fmla="*/ 12086 h 24272"/>
              <a:gd name="connsiteX3" fmla="*/ 5931 w 38889"/>
              <a:gd name="connsiteY3" fmla="*/ 19968 h 24272"/>
              <a:gd name="connsiteX4" fmla="*/ 38060 w 38889"/>
              <a:gd name="connsiteY4" fmla="*/ 24272 h 24272"/>
              <a:gd name="connsiteX5" fmla="*/ 38889 w 38889"/>
              <a:gd name="connsiteY5" fmla="*/ 23846 h 24272"/>
              <a:gd name="connsiteX0" fmla="*/ 38060 w 38060"/>
              <a:gd name="connsiteY0" fmla="*/ 24272 h 24272"/>
              <a:gd name="connsiteX1" fmla="*/ 26520 w 38060"/>
              <a:gd name="connsiteY1" fmla="*/ 241 h 24272"/>
              <a:gd name="connsiteX2" fmla="*/ 1803 w 38060"/>
              <a:gd name="connsiteY2" fmla="*/ 12086 h 24272"/>
              <a:gd name="connsiteX3" fmla="*/ 5931 w 38060"/>
              <a:gd name="connsiteY3" fmla="*/ 19968 h 24272"/>
              <a:gd name="connsiteX4" fmla="*/ 38060 w 38060"/>
              <a:gd name="connsiteY4" fmla="*/ 24272 h 24272"/>
              <a:gd name="connsiteX0" fmla="*/ 38060 w 38257"/>
              <a:gd name="connsiteY0" fmla="*/ 24272 h 24272"/>
              <a:gd name="connsiteX1" fmla="*/ 26520 w 38257"/>
              <a:gd name="connsiteY1" fmla="*/ 241 h 24272"/>
              <a:gd name="connsiteX2" fmla="*/ 1803 w 38257"/>
              <a:gd name="connsiteY2" fmla="*/ 12086 h 24272"/>
              <a:gd name="connsiteX3" fmla="*/ 5931 w 38257"/>
              <a:gd name="connsiteY3" fmla="*/ 19968 h 24272"/>
              <a:gd name="connsiteX4" fmla="*/ 38060 w 38257"/>
              <a:gd name="connsiteY4" fmla="*/ 24272 h 24272"/>
              <a:gd name="connsiteX0" fmla="*/ 38060 w 40696"/>
              <a:gd name="connsiteY0" fmla="*/ 24272 h 24272"/>
              <a:gd name="connsiteX1" fmla="*/ 26520 w 40696"/>
              <a:gd name="connsiteY1" fmla="*/ 241 h 24272"/>
              <a:gd name="connsiteX2" fmla="*/ 1803 w 40696"/>
              <a:gd name="connsiteY2" fmla="*/ 12086 h 24272"/>
              <a:gd name="connsiteX3" fmla="*/ 5931 w 40696"/>
              <a:gd name="connsiteY3" fmla="*/ 19968 h 24272"/>
              <a:gd name="connsiteX4" fmla="*/ 38060 w 40696"/>
              <a:gd name="connsiteY4" fmla="*/ 24272 h 24272"/>
              <a:gd name="connsiteX0" fmla="*/ 37801 w 40437"/>
              <a:gd name="connsiteY0" fmla="*/ 24305 h 24305"/>
              <a:gd name="connsiteX1" fmla="*/ 26261 w 40437"/>
              <a:gd name="connsiteY1" fmla="*/ 274 h 24305"/>
              <a:gd name="connsiteX2" fmla="*/ 1912 w 40437"/>
              <a:gd name="connsiteY2" fmla="*/ 10668 h 24305"/>
              <a:gd name="connsiteX3" fmla="*/ 5672 w 40437"/>
              <a:gd name="connsiteY3" fmla="*/ 20001 h 24305"/>
              <a:gd name="connsiteX4" fmla="*/ 37801 w 40437"/>
              <a:gd name="connsiteY4" fmla="*/ 24305 h 24305"/>
              <a:gd name="connsiteX0" fmla="*/ 37963 w 40599"/>
              <a:gd name="connsiteY0" fmla="*/ 24389 h 24389"/>
              <a:gd name="connsiteX1" fmla="*/ 26423 w 40599"/>
              <a:gd name="connsiteY1" fmla="*/ 358 h 24389"/>
              <a:gd name="connsiteX2" fmla="*/ 2074 w 40599"/>
              <a:gd name="connsiteY2" fmla="*/ 10752 h 24389"/>
              <a:gd name="connsiteX3" fmla="*/ 5834 w 40599"/>
              <a:gd name="connsiteY3" fmla="*/ 20085 h 24389"/>
              <a:gd name="connsiteX4" fmla="*/ 37963 w 40599"/>
              <a:gd name="connsiteY4" fmla="*/ 24389 h 24389"/>
              <a:gd name="connsiteX0" fmla="*/ 40241 w 42877"/>
              <a:gd name="connsiteY0" fmla="*/ 24338 h 24338"/>
              <a:gd name="connsiteX1" fmla="*/ 28701 w 42877"/>
              <a:gd name="connsiteY1" fmla="*/ 307 h 24338"/>
              <a:gd name="connsiteX2" fmla="*/ 4352 w 42877"/>
              <a:gd name="connsiteY2" fmla="*/ 10701 h 24338"/>
              <a:gd name="connsiteX3" fmla="*/ 8112 w 42877"/>
              <a:gd name="connsiteY3" fmla="*/ 20034 h 24338"/>
              <a:gd name="connsiteX4" fmla="*/ 40241 w 42877"/>
              <a:gd name="connsiteY4" fmla="*/ 24338 h 24338"/>
              <a:gd name="connsiteX0" fmla="*/ 40241 w 42877"/>
              <a:gd name="connsiteY0" fmla="*/ 24338 h 32443"/>
              <a:gd name="connsiteX1" fmla="*/ 28701 w 42877"/>
              <a:gd name="connsiteY1" fmla="*/ 307 h 32443"/>
              <a:gd name="connsiteX2" fmla="*/ 4352 w 42877"/>
              <a:gd name="connsiteY2" fmla="*/ 10701 h 32443"/>
              <a:gd name="connsiteX3" fmla="*/ 8112 w 42877"/>
              <a:gd name="connsiteY3" fmla="*/ 20034 h 32443"/>
              <a:gd name="connsiteX4" fmla="*/ 40241 w 42877"/>
              <a:gd name="connsiteY4" fmla="*/ 24338 h 32443"/>
              <a:gd name="connsiteX0" fmla="*/ 40241 w 40969"/>
              <a:gd name="connsiteY0" fmla="*/ 24338 h 27587"/>
              <a:gd name="connsiteX1" fmla="*/ 28701 w 40969"/>
              <a:gd name="connsiteY1" fmla="*/ 307 h 27587"/>
              <a:gd name="connsiteX2" fmla="*/ 4352 w 40969"/>
              <a:gd name="connsiteY2" fmla="*/ 10701 h 27587"/>
              <a:gd name="connsiteX3" fmla="*/ 8112 w 40969"/>
              <a:gd name="connsiteY3" fmla="*/ 20034 h 27587"/>
              <a:gd name="connsiteX4" fmla="*/ 40241 w 40969"/>
              <a:gd name="connsiteY4" fmla="*/ 24338 h 27587"/>
              <a:gd name="connsiteX0" fmla="*/ 37026 w 37952"/>
              <a:gd name="connsiteY0" fmla="*/ 23896 h 27259"/>
              <a:gd name="connsiteX1" fmla="*/ 28567 w 37952"/>
              <a:gd name="connsiteY1" fmla="*/ 307 h 27259"/>
              <a:gd name="connsiteX2" fmla="*/ 4218 w 37952"/>
              <a:gd name="connsiteY2" fmla="*/ 10701 h 27259"/>
              <a:gd name="connsiteX3" fmla="*/ 7978 w 37952"/>
              <a:gd name="connsiteY3" fmla="*/ 20034 h 27259"/>
              <a:gd name="connsiteX4" fmla="*/ 37026 w 37952"/>
              <a:gd name="connsiteY4" fmla="*/ 23896 h 27259"/>
              <a:gd name="connsiteX0" fmla="*/ 36377 w 37049"/>
              <a:gd name="connsiteY0" fmla="*/ 23896 h 25252"/>
              <a:gd name="connsiteX1" fmla="*/ 27918 w 37049"/>
              <a:gd name="connsiteY1" fmla="*/ 307 h 25252"/>
              <a:gd name="connsiteX2" fmla="*/ 3569 w 37049"/>
              <a:gd name="connsiteY2" fmla="*/ 10701 h 25252"/>
              <a:gd name="connsiteX3" fmla="*/ 10130 w 37049"/>
              <a:gd name="connsiteY3" fmla="*/ 21139 h 25252"/>
              <a:gd name="connsiteX4" fmla="*/ 36377 w 37049"/>
              <a:gd name="connsiteY4" fmla="*/ 23896 h 25252"/>
              <a:gd name="connsiteX0" fmla="*/ 21133 w 28618"/>
              <a:gd name="connsiteY0" fmla="*/ 22128 h 23845"/>
              <a:gd name="connsiteX1" fmla="*/ 27521 w 28618"/>
              <a:gd name="connsiteY1" fmla="*/ 307 h 23845"/>
              <a:gd name="connsiteX2" fmla="*/ 3172 w 28618"/>
              <a:gd name="connsiteY2" fmla="*/ 10701 h 23845"/>
              <a:gd name="connsiteX3" fmla="*/ 9733 w 28618"/>
              <a:gd name="connsiteY3" fmla="*/ 21139 h 23845"/>
              <a:gd name="connsiteX4" fmla="*/ 21133 w 28618"/>
              <a:gd name="connsiteY4" fmla="*/ 22128 h 23845"/>
              <a:gd name="connsiteX0" fmla="*/ 21133 w 27109"/>
              <a:gd name="connsiteY0" fmla="*/ 22556 h 24306"/>
              <a:gd name="connsiteX1" fmla="*/ 25840 w 27109"/>
              <a:gd name="connsiteY1" fmla="*/ 293 h 24306"/>
              <a:gd name="connsiteX2" fmla="*/ 3172 w 27109"/>
              <a:gd name="connsiteY2" fmla="*/ 11129 h 24306"/>
              <a:gd name="connsiteX3" fmla="*/ 9733 w 27109"/>
              <a:gd name="connsiteY3" fmla="*/ 21567 h 24306"/>
              <a:gd name="connsiteX4" fmla="*/ 21133 w 27109"/>
              <a:gd name="connsiteY4" fmla="*/ 22556 h 24306"/>
              <a:gd name="connsiteX0" fmla="*/ 21133 w 25840"/>
              <a:gd name="connsiteY0" fmla="*/ 22556 h 24306"/>
              <a:gd name="connsiteX1" fmla="*/ 25840 w 25840"/>
              <a:gd name="connsiteY1" fmla="*/ 293 h 24306"/>
              <a:gd name="connsiteX2" fmla="*/ 3172 w 25840"/>
              <a:gd name="connsiteY2" fmla="*/ 11129 h 24306"/>
              <a:gd name="connsiteX3" fmla="*/ 9733 w 25840"/>
              <a:gd name="connsiteY3" fmla="*/ 21567 h 24306"/>
              <a:gd name="connsiteX4" fmla="*/ 21133 w 25840"/>
              <a:gd name="connsiteY4" fmla="*/ 22556 h 24306"/>
              <a:gd name="connsiteX0" fmla="*/ 22280 w 25866"/>
              <a:gd name="connsiteY0" fmla="*/ 17472 h 21887"/>
              <a:gd name="connsiteX1" fmla="*/ 25866 w 25866"/>
              <a:gd name="connsiteY1" fmla="*/ 293 h 21887"/>
              <a:gd name="connsiteX2" fmla="*/ 3198 w 25866"/>
              <a:gd name="connsiteY2" fmla="*/ 11129 h 21887"/>
              <a:gd name="connsiteX3" fmla="*/ 9759 w 25866"/>
              <a:gd name="connsiteY3" fmla="*/ 21567 h 21887"/>
              <a:gd name="connsiteX4" fmla="*/ 22280 w 25866"/>
              <a:gd name="connsiteY4" fmla="*/ 17472 h 21887"/>
              <a:gd name="connsiteX0" fmla="*/ 24234 w 27820"/>
              <a:gd name="connsiteY0" fmla="*/ 17614 h 22250"/>
              <a:gd name="connsiteX1" fmla="*/ 27820 w 27820"/>
              <a:gd name="connsiteY1" fmla="*/ 435 h 22250"/>
              <a:gd name="connsiteX2" fmla="*/ 2911 w 27820"/>
              <a:gd name="connsiteY2" fmla="*/ 7956 h 22250"/>
              <a:gd name="connsiteX3" fmla="*/ 11713 w 27820"/>
              <a:gd name="connsiteY3" fmla="*/ 21709 h 22250"/>
              <a:gd name="connsiteX4" fmla="*/ 24234 w 27820"/>
              <a:gd name="connsiteY4" fmla="*/ 17614 h 22250"/>
              <a:gd name="connsiteX0" fmla="*/ 36309 w 36670"/>
              <a:gd name="connsiteY0" fmla="*/ 36903 h 37474"/>
              <a:gd name="connsiteX1" fmla="*/ 28084 w 36670"/>
              <a:gd name="connsiteY1" fmla="*/ 435 h 37474"/>
              <a:gd name="connsiteX2" fmla="*/ 3175 w 36670"/>
              <a:gd name="connsiteY2" fmla="*/ 7956 h 37474"/>
              <a:gd name="connsiteX3" fmla="*/ 11977 w 36670"/>
              <a:gd name="connsiteY3" fmla="*/ 21709 h 37474"/>
              <a:gd name="connsiteX4" fmla="*/ 36309 w 36670"/>
              <a:gd name="connsiteY4" fmla="*/ 36903 h 37474"/>
              <a:gd name="connsiteX0" fmla="*/ 36309 w 36442"/>
              <a:gd name="connsiteY0" fmla="*/ 36903 h 39243"/>
              <a:gd name="connsiteX1" fmla="*/ 28084 w 36442"/>
              <a:gd name="connsiteY1" fmla="*/ 435 h 39243"/>
              <a:gd name="connsiteX2" fmla="*/ 3175 w 36442"/>
              <a:gd name="connsiteY2" fmla="*/ 7956 h 39243"/>
              <a:gd name="connsiteX3" fmla="*/ 11977 w 36442"/>
              <a:gd name="connsiteY3" fmla="*/ 21709 h 39243"/>
              <a:gd name="connsiteX4" fmla="*/ 36309 w 36442"/>
              <a:gd name="connsiteY4" fmla="*/ 36903 h 39243"/>
              <a:gd name="connsiteX0" fmla="*/ 36309 w 36442"/>
              <a:gd name="connsiteY0" fmla="*/ 36903 h 39243"/>
              <a:gd name="connsiteX1" fmla="*/ 28084 w 36442"/>
              <a:gd name="connsiteY1" fmla="*/ 435 h 39243"/>
              <a:gd name="connsiteX2" fmla="*/ 3175 w 36442"/>
              <a:gd name="connsiteY2" fmla="*/ 7956 h 39243"/>
              <a:gd name="connsiteX3" fmla="*/ 11977 w 36442"/>
              <a:gd name="connsiteY3" fmla="*/ 21709 h 39243"/>
              <a:gd name="connsiteX4" fmla="*/ 36309 w 36442"/>
              <a:gd name="connsiteY4" fmla="*/ 36903 h 39243"/>
              <a:gd name="connsiteX0" fmla="*/ 36309 w 36442"/>
              <a:gd name="connsiteY0" fmla="*/ 36903 h 39243"/>
              <a:gd name="connsiteX1" fmla="*/ 28084 w 36442"/>
              <a:gd name="connsiteY1" fmla="*/ 435 h 39243"/>
              <a:gd name="connsiteX2" fmla="*/ 3175 w 36442"/>
              <a:gd name="connsiteY2" fmla="*/ 7956 h 39243"/>
              <a:gd name="connsiteX3" fmla="*/ 11977 w 36442"/>
              <a:gd name="connsiteY3" fmla="*/ 21709 h 39243"/>
              <a:gd name="connsiteX4" fmla="*/ 36309 w 36442"/>
              <a:gd name="connsiteY4" fmla="*/ 36903 h 39243"/>
              <a:gd name="connsiteX0" fmla="*/ 41658 w 41769"/>
              <a:gd name="connsiteY0" fmla="*/ 36903 h 39243"/>
              <a:gd name="connsiteX1" fmla="*/ 28214 w 41769"/>
              <a:gd name="connsiteY1" fmla="*/ 435 h 39243"/>
              <a:gd name="connsiteX2" fmla="*/ 3305 w 41769"/>
              <a:gd name="connsiteY2" fmla="*/ 7956 h 39243"/>
              <a:gd name="connsiteX3" fmla="*/ 12107 w 41769"/>
              <a:gd name="connsiteY3" fmla="*/ 21709 h 39243"/>
              <a:gd name="connsiteX4" fmla="*/ 41658 w 41769"/>
              <a:gd name="connsiteY4" fmla="*/ 36903 h 39243"/>
              <a:gd name="connsiteX0" fmla="*/ 41658 w 43509"/>
              <a:gd name="connsiteY0" fmla="*/ 36903 h 38851"/>
              <a:gd name="connsiteX1" fmla="*/ 28214 w 43509"/>
              <a:gd name="connsiteY1" fmla="*/ 435 h 38851"/>
              <a:gd name="connsiteX2" fmla="*/ 3305 w 43509"/>
              <a:gd name="connsiteY2" fmla="*/ 7956 h 38851"/>
              <a:gd name="connsiteX3" fmla="*/ 12107 w 43509"/>
              <a:gd name="connsiteY3" fmla="*/ 21709 h 38851"/>
              <a:gd name="connsiteX4" fmla="*/ 41658 w 43509"/>
              <a:gd name="connsiteY4" fmla="*/ 36903 h 38851"/>
              <a:gd name="connsiteX0" fmla="*/ 41658 w 42041"/>
              <a:gd name="connsiteY0" fmla="*/ 36903 h 37213"/>
              <a:gd name="connsiteX1" fmla="*/ 28214 w 42041"/>
              <a:gd name="connsiteY1" fmla="*/ 435 h 37213"/>
              <a:gd name="connsiteX2" fmla="*/ 3305 w 42041"/>
              <a:gd name="connsiteY2" fmla="*/ 7956 h 37213"/>
              <a:gd name="connsiteX3" fmla="*/ 12107 w 42041"/>
              <a:gd name="connsiteY3" fmla="*/ 21709 h 37213"/>
              <a:gd name="connsiteX4" fmla="*/ 41658 w 42041"/>
              <a:gd name="connsiteY4" fmla="*/ 36903 h 37213"/>
              <a:gd name="connsiteX0" fmla="*/ 41658 w 42041"/>
              <a:gd name="connsiteY0" fmla="*/ 36903 h 37213"/>
              <a:gd name="connsiteX1" fmla="*/ 28214 w 42041"/>
              <a:gd name="connsiteY1" fmla="*/ 435 h 37213"/>
              <a:gd name="connsiteX2" fmla="*/ 3305 w 42041"/>
              <a:gd name="connsiteY2" fmla="*/ 7956 h 37213"/>
              <a:gd name="connsiteX3" fmla="*/ 12107 w 42041"/>
              <a:gd name="connsiteY3" fmla="*/ 21709 h 37213"/>
              <a:gd name="connsiteX4" fmla="*/ 41658 w 42041"/>
              <a:gd name="connsiteY4" fmla="*/ 36903 h 37213"/>
              <a:gd name="connsiteX0" fmla="*/ 41658 w 41658"/>
              <a:gd name="connsiteY0" fmla="*/ 36903 h 37014"/>
              <a:gd name="connsiteX1" fmla="*/ 28214 w 41658"/>
              <a:gd name="connsiteY1" fmla="*/ 435 h 37014"/>
              <a:gd name="connsiteX2" fmla="*/ 3305 w 41658"/>
              <a:gd name="connsiteY2" fmla="*/ 7956 h 37014"/>
              <a:gd name="connsiteX3" fmla="*/ 12107 w 41658"/>
              <a:gd name="connsiteY3" fmla="*/ 21709 h 37014"/>
              <a:gd name="connsiteX4" fmla="*/ 41658 w 41658"/>
              <a:gd name="connsiteY4" fmla="*/ 36903 h 37014"/>
              <a:gd name="connsiteX0" fmla="*/ 41658 w 41658"/>
              <a:gd name="connsiteY0" fmla="*/ 36903 h 37014"/>
              <a:gd name="connsiteX1" fmla="*/ 28214 w 41658"/>
              <a:gd name="connsiteY1" fmla="*/ 435 h 37014"/>
              <a:gd name="connsiteX2" fmla="*/ 3305 w 41658"/>
              <a:gd name="connsiteY2" fmla="*/ 7956 h 37014"/>
              <a:gd name="connsiteX3" fmla="*/ 12107 w 41658"/>
              <a:gd name="connsiteY3" fmla="*/ 21709 h 37014"/>
              <a:gd name="connsiteX4" fmla="*/ 41658 w 41658"/>
              <a:gd name="connsiteY4" fmla="*/ 36903 h 37014"/>
              <a:gd name="connsiteX0" fmla="*/ 41280 w 41280"/>
              <a:gd name="connsiteY0" fmla="*/ 36903 h 37014"/>
              <a:gd name="connsiteX1" fmla="*/ 27836 w 41280"/>
              <a:gd name="connsiteY1" fmla="*/ 435 h 37014"/>
              <a:gd name="connsiteX2" fmla="*/ 2927 w 41280"/>
              <a:gd name="connsiteY2" fmla="*/ 7956 h 37014"/>
              <a:gd name="connsiteX3" fmla="*/ 14201 w 41280"/>
              <a:gd name="connsiteY3" fmla="*/ 21709 h 37014"/>
              <a:gd name="connsiteX4" fmla="*/ 41280 w 41280"/>
              <a:gd name="connsiteY4" fmla="*/ 36903 h 37014"/>
              <a:gd name="connsiteX0" fmla="*/ 42684 w 42684"/>
              <a:gd name="connsiteY0" fmla="*/ 36903 h 37020"/>
              <a:gd name="connsiteX1" fmla="*/ 29240 w 42684"/>
              <a:gd name="connsiteY1" fmla="*/ 435 h 37020"/>
              <a:gd name="connsiteX2" fmla="*/ 4331 w 42684"/>
              <a:gd name="connsiteY2" fmla="*/ 7956 h 37020"/>
              <a:gd name="connsiteX3" fmla="*/ 8463 w 42684"/>
              <a:gd name="connsiteY3" fmla="*/ 22359 h 37020"/>
              <a:gd name="connsiteX4" fmla="*/ 42684 w 42684"/>
              <a:gd name="connsiteY4" fmla="*/ 36903 h 3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4" h="37020">
                <a:moveTo>
                  <a:pt x="42684" y="36903"/>
                </a:moveTo>
                <a:cubicBezTo>
                  <a:pt x="35480" y="34441"/>
                  <a:pt x="20882" y="13091"/>
                  <a:pt x="29240" y="435"/>
                </a:cubicBezTo>
                <a:cubicBezTo>
                  <a:pt x="23059" y="-1525"/>
                  <a:pt x="13277" y="3508"/>
                  <a:pt x="4331" y="7956"/>
                </a:cubicBezTo>
                <a:cubicBezTo>
                  <a:pt x="-4615" y="12404"/>
                  <a:pt x="2071" y="17535"/>
                  <a:pt x="8463" y="22359"/>
                </a:cubicBezTo>
                <a:cubicBezTo>
                  <a:pt x="14855" y="27183"/>
                  <a:pt x="35605" y="38281"/>
                  <a:pt x="42684" y="36903"/>
                </a:cubicBezTo>
                <a:close/>
              </a:path>
            </a:pathLst>
          </a:custGeom>
          <a:noFill/>
          <a:ln w="38100" cmpd="sng">
            <a:solidFill>
              <a:srgbClr val="FF66FF"/>
            </a:solidFill>
            <a:round/>
            <a:headEnd/>
            <a:tailEnd/>
          </a:ln>
        </p:spPr>
        <p:txBody>
          <a:bodyPr/>
          <a:lstStyle/>
          <a:p>
            <a:endParaRPr lang="en-US">
              <a:solidFill>
                <a:srgbClr val="000000"/>
              </a:solidFill>
            </a:endParaRPr>
          </a:p>
        </p:txBody>
      </p:sp>
      <p:sp>
        <p:nvSpPr>
          <p:cNvPr id="688" name="Rectangle 527"/>
          <p:cNvSpPr>
            <a:spLocks noChangeArrowheads="1"/>
          </p:cNvSpPr>
          <p:nvPr/>
        </p:nvSpPr>
        <p:spPr bwMode="auto">
          <a:xfrm rot="18097545">
            <a:off x="3360789" y="4620964"/>
            <a:ext cx="422887" cy="138499"/>
          </a:xfrm>
          <a:prstGeom prst="rect">
            <a:avLst/>
          </a:prstGeom>
          <a:noFill/>
          <a:ln w="9525">
            <a:noFill/>
            <a:miter lim="800000"/>
            <a:headEnd/>
            <a:tailEnd/>
          </a:ln>
        </p:spPr>
        <p:txBody>
          <a:bodyPr wrap="square" lIns="0" tIns="0" rIns="0" bIns="0">
            <a:spAutoFit/>
          </a:bodyPr>
          <a:lstStyle/>
          <a:p>
            <a:r>
              <a:rPr lang="en-US" sz="900" dirty="0">
                <a:solidFill>
                  <a:srgbClr val="3333FF"/>
                </a:solidFill>
              </a:rPr>
              <a:t> </a:t>
            </a:r>
            <a:r>
              <a:rPr lang="en-US" sz="900" dirty="0" smtClean="0">
                <a:solidFill>
                  <a:srgbClr val="3333FF"/>
                </a:solidFill>
              </a:rPr>
              <a:t>ELPA</a:t>
            </a:r>
            <a:endParaRPr lang="en-US" sz="900" dirty="0">
              <a:solidFill>
                <a:srgbClr val="3333FF"/>
              </a:solidFill>
            </a:endParaRPr>
          </a:p>
        </p:txBody>
      </p:sp>
      <p:sp>
        <p:nvSpPr>
          <p:cNvPr id="664" name="Freeform 80"/>
          <p:cNvSpPr>
            <a:spLocks/>
          </p:cNvSpPr>
          <p:nvPr/>
        </p:nvSpPr>
        <p:spPr bwMode="auto">
          <a:xfrm flipH="1" flipV="1">
            <a:off x="669122" y="3295883"/>
            <a:ext cx="563800" cy="214663"/>
          </a:xfrm>
          <a:custGeom>
            <a:avLst/>
            <a:gdLst>
              <a:gd name="T0" fmla="*/ 2147483647 w 438"/>
              <a:gd name="T1" fmla="*/ 2147483647 h 411"/>
              <a:gd name="T2" fmla="*/ 2147483647 w 438"/>
              <a:gd name="T3" fmla="*/ 2147483647 h 411"/>
              <a:gd name="T4" fmla="*/ 2147483647 w 438"/>
              <a:gd name="T5" fmla="*/ 2147483647 h 411"/>
              <a:gd name="T6" fmla="*/ 2147483647 w 438"/>
              <a:gd name="T7" fmla="*/ 2147483647 h 411"/>
              <a:gd name="T8" fmla="*/ 2147483647 w 438"/>
              <a:gd name="T9" fmla="*/ 2147483647 h 411"/>
              <a:gd name="T10" fmla="*/ 2147483647 w 438"/>
              <a:gd name="T11" fmla="*/ 2147483647 h 411"/>
              <a:gd name="T12" fmla="*/ 2147483647 w 438"/>
              <a:gd name="T13" fmla="*/ 2147483647 h 411"/>
              <a:gd name="T14" fmla="*/ 2147483647 w 438"/>
              <a:gd name="T15" fmla="*/ 2147483647 h 411"/>
              <a:gd name="T16" fmla="*/ 2147483647 w 438"/>
              <a:gd name="T17" fmla="*/ 2147483647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411"/>
              <a:gd name="T29" fmla="*/ 438 w 438"/>
              <a:gd name="T30" fmla="*/ 411 h 411"/>
              <a:gd name="connsiteX0" fmla="*/ 1291 w 9249"/>
              <a:gd name="connsiteY0" fmla="*/ 6863 h 9637"/>
              <a:gd name="connsiteX1" fmla="*/ 606 w 9249"/>
              <a:gd name="connsiteY1" fmla="*/ 4601 h 9637"/>
              <a:gd name="connsiteX2" fmla="*/ 401 w 9249"/>
              <a:gd name="connsiteY2" fmla="*/ 2922 h 9637"/>
              <a:gd name="connsiteX3" fmla="*/ 6291 w 9249"/>
              <a:gd name="connsiteY3" fmla="*/ 2 h 9637"/>
              <a:gd name="connsiteX4" fmla="*/ 9236 w 9249"/>
              <a:gd name="connsiteY4" fmla="*/ 3360 h 9637"/>
              <a:gd name="connsiteX5" fmla="*/ 5195 w 9249"/>
              <a:gd name="connsiteY5" fmla="*/ 6644 h 9637"/>
              <a:gd name="connsiteX6" fmla="*/ 2045 w 9249"/>
              <a:gd name="connsiteY6" fmla="*/ 9637 h 9637"/>
              <a:gd name="connsiteX7" fmla="*/ 1200 w 9249"/>
              <a:gd name="connsiteY7" fmla="*/ 6669 h 9637"/>
              <a:gd name="connsiteX0" fmla="*/ 1395 w 9999"/>
              <a:gd name="connsiteY0" fmla="*/ 7122 h 10000"/>
              <a:gd name="connsiteX1" fmla="*/ 654 w 9999"/>
              <a:gd name="connsiteY1" fmla="*/ 4774 h 10000"/>
              <a:gd name="connsiteX2" fmla="*/ 433 w 9999"/>
              <a:gd name="connsiteY2" fmla="*/ 3032 h 10000"/>
              <a:gd name="connsiteX3" fmla="*/ 6801 w 9999"/>
              <a:gd name="connsiteY3" fmla="*/ 2 h 10000"/>
              <a:gd name="connsiteX4" fmla="*/ 9985 w 9999"/>
              <a:gd name="connsiteY4" fmla="*/ 3487 h 10000"/>
              <a:gd name="connsiteX5" fmla="*/ 5616 w 9999"/>
              <a:gd name="connsiteY5" fmla="*/ 6894 h 10000"/>
              <a:gd name="connsiteX6" fmla="*/ 2210 w 9999"/>
              <a:gd name="connsiteY6" fmla="*/ 10000 h 10000"/>
              <a:gd name="connsiteX7" fmla="*/ 1296 w 9999"/>
              <a:gd name="connsiteY7" fmla="*/ 6920 h 10000"/>
              <a:gd name="connsiteX8" fmla="*/ 1395 w 9999"/>
              <a:gd name="connsiteY8" fmla="*/ 7122 h 10000"/>
              <a:gd name="connsiteX0" fmla="*/ 153 w 9720"/>
              <a:gd name="connsiteY0" fmla="*/ 3032 h 10000"/>
              <a:gd name="connsiteX1" fmla="*/ 6522 w 9720"/>
              <a:gd name="connsiteY1" fmla="*/ 2 h 10000"/>
              <a:gd name="connsiteX2" fmla="*/ 9706 w 9720"/>
              <a:gd name="connsiteY2" fmla="*/ 3487 h 10000"/>
              <a:gd name="connsiteX3" fmla="*/ 5337 w 9720"/>
              <a:gd name="connsiteY3" fmla="*/ 6894 h 10000"/>
              <a:gd name="connsiteX4" fmla="*/ 1930 w 9720"/>
              <a:gd name="connsiteY4" fmla="*/ 10000 h 10000"/>
              <a:gd name="connsiteX5" fmla="*/ 1016 w 9720"/>
              <a:gd name="connsiteY5" fmla="*/ 6920 h 10000"/>
              <a:gd name="connsiteX6" fmla="*/ 1115 w 9720"/>
              <a:gd name="connsiteY6" fmla="*/ 7122 h 10000"/>
              <a:gd name="connsiteX7" fmla="*/ 374 w 9720"/>
              <a:gd name="connsiteY7" fmla="*/ 4774 h 10000"/>
              <a:gd name="connsiteX8" fmla="*/ 1575 w 9720"/>
              <a:gd name="connsiteY8" fmla="*/ 4486 h 10000"/>
              <a:gd name="connsiteX0" fmla="*/ 0 w 9844"/>
              <a:gd name="connsiteY0" fmla="*/ 3032 h 10000"/>
              <a:gd name="connsiteX1" fmla="*/ 6553 w 9844"/>
              <a:gd name="connsiteY1" fmla="*/ 2 h 10000"/>
              <a:gd name="connsiteX2" fmla="*/ 9829 w 9844"/>
              <a:gd name="connsiteY2" fmla="*/ 3487 h 10000"/>
              <a:gd name="connsiteX3" fmla="*/ 5334 w 9844"/>
              <a:gd name="connsiteY3" fmla="*/ 6894 h 10000"/>
              <a:gd name="connsiteX4" fmla="*/ 1829 w 9844"/>
              <a:gd name="connsiteY4" fmla="*/ 10000 h 10000"/>
              <a:gd name="connsiteX5" fmla="*/ 888 w 9844"/>
              <a:gd name="connsiteY5" fmla="*/ 6920 h 10000"/>
              <a:gd name="connsiteX6" fmla="*/ 990 w 9844"/>
              <a:gd name="connsiteY6" fmla="*/ 7122 h 10000"/>
              <a:gd name="connsiteX7" fmla="*/ 228 w 9844"/>
              <a:gd name="connsiteY7" fmla="*/ 4774 h 10000"/>
              <a:gd name="connsiteX0" fmla="*/ 387 w 10387"/>
              <a:gd name="connsiteY0" fmla="*/ 3032 h 10000"/>
              <a:gd name="connsiteX1" fmla="*/ 7044 w 10387"/>
              <a:gd name="connsiteY1" fmla="*/ 2 h 10000"/>
              <a:gd name="connsiteX2" fmla="*/ 10372 w 10387"/>
              <a:gd name="connsiteY2" fmla="*/ 3487 h 10000"/>
              <a:gd name="connsiteX3" fmla="*/ 5806 w 10387"/>
              <a:gd name="connsiteY3" fmla="*/ 6894 h 10000"/>
              <a:gd name="connsiteX4" fmla="*/ 2245 w 10387"/>
              <a:gd name="connsiteY4" fmla="*/ 10000 h 10000"/>
              <a:gd name="connsiteX5" fmla="*/ 1289 w 10387"/>
              <a:gd name="connsiteY5" fmla="*/ 6920 h 10000"/>
              <a:gd name="connsiteX6" fmla="*/ 1393 w 10387"/>
              <a:gd name="connsiteY6" fmla="*/ 7122 h 10000"/>
              <a:gd name="connsiteX7" fmla="*/ 0 w 10387"/>
              <a:gd name="connsiteY7" fmla="*/ 8561 h 10000"/>
              <a:gd name="connsiteX0" fmla="*/ 3641 w 13641"/>
              <a:gd name="connsiteY0" fmla="*/ 3032 h 10000"/>
              <a:gd name="connsiteX1" fmla="*/ 10298 w 13641"/>
              <a:gd name="connsiteY1" fmla="*/ 2 h 10000"/>
              <a:gd name="connsiteX2" fmla="*/ 13626 w 13641"/>
              <a:gd name="connsiteY2" fmla="*/ 3487 h 10000"/>
              <a:gd name="connsiteX3" fmla="*/ 9060 w 13641"/>
              <a:gd name="connsiteY3" fmla="*/ 6894 h 10000"/>
              <a:gd name="connsiteX4" fmla="*/ 5499 w 13641"/>
              <a:gd name="connsiteY4" fmla="*/ 10000 h 10000"/>
              <a:gd name="connsiteX5" fmla="*/ 4543 w 13641"/>
              <a:gd name="connsiteY5" fmla="*/ 6920 h 10000"/>
              <a:gd name="connsiteX6" fmla="*/ 3 w 13641"/>
              <a:gd name="connsiteY6" fmla="*/ 6213 h 10000"/>
              <a:gd name="connsiteX7" fmla="*/ 3254 w 13641"/>
              <a:gd name="connsiteY7" fmla="*/ 8561 h 10000"/>
              <a:gd name="connsiteX0" fmla="*/ 3641 w 13641"/>
              <a:gd name="connsiteY0" fmla="*/ 3032 h 10000"/>
              <a:gd name="connsiteX1" fmla="*/ 10298 w 13641"/>
              <a:gd name="connsiteY1" fmla="*/ 2 h 10000"/>
              <a:gd name="connsiteX2" fmla="*/ 13626 w 13641"/>
              <a:gd name="connsiteY2" fmla="*/ 3487 h 10000"/>
              <a:gd name="connsiteX3" fmla="*/ 9060 w 13641"/>
              <a:gd name="connsiteY3" fmla="*/ 6894 h 10000"/>
              <a:gd name="connsiteX4" fmla="*/ 5499 w 13641"/>
              <a:gd name="connsiteY4" fmla="*/ 10000 h 10000"/>
              <a:gd name="connsiteX5" fmla="*/ 3924 w 13641"/>
              <a:gd name="connsiteY5" fmla="*/ 5026 h 10000"/>
              <a:gd name="connsiteX6" fmla="*/ 3 w 13641"/>
              <a:gd name="connsiteY6" fmla="*/ 6213 h 10000"/>
              <a:gd name="connsiteX7" fmla="*/ 3254 w 13641"/>
              <a:gd name="connsiteY7" fmla="*/ 8561 h 10000"/>
              <a:gd name="connsiteX0" fmla="*/ 3641 w 13641"/>
              <a:gd name="connsiteY0" fmla="*/ 3032 h 8651"/>
              <a:gd name="connsiteX1" fmla="*/ 10298 w 13641"/>
              <a:gd name="connsiteY1" fmla="*/ 2 h 8651"/>
              <a:gd name="connsiteX2" fmla="*/ 13626 w 13641"/>
              <a:gd name="connsiteY2" fmla="*/ 3487 h 8651"/>
              <a:gd name="connsiteX3" fmla="*/ 9060 w 13641"/>
              <a:gd name="connsiteY3" fmla="*/ 6894 h 8651"/>
              <a:gd name="connsiteX4" fmla="*/ 7047 w 13641"/>
              <a:gd name="connsiteY4" fmla="*/ 2274 h 8651"/>
              <a:gd name="connsiteX5" fmla="*/ 3924 w 13641"/>
              <a:gd name="connsiteY5" fmla="*/ 5026 h 8651"/>
              <a:gd name="connsiteX6" fmla="*/ 3 w 13641"/>
              <a:gd name="connsiteY6" fmla="*/ 6213 h 8651"/>
              <a:gd name="connsiteX7" fmla="*/ 3254 w 13641"/>
              <a:gd name="connsiteY7" fmla="*/ 8561 h 8651"/>
              <a:gd name="connsiteX0" fmla="*/ 7549 w 10000"/>
              <a:gd name="connsiteY0" fmla="*/ 0 h 9998"/>
              <a:gd name="connsiteX1" fmla="*/ 9989 w 10000"/>
              <a:gd name="connsiteY1" fmla="*/ 4029 h 9998"/>
              <a:gd name="connsiteX2" fmla="*/ 6642 w 10000"/>
              <a:gd name="connsiteY2" fmla="*/ 7967 h 9998"/>
              <a:gd name="connsiteX3" fmla="*/ 5166 w 10000"/>
              <a:gd name="connsiteY3" fmla="*/ 2627 h 9998"/>
              <a:gd name="connsiteX4" fmla="*/ 2877 w 10000"/>
              <a:gd name="connsiteY4" fmla="*/ 5808 h 9998"/>
              <a:gd name="connsiteX5" fmla="*/ 2 w 10000"/>
              <a:gd name="connsiteY5" fmla="*/ 7180 h 9998"/>
              <a:gd name="connsiteX6" fmla="*/ 2385 w 10000"/>
              <a:gd name="connsiteY6" fmla="*/ 9894 h 9998"/>
              <a:gd name="connsiteX0" fmla="*/ 9989 w 9989"/>
              <a:gd name="connsiteY0" fmla="*/ 1402 h 7372"/>
              <a:gd name="connsiteX1" fmla="*/ 6642 w 9989"/>
              <a:gd name="connsiteY1" fmla="*/ 5341 h 7372"/>
              <a:gd name="connsiteX2" fmla="*/ 5166 w 9989"/>
              <a:gd name="connsiteY2" fmla="*/ 0 h 7372"/>
              <a:gd name="connsiteX3" fmla="*/ 2877 w 9989"/>
              <a:gd name="connsiteY3" fmla="*/ 3181 h 7372"/>
              <a:gd name="connsiteX4" fmla="*/ 2 w 9989"/>
              <a:gd name="connsiteY4" fmla="*/ 4553 h 7372"/>
              <a:gd name="connsiteX5" fmla="*/ 2385 w 9989"/>
              <a:gd name="connsiteY5" fmla="*/ 7268 h 7372"/>
              <a:gd name="connsiteX0" fmla="*/ 6649 w 6649"/>
              <a:gd name="connsiteY0" fmla="*/ 7245 h 10000"/>
              <a:gd name="connsiteX1" fmla="*/ 5172 w 6649"/>
              <a:gd name="connsiteY1" fmla="*/ 0 h 10000"/>
              <a:gd name="connsiteX2" fmla="*/ 2880 w 6649"/>
              <a:gd name="connsiteY2" fmla="*/ 4315 h 10000"/>
              <a:gd name="connsiteX3" fmla="*/ 2 w 6649"/>
              <a:gd name="connsiteY3" fmla="*/ 6176 h 10000"/>
              <a:gd name="connsiteX4" fmla="*/ 2388 w 6649"/>
              <a:gd name="connsiteY4" fmla="*/ 9859 h 10000"/>
              <a:gd name="connsiteX0" fmla="*/ 14101 w 14101"/>
              <a:gd name="connsiteY0" fmla="*/ 74 h 10550"/>
              <a:gd name="connsiteX1" fmla="*/ 7779 w 14101"/>
              <a:gd name="connsiteY1" fmla="*/ 550 h 10550"/>
              <a:gd name="connsiteX2" fmla="*/ 4331 w 14101"/>
              <a:gd name="connsiteY2" fmla="*/ 4865 h 10550"/>
              <a:gd name="connsiteX3" fmla="*/ 3 w 14101"/>
              <a:gd name="connsiteY3" fmla="*/ 6726 h 10550"/>
              <a:gd name="connsiteX4" fmla="*/ 3592 w 14101"/>
              <a:gd name="connsiteY4" fmla="*/ 10409 h 10550"/>
              <a:gd name="connsiteX0" fmla="*/ 9915 w 9915"/>
              <a:gd name="connsiteY0" fmla="*/ 5226 h 10000"/>
              <a:gd name="connsiteX1" fmla="*/ 7779 w 9915"/>
              <a:gd name="connsiteY1" fmla="*/ 0 h 10000"/>
              <a:gd name="connsiteX2" fmla="*/ 4331 w 9915"/>
              <a:gd name="connsiteY2" fmla="*/ 4315 h 10000"/>
              <a:gd name="connsiteX3" fmla="*/ 3 w 9915"/>
              <a:gd name="connsiteY3" fmla="*/ 6176 h 10000"/>
              <a:gd name="connsiteX4" fmla="*/ 3592 w 9915"/>
              <a:gd name="connsiteY4" fmla="*/ 9859 h 10000"/>
              <a:gd name="connsiteX0" fmla="*/ 10000 w 10136"/>
              <a:gd name="connsiteY0" fmla="*/ 5226 h 10000"/>
              <a:gd name="connsiteX1" fmla="*/ 7846 w 10136"/>
              <a:gd name="connsiteY1" fmla="*/ 0 h 10000"/>
              <a:gd name="connsiteX2" fmla="*/ 4368 w 10136"/>
              <a:gd name="connsiteY2" fmla="*/ 4315 h 10000"/>
              <a:gd name="connsiteX3" fmla="*/ 3 w 10136"/>
              <a:gd name="connsiteY3" fmla="*/ 6176 h 10000"/>
              <a:gd name="connsiteX4" fmla="*/ 3623 w 10136"/>
              <a:gd name="connsiteY4" fmla="*/ 9859 h 10000"/>
              <a:gd name="connsiteX0" fmla="*/ 10517 w 10630"/>
              <a:gd name="connsiteY0" fmla="*/ 6414 h 10000"/>
              <a:gd name="connsiteX1" fmla="*/ 7846 w 10630"/>
              <a:gd name="connsiteY1" fmla="*/ 0 h 10000"/>
              <a:gd name="connsiteX2" fmla="*/ 4368 w 10630"/>
              <a:gd name="connsiteY2" fmla="*/ 4315 h 10000"/>
              <a:gd name="connsiteX3" fmla="*/ 3 w 10630"/>
              <a:gd name="connsiteY3" fmla="*/ 6176 h 10000"/>
              <a:gd name="connsiteX4" fmla="*/ 3623 w 10630"/>
              <a:gd name="connsiteY4" fmla="*/ 9859 h 10000"/>
              <a:gd name="connsiteX0" fmla="*/ 10515 w 10628"/>
              <a:gd name="connsiteY0" fmla="*/ 6414 h 6414"/>
              <a:gd name="connsiteX1" fmla="*/ 7844 w 10628"/>
              <a:gd name="connsiteY1" fmla="*/ 0 h 6414"/>
              <a:gd name="connsiteX2" fmla="*/ 4366 w 10628"/>
              <a:gd name="connsiteY2" fmla="*/ 4315 h 6414"/>
              <a:gd name="connsiteX3" fmla="*/ 1 w 10628"/>
              <a:gd name="connsiteY3" fmla="*/ 6176 h 6414"/>
              <a:gd name="connsiteX0" fmla="*/ 5786 w 5892"/>
              <a:gd name="connsiteY0" fmla="*/ 10000 h 10000"/>
              <a:gd name="connsiteX1" fmla="*/ 3273 w 5892"/>
              <a:gd name="connsiteY1" fmla="*/ 0 h 10000"/>
              <a:gd name="connsiteX2" fmla="*/ 0 w 5892"/>
              <a:gd name="connsiteY2" fmla="*/ 6727 h 10000"/>
              <a:gd name="connsiteX0" fmla="*/ 9820 w 9820"/>
              <a:gd name="connsiteY0" fmla="*/ 10000 h 10000"/>
              <a:gd name="connsiteX1" fmla="*/ 5555 w 9820"/>
              <a:gd name="connsiteY1" fmla="*/ 0 h 10000"/>
              <a:gd name="connsiteX2" fmla="*/ 0 w 9820"/>
              <a:gd name="connsiteY2" fmla="*/ 6727 h 10000"/>
              <a:gd name="connsiteX0" fmla="*/ 10000 w 10000"/>
              <a:gd name="connsiteY0" fmla="*/ 10000 h 10000"/>
              <a:gd name="connsiteX1" fmla="*/ 5657 w 10000"/>
              <a:gd name="connsiteY1" fmla="*/ 0 h 10000"/>
              <a:gd name="connsiteX2" fmla="*/ 0 w 10000"/>
              <a:gd name="connsiteY2" fmla="*/ 6727 h 10000"/>
              <a:gd name="connsiteX0" fmla="*/ 16781 w 16781"/>
              <a:gd name="connsiteY0" fmla="*/ 17372 h 17372"/>
              <a:gd name="connsiteX1" fmla="*/ 5657 w 16781"/>
              <a:gd name="connsiteY1" fmla="*/ 0 h 17372"/>
              <a:gd name="connsiteX2" fmla="*/ 0 w 16781"/>
              <a:gd name="connsiteY2" fmla="*/ 6727 h 17372"/>
              <a:gd name="connsiteX0" fmla="*/ 16781 w 17638"/>
              <a:gd name="connsiteY0" fmla="*/ 17382 h 17382"/>
              <a:gd name="connsiteX1" fmla="*/ 5657 w 17638"/>
              <a:gd name="connsiteY1" fmla="*/ 10 h 17382"/>
              <a:gd name="connsiteX2" fmla="*/ 0 w 17638"/>
              <a:gd name="connsiteY2" fmla="*/ 6737 h 17382"/>
              <a:gd name="connsiteX0" fmla="*/ 16781 w 17638"/>
              <a:gd name="connsiteY0" fmla="*/ 17382 h 17382"/>
              <a:gd name="connsiteX1" fmla="*/ 5657 w 17638"/>
              <a:gd name="connsiteY1" fmla="*/ 10 h 17382"/>
              <a:gd name="connsiteX2" fmla="*/ 0 w 17638"/>
              <a:gd name="connsiteY2" fmla="*/ 6737 h 17382"/>
              <a:gd name="connsiteX0" fmla="*/ 16781 w 17717"/>
              <a:gd name="connsiteY0" fmla="*/ 18651 h 18651"/>
              <a:gd name="connsiteX1" fmla="*/ 5657 w 17717"/>
              <a:gd name="connsiteY1" fmla="*/ 1279 h 18651"/>
              <a:gd name="connsiteX2" fmla="*/ 0 w 17717"/>
              <a:gd name="connsiteY2" fmla="*/ 8006 h 18651"/>
              <a:gd name="connsiteX0" fmla="*/ 16781 w 17774"/>
              <a:gd name="connsiteY0" fmla="*/ 17566 h 17566"/>
              <a:gd name="connsiteX1" fmla="*/ 5657 w 17774"/>
              <a:gd name="connsiteY1" fmla="*/ 194 h 17566"/>
              <a:gd name="connsiteX2" fmla="*/ 0 w 17774"/>
              <a:gd name="connsiteY2" fmla="*/ 6921 h 17566"/>
              <a:gd name="connsiteX0" fmla="*/ 16781 w 18011"/>
              <a:gd name="connsiteY0" fmla="*/ 15433 h 15433"/>
              <a:gd name="connsiteX1" fmla="*/ 8610 w 18011"/>
              <a:gd name="connsiteY1" fmla="*/ 518 h 15433"/>
              <a:gd name="connsiteX2" fmla="*/ 0 w 18011"/>
              <a:gd name="connsiteY2" fmla="*/ 4788 h 15433"/>
              <a:gd name="connsiteX0" fmla="*/ 16781 w 17936"/>
              <a:gd name="connsiteY0" fmla="*/ 15018 h 15018"/>
              <a:gd name="connsiteX1" fmla="*/ 8610 w 17936"/>
              <a:gd name="connsiteY1" fmla="*/ 103 h 15018"/>
              <a:gd name="connsiteX2" fmla="*/ 0 w 17936"/>
              <a:gd name="connsiteY2" fmla="*/ 4373 h 15018"/>
              <a:gd name="connsiteX0" fmla="*/ 16781 w 17901"/>
              <a:gd name="connsiteY0" fmla="*/ 15243 h 15243"/>
              <a:gd name="connsiteX1" fmla="*/ 8610 w 17901"/>
              <a:gd name="connsiteY1" fmla="*/ 328 h 15243"/>
              <a:gd name="connsiteX2" fmla="*/ 0 w 17901"/>
              <a:gd name="connsiteY2" fmla="*/ 4598 h 15243"/>
              <a:gd name="connsiteX0" fmla="*/ 16781 w 16781"/>
              <a:gd name="connsiteY0" fmla="*/ 14918 h 14918"/>
              <a:gd name="connsiteX1" fmla="*/ 8610 w 16781"/>
              <a:gd name="connsiteY1" fmla="*/ 3 h 14918"/>
              <a:gd name="connsiteX2" fmla="*/ 0 w 16781"/>
              <a:gd name="connsiteY2" fmla="*/ 4273 h 14918"/>
              <a:gd name="connsiteX0" fmla="*/ 16781 w 16781"/>
              <a:gd name="connsiteY0" fmla="*/ 12752 h 12752"/>
              <a:gd name="connsiteX1" fmla="*/ 9813 w 16781"/>
              <a:gd name="connsiteY1" fmla="*/ 5 h 12752"/>
              <a:gd name="connsiteX2" fmla="*/ 0 w 16781"/>
              <a:gd name="connsiteY2" fmla="*/ 2107 h 12752"/>
              <a:gd name="connsiteX0" fmla="*/ 16781 w 16939"/>
              <a:gd name="connsiteY0" fmla="*/ 12750 h 12750"/>
              <a:gd name="connsiteX1" fmla="*/ 9813 w 16939"/>
              <a:gd name="connsiteY1" fmla="*/ 3 h 12750"/>
              <a:gd name="connsiteX2" fmla="*/ 0 w 16939"/>
              <a:gd name="connsiteY2" fmla="*/ 2105 h 12750"/>
              <a:gd name="connsiteX0" fmla="*/ 16781 w 16882"/>
              <a:gd name="connsiteY0" fmla="*/ 10645 h 10645"/>
              <a:gd name="connsiteX1" fmla="*/ 6204 w 16882"/>
              <a:gd name="connsiteY1" fmla="*/ 9895 h 10645"/>
              <a:gd name="connsiteX2" fmla="*/ 0 w 16882"/>
              <a:gd name="connsiteY2" fmla="*/ 0 h 10645"/>
              <a:gd name="connsiteX0" fmla="*/ 16781 w 16781"/>
              <a:gd name="connsiteY0" fmla="*/ 10645 h 10645"/>
              <a:gd name="connsiteX1" fmla="*/ 6204 w 16781"/>
              <a:gd name="connsiteY1" fmla="*/ 9895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8072 w 18072"/>
              <a:gd name="connsiteY0" fmla="*/ 18610 h 18610"/>
              <a:gd name="connsiteX1" fmla="*/ 8501 w 18072"/>
              <a:gd name="connsiteY1" fmla="*/ 3824 h 18610"/>
              <a:gd name="connsiteX2" fmla="*/ 0 w 18072"/>
              <a:gd name="connsiteY2" fmla="*/ 0 h 18610"/>
              <a:gd name="connsiteX0" fmla="*/ 18072 w 18183"/>
              <a:gd name="connsiteY0" fmla="*/ 18610 h 18610"/>
              <a:gd name="connsiteX1" fmla="*/ 17578 w 18183"/>
              <a:gd name="connsiteY1" fmla="*/ 7312 h 18610"/>
              <a:gd name="connsiteX2" fmla="*/ 8501 w 18183"/>
              <a:gd name="connsiteY2" fmla="*/ 3824 h 18610"/>
              <a:gd name="connsiteX3" fmla="*/ 0 w 18183"/>
              <a:gd name="connsiteY3" fmla="*/ 0 h 18610"/>
              <a:gd name="connsiteX0" fmla="*/ 18287 w 18287"/>
              <a:gd name="connsiteY0" fmla="*/ 20601 h 20601"/>
              <a:gd name="connsiteX1" fmla="*/ 17578 w 18287"/>
              <a:gd name="connsiteY1" fmla="*/ 7312 h 20601"/>
              <a:gd name="connsiteX2" fmla="*/ 8501 w 18287"/>
              <a:gd name="connsiteY2" fmla="*/ 3824 h 20601"/>
              <a:gd name="connsiteX3" fmla="*/ 0 w 18287"/>
              <a:gd name="connsiteY3" fmla="*/ 0 h 20601"/>
              <a:gd name="connsiteX0" fmla="*/ 17578 w 17578"/>
              <a:gd name="connsiteY0" fmla="*/ 7312 h 7312"/>
              <a:gd name="connsiteX1" fmla="*/ 8501 w 17578"/>
              <a:gd name="connsiteY1" fmla="*/ 3824 h 7312"/>
              <a:gd name="connsiteX2" fmla="*/ 0 w 17578"/>
              <a:gd name="connsiteY2" fmla="*/ 0 h 7312"/>
              <a:gd name="connsiteX0" fmla="*/ 9437 w 9437"/>
              <a:gd name="connsiteY0" fmla="*/ 9702 h 9702"/>
              <a:gd name="connsiteX1" fmla="*/ 4836 w 9437"/>
              <a:gd name="connsiteY1" fmla="*/ 5230 h 9702"/>
              <a:gd name="connsiteX2" fmla="*/ 0 w 9437"/>
              <a:gd name="connsiteY2" fmla="*/ 0 h 9702"/>
              <a:gd name="connsiteX0" fmla="*/ 10000 w 10000"/>
              <a:gd name="connsiteY0" fmla="*/ 10000 h 10000"/>
              <a:gd name="connsiteX1" fmla="*/ 5324 w 10000"/>
              <a:gd name="connsiteY1" fmla="*/ 2931 h 10000"/>
              <a:gd name="connsiteX2" fmla="*/ 0 w 10000"/>
              <a:gd name="connsiteY2" fmla="*/ 0 h 10000"/>
              <a:gd name="connsiteX0" fmla="*/ 10000 w 10000"/>
              <a:gd name="connsiteY0" fmla="*/ 10000 h 11767"/>
              <a:gd name="connsiteX1" fmla="*/ 9012 w 10000"/>
              <a:gd name="connsiteY1" fmla="*/ 11479 h 11767"/>
              <a:gd name="connsiteX2" fmla="*/ 5324 w 10000"/>
              <a:gd name="connsiteY2" fmla="*/ 2931 h 11767"/>
              <a:gd name="connsiteX3" fmla="*/ 0 w 10000"/>
              <a:gd name="connsiteY3" fmla="*/ 0 h 11767"/>
              <a:gd name="connsiteX0" fmla="*/ 10000 w 10000"/>
              <a:gd name="connsiteY0" fmla="*/ 10000 h 11767"/>
              <a:gd name="connsiteX1" fmla="*/ 9012 w 10000"/>
              <a:gd name="connsiteY1" fmla="*/ 11479 h 11767"/>
              <a:gd name="connsiteX2" fmla="*/ 5125 w 10000"/>
              <a:gd name="connsiteY2" fmla="*/ 4469 h 11767"/>
              <a:gd name="connsiteX3" fmla="*/ 0 w 10000"/>
              <a:gd name="connsiteY3" fmla="*/ 0 h 11767"/>
            </a:gdLst>
            <a:ahLst/>
            <a:cxnLst>
              <a:cxn ang="0">
                <a:pos x="connsiteX0" y="connsiteY0"/>
              </a:cxn>
              <a:cxn ang="0">
                <a:pos x="connsiteX1" y="connsiteY1"/>
              </a:cxn>
              <a:cxn ang="0">
                <a:pos x="connsiteX2" y="connsiteY2"/>
              </a:cxn>
              <a:cxn ang="0">
                <a:pos x="connsiteX3" y="connsiteY3"/>
              </a:cxn>
            </a:cxnLst>
            <a:rect l="l" t="t" r="r" b="b"/>
            <a:pathLst>
              <a:path w="10000" h="11767">
                <a:moveTo>
                  <a:pt x="10000" y="10000"/>
                </a:moveTo>
                <a:cubicBezTo>
                  <a:pt x="9985" y="9837"/>
                  <a:pt x="9791" y="12657"/>
                  <a:pt x="9012" y="11479"/>
                </a:cubicBezTo>
                <a:cubicBezTo>
                  <a:pt x="8233" y="10301"/>
                  <a:pt x="6776" y="5972"/>
                  <a:pt x="5125" y="4469"/>
                </a:cubicBezTo>
                <a:cubicBezTo>
                  <a:pt x="3381" y="2839"/>
                  <a:pt x="226" y="2174"/>
                  <a:pt x="0" y="0"/>
                </a:cubicBezTo>
              </a:path>
            </a:pathLst>
          </a:custGeom>
          <a:noFill/>
          <a:ln w="63500">
            <a:solidFill>
              <a:srgbClr val="FF66FF"/>
            </a:solidFill>
            <a:round/>
            <a:headEnd/>
            <a:tailEnd/>
          </a:ln>
        </p:spPr>
        <p:txBody>
          <a:bodyPr/>
          <a:lstStyle/>
          <a:p>
            <a:endParaRPr lang="en-US">
              <a:solidFill>
                <a:srgbClr val="000000"/>
              </a:solidFill>
            </a:endParaRPr>
          </a:p>
        </p:txBody>
      </p:sp>
      <p:sp>
        <p:nvSpPr>
          <p:cNvPr id="689" name="Rectangle 527"/>
          <p:cNvSpPr>
            <a:spLocks noChangeArrowheads="1"/>
          </p:cNvSpPr>
          <p:nvPr/>
        </p:nvSpPr>
        <p:spPr bwMode="auto">
          <a:xfrm rot="20628904">
            <a:off x="1008293" y="4350484"/>
            <a:ext cx="422887" cy="138499"/>
          </a:xfrm>
          <a:prstGeom prst="rect">
            <a:avLst/>
          </a:prstGeom>
          <a:noFill/>
          <a:ln w="9525">
            <a:noFill/>
            <a:miter lim="800000"/>
            <a:headEnd/>
            <a:tailEnd/>
          </a:ln>
        </p:spPr>
        <p:txBody>
          <a:bodyPr wrap="square" lIns="0" tIns="0" rIns="0" bIns="0">
            <a:spAutoFit/>
          </a:bodyPr>
          <a:lstStyle/>
          <a:p>
            <a:pPr algn="r"/>
            <a:r>
              <a:rPr lang="en-US" sz="900" dirty="0">
                <a:solidFill>
                  <a:srgbClr val="3333FF"/>
                </a:solidFill>
              </a:rPr>
              <a:t> </a:t>
            </a:r>
            <a:r>
              <a:rPr lang="en-US" sz="900" dirty="0" smtClean="0">
                <a:solidFill>
                  <a:srgbClr val="3333FF"/>
                </a:solidFill>
              </a:rPr>
              <a:t>SDSC</a:t>
            </a:r>
            <a:endParaRPr lang="en-US" sz="900" dirty="0">
              <a:solidFill>
                <a:srgbClr val="3333FF"/>
              </a:solidFill>
            </a:endParaRPr>
          </a:p>
        </p:txBody>
      </p:sp>
      <p:sp>
        <p:nvSpPr>
          <p:cNvPr id="690" name="Oval 501"/>
          <p:cNvSpPr>
            <a:spLocks noChangeAspect="1" noChangeArrowheads="1"/>
          </p:cNvSpPr>
          <p:nvPr/>
        </p:nvSpPr>
        <p:spPr bwMode="auto">
          <a:xfrm>
            <a:off x="1350768" y="4120215"/>
            <a:ext cx="91440" cy="91440"/>
          </a:xfrm>
          <a:prstGeom prst="ellipse">
            <a:avLst/>
          </a:prstGeom>
          <a:solidFill>
            <a:srgbClr val="FF9933"/>
          </a:solidFill>
          <a:ln w="12700">
            <a:solidFill>
              <a:schemeClr val="tx1"/>
            </a:solidFill>
            <a:round/>
            <a:headEnd/>
            <a:tailEnd/>
          </a:ln>
        </p:spPr>
        <p:txBody>
          <a:bodyPr wrap="none" anchor="ctr"/>
          <a:lstStyle/>
          <a:p>
            <a:endParaRPr lang="en-US" sz="1400">
              <a:solidFill>
                <a:srgbClr val="000000"/>
              </a:solidFill>
            </a:endParaRPr>
          </a:p>
        </p:txBody>
      </p:sp>
      <p:sp>
        <p:nvSpPr>
          <p:cNvPr id="721" name="Oval 501"/>
          <p:cNvSpPr>
            <a:spLocks noChangeAspect="1" noChangeArrowheads="1"/>
          </p:cNvSpPr>
          <p:nvPr/>
        </p:nvSpPr>
        <p:spPr bwMode="auto">
          <a:xfrm>
            <a:off x="2651503" y="3137553"/>
            <a:ext cx="91440" cy="91440"/>
          </a:xfrm>
          <a:prstGeom prst="ellipse">
            <a:avLst/>
          </a:prstGeom>
          <a:solidFill>
            <a:srgbClr val="FF9933"/>
          </a:solidFill>
          <a:ln w="12700">
            <a:solidFill>
              <a:schemeClr val="tx1"/>
            </a:solidFill>
            <a:round/>
            <a:headEnd/>
            <a:tailEnd/>
          </a:ln>
        </p:spPr>
        <p:txBody>
          <a:bodyPr wrap="none" anchor="ctr"/>
          <a:lstStyle/>
          <a:p>
            <a:endParaRPr lang="en-US" sz="1400">
              <a:solidFill>
                <a:srgbClr val="000000"/>
              </a:solidFill>
            </a:endParaRPr>
          </a:p>
        </p:txBody>
      </p:sp>
      <p:sp>
        <p:nvSpPr>
          <p:cNvPr id="377" name="Freeform 589"/>
          <p:cNvSpPr>
            <a:spLocks/>
          </p:cNvSpPr>
          <p:nvPr/>
        </p:nvSpPr>
        <p:spPr bwMode="auto">
          <a:xfrm>
            <a:off x="5145459" y="3476505"/>
            <a:ext cx="130545" cy="1842275"/>
          </a:xfrm>
          <a:custGeom>
            <a:avLst/>
            <a:gdLst>
              <a:gd name="T0" fmla="*/ 2147483647 w 331"/>
              <a:gd name="T1" fmla="*/ 2147483647 h 1078"/>
              <a:gd name="T2" fmla="*/ 2147483647 w 331"/>
              <a:gd name="T3" fmla="*/ 2147483647 h 1078"/>
              <a:gd name="T4" fmla="*/ 2147483647 w 331"/>
              <a:gd name="T5" fmla="*/ 0 h 1078"/>
              <a:gd name="T6" fmla="*/ 0 60000 65536"/>
              <a:gd name="T7" fmla="*/ 0 60000 65536"/>
              <a:gd name="T8" fmla="*/ 0 60000 65536"/>
              <a:gd name="T9" fmla="*/ 0 w 331"/>
              <a:gd name="T10" fmla="*/ 0 h 1078"/>
              <a:gd name="T11" fmla="*/ 331 w 331"/>
              <a:gd name="T12" fmla="*/ 1078 h 1078"/>
              <a:gd name="connsiteX0" fmla="*/ 8707 w 11366"/>
              <a:gd name="connsiteY0" fmla="*/ 10362 h 10362"/>
              <a:gd name="connsiteX1" fmla="*/ 6 w 11366"/>
              <a:gd name="connsiteY1" fmla="*/ 6355 h 10362"/>
              <a:gd name="connsiteX2" fmla="*/ 11366 w 11366"/>
              <a:gd name="connsiteY2" fmla="*/ 0 h 10362"/>
              <a:gd name="connsiteX0" fmla="*/ 8254 w 10913"/>
              <a:gd name="connsiteY0" fmla="*/ 10362 h 10362"/>
              <a:gd name="connsiteX1" fmla="*/ 6 w 10913"/>
              <a:gd name="connsiteY1" fmla="*/ 6299 h 10362"/>
              <a:gd name="connsiteX2" fmla="*/ 10913 w 10913"/>
              <a:gd name="connsiteY2" fmla="*/ 0 h 10362"/>
              <a:gd name="connsiteX0" fmla="*/ 8977 w 11636"/>
              <a:gd name="connsiteY0" fmla="*/ 10362 h 10362"/>
              <a:gd name="connsiteX1" fmla="*/ 4 w 11636"/>
              <a:gd name="connsiteY1" fmla="*/ 6271 h 10362"/>
              <a:gd name="connsiteX2" fmla="*/ 11636 w 11636"/>
              <a:gd name="connsiteY2" fmla="*/ 0 h 10362"/>
              <a:gd name="connsiteX0" fmla="*/ 10427 w 11636"/>
              <a:gd name="connsiteY0" fmla="*/ 10279 h 10279"/>
              <a:gd name="connsiteX1" fmla="*/ 4 w 11636"/>
              <a:gd name="connsiteY1" fmla="*/ 6271 h 10279"/>
              <a:gd name="connsiteX2" fmla="*/ 11636 w 11636"/>
              <a:gd name="connsiteY2" fmla="*/ 0 h 10279"/>
              <a:gd name="connsiteX0" fmla="*/ 10427 w 11636"/>
              <a:gd name="connsiteY0" fmla="*/ 10279 h 10279"/>
              <a:gd name="connsiteX1" fmla="*/ 4 w 11636"/>
              <a:gd name="connsiteY1" fmla="*/ 6271 h 10279"/>
              <a:gd name="connsiteX2" fmla="*/ 11636 w 11636"/>
              <a:gd name="connsiteY2" fmla="*/ 0 h 10279"/>
              <a:gd name="connsiteX0" fmla="*/ 8509 w 9718"/>
              <a:gd name="connsiteY0" fmla="*/ 10279 h 10279"/>
              <a:gd name="connsiteX1" fmla="*/ 7 w 9718"/>
              <a:gd name="connsiteY1" fmla="*/ 6271 h 10279"/>
              <a:gd name="connsiteX2" fmla="*/ 9718 w 9718"/>
              <a:gd name="connsiteY2" fmla="*/ 0 h 10279"/>
              <a:gd name="connsiteX0" fmla="*/ 12125 w 12125"/>
              <a:gd name="connsiteY0" fmla="*/ 10473 h 10473"/>
              <a:gd name="connsiteX1" fmla="*/ 4 w 12125"/>
              <a:gd name="connsiteY1" fmla="*/ 6101 h 10473"/>
              <a:gd name="connsiteX2" fmla="*/ 9997 w 12125"/>
              <a:gd name="connsiteY2" fmla="*/ 0 h 10473"/>
              <a:gd name="connsiteX0" fmla="*/ 2906 w 2906"/>
              <a:gd name="connsiteY0" fmla="*/ 10473 h 10473"/>
              <a:gd name="connsiteX1" fmla="*/ 1366 w 2906"/>
              <a:gd name="connsiteY1" fmla="*/ 6000 h 10473"/>
              <a:gd name="connsiteX2" fmla="*/ 778 w 2906"/>
              <a:gd name="connsiteY2" fmla="*/ 0 h 10473"/>
              <a:gd name="connsiteX0" fmla="*/ 9998 w 9998"/>
              <a:gd name="connsiteY0" fmla="*/ 10000 h 10000"/>
              <a:gd name="connsiteX1" fmla="*/ 4699 w 9998"/>
              <a:gd name="connsiteY1" fmla="*/ 5729 h 10000"/>
              <a:gd name="connsiteX2" fmla="*/ 2675 w 9998"/>
              <a:gd name="connsiteY2" fmla="*/ 0 h 10000"/>
              <a:gd name="connsiteX0" fmla="*/ 8799 w 8799"/>
              <a:gd name="connsiteY0" fmla="*/ 10000 h 10000"/>
              <a:gd name="connsiteX1" fmla="*/ 4700 w 8799"/>
              <a:gd name="connsiteY1" fmla="*/ 5729 h 10000"/>
              <a:gd name="connsiteX2" fmla="*/ 2676 w 8799"/>
              <a:gd name="connsiteY2" fmla="*/ 0 h 10000"/>
            </a:gdLst>
            <a:ahLst/>
            <a:cxnLst>
              <a:cxn ang="0">
                <a:pos x="connsiteX0" y="connsiteY0"/>
              </a:cxn>
              <a:cxn ang="0">
                <a:pos x="connsiteX1" y="connsiteY1"/>
              </a:cxn>
              <a:cxn ang="0">
                <a:pos x="connsiteX2" y="connsiteY2"/>
              </a:cxn>
            </a:cxnLst>
            <a:rect l="l" t="t" r="r" b="b"/>
            <a:pathLst>
              <a:path w="8799" h="10000">
                <a:moveTo>
                  <a:pt x="8799" y="10000"/>
                </a:moveTo>
                <a:cubicBezTo>
                  <a:pt x="-2077" y="8172"/>
                  <a:pt x="4060" y="7279"/>
                  <a:pt x="4700" y="5729"/>
                </a:cubicBezTo>
                <a:cubicBezTo>
                  <a:pt x="5343" y="4177"/>
                  <a:pt x="-4600" y="1163"/>
                  <a:pt x="2676" y="0"/>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379" name="Oval 501"/>
          <p:cNvSpPr>
            <a:spLocks noChangeAspect="1" noChangeArrowheads="1"/>
          </p:cNvSpPr>
          <p:nvPr/>
        </p:nvSpPr>
        <p:spPr bwMode="auto">
          <a:xfrm>
            <a:off x="6717602" y="4182436"/>
            <a:ext cx="91440" cy="82535"/>
          </a:xfrm>
          <a:prstGeom prst="ellipse">
            <a:avLst/>
          </a:prstGeom>
          <a:solidFill>
            <a:srgbClr val="FF9933"/>
          </a:solidFill>
          <a:ln w="12700">
            <a:solidFill>
              <a:schemeClr val="tx1"/>
            </a:solidFill>
            <a:round/>
            <a:headEnd/>
            <a:tailEnd/>
          </a:ln>
        </p:spPr>
        <p:txBody>
          <a:bodyPr wrap="none" anchor="ctr"/>
          <a:lstStyle/>
          <a:p>
            <a:endParaRPr lang="en-US" sz="1400">
              <a:solidFill>
                <a:srgbClr val="000000"/>
              </a:solidFill>
            </a:endParaRPr>
          </a:p>
        </p:txBody>
      </p:sp>
      <p:sp>
        <p:nvSpPr>
          <p:cNvPr id="380" name="Freeform 600"/>
          <p:cNvSpPr>
            <a:spLocks/>
          </p:cNvSpPr>
          <p:nvPr/>
        </p:nvSpPr>
        <p:spPr bwMode="auto">
          <a:xfrm>
            <a:off x="6210097" y="3001854"/>
            <a:ext cx="1633132" cy="335803"/>
          </a:xfrm>
          <a:custGeom>
            <a:avLst/>
            <a:gdLst>
              <a:gd name="T0" fmla="*/ 2147483647 w 753"/>
              <a:gd name="T1" fmla="*/ 2147483647 h 907"/>
              <a:gd name="T2" fmla="*/ 2147483647 w 753"/>
              <a:gd name="T3" fmla="*/ 2147483647 h 907"/>
              <a:gd name="T4" fmla="*/ 0 w 753"/>
              <a:gd name="T5" fmla="*/ 0 h 907"/>
              <a:gd name="T6" fmla="*/ 0 60000 65536"/>
              <a:gd name="T7" fmla="*/ 0 60000 65536"/>
              <a:gd name="T8" fmla="*/ 0 60000 65536"/>
              <a:gd name="T9" fmla="*/ 0 w 753"/>
              <a:gd name="T10" fmla="*/ 0 h 907"/>
              <a:gd name="T11" fmla="*/ 753 w 753"/>
              <a:gd name="T12" fmla="*/ 907 h 907"/>
              <a:gd name="connsiteX0" fmla="*/ 10000 w 10000"/>
              <a:gd name="connsiteY0" fmla="*/ 9394 h 9394"/>
              <a:gd name="connsiteX1" fmla="*/ 3653 w 10000"/>
              <a:gd name="connsiteY1" fmla="*/ 7882 h 9394"/>
              <a:gd name="connsiteX2" fmla="*/ 0 w 10000"/>
              <a:gd name="connsiteY2" fmla="*/ 0 h 9394"/>
              <a:gd name="connsiteX0" fmla="*/ 10000 w 10000"/>
              <a:gd name="connsiteY0" fmla="*/ 10000 h 10377"/>
              <a:gd name="connsiteX1" fmla="*/ 3653 w 10000"/>
              <a:gd name="connsiteY1" fmla="*/ 8390 h 10377"/>
              <a:gd name="connsiteX2" fmla="*/ 0 w 10000"/>
              <a:gd name="connsiteY2" fmla="*/ 0 h 10377"/>
              <a:gd name="connsiteX0" fmla="*/ 9562 w 9562"/>
              <a:gd name="connsiteY0" fmla="*/ 10387 h 10764"/>
              <a:gd name="connsiteX1" fmla="*/ 3215 w 9562"/>
              <a:gd name="connsiteY1" fmla="*/ 8777 h 10764"/>
              <a:gd name="connsiteX2" fmla="*/ 0 w 9562"/>
              <a:gd name="connsiteY2" fmla="*/ 0 h 10764"/>
              <a:gd name="connsiteX0" fmla="*/ 10146 w 10146"/>
              <a:gd name="connsiteY0" fmla="*/ 9650 h 10000"/>
              <a:gd name="connsiteX1" fmla="*/ 3508 w 10146"/>
              <a:gd name="connsiteY1" fmla="*/ 8154 h 10000"/>
              <a:gd name="connsiteX2" fmla="*/ 146 w 10146"/>
              <a:gd name="connsiteY2" fmla="*/ 0 h 10000"/>
              <a:gd name="connsiteX0" fmla="*/ 10175 w 10175"/>
              <a:gd name="connsiteY0" fmla="*/ 9650 h 10066"/>
              <a:gd name="connsiteX1" fmla="*/ 3018 w 10175"/>
              <a:gd name="connsiteY1" fmla="*/ 8276 h 10066"/>
              <a:gd name="connsiteX2" fmla="*/ 175 w 10175"/>
              <a:gd name="connsiteY2" fmla="*/ 0 h 10066"/>
              <a:gd name="connsiteX0" fmla="*/ 10175 w 10175"/>
              <a:gd name="connsiteY0" fmla="*/ 9650 h 10825"/>
              <a:gd name="connsiteX1" fmla="*/ 6574 w 10175"/>
              <a:gd name="connsiteY1" fmla="*/ 10799 h 10825"/>
              <a:gd name="connsiteX2" fmla="*/ 3018 w 10175"/>
              <a:gd name="connsiteY2" fmla="*/ 8276 h 10825"/>
              <a:gd name="connsiteX3" fmla="*/ 175 w 10175"/>
              <a:gd name="connsiteY3" fmla="*/ 0 h 10825"/>
              <a:gd name="connsiteX0" fmla="*/ 10175 w 10175"/>
              <a:gd name="connsiteY0" fmla="*/ 9650 h 10880"/>
              <a:gd name="connsiteX1" fmla="*/ 6574 w 10175"/>
              <a:gd name="connsiteY1" fmla="*/ 10799 h 10880"/>
              <a:gd name="connsiteX2" fmla="*/ 3018 w 10175"/>
              <a:gd name="connsiteY2" fmla="*/ 8276 h 10880"/>
              <a:gd name="connsiteX3" fmla="*/ 175 w 10175"/>
              <a:gd name="connsiteY3" fmla="*/ 0 h 10880"/>
              <a:gd name="connsiteX0" fmla="*/ 10175 w 10175"/>
              <a:gd name="connsiteY0" fmla="*/ 9650 h 10961"/>
              <a:gd name="connsiteX1" fmla="*/ 6574 w 10175"/>
              <a:gd name="connsiteY1" fmla="*/ 10799 h 10961"/>
              <a:gd name="connsiteX2" fmla="*/ 3018 w 10175"/>
              <a:gd name="connsiteY2" fmla="*/ 8276 h 10961"/>
              <a:gd name="connsiteX3" fmla="*/ 175 w 10175"/>
              <a:gd name="connsiteY3" fmla="*/ 0 h 10961"/>
              <a:gd name="connsiteX0" fmla="*/ 9936 w 9936"/>
              <a:gd name="connsiteY0" fmla="*/ 9369 h 10898"/>
              <a:gd name="connsiteX1" fmla="*/ 6574 w 9936"/>
              <a:gd name="connsiteY1" fmla="*/ 10799 h 10898"/>
              <a:gd name="connsiteX2" fmla="*/ 3018 w 9936"/>
              <a:gd name="connsiteY2" fmla="*/ 8276 h 10898"/>
              <a:gd name="connsiteX3" fmla="*/ 175 w 9936"/>
              <a:gd name="connsiteY3" fmla="*/ 0 h 10898"/>
              <a:gd name="connsiteX0" fmla="*/ 10000 w 10000"/>
              <a:gd name="connsiteY0" fmla="*/ 8597 h 9634"/>
              <a:gd name="connsiteX1" fmla="*/ 6556 w 10000"/>
              <a:gd name="connsiteY1" fmla="*/ 9393 h 9634"/>
              <a:gd name="connsiteX2" fmla="*/ 3037 w 10000"/>
              <a:gd name="connsiteY2" fmla="*/ 7594 h 9634"/>
              <a:gd name="connsiteX3" fmla="*/ 176 w 10000"/>
              <a:gd name="connsiteY3" fmla="*/ 0 h 9634"/>
              <a:gd name="connsiteX0" fmla="*/ 10000 w 10000"/>
              <a:gd name="connsiteY0" fmla="*/ 8924 h 10000"/>
              <a:gd name="connsiteX1" fmla="*/ 6556 w 10000"/>
              <a:gd name="connsiteY1" fmla="*/ 9750 h 10000"/>
              <a:gd name="connsiteX2" fmla="*/ 3037 w 10000"/>
              <a:gd name="connsiteY2" fmla="*/ 7882 h 10000"/>
              <a:gd name="connsiteX3" fmla="*/ 176 w 10000"/>
              <a:gd name="connsiteY3" fmla="*/ 0 h 10000"/>
              <a:gd name="connsiteX0" fmla="*/ 10000 w 10000"/>
              <a:gd name="connsiteY0" fmla="*/ 8924 h 10053"/>
              <a:gd name="connsiteX1" fmla="*/ 6376 w 10000"/>
              <a:gd name="connsiteY1" fmla="*/ 9839 h 10053"/>
              <a:gd name="connsiteX2" fmla="*/ 3037 w 10000"/>
              <a:gd name="connsiteY2" fmla="*/ 7882 h 10053"/>
              <a:gd name="connsiteX3" fmla="*/ 176 w 10000"/>
              <a:gd name="connsiteY3" fmla="*/ 0 h 10053"/>
              <a:gd name="connsiteX0" fmla="*/ 10000 w 10000"/>
              <a:gd name="connsiteY0" fmla="*/ 8924 h 10000"/>
              <a:gd name="connsiteX1" fmla="*/ 6316 w 10000"/>
              <a:gd name="connsiteY1" fmla="*/ 9750 h 10000"/>
              <a:gd name="connsiteX2" fmla="*/ 3037 w 10000"/>
              <a:gd name="connsiteY2" fmla="*/ 7882 h 10000"/>
              <a:gd name="connsiteX3" fmla="*/ 176 w 10000"/>
              <a:gd name="connsiteY3" fmla="*/ 0 h 10000"/>
              <a:gd name="connsiteX0" fmla="*/ 10000 w 10000"/>
              <a:gd name="connsiteY0" fmla="*/ 8924 h 10082"/>
              <a:gd name="connsiteX1" fmla="*/ 6196 w 10000"/>
              <a:gd name="connsiteY1" fmla="*/ 9884 h 10082"/>
              <a:gd name="connsiteX2" fmla="*/ 3037 w 10000"/>
              <a:gd name="connsiteY2" fmla="*/ 7882 h 10082"/>
              <a:gd name="connsiteX3" fmla="*/ 176 w 10000"/>
              <a:gd name="connsiteY3" fmla="*/ 0 h 10082"/>
              <a:gd name="connsiteX0" fmla="*/ 10000 w 10000"/>
              <a:gd name="connsiteY0" fmla="*/ 8924 h 10082"/>
              <a:gd name="connsiteX1" fmla="*/ 6196 w 10000"/>
              <a:gd name="connsiteY1" fmla="*/ 9884 h 10082"/>
              <a:gd name="connsiteX2" fmla="*/ 3037 w 10000"/>
              <a:gd name="connsiteY2" fmla="*/ 7882 h 10082"/>
              <a:gd name="connsiteX3" fmla="*/ 176 w 10000"/>
              <a:gd name="connsiteY3" fmla="*/ 0 h 10082"/>
              <a:gd name="connsiteX0" fmla="*/ 10000 w 10000"/>
              <a:gd name="connsiteY0" fmla="*/ 8924 h 9817"/>
              <a:gd name="connsiteX1" fmla="*/ 6510 w 10000"/>
              <a:gd name="connsiteY1" fmla="*/ 9379 h 9817"/>
              <a:gd name="connsiteX2" fmla="*/ 3037 w 10000"/>
              <a:gd name="connsiteY2" fmla="*/ 7882 h 9817"/>
              <a:gd name="connsiteX3" fmla="*/ 176 w 10000"/>
              <a:gd name="connsiteY3" fmla="*/ 0 h 9817"/>
              <a:gd name="connsiteX0" fmla="*/ 10000 w 10000"/>
              <a:gd name="connsiteY0" fmla="*/ 9090 h 9882"/>
              <a:gd name="connsiteX1" fmla="*/ 6510 w 10000"/>
              <a:gd name="connsiteY1" fmla="*/ 9237 h 9882"/>
              <a:gd name="connsiteX2" fmla="*/ 3037 w 10000"/>
              <a:gd name="connsiteY2" fmla="*/ 8029 h 9882"/>
              <a:gd name="connsiteX3" fmla="*/ 176 w 10000"/>
              <a:gd name="connsiteY3" fmla="*/ 0 h 9882"/>
              <a:gd name="connsiteX0" fmla="*/ 10000 w 10000"/>
              <a:gd name="connsiteY0" fmla="*/ 9199 h 10056"/>
              <a:gd name="connsiteX1" fmla="*/ 6458 w 10000"/>
              <a:gd name="connsiteY1" fmla="*/ 9507 h 10056"/>
              <a:gd name="connsiteX2" fmla="*/ 3037 w 10000"/>
              <a:gd name="connsiteY2" fmla="*/ 8125 h 10056"/>
              <a:gd name="connsiteX3" fmla="*/ 176 w 10000"/>
              <a:gd name="connsiteY3" fmla="*/ 0 h 10056"/>
              <a:gd name="connsiteX0" fmla="*/ 10000 w 10000"/>
              <a:gd name="connsiteY0" fmla="*/ 9199 h 9918"/>
              <a:gd name="connsiteX1" fmla="*/ 6458 w 10000"/>
              <a:gd name="connsiteY1" fmla="*/ 9067 h 9918"/>
              <a:gd name="connsiteX2" fmla="*/ 3037 w 10000"/>
              <a:gd name="connsiteY2" fmla="*/ 8125 h 9918"/>
              <a:gd name="connsiteX3" fmla="*/ 176 w 10000"/>
              <a:gd name="connsiteY3" fmla="*/ 0 h 9918"/>
              <a:gd name="connsiteX0" fmla="*/ 10000 w 10000"/>
              <a:gd name="connsiteY0" fmla="*/ 9275 h 10145"/>
              <a:gd name="connsiteX1" fmla="*/ 6458 w 10000"/>
              <a:gd name="connsiteY1" fmla="*/ 9142 h 10145"/>
              <a:gd name="connsiteX2" fmla="*/ 3037 w 10000"/>
              <a:gd name="connsiteY2" fmla="*/ 8192 h 10145"/>
              <a:gd name="connsiteX3" fmla="*/ 176 w 10000"/>
              <a:gd name="connsiteY3" fmla="*/ 0 h 10145"/>
              <a:gd name="connsiteX0" fmla="*/ 11604 w 11604"/>
              <a:gd name="connsiteY0" fmla="*/ 9356 h 10226"/>
              <a:gd name="connsiteX1" fmla="*/ 8062 w 11604"/>
              <a:gd name="connsiteY1" fmla="*/ 9223 h 10226"/>
              <a:gd name="connsiteX2" fmla="*/ 4641 w 11604"/>
              <a:gd name="connsiteY2" fmla="*/ 8273 h 10226"/>
              <a:gd name="connsiteX3" fmla="*/ 107 w 11604"/>
              <a:gd name="connsiteY3" fmla="*/ 0 h 10226"/>
              <a:gd name="connsiteX0" fmla="*/ 11497 w 11497"/>
              <a:gd name="connsiteY0" fmla="*/ 9356 h 10226"/>
              <a:gd name="connsiteX1" fmla="*/ 7955 w 11497"/>
              <a:gd name="connsiteY1" fmla="*/ 9223 h 10226"/>
              <a:gd name="connsiteX2" fmla="*/ 4534 w 11497"/>
              <a:gd name="connsiteY2" fmla="*/ 8273 h 10226"/>
              <a:gd name="connsiteX3" fmla="*/ 0 w 11497"/>
              <a:gd name="connsiteY3" fmla="*/ 0 h 10226"/>
              <a:gd name="connsiteX0" fmla="*/ 11497 w 11497"/>
              <a:gd name="connsiteY0" fmla="*/ 9356 h 10226"/>
              <a:gd name="connsiteX1" fmla="*/ 7955 w 11497"/>
              <a:gd name="connsiteY1" fmla="*/ 9223 h 10226"/>
              <a:gd name="connsiteX2" fmla="*/ 9396 w 11497"/>
              <a:gd name="connsiteY2" fmla="*/ 4519 h 10226"/>
              <a:gd name="connsiteX3" fmla="*/ 0 w 11497"/>
              <a:gd name="connsiteY3" fmla="*/ 0 h 10226"/>
              <a:gd name="connsiteX0" fmla="*/ 11497 w 11497"/>
              <a:gd name="connsiteY0" fmla="*/ 9356 h 9356"/>
              <a:gd name="connsiteX1" fmla="*/ 9396 w 11497"/>
              <a:gd name="connsiteY1" fmla="*/ 4519 h 9356"/>
              <a:gd name="connsiteX2" fmla="*/ 0 w 11497"/>
              <a:gd name="connsiteY2" fmla="*/ 0 h 9356"/>
              <a:gd name="connsiteX0" fmla="*/ 15093 w 15093"/>
              <a:gd name="connsiteY0" fmla="*/ 3010 h 5200"/>
              <a:gd name="connsiteX1" fmla="*/ 8173 w 15093"/>
              <a:gd name="connsiteY1" fmla="*/ 4830 h 5200"/>
              <a:gd name="connsiteX2" fmla="*/ 0 w 15093"/>
              <a:gd name="connsiteY2" fmla="*/ 0 h 5200"/>
              <a:gd name="connsiteX0" fmla="*/ 10000 w 10000"/>
              <a:gd name="connsiteY0" fmla="*/ 5788 h 9999"/>
              <a:gd name="connsiteX1" fmla="*/ 5415 w 10000"/>
              <a:gd name="connsiteY1" fmla="*/ 9288 h 9999"/>
              <a:gd name="connsiteX2" fmla="*/ 0 w 10000"/>
              <a:gd name="connsiteY2" fmla="*/ 0 h 9999"/>
              <a:gd name="connsiteX0" fmla="*/ 10000 w 10000"/>
              <a:gd name="connsiteY0" fmla="*/ 5789 h 9326"/>
              <a:gd name="connsiteX1" fmla="*/ 5415 w 10000"/>
              <a:gd name="connsiteY1" fmla="*/ 9289 h 9326"/>
              <a:gd name="connsiteX2" fmla="*/ 0 w 10000"/>
              <a:gd name="connsiteY2" fmla="*/ 0 h 9326"/>
              <a:gd name="connsiteX0" fmla="*/ 10000 w 10000"/>
              <a:gd name="connsiteY0" fmla="*/ 6207 h 7707"/>
              <a:gd name="connsiteX1" fmla="*/ 5355 w 10000"/>
              <a:gd name="connsiteY1" fmla="*/ 7646 h 7707"/>
              <a:gd name="connsiteX2" fmla="*/ 0 w 10000"/>
              <a:gd name="connsiteY2" fmla="*/ 0 h 7707"/>
              <a:gd name="connsiteX0" fmla="*/ 8306 w 8306"/>
              <a:gd name="connsiteY0" fmla="*/ 3750 h 6140"/>
              <a:gd name="connsiteX1" fmla="*/ 3661 w 8306"/>
              <a:gd name="connsiteY1" fmla="*/ 5617 h 6140"/>
              <a:gd name="connsiteX2" fmla="*/ 0 w 8306"/>
              <a:gd name="connsiteY2" fmla="*/ 0 h 6140"/>
              <a:gd name="connsiteX0" fmla="*/ 10000 w 10000"/>
              <a:gd name="connsiteY0" fmla="*/ 6107 h 9231"/>
              <a:gd name="connsiteX1" fmla="*/ 4408 w 10000"/>
              <a:gd name="connsiteY1" fmla="*/ 9148 h 9231"/>
              <a:gd name="connsiteX2" fmla="*/ 0 w 10000"/>
              <a:gd name="connsiteY2" fmla="*/ 0 h 9231"/>
              <a:gd name="connsiteX0" fmla="*/ 10000 w 10000"/>
              <a:gd name="connsiteY0" fmla="*/ 15378 h 15378"/>
              <a:gd name="connsiteX1" fmla="*/ 2750 w 10000"/>
              <a:gd name="connsiteY1" fmla="*/ 53 h 15378"/>
              <a:gd name="connsiteX2" fmla="*/ 0 w 10000"/>
              <a:gd name="connsiteY2" fmla="*/ 8762 h 15378"/>
              <a:gd name="connsiteX0" fmla="*/ 10000 w 10000"/>
              <a:gd name="connsiteY0" fmla="*/ 15328 h 15328"/>
              <a:gd name="connsiteX1" fmla="*/ 2750 w 10000"/>
              <a:gd name="connsiteY1" fmla="*/ 3 h 15328"/>
              <a:gd name="connsiteX2" fmla="*/ 0 w 10000"/>
              <a:gd name="connsiteY2" fmla="*/ 8712 h 15328"/>
              <a:gd name="connsiteX0" fmla="*/ 9977 w 9977"/>
              <a:gd name="connsiteY0" fmla="*/ 14085 h 14085"/>
              <a:gd name="connsiteX1" fmla="*/ 2750 w 9977"/>
              <a:gd name="connsiteY1" fmla="*/ 35 h 14085"/>
              <a:gd name="connsiteX2" fmla="*/ 0 w 9977"/>
              <a:gd name="connsiteY2" fmla="*/ 8744 h 14085"/>
              <a:gd name="connsiteX0" fmla="*/ 10000 w 10000"/>
              <a:gd name="connsiteY0" fmla="*/ 10000 h 10000"/>
              <a:gd name="connsiteX1" fmla="*/ 2756 w 10000"/>
              <a:gd name="connsiteY1" fmla="*/ 25 h 10000"/>
              <a:gd name="connsiteX2" fmla="*/ 0 w 10000"/>
              <a:gd name="connsiteY2" fmla="*/ 6208 h 10000"/>
              <a:gd name="connsiteX0" fmla="*/ 10000 w 10000"/>
              <a:gd name="connsiteY0" fmla="*/ 10851 h 10851"/>
              <a:gd name="connsiteX1" fmla="*/ 3871 w 10000"/>
              <a:gd name="connsiteY1" fmla="*/ 1115 h 10851"/>
              <a:gd name="connsiteX2" fmla="*/ 2756 w 10000"/>
              <a:gd name="connsiteY2" fmla="*/ 876 h 10851"/>
              <a:gd name="connsiteX3" fmla="*/ 0 w 10000"/>
              <a:gd name="connsiteY3" fmla="*/ 7059 h 10851"/>
              <a:gd name="connsiteX0" fmla="*/ 10000 w 10000"/>
              <a:gd name="connsiteY0" fmla="*/ 10512 h 10512"/>
              <a:gd name="connsiteX1" fmla="*/ 3871 w 10000"/>
              <a:gd name="connsiteY1" fmla="*/ 776 h 10512"/>
              <a:gd name="connsiteX2" fmla="*/ 2756 w 10000"/>
              <a:gd name="connsiteY2" fmla="*/ 537 h 10512"/>
              <a:gd name="connsiteX3" fmla="*/ 0 w 10000"/>
              <a:gd name="connsiteY3" fmla="*/ 6720 h 10512"/>
              <a:gd name="connsiteX0" fmla="*/ 10000 w 10000"/>
              <a:gd name="connsiteY0" fmla="*/ 10512 h 10512"/>
              <a:gd name="connsiteX1" fmla="*/ 3871 w 10000"/>
              <a:gd name="connsiteY1" fmla="*/ 776 h 10512"/>
              <a:gd name="connsiteX2" fmla="*/ 2756 w 10000"/>
              <a:gd name="connsiteY2" fmla="*/ 537 h 10512"/>
              <a:gd name="connsiteX3" fmla="*/ 0 w 10000"/>
              <a:gd name="connsiteY3" fmla="*/ 6720 h 10512"/>
              <a:gd name="connsiteX0" fmla="*/ 10000 w 10000"/>
              <a:gd name="connsiteY0" fmla="*/ 10442 h 10442"/>
              <a:gd name="connsiteX1" fmla="*/ 3871 w 10000"/>
              <a:gd name="connsiteY1" fmla="*/ 706 h 10442"/>
              <a:gd name="connsiteX2" fmla="*/ 2756 w 10000"/>
              <a:gd name="connsiteY2" fmla="*/ 467 h 10442"/>
              <a:gd name="connsiteX3" fmla="*/ 0 w 10000"/>
              <a:gd name="connsiteY3" fmla="*/ 6650 h 10442"/>
              <a:gd name="connsiteX0" fmla="*/ 10000 w 10000"/>
              <a:gd name="connsiteY0" fmla="*/ 10201 h 10201"/>
              <a:gd name="connsiteX1" fmla="*/ 3871 w 10000"/>
              <a:gd name="connsiteY1" fmla="*/ 465 h 10201"/>
              <a:gd name="connsiteX2" fmla="*/ 2756 w 10000"/>
              <a:gd name="connsiteY2" fmla="*/ 226 h 10201"/>
              <a:gd name="connsiteX3" fmla="*/ 0 w 10000"/>
              <a:gd name="connsiteY3" fmla="*/ 6409 h 10201"/>
              <a:gd name="connsiteX0" fmla="*/ 10000 w 10000"/>
              <a:gd name="connsiteY0" fmla="*/ 10042 h 10042"/>
              <a:gd name="connsiteX1" fmla="*/ 3871 w 10000"/>
              <a:gd name="connsiteY1" fmla="*/ 306 h 10042"/>
              <a:gd name="connsiteX2" fmla="*/ 2756 w 10000"/>
              <a:gd name="connsiteY2" fmla="*/ 67 h 10042"/>
              <a:gd name="connsiteX3" fmla="*/ 0 w 10000"/>
              <a:gd name="connsiteY3" fmla="*/ 6250 h 10042"/>
              <a:gd name="connsiteX0" fmla="*/ 10000 w 10000"/>
              <a:gd name="connsiteY0" fmla="*/ 10509 h 10509"/>
              <a:gd name="connsiteX1" fmla="*/ 3985 w 10000"/>
              <a:gd name="connsiteY1" fmla="*/ 592 h 10509"/>
              <a:gd name="connsiteX2" fmla="*/ 2756 w 10000"/>
              <a:gd name="connsiteY2" fmla="*/ 534 h 10509"/>
              <a:gd name="connsiteX3" fmla="*/ 0 w 10000"/>
              <a:gd name="connsiteY3" fmla="*/ 6717 h 10509"/>
              <a:gd name="connsiteX0" fmla="*/ 10000 w 10000"/>
              <a:gd name="connsiteY0" fmla="*/ 10357 h 10357"/>
              <a:gd name="connsiteX1" fmla="*/ 3985 w 10000"/>
              <a:gd name="connsiteY1" fmla="*/ 893 h 10357"/>
              <a:gd name="connsiteX2" fmla="*/ 2756 w 10000"/>
              <a:gd name="connsiteY2" fmla="*/ 382 h 10357"/>
              <a:gd name="connsiteX3" fmla="*/ 0 w 10000"/>
              <a:gd name="connsiteY3" fmla="*/ 6565 h 10357"/>
              <a:gd name="connsiteX0" fmla="*/ 10000 w 10000"/>
              <a:gd name="connsiteY0" fmla="*/ 10367 h 10367"/>
              <a:gd name="connsiteX1" fmla="*/ 3985 w 10000"/>
              <a:gd name="connsiteY1" fmla="*/ 903 h 10367"/>
              <a:gd name="connsiteX2" fmla="*/ 2756 w 10000"/>
              <a:gd name="connsiteY2" fmla="*/ 1026 h 10367"/>
              <a:gd name="connsiteX3" fmla="*/ 0 w 10000"/>
              <a:gd name="connsiteY3" fmla="*/ 6575 h 10367"/>
              <a:gd name="connsiteX0" fmla="*/ 10000 w 10000"/>
              <a:gd name="connsiteY0" fmla="*/ 10340 h 10340"/>
              <a:gd name="connsiteX1" fmla="*/ 3985 w 10000"/>
              <a:gd name="connsiteY1" fmla="*/ 876 h 10340"/>
              <a:gd name="connsiteX2" fmla="*/ 2756 w 10000"/>
              <a:gd name="connsiteY2" fmla="*/ 999 h 10340"/>
              <a:gd name="connsiteX3" fmla="*/ 0 w 10000"/>
              <a:gd name="connsiteY3" fmla="*/ 6548 h 10340"/>
              <a:gd name="connsiteX0" fmla="*/ 10000 w 10000"/>
              <a:gd name="connsiteY0" fmla="*/ 9968 h 9968"/>
              <a:gd name="connsiteX1" fmla="*/ 3985 w 10000"/>
              <a:gd name="connsiteY1" fmla="*/ 504 h 9968"/>
              <a:gd name="connsiteX2" fmla="*/ 2756 w 10000"/>
              <a:gd name="connsiteY2" fmla="*/ 627 h 9968"/>
              <a:gd name="connsiteX3" fmla="*/ 0 w 10000"/>
              <a:gd name="connsiteY3" fmla="*/ 6176 h 9968"/>
              <a:gd name="connsiteX0" fmla="*/ 10000 w 10000"/>
              <a:gd name="connsiteY0" fmla="*/ 10117 h 10117"/>
              <a:gd name="connsiteX1" fmla="*/ 4312 w 10000"/>
              <a:gd name="connsiteY1" fmla="*/ 478 h 10117"/>
              <a:gd name="connsiteX2" fmla="*/ 2756 w 10000"/>
              <a:gd name="connsiteY2" fmla="*/ 746 h 10117"/>
              <a:gd name="connsiteX3" fmla="*/ 0 w 10000"/>
              <a:gd name="connsiteY3" fmla="*/ 6313 h 10117"/>
              <a:gd name="connsiteX0" fmla="*/ 10000 w 10000"/>
              <a:gd name="connsiteY0" fmla="*/ 11045 h 11045"/>
              <a:gd name="connsiteX1" fmla="*/ 4312 w 10000"/>
              <a:gd name="connsiteY1" fmla="*/ 1406 h 11045"/>
              <a:gd name="connsiteX2" fmla="*/ 2720 w 10000"/>
              <a:gd name="connsiteY2" fmla="*/ 658 h 11045"/>
              <a:gd name="connsiteX3" fmla="*/ 0 w 10000"/>
              <a:gd name="connsiteY3" fmla="*/ 7241 h 11045"/>
              <a:gd name="connsiteX0" fmla="*/ 10000 w 10000"/>
              <a:gd name="connsiteY0" fmla="*/ 11738 h 11738"/>
              <a:gd name="connsiteX1" fmla="*/ 4567 w 10000"/>
              <a:gd name="connsiteY1" fmla="*/ 938 h 11738"/>
              <a:gd name="connsiteX2" fmla="*/ 2720 w 10000"/>
              <a:gd name="connsiteY2" fmla="*/ 1351 h 11738"/>
              <a:gd name="connsiteX3" fmla="*/ 0 w 10000"/>
              <a:gd name="connsiteY3" fmla="*/ 7934 h 11738"/>
              <a:gd name="connsiteX0" fmla="*/ 10000 w 10000"/>
              <a:gd name="connsiteY0" fmla="*/ 11306 h 11306"/>
              <a:gd name="connsiteX1" fmla="*/ 4567 w 10000"/>
              <a:gd name="connsiteY1" fmla="*/ 506 h 11306"/>
              <a:gd name="connsiteX2" fmla="*/ 2720 w 10000"/>
              <a:gd name="connsiteY2" fmla="*/ 919 h 11306"/>
              <a:gd name="connsiteX3" fmla="*/ 0 w 10000"/>
              <a:gd name="connsiteY3" fmla="*/ 7502 h 11306"/>
              <a:gd name="connsiteX0" fmla="*/ 10000 w 10000"/>
              <a:gd name="connsiteY0" fmla="*/ 10992 h 10992"/>
              <a:gd name="connsiteX1" fmla="*/ 4567 w 10000"/>
              <a:gd name="connsiteY1" fmla="*/ 192 h 10992"/>
              <a:gd name="connsiteX2" fmla="*/ 2720 w 10000"/>
              <a:gd name="connsiteY2" fmla="*/ 605 h 10992"/>
              <a:gd name="connsiteX3" fmla="*/ 0 w 10000"/>
              <a:gd name="connsiteY3" fmla="*/ 7188 h 10992"/>
              <a:gd name="connsiteX0" fmla="*/ 10000 w 10000"/>
              <a:gd name="connsiteY0" fmla="*/ 10802 h 10802"/>
              <a:gd name="connsiteX1" fmla="*/ 4567 w 10000"/>
              <a:gd name="connsiteY1" fmla="*/ 2 h 10802"/>
              <a:gd name="connsiteX2" fmla="*/ 2720 w 10000"/>
              <a:gd name="connsiteY2" fmla="*/ 415 h 10802"/>
              <a:gd name="connsiteX3" fmla="*/ 0 w 10000"/>
              <a:gd name="connsiteY3" fmla="*/ 6998 h 10802"/>
              <a:gd name="connsiteX0" fmla="*/ 10000 w 10000"/>
              <a:gd name="connsiteY0" fmla="*/ 10845 h 10845"/>
              <a:gd name="connsiteX1" fmla="*/ 4567 w 10000"/>
              <a:gd name="connsiteY1" fmla="*/ 45 h 10845"/>
              <a:gd name="connsiteX2" fmla="*/ 0 w 10000"/>
              <a:gd name="connsiteY2" fmla="*/ 7041 h 10845"/>
              <a:gd name="connsiteX0" fmla="*/ 10000 w 10000"/>
              <a:gd name="connsiteY0" fmla="*/ 7380 h 7380"/>
              <a:gd name="connsiteX1" fmla="*/ 4049 w 10000"/>
              <a:gd name="connsiteY1" fmla="*/ 97 h 7380"/>
              <a:gd name="connsiteX2" fmla="*/ 0 w 10000"/>
              <a:gd name="connsiteY2" fmla="*/ 3576 h 7380"/>
              <a:gd name="connsiteX0" fmla="*/ 10000 w 10000"/>
              <a:gd name="connsiteY0" fmla="*/ 11119 h 11119"/>
              <a:gd name="connsiteX1" fmla="*/ 4765 w 10000"/>
              <a:gd name="connsiteY1" fmla="*/ 102 h 11119"/>
              <a:gd name="connsiteX2" fmla="*/ 0 w 10000"/>
              <a:gd name="connsiteY2" fmla="*/ 5965 h 11119"/>
            </a:gdLst>
            <a:ahLst/>
            <a:cxnLst>
              <a:cxn ang="0">
                <a:pos x="connsiteX0" y="connsiteY0"/>
              </a:cxn>
              <a:cxn ang="0">
                <a:pos x="connsiteX1" y="connsiteY1"/>
              </a:cxn>
              <a:cxn ang="0">
                <a:pos x="connsiteX2" y="connsiteY2"/>
              </a:cxn>
            </a:cxnLst>
            <a:rect l="l" t="t" r="r" b="b"/>
            <a:pathLst>
              <a:path w="10000" h="11119">
                <a:moveTo>
                  <a:pt x="10000" y="11119"/>
                </a:moveTo>
                <a:cubicBezTo>
                  <a:pt x="8956" y="9077"/>
                  <a:pt x="6432" y="962"/>
                  <a:pt x="4765" y="102"/>
                </a:cubicBezTo>
                <a:cubicBezTo>
                  <a:pt x="3098" y="-757"/>
                  <a:pt x="951" y="3990"/>
                  <a:pt x="0" y="5965"/>
                </a:cubicBezTo>
              </a:path>
            </a:pathLst>
          </a:custGeom>
          <a:noFill/>
          <a:ln w="63500">
            <a:solidFill>
              <a:srgbClr val="3333FF"/>
            </a:solidFill>
            <a:round/>
            <a:headEnd/>
            <a:tailEnd/>
          </a:ln>
        </p:spPr>
        <p:txBody>
          <a:bodyPr anchor="ctr"/>
          <a:lstStyle/>
          <a:p>
            <a:endParaRPr lang="en-US">
              <a:solidFill>
                <a:srgbClr val="000000"/>
              </a:solidFill>
            </a:endParaRPr>
          </a:p>
        </p:txBody>
      </p:sp>
      <p:sp>
        <p:nvSpPr>
          <p:cNvPr id="10" name="Freeform 9"/>
          <p:cNvSpPr/>
          <p:nvPr/>
        </p:nvSpPr>
        <p:spPr>
          <a:xfrm rot="21294499">
            <a:off x="5631562" y="2491945"/>
            <a:ext cx="448765" cy="203623"/>
          </a:xfrm>
          <a:custGeom>
            <a:avLst/>
            <a:gdLst>
              <a:gd name="connsiteX0" fmla="*/ 359389 w 359389"/>
              <a:gd name="connsiteY0" fmla="*/ 82828 h 138046"/>
              <a:gd name="connsiteX1" fmla="*/ 322578 w 359389"/>
              <a:gd name="connsiteY1" fmla="*/ 64421 h 138046"/>
              <a:gd name="connsiteX2" fmla="*/ 313375 w 359389"/>
              <a:gd name="connsiteY2" fmla="*/ 50617 h 138046"/>
              <a:gd name="connsiteX3" fmla="*/ 281166 w 359389"/>
              <a:gd name="connsiteY3" fmla="*/ 41414 h 138046"/>
              <a:gd name="connsiteX4" fmla="*/ 239754 w 359389"/>
              <a:gd name="connsiteY4" fmla="*/ 23008 h 138046"/>
              <a:gd name="connsiteX5" fmla="*/ 212146 w 359389"/>
              <a:gd name="connsiteY5" fmla="*/ 18406 h 138046"/>
              <a:gd name="connsiteX6" fmla="*/ 129322 w 359389"/>
              <a:gd name="connsiteY6" fmla="*/ 4602 h 138046"/>
              <a:gd name="connsiteX7" fmla="*/ 115518 w 359389"/>
              <a:gd name="connsiteY7" fmla="*/ 0 h 138046"/>
              <a:gd name="connsiteX8" fmla="*/ 41897 w 359389"/>
              <a:gd name="connsiteY8" fmla="*/ 4602 h 138046"/>
              <a:gd name="connsiteX9" fmla="*/ 18890 w 359389"/>
              <a:gd name="connsiteY9" fmla="*/ 32211 h 138046"/>
              <a:gd name="connsiteX10" fmla="*/ 5086 w 359389"/>
              <a:gd name="connsiteY10" fmla="*/ 73625 h 138046"/>
              <a:gd name="connsiteX11" fmla="*/ 485 w 359389"/>
              <a:gd name="connsiteY11" fmla="*/ 92031 h 138046"/>
              <a:gd name="connsiteX12" fmla="*/ 485 w 359389"/>
              <a:gd name="connsiteY12" fmla="*/ 138046 h 138046"/>
              <a:gd name="connsiteX0" fmla="*/ 363639 w 363639"/>
              <a:gd name="connsiteY0" fmla="*/ 82828 h 203623"/>
              <a:gd name="connsiteX1" fmla="*/ 326828 w 363639"/>
              <a:gd name="connsiteY1" fmla="*/ 64421 h 203623"/>
              <a:gd name="connsiteX2" fmla="*/ 317625 w 363639"/>
              <a:gd name="connsiteY2" fmla="*/ 50617 h 203623"/>
              <a:gd name="connsiteX3" fmla="*/ 285416 w 363639"/>
              <a:gd name="connsiteY3" fmla="*/ 41414 h 203623"/>
              <a:gd name="connsiteX4" fmla="*/ 244004 w 363639"/>
              <a:gd name="connsiteY4" fmla="*/ 23008 h 203623"/>
              <a:gd name="connsiteX5" fmla="*/ 216396 w 363639"/>
              <a:gd name="connsiteY5" fmla="*/ 18406 h 203623"/>
              <a:gd name="connsiteX6" fmla="*/ 133572 w 363639"/>
              <a:gd name="connsiteY6" fmla="*/ 4602 h 203623"/>
              <a:gd name="connsiteX7" fmla="*/ 119768 w 363639"/>
              <a:gd name="connsiteY7" fmla="*/ 0 h 203623"/>
              <a:gd name="connsiteX8" fmla="*/ 46147 w 363639"/>
              <a:gd name="connsiteY8" fmla="*/ 4602 h 203623"/>
              <a:gd name="connsiteX9" fmla="*/ 23140 w 363639"/>
              <a:gd name="connsiteY9" fmla="*/ 32211 h 203623"/>
              <a:gd name="connsiteX10" fmla="*/ 9336 w 363639"/>
              <a:gd name="connsiteY10" fmla="*/ 73625 h 203623"/>
              <a:gd name="connsiteX11" fmla="*/ 4735 w 363639"/>
              <a:gd name="connsiteY11" fmla="*/ 92031 h 203623"/>
              <a:gd name="connsiteX12" fmla="*/ 0 w 363639"/>
              <a:gd name="connsiteY12" fmla="*/ 203623 h 20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39" h="203623">
                <a:moveTo>
                  <a:pt x="363639" y="82828"/>
                </a:moveTo>
                <a:cubicBezTo>
                  <a:pt x="352649" y="78432"/>
                  <a:pt x="336020" y="73613"/>
                  <a:pt x="326828" y="64421"/>
                </a:cubicBezTo>
                <a:cubicBezTo>
                  <a:pt x="322918" y="60510"/>
                  <a:pt x="321943" y="54072"/>
                  <a:pt x="317625" y="50617"/>
                </a:cubicBezTo>
                <a:cubicBezTo>
                  <a:pt x="314323" y="47975"/>
                  <a:pt x="287013" y="42028"/>
                  <a:pt x="285416" y="41414"/>
                </a:cubicBezTo>
                <a:cubicBezTo>
                  <a:pt x="271317" y="35991"/>
                  <a:pt x="258335" y="27785"/>
                  <a:pt x="244004" y="23008"/>
                </a:cubicBezTo>
                <a:cubicBezTo>
                  <a:pt x="235153" y="20058"/>
                  <a:pt x="225617" y="19825"/>
                  <a:pt x="216396" y="18406"/>
                </a:cubicBezTo>
                <a:cubicBezTo>
                  <a:pt x="179081" y="12665"/>
                  <a:pt x="176088" y="13713"/>
                  <a:pt x="133572" y="4602"/>
                </a:cubicBezTo>
                <a:cubicBezTo>
                  <a:pt x="128829" y="3586"/>
                  <a:pt x="124369" y="1534"/>
                  <a:pt x="119768" y="0"/>
                </a:cubicBezTo>
                <a:cubicBezTo>
                  <a:pt x="95228" y="1534"/>
                  <a:pt x="70434" y="767"/>
                  <a:pt x="46147" y="4602"/>
                </a:cubicBezTo>
                <a:cubicBezTo>
                  <a:pt x="33013" y="6676"/>
                  <a:pt x="26905" y="22421"/>
                  <a:pt x="23140" y="32211"/>
                </a:cubicBezTo>
                <a:cubicBezTo>
                  <a:pt x="17917" y="45792"/>
                  <a:pt x="12865" y="59508"/>
                  <a:pt x="9336" y="73625"/>
                </a:cubicBezTo>
                <a:cubicBezTo>
                  <a:pt x="7802" y="79760"/>
                  <a:pt x="5186" y="85723"/>
                  <a:pt x="4735" y="92031"/>
                </a:cubicBezTo>
                <a:cubicBezTo>
                  <a:pt x="3642" y="107330"/>
                  <a:pt x="0" y="188285"/>
                  <a:pt x="0" y="203623"/>
                </a:cubicBezTo>
              </a:path>
            </a:pathLst>
          </a:custGeom>
          <a:ln w="63500">
            <a:solidFill>
              <a:srgbClr val="FF66FF"/>
            </a:solidFill>
          </a:ln>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32" name="Freeform 77"/>
          <p:cNvSpPr>
            <a:spLocks/>
          </p:cNvSpPr>
          <p:nvPr/>
        </p:nvSpPr>
        <p:spPr bwMode="auto">
          <a:xfrm rot="526357" flipH="1">
            <a:off x="8105091" y="2636045"/>
            <a:ext cx="535935" cy="207410"/>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cubicBezTo>
                  <a:pt x="965" y="9579"/>
                  <a:pt x="1513" y="8988"/>
                  <a:pt x="3124" y="7816"/>
                </a:cubicBezTo>
                <a:cubicBezTo>
                  <a:pt x="4735" y="6644"/>
                  <a:pt x="6789" y="3642"/>
                  <a:pt x="10000" y="0"/>
                </a:cubicBezTo>
              </a:path>
            </a:pathLst>
          </a:custGeom>
          <a:noFill/>
          <a:ln w="63500">
            <a:solidFill>
              <a:srgbClr val="FF66FF"/>
            </a:solidFill>
            <a:round/>
            <a:headEnd/>
            <a:tailEnd/>
          </a:ln>
        </p:spPr>
        <p:txBody>
          <a:bodyPr/>
          <a:lstStyle/>
          <a:p>
            <a:endParaRPr lang="en-US">
              <a:solidFill>
                <a:srgbClr val="000000"/>
              </a:solidFill>
            </a:endParaRPr>
          </a:p>
        </p:txBody>
      </p:sp>
      <p:sp>
        <p:nvSpPr>
          <p:cNvPr id="697" name="5-Point Star 696"/>
          <p:cNvSpPr/>
          <p:nvPr/>
        </p:nvSpPr>
        <p:spPr bwMode="auto">
          <a:xfrm rot="2033056">
            <a:off x="8535816" y="2780159"/>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71" name="Oval 536"/>
          <p:cNvSpPr>
            <a:spLocks noChangeArrowheads="1"/>
          </p:cNvSpPr>
          <p:nvPr/>
        </p:nvSpPr>
        <p:spPr bwMode="auto">
          <a:xfrm>
            <a:off x="8385440" y="2163164"/>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16459" name="Rectangle 189"/>
          <p:cNvSpPr>
            <a:spLocks noChangeArrowheads="1"/>
          </p:cNvSpPr>
          <p:nvPr/>
        </p:nvSpPr>
        <p:spPr bwMode="auto">
          <a:xfrm>
            <a:off x="8084675" y="2942715"/>
            <a:ext cx="376238" cy="138499"/>
          </a:xfrm>
          <a:prstGeom prst="rect">
            <a:avLst/>
          </a:prstGeom>
          <a:solidFill>
            <a:schemeClr val="bg1"/>
          </a:solidFill>
          <a:ln w="9525">
            <a:noFill/>
            <a:miter lim="800000"/>
            <a:headEnd/>
            <a:tailEnd/>
          </a:ln>
        </p:spPr>
        <p:txBody>
          <a:bodyPr lIns="0" tIns="0" rIns="0" bIns="0">
            <a:spAutoFit/>
          </a:bodyPr>
          <a:lstStyle/>
          <a:p>
            <a:r>
              <a:rPr lang="en-US" sz="900" b="1" dirty="0">
                <a:solidFill>
                  <a:srgbClr val="008000"/>
                </a:solidFill>
              </a:rPr>
              <a:t>PPPL</a:t>
            </a:r>
          </a:p>
        </p:txBody>
      </p:sp>
      <p:sp>
        <p:nvSpPr>
          <p:cNvPr id="321" name="Text Box 504"/>
          <p:cNvSpPr txBox="1">
            <a:spLocks noChangeArrowheads="1"/>
          </p:cNvSpPr>
          <p:nvPr/>
        </p:nvSpPr>
        <p:spPr bwMode="auto">
          <a:xfrm rot="20400713">
            <a:off x="1039450" y="4179995"/>
            <a:ext cx="305956" cy="138499"/>
          </a:xfrm>
          <a:prstGeom prst="rect">
            <a:avLst/>
          </a:prstGeom>
          <a:noFill/>
          <a:ln w="9525">
            <a:noFill/>
            <a:miter lim="800000"/>
            <a:headEnd/>
            <a:tailEnd/>
          </a:ln>
        </p:spPr>
        <p:txBody>
          <a:bodyPr wrap="square" lIns="0" tIns="0" rIns="0" bIns="0">
            <a:spAutoFit/>
          </a:bodyPr>
          <a:lstStyle/>
          <a:p>
            <a:pPr algn="r">
              <a:spcBef>
                <a:spcPct val="50000"/>
              </a:spcBef>
            </a:pPr>
            <a:r>
              <a:rPr lang="en-US" sz="900" dirty="0" smtClean="0">
                <a:solidFill>
                  <a:srgbClr val="3333FF"/>
                </a:solidFill>
              </a:rPr>
              <a:t>LOSA</a:t>
            </a:r>
            <a:endParaRPr lang="en-US" sz="900" dirty="0">
              <a:solidFill>
                <a:srgbClr val="3333FF"/>
              </a:solidFill>
            </a:endParaRPr>
          </a:p>
        </p:txBody>
      </p:sp>
      <p:sp>
        <p:nvSpPr>
          <p:cNvPr id="322" name="Text Box 504"/>
          <p:cNvSpPr txBox="1">
            <a:spLocks noChangeArrowheads="1"/>
          </p:cNvSpPr>
          <p:nvPr/>
        </p:nvSpPr>
        <p:spPr bwMode="auto">
          <a:xfrm rot="17161709">
            <a:off x="6480001" y="4402409"/>
            <a:ext cx="343285" cy="138499"/>
          </a:xfrm>
          <a:prstGeom prst="rect">
            <a:avLst/>
          </a:prstGeom>
          <a:noFill/>
          <a:ln w="9525">
            <a:noFill/>
            <a:miter lim="800000"/>
            <a:headEnd/>
            <a:tailEnd/>
          </a:ln>
        </p:spPr>
        <p:txBody>
          <a:bodyPr wrap="square" lIns="0" tIns="0" rIns="0" bIns="0">
            <a:spAutoFit/>
          </a:bodyPr>
          <a:lstStyle/>
          <a:p>
            <a:pPr algn="r">
              <a:spcBef>
                <a:spcPct val="50000"/>
              </a:spcBef>
            </a:pPr>
            <a:r>
              <a:rPr lang="en-US" sz="900" dirty="0" smtClean="0">
                <a:solidFill>
                  <a:srgbClr val="3333FF"/>
                </a:solidFill>
              </a:rPr>
              <a:t>CHAT</a:t>
            </a:r>
            <a:endParaRPr lang="en-US" sz="900" dirty="0">
              <a:solidFill>
                <a:srgbClr val="3333FF"/>
              </a:solidFill>
            </a:endParaRPr>
          </a:p>
        </p:txBody>
      </p:sp>
      <p:sp>
        <p:nvSpPr>
          <p:cNvPr id="336" name="Freeform 577"/>
          <p:cNvSpPr>
            <a:spLocks/>
          </p:cNvSpPr>
          <p:nvPr/>
        </p:nvSpPr>
        <p:spPr bwMode="auto">
          <a:xfrm>
            <a:off x="2352109" y="2482709"/>
            <a:ext cx="339860" cy="55027"/>
          </a:xfrm>
          <a:custGeom>
            <a:avLst/>
            <a:gdLst>
              <a:gd name="T0" fmla="*/ 0 w 537"/>
              <a:gd name="T1" fmla="*/ 0 h 381"/>
              <a:gd name="T2" fmla="*/ 2147483647 w 537"/>
              <a:gd name="T3" fmla="*/ 2147483647 h 381"/>
              <a:gd name="T4" fmla="*/ 2147483647 w 537"/>
              <a:gd name="T5" fmla="*/ 2147483647 h 381"/>
              <a:gd name="T6" fmla="*/ 0 60000 65536"/>
              <a:gd name="T7" fmla="*/ 0 60000 65536"/>
              <a:gd name="T8" fmla="*/ 0 60000 65536"/>
              <a:gd name="T9" fmla="*/ 0 w 537"/>
              <a:gd name="T10" fmla="*/ 0 h 381"/>
              <a:gd name="T11" fmla="*/ 537 w 537"/>
              <a:gd name="T12" fmla="*/ 381 h 381"/>
              <a:gd name="connsiteX0" fmla="*/ 0 w 10000"/>
              <a:gd name="connsiteY0" fmla="*/ 0 h 9816"/>
              <a:gd name="connsiteX1" fmla="*/ 1825 w 10000"/>
              <a:gd name="connsiteY1" fmla="*/ 8373 h 9816"/>
              <a:gd name="connsiteX2" fmla="*/ 7277 w 10000"/>
              <a:gd name="connsiteY2" fmla="*/ 3792 h 9816"/>
              <a:gd name="connsiteX3" fmla="*/ 10000 w 10000"/>
              <a:gd name="connsiteY3" fmla="*/ 9816 h 9816"/>
              <a:gd name="connsiteX0" fmla="*/ 0 w 10000"/>
              <a:gd name="connsiteY0" fmla="*/ 0 h 10000"/>
              <a:gd name="connsiteX1" fmla="*/ 7277 w 10000"/>
              <a:gd name="connsiteY1" fmla="*/ 3863 h 10000"/>
              <a:gd name="connsiteX2" fmla="*/ 10000 w 10000"/>
              <a:gd name="connsiteY2" fmla="*/ 10000 h 10000"/>
              <a:gd name="connsiteX0" fmla="*/ 0 w 10000"/>
              <a:gd name="connsiteY0" fmla="*/ 0 h 11283"/>
              <a:gd name="connsiteX1" fmla="*/ 7277 w 10000"/>
              <a:gd name="connsiteY1" fmla="*/ 5146 h 11283"/>
              <a:gd name="connsiteX2" fmla="*/ 10000 w 10000"/>
              <a:gd name="connsiteY2" fmla="*/ 11283 h 11283"/>
              <a:gd name="connsiteX0" fmla="*/ 0 w 10000"/>
              <a:gd name="connsiteY0" fmla="*/ 0 h 11283"/>
              <a:gd name="connsiteX1" fmla="*/ 7277 w 10000"/>
              <a:gd name="connsiteY1" fmla="*/ 5146 h 11283"/>
              <a:gd name="connsiteX2" fmla="*/ 10000 w 10000"/>
              <a:gd name="connsiteY2" fmla="*/ 11283 h 11283"/>
              <a:gd name="connsiteX0" fmla="*/ 0 w 10000"/>
              <a:gd name="connsiteY0" fmla="*/ 0 h 11283"/>
              <a:gd name="connsiteX1" fmla="*/ 7277 w 10000"/>
              <a:gd name="connsiteY1" fmla="*/ 5146 h 11283"/>
              <a:gd name="connsiteX2" fmla="*/ 10000 w 10000"/>
              <a:gd name="connsiteY2" fmla="*/ 11283 h 11283"/>
              <a:gd name="connsiteX0" fmla="*/ 0 w 11221"/>
              <a:gd name="connsiteY0" fmla="*/ 0 h 6963"/>
              <a:gd name="connsiteX1" fmla="*/ 8498 w 11221"/>
              <a:gd name="connsiteY1" fmla="*/ 826 h 6963"/>
              <a:gd name="connsiteX2" fmla="*/ 11221 w 11221"/>
              <a:gd name="connsiteY2" fmla="*/ 6963 h 6963"/>
              <a:gd name="connsiteX0" fmla="*/ 0 w 10000"/>
              <a:gd name="connsiteY0" fmla="*/ 0 h 10000"/>
              <a:gd name="connsiteX1" fmla="*/ 7573 w 10000"/>
              <a:gd name="connsiteY1" fmla="*/ 1186 h 10000"/>
              <a:gd name="connsiteX2" fmla="*/ 10000 w 10000"/>
              <a:gd name="connsiteY2" fmla="*/ 10000 h 10000"/>
              <a:gd name="connsiteX0" fmla="*/ 0 w 10000"/>
              <a:gd name="connsiteY0" fmla="*/ 0 h 12017"/>
              <a:gd name="connsiteX1" fmla="*/ 9088 w 10000"/>
              <a:gd name="connsiteY1" fmla="*/ 8559 h 12017"/>
              <a:gd name="connsiteX2" fmla="*/ 10000 w 10000"/>
              <a:gd name="connsiteY2" fmla="*/ 10000 h 12017"/>
              <a:gd name="connsiteX0" fmla="*/ 0 w 10000"/>
              <a:gd name="connsiteY0" fmla="*/ 0 h 10000"/>
              <a:gd name="connsiteX1" fmla="*/ 10000 w 10000"/>
              <a:gd name="connsiteY1" fmla="*/ 10000 h 10000"/>
              <a:gd name="connsiteX0" fmla="*/ 0 w 10129"/>
              <a:gd name="connsiteY0" fmla="*/ 0 h 10000"/>
              <a:gd name="connsiteX1" fmla="*/ 10129 w 10129"/>
              <a:gd name="connsiteY1" fmla="*/ 10000 h 10000"/>
              <a:gd name="connsiteX0" fmla="*/ 0 w 10129"/>
              <a:gd name="connsiteY0" fmla="*/ 0 h 10000"/>
              <a:gd name="connsiteX1" fmla="*/ 2914 w 10129"/>
              <a:gd name="connsiteY1" fmla="*/ 4173 h 10000"/>
              <a:gd name="connsiteX2" fmla="*/ 10129 w 10129"/>
              <a:gd name="connsiteY2" fmla="*/ 10000 h 10000"/>
              <a:gd name="connsiteX0" fmla="*/ 0 w 4088"/>
              <a:gd name="connsiteY0" fmla="*/ 559 h 5028"/>
              <a:gd name="connsiteX1" fmla="*/ 2914 w 4088"/>
              <a:gd name="connsiteY1" fmla="*/ 4732 h 5028"/>
              <a:gd name="connsiteX2" fmla="*/ 4088 w 4088"/>
              <a:gd name="connsiteY2" fmla="*/ 296 h 5028"/>
              <a:gd name="connsiteX0" fmla="*/ 0 w 10000"/>
              <a:gd name="connsiteY0" fmla="*/ 2669 h 3079"/>
              <a:gd name="connsiteX1" fmla="*/ 5070 w 10000"/>
              <a:gd name="connsiteY1" fmla="*/ 410 h 3079"/>
              <a:gd name="connsiteX2" fmla="*/ 10000 w 10000"/>
              <a:gd name="connsiteY2" fmla="*/ 2146 h 3079"/>
              <a:gd name="connsiteX0" fmla="*/ 0 w 10000"/>
              <a:gd name="connsiteY0" fmla="*/ 1698 h 1698"/>
              <a:gd name="connsiteX1" fmla="*/ 10000 w 10000"/>
              <a:gd name="connsiteY1" fmla="*/ 0 h 1698"/>
              <a:gd name="connsiteX0" fmla="*/ 0 w 10000"/>
              <a:gd name="connsiteY0" fmla="*/ 27427 h 27427"/>
              <a:gd name="connsiteX1" fmla="*/ 10000 w 10000"/>
              <a:gd name="connsiteY1" fmla="*/ 17427 h 27427"/>
              <a:gd name="connsiteX0" fmla="*/ 0 w 10000"/>
              <a:gd name="connsiteY0" fmla="*/ 42905 h 42905"/>
              <a:gd name="connsiteX1" fmla="*/ 10000 w 10000"/>
              <a:gd name="connsiteY1" fmla="*/ 32905 h 42905"/>
              <a:gd name="connsiteX0" fmla="*/ 0 w 8691"/>
              <a:gd name="connsiteY0" fmla="*/ 50637 h 50637"/>
              <a:gd name="connsiteX1" fmla="*/ 8691 w 8691"/>
              <a:gd name="connsiteY1" fmla="*/ 27173 h 50637"/>
            </a:gdLst>
            <a:ahLst/>
            <a:cxnLst>
              <a:cxn ang="0">
                <a:pos x="connsiteX0" y="connsiteY0"/>
              </a:cxn>
              <a:cxn ang="0">
                <a:pos x="connsiteX1" y="connsiteY1"/>
              </a:cxn>
            </a:cxnLst>
            <a:rect l="l" t="t" r="r" b="b"/>
            <a:pathLst>
              <a:path w="8691" h="50637">
                <a:moveTo>
                  <a:pt x="0" y="50637"/>
                </a:moveTo>
                <a:cubicBezTo>
                  <a:pt x="3333" y="-6549"/>
                  <a:pt x="5545" y="-16615"/>
                  <a:pt x="8691" y="27173"/>
                </a:cubicBezTo>
              </a:path>
            </a:pathLst>
          </a:custGeom>
          <a:noFill/>
          <a:ln w="38100">
            <a:solidFill>
              <a:srgbClr val="FF9933"/>
            </a:solidFill>
            <a:prstDash val="solid"/>
            <a:round/>
            <a:headEnd/>
            <a:tailEnd/>
          </a:ln>
        </p:spPr>
        <p:txBody>
          <a:bodyPr anchor="ctr"/>
          <a:lstStyle/>
          <a:p>
            <a:endParaRPr lang="en-US">
              <a:solidFill>
                <a:srgbClr val="000000"/>
              </a:solidFill>
            </a:endParaRPr>
          </a:p>
        </p:txBody>
      </p:sp>
      <p:sp>
        <p:nvSpPr>
          <p:cNvPr id="495" name="Oval 536"/>
          <p:cNvSpPr>
            <a:spLocks noChangeAspect="1" noChangeArrowheads="1"/>
          </p:cNvSpPr>
          <p:nvPr/>
        </p:nvSpPr>
        <p:spPr bwMode="auto">
          <a:xfrm>
            <a:off x="2232195" y="2471797"/>
            <a:ext cx="172753" cy="155929"/>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a:solidFill>
                  <a:srgbClr val="000000"/>
                </a:solidFill>
              </a:rPr>
              <a:t>1</a:t>
            </a:r>
            <a:r>
              <a:rPr lang="en-US" sz="900" smtClean="0">
                <a:solidFill>
                  <a:srgbClr val="000000"/>
                </a:solidFill>
              </a:rPr>
              <a:t>0</a:t>
            </a:r>
            <a:endParaRPr lang="en-US" sz="900">
              <a:solidFill>
                <a:srgbClr val="000000"/>
              </a:solidFill>
            </a:endParaRPr>
          </a:p>
        </p:txBody>
      </p:sp>
      <p:sp>
        <p:nvSpPr>
          <p:cNvPr id="276" name="Rectangle 548"/>
          <p:cNvSpPr>
            <a:spLocks noChangeArrowheads="1"/>
          </p:cNvSpPr>
          <p:nvPr/>
        </p:nvSpPr>
        <p:spPr bwMode="auto">
          <a:xfrm rot="18475439">
            <a:off x="3006242" y="3599991"/>
            <a:ext cx="307777" cy="138499"/>
          </a:xfrm>
          <a:prstGeom prst="rect">
            <a:avLst/>
          </a:prstGeom>
          <a:noFill/>
          <a:ln w="9525">
            <a:noFill/>
            <a:miter lim="800000"/>
            <a:headEnd/>
            <a:tailEnd/>
          </a:ln>
        </p:spPr>
        <p:txBody>
          <a:bodyPr wrap="none" lIns="0" tIns="0" rIns="0" bIns="0">
            <a:spAutoFit/>
          </a:bodyPr>
          <a:lstStyle/>
          <a:p>
            <a:r>
              <a:rPr lang="en-US" sz="900" dirty="0" smtClean="0">
                <a:solidFill>
                  <a:srgbClr val="000000"/>
                </a:solidFill>
              </a:rPr>
              <a:t>NREL</a:t>
            </a:r>
            <a:endParaRPr lang="en-US" sz="900" dirty="0">
              <a:solidFill>
                <a:srgbClr val="000000"/>
              </a:solidFill>
            </a:endParaRPr>
          </a:p>
        </p:txBody>
      </p:sp>
      <p:sp>
        <p:nvSpPr>
          <p:cNvPr id="277" name="Freeform 80"/>
          <p:cNvSpPr>
            <a:spLocks/>
          </p:cNvSpPr>
          <p:nvPr/>
        </p:nvSpPr>
        <p:spPr bwMode="auto">
          <a:xfrm flipH="1" flipV="1">
            <a:off x="1301091" y="3496953"/>
            <a:ext cx="254336" cy="100807"/>
          </a:xfrm>
          <a:custGeom>
            <a:avLst/>
            <a:gdLst>
              <a:gd name="T0" fmla="*/ 2147483647 w 438"/>
              <a:gd name="T1" fmla="*/ 2147483647 h 411"/>
              <a:gd name="T2" fmla="*/ 2147483647 w 438"/>
              <a:gd name="T3" fmla="*/ 2147483647 h 411"/>
              <a:gd name="T4" fmla="*/ 2147483647 w 438"/>
              <a:gd name="T5" fmla="*/ 2147483647 h 411"/>
              <a:gd name="T6" fmla="*/ 2147483647 w 438"/>
              <a:gd name="T7" fmla="*/ 2147483647 h 411"/>
              <a:gd name="T8" fmla="*/ 2147483647 w 438"/>
              <a:gd name="T9" fmla="*/ 2147483647 h 411"/>
              <a:gd name="T10" fmla="*/ 2147483647 w 438"/>
              <a:gd name="T11" fmla="*/ 2147483647 h 411"/>
              <a:gd name="T12" fmla="*/ 2147483647 w 438"/>
              <a:gd name="T13" fmla="*/ 2147483647 h 411"/>
              <a:gd name="T14" fmla="*/ 2147483647 w 438"/>
              <a:gd name="T15" fmla="*/ 2147483647 h 411"/>
              <a:gd name="T16" fmla="*/ 2147483647 w 438"/>
              <a:gd name="T17" fmla="*/ 2147483647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411"/>
              <a:gd name="T29" fmla="*/ 438 w 438"/>
              <a:gd name="T30" fmla="*/ 411 h 411"/>
              <a:gd name="connsiteX0" fmla="*/ 1291 w 9249"/>
              <a:gd name="connsiteY0" fmla="*/ 6863 h 9637"/>
              <a:gd name="connsiteX1" fmla="*/ 606 w 9249"/>
              <a:gd name="connsiteY1" fmla="*/ 4601 h 9637"/>
              <a:gd name="connsiteX2" fmla="*/ 401 w 9249"/>
              <a:gd name="connsiteY2" fmla="*/ 2922 h 9637"/>
              <a:gd name="connsiteX3" fmla="*/ 6291 w 9249"/>
              <a:gd name="connsiteY3" fmla="*/ 2 h 9637"/>
              <a:gd name="connsiteX4" fmla="*/ 9236 w 9249"/>
              <a:gd name="connsiteY4" fmla="*/ 3360 h 9637"/>
              <a:gd name="connsiteX5" fmla="*/ 5195 w 9249"/>
              <a:gd name="connsiteY5" fmla="*/ 6644 h 9637"/>
              <a:gd name="connsiteX6" fmla="*/ 2045 w 9249"/>
              <a:gd name="connsiteY6" fmla="*/ 9637 h 9637"/>
              <a:gd name="connsiteX7" fmla="*/ 1200 w 9249"/>
              <a:gd name="connsiteY7" fmla="*/ 6669 h 9637"/>
              <a:gd name="connsiteX0" fmla="*/ 1395 w 9999"/>
              <a:gd name="connsiteY0" fmla="*/ 7122 h 10000"/>
              <a:gd name="connsiteX1" fmla="*/ 654 w 9999"/>
              <a:gd name="connsiteY1" fmla="*/ 4774 h 10000"/>
              <a:gd name="connsiteX2" fmla="*/ 433 w 9999"/>
              <a:gd name="connsiteY2" fmla="*/ 3032 h 10000"/>
              <a:gd name="connsiteX3" fmla="*/ 6801 w 9999"/>
              <a:gd name="connsiteY3" fmla="*/ 2 h 10000"/>
              <a:gd name="connsiteX4" fmla="*/ 9985 w 9999"/>
              <a:gd name="connsiteY4" fmla="*/ 3487 h 10000"/>
              <a:gd name="connsiteX5" fmla="*/ 5616 w 9999"/>
              <a:gd name="connsiteY5" fmla="*/ 6894 h 10000"/>
              <a:gd name="connsiteX6" fmla="*/ 2210 w 9999"/>
              <a:gd name="connsiteY6" fmla="*/ 10000 h 10000"/>
              <a:gd name="connsiteX7" fmla="*/ 1296 w 9999"/>
              <a:gd name="connsiteY7" fmla="*/ 6920 h 10000"/>
              <a:gd name="connsiteX8" fmla="*/ 1395 w 9999"/>
              <a:gd name="connsiteY8" fmla="*/ 7122 h 10000"/>
              <a:gd name="connsiteX0" fmla="*/ 153 w 9720"/>
              <a:gd name="connsiteY0" fmla="*/ 3032 h 10000"/>
              <a:gd name="connsiteX1" fmla="*/ 6522 w 9720"/>
              <a:gd name="connsiteY1" fmla="*/ 2 h 10000"/>
              <a:gd name="connsiteX2" fmla="*/ 9706 w 9720"/>
              <a:gd name="connsiteY2" fmla="*/ 3487 h 10000"/>
              <a:gd name="connsiteX3" fmla="*/ 5337 w 9720"/>
              <a:gd name="connsiteY3" fmla="*/ 6894 h 10000"/>
              <a:gd name="connsiteX4" fmla="*/ 1930 w 9720"/>
              <a:gd name="connsiteY4" fmla="*/ 10000 h 10000"/>
              <a:gd name="connsiteX5" fmla="*/ 1016 w 9720"/>
              <a:gd name="connsiteY5" fmla="*/ 6920 h 10000"/>
              <a:gd name="connsiteX6" fmla="*/ 1115 w 9720"/>
              <a:gd name="connsiteY6" fmla="*/ 7122 h 10000"/>
              <a:gd name="connsiteX7" fmla="*/ 374 w 9720"/>
              <a:gd name="connsiteY7" fmla="*/ 4774 h 10000"/>
              <a:gd name="connsiteX8" fmla="*/ 1575 w 9720"/>
              <a:gd name="connsiteY8" fmla="*/ 4486 h 10000"/>
              <a:gd name="connsiteX0" fmla="*/ 0 w 9844"/>
              <a:gd name="connsiteY0" fmla="*/ 3032 h 10000"/>
              <a:gd name="connsiteX1" fmla="*/ 6553 w 9844"/>
              <a:gd name="connsiteY1" fmla="*/ 2 h 10000"/>
              <a:gd name="connsiteX2" fmla="*/ 9829 w 9844"/>
              <a:gd name="connsiteY2" fmla="*/ 3487 h 10000"/>
              <a:gd name="connsiteX3" fmla="*/ 5334 w 9844"/>
              <a:gd name="connsiteY3" fmla="*/ 6894 h 10000"/>
              <a:gd name="connsiteX4" fmla="*/ 1829 w 9844"/>
              <a:gd name="connsiteY4" fmla="*/ 10000 h 10000"/>
              <a:gd name="connsiteX5" fmla="*/ 888 w 9844"/>
              <a:gd name="connsiteY5" fmla="*/ 6920 h 10000"/>
              <a:gd name="connsiteX6" fmla="*/ 990 w 9844"/>
              <a:gd name="connsiteY6" fmla="*/ 7122 h 10000"/>
              <a:gd name="connsiteX7" fmla="*/ 228 w 9844"/>
              <a:gd name="connsiteY7" fmla="*/ 4774 h 10000"/>
              <a:gd name="connsiteX0" fmla="*/ 387 w 10387"/>
              <a:gd name="connsiteY0" fmla="*/ 3032 h 10000"/>
              <a:gd name="connsiteX1" fmla="*/ 7044 w 10387"/>
              <a:gd name="connsiteY1" fmla="*/ 2 h 10000"/>
              <a:gd name="connsiteX2" fmla="*/ 10372 w 10387"/>
              <a:gd name="connsiteY2" fmla="*/ 3487 h 10000"/>
              <a:gd name="connsiteX3" fmla="*/ 5806 w 10387"/>
              <a:gd name="connsiteY3" fmla="*/ 6894 h 10000"/>
              <a:gd name="connsiteX4" fmla="*/ 2245 w 10387"/>
              <a:gd name="connsiteY4" fmla="*/ 10000 h 10000"/>
              <a:gd name="connsiteX5" fmla="*/ 1289 w 10387"/>
              <a:gd name="connsiteY5" fmla="*/ 6920 h 10000"/>
              <a:gd name="connsiteX6" fmla="*/ 1393 w 10387"/>
              <a:gd name="connsiteY6" fmla="*/ 7122 h 10000"/>
              <a:gd name="connsiteX7" fmla="*/ 0 w 10387"/>
              <a:gd name="connsiteY7" fmla="*/ 8561 h 10000"/>
              <a:gd name="connsiteX0" fmla="*/ 3641 w 13641"/>
              <a:gd name="connsiteY0" fmla="*/ 3032 h 10000"/>
              <a:gd name="connsiteX1" fmla="*/ 10298 w 13641"/>
              <a:gd name="connsiteY1" fmla="*/ 2 h 10000"/>
              <a:gd name="connsiteX2" fmla="*/ 13626 w 13641"/>
              <a:gd name="connsiteY2" fmla="*/ 3487 h 10000"/>
              <a:gd name="connsiteX3" fmla="*/ 9060 w 13641"/>
              <a:gd name="connsiteY3" fmla="*/ 6894 h 10000"/>
              <a:gd name="connsiteX4" fmla="*/ 5499 w 13641"/>
              <a:gd name="connsiteY4" fmla="*/ 10000 h 10000"/>
              <a:gd name="connsiteX5" fmla="*/ 4543 w 13641"/>
              <a:gd name="connsiteY5" fmla="*/ 6920 h 10000"/>
              <a:gd name="connsiteX6" fmla="*/ 3 w 13641"/>
              <a:gd name="connsiteY6" fmla="*/ 6213 h 10000"/>
              <a:gd name="connsiteX7" fmla="*/ 3254 w 13641"/>
              <a:gd name="connsiteY7" fmla="*/ 8561 h 10000"/>
              <a:gd name="connsiteX0" fmla="*/ 3641 w 13641"/>
              <a:gd name="connsiteY0" fmla="*/ 3032 h 10000"/>
              <a:gd name="connsiteX1" fmla="*/ 10298 w 13641"/>
              <a:gd name="connsiteY1" fmla="*/ 2 h 10000"/>
              <a:gd name="connsiteX2" fmla="*/ 13626 w 13641"/>
              <a:gd name="connsiteY2" fmla="*/ 3487 h 10000"/>
              <a:gd name="connsiteX3" fmla="*/ 9060 w 13641"/>
              <a:gd name="connsiteY3" fmla="*/ 6894 h 10000"/>
              <a:gd name="connsiteX4" fmla="*/ 5499 w 13641"/>
              <a:gd name="connsiteY4" fmla="*/ 10000 h 10000"/>
              <a:gd name="connsiteX5" fmla="*/ 3924 w 13641"/>
              <a:gd name="connsiteY5" fmla="*/ 5026 h 10000"/>
              <a:gd name="connsiteX6" fmla="*/ 3 w 13641"/>
              <a:gd name="connsiteY6" fmla="*/ 6213 h 10000"/>
              <a:gd name="connsiteX7" fmla="*/ 3254 w 13641"/>
              <a:gd name="connsiteY7" fmla="*/ 8561 h 10000"/>
              <a:gd name="connsiteX0" fmla="*/ 3641 w 13641"/>
              <a:gd name="connsiteY0" fmla="*/ 3032 h 8651"/>
              <a:gd name="connsiteX1" fmla="*/ 10298 w 13641"/>
              <a:gd name="connsiteY1" fmla="*/ 2 h 8651"/>
              <a:gd name="connsiteX2" fmla="*/ 13626 w 13641"/>
              <a:gd name="connsiteY2" fmla="*/ 3487 h 8651"/>
              <a:gd name="connsiteX3" fmla="*/ 9060 w 13641"/>
              <a:gd name="connsiteY3" fmla="*/ 6894 h 8651"/>
              <a:gd name="connsiteX4" fmla="*/ 7047 w 13641"/>
              <a:gd name="connsiteY4" fmla="*/ 2274 h 8651"/>
              <a:gd name="connsiteX5" fmla="*/ 3924 w 13641"/>
              <a:gd name="connsiteY5" fmla="*/ 5026 h 8651"/>
              <a:gd name="connsiteX6" fmla="*/ 3 w 13641"/>
              <a:gd name="connsiteY6" fmla="*/ 6213 h 8651"/>
              <a:gd name="connsiteX7" fmla="*/ 3254 w 13641"/>
              <a:gd name="connsiteY7" fmla="*/ 8561 h 8651"/>
              <a:gd name="connsiteX0" fmla="*/ 7549 w 10000"/>
              <a:gd name="connsiteY0" fmla="*/ 0 h 9998"/>
              <a:gd name="connsiteX1" fmla="*/ 9989 w 10000"/>
              <a:gd name="connsiteY1" fmla="*/ 4029 h 9998"/>
              <a:gd name="connsiteX2" fmla="*/ 6642 w 10000"/>
              <a:gd name="connsiteY2" fmla="*/ 7967 h 9998"/>
              <a:gd name="connsiteX3" fmla="*/ 5166 w 10000"/>
              <a:gd name="connsiteY3" fmla="*/ 2627 h 9998"/>
              <a:gd name="connsiteX4" fmla="*/ 2877 w 10000"/>
              <a:gd name="connsiteY4" fmla="*/ 5808 h 9998"/>
              <a:gd name="connsiteX5" fmla="*/ 2 w 10000"/>
              <a:gd name="connsiteY5" fmla="*/ 7180 h 9998"/>
              <a:gd name="connsiteX6" fmla="*/ 2385 w 10000"/>
              <a:gd name="connsiteY6" fmla="*/ 9894 h 9998"/>
              <a:gd name="connsiteX0" fmla="*/ 9989 w 9989"/>
              <a:gd name="connsiteY0" fmla="*/ 1402 h 7372"/>
              <a:gd name="connsiteX1" fmla="*/ 6642 w 9989"/>
              <a:gd name="connsiteY1" fmla="*/ 5341 h 7372"/>
              <a:gd name="connsiteX2" fmla="*/ 5166 w 9989"/>
              <a:gd name="connsiteY2" fmla="*/ 0 h 7372"/>
              <a:gd name="connsiteX3" fmla="*/ 2877 w 9989"/>
              <a:gd name="connsiteY3" fmla="*/ 3181 h 7372"/>
              <a:gd name="connsiteX4" fmla="*/ 2 w 9989"/>
              <a:gd name="connsiteY4" fmla="*/ 4553 h 7372"/>
              <a:gd name="connsiteX5" fmla="*/ 2385 w 9989"/>
              <a:gd name="connsiteY5" fmla="*/ 7268 h 7372"/>
              <a:gd name="connsiteX0" fmla="*/ 6649 w 6649"/>
              <a:gd name="connsiteY0" fmla="*/ 7245 h 10000"/>
              <a:gd name="connsiteX1" fmla="*/ 5172 w 6649"/>
              <a:gd name="connsiteY1" fmla="*/ 0 h 10000"/>
              <a:gd name="connsiteX2" fmla="*/ 2880 w 6649"/>
              <a:gd name="connsiteY2" fmla="*/ 4315 h 10000"/>
              <a:gd name="connsiteX3" fmla="*/ 2 w 6649"/>
              <a:gd name="connsiteY3" fmla="*/ 6176 h 10000"/>
              <a:gd name="connsiteX4" fmla="*/ 2388 w 6649"/>
              <a:gd name="connsiteY4" fmla="*/ 9859 h 10000"/>
              <a:gd name="connsiteX0" fmla="*/ 14101 w 14101"/>
              <a:gd name="connsiteY0" fmla="*/ 74 h 10550"/>
              <a:gd name="connsiteX1" fmla="*/ 7779 w 14101"/>
              <a:gd name="connsiteY1" fmla="*/ 550 h 10550"/>
              <a:gd name="connsiteX2" fmla="*/ 4331 w 14101"/>
              <a:gd name="connsiteY2" fmla="*/ 4865 h 10550"/>
              <a:gd name="connsiteX3" fmla="*/ 3 w 14101"/>
              <a:gd name="connsiteY3" fmla="*/ 6726 h 10550"/>
              <a:gd name="connsiteX4" fmla="*/ 3592 w 14101"/>
              <a:gd name="connsiteY4" fmla="*/ 10409 h 10550"/>
              <a:gd name="connsiteX0" fmla="*/ 9915 w 9915"/>
              <a:gd name="connsiteY0" fmla="*/ 5226 h 10000"/>
              <a:gd name="connsiteX1" fmla="*/ 7779 w 9915"/>
              <a:gd name="connsiteY1" fmla="*/ 0 h 10000"/>
              <a:gd name="connsiteX2" fmla="*/ 4331 w 9915"/>
              <a:gd name="connsiteY2" fmla="*/ 4315 h 10000"/>
              <a:gd name="connsiteX3" fmla="*/ 3 w 9915"/>
              <a:gd name="connsiteY3" fmla="*/ 6176 h 10000"/>
              <a:gd name="connsiteX4" fmla="*/ 3592 w 9915"/>
              <a:gd name="connsiteY4" fmla="*/ 9859 h 10000"/>
              <a:gd name="connsiteX0" fmla="*/ 10000 w 10136"/>
              <a:gd name="connsiteY0" fmla="*/ 5226 h 10000"/>
              <a:gd name="connsiteX1" fmla="*/ 7846 w 10136"/>
              <a:gd name="connsiteY1" fmla="*/ 0 h 10000"/>
              <a:gd name="connsiteX2" fmla="*/ 4368 w 10136"/>
              <a:gd name="connsiteY2" fmla="*/ 4315 h 10000"/>
              <a:gd name="connsiteX3" fmla="*/ 3 w 10136"/>
              <a:gd name="connsiteY3" fmla="*/ 6176 h 10000"/>
              <a:gd name="connsiteX4" fmla="*/ 3623 w 10136"/>
              <a:gd name="connsiteY4" fmla="*/ 9859 h 10000"/>
              <a:gd name="connsiteX0" fmla="*/ 10517 w 10630"/>
              <a:gd name="connsiteY0" fmla="*/ 6414 h 10000"/>
              <a:gd name="connsiteX1" fmla="*/ 7846 w 10630"/>
              <a:gd name="connsiteY1" fmla="*/ 0 h 10000"/>
              <a:gd name="connsiteX2" fmla="*/ 4368 w 10630"/>
              <a:gd name="connsiteY2" fmla="*/ 4315 h 10000"/>
              <a:gd name="connsiteX3" fmla="*/ 3 w 10630"/>
              <a:gd name="connsiteY3" fmla="*/ 6176 h 10000"/>
              <a:gd name="connsiteX4" fmla="*/ 3623 w 10630"/>
              <a:gd name="connsiteY4" fmla="*/ 9859 h 10000"/>
              <a:gd name="connsiteX0" fmla="*/ 10515 w 10628"/>
              <a:gd name="connsiteY0" fmla="*/ 6414 h 6414"/>
              <a:gd name="connsiteX1" fmla="*/ 7844 w 10628"/>
              <a:gd name="connsiteY1" fmla="*/ 0 h 6414"/>
              <a:gd name="connsiteX2" fmla="*/ 4366 w 10628"/>
              <a:gd name="connsiteY2" fmla="*/ 4315 h 6414"/>
              <a:gd name="connsiteX3" fmla="*/ 1 w 10628"/>
              <a:gd name="connsiteY3" fmla="*/ 6176 h 6414"/>
              <a:gd name="connsiteX0" fmla="*/ 5786 w 5892"/>
              <a:gd name="connsiteY0" fmla="*/ 10000 h 10000"/>
              <a:gd name="connsiteX1" fmla="*/ 3273 w 5892"/>
              <a:gd name="connsiteY1" fmla="*/ 0 h 10000"/>
              <a:gd name="connsiteX2" fmla="*/ 0 w 5892"/>
              <a:gd name="connsiteY2" fmla="*/ 6727 h 10000"/>
              <a:gd name="connsiteX0" fmla="*/ 9820 w 9820"/>
              <a:gd name="connsiteY0" fmla="*/ 10000 h 10000"/>
              <a:gd name="connsiteX1" fmla="*/ 5555 w 9820"/>
              <a:gd name="connsiteY1" fmla="*/ 0 h 10000"/>
              <a:gd name="connsiteX2" fmla="*/ 0 w 9820"/>
              <a:gd name="connsiteY2" fmla="*/ 6727 h 10000"/>
              <a:gd name="connsiteX0" fmla="*/ 10000 w 10000"/>
              <a:gd name="connsiteY0" fmla="*/ 10000 h 10000"/>
              <a:gd name="connsiteX1" fmla="*/ 5657 w 10000"/>
              <a:gd name="connsiteY1" fmla="*/ 0 h 10000"/>
              <a:gd name="connsiteX2" fmla="*/ 0 w 10000"/>
              <a:gd name="connsiteY2" fmla="*/ 6727 h 10000"/>
              <a:gd name="connsiteX0" fmla="*/ 16781 w 16781"/>
              <a:gd name="connsiteY0" fmla="*/ 17372 h 17372"/>
              <a:gd name="connsiteX1" fmla="*/ 5657 w 16781"/>
              <a:gd name="connsiteY1" fmla="*/ 0 h 17372"/>
              <a:gd name="connsiteX2" fmla="*/ 0 w 16781"/>
              <a:gd name="connsiteY2" fmla="*/ 6727 h 17372"/>
              <a:gd name="connsiteX0" fmla="*/ 16781 w 17638"/>
              <a:gd name="connsiteY0" fmla="*/ 17382 h 17382"/>
              <a:gd name="connsiteX1" fmla="*/ 5657 w 17638"/>
              <a:gd name="connsiteY1" fmla="*/ 10 h 17382"/>
              <a:gd name="connsiteX2" fmla="*/ 0 w 17638"/>
              <a:gd name="connsiteY2" fmla="*/ 6737 h 17382"/>
              <a:gd name="connsiteX0" fmla="*/ 16781 w 17638"/>
              <a:gd name="connsiteY0" fmla="*/ 17382 h 17382"/>
              <a:gd name="connsiteX1" fmla="*/ 5657 w 17638"/>
              <a:gd name="connsiteY1" fmla="*/ 10 h 17382"/>
              <a:gd name="connsiteX2" fmla="*/ 0 w 17638"/>
              <a:gd name="connsiteY2" fmla="*/ 6737 h 17382"/>
              <a:gd name="connsiteX0" fmla="*/ 16781 w 17717"/>
              <a:gd name="connsiteY0" fmla="*/ 18651 h 18651"/>
              <a:gd name="connsiteX1" fmla="*/ 5657 w 17717"/>
              <a:gd name="connsiteY1" fmla="*/ 1279 h 18651"/>
              <a:gd name="connsiteX2" fmla="*/ 0 w 17717"/>
              <a:gd name="connsiteY2" fmla="*/ 8006 h 18651"/>
              <a:gd name="connsiteX0" fmla="*/ 16781 w 17774"/>
              <a:gd name="connsiteY0" fmla="*/ 17566 h 17566"/>
              <a:gd name="connsiteX1" fmla="*/ 5657 w 17774"/>
              <a:gd name="connsiteY1" fmla="*/ 194 h 17566"/>
              <a:gd name="connsiteX2" fmla="*/ 0 w 17774"/>
              <a:gd name="connsiteY2" fmla="*/ 6921 h 17566"/>
              <a:gd name="connsiteX0" fmla="*/ 16781 w 18011"/>
              <a:gd name="connsiteY0" fmla="*/ 15433 h 15433"/>
              <a:gd name="connsiteX1" fmla="*/ 8610 w 18011"/>
              <a:gd name="connsiteY1" fmla="*/ 518 h 15433"/>
              <a:gd name="connsiteX2" fmla="*/ 0 w 18011"/>
              <a:gd name="connsiteY2" fmla="*/ 4788 h 15433"/>
              <a:gd name="connsiteX0" fmla="*/ 16781 w 17936"/>
              <a:gd name="connsiteY0" fmla="*/ 15018 h 15018"/>
              <a:gd name="connsiteX1" fmla="*/ 8610 w 17936"/>
              <a:gd name="connsiteY1" fmla="*/ 103 h 15018"/>
              <a:gd name="connsiteX2" fmla="*/ 0 w 17936"/>
              <a:gd name="connsiteY2" fmla="*/ 4373 h 15018"/>
              <a:gd name="connsiteX0" fmla="*/ 16781 w 17901"/>
              <a:gd name="connsiteY0" fmla="*/ 15243 h 15243"/>
              <a:gd name="connsiteX1" fmla="*/ 8610 w 17901"/>
              <a:gd name="connsiteY1" fmla="*/ 328 h 15243"/>
              <a:gd name="connsiteX2" fmla="*/ 0 w 17901"/>
              <a:gd name="connsiteY2" fmla="*/ 4598 h 15243"/>
              <a:gd name="connsiteX0" fmla="*/ 16781 w 16781"/>
              <a:gd name="connsiteY0" fmla="*/ 14918 h 14918"/>
              <a:gd name="connsiteX1" fmla="*/ 8610 w 16781"/>
              <a:gd name="connsiteY1" fmla="*/ 3 h 14918"/>
              <a:gd name="connsiteX2" fmla="*/ 0 w 16781"/>
              <a:gd name="connsiteY2" fmla="*/ 4273 h 14918"/>
              <a:gd name="connsiteX0" fmla="*/ 16781 w 16781"/>
              <a:gd name="connsiteY0" fmla="*/ 12752 h 12752"/>
              <a:gd name="connsiteX1" fmla="*/ 9813 w 16781"/>
              <a:gd name="connsiteY1" fmla="*/ 5 h 12752"/>
              <a:gd name="connsiteX2" fmla="*/ 0 w 16781"/>
              <a:gd name="connsiteY2" fmla="*/ 2107 h 12752"/>
              <a:gd name="connsiteX0" fmla="*/ 16781 w 16939"/>
              <a:gd name="connsiteY0" fmla="*/ 12750 h 12750"/>
              <a:gd name="connsiteX1" fmla="*/ 9813 w 16939"/>
              <a:gd name="connsiteY1" fmla="*/ 3 h 12750"/>
              <a:gd name="connsiteX2" fmla="*/ 0 w 16939"/>
              <a:gd name="connsiteY2" fmla="*/ 2105 h 12750"/>
              <a:gd name="connsiteX0" fmla="*/ 16781 w 16882"/>
              <a:gd name="connsiteY0" fmla="*/ 10645 h 10645"/>
              <a:gd name="connsiteX1" fmla="*/ 6204 w 16882"/>
              <a:gd name="connsiteY1" fmla="*/ 9895 h 10645"/>
              <a:gd name="connsiteX2" fmla="*/ 0 w 16882"/>
              <a:gd name="connsiteY2" fmla="*/ 0 h 10645"/>
              <a:gd name="connsiteX0" fmla="*/ 16781 w 16781"/>
              <a:gd name="connsiteY0" fmla="*/ 10645 h 10645"/>
              <a:gd name="connsiteX1" fmla="*/ 6204 w 16781"/>
              <a:gd name="connsiteY1" fmla="*/ 9895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8072 w 18072"/>
              <a:gd name="connsiteY0" fmla="*/ 18610 h 18610"/>
              <a:gd name="connsiteX1" fmla="*/ 8501 w 18072"/>
              <a:gd name="connsiteY1" fmla="*/ 3824 h 18610"/>
              <a:gd name="connsiteX2" fmla="*/ 0 w 18072"/>
              <a:gd name="connsiteY2" fmla="*/ 0 h 18610"/>
              <a:gd name="connsiteX0" fmla="*/ 18072 w 18183"/>
              <a:gd name="connsiteY0" fmla="*/ 18610 h 18610"/>
              <a:gd name="connsiteX1" fmla="*/ 17578 w 18183"/>
              <a:gd name="connsiteY1" fmla="*/ 7312 h 18610"/>
              <a:gd name="connsiteX2" fmla="*/ 8501 w 18183"/>
              <a:gd name="connsiteY2" fmla="*/ 3824 h 18610"/>
              <a:gd name="connsiteX3" fmla="*/ 0 w 18183"/>
              <a:gd name="connsiteY3" fmla="*/ 0 h 18610"/>
              <a:gd name="connsiteX0" fmla="*/ 18287 w 18287"/>
              <a:gd name="connsiteY0" fmla="*/ 20601 h 20601"/>
              <a:gd name="connsiteX1" fmla="*/ 17578 w 18287"/>
              <a:gd name="connsiteY1" fmla="*/ 7312 h 20601"/>
              <a:gd name="connsiteX2" fmla="*/ 8501 w 18287"/>
              <a:gd name="connsiteY2" fmla="*/ 3824 h 20601"/>
              <a:gd name="connsiteX3" fmla="*/ 0 w 18287"/>
              <a:gd name="connsiteY3" fmla="*/ 0 h 20601"/>
              <a:gd name="connsiteX0" fmla="*/ 44199 w 44199"/>
              <a:gd name="connsiteY0" fmla="*/ 13719 h 13719"/>
              <a:gd name="connsiteX1" fmla="*/ 17578 w 44199"/>
              <a:gd name="connsiteY1" fmla="*/ 7312 h 13719"/>
              <a:gd name="connsiteX2" fmla="*/ 8501 w 44199"/>
              <a:gd name="connsiteY2" fmla="*/ 3824 h 13719"/>
              <a:gd name="connsiteX3" fmla="*/ 0 w 44199"/>
              <a:gd name="connsiteY3" fmla="*/ 0 h 13719"/>
              <a:gd name="connsiteX0" fmla="*/ 44199 w 44199"/>
              <a:gd name="connsiteY0" fmla="*/ 13719 h 13719"/>
              <a:gd name="connsiteX1" fmla="*/ 8501 w 44199"/>
              <a:gd name="connsiteY1" fmla="*/ 3824 h 13719"/>
              <a:gd name="connsiteX2" fmla="*/ 0 w 44199"/>
              <a:gd name="connsiteY2" fmla="*/ 0 h 13719"/>
              <a:gd name="connsiteX0" fmla="*/ 44199 w 44199"/>
              <a:gd name="connsiteY0" fmla="*/ 13719 h 13719"/>
              <a:gd name="connsiteX1" fmla="*/ 39000 w 44199"/>
              <a:gd name="connsiteY1" fmla="*/ 10870 h 13719"/>
              <a:gd name="connsiteX2" fmla="*/ 0 w 44199"/>
              <a:gd name="connsiteY2" fmla="*/ 0 h 13719"/>
              <a:gd name="connsiteX0" fmla="*/ 8121 w 8121"/>
              <a:gd name="connsiteY0" fmla="*/ 3152 h 3152"/>
              <a:gd name="connsiteX1" fmla="*/ 2922 w 8121"/>
              <a:gd name="connsiteY1" fmla="*/ 303 h 3152"/>
              <a:gd name="connsiteX2" fmla="*/ 0 w 8121"/>
              <a:gd name="connsiteY2" fmla="*/ 248 h 3152"/>
              <a:gd name="connsiteX0" fmla="*/ 15024 w 15024"/>
              <a:gd name="connsiteY0" fmla="*/ 9742 h 9742"/>
              <a:gd name="connsiteX1" fmla="*/ 8622 w 15024"/>
              <a:gd name="connsiteY1" fmla="*/ 703 h 9742"/>
              <a:gd name="connsiteX2" fmla="*/ 0 w 15024"/>
              <a:gd name="connsiteY2" fmla="*/ 4272 h 9742"/>
              <a:gd name="connsiteX0" fmla="*/ 10000 w 10000"/>
              <a:gd name="connsiteY0" fmla="*/ 11810 h 11810"/>
              <a:gd name="connsiteX1" fmla="*/ 5739 w 10000"/>
              <a:gd name="connsiteY1" fmla="*/ 2532 h 11810"/>
              <a:gd name="connsiteX2" fmla="*/ 0 w 10000"/>
              <a:gd name="connsiteY2" fmla="*/ 6195 h 11810"/>
              <a:gd name="connsiteX0" fmla="*/ 10209 w 10209"/>
              <a:gd name="connsiteY0" fmla="*/ 10875 h 10875"/>
              <a:gd name="connsiteX1" fmla="*/ 5948 w 10209"/>
              <a:gd name="connsiteY1" fmla="*/ 1597 h 10875"/>
              <a:gd name="connsiteX2" fmla="*/ 0 w 10209"/>
              <a:gd name="connsiteY2" fmla="*/ 8553 h 10875"/>
              <a:gd name="connsiteX0" fmla="*/ 10209 w 10209"/>
              <a:gd name="connsiteY0" fmla="*/ 10274 h 10274"/>
              <a:gd name="connsiteX1" fmla="*/ 5948 w 10209"/>
              <a:gd name="connsiteY1" fmla="*/ 996 h 10274"/>
              <a:gd name="connsiteX2" fmla="*/ 5629 w 10209"/>
              <a:gd name="connsiteY2" fmla="*/ 1043 h 10274"/>
              <a:gd name="connsiteX3" fmla="*/ 0 w 10209"/>
              <a:gd name="connsiteY3" fmla="*/ 7952 h 10274"/>
              <a:gd name="connsiteX0" fmla="*/ 10209 w 10209"/>
              <a:gd name="connsiteY0" fmla="*/ 9297 h 9297"/>
              <a:gd name="connsiteX1" fmla="*/ 5948 w 10209"/>
              <a:gd name="connsiteY1" fmla="*/ 19 h 9297"/>
              <a:gd name="connsiteX2" fmla="*/ 0 w 10209"/>
              <a:gd name="connsiteY2" fmla="*/ 6975 h 9297"/>
              <a:gd name="connsiteX0" fmla="*/ 10000 w 10000"/>
              <a:gd name="connsiteY0" fmla="*/ 2498 h 2498"/>
              <a:gd name="connsiteX1" fmla="*/ 0 w 10000"/>
              <a:gd name="connsiteY1" fmla="*/ 0 h 2498"/>
              <a:gd name="connsiteX0" fmla="*/ 8874 w 8874"/>
              <a:gd name="connsiteY0" fmla="*/ 0 h 13632"/>
              <a:gd name="connsiteX1" fmla="*/ 0 w 8874"/>
              <a:gd name="connsiteY1" fmla="*/ 13632 h 13632"/>
              <a:gd name="connsiteX0" fmla="*/ 10000 w 10000"/>
              <a:gd name="connsiteY0" fmla="*/ 29171 h 39171"/>
              <a:gd name="connsiteX1" fmla="*/ 2061 w 10000"/>
              <a:gd name="connsiteY1" fmla="*/ 11 h 39171"/>
              <a:gd name="connsiteX2" fmla="*/ 0 w 10000"/>
              <a:gd name="connsiteY2" fmla="*/ 39171 h 39171"/>
              <a:gd name="connsiteX0" fmla="*/ 10000 w 10000"/>
              <a:gd name="connsiteY0" fmla="*/ 29160 h 39160"/>
              <a:gd name="connsiteX1" fmla="*/ 2061 w 10000"/>
              <a:gd name="connsiteY1" fmla="*/ 0 h 39160"/>
              <a:gd name="connsiteX2" fmla="*/ 0 w 10000"/>
              <a:gd name="connsiteY2" fmla="*/ 39160 h 39160"/>
              <a:gd name="connsiteX0" fmla="*/ 10000 w 10000"/>
              <a:gd name="connsiteY0" fmla="*/ 0 h 10000"/>
              <a:gd name="connsiteX1" fmla="*/ 0 w 10000"/>
              <a:gd name="connsiteY1" fmla="*/ 10000 h 10000"/>
              <a:gd name="connsiteX0" fmla="*/ 10000 w 10000"/>
              <a:gd name="connsiteY0" fmla="*/ 9278 h 19278"/>
              <a:gd name="connsiteX1" fmla="*/ 0 w 10000"/>
              <a:gd name="connsiteY1" fmla="*/ 19278 h 19278"/>
              <a:gd name="connsiteX0" fmla="*/ 10000 w 10000"/>
              <a:gd name="connsiteY0" fmla="*/ 15006 h 25006"/>
              <a:gd name="connsiteX1" fmla="*/ 0 w 10000"/>
              <a:gd name="connsiteY1" fmla="*/ 25006 h 25006"/>
              <a:gd name="connsiteX0" fmla="*/ 6770 w 6770"/>
              <a:gd name="connsiteY0" fmla="*/ 12661 h 29595"/>
              <a:gd name="connsiteX1" fmla="*/ 0 w 6770"/>
              <a:gd name="connsiteY1" fmla="*/ 29595 h 29595"/>
              <a:gd name="connsiteX0" fmla="*/ 10000 w 10000"/>
              <a:gd name="connsiteY0" fmla="*/ 5256 h 10978"/>
              <a:gd name="connsiteX1" fmla="*/ 0 w 10000"/>
              <a:gd name="connsiteY1" fmla="*/ 10978 h 10978"/>
              <a:gd name="connsiteX0" fmla="*/ 10000 w 10000"/>
              <a:gd name="connsiteY0" fmla="*/ 7904 h 13626"/>
              <a:gd name="connsiteX1" fmla="*/ 0 w 10000"/>
              <a:gd name="connsiteY1" fmla="*/ 13626 h 13626"/>
            </a:gdLst>
            <a:ahLst/>
            <a:cxnLst>
              <a:cxn ang="0">
                <a:pos x="connsiteX0" y="connsiteY0"/>
              </a:cxn>
              <a:cxn ang="0">
                <a:pos x="connsiteX1" y="connsiteY1"/>
              </a:cxn>
            </a:cxnLst>
            <a:rect l="l" t="t" r="r" b="b"/>
            <a:pathLst>
              <a:path w="10000" h="13626">
                <a:moveTo>
                  <a:pt x="10000" y="7904"/>
                </a:moveTo>
                <a:cubicBezTo>
                  <a:pt x="-205" y="-342"/>
                  <a:pt x="2537" y="-6831"/>
                  <a:pt x="0" y="13626"/>
                </a:cubicBezTo>
              </a:path>
            </a:pathLst>
          </a:custGeom>
          <a:noFill/>
          <a:ln w="63500">
            <a:solidFill>
              <a:srgbClr val="FF66FF"/>
            </a:solidFill>
            <a:round/>
            <a:headEnd/>
            <a:tailEnd/>
          </a:ln>
        </p:spPr>
        <p:txBody>
          <a:bodyPr/>
          <a:lstStyle/>
          <a:p>
            <a:endParaRPr lang="en-US">
              <a:solidFill>
                <a:srgbClr val="000000"/>
              </a:solidFill>
            </a:endParaRPr>
          </a:p>
        </p:txBody>
      </p:sp>
      <p:sp>
        <p:nvSpPr>
          <p:cNvPr id="279" name="Freeform 577"/>
          <p:cNvSpPr>
            <a:spLocks/>
          </p:cNvSpPr>
          <p:nvPr/>
        </p:nvSpPr>
        <p:spPr bwMode="auto">
          <a:xfrm>
            <a:off x="3289409" y="3475254"/>
            <a:ext cx="439071" cy="18141"/>
          </a:xfrm>
          <a:custGeom>
            <a:avLst/>
            <a:gdLst>
              <a:gd name="T0" fmla="*/ 0 w 537"/>
              <a:gd name="T1" fmla="*/ 0 h 381"/>
              <a:gd name="T2" fmla="*/ 2147483647 w 537"/>
              <a:gd name="T3" fmla="*/ 2147483647 h 381"/>
              <a:gd name="T4" fmla="*/ 2147483647 w 537"/>
              <a:gd name="T5" fmla="*/ 2147483647 h 381"/>
              <a:gd name="T6" fmla="*/ 0 60000 65536"/>
              <a:gd name="T7" fmla="*/ 0 60000 65536"/>
              <a:gd name="T8" fmla="*/ 0 60000 65536"/>
              <a:gd name="T9" fmla="*/ 0 w 537"/>
              <a:gd name="T10" fmla="*/ 0 h 381"/>
              <a:gd name="T11" fmla="*/ 537 w 537"/>
              <a:gd name="T12" fmla="*/ 381 h 381"/>
              <a:gd name="connsiteX0" fmla="*/ 0 w 10000"/>
              <a:gd name="connsiteY0" fmla="*/ 0 h 9816"/>
              <a:gd name="connsiteX1" fmla="*/ 1825 w 10000"/>
              <a:gd name="connsiteY1" fmla="*/ 8373 h 9816"/>
              <a:gd name="connsiteX2" fmla="*/ 7277 w 10000"/>
              <a:gd name="connsiteY2" fmla="*/ 3792 h 9816"/>
              <a:gd name="connsiteX3" fmla="*/ 10000 w 10000"/>
              <a:gd name="connsiteY3" fmla="*/ 9816 h 9816"/>
              <a:gd name="connsiteX0" fmla="*/ 0 w 10000"/>
              <a:gd name="connsiteY0" fmla="*/ 0 h 10000"/>
              <a:gd name="connsiteX1" fmla="*/ 7277 w 10000"/>
              <a:gd name="connsiteY1" fmla="*/ 3863 h 10000"/>
              <a:gd name="connsiteX2" fmla="*/ 10000 w 10000"/>
              <a:gd name="connsiteY2" fmla="*/ 10000 h 10000"/>
              <a:gd name="connsiteX0" fmla="*/ 0 w 10000"/>
              <a:gd name="connsiteY0" fmla="*/ 0 h 11283"/>
              <a:gd name="connsiteX1" fmla="*/ 7277 w 10000"/>
              <a:gd name="connsiteY1" fmla="*/ 5146 h 11283"/>
              <a:gd name="connsiteX2" fmla="*/ 10000 w 10000"/>
              <a:gd name="connsiteY2" fmla="*/ 11283 h 11283"/>
              <a:gd name="connsiteX0" fmla="*/ 0 w 10000"/>
              <a:gd name="connsiteY0" fmla="*/ 0 h 11283"/>
              <a:gd name="connsiteX1" fmla="*/ 7277 w 10000"/>
              <a:gd name="connsiteY1" fmla="*/ 5146 h 11283"/>
              <a:gd name="connsiteX2" fmla="*/ 10000 w 10000"/>
              <a:gd name="connsiteY2" fmla="*/ 11283 h 11283"/>
              <a:gd name="connsiteX0" fmla="*/ 0 w 10000"/>
              <a:gd name="connsiteY0" fmla="*/ 0 h 11283"/>
              <a:gd name="connsiteX1" fmla="*/ 7277 w 10000"/>
              <a:gd name="connsiteY1" fmla="*/ 5146 h 11283"/>
              <a:gd name="connsiteX2" fmla="*/ 10000 w 10000"/>
              <a:gd name="connsiteY2" fmla="*/ 11283 h 11283"/>
              <a:gd name="connsiteX0" fmla="*/ 0 w 11221"/>
              <a:gd name="connsiteY0" fmla="*/ 0 h 6963"/>
              <a:gd name="connsiteX1" fmla="*/ 8498 w 11221"/>
              <a:gd name="connsiteY1" fmla="*/ 826 h 6963"/>
              <a:gd name="connsiteX2" fmla="*/ 11221 w 11221"/>
              <a:gd name="connsiteY2" fmla="*/ 6963 h 6963"/>
              <a:gd name="connsiteX0" fmla="*/ 0 w 10000"/>
              <a:gd name="connsiteY0" fmla="*/ 0 h 10000"/>
              <a:gd name="connsiteX1" fmla="*/ 7573 w 10000"/>
              <a:gd name="connsiteY1" fmla="*/ 1186 h 10000"/>
              <a:gd name="connsiteX2" fmla="*/ 10000 w 10000"/>
              <a:gd name="connsiteY2" fmla="*/ 10000 h 10000"/>
              <a:gd name="connsiteX0" fmla="*/ 0 w 10000"/>
              <a:gd name="connsiteY0" fmla="*/ 0 h 12017"/>
              <a:gd name="connsiteX1" fmla="*/ 9088 w 10000"/>
              <a:gd name="connsiteY1" fmla="*/ 8559 h 12017"/>
              <a:gd name="connsiteX2" fmla="*/ 10000 w 10000"/>
              <a:gd name="connsiteY2" fmla="*/ 10000 h 12017"/>
              <a:gd name="connsiteX0" fmla="*/ 0 w 10000"/>
              <a:gd name="connsiteY0" fmla="*/ 0 h 10000"/>
              <a:gd name="connsiteX1" fmla="*/ 10000 w 10000"/>
              <a:gd name="connsiteY1" fmla="*/ 10000 h 10000"/>
              <a:gd name="connsiteX0" fmla="*/ 0 w 10129"/>
              <a:gd name="connsiteY0" fmla="*/ 0 h 10000"/>
              <a:gd name="connsiteX1" fmla="*/ 10129 w 10129"/>
              <a:gd name="connsiteY1" fmla="*/ 10000 h 10000"/>
              <a:gd name="connsiteX0" fmla="*/ 0 w 10129"/>
              <a:gd name="connsiteY0" fmla="*/ 0 h 10000"/>
              <a:gd name="connsiteX1" fmla="*/ 2914 w 10129"/>
              <a:gd name="connsiteY1" fmla="*/ 4173 h 10000"/>
              <a:gd name="connsiteX2" fmla="*/ 10129 w 10129"/>
              <a:gd name="connsiteY2" fmla="*/ 10000 h 10000"/>
              <a:gd name="connsiteX0" fmla="*/ 0 w 3714"/>
              <a:gd name="connsiteY0" fmla="*/ 0 h 4510"/>
              <a:gd name="connsiteX1" fmla="*/ 2914 w 3714"/>
              <a:gd name="connsiteY1" fmla="*/ 4173 h 4510"/>
              <a:gd name="connsiteX2" fmla="*/ 3706 w 3714"/>
              <a:gd name="connsiteY2" fmla="*/ 899 h 4510"/>
              <a:gd name="connsiteX0" fmla="*/ 0 w 9978"/>
              <a:gd name="connsiteY0" fmla="*/ 0 h 6128"/>
              <a:gd name="connsiteX1" fmla="*/ 4763 w 9978"/>
              <a:gd name="connsiteY1" fmla="*/ 5166 h 6128"/>
              <a:gd name="connsiteX2" fmla="*/ 9978 w 9978"/>
              <a:gd name="connsiteY2" fmla="*/ 1993 h 6128"/>
              <a:gd name="connsiteX0" fmla="*/ 0 w 10000"/>
              <a:gd name="connsiteY0" fmla="*/ 0 h 8795"/>
              <a:gd name="connsiteX1" fmla="*/ 4774 w 10000"/>
              <a:gd name="connsiteY1" fmla="*/ 8430 h 8795"/>
              <a:gd name="connsiteX2" fmla="*/ 10000 w 10000"/>
              <a:gd name="connsiteY2" fmla="*/ 3252 h 8795"/>
              <a:gd name="connsiteX0" fmla="*/ 0 w 10000"/>
              <a:gd name="connsiteY0" fmla="*/ 2834 h 6532"/>
              <a:gd name="connsiteX1" fmla="*/ 4640 w 10000"/>
              <a:gd name="connsiteY1" fmla="*/ 1044 h 6532"/>
              <a:gd name="connsiteX2" fmla="*/ 10000 w 10000"/>
              <a:gd name="connsiteY2" fmla="*/ 6532 h 6532"/>
              <a:gd name="connsiteX0" fmla="*/ 0 w 10000"/>
              <a:gd name="connsiteY0" fmla="*/ 0 h 5661"/>
              <a:gd name="connsiteX1" fmla="*/ 10000 w 10000"/>
              <a:gd name="connsiteY1" fmla="*/ 5661 h 5661"/>
              <a:gd name="connsiteX0" fmla="*/ 0 w 10000"/>
              <a:gd name="connsiteY0" fmla="*/ 0 h 10000"/>
              <a:gd name="connsiteX1" fmla="*/ 10000 w 10000"/>
              <a:gd name="connsiteY1" fmla="*/ 10000 h 10000"/>
              <a:gd name="connsiteX0" fmla="*/ 0 w 10000"/>
              <a:gd name="connsiteY0" fmla="*/ 2363 h 12363"/>
              <a:gd name="connsiteX1" fmla="*/ 10000 w 10000"/>
              <a:gd name="connsiteY1" fmla="*/ 12363 h 12363"/>
              <a:gd name="connsiteX0" fmla="*/ 0 w 12386"/>
              <a:gd name="connsiteY0" fmla="*/ 5345 h 8232"/>
              <a:gd name="connsiteX1" fmla="*/ 12386 w 12386"/>
              <a:gd name="connsiteY1" fmla="*/ 8232 h 8232"/>
              <a:gd name="connsiteX0" fmla="*/ 0 w 10000"/>
              <a:gd name="connsiteY0" fmla="*/ 2424 h 5931"/>
              <a:gd name="connsiteX1" fmla="*/ 10000 w 10000"/>
              <a:gd name="connsiteY1" fmla="*/ 5931 h 5931"/>
            </a:gdLst>
            <a:ahLst/>
            <a:cxnLst>
              <a:cxn ang="0">
                <a:pos x="connsiteX0" y="connsiteY0"/>
              </a:cxn>
              <a:cxn ang="0">
                <a:pos x="connsiteX1" y="connsiteY1"/>
              </a:cxn>
            </a:cxnLst>
            <a:rect l="l" t="t" r="r" b="b"/>
            <a:pathLst>
              <a:path w="10000" h="5931">
                <a:moveTo>
                  <a:pt x="0" y="2424"/>
                </a:moveTo>
                <a:cubicBezTo>
                  <a:pt x="2691" y="-2869"/>
                  <a:pt x="5250" y="1522"/>
                  <a:pt x="10000" y="5931"/>
                </a:cubicBez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280" name="Freeform 64"/>
          <p:cNvSpPr>
            <a:spLocks/>
          </p:cNvSpPr>
          <p:nvPr/>
        </p:nvSpPr>
        <p:spPr bwMode="auto">
          <a:xfrm rot="2589006">
            <a:off x="3493627" y="4314564"/>
            <a:ext cx="150406" cy="121769"/>
          </a:xfrm>
          <a:custGeom>
            <a:avLst/>
            <a:gdLst>
              <a:gd name="T0" fmla="*/ 2147483647 w 232"/>
              <a:gd name="T1" fmla="*/ 2147483647 h 319"/>
              <a:gd name="T2" fmla="*/ 2147483647 w 232"/>
              <a:gd name="T3" fmla="*/ 2147483647 h 319"/>
              <a:gd name="T4" fmla="*/ 2147483647 w 232"/>
              <a:gd name="T5" fmla="*/ 2147483647 h 319"/>
              <a:gd name="T6" fmla="*/ 2147483647 w 232"/>
              <a:gd name="T7" fmla="*/ 2147483647 h 319"/>
              <a:gd name="T8" fmla="*/ 2147483647 w 232"/>
              <a:gd name="T9" fmla="*/ 2147483647 h 319"/>
              <a:gd name="T10" fmla="*/ 2147483647 w 232"/>
              <a:gd name="T11" fmla="*/ 2147483647 h 319"/>
              <a:gd name="T12" fmla="*/ 2147483647 w 232"/>
              <a:gd name="T13" fmla="*/ 2147483647 h 319"/>
              <a:gd name="T14" fmla="*/ 0 60000 65536"/>
              <a:gd name="T15" fmla="*/ 0 60000 65536"/>
              <a:gd name="T16" fmla="*/ 0 60000 65536"/>
              <a:gd name="T17" fmla="*/ 0 60000 65536"/>
              <a:gd name="T18" fmla="*/ 0 60000 65536"/>
              <a:gd name="T19" fmla="*/ 0 60000 65536"/>
              <a:gd name="T20" fmla="*/ 0 60000 65536"/>
              <a:gd name="T21" fmla="*/ 0 w 232"/>
              <a:gd name="T22" fmla="*/ 0 h 319"/>
              <a:gd name="T23" fmla="*/ 232 w 232"/>
              <a:gd name="T24" fmla="*/ 319 h 319"/>
              <a:gd name="connsiteX0" fmla="*/ 291 w 9361"/>
              <a:gd name="connsiteY0" fmla="*/ 5148 h 9407"/>
              <a:gd name="connsiteX1" fmla="*/ 420 w 9361"/>
              <a:gd name="connsiteY1" fmla="*/ 2358 h 9407"/>
              <a:gd name="connsiteX2" fmla="*/ 5420 w 9361"/>
              <a:gd name="connsiteY2" fmla="*/ 7 h 9407"/>
              <a:gd name="connsiteX3" fmla="*/ 9342 w 9361"/>
              <a:gd name="connsiteY3" fmla="*/ 3268 h 9407"/>
              <a:gd name="connsiteX4" fmla="*/ 6670 w 9361"/>
              <a:gd name="connsiteY4" fmla="*/ 6590 h 9407"/>
              <a:gd name="connsiteX5" fmla="*/ 1886 w 9361"/>
              <a:gd name="connsiteY5" fmla="*/ 9318 h 9407"/>
              <a:gd name="connsiteX0" fmla="*/ 311 w 10000"/>
              <a:gd name="connsiteY0" fmla="*/ 5473 h 9999"/>
              <a:gd name="connsiteX1" fmla="*/ 449 w 10000"/>
              <a:gd name="connsiteY1" fmla="*/ 2507 h 9999"/>
              <a:gd name="connsiteX2" fmla="*/ 5790 w 10000"/>
              <a:gd name="connsiteY2" fmla="*/ 7 h 9999"/>
              <a:gd name="connsiteX3" fmla="*/ 9980 w 10000"/>
              <a:gd name="connsiteY3" fmla="*/ 3474 h 9999"/>
              <a:gd name="connsiteX4" fmla="*/ 7125 w 10000"/>
              <a:gd name="connsiteY4" fmla="*/ 7005 h 9999"/>
              <a:gd name="connsiteX5" fmla="*/ 2015 w 10000"/>
              <a:gd name="connsiteY5" fmla="*/ 9905 h 9999"/>
              <a:gd name="connsiteX6" fmla="*/ 311 w 10000"/>
              <a:gd name="connsiteY6" fmla="*/ 5473 h 9999"/>
              <a:gd name="connsiteX0" fmla="*/ 0 w 9689"/>
              <a:gd name="connsiteY0" fmla="*/ 5467 h 9993"/>
              <a:gd name="connsiteX1" fmla="*/ 5479 w 9689"/>
              <a:gd name="connsiteY1" fmla="*/ 0 h 9993"/>
              <a:gd name="connsiteX2" fmla="*/ 9669 w 9689"/>
              <a:gd name="connsiteY2" fmla="*/ 3467 h 9993"/>
              <a:gd name="connsiteX3" fmla="*/ 6814 w 9689"/>
              <a:gd name="connsiteY3" fmla="*/ 6999 h 9993"/>
              <a:gd name="connsiteX4" fmla="*/ 1704 w 9689"/>
              <a:gd name="connsiteY4" fmla="*/ 9899 h 9993"/>
              <a:gd name="connsiteX5" fmla="*/ 0 w 9689"/>
              <a:gd name="connsiteY5" fmla="*/ 5467 h 9993"/>
              <a:gd name="connsiteX0" fmla="*/ 0 w 8241"/>
              <a:gd name="connsiteY0" fmla="*/ 9906 h 10000"/>
              <a:gd name="connsiteX1" fmla="*/ 3896 w 8241"/>
              <a:gd name="connsiteY1" fmla="*/ 0 h 10000"/>
              <a:gd name="connsiteX2" fmla="*/ 8220 w 8241"/>
              <a:gd name="connsiteY2" fmla="*/ 3469 h 10000"/>
              <a:gd name="connsiteX3" fmla="*/ 5274 w 8241"/>
              <a:gd name="connsiteY3" fmla="*/ 7004 h 10000"/>
              <a:gd name="connsiteX4" fmla="*/ 0 w 8241"/>
              <a:gd name="connsiteY4" fmla="*/ 9906 h 10000"/>
              <a:gd name="connsiteX0" fmla="*/ 0 w 10000"/>
              <a:gd name="connsiteY0" fmla="*/ 6992 h 7086"/>
              <a:gd name="connsiteX1" fmla="*/ 2652 w 10000"/>
              <a:gd name="connsiteY1" fmla="*/ 335 h 7086"/>
              <a:gd name="connsiteX2" fmla="*/ 9975 w 10000"/>
              <a:gd name="connsiteY2" fmla="*/ 555 h 7086"/>
              <a:gd name="connsiteX3" fmla="*/ 6400 w 10000"/>
              <a:gd name="connsiteY3" fmla="*/ 4090 h 7086"/>
              <a:gd name="connsiteX4" fmla="*/ 0 w 10000"/>
              <a:gd name="connsiteY4" fmla="*/ 6992 h 7086"/>
              <a:gd name="connsiteX0" fmla="*/ 0 w 9149"/>
              <a:gd name="connsiteY0" fmla="*/ 10957 h 11090"/>
              <a:gd name="connsiteX1" fmla="*/ 2652 w 9149"/>
              <a:gd name="connsiteY1" fmla="*/ 1563 h 11090"/>
              <a:gd name="connsiteX2" fmla="*/ 9110 w 9149"/>
              <a:gd name="connsiteY2" fmla="*/ 524 h 11090"/>
              <a:gd name="connsiteX3" fmla="*/ 6400 w 9149"/>
              <a:gd name="connsiteY3" fmla="*/ 6862 h 11090"/>
              <a:gd name="connsiteX4" fmla="*/ 0 w 9149"/>
              <a:gd name="connsiteY4" fmla="*/ 10957 h 11090"/>
              <a:gd name="connsiteX0" fmla="*/ 0 w 10000"/>
              <a:gd name="connsiteY0" fmla="*/ 9408 h 9528"/>
              <a:gd name="connsiteX1" fmla="*/ 9957 w 10000"/>
              <a:gd name="connsiteY1" fmla="*/ 0 h 9528"/>
              <a:gd name="connsiteX2" fmla="*/ 6995 w 10000"/>
              <a:gd name="connsiteY2" fmla="*/ 5716 h 9528"/>
              <a:gd name="connsiteX3" fmla="*/ 0 w 10000"/>
              <a:gd name="connsiteY3" fmla="*/ 9408 h 9528"/>
              <a:gd name="connsiteX0" fmla="*/ 0 w 10000"/>
              <a:gd name="connsiteY0" fmla="*/ 10716 h 10842"/>
              <a:gd name="connsiteX1" fmla="*/ 9957 w 10000"/>
              <a:gd name="connsiteY1" fmla="*/ 842 h 10842"/>
              <a:gd name="connsiteX2" fmla="*/ 6995 w 10000"/>
              <a:gd name="connsiteY2" fmla="*/ 6841 h 10842"/>
              <a:gd name="connsiteX3" fmla="*/ 0 w 10000"/>
              <a:gd name="connsiteY3" fmla="*/ 10716 h 10842"/>
              <a:gd name="connsiteX0" fmla="*/ 0 w 10000"/>
              <a:gd name="connsiteY0" fmla="*/ 11064 h 11190"/>
              <a:gd name="connsiteX1" fmla="*/ 9957 w 10000"/>
              <a:gd name="connsiteY1" fmla="*/ 1190 h 11190"/>
              <a:gd name="connsiteX2" fmla="*/ 6995 w 10000"/>
              <a:gd name="connsiteY2" fmla="*/ 7189 h 11190"/>
              <a:gd name="connsiteX3" fmla="*/ 0 w 10000"/>
              <a:gd name="connsiteY3" fmla="*/ 11064 h 11190"/>
            </a:gdLst>
            <a:ahLst/>
            <a:cxnLst>
              <a:cxn ang="0">
                <a:pos x="connsiteX0" y="connsiteY0"/>
              </a:cxn>
              <a:cxn ang="0">
                <a:pos x="connsiteX1" y="connsiteY1"/>
              </a:cxn>
              <a:cxn ang="0">
                <a:pos x="connsiteX2" y="connsiteY2"/>
              </a:cxn>
              <a:cxn ang="0">
                <a:pos x="connsiteX3" y="connsiteY3"/>
              </a:cxn>
            </a:cxnLst>
            <a:rect l="l" t="t" r="r" b="b"/>
            <a:pathLst>
              <a:path w="10000" h="11190">
                <a:moveTo>
                  <a:pt x="0" y="11064"/>
                </a:moveTo>
                <a:cubicBezTo>
                  <a:pt x="3319" y="3434"/>
                  <a:pt x="5693" y="-2666"/>
                  <a:pt x="9957" y="1190"/>
                </a:cubicBezTo>
                <a:cubicBezTo>
                  <a:pt x="10272" y="2750"/>
                  <a:pt x="8824" y="5764"/>
                  <a:pt x="6995" y="7189"/>
                </a:cubicBezTo>
                <a:cubicBezTo>
                  <a:pt x="5168" y="8661"/>
                  <a:pt x="1636" y="11866"/>
                  <a:pt x="0" y="11064"/>
                </a:cubicBezTo>
                <a:close/>
              </a:path>
            </a:pathLst>
          </a:custGeom>
          <a:noFill/>
          <a:ln w="25400">
            <a:solidFill>
              <a:srgbClr val="FF9933"/>
            </a:solidFill>
            <a:round/>
            <a:headEnd/>
            <a:tailEnd/>
          </a:ln>
        </p:spPr>
        <p:txBody>
          <a:bodyPr/>
          <a:lstStyle/>
          <a:p>
            <a:endParaRPr lang="en-US">
              <a:solidFill>
                <a:srgbClr val="000000"/>
              </a:solidFill>
            </a:endParaRPr>
          </a:p>
        </p:txBody>
      </p:sp>
      <p:sp>
        <p:nvSpPr>
          <p:cNvPr id="317" name="Rectangle 548"/>
          <p:cNvSpPr>
            <a:spLocks noChangeArrowheads="1"/>
          </p:cNvSpPr>
          <p:nvPr/>
        </p:nvSpPr>
        <p:spPr bwMode="auto">
          <a:xfrm rot="19294779">
            <a:off x="1931993" y="1606094"/>
            <a:ext cx="275717" cy="138499"/>
          </a:xfrm>
          <a:prstGeom prst="rect">
            <a:avLst/>
          </a:prstGeom>
          <a:noFill/>
          <a:ln w="9525">
            <a:noFill/>
            <a:miter lim="800000"/>
            <a:headEnd/>
            <a:tailEnd/>
          </a:ln>
        </p:spPr>
        <p:txBody>
          <a:bodyPr wrap="none" lIns="0" tIns="0" rIns="0" bIns="0">
            <a:spAutoFit/>
          </a:bodyPr>
          <a:lstStyle/>
          <a:p>
            <a:r>
              <a:rPr lang="en-US" sz="900" dirty="0" smtClean="0">
                <a:solidFill>
                  <a:srgbClr val="000000"/>
                </a:solidFill>
              </a:rPr>
              <a:t>LIGO</a:t>
            </a:r>
            <a:endParaRPr lang="en-US" sz="900" dirty="0">
              <a:solidFill>
                <a:srgbClr val="000000"/>
              </a:solidFill>
            </a:endParaRPr>
          </a:p>
        </p:txBody>
      </p:sp>
      <p:sp>
        <p:nvSpPr>
          <p:cNvPr id="328" name="Freeform 69"/>
          <p:cNvSpPr>
            <a:spLocks/>
          </p:cNvSpPr>
          <p:nvPr/>
        </p:nvSpPr>
        <p:spPr bwMode="auto">
          <a:xfrm>
            <a:off x="6092544" y="2232080"/>
            <a:ext cx="2110840" cy="767865"/>
          </a:xfrm>
          <a:custGeom>
            <a:avLst/>
            <a:gdLst>
              <a:gd name="T0" fmla="*/ 0 w 1660"/>
              <a:gd name="T1" fmla="*/ 2147483647 h 532"/>
              <a:gd name="T2" fmla="*/ 2147483647 w 1660"/>
              <a:gd name="T3" fmla="*/ 2147483647 h 532"/>
              <a:gd name="T4" fmla="*/ 2147483647 w 1660"/>
              <a:gd name="T5" fmla="*/ 2147483647 h 532"/>
              <a:gd name="T6" fmla="*/ 2147483647 w 1660"/>
              <a:gd name="T7" fmla="*/ 2147483647 h 532"/>
              <a:gd name="T8" fmla="*/ 2147483647 w 1660"/>
              <a:gd name="T9" fmla="*/ 2147483647 h 532"/>
              <a:gd name="T10" fmla="*/ 0 60000 65536"/>
              <a:gd name="T11" fmla="*/ 0 60000 65536"/>
              <a:gd name="T12" fmla="*/ 0 60000 65536"/>
              <a:gd name="T13" fmla="*/ 0 60000 65536"/>
              <a:gd name="T14" fmla="*/ 0 60000 65536"/>
              <a:gd name="T15" fmla="*/ 0 w 1660"/>
              <a:gd name="T16" fmla="*/ 0 h 532"/>
              <a:gd name="T17" fmla="*/ 1660 w 1660"/>
              <a:gd name="T18" fmla="*/ 532 h 532"/>
              <a:gd name="connsiteX0" fmla="*/ 0 w 9614"/>
              <a:gd name="connsiteY0" fmla="*/ 9683 h 9683"/>
              <a:gd name="connsiteX1" fmla="*/ 2048 w 9614"/>
              <a:gd name="connsiteY1" fmla="*/ 7333 h 9683"/>
              <a:gd name="connsiteX2" fmla="*/ 4482 w 9614"/>
              <a:gd name="connsiteY2" fmla="*/ 7014 h 9683"/>
              <a:gd name="connsiteX3" fmla="*/ 9289 w 9614"/>
              <a:gd name="connsiteY3" fmla="*/ 59 h 9683"/>
              <a:gd name="connsiteX4" fmla="*/ 9229 w 9614"/>
              <a:gd name="connsiteY4" fmla="*/ 2183 h 9683"/>
              <a:gd name="connsiteX0" fmla="*/ 0 w 10266"/>
              <a:gd name="connsiteY0" fmla="*/ 10396 h 10396"/>
              <a:gd name="connsiteX1" fmla="*/ 2130 w 10266"/>
              <a:gd name="connsiteY1" fmla="*/ 7969 h 10396"/>
              <a:gd name="connsiteX2" fmla="*/ 4662 w 10266"/>
              <a:gd name="connsiteY2" fmla="*/ 7640 h 10396"/>
              <a:gd name="connsiteX3" fmla="*/ 10000 w 10266"/>
              <a:gd name="connsiteY3" fmla="*/ 49 h 10396"/>
              <a:gd name="connsiteX4" fmla="*/ 9600 w 10266"/>
              <a:gd name="connsiteY4" fmla="*/ 2650 h 10396"/>
              <a:gd name="connsiteX0" fmla="*/ 0 w 10409"/>
              <a:gd name="connsiteY0" fmla="*/ 10000 h 10000"/>
              <a:gd name="connsiteX1" fmla="*/ 2130 w 10409"/>
              <a:gd name="connsiteY1" fmla="*/ 7573 h 10000"/>
              <a:gd name="connsiteX2" fmla="*/ 4662 w 10409"/>
              <a:gd name="connsiteY2" fmla="*/ 7244 h 10000"/>
              <a:gd name="connsiteX3" fmla="*/ 10169 w 10409"/>
              <a:gd name="connsiteY3" fmla="*/ 61 h 10000"/>
              <a:gd name="connsiteX4" fmla="*/ 9600 w 10409"/>
              <a:gd name="connsiteY4" fmla="*/ 2254 h 10000"/>
              <a:gd name="connsiteX0" fmla="*/ 0 w 10303"/>
              <a:gd name="connsiteY0" fmla="*/ 9939 h 9939"/>
              <a:gd name="connsiteX1" fmla="*/ 2130 w 10303"/>
              <a:gd name="connsiteY1" fmla="*/ 7512 h 9939"/>
              <a:gd name="connsiteX2" fmla="*/ 4662 w 10303"/>
              <a:gd name="connsiteY2" fmla="*/ 7183 h 9939"/>
              <a:gd name="connsiteX3" fmla="*/ 10169 w 10303"/>
              <a:gd name="connsiteY3" fmla="*/ 0 h 9939"/>
              <a:gd name="connsiteX4" fmla="*/ 9600 w 10303"/>
              <a:gd name="connsiteY4" fmla="*/ 2193 h 9939"/>
              <a:gd name="connsiteX0" fmla="*/ 0 w 10025"/>
              <a:gd name="connsiteY0" fmla="*/ 10000 h 10000"/>
              <a:gd name="connsiteX1" fmla="*/ 2067 w 10025"/>
              <a:gd name="connsiteY1" fmla="*/ 7558 h 10000"/>
              <a:gd name="connsiteX2" fmla="*/ 4525 w 10025"/>
              <a:gd name="connsiteY2" fmla="*/ 7227 h 10000"/>
              <a:gd name="connsiteX3" fmla="*/ 9870 w 10025"/>
              <a:gd name="connsiteY3" fmla="*/ 0 h 10000"/>
              <a:gd name="connsiteX4" fmla="*/ 9318 w 10025"/>
              <a:gd name="connsiteY4" fmla="*/ 2206 h 10000"/>
              <a:gd name="connsiteX0" fmla="*/ 0 w 10025"/>
              <a:gd name="connsiteY0" fmla="*/ 10000 h 10000"/>
              <a:gd name="connsiteX1" fmla="*/ 2067 w 10025"/>
              <a:gd name="connsiteY1" fmla="*/ 7558 h 10000"/>
              <a:gd name="connsiteX2" fmla="*/ 4525 w 10025"/>
              <a:gd name="connsiteY2" fmla="*/ 7227 h 10000"/>
              <a:gd name="connsiteX3" fmla="*/ 9870 w 10025"/>
              <a:gd name="connsiteY3" fmla="*/ 0 h 10000"/>
              <a:gd name="connsiteX4" fmla="*/ 9318 w 10025"/>
              <a:gd name="connsiteY4" fmla="*/ 2206 h 10000"/>
              <a:gd name="connsiteX0" fmla="*/ 0 w 9874"/>
              <a:gd name="connsiteY0" fmla="*/ 10000 h 10000"/>
              <a:gd name="connsiteX1" fmla="*/ 2067 w 9874"/>
              <a:gd name="connsiteY1" fmla="*/ 7558 h 10000"/>
              <a:gd name="connsiteX2" fmla="*/ 4525 w 9874"/>
              <a:gd name="connsiteY2" fmla="*/ 7227 h 10000"/>
              <a:gd name="connsiteX3" fmla="*/ 9688 w 9874"/>
              <a:gd name="connsiteY3" fmla="*/ 0 h 10000"/>
              <a:gd name="connsiteX4" fmla="*/ 9318 w 9874"/>
              <a:gd name="connsiteY4" fmla="*/ 2206 h 10000"/>
              <a:gd name="connsiteX0" fmla="*/ 0 w 10001"/>
              <a:gd name="connsiteY0" fmla="*/ 10405 h 10405"/>
              <a:gd name="connsiteX1" fmla="*/ 2093 w 10001"/>
              <a:gd name="connsiteY1" fmla="*/ 7963 h 10405"/>
              <a:gd name="connsiteX2" fmla="*/ 4583 w 10001"/>
              <a:gd name="connsiteY2" fmla="*/ 7632 h 10405"/>
              <a:gd name="connsiteX3" fmla="*/ 9812 w 10001"/>
              <a:gd name="connsiteY3" fmla="*/ 405 h 10405"/>
              <a:gd name="connsiteX4" fmla="*/ 9437 w 10001"/>
              <a:gd name="connsiteY4" fmla="*/ 2611 h 10405"/>
              <a:gd name="connsiteX0" fmla="*/ 0 w 10047"/>
              <a:gd name="connsiteY0" fmla="*/ 9748 h 9748"/>
              <a:gd name="connsiteX1" fmla="*/ 2139 w 10047"/>
              <a:gd name="connsiteY1" fmla="*/ 7963 h 9748"/>
              <a:gd name="connsiteX2" fmla="*/ 4629 w 10047"/>
              <a:gd name="connsiteY2" fmla="*/ 7632 h 9748"/>
              <a:gd name="connsiteX3" fmla="*/ 9858 w 10047"/>
              <a:gd name="connsiteY3" fmla="*/ 405 h 9748"/>
              <a:gd name="connsiteX4" fmla="*/ 9483 w 10047"/>
              <a:gd name="connsiteY4" fmla="*/ 2611 h 9748"/>
              <a:gd name="connsiteX0" fmla="*/ 0 w 9468"/>
              <a:gd name="connsiteY0" fmla="*/ 4871 h 8669"/>
              <a:gd name="connsiteX1" fmla="*/ 1597 w 9468"/>
              <a:gd name="connsiteY1" fmla="*/ 8169 h 8669"/>
              <a:gd name="connsiteX2" fmla="*/ 4075 w 9468"/>
              <a:gd name="connsiteY2" fmla="*/ 7829 h 8669"/>
              <a:gd name="connsiteX3" fmla="*/ 9280 w 9468"/>
              <a:gd name="connsiteY3" fmla="*/ 415 h 8669"/>
              <a:gd name="connsiteX4" fmla="*/ 8907 w 9468"/>
              <a:gd name="connsiteY4" fmla="*/ 2678 h 8669"/>
              <a:gd name="connsiteX0" fmla="*/ 0 w 10000"/>
              <a:gd name="connsiteY0" fmla="*/ 5619 h 10000"/>
              <a:gd name="connsiteX1" fmla="*/ 1687 w 10000"/>
              <a:gd name="connsiteY1" fmla="*/ 9423 h 10000"/>
              <a:gd name="connsiteX2" fmla="*/ 4304 w 10000"/>
              <a:gd name="connsiteY2" fmla="*/ 9031 h 10000"/>
              <a:gd name="connsiteX3" fmla="*/ 9801 w 10000"/>
              <a:gd name="connsiteY3" fmla="*/ 479 h 10000"/>
              <a:gd name="connsiteX4" fmla="*/ 9407 w 10000"/>
              <a:gd name="connsiteY4" fmla="*/ 3089 h 10000"/>
              <a:gd name="connsiteX0" fmla="*/ 0 w 10000"/>
              <a:gd name="connsiteY0" fmla="*/ 5619 h 10000"/>
              <a:gd name="connsiteX1" fmla="*/ 1687 w 10000"/>
              <a:gd name="connsiteY1" fmla="*/ 9423 h 10000"/>
              <a:gd name="connsiteX2" fmla="*/ 4304 w 10000"/>
              <a:gd name="connsiteY2" fmla="*/ 9031 h 10000"/>
              <a:gd name="connsiteX3" fmla="*/ 9801 w 10000"/>
              <a:gd name="connsiteY3" fmla="*/ 479 h 10000"/>
              <a:gd name="connsiteX4" fmla="*/ 9407 w 10000"/>
              <a:gd name="connsiteY4" fmla="*/ 3089 h 10000"/>
              <a:gd name="connsiteX0" fmla="*/ 0 w 10000"/>
              <a:gd name="connsiteY0" fmla="*/ 5641 h 9762"/>
              <a:gd name="connsiteX1" fmla="*/ 1687 w 10000"/>
              <a:gd name="connsiteY1" fmla="*/ 9445 h 9762"/>
              <a:gd name="connsiteX2" fmla="*/ 4207 w 10000"/>
              <a:gd name="connsiteY2" fmla="*/ 8534 h 9762"/>
              <a:gd name="connsiteX3" fmla="*/ 9801 w 10000"/>
              <a:gd name="connsiteY3" fmla="*/ 501 h 9762"/>
              <a:gd name="connsiteX4" fmla="*/ 9407 w 10000"/>
              <a:gd name="connsiteY4" fmla="*/ 3111 h 9762"/>
              <a:gd name="connsiteX0" fmla="*/ 0 w 10000"/>
              <a:gd name="connsiteY0" fmla="*/ 5769 h 9922"/>
              <a:gd name="connsiteX1" fmla="*/ 1687 w 10000"/>
              <a:gd name="connsiteY1" fmla="*/ 9665 h 9922"/>
              <a:gd name="connsiteX2" fmla="*/ 4207 w 10000"/>
              <a:gd name="connsiteY2" fmla="*/ 8732 h 9922"/>
              <a:gd name="connsiteX3" fmla="*/ 9801 w 10000"/>
              <a:gd name="connsiteY3" fmla="*/ 503 h 9922"/>
              <a:gd name="connsiteX4" fmla="*/ 9407 w 10000"/>
              <a:gd name="connsiteY4" fmla="*/ 3177 h 9922"/>
              <a:gd name="connsiteX0" fmla="*/ 0 w 10000"/>
              <a:gd name="connsiteY0" fmla="*/ 5823 h 9955"/>
              <a:gd name="connsiteX1" fmla="*/ 1832 w 10000"/>
              <a:gd name="connsiteY1" fmla="*/ 9571 h 9955"/>
              <a:gd name="connsiteX2" fmla="*/ 4207 w 10000"/>
              <a:gd name="connsiteY2" fmla="*/ 8810 h 9955"/>
              <a:gd name="connsiteX3" fmla="*/ 9801 w 10000"/>
              <a:gd name="connsiteY3" fmla="*/ 516 h 9955"/>
              <a:gd name="connsiteX4" fmla="*/ 9407 w 10000"/>
              <a:gd name="connsiteY4" fmla="*/ 3211 h 9955"/>
              <a:gd name="connsiteX0" fmla="*/ 0 w 10000"/>
              <a:gd name="connsiteY0" fmla="*/ 5849 h 9723"/>
              <a:gd name="connsiteX1" fmla="*/ 1832 w 10000"/>
              <a:gd name="connsiteY1" fmla="*/ 9614 h 9723"/>
              <a:gd name="connsiteX2" fmla="*/ 4207 w 10000"/>
              <a:gd name="connsiteY2" fmla="*/ 8850 h 9723"/>
              <a:gd name="connsiteX3" fmla="*/ 9801 w 10000"/>
              <a:gd name="connsiteY3" fmla="*/ 518 h 9723"/>
              <a:gd name="connsiteX4" fmla="*/ 9407 w 10000"/>
              <a:gd name="connsiteY4" fmla="*/ 3226 h 9723"/>
              <a:gd name="connsiteX0" fmla="*/ 0 w 10000"/>
              <a:gd name="connsiteY0" fmla="*/ 6016 h 10064"/>
              <a:gd name="connsiteX1" fmla="*/ 1832 w 10000"/>
              <a:gd name="connsiteY1" fmla="*/ 9888 h 10064"/>
              <a:gd name="connsiteX2" fmla="*/ 4207 w 10000"/>
              <a:gd name="connsiteY2" fmla="*/ 9102 h 10064"/>
              <a:gd name="connsiteX3" fmla="*/ 9801 w 10000"/>
              <a:gd name="connsiteY3" fmla="*/ 533 h 10064"/>
              <a:gd name="connsiteX4" fmla="*/ 9407 w 10000"/>
              <a:gd name="connsiteY4" fmla="*/ 3318 h 10064"/>
              <a:gd name="connsiteX0" fmla="*/ 0 w 10000"/>
              <a:gd name="connsiteY0" fmla="*/ 6021 h 10591"/>
              <a:gd name="connsiteX1" fmla="*/ 1878 w 10000"/>
              <a:gd name="connsiteY1" fmla="*/ 10590 h 10591"/>
              <a:gd name="connsiteX2" fmla="*/ 4207 w 10000"/>
              <a:gd name="connsiteY2" fmla="*/ 9107 h 10591"/>
              <a:gd name="connsiteX3" fmla="*/ 9801 w 10000"/>
              <a:gd name="connsiteY3" fmla="*/ 538 h 10591"/>
              <a:gd name="connsiteX4" fmla="*/ 9407 w 10000"/>
              <a:gd name="connsiteY4" fmla="*/ 3323 h 10591"/>
              <a:gd name="connsiteX0" fmla="*/ 0 w 10000"/>
              <a:gd name="connsiteY0" fmla="*/ 5895 h 13190"/>
              <a:gd name="connsiteX1" fmla="*/ 1878 w 10000"/>
              <a:gd name="connsiteY1" fmla="*/ 10464 h 13190"/>
              <a:gd name="connsiteX2" fmla="*/ 3654 w 10000"/>
              <a:gd name="connsiteY2" fmla="*/ 12663 h 13190"/>
              <a:gd name="connsiteX3" fmla="*/ 9801 w 10000"/>
              <a:gd name="connsiteY3" fmla="*/ 412 h 13190"/>
              <a:gd name="connsiteX4" fmla="*/ 9407 w 10000"/>
              <a:gd name="connsiteY4" fmla="*/ 3197 h 13190"/>
              <a:gd name="connsiteX0" fmla="*/ 0 w 10000"/>
              <a:gd name="connsiteY0" fmla="*/ 5895 h 12753"/>
              <a:gd name="connsiteX1" fmla="*/ 3654 w 10000"/>
              <a:gd name="connsiteY1" fmla="*/ 12663 h 12753"/>
              <a:gd name="connsiteX2" fmla="*/ 9801 w 10000"/>
              <a:gd name="connsiteY2" fmla="*/ 412 h 12753"/>
              <a:gd name="connsiteX3" fmla="*/ 9407 w 10000"/>
              <a:gd name="connsiteY3" fmla="*/ 3197 h 12753"/>
              <a:gd name="connsiteX0" fmla="*/ 0 w 9622"/>
              <a:gd name="connsiteY0" fmla="*/ 5633 h 12750"/>
              <a:gd name="connsiteX1" fmla="*/ 3276 w 9622"/>
              <a:gd name="connsiteY1" fmla="*/ 12663 h 12750"/>
              <a:gd name="connsiteX2" fmla="*/ 9423 w 9622"/>
              <a:gd name="connsiteY2" fmla="*/ 412 h 12750"/>
              <a:gd name="connsiteX3" fmla="*/ 9029 w 9622"/>
              <a:gd name="connsiteY3" fmla="*/ 3197 h 12750"/>
              <a:gd name="connsiteX0" fmla="*/ 0 w 10000"/>
              <a:gd name="connsiteY0" fmla="*/ 4447 h 9018"/>
              <a:gd name="connsiteX1" fmla="*/ 3101 w 10000"/>
              <a:gd name="connsiteY1" fmla="*/ 8935 h 9018"/>
              <a:gd name="connsiteX2" fmla="*/ 9793 w 10000"/>
              <a:gd name="connsiteY2" fmla="*/ 352 h 9018"/>
              <a:gd name="connsiteX3" fmla="*/ 9384 w 10000"/>
              <a:gd name="connsiteY3" fmla="*/ 2536 h 9018"/>
              <a:gd name="connsiteX0" fmla="*/ 0 w 10000"/>
              <a:gd name="connsiteY0" fmla="*/ 7544 h 12613"/>
              <a:gd name="connsiteX1" fmla="*/ 3101 w 10000"/>
              <a:gd name="connsiteY1" fmla="*/ 12521 h 12613"/>
              <a:gd name="connsiteX2" fmla="*/ 8716 w 10000"/>
              <a:gd name="connsiteY2" fmla="*/ 384 h 12613"/>
              <a:gd name="connsiteX3" fmla="*/ 9793 w 10000"/>
              <a:gd name="connsiteY3" fmla="*/ 3003 h 12613"/>
              <a:gd name="connsiteX4" fmla="*/ 9384 w 10000"/>
              <a:gd name="connsiteY4" fmla="*/ 5425 h 12613"/>
              <a:gd name="connsiteX0" fmla="*/ 0 w 10178"/>
              <a:gd name="connsiteY0" fmla="*/ 7583 h 12652"/>
              <a:gd name="connsiteX1" fmla="*/ 3101 w 10178"/>
              <a:gd name="connsiteY1" fmla="*/ 12560 h 12652"/>
              <a:gd name="connsiteX2" fmla="*/ 8716 w 10178"/>
              <a:gd name="connsiteY2" fmla="*/ 423 h 12652"/>
              <a:gd name="connsiteX3" fmla="*/ 10007 w 10178"/>
              <a:gd name="connsiteY3" fmla="*/ 2587 h 12652"/>
              <a:gd name="connsiteX4" fmla="*/ 9384 w 10178"/>
              <a:gd name="connsiteY4" fmla="*/ 5464 h 12652"/>
              <a:gd name="connsiteX0" fmla="*/ 0 w 10178"/>
              <a:gd name="connsiteY0" fmla="*/ 7412 h 12649"/>
              <a:gd name="connsiteX1" fmla="*/ 3101 w 10178"/>
              <a:gd name="connsiteY1" fmla="*/ 12560 h 12649"/>
              <a:gd name="connsiteX2" fmla="*/ 8716 w 10178"/>
              <a:gd name="connsiteY2" fmla="*/ 423 h 12649"/>
              <a:gd name="connsiteX3" fmla="*/ 10007 w 10178"/>
              <a:gd name="connsiteY3" fmla="*/ 2587 h 12649"/>
              <a:gd name="connsiteX4" fmla="*/ 9384 w 10178"/>
              <a:gd name="connsiteY4" fmla="*/ 5464 h 12649"/>
              <a:gd name="connsiteX0" fmla="*/ 0 w 9393"/>
              <a:gd name="connsiteY0" fmla="*/ 7164 h 12401"/>
              <a:gd name="connsiteX1" fmla="*/ 3101 w 9393"/>
              <a:gd name="connsiteY1" fmla="*/ 12312 h 12401"/>
              <a:gd name="connsiteX2" fmla="*/ 8716 w 9393"/>
              <a:gd name="connsiteY2" fmla="*/ 175 h 12401"/>
              <a:gd name="connsiteX3" fmla="*/ 9384 w 9393"/>
              <a:gd name="connsiteY3" fmla="*/ 5216 h 12401"/>
              <a:gd name="connsiteX0" fmla="*/ 0 w 10033"/>
              <a:gd name="connsiteY0" fmla="*/ 4776 h 8999"/>
              <a:gd name="connsiteX1" fmla="*/ 3301 w 10033"/>
              <a:gd name="connsiteY1" fmla="*/ 8927 h 8999"/>
              <a:gd name="connsiteX2" fmla="*/ 9351 w 10033"/>
              <a:gd name="connsiteY2" fmla="*/ 179 h 8999"/>
              <a:gd name="connsiteX3" fmla="*/ 9990 w 10033"/>
              <a:gd name="connsiteY3" fmla="*/ 3205 h 8999"/>
              <a:gd name="connsiteX0" fmla="*/ 0 w 9900"/>
              <a:gd name="connsiteY0" fmla="*/ 5334 h 10027"/>
              <a:gd name="connsiteX1" fmla="*/ 3290 w 9900"/>
              <a:gd name="connsiteY1" fmla="*/ 9947 h 10027"/>
              <a:gd name="connsiteX2" fmla="*/ 9320 w 9900"/>
              <a:gd name="connsiteY2" fmla="*/ 226 h 10027"/>
              <a:gd name="connsiteX3" fmla="*/ 9725 w 9900"/>
              <a:gd name="connsiteY3" fmla="*/ 3060 h 10027"/>
              <a:gd name="connsiteX0" fmla="*/ 0 w 9823"/>
              <a:gd name="connsiteY0" fmla="*/ 4698 h 9378"/>
              <a:gd name="connsiteX1" fmla="*/ 3323 w 9823"/>
              <a:gd name="connsiteY1" fmla="*/ 9298 h 9378"/>
              <a:gd name="connsiteX2" fmla="*/ 9071 w 9823"/>
              <a:gd name="connsiteY2" fmla="*/ 275 h 9378"/>
              <a:gd name="connsiteX3" fmla="*/ 9823 w 9823"/>
              <a:gd name="connsiteY3" fmla="*/ 2430 h 9378"/>
              <a:gd name="connsiteX0" fmla="*/ 0 w 10000"/>
              <a:gd name="connsiteY0" fmla="*/ 5010 h 10252"/>
              <a:gd name="connsiteX1" fmla="*/ 3383 w 10000"/>
              <a:gd name="connsiteY1" fmla="*/ 10171 h 10252"/>
              <a:gd name="connsiteX2" fmla="*/ 9234 w 10000"/>
              <a:gd name="connsiteY2" fmla="*/ 293 h 10252"/>
              <a:gd name="connsiteX3" fmla="*/ 10000 w 10000"/>
              <a:gd name="connsiteY3" fmla="*/ 2591 h 10252"/>
              <a:gd name="connsiteX0" fmla="*/ 0 w 10000"/>
              <a:gd name="connsiteY0" fmla="*/ 4641 h 9883"/>
              <a:gd name="connsiteX1" fmla="*/ 3383 w 10000"/>
              <a:gd name="connsiteY1" fmla="*/ 9802 h 9883"/>
              <a:gd name="connsiteX2" fmla="*/ 9234 w 10000"/>
              <a:gd name="connsiteY2" fmla="*/ 333 h 9883"/>
              <a:gd name="connsiteX3" fmla="*/ 10000 w 10000"/>
              <a:gd name="connsiteY3" fmla="*/ 2222 h 9883"/>
            </a:gdLst>
            <a:ahLst/>
            <a:cxnLst>
              <a:cxn ang="0">
                <a:pos x="connsiteX0" y="connsiteY0"/>
              </a:cxn>
              <a:cxn ang="0">
                <a:pos x="connsiteX1" y="connsiteY1"/>
              </a:cxn>
              <a:cxn ang="0">
                <a:pos x="connsiteX2" y="connsiteY2"/>
              </a:cxn>
              <a:cxn ang="0">
                <a:pos x="connsiteX3" y="connsiteY3"/>
              </a:cxn>
            </a:cxnLst>
            <a:rect l="l" t="t" r="r" b="b"/>
            <a:pathLst>
              <a:path w="10000" h="9883">
                <a:moveTo>
                  <a:pt x="0" y="4641"/>
                </a:moveTo>
                <a:cubicBezTo>
                  <a:pt x="862" y="5809"/>
                  <a:pt x="1532" y="10559"/>
                  <a:pt x="3383" y="9802"/>
                </a:cubicBezTo>
                <a:cubicBezTo>
                  <a:pt x="5001" y="9081"/>
                  <a:pt x="8093" y="1461"/>
                  <a:pt x="9234" y="333"/>
                </a:cubicBezTo>
                <a:cubicBezTo>
                  <a:pt x="10378" y="-794"/>
                  <a:pt x="9849" y="1220"/>
                  <a:pt x="10000" y="2222"/>
                </a:cubicBezTo>
              </a:path>
            </a:pathLst>
          </a:custGeom>
          <a:noFill/>
          <a:ln w="38100">
            <a:solidFill>
              <a:srgbClr val="3333FF"/>
            </a:solidFill>
            <a:round/>
            <a:headEnd/>
            <a:tailEnd type="none"/>
          </a:ln>
        </p:spPr>
        <p:txBody>
          <a:bodyPr anchor="ctr"/>
          <a:lstStyle/>
          <a:p>
            <a:endParaRPr lang="en-US" dirty="0">
              <a:solidFill>
                <a:srgbClr val="000000"/>
              </a:solidFill>
            </a:endParaRPr>
          </a:p>
        </p:txBody>
      </p:sp>
      <p:sp>
        <p:nvSpPr>
          <p:cNvPr id="334" name="Oval 501"/>
          <p:cNvSpPr>
            <a:spLocks noChangeAspect="1" noChangeArrowheads="1"/>
          </p:cNvSpPr>
          <p:nvPr/>
        </p:nvSpPr>
        <p:spPr bwMode="auto">
          <a:xfrm>
            <a:off x="6877322" y="2918246"/>
            <a:ext cx="91440" cy="91440"/>
          </a:xfrm>
          <a:prstGeom prst="ellipse">
            <a:avLst/>
          </a:prstGeom>
          <a:solidFill>
            <a:srgbClr val="FFC000"/>
          </a:solidFill>
          <a:ln w="12700">
            <a:solidFill>
              <a:schemeClr val="tx1"/>
            </a:solidFill>
            <a:round/>
            <a:headEnd/>
            <a:tailEnd/>
          </a:ln>
        </p:spPr>
        <p:txBody>
          <a:bodyPr wrap="none" anchor="ctr"/>
          <a:lstStyle/>
          <a:p>
            <a:endParaRPr lang="en-US" sz="1400">
              <a:solidFill>
                <a:srgbClr val="000000"/>
              </a:solidFill>
            </a:endParaRPr>
          </a:p>
        </p:txBody>
      </p:sp>
      <p:sp>
        <p:nvSpPr>
          <p:cNvPr id="350" name="Freeform 576"/>
          <p:cNvSpPr>
            <a:spLocks/>
          </p:cNvSpPr>
          <p:nvPr/>
        </p:nvSpPr>
        <p:spPr bwMode="auto">
          <a:xfrm>
            <a:off x="7098968" y="4343769"/>
            <a:ext cx="396452" cy="48979"/>
          </a:xfrm>
          <a:custGeom>
            <a:avLst/>
            <a:gdLst>
              <a:gd name="T0" fmla="*/ 2147483647 w 209"/>
              <a:gd name="T1" fmla="*/ 0 h 247"/>
              <a:gd name="T2" fmla="*/ 0 w 209"/>
              <a:gd name="T3" fmla="*/ 2147483647 h 247"/>
              <a:gd name="T4" fmla="*/ 0 60000 65536"/>
              <a:gd name="T5" fmla="*/ 0 60000 65536"/>
              <a:gd name="T6" fmla="*/ 0 w 209"/>
              <a:gd name="T7" fmla="*/ 0 h 247"/>
              <a:gd name="T8" fmla="*/ 209 w 209"/>
              <a:gd name="T9" fmla="*/ 247 h 247"/>
              <a:gd name="connsiteX0" fmla="*/ 13539 w 13539"/>
              <a:gd name="connsiteY0" fmla="*/ 0 h 10720"/>
              <a:gd name="connsiteX1" fmla="*/ 0 w 13539"/>
              <a:gd name="connsiteY1" fmla="*/ 10720 h 10720"/>
              <a:gd name="connsiteX0" fmla="*/ 14344 w 14344"/>
              <a:gd name="connsiteY0" fmla="*/ 0 h 9135"/>
              <a:gd name="connsiteX1" fmla="*/ 0 w 14344"/>
              <a:gd name="connsiteY1" fmla="*/ 9135 h 9135"/>
              <a:gd name="connsiteX0" fmla="*/ 10437 w 10437"/>
              <a:gd name="connsiteY0" fmla="*/ 0 h 10000"/>
              <a:gd name="connsiteX1" fmla="*/ 0 w 10437"/>
              <a:gd name="connsiteY1" fmla="*/ 10000 h 10000"/>
              <a:gd name="connsiteX0" fmla="*/ 5869 w 5869"/>
              <a:gd name="connsiteY0" fmla="*/ 657 h 2277"/>
              <a:gd name="connsiteX1" fmla="*/ 0 w 5869"/>
              <a:gd name="connsiteY1" fmla="*/ 320 h 2277"/>
              <a:gd name="connsiteX0" fmla="*/ 10000 w 10000"/>
              <a:gd name="connsiteY0" fmla="*/ 4198 h 4663"/>
              <a:gd name="connsiteX1" fmla="*/ 0 w 10000"/>
              <a:gd name="connsiteY1" fmla="*/ 2718 h 4663"/>
            </a:gdLst>
            <a:ahLst/>
            <a:cxnLst>
              <a:cxn ang="0">
                <a:pos x="connsiteX0" y="connsiteY0"/>
              </a:cxn>
              <a:cxn ang="0">
                <a:pos x="connsiteX1" y="connsiteY1"/>
              </a:cxn>
            </a:cxnLst>
            <a:rect l="l" t="t" r="r" b="b"/>
            <a:pathLst>
              <a:path w="10000" h="4663">
                <a:moveTo>
                  <a:pt x="10000" y="4198"/>
                </a:moveTo>
                <a:cubicBezTo>
                  <a:pt x="3357" y="7157"/>
                  <a:pt x="1990" y="-5261"/>
                  <a:pt x="0" y="2718"/>
                </a:cubicBez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353" name="Rectangle 548"/>
          <p:cNvSpPr>
            <a:spLocks noChangeArrowheads="1"/>
          </p:cNvSpPr>
          <p:nvPr/>
        </p:nvSpPr>
        <p:spPr bwMode="auto">
          <a:xfrm rot="19017122">
            <a:off x="7529384" y="4182170"/>
            <a:ext cx="301365" cy="138499"/>
          </a:xfrm>
          <a:prstGeom prst="rect">
            <a:avLst/>
          </a:prstGeom>
          <a:noFill/>
          <a:ln w="9525">
            <a:noFill/>
            <a:miter lim="800000"/>
            <a:headEnd/>
            <a:tailEnd/>
          </a:ln>
        </p:spPr>
        <p:txBody>
          <a:bodyPr wrap="none" lIns="0" tIns="0" rIns="0" bIns="0">
            <a:spAutoFit/>
          </a:bodyPr>
          <a:lstStyle/>
          <a:p>
            <a:r>
              <a:rPr lang="en-US" sz="900" dirty="0" smtClean="0">
                <a:solidFill>
                  <a:srgbClr val="000000"/>
                </a:solidFill>
              </a:rPr>
              <a:t>SREL</a:t>
            </a:r>
            <a:endParaRPr lang="en-US" sz="900" dirty="0">
              <a:solidFill>
                <a:srgbClr val="000000"/>
              </a:solidFill>
            </a:endParaRPr>
          </a:p>
        </p:txBody>
      </p:sp>
      <p:sp>
        <p:nvSpPr>
          <p:cNvPr id="354" name="Freeform 80"/>
          <p:cNvSpPr>
            <a:spLocks/>
          </p:cNvSpPr>
          <p:nvPr/>
        </p:nvSpPr>
        <p:spPr bwMode="auto">
          <a:xfrm flipH="1" flipV="1">
            <a:off x="725083" y="2953349"/>
            <a:ext cx="497605" cy="529762"/>
          </a:xfrm>
          <a:custGeom>
            <a:avLst/>
            <a:gdLst>
              <a:gd name="T0" fmla="*/ 2147483647 w 438"/>
              <a:gd name="T1" fmla="*/ 2147483647 h 411"/>
              <a:gd name="T2" fmla="*/ 2147483647 w 438"/>
              <a:gd name="T3" fmla="*/ 2147483647 h 411"/>
              <a:gd name="T4" fmla="*/ 2147483647 w 438"/>
              <a:gd name="T5" fmla="*/ 2147483647 h 411"/>
              <a:gd name="T6" fmla="*/ 2147483647 w 438"/>
              <a:gd name="T7" fmla="*/ 2147483647 h 411"/>
              <a:gd name="T8" fmla="*/ 2147483647 w 438"/>
              <a:gd name="T9" fmla="*/ 2147483647 h 411"/>
              <a:gd name="T10" fmla="*/ 2147483647 w 438"/>
              <a:gd name="T11" fmla="*/ 2147483647 h 411"/>
              <a:gd name="T12" fmla="*/ 2147483647 w 438"/>
              <a:gd name="T13" fmla="*/ 2147483647 h 411"/>
              <a:gd name="T14" fmla="*/ 2147483647 w 438"/>
              <a:gd name="T15" fmla="*/ 2147483647 h 411"/>
              <a:gd name="T16" fmla="*/ 2147483647 w 438"/>
              <a:gd name="T17" fmla="*/ 2147483647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411"/>
              <a:gd name="T29" fmla="*/ 438 w 438"/>
              <a:gd name="T30" fmla="*/ 411 h 411"/>
              <a:gd name="connsiteX0" fmla="*/ 1291 w 9249"/>
              <a:gd name="connsiteY0" fmla="*/ 6863 h 9637"/>
              <a:gd name="connsiteX1" fmla="*/ 606 w 9249"/>
              <a:gd name="connsiteY1" fmla="*/ 4601 h 9637"/>
              <a:gd name="connsiteX2" fmla="*/ 401 w 9249"/>
              <a:gd name="connsiteY2" fmla="*/ 2922 h 9637"/>
              <a:gd name="connsiteX3" fmla="*/ 6291 w 9249"/>
              <a:gd name="connsiteY3" fmla="*/ 2 h 9637"/>
              <a:gd name="connsiteX4" fmla="*/ 9236 w 9249"/>
              <a:gd name="connsiteY4" fmla="*/ 3360 h 9637"/>
              <a:gd name="connsiteX5" fmla="*/ 5195 w 9249"/>
              <a:gd name="connsiteY5" fmla="*/ 6644 h 9637"/>
              <a:gd name="connsiteX6" fmla="*/ 2045 w 9249"/>
              <a:gd name="connsiteY6" fmla="*/ 9637 h 9637"/>
              <a:gd name="connsiteX7" fmla="*/ 1200 w 9249"/>
              <a:gd name="connsiteY7" fmla="*/ 6669 h 9637"/>
              <a:gd name="connsiteX0" fmla="*/ 1395 w 9999"/>
              <a:gd name="connsiteY0" fmla="*/ 7122 h 10000"/>
              <a:gd name="connsiteX1" fmla="*/ 654 w 9999"/>
              <a:gd name="connsiteY1" fmla="*/ 4774 h 10000"/>
              <a:gd name="connsiteX2" fmla="*/ 433 w 9999"/>
              <a:gd name="connsiteY2" fmla="*/ 3032 h 10000"/>
              <a:gd name="connsiteX3" fmla="*/ 6801 w 9999"/>
              <a:gd name="connsiteY3" fmla="*/ 2 h 10000"/>
              <a:gd name="connsiteX4" fmla="*/ 9985 w 9999"/>
              <a:gd name="connsiteY4" fmla="*/ 3487 h 10000"/>
              <a:gd name="connsiteX5" fmla="*/ 5616 w 9999"/>
              <a:gd name="connsiteY5" fmla="*/ 6894 h 10000"/>
              <a:gd name="connsiteX6" fmla="*/ 2210 w 9999"/>
              <a:gd name="connsiteY6" fmla="*/ 10000 h 10000"/>
              <a:gd name="connsiteX7" fmla="*/ 1296 w 9999"/>
              <a:gd name="connsiteY7" fmla="*/ 6920 h 10000"/>
              <a:gd name="connsiteX8" fmla="*/ 1395 w 9999"/>
              <a:gd name="connsiteY8" fmla="*/ 7122 h 10000"/>
              <a:gd name="connsiteX0" fmla="*/ 153 w 9720"/>
              <a:gd name="connsiteY0" fmla="*/ 3032 h 10000"/>
              <a:gd name="connsiteX1" fmla="*/ 6522 w 9720"/>
              <a:gd name="connsiteY1" fmla="*/ 2 h 10000"/>
              <a:gd name="connsiteX2" fmla="*/ 9706 w 9720"/>
              <a:gd name="connsiteY2" fmla="*/ 3487 h 10000"/>
              <a:gd name="connsiteX3" fmla="*/ 5337 w 9720"/>
              <a:gd name="connsiteY3" fmla="*/ 6894 h 10000"/>
              <a:gd name="connsiteX4" fmla="*/ 1930 w 9720"/>
              <a:gd name="connsiteY4" fmla="*/ 10000 h 10000"/>
              <a:gd name="connsiteX5" fmla="*/ 1016 w 9720"/>
              <a:gd name="connsiteY5" fmla="*/ 6920 h 10000"/>
              <a:gd name="connsiteX6" fmla="*/ 1115 w 9720"/>
              <a:gd name="connsiteY6" fmla="*/ 7122 h 10000"/>
              <a:gd name="connsiteX7" fmla="*/ 374 w 9720"/>
              <a:gd name="connsiteY7" fmla="*/ 4774 h 10000"/>
              <a:gd name="connsiteX8" fmla="*/ 1575 w 9720"/>
              <a:gd name="connsiteY8" fmla="*/ 4486 h 10000"/>
              <a:gd name="connsiteX0" fmla="*/ 0 w 9844"/>
              <a:gd name="connsiteY0" fmla="*/ 3032 h 10000"/>
              <a:gd name="connsiteX1" fmla="*/ 6553 w 9844"/>
              <a:gd name="connsiteY1" fmla="*/ 2 h 10000"/>
              <a:gd name="connsiteX2" fmla="*/ 9829 w 9844"/>
              <a:gd name="connsiteY2" fmla="*/ 3487 h 10000"/>
              <a:gd name="connsiteX3" fmla="*/ 5334 w 9844"/>
              <a:gd name="connsiteY3" fmla="*/ 6894 h 10000"/>
              <a:gd name="connsiteX4" fmla="*/ 1829 w 9844"/>
              <a:gd name="connsiteY4" fmla="*/ 10000 h 10000"/>
              <a:gd name="connsiteX5" fmla="*/ 888 w 9844"/>
              <a:gd name="connsiteY5" fmla="*/ 6920 h 10000"/>
              <a:gd name="connsiteX6" fmla="*/ 990 w 9844"/>
              <a:gd name="connsiteY6" fmla="*/ 7122 h 10000"/>
              <a:gd name="connsiteX7" fmla="*/ 228 w 9844"/>
              <a:gd name="connsiteY7" fmla="*/ 4774 h 10000"/>
              <a:gd name="connsiteX0" fmla="*/ 387 w 10387"/>
              <a:gd name="connsiteY0" fmla="*/ 3032 h 10000"/>
              <a:gd name="connsiteX1" fmla="*/ 7044 w 10387"/>
              <a:gd name="connsiteY1" fmla="*/ 2 h 10000"/>
              <a:gd name="connsiteX2" fmla="*/ 10372 w 10387"/>
              <a:gd name="connsiteY2" fmla="*/ 3487 h 10000"/>
              <a:gd name="connsiteX3" fmla="*/ 5806 w 10387"/>
              <a:gd name="connsiteY3" fmla="*/ 6894 h 10000"/>
              <a:gd name="connsiteX4" fmla="*/ 2245 w 10387"/>
              <a:gd name="connsiteY4" fmla="*/ 10000 h 10000"/>
              <a:gd name="connsiteX5" fmla="*/ 1289 w 10387"/>
              <a:gd name="connsiteY5" fmla="*/ 6920 h 10000"/>
              <a:gd name="connsiteX6" fmla="*/ 1393 w 10387"/>
              <a:gd name="connsiteY6" fmla="*/ 7122 h 10000"/>
              <a:gd name="connsiteX7" fmla="*/ 0 w 10387"/>
              <a:gd name="connsiteY7" fmla="*/ 8561 h 10000"/>
              <a:gd name="connsiteX0" fmla="*/ 3641 w 13641"/>
              <a:gd name="connsiteY0" fmla="*/ 3032 h 10000"/>
              <a:gd name="connsiteX1" fmla="*/ 10298 w 13641"/>
              <a:gd name="connsiteY1" fmla="*/ 2 h 10000"/>
              <a:gd name="connsiteX2" fmla="*/ 13626 w 13641"/>
              <a:gd name="connsiteY2" fmla="*/ 3487 h 10000"/>
              <a:gd name="connsiteX3" fmla="*/ 9060 w 13641"/>
              <a:gd name="connsiteY3" fmla="*/ 6894 h 10000"/>
              <a:gd name="connsiteX4" fmla="*/ 5499 w 13641"/>
              <a:gd name="connsiteY4" fmla="*/ 10000 h 10000"/>
              <a:gd name="connsiteX5" fmla="*/ 4543 w 13641"/>
              <a:gd name="connsiteY5" fmla="*/ 6920 h 10000"/>
              <a:gd name="connsiteX6" fmla="*/ 3 w 13641"/>
              <a:gd name="connsiteY6" fmla="*/ 6213 h 10000"/>
              <a:gd name="connsiteX7" fmla="*/ 3254 w 13641"/>
              <a:gd name="connsiteY7" fmla="*/ 8561 h 10000"/>
              <a:gd name="connsiteX0" fmla="*/ 3641 w 13641"/>
              <a:gd name="connsiteY0" fmla="*/ 3032 h 10000"/>
              <a:gd name="connsiteX1" fmla="*/ 10298 w 13641"/>
              <a:gd name="connsiteY1" fmla="*/ 2 h 10000"/>
              <a:gd name="connsiteX2" fmla="*/ 13626 w 13641"/>
              <a:gd name="connsiteY2" fmla="*/ 3487 h 10000"/>
              <a:gd name="connsiteX3" fmla="*/ 9060 w 13641"/>
              <a:gd name="connsiteY3" fmla="*/ 6894 h 10000"/>
              <a:gd name="connsiteX4" fmla="*/ 5499 w 13641"/>
              <a:gd name="connsiteY4" fmla="*/ 10000 h 10000"/>
              <a:gd name="connsiteX5" fmla="*/ 3924 w 13641"/>
              <a:gd name="connsiteY5" fmla="*/ 5026 h 10000"/>
              <a:gd name="connsiteX6" fmla="*/ 3 w 13641"/>
              <a:gd name="connsiteY6" fmla="*/ 6213 h 10000"/>
              <a:gd name="connsiteX7" fmla="*/ 3254 w 13641"/>
              <a:gd name="connsiteY7" fmla="*/ 8561 h 10000"/>
              <a:gd name="connsiteX0" fmla="*/ 3641 w 13641"/>
              <a:gd name="connsiteY0" fmla="*/ 3032 h 8651"/>
              <a:gd name="connsiteX1" fmla="*/ 10298 w 13641"/>
              <a:gd name="connsiteY1" fmla="*/ 2 h 8651"/>
              <a:gd name="connsiteX2" fmla="*/ 13626 w 13641"/>
              <a:gd name="connsiteY2" fmla="*/ 3487 h 8651"/>
              <a:gd name="connsiteX3" fmla="*/ 9060 w 13641"/>
              <a:gd name="connsiteY3" fmla="*/ 6894 h 8651"/>
              <a:gd name="connsiteX4" fmla="*/ 7047 w 13641"/>
              <a:gd name="connsiteY4" fmla="*/ 2274 h 8651"/>
              <a:gd name="connsiteX5" fmla="*/ 3924 w 13641"/>
              <a:gd name="connsiteY5" fmla="*/ 5026 h 8651"/>
              <a:gd name="connsiteX6" fmla="*/ 3 w 13641"/>
              <a:gd name="connsiteY6" fmla="*/ 6213 h 8651"/>
              <a:gd name="connsiteX7" fmla="*/ 3254 w 13641"/>
              <a:gd name="connsiteY7" fmla="*/ 8561 h 8651"/>
              <a:gd name="connsiteX0" fmla="*/ 7549 w 10000"/>
              <a:gd name="connsiteY0" fmla="*/ 0 h 9998"/>
              <a:gd name="connsiteX1" fmla="*/ 9989 w 10000"/>
              <a:gd name="connsiteY1" fmla="*/ 4029 h 9998"/>
              <a:gd name="connsiteX2" fmla="*/ 6642 w 10000"/>
              <a:gd name="connsiteY2" fmla="*/ 7967 h 9998"/>
              <a:gd name="connsiteX3" fmla="*/ 5166 w 10000"/>
              <a:gd name="connsiteY3" fmla="*/ 2627 h 9998"/>
              <a:gd name="connsiteX4" fmla="*/ 2877 w 10000"/>
              <a:gd name="connsiteY4" fmla="*/ 5808 h 9998"/>
              <a:gd name="connsiteX5" fmla="*/ 2 w 10000"/>
              <a:gd name="connsiteY5" fmla="*/ 7180 h 9998"/>
              <a:gd name="connsiteX6" fmla="*/ 2385 w 10000"/>
              <a:gd name="connsiteY6" fmla="*/ 9894 h 9998"/>
              <a:gd name="connsiteX0" fmla="*/ 9989 w 9989"/>
              <a:gd name="connsiteY0" fmla="*/ 1402 h 7372"/>
              <a:gd name="connsiteX1" fmla="*/ 6642 w 9989"/>
              <a:gd name="connsiteY1" fmla="*/ 5341 h 7372"/>
              <a:gd name="connsiteX2" fmla="*/ 5166 w 9989"/>
              <a:gd name="connsiteY2" fmla="*/ 0 h 7372"/>
              <a:gd name="connsiteX3" fmla="*/ 2877 w 9989"/>
              <a:gd name="connsiteY3" fmla="*/ 3181 h 7372"/>
              <a:gd name="connsiteX4" fmla="*/ 2 w 9989"/>
              <a:gd name="connsiteY4" fmla="*/ 4553 h 7372"/>
              <a:gd name="connsiteX5" fmla="*/ 2385 w 9989"/>
              <a:gd name="connsiteY5" fmla="*/ 7268 h 7372"/>
              <a:gd name="connsiteX0" fmla="*/ 6649 w 6649"/>
              <a:gd name="connsiteY0" fmla="*/ 7245 h 10000"/>
              <a:gd name="connsiteX1" fmla="*/ 5172 w 6649"/>
              <a:gd name="connsiteY1" fmla="*/ 0 h 10000"/>
              <a:gd name="connsiteX2" fmla="*/ 2880 w 6649"/>
              <a:gd name="connsiteY2" fmla="*/ 4315 h 10000"/>
              <a:gd name="connsiteX3" fmla="*/ 2 w 6649"/>
              <a:gd name="connsiteY3" fmla="*/ 6176 h 10000"/>
              <a:gd name="connsiteX4" fmla="*/ 2388 w 6649"/>
              <a:gd name="connsiteY4" fmla="*/ 9859 h 10000"/>
              <a:gd name="connsiteX0" fmla="*/ 14101 w 14101"/>
              <a:gd name="connsiteY0" fmla="*/ 74 h 10550"/>
              <a:gd name="connsiteX1" fmla="*/ 7779 w 14101"/>
              <a:gd name="connsiteY1" fmla="*/ 550 h 10550"/>
              <a:gd name="connsiteX2" fmla="*/ 4331 w 14101"/>
              <a:gd name="connsiteY2" fmla="*/ 4865 h 10550"/>
              <a:gd name="connsiteX3" fmla="*/ 3 w 14101"/>
              <a:gd name="connsiteY3" fmla="*/ 6726 h 10550"/>
              <a:gd name="connsiteX4" fmla="*/ 3592 w 14101"/>
              <a:gd name="connsiteY4" fmla="*/ 10409 h 10550"/>
              <a:gd name="connsiteX0" fmla="*/ 9915 w 9915"/>
              <a:gd name="connsiteY0" fmla="*/ 5226 h 10000"/>
              <a:gd name="connsiteX1" fmla="*/ 7779 w 9915"/>
              <a:gd name="connsiteY1" fmla="*/ 0 h 10000"/>
              <a:gd name="connsiteX2" fmla="*/ 4331 w 9915"/>
              <a:gd name="connsiteY2" fmla="*/ 4315 h 10000"/>
              <a:gd name="connsiteX3" fmla="*/ 3 w 9915"/>
              <a:gd name="connsiteY3" fmla="*/ 6176 h 10000"/>
              <a:gd name="connsiteX4" fmla="*/ 3592 w 9915"/>
              <a:gd name="connsiteY4" fmla="*/ 9859 h 10000"/>
              <a:gd name="connsiteX0" fmla="*/ 10000 w 10136"/>
              <a:gd name="connsiteY0" fmla="*/ 5226 h 10000"/>
              <a:gd name="connsiteX1" fmla="*/ 7846 w 10136"/>
              <a:gd name="connsiteY1" fmla="*/ 0 h 10000"/>
              <a:gd name="connsiteX2" fmla="*/ 4368 w 10136"/>
              <a:gd name="connsiteY2" fmla="*/ 4315 h 10000"/>
              <a:gd name="connsiteX3" fmla="*/ 3 w 10136"/>
              <a:gd name="connsiteY3" fmla="*/ 6176 h 10000"/>
              <a:gd name="connsiteX4" fmla="*/ 3623 w 10136"/>
              <a:gd name="connsiteY4" fmla="*/ 9859 h 10000"/>
              <a:gd name="connsiteX0" fmla="*/ 10517 w 10630"/>
              <a:gd name="connsiteY0" fmla="*/ 6414 h 10000"/>
              <a:gd name="connsiteX1" fmla="*/ 7846 w 10630"/>
              <a:gd name="connsiteY1" fmla="*/ 0 h 10000"/>
              <a:gd name="connsiteX2" fmla="*/ 4368 w 10630"/>
              <a:gd name="connsiteY2" fmla="*/ 4315 h 10000"/>
              <a:gd name="connsiteX3" fmla="*/ 3 w 10630"/>
              <a:gd name="connsiteY3" fmla="*/ 6176 h 10000"/>
              <a:gd name="connsiteX4" fmla="*/ 3623 w 10630"/>
              <a:gd name="connsiteY4" fmla="*/ 9859 h 10000"/>
              <a:gd name="connsiteX0" fmla="*/ 10515 w 10628"/>
              <a:gd name="connsiteY0" fmla="*/ 6414 h 6414"/>
              <a:gd name="connsiteX1" fmla="*/ 7844 w 10628"/>
              <a:gd name="connsiteY1" fmla="*/ 0 h 6414"/>
              <a:gd name="connsiteX2" fmla="*/ 4366 w 10628"/>
              <a:gd name="connsiteY2" fmla="*/ 4315 h 6414"/>
              <a:gd name="connsiteX3" fmla="*/ 1 w 10628"/>
              <a:gd name="connsiteY3" fmla="*/ 6176 h 6414"/>
              <a:gd name="connsiteX0" fmla="*/ 5786 w 5892"/>
              <a:gd name="connsiteY0" fmla="*/ 10000 h 10000"/>
              <a:gd name="connsiteX1" fmla="*/ 3273 w 5892"/>
              <a:gd name="connsiteY1" fmla="*/ 0 h 10000"/>
              <a:gd name="connsiteX2" fmla="*/ 0 w 5892"/>
              <a:gd name="connsiteY2" fmla="*/ 6727 h 10000"/>
              <a:gd name="connsiteX0" fmla="*/ 9820 w 9820"/>
              <a:gd name="connsiteY0" fmla="*/ 10000 h 10000"/>
              <a:gd name="connsiteX1" fmla="*/ 5555 w 9820"/>
              <a:gd name="connsiteY1" fmla="*/ 0 h 10000"/>
              <a:gd name="connsiteX2" fmla="*/ 0 w 9820"/>
              <a:gd name="connsiteY2" fmla="*/ 6727 h 10000"/>
              <a:gd name="connsiteX0" fmla="*/ 10000 w 10000"/>
              <a:gd name="connsiteY0" fmla="*/ 10000 h 10000"/>
              <a:gd name="connsiteX1" fmla="*/ 5657 w 10000"/>
              <a:gd name="connsiteY1" fmla="*/ 0 h 10000"/>
              <a:gd name="connsiteX2" fmla="*/ 0 w 10000"/>
              <a:gd name="connsiteY2" fmla="*/ 6727 h 10000"/>
              <a:gd name="connsiteX0" fmla="*/ 16781 w 16781"/>
              <a:gd name="connsiteY0" fmla="*/ 17372 h 17372"/>
              <a:gd name="connsiteX1" fmla="*/ 5657 w 16781"/>
              <a:gd name="connsiteY1" fmla="*/ 0 h 17372"/>
              <a:gd name="connsiteX2" fmla="*/ 0 w 16781"/>
              <a:gd name="connsiteY2" fmla="*/ 6727 h 17372"/>
              <a:gd name="connsiteX0" fmla="*/ 16781 w 17638"/>
              <a:gd name="connsiteY0" fmla="*/ 17382 h 17382"/>
              <a:gd name="connsiteX1" fmla="*/ 5657 w 17638"/>
              <a:gd name="connsiteY1" fmla="*/ 10 h 17382"/>
              <a:gd name="connsiteX2" fmla="*/ 0 w 17638"/>
              <a:gd name="connsiteY2" fmla="*/ 6737 h 17382"/>
              <a:gd name="connsiteX0" fmla="*/ 16781 w 17638"/>
              <a:gd name="connsiteY0" fmla="*/ 17382 h 17382"/>
              <a:gd name="connsiteX1" fmla="*/ 5657 w 17638"/>
              <a:gd name="connsiteY1" fmla="*/ 10 h 17382"/>
              <a:gd name="connsiteX2" fmla="*/ 0 w 17638"/>
              <a:gd name="connsiteY2" fmla="*/ 6737 h 17382"/>
              <a:gd name="connsiteX0" fmla="*/ 16781 w 17717"/>
              <a:gd name="connsiteY0" fmla="*/ 18651 h 18651"/>
              <a:gd name="connsiteX1" fmla="*/ 5657 w 17717"/>
              <a:gd name="connsiteY1" fmla="*/ 1279 h 18651"/>
              <a:gd name="connsiteX2" fmla="*/ 0 w 17717"/>
              <a:gd name="connsiteY2" fmla="*/ 8006 h 18651"/>
              <a:gd name="connsiteX0" fmla="*/ 16781 w 17774"/>
              <a:gd name="connsiteY0" fmla="*/ 17566 h 17566"/>
              <a:gd name="connsiteX1" fmla="*/ 5657 w 17774"/>
              <a:gd name="connsiteY1" fmla="*/ 194 h 17566"/>
              <a:gd name="connsiteX2" fmla="*/ 0 w 17774"/>
              <a:gd name="connsiteY2" fmla="*/ 6921 h 17566"/>
              <a:gd name="connsiteX0" fmla="*/ 16781 w 18011"/>
              <a:gd name="connsiteY0" fmla="*/ 15433 h 15433"/>
              <a:gd name="connsiteX1" fmla="*/ 8610 w 18011"/>
              <a:gd name="connsiteY1" fmla="*/ 518 h 15433"/>
              <a:gd name="connsiteX2" fmla="*/ 0 w 18011"/>
              <a:gd name="connsiteY2" fmla="*/ 4788 h 15433"/>
              <a:gd name="connsiteX0" fmla="*/ 16781 w 17936"/>
              <a:gd name="connsiteY0" fmla="*/ 15018 h 15018"/>
              <a:gd name="connsiteX1" fmla="*/ 8610 w 17936"/>
              <a:gd name="connsiteY1" fmla="*/ 103 h 15018"/>
              <a:gd name="connsiteX2" fmla="*/ 0 w 17936"/>
              <a:gd name="connsiteY2" fmla="*/ 4373 h 15018"/>
              <a:gd name="connsiteX0" fmla="*/ 16781 w 17901"/>
              <a:gd name="connsiteY0" fmla="*/ 15243 h 15243"/>
              <a:gd name="connsiteX1" fmla="*/ 8610 w 17901"/>
              <a:gd name="connsiteY1" fmla="*/ 328 h 15243"/>
              <a:gd name="connsiteX2" fmla="*/ 0 w 17901"/>
              <a:gd name="connsiteY2" fmla="*/ 4598 h 15243"/>
              <a:gd name="connsiteX0" fmla="*/ 16781 w 16781"/>
              <a:gd name="connsiteY0" fmla="*/ 14918 h 14918"/>
              <a:gd name="connsiteX1" fmla="*/ 8610 w 16781"/>
              <a:gd name="connsiteY1" fmla="*/ 3 h 14918"/>
              <a:gd name="connsiteX2" fmla="*/ 0 w 16781"/>
              <a:gd name="connsiteY2" fmla="*/ 4273 h 14918"/>
              <a:gd name="connsiteX0" fmla="*/ 16781 w 16781"/>
              <a:gd name="connsiteY0" fmla="*/ 12752 h 12752"/>
              <a:gd name="connsiteX1" fmla="*/ 9813 w 16781"/>
              <a:gd name="connsiteY1" fmla="*/ 5 h 12752"/>
              <a:gd name="connsiteX2" fmla="*/ 0 w 16781"/>
              <a:gd name="connsiteY2" fmla="*/ 2107 h 12752"/>
              <a:gd name="connsiteX0" fmla="*/ 16781 w 16939"/>
              <a:gd name="connsiteY0" fmla="*/ 12750 h 12750"/>
              <a:gd name="connsiteX1" fmla="*/ 9813 w 16939"/>
              <a:gd name="connsiteY1" fmla="*/ 3 h 12750"/>
              <a:gd name="connsiteX2" fmla="*/ 0 w 16939"/>
              <a:gd name="connsiteY2" fmla="*/ 2105 h 12750"/>
              <a:gd name="connsiteX0" fmla="*/ 16781 w 16882"/>
              <a:gd name="connsiteY0" fmla="*/ 10645 h 10645"/>
              <a:gd name="connsiteX1" fmla="*/ 6204 w 16882"/>
              <a:gd name="connsiteY1" fmla="*/ 9895 h 10645"/>
              <a:gd name="connsiteX2" fmla="*/ 0 w 16882"/>
              <a:gd name="connsiteY2" fmla="*/ 0 h 10645"/>
              <a:gd name="connsiteX0" fmla="*/ 16781 w 16781"/>
              <a:gd name="connsiteY0" fmla="*/ 10645 h 10645"/>
              <a:gd name="connsiteX1" fmla="*/ 6204 w 16781"/>
              <a:gd name="connsiteY1" fmla="*/ 9895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6781 w 16781"/>
              <a:gd name="connsiteY0" fmla="*/ 10645 h 10645"/>
              <a:gd name="connsiteX1" fmla="*/ 8501 w 16781"/>
              <a:gd name="connsiteY1" fmla="*/ 3824 h 10645"/>
              <a:gd name="connsiteX2" fmla="*/ 0 w 16781"/>
              <a:gd name="connsiteY2" fmla="*/ 0 h 10645"/>
              <a:gd name="connsiteX0" fmla="*/ 18072 w 18072"/>
              <a:gd name="connsiteY0" fmla="*/ 18610 h 18610"/>
              <a:gd name="connsiteX1" fmla="*/ 8501 w 18072"/>
              <a:gd name="connsiteY1" fmla="*/ 3824 h 18610"/>
              <a:gd name="connsiteX2" fmla="*/ 0 w 18072"/>
              <a:gd name="connsiteY2" fmla="*/ 0 h 18610"/>
              <a:gd name="connsiteX0" fmla="*/ 18072 w 18183"/>
              <a:gd name="connsiteY0" fmla="*/ 18610 h 18610"/>
              <a:gd name="connsiteX1" fmla="*/ 17578 w 18183"/>
              <a:gd name="connsiteY1" fmla="*/ 7312 h 18610"/>
              <a:gd name="connsiteX2" fmla="*/ 8501 w 18183"/>
              <a:gd name="connsiteY2" fmla="*/ 3824 h 18610"/>
              <a:gd name="connsiteX3" fmla="*/ 0 w 18183"/>
              <a:gd name="connsiteY3" fmla="*/ 0 h 18610"/>
              <a:gd name="connsiteX0" fmla="*/ 18287 w 18287"/>
              <a:gd name="connsiteY0" fmla="*/ 20601 h 20601"/>
              <a:gd name="connsiteX1" fmla="*/ 17578 w 18287"/>
              <a:gd name="connsiteY1" fmla="*/ 7312 h 20601"/>
              <a:gd name="connsiteX2" fmla="*/ 8501 w 18287"/>
              <a:gd name="connsiteY2" fmla="*/ 3824 h 20601"/>
              <a:gd name="connsiteX3" fmla="*/ 0 w 18287"/>
              <a:gd name="connsiteY3" fmla="*/ 0 h 20601"/>
              <a:gd name="connsiteX0" fmla="*/ 23272 w 23272"/>
              <a:gd name="connsiteY0" fmla="*/ 20601 h 20601"/>
              <a:gd name="connsiteX1" fmla="*/ 17578 w 23272"/>
              <a:gd name="connsiteY1" fmla="*/ 7312 h 20601"/>
              <a:gd name="connsiteX2" fmla="*/ 8501 w 23272"/>
              <a:gd name="connsiteY2" fmla="*/ 3824 h 20601"/>
              <a:gd name="connsiteX3" fmla="*/ 0 w 23272"/>
              <a:gd name="connsiteY3" fmla="*/ 0 h 20601"/>
            </a:gdLst>
            <a:ahLst/>
            <a:cxnLst>
              <a:cxn ang="0">
                <a:pos x="connsiteX0" y="connsiteY0"/>
              </a:cxn>
              <a:cxn ang="0">
                <a:pos x="connsiteX1" y="connsiteY1"/>
              </a:cxn>
              <a:cxn ang="0">
                <a:pos x="connsiteX2" y="connsiteY2"/>
              </a:cxn>
              <a:cxn ang="0">
                <a:pos x="connsiteX3" y="connsiteY3"/>
              </a:cxn>
            </a:cxnLst>
            <a:rect l="l" t="t" r="r" b="b"/>
            <a:pathLst>
              <a:path w="23272" h="20601">
                <a:moveTo>
                  <a:pt x="23272" y="20601"/>
                </a:moveTo>
                <a:cubicBezTo>
                  <a:pt x="22185" y="18718"/>
                  <a:pt x="20040" y="10108"/>
                  <a:pt x="17578" y="7312"/>
                </a:cubicBezTo>
                <a:cubicBezTo>
                  <a:pt x="15116" y="4516"/>
                  <a:pt x="10426" y="5043"/>
                  <a:pt x="8501" y="3824"/>
                </a:cubicBezTo>
                <a:cubicBezTo>
                  <a:pt x="5609" y="2668"/>
                  <a:pt x="374" y="1542"/>
                  <a:pt x="0" y="0"/>
                </a:cubicBezTo>
              </a:path>
            </a:pathLst>
          </a:custGeom>
          <a:noFill/>
          <a:ln w="63500">
            <a:solidFill>
              <a:srgbClr val="FF66FF"/>
            </a:solidFill>
            <a:round/>
            <a:headEnd/>
            <a:tailEnd/>
          </a:ln>
        </p:spPr>
        <p:txBody>
          <a:bodyPr/>
          <a:lstStyle/>
          <a:p>
            <a:endParaRPr lang="en-US">
              <a:solidFill>
                <a:srgbClr val="000000"/>
              </a:solidFill>
            </a:endParaRPr>
          </a:p>
        </p:txBody>
      </p:sp>
      <p:sp>
        <p:nvSpPr>
          <p:cNvPr id="355" name="Freeform 77"/>
          <p:cNvSpPr>
            <a:spLocks/>
          </p:cNvSpPr>
          <p:nvPr/>
        </p:nvSpPr>
        <p:spPr bwMode="auto">
          <a:xfrm rot="17554352" flipH="1">
            <a:off x="6051670" y="2438072"/>
            <a:ext cx="266248" cy="149937"/>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6876"/>
              <a:gd name="connsiteY0" fmla="*/ 7816 h 7816"/>
              <a:gd name="connsiteX1" fmla="*/ 6876 w 6876"/>
              <a:gd name="connsiteY1" fmla="*/ 0 h 7816"/>
              <a:gd name="connsiteX0" fmla="*/ 0 w 7225"/>
              <a:gd name="connsiteY0" fmla="*/ 9249 h 9249"/>
              <a:gd name="connsiteX1" fmla="*/ 7225 w 7225"/>
              <a:gd name="connsiteY1" fmla="*/ 0 h 9249"/>
            </a:gdLst>
            <a:ahLst/>
            <a:cxnLst>
              <a:cxn ang="0">
                <a:pos x="connsiteX0" y="connsiteY0"/>
              </a:cxn>
              <a:cxn ang="0">
                <a:pos x="connsiteX1" y="connsiteY1"/>
              </a:cxn>
            </a:cxnLst>
            <a:rect l="l" t="t" r="r" b="b"/>
            <a:pathLst>
              <a:path w="7225" h="9249">
                <a:moveTo>
                  <a:pt x="0" y="9249"/>
                </a:moveTo>
                <a:cubicBezTo>
                  <a:pt x="2343" y="7750"/>
                  <a:pt x="2555" y="4660"/>
                  <a:pt x="7225" y="0"/>
                </a:cubicBezTo>
              </a:path>
            </a:pathLst>
          </a:custGeom>
          <a:noFill/>
          <a:ln w="63500">
            <a:solidFill>
              <a:srgbClr val="FF66FF"/>
            </a:solidFill>
            <a:round/>
            <a:headEnd/>
            <a:tailEnd/>
          </a:ln>
        </p:spPr>
        <p:txBody>
          <a:bodyPr/>
          <a:lstStyle/>
          <a:p>
            <a:endParaRPr lang="en-US">
              <a:solidFill>
                <a:srgbClr val="000000"/>
              </a:solidFill>
            </a:endParaRPr>
          </a:p>
        </p:txBody>
      </p:sp>
      <p:sp>
        <p:nvSpPr>
          <p:cNvPr id="696" name="5-Point Star 695"/>
          <p:cNvSpPr/>
          <p:nvPr/>
        </p:nvSpPr>
        <p:spPr bwMode="auto">
          <a:xfrm rot="20838392">
            <a:off x="6210129" y="2322929"/>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358" name="Freeform 77"/>
          <p:cNvSpPr>
            <a:spLocks/>
          </p:cNvSpPr>
          <p:nvPr/>
        </p:nvSpPr>
        <p:spPr bwMode="auto">
          <a:xfrm rot="15308675" flipH="1">
            <a:off x="1026155" y="3566785"/>
            <a:ext cx="250068" cy="187523"/>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6876"/>
              <a:gd name="connsiteY0" fmla="*/ 7816 h 7816"/>
              <a:gd name="connsiteX1" fmla="*/ 6876 w 6876"/>
              <a:gd name="connsiteY1" fmla="*/ 0 h 7816"/>
              <a:gd name="connsiteX0" fmla="*/ 0 w 7225"/>
              <a:gd name="connsiteY0" fmla="*/ 9249 h 9249"/>
              <a:gd name="connsiteX1" fmla="*/ 7225 w 7225"/>
              <a:gd name="connsiteY1" fmla="*/ 0 h 9249"/>
            </a:gdLst>
            <a:ahLst/>
            <a:cxnLst>
              <a:cxn ang="0">
                <a:pos x="connsiteX0" y="connsiteY0"/>
              </a:cxn>
              <a:cxn ang="0">
                <a:pos x="connsiteX1" y="connsiteY1"/>
              </a:cxn>
            </a:cxnLst>
            <a:rect l="l" t="t" r="r" b="b"/>
            <a:pathLst>
              <a:path w="7225" h="9249">
                <a:moveTo>
                  <a:pt x="0" y="9249"/>
                </a:moveTo>
                <a:cubicBezTo>
                  <a:pt x="2343" y="7750"/>
                  <a:pt x="2555" y="4660"/>
                  <a:pt x="7225" y="0"/>
                </a:cubicBezTo>
              </a:path>
            </a:pathLst>
          </a:custGeom>
          <a:noFill/>
          <a:ln w="63500">
            <a:solidFill>
              <a:srgbClr val="FF66FF"/>
            </a:solidFill>
            <a:round/>
            <a:headEnd/>
            <a:tailEnd/>
          </a:ln>
        </p:spPr>
        <p:txBody>
          <a:bodyPr/>
          <a:lstStyle/>
          <a:p>
            <a:endParaRPr lang="en-US">
              <a:solidFill>
                <a:srgbClr val="000000"/>
              </a:solidFill>
            </a:endParaRPr>
          </a:p>
        </p:txBody>
      </p:sp>
      <p:sp>
        <p:nvSpPr>
          <p:cNvPr id="632" name="5-Point Star 631"/>
          <p:cNvSpPr/>
          <p:nvPr/>
        </p:nvSpPr>
        <p:spPr bwMode="auto">
          <a:xfrm rot="20241002">
            <a:off x="992239" y="3711696"/>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359" name="Freeform 77"/>
          <p:cNvSpPr>
            <a:spLocks/>
          </p:cNvSpPr>
          <p:nvPr/>
        </p:nvSpPr>
        <p:spPr bwMode="auto">
          <a:xfrm rot="6291325">
            <a:off x="1319712" y="1298627"/>
            <a:ext cx="367923" cy="84134"/>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6876"/>
              <a:gd name="connsiteY0" fmla="*/ 7816 h 7816"/>
              <a:gd name="connsiteX1" fmla="*/ 6876 w 6876"/>
              <a:gd name="connsiteY1" fmla="*/ 0 h 7816"/>
              <a:gd name="connsiteX0" fmla="*/ 0 w 7225"/>
              <a:gd name="connsiteY0" fmla="*/ 9249 h 9249"/>
              <a:gd name="connsiteX1" fmla="*/ 7225 w 7225"/>
              <a:gd name="connsiteY1" fmla="*/ 0 h 9249"/>
            </a:gdLst>
            <a:ahLst/>
            <a:cxnLst>
              <a:cxn ang="0">
                <a:pos x="connsiteX0" y="connsiteY0"/>
              </a:cxn>
              <a:cxn ang="0">
                <a:pos x="connsiteX1" y="connsiteY1"/>
              </a:cxn>
            </a:cxnLst>
            <a:rect l="l" t="t" r="r" b="b"/>
            <a:pathLst>
              <a:path w="7225" h="9249">
                <a:moveTo>
                  <a:pt x="0" y="9249"/>
                </a:moveTo>
                <a:cubicBezTo>
                  <a:pt x="2343" y="7750"/>
                  <a:pt x="2555" y="4660"/>
                  <a:pt x="7225" y="0"/>
                </a:cubicBezTo>
              </a:path>
            </a:pathLst>
          </a:custGeom>
          <a:noFill/>
          <a:ln w="63500">
            <a:solidFill>
              <a:srgbClr val="FF66FF"/>
            </a:solidFill>
            <a:round/>
            <a:headEnd/>
            <a:tailEnd/>
          </a:ln>
        </p:spPr>
        <p:txBody>
          <a:bodyPr/>
          <a:lstStyle/>
          <a:p>
            <a:endParaRPr lang="en-US">
              <a:solidFill>
                <a:srgbClr val="000000"/>
              </a:solidFill>
            </a:endParaRPr>
          </a:p>
        </p:txBody>
      </p:sp>
      <p:sp>
        <p:nvSpPr>
          <p:cNvPr id="633" name="5-Point Star 632"/>
          <p:cNvSpPr/>
          <p:nvPr/>
        </p:nvSpPr>
        <p:spPr bwMode="auto">
          <a:xfrm rot="484787">
            <a:off x="1432867" y="1072651"/>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396" name="Freeform 77"/>
          <p:cNvSpPr>
            <a:spLocks/>
          </p:cNvSpPr>
          <p:nvPr/>
        </p:nvSpPr>
        <p:spPr bwMode="auto">
          <a:xfrm rot="5400000">
            <a:off x="7639325" y="3182123"/>
            <a:ext cx="266248" cy="149937"/>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6876"/>
              <a:gd name="connsiteY0" fmla="*/ 7816 h 7816"/>
              <a:gd name="connsiteX1" fmla="*/ 6876 w 6876"/>
              <a:gd name="connsiteY1" fmla="*/ 0 h 7816"/>
              <a:gd name="connsiteX0" fmla="*/ 0 w 7225"/>
              <a:gd name="connsiteY0" fmla="*/ 9249 h 9249"/>
              <a:gd name="connsiteX1" fmla="*/ 7225 w 7225"/>
              <a:gd name="connsiteY1" fmla="*/ 0 h 9249"/>
            </a:gdLst>
            <a:ahLst/>
            <a:cxnLst>
              <a:cxn ang="0">
                <a:pos x="connsiteX0" y="connsiteY0"/>
              </a:cxn>
              <a:cxn ang="0">
                <a:pos x="connsiteX1" y="connsiteY1"/>
              </a:cxn>
            </a:cxnLst>
            <a:rect l="l" t="t" r="r" b="b"/>
            <a:pathLst>
              <a:path w="7225" h="9249">
                <a:moveTo>
                  <a:pt x="0" y="9249"/>
                </a:moveTo>
                <a:cubicBezTo>
                  <a:pt x="2343" y="7750"/>
                  <a:pt x="2555" y="4660"/>
                  <a:pt x="7225" y="0"/>
                </a:cubicBezTo>
              </a:path>
            </a:pathLst>
          </a:custGeom>
          <a:noFill/>
          <a:ln w="63500">
            <a:solidFill>
              <a:srgbClr val="FF66FF"/>
            </a:solidFill>
            <a:round/>
            <a:headEnd/>
            <a:tailEnd/>
          </a:ln>
        </p:spPr>
        <p:txBody>
          <a:bodyPr/>
          <a:lstStyle/>
          <a:p>
            <a:endParaRPr lang="en-US">
              <a:solidFill>
                <a:srgbClr val="000000"/>
              </a:solidFill>
            </a:endParaRPr>
          </a:p>
        </p:txBody>
      </p:sp>
      <p:sp>
        <p:nvSpPr>
          <p:cNvPr id="698" name="5-Point Star 697"/>
          <p:cNvSpPr/>
          <p:nvPr/>
        </p:nvSpPr>
        <p:spPr bwMode="auto">
          <a:xfrm rot="20140437">
            <a:off x="7592073" y="2987394"/>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397" name="Freeform 77"/>
          <p:cNvSpPr>
            <a:spLocks/>
          </p:cNvSpPr>
          <p:nvPr/>
        </p:nvSpPr>
        <p:spPr bwMode="auto">
          <a:xfrm rot="8180899">
            <a:off x="6887872" y="4408959"/>
            <a:ext cx="266248" cy="149937"/>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6876"/>
              <a:gd name="connsiteY0" fmla="*/ 7816 h 7816"/>
              <a:gd name="connsiteX1" fmla="*/ 6876 w 6876"/>
              <a:gd name="connsiteY1" fmla="*/ 0 h 7816"/>
              <a:gd name="connsiteX0" fmla="*/ 0 w 7225"/>
              <a:gd name="connsiteY0" fmla="*/ 9249 h 9249"/>
              <a:gd name="connsiteX1" fmla="*/ 7225 w 7225"/>
              <a:gd name="connsiteY1" fmla="*/ 0 h 9249"/>
            </a:gdLst>
            <a:ahLst/>
            <a:cxnLst>
              <a:cxn ang="0">
                <a:pos x="connsiteX0" y="connsiteY0"/>
              </a:cxn>
              <a:cxn ang="0">
                <a:pos x="connsiteX1" y="connsiteY1"/>
              </a:cxn>
            </a:cxnLst>
            <a:rect l="l" t="t" r="r" b="b"/>
            <a:pathLst>
              <a:path w="7225" h="9249">
                <a:moveTo>
                  <a:pt x="0" y="9249"/>
                </a:moveTo>
                <a:cubicBezTo>
                  <a:pt x="2343" y="7750"/>
                  <a:pt x="2555" y="4660"/>
                  <a:pt x="7225" y="0"/>
                </a:cubicBezTo>
              </a:path>
            </a:pathLst>
          </a:custGeom>
          <a:noFill/>
          <a:ln w="34925">
            <a:solidFill>
              <a:srgbClr val="FF66FF"/>
            </a:solidFill>
            <a:round/>
            <a:headEnd/>
            <a:tailEnd/>
          </a:ln>
        </p:spPr>
        <p:txBody>
          <a:bodyPr/>
          <a:lstStyle/>
          <a:p>
            <a:endParaRPr lang="en-US">
              <a:solidFill>
                <a:srgbClr val="000000"/>
              </a:solidFill>
            </a:endParaRPr>
          </a:p>
        </p:txBody>
      </p:sp>
      <p:sp>
        <p:nvSpPr>
          <p:cNvPr id="634" name="5-Point Star 633"/>
          <p:cNvSpPr/>
          <p:nvPr/>
        </p:nvSpPr>
        <p:spPr bwMode="auto">
          <a:xfrm rot="19936484">
            <a:off x="6900393" y="4512969"/>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398" name="Freeform 77"/>
          <p:cNvSpPr>
            <a:spLocks/>
          </p:cNvSpPr>
          <p:nvPr/>
        </p:nvSpPr>
        <p:spPr bwMode="auto">
          <a:xfrm rot="9193479">
            <a:off x="3239700" y="4325961"/>
            <a:ext cx="266248" cy="149937"/>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6876"/>
              <a:gd name="connsiteY0" fmla="*/ 7816 h 7816"/>
              <a:gd name="connsiteX1" fmla="*/ 6876 w 6876"/>
              <a:gd name="connsiteY1" fmla="*/ 0 h 7816"/>
              <a:gd name="connsiteX0" fmla="*/ 0 w 7225"/>
              <a:gd name="connsiteY0" fmla="*/ 9249 h 9249"/>
              <a:gd name="connsiteX1" fmla="*/ 7225 w 7225"/>
              <a:gd name="connsiteY1" fmla="*/ 0 h 9249"/>
            </a:gdLst>
            <a:ahLst/>
            <a:cxnLst>
              <a:cxn ang="0">
                <a:pos x="connsiteX0" y="connsiteY0"/>
              </a:cxn>
              <a:cxn ang="0">
                <a:pos x="connsiteX1" y="connsiteY1"/>
              </a:cxn>
            </a:cxnLst>
            <a:rect l="l" t="t" r="r" b="b"/>
            <a:pathLst>
              <a:path w="7225" h="9249">
                <a:moveTo>
                  <a:pt x="0" y="9249"/>
                </a:moveTo>
                <a:cubicBezTo>
                  <a:pt x="2343" y="7750"/>
                  <a:pt x="2555" y="4660"/>
                  <a:pt x="7225" y="0"/>
                </a:cubicBezTo>
              </a:path>
            </a:pathLst>
          </a:custGeom>
          <a:noFill/>
          <a:ln w="34925">
            <a:solidFill>
              <a:srgbClr val="FF66FF"/>
            </a:solidFill>
            <a:round/>
            <a:headEnd/>
            <a:tailEnd/>
          </a:ln>
        </p:spPr>
        <p:txBody>
          <a:bodyPr/>
          <a:lstStyle/>
          <a:p>
            <a:endParaRPr lang="en-US">
              <a:solidFill>
                <a:srgbClr val="000000"/>
              </a:solidFill>
            </a:endParaRPr>
          </a:p>
        </p:txBody>
      </p:sp>
      <p:sp>
        <p:nvSpPr>
          <p:cNvPr id="652" name="5-Point Star 651"/>
          <p:cNvSpPr/>
          <p:nvPr/>
        </p:nvSpPr>
        <p:spPr bwMode="auto">
          <a:xfrm>
            <a:off x="3187352" y="4425472"/>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399" name="Freeform 77"/>
          <p:cNvSpPr>
            <a:spLocks/>
          </p:cNvSpPr>
          <p:nvPr/>
        </p:nvSpPr>
        <p:spPr bwMode="auto">
          <a:xfrm rot="10800000">
            <a:off x="3514477" y="3448403"/>
            <a:ext cx="266248" cy="149937"/>
          </a:xfrm>
          <a:custGeom>
            <a:avLst/>
            <a:gdLst>
              <a:gd name="T0" fmla="*/ 2147483647 w 530"/>
              <a:gd name="T1" fmla="*/ 2147483647 h 357"/>
              <a:gd name="T2" fmla="*/ 2147483647 w 530"/>
              <a:gd name="T3" fmla="*/ 2147483647 h 357"/>
              <a:gd name="T4" fmla="*/ 2147483647 w 530"/>
              <a:gd name="T5" fmla="*/ 2147483647 h 357"/>
              <a:gd name="T6" fmla="*/ 2147483647 w 530"/>
              <a:gd name="T7" fmla="*/ 2147483647 h 357"/>
              <a:gd name="T8" fmla="*/ 2147483647 w 530"/>
              <a:gd name="T9" fmla="*/ 2147483647 h 357"/>
              <a:gd name="T10" fmla="*/ 2147483647 w 530"/>
              <a:gd name="T11" fmla="*/ 2147483647 h 357"/>
              <a:gd name="T12" fmla="*/ 2147483647 w 530"/>
              <a:gd name="T13" fmla="*/ 2147483647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 name="connsiteX0" fmla="*/ 3339 w 7745"/>
              <a:gd name="connsiteY0" fmla="*/ 8594 h 8594"/>
              <a:gd name="connsiteX1" fmla="*/ 792 w 7745"/>
              <a:gd name="connsiteY1" fmla="*/ 6493 h 8594"/>
              <a:gd name="connsiteX2" fmla="*/ 320 w 7745"/>
              <a:gd name="connsiteY2" fmla="*/ 1395 h 8594"/>
              <a:gd name="connsiteX3" fmla="*/ 5188 w 7745"/>
              <a:gd name="connsiteY3" fmla="*/ 134 h 8594"/>
              <a:gd name="connsiteX4" fmla="*/ 7622 w 7745"/>
              <a:gd name="connsiteY4" fmla="*/ 4000 h 8594"/>
              <a:gd name="connsiteX5" fmla="*/ 1471 w 7745"/>
              <a:gd name="connsiteY5" fmla="*/ 7417 h 8594"/>
              <a:gd name="connsiteX0" fmla="*/ 4311 w 9841"/>
              <a:gd name="connsiteY0" fmla="*/ 9999 h 9999"/>
              <a:gd name="connsiteX1" fmla="*/ 1023 w 9841"/>
              <a:gd name="connsiteY1" fmla="*/ 7554 h 9999"/>
              <a:gd name="connsiteX2" fmla="*/ 413 w 9841"/>
              <a:gd name="connsiteY2" fmla="*/ 1622 h 9999"/>
              <a:gd name="connsiteX3" fmla="*/ 6699 w 9841"/>
              <a:gd name="connsiteY3" fmla="*/ 155 h 9999"/>
              <a:gd name="connsiteX4" fmla="*/ 9841 w 9841"/>
              <a:gd name="connsiteY4" fmla="*/ 4653 h 9999"/>
              <a:gd name="connsiteX5" fmla="*/ 6796 w 9841"/>
              <a:gd name="connsiteY5" fmla="*/ 8629 h 9999"/>
              <a:gd name="connsiteX0" fmla="*/ 4561 w 10180"/>
              <a:gd name="connsiteY0" fmla="*/ 9989 h 9989"/>
              <a:gd name="connsiteX1" fmla="*/ 1220 w 10180"/>
              <a:gd name="connsiteY1" fmla="*/ 7544 h 9989"/>
              <a:gd name="connsiteX2" fmla="*/ 377 w 10180"/>
              <a:gd name="connsiteY2" fmla="*/ 1709 h 9989"/>
              <a:gd name="connsiteX3" fmla="*/ 6987 w 10180"/>
              <a:gd name="connsiteY3" fmla="*/ 144 h 9989"/>
              <a:gd name="connsiteX4" fmla="*/ 10180 w 10180"/>
              <a:gd name="connsiteY4" fmla="*/ 4642 h 9989"/>
              <a:gd name="connsiteX5" fmla="*/ 7086 w 10180"/>
              <a:gd name="connsiteY5" fmla="*/ 8619 h 9989"/>
              <a:gd name="connsiteX0" fmla="*/ 4702 w 10222"/>
              <a:gd name="connsiteY0" fmla="*/ 9983 h 9983"/>
              <a:gd name="connsiteX1" fmla="*/ 763 w 10222"/>
              <a:gd name="connsiteY1" fmla="*/ 6360 h 9983"/>
              <a:gd name="connsiteX2" fmla="*/ 592 w 10222"/>
              <a:gd name="connsiteY2" fmla="*/ 1694 h 9983"/>
              <a:gd name="connsiteX3" fmla="*/ 7085 w 10222"/>
              <a:gd name="connsiteY3" fmla="*/ 127 h 9983"/>
              <a:gd name="connsiteX4" fmla="*/ 10222 w 10222"/>
              <a:gd name="connsiteY4" fmla="*/ 4630 h 9983"/>
              <a:gd name="connsiteX5" fmla="*/ 7183 w 10222"/>
              <a:gd name="connsiteY5" fmla="*/ 8611 h 9983"/>
              <a:gd name="connsiteX0" fmla="*/ 746 w 10000"/>
              <a:gd name="connsiteY0" fmla="*/ 6371 h 8626"/>
              <a:gd name="connsiteX1" fmla="*/ 579 w 10000"/>
              <a:gd name="connsiteY1" fmla="*/ 1697 h 8626"/>
              <a:gd name="connsiteX2" fmla="*/ 6931 w 10000"/>
              <a:gd name="connsiteY2" fmla="*/ 127 h 8626"/>
              <a:gd name="connsiteX3" fmla="*/ 10000 w 10000"/>
              <a:gd name="connsiteY3" fmla="*/ 4638 h 8626"/>
              <a:gd name="connsiteX4" fmla="*/ 7027 w 10000"/>
              <a:gd name="connsiteY4" fmla="*/ 8626 h 8626"/>
              <a:gd name="connsiteX0" fmla="*/ 0 w 9421"/>
              <a:gd name="connsiteY0" fmla="*/ 1967 h 10000"/>
              <a:gd name="connsiteX1" fmla="*/ 6352 w 9421"/>
              <a:gd name="connsiteY1" fmla="*/ 147 h 10000"/>
              <a:gd name="connsiteX2" fmla="*/ 9421 w 9421"/>
              <a:gd name="connsiteY2" fmla="*/ 5377 h 10000"/>
              <a:gd name="connsiteX3" fmla="*/ 6448 w 9421"/>
              <a:gd name="connsiteY3" fmla="*/ 10000 h 10000"/>
              <a:gd name="connsiteX0" fmla="*/ 0 w 10530"/>
              <a:gd name="connsiteY0" fmla="*/ 3658 h 9872"/>
              <a:gd name="connsiteX1" fmla="*/ 7272 w 10530"/>
              <a:gd name="connsiteY1" fmla="*/ 19 h 9872"/>
              <a:gd name="connsiteX2" fmla="*/ 10530 w 10530"/>
              <a:gd name="connsiteY2" fmla="*/ 5249 h 9872"/>
              <a:gd name="connsiteX3" fmla="*/ 7374 w 10530"/>
              <a:gd name="connsiteY3" fmla="*/ 9872 h 9872"/>
              <a:gd name="connsiteX0" fmla="*/ 0 w 10000"/>
              <a:gd name="connsiteY0" fmla="*/ 3816 h 10111"/>
              <a:gd name="connsiteX1" fmla="*/ 6906 w 10000"/>
              <a:gd name="connsiteY1" fmla="*/ 130 h 10111"/>
              <a:gd name="connsiteX2" fmla="*/ 10000 w 10000"/>
              <a:gd name="connsiteY2" fmla="*/ 5428 h 10111"/>
              <a:gd name="connsiteX3" fmla="*/ 7003 w 10000"/>
              <a:gd name="connsiteY3" fmla="*/ 10111 h 10111"/>
              <a:gd name="connsiteX0" fmla="*/ 0 w 10000"/>
              <a:gd name="connsiteY0" fmla="*/ 4732 h 9991"/>
              <a:gd name="connsiteX1" fmla="*/ 6906 w 10000"/>
              <a:gd name="connsiteY1" fmla="*/ 10 h 9991"/>
              <a:gd name="connsiteX2" fmla="*/ 10000 w 10000"/>
              <a:gd name="connsiteY2" fmla="*/ 5308 h 9991"/>
              <a:gd name="connsiteX3" fmla="*/ 7003 w 10000"/>
              <a:gd name="connsiteY3" fmla="*/ 9991 h 9991"/>
              <a:gd name="connsiteX0" fmla="*/ 0 w 10186"/>
              <a:gd name="connsiteY0" fmla="*/ 4736 h 8732"/>
              <a:gd name="connsiteX1" fmla="*/ 6906 w 10186"/>
              <a:gd name="connsiteY1" fmla="*/ 10 h 8732"/>
              <a:gd name="connsiteX2" fmla="*/ 10000 w 10186"/>
              <a:gd name="connsiteY2" fmla="*/ 5313 h 8732"/>
              <a:gd name="connsiteX3" fmla="*/ 1751 w 10186"/>
              <a:gd name="connsiteY3" fmla="*/ 8732 h 8732"/>
              <a:gd name="connsiteX0" fmla="*/ 0 w 10000"/>
              <a:gd name="connsiteY0" fmla="*/ 5424 h 10692"/>
              <a:gd name="connsiteX1" fmla="*/ 6780 w 10000"/>
              <a:gd name="connsiteY1" fmla="*/ 11 h 10692"/>
              <a:gd name="connsiteX2" fmla="*/ 9817 w 10000"/>
              <a:gd name="connsiteY2" fmla="*/ 6085 h 10692"/>
              <a:gd name="connsiteX3" fmla="*/ 1719 w 10000"/>
              <a:gd name="connsiteY3" fmla="*/ 10000 h 10692"/>
              <a:gd name="connsiteX0" fmla="*/ 0 w 10047"/>
              <a:gd name="connsiteY0" fmla="*/ 5424 h 10572"/>
              <a:gd name="connsiteX1" fmla="*/ 6780 w 10047"/>
              <a:gd name="connsiteY1" fmla="*/ 11 h 10572"/>
              <a:gd name="connsiteX2" fmla="*/ 9817 w 10047"/>
              <a:gd name="connsiteY2" fmla="*/ 6085 h 10572"/>
              <a:gd name="connsiteX3" fmla="*/ 871 w 10047"/>
              <a:gd name="connsiteY3" fmla="*/ 9868 h 10572"/>
              <a:gd name="connsiteX0" fmla="*/ 0 w 9818"/>
              <a:gd name="connsiteY0" fmla="*/ 5424 h 11664"/>
              <a:gd name="connsiteX1" fmla="*/ 6780 w 9818"/>
              <a:gd name="connsiteY1" fmla="*/ 11 h 11664"/>
              <a:gd name="connsiteX2" fmla="*/ 9817 w 9818"/>
              <a:gd name="connsiteY2" fmla="*/ 6085 h 11664"/>
              <a:gd name="connsiteX3" fmla="*/ 7128 w 9818"/>
              <a:gd name="connsiteY3" fmla="*/ 11562 h 11664"/>
              <a:gd name="connsiteX4" fmla="*/ 871 w 9818"/>
              <a:gd name="connsiteY4" fmla="*/ 9868 h 11664"/>
              <a:gd name="connsiteX0" fmla="*/ 0 w 10003"/>
              <a:gd name="connsiteY0" fmla="*/ 4650 h 9675"/>
              <a:gd name="connsiteX1" fmla="*/ 6906 w 10003"/>
              <a:gd name="connsiteY1" fmla="*/ 9 h 9675"/>
              <a:gd name="connsiteX2" fmla="*/ 9999 w 10003"/>
              <a:gd name="connsiteY2" fmla="*/ 5217 h 9675"/>
              <a:gd name="connsiteX3" fmla="*/ 7404 w 10003"/>
              <a:gd name="connsiteY3" fmla="*/ 9573 h 9675"/>
              <a:gd name="connsiteX4" fmla="*/ 887 w 10003"/>
              <a:gd name="connsiteY4" fmla="*/ 8460 h 9675"/>
              <a:gd name="connsiteX0" fmla="*/ 0 w 10000"/>
              <a:gd name="connsiteY0" fmla="*/ 4806 h 9669"/>
              <a:gd name="connsiteX1" fmla="*/ 6904 w 10000"/>
              <a:gd name="connsiteY1" fmla="*/ 9 h 9669"/>
              <a:gd name="connsiteX2" fmla="*/ 9996 w 10000"/>
              <a:gd name="connsiteY2" fmla="*/ 5392 h 9669"/>
              <a:gd name="connsiteX3" fmla="*/ 7402 w 10000"/>
              <a:gd name="connsiteY3" fmla="*/ 9544 h 9669"/>
              <a:gd name="connsiteX4" fmla="*/ 887 w 10000"/>
              <a:gd name="connsiteY4" fmla="*/ 8744 h 9669"/>
              <a:gd name="connsiteX0" fmla="*/ 0 w 10000"/>
              <a:gd name="connsiteY0" fmla="*/ 4971 h 9871"/>
              <a:gd name="connsiteX1" fmla="*/ 6904 w 10000"/>
              <a:gd name="connsiteY1" fmla="*/ 9 h 9871"/>
              <a:gd name="connsiteX2" fmla="*/ 9996 w 10000"/>
              <a:gd name="connsiteY2" fmla="*/ 5577 h 9871"/>
              <a:gd name="connsiteX3" fmla="*/ 7402 w 10000"/>
              <a:gd name="connsiteY3" fmla="*/ 9871 h 9871"/>
              <a:gd name="connsiteX0" fmla="*/ 0 w 9996"/>
              <a:gd name="connsiteY0" fmla="*/ 5036 h 5650"/>
              <a:gd name="connsiteX1" fmla="*/ 6904 w 9996"/>
              <a:gd name="connsiteY1" fmla="*/ 9 h 5650"/>
              <a:gd name="connsiteX2" fmla="*/ 9996 w 9996"/>
              <a:gd name="connsiteY2" fmla="*/ 5650 h 5650"/>
              <a:gd name="connsiteX0" fmla="*/ 0 w 7038"/>
              <a:gd name="connsiteY0" fmla="*/ 9307 h 18203"/>
              <a:gd name="connsiteX1" fmla="*/ 6907 w 7038"/>
              <a:gd name="connsiteY1" fmla="*/ 410 h 18203"/>
              <a:gd name="connsiteX2" fmla="*/ 4748 w 7038"/>
              <a:gd name="connsiteY2" fmla="*/ 18203 h 18203"/>
              <a:gd name="connsiteX0" fmla="*/ 0 w 6746"/>
              <a:gd name="connsiteY0" fmla="*/ 2418 h 7305"/>
              <a:gd name="connsiteX1" fmla="*/ 5316 w 6746"/>
              <a:gd name="connsiteY1" fmla="*/ 1582 h 7305"/>
              <a:gd name="connsiteX2" fmla="*/ 6746 w 6746"/>
              <a:gd name="connsiteY2" fmla="*/ 7305 h 7305"/>
              <a:gd name="connsiteX0" fmla="*/ 0 w 9242"/>
              <a:gd name="connsiteY0" fmla="*/ 3310 h 10000"/>
              <a:gd name="connsiteX1" fmla="*/ 7880 w 9242"/>
              <a:gd name="connsiteY1" fmla="*/ 2166 h 10000"/>
              <a:gd name="connsiteX2" fmla="*/ 9242 w 9242"/>
              <a:gd name="connsiteY2" fmla="*/ 10000 h 10000"/>
              <a:gd name="connsiteX0" fmla="*/ 0 w 9193"/>
              <a:gd name="connsiteY0" fmla="*/ 3310 h 17706"/>
              <a:gd name="connsiteX1" fmla="*/ 8526 w 9193"/>
              <a:gd name="connsiteY1" fmla="*/ 2166 h 17706"/>
              <a:gd name="connsiteX2" fmla="*/ 8376 w 9193"/>
              <a:gd name="connsiteY2" fmla="*/ 17706 h 17706"/>
              <a:gd name="connsiteX0" fmla="*/ 0 w 15471"/>
              <a:gd name="connsiteY0" fmla="*/ 1869 h 10000"/>
              <a:gd name="connsiteX1" fmla="*/ 9274 w 15471"/>
              <a:gd name="connsiteY1" fmla="*/ 1223 h 10000"/>
              <a:gd name="connsiteX2" fmla="*/ 9111 w 15471"/>
              <a:gd name="connsiteY2" fmla="*/ 10000 h 10000"/>
              <a:gd name="connsiteX0" fmla="*/ 0 w 24575"/>
              <a:gd name="connsiteY0" fmla="*/ 1219 h 11877"/>
              <a:gd name="connsiteX1" fmla="*/ 18378 w 24575"/>
              <a:gd name="connsiteY1" fmla="*/ 3100 h 11877"/>
              <a:gd name="connsiteX2" fmla="*/ 18215 w 24575"/>
              <a:gd name="connsiteY2" fmla="*/ 11877 h 11877"/>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4575"/>
              <a:gd name="connsiteY0" fmla="*/ 2 h 10660"/>
              <a:gd name="connsiteX1" fmla="*/ 7944 w 24575"/>
              <a:gd name="connsiteY1" fmla="*/ 2716 h 10660"/>
              <a:gd name="connsiteX2" fmla="*/ 18378 w 24575"/>
              <a:gd name="connsiteY2" fmla="*/ 1883 h 10660"/>
              <a:gd name="connsiteX3" fmla="*/ 18215 w 24575"/>
              <a:gd name="connsiteY3" fmla="*/ 10660 h 10660"/>
              <a:gd name="connsiteX0" fmla="*/ 0 w 25140"/>
              <a:gd name="connsiteY0" fmla="*/ 2 h 10660"/>
              <a:gd name="connsiteX1" fmla="*/ 7944 w 25140"/>
              <a:gd name="connsiteY1" fmla="*/ 2716 h 10660"/>
              <a:gd name="connsiteX2" fmla="*/ 20145 w 25140"/>
              <a:gd name="connsiteY2" fmla="*/ 1321 h 10660"/>
              <a:gd name="connsiteX3" fmla="*/ 18215 w 25140"/>
              <a:gd name="connsiteY3" fmla="*/ 10660 h 10660"/>
              <a:gd name="connsiteX0" fmla="*/ 0 w 27082"/>
              <a:gd name="connsiteY0" fmla="*/ 2 h 10660"/>
              <a:gd name="connsiteX1" fmla="*/ 7944 w 27082"/>
              <a:gd name="connsiteY1" fmla="*/ 2716 h 10660"/>
              <a:gd name="connsiteX2" fmla="*/ 24629 w 27082"/>
              <a:gd name="connsiteY2" fmla="*/ 2514 h 10660"/>
              <a:gd name="connsiteX3" fmla="*/ 18215 w 27082"/>
              <a:gd name="connsiteY3" fmla="*/ 10660 h 10660"/>
              <a:gd name="connsiteX0" fmla="*/ 0 w 28463"/>
              <a:gd name="connsiteY0" fmla="*/ 2 h 10660"/>
              <a:gd name="connsiteX1" fmla="*/ 7944 w 28463"/>
              <a:gd name="connsiteY1" fmla="*/ 2716 h 10660"/>
              <a:gd name="connsiteX2" fmla="*/ 24629 w 28463"/>
              <a:gd name="connsiteY2" fmla="*/ 2514 h 10660"/>
              <a:gd name="connsiteX3" fmla="*/ 18215 w 28463"/>
              <a:gd name="connsiteY3" fmla="*/ 10660 h 10660"/>
              <a:gd name="connsiteX0" fmla="*/ 0 w 27053"/>
              <a:gd name="connsiteY0" fmla="*/ 2 h 10660"/>
              <a:gd name="connsiteX1" fmla="*/ 7944 w 27053"/>
              <a:gd name="connsiteY1" fmla="*/ 2716 h 10660"/>
              <a:gd name="connsiteX2" fmla="*/ 22047 w 27053"/>
              <a:gd name="connsiteY2" fmla="*/ 1321 h 10660"/>
              <a:gd name="connsiteX3" fmla="*/ 18215 w 27053"/>
              <a:gd name="connsiteY3" fmla="*/ 10660 h 10660"/>
              <a:gd name="connsiteX0" fmla="*/ 0 w 27189"/>
              <a:gd name="connsiteY0" fmla="*/ 2 h 10660"/>
              <a:gd name="connsiteX1" fmla="*/ 7944 w 27189"/>
              <a:gd name="connsiteY1" fmla="*/ 2716 h 10660"/>
              <a:gd name="connsiteX2" fmla="*/ 22319 w 27189"/>
              <a:gd name="connsiteY2" fmla="*/ 2304 h 10660"/>
              <a:gd name="connsiteX3" fmla="*/ 18215 w 27189"/>
              <a:gd name="connsiteY3" fmla="*/ 10660 h 10660"/>
              <a:gd name="connsiteX0" fmla="*/ 0 w 26557"/>
              <a:gd name="connsiteY0" fmla="*/ 2 h 10169"/>
              <a:gd name="connsiteX1" fmla="*/ 7944 w 26557"/>
              <a:gd name="connsiteY1" fmla="*/ 2716 h 10169"/>
              <a:gd name="connsiteX2" fmla="*/ 22319 w 26557"/>
              <a:gd name="connsiteY2" fmla="*/ 2304 h 10169"/>
              <a:gd name="connsiteX3" fmla="*/ 19166 w 26557"/>
              <a:gd name="connsiteY3" fmla="*/ 10169 h 10169"/>
              <a:gd name="connsiteX0" fmla="*/ 0 w 22319"/>
              <a:gd name="connsiteY0" fmla="*/ 2 h 2750"/>
              <a:gd name="connsiteX1" fmla="*/ 7944 w 22319"/>
              <a:gd name="connsiteY1" fmla="*/ 2716 h 2750"/>
              <a:gd name="connsiteX2" fmla="*/ 22319 w 22319"/>
              <a:gd name="connsiteY2" fmla="*/ 2304 h 2750"/>
              <a:gd name="connsiteX0" fmla="*/ 0 w 14619"/>
              <a:gd name="connsiteY0" fmla="*/ 1751 h 11676"/>
              <a:gd name="connsiteX1" fmla="*/ 3559 w 14619"/>
              <a:gd name="connsiteY1" fmla="*/ 11620 h 11676"/>
              <a:gd name="connsiteX2" fmla="*/ 14619 w 14619"/>
              <a:gd name="connsiteY2" fmla="*/ 784 h 11676"/>
              <a:gd name="connsiteX0" fmla="*/ 0 w 14619"/>
              <a:gd name="connsiteY0" fmla="*/ 967 h 10977"/>
              <a:gd name="connsiteX1" fmla="*/ 3559 w 14619"/>
              <a:gd name="connsiteY1" fmla="*/ 10836 h 10977"/>
              <a:gd name="connsiteX2" fmla="*/ 14619 w 14619"/>
              <a:gd name="connsiteY2" fmla="*/ 0 h 10977"/>
              <a:gd name="connsiteX0" fmla="*/ 0 w 14619"/>
              <a:gd name="connsiteY0" fmla="*/ 967 h 10940"/>
              <a:gd name="connsiteX1" fmla="*/ 3559 w 14619"/>
              <a:gd name="connsiteY1" fmla="*/ 10836 h 10940"/>
              <a:gd name="connsiteX2" fmla="*/ 14619 w 14619"/>
              <a:gd name="connsiteY2" fmla="*/ 0 h 10940"/>
              <a:gd name="connsiteX0" fmla="*/ 0 w 14619"/>
              <a:gd name="connsiteY0" fmla="*/ 967 h 7541"/>
              <a:gd name="connsiteX1" fmla="*/ 8055 w 14619"/>
              <a:gd name="connsiteY1" fmla="*/ 7378 h 7541"/>
              <a:gd name="connsiteX2" fmla="*/ 14619 w 14619"/>
              <a:gd name="connsiteY2" fmla="*/ 0 h 7541"/>
              <a:gd name="connsiteX0" fmla="*/ 0 w 6530"/>
              <a:gd name="connsiteY0" fmla="*/ 12518 h 12518"/>
              <a:gd name="connsiteX1" fmla="*/ 2040 w 6530"/>
              <a:gd name="connsiteY1" fmla="*/ 9784 h 12518"/>
              <a:gd name="connsiteX2" fmla="*/ 6530 w 6530"/>
              <a:gd name="connsiteY2" fmla="*/ 0 h 12518"/>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10000"/>
              <a:gd name="connsiteY0" fmla="*/ 10000 h 10000"/>
              <a:gd name="connsiteX1" fmla="*/ 3124 w 10000"/>
              <a:gd name="connsiteY1" fmla="*/ 7816 h 10000"/>
              <a:gd name="connsiteX2" fmla="*/ 10000 w 10000"/>
              <a:gd name="connsiteY2" fmla="*/ 0 h 10000"/>
              <a:gd name="connsiteX0" fmla="*/ 0 w 6876"/>
              <a:gd name="connsiteY0" fmla="*/ 7816 h 7816"/>
              <a:gd name="connsiteX1" fmla="*/ 6876 w 6876"/>
              <a:gd name="connsiteY1" fmla="*/ 0 h 7816"/>
              <a:gd name="connsiteX0" fmla="*/ 0 w 7225"/>
              <a:gd name="connsiteY0" fmla="*/ 9249 h 9249"/>
              <a:gd name="connsiteX1" fmla="*/ 7225 w 7225"/>
              <a:gd name="connsiteY1" fmla="*/ 0 h 9249"/>
            </a:gdLst>
            <a:ahLst/>
            <a:cxnLst>
              <a:cxn ang="0">
                <a:pos x="connsiteX0" y="connsiteY0"/>
              </a:cxn>
              <a:cxn ang="0">
                <a:pos x="connsiteX1" y="connsiteY1"/>
              </a:cxn>
            </a:cxnLst>
            <a:rect l="l" t="t" r="r" b="b"/>
            <a:pathLst>
              <a:path w="7225" h="9249">
                <a:moveTo>
                  <a:pt x="0" y="9249"/>
                </a:moveTo>
                <a:cubicBezTo>
                  <a:pt x="2343" y="7750"/>
                  <a:pt x="2555" y="4660"/>
                  <a:pt x="7225" y="0"/>
                </a:cubicBezTo>
              </a:path>
            </a:pathLst>
          </a:custGeom>
          <a:noFill/>
          <a:ln w="34925">
            <a:solidFill>
              <a:srgbClr val="FF66FF"/>
            </a:solidFill>
            <a:round/>
            <a:headEnd/>
            <a:tailEnd/>
          </a:ln>
        </p:spPr>
        <p:txBody>
          <a:bodyPr/>
          <a:lstStyle/>
          <a:p>
            <a:endParaRPr lang="en-US">
              <a:solidFill>
                <a:srgbClr val="000000"/>
              </a:solidFill>
            </a:endParaRPr>
          </a:p>
        </p:txBody>
      </p:sp>
      <p:sp>
        <p:nvSpPr>
          <p:cNvPr id="651" name="5-Point Star 650"/>
          <p:cNvSpPr/>
          <p:nvPr/>
        </p:nvSpPr>
        <p:spPr bwMode="auto">
          <a:xfrm rot="1525277">
            <a:off x="3398765" y="3509092"/>
            <a:ext cx="182880" cy="182880"/>
          </a:xfrm>
          <a:prstGeom prst="star5">
            <a:avLst/>
          </a:prstGeom>
          <a:solidFill>
            <a:srgbClr val="CC0000"/>
          </a:solidFill>
          <a:ln w="19050" cap="flat" cmpd="sng" algn="ctr">
            <a:solidFill>
              <a:srgbClr val="CC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00" name="Freeform 576"/>
          <p:cNvSpPr>
            <a:spLocks/>
          </p:cNvSpPr>
          <p:nvPr/>
        </p:nvSpPr>
        <p:spPr bwMode="auto">
          <a:xfrm rot="2978655">
            <a:off x="1213721" y="3620619"/>
            <a:ext cx="263712" cy="5515"/>
          </a:xfrm>
          <a:custGeom>
            <a:avLst/>
            <a:gdLst>
              <a:gd name="T0" fmla="*/ 2147483647 w 209"/>
              <a:gd name="T1" fmla="*/ 0 h 247"/>
              <a:gd name="T2" fmla="*/ 0 w 209"/>
              <a:gd name="T3" fmla="*/ 2147483647 h 247"/>
              <a:gd name="T4" fmla="*/ 0 60000 65536"/>
              <a:gd name="T5" fmla="*/ 0 60000 65536"/>
              <a:gd name="T6" fmla="*/ 0 w 209"/>
              <a:gd name="T7" fmla="*/ 0 h 247"/>
              <a:gd name="T8" fmla="*/ 209 w 209"/>
              <a:gd name="T9" fmla="*/ 247 h 247"/>
              <a:gd name="connsiteX0" fmla="*/ 13539 w 13539"/>
              <a:gd name="connsiteY0" fmla="*/ 0 h 10720"/>
              <a:gd name="connsiteX1" fmla="*/ 0 w 13539"/>
              <a:gd name="connsiteY1" fmla="*/ 10720 h 10720"/>
              <a:gd name="connsiteX0" fmla="*/ 14344 w 14344"/>
              <a:gd name="connsiteY0" fmla="*/ 0 h 9135"/>
              <a:gd name="connsiteX1" fmla="*/ 0 w 14344"/>
              <a:gd name="connsiteY1" fmla="*/ 9135 h 9135"/>
              <a:gd name="connsiteX0" fmla="*/ 10437 w 10437"/>
              <a:gd name="connsiteY0" fmla="*/ 0 h 10000"/>
              <a:gd name="connsiteX1" fmla="*/ 0 w 10437"/>
              <a:gd name="connsiteY1" fmla="*/ 10000 h 10000"/>
              <a:gd name="connsiteX0" fmla="*/ 5869 w 5869"/>
              <a:gd name="connsiteY0" fmla="*/ 657 h 2277"/>
              <a:gd name="connsiteX1" fmla="*/ 0 w 5869"/>
              <a:gd name="connsiteY1" fmla="*/ 320 h 2277"/>
              <a:gd name="connsiteX0" fmla="*/ 10000 w 10000"/>
              <a:gd name="connsiteY0" fmla="*/ 4198 h 4663"/>
              <a:gd name="connsiteX1" fmla="*/ 0 w 10000"/>
              <a:gd name="connsiteY1" fmla="*/ 2718 h 4663"/>
              <a:gd name="connsiteX0" fmla="*/ 10000 w 10000"/>
              <a:gd name="connsiteY0" fmla="*/ 3174 h 5935"/>
              <a:gd name="connsiteX1" fmla="*/ 0 w 10000"/>
              <a:gd name="connsiteY1" fmla="*/ 0 h 5935"/>
              <a:gd name="connsiteX0" fmla="*/ 9660 w 9660"/>
              <a:gd name="connsiteY0" fmla="*/ 3213 h 8421"/>
              <a:gd name="connsiteX1" fmla="*/ 0 w 9660"/>
              <a:gd name="connsiteY1" fmla="*/ 0 h 8421"/>
              <a:gd name="connsiteX0" fmla="*/ 8091 w 8091"/>
              <a:gd name="connsiteY0" fmla="*/ 0 h 8039"/>
              <a:gd name="connsiteX1" fmla="*/ 0 w 8091"/>
              <a:gd name="connsiteY1" fmla="*/ 1353 h 8039"/>
              <a:gd name="connsiteX0" fmla="*/ 10000 w 10000"/>
              <a:gd name="connsiteY0" fmla="*/ 0 h 7484"/>
              <a:gd name="connsiteX1" fmla="*/ 0 w 10000"/>
              <a:gd name="connsiteY1" fmla="*/ 1683 h 7484"/>
              <a:gd name="connsiteX0" fmla="*/ 10000 w 10000"/>
              <a:gd name="connsiteY0" fmla="*/ 132 h 2381"/>
              <a:gd name="connsiteX1" fmla="*/ 0 w 10000"/>
              <a:gd name="connsiteY1" fmla="*/ 2381 h 2381"/>
            </a:gdLst>
            <a:ahLst/>
            <a:cxnLst>
              <a:cxn ang="0">
                <a:pos x="connsiteX0" y="connsiteY0"/>
              </a:cxn>
              <a:cxn ang="0">
                <a:pos x="connsiteX1" y="connsiteY1"/>
              </a:cxn>
            </a:cxnLst>
            <a:rect l="l" t="t" r="r" b="b"/>
            <a:pathLst>
              <a:path w="10000" h="2381">
                <a:moveTo>
                  <a:pt x="10000" y="132"/>
                </a:moveTo>
                <a:cubicBezTo>
                  <a:pt x="1884" y="-664"/>
                  <a:pt x="5088" y="2383"/>
                  <a:pt x="0" y="2381"/>
                </a:cubicBez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629" name="5-Point Star 628"/>
          <p:cNvSpPr>
            <a:spLocks noChangeAspect="1"/>
          </p:cNvSpPr>
          <p:nvPr/>
        </p:nvSpPr>
        <p:spPr bwMode="auto">
          <a:xfrm>
            <a:off x="1383643" y="3667769"/>
            <a:ext cx="96872" cy="96872"/>
          </a:xfrm>
          <a:prstGeom prst="star5">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01" name="Freeform 576"/>
          <p:cNvSpPr>
            <a:spLocks/>
          </p:cNvSpPr>
          <p:nvPr/>
        </p:nvSpPr>
        <p:spPr bwMode="auto">
          <a:xfrm rot="7995558">
            <a:off x="6145520" y="3098239"/>
            <a:ext cx="200447" cy="28539"/>
          </a:xfrm>
          <a:custGeom>
            <a:avLst/>
            <a:gdLst>
              <a:gd name="T0" fmla="*/ 2147483647 w 209"/>
              <a:gd name="T1" fmla="*/ 0 h 247"/>
              <a:gd name="T2" fmla="*/ 0 w 209"/>
              <a:gd name="T3" fmla="*/ 2147483647 h 247"/>
              <a:gd name="T4" fmla="*/ 0 60000 65536"/>
              <a:gd name="T5" fmla="*/ 0 60000 65536"/>
              <a:gd name="T6" fmla="*/ 0 w 209"/>
              <a:gd name="T7" fmla="*/ 0 h 247"/>
              <a:gd name="T8" fmla="*/ 209 w 209"/>
              <a:gd name="T9" fmla="*/ 247 h 247"/>
              <a:gd name="connsiteX0" fmla="*/ 13539 w 13539"/>
              <a:gd name="connsiteY0" fmla="*/ 0 h 10720"/>
              <a:gd name="connsiteX1" fmla="*/ 0 w 13539"/>
              <a:gd name="connsiteY1" fmla="*/ 10720 h 10720"/>
              <a:gd name="connsiteX0" fmla="*/ 14344 w 14344"/>
              <a:gd name="connsiteY0" fmla="*/ 0 h 9135"/>
              <a:gd name="connsiteX1" fmla="*/ 0 w 14344"/>
              <a:gd name="connsiteY1" fmla="*/ 9135 h 9135"/>
              <a:gd name="connsiteX0" fmla="*/ 10437 w 10437"/>
              <a:gd name="connsiteY0" fmla="*/ 0 h 10000"/>
              <a:gd name="connsiteX1" fmla="*/ 0 w 10437"/>
              <a:gd name="connsiteY1" fmla="*/ 10000 h 10000"/>
              <a:gd name="connsiteX0" fmla="*/ 5869 w 5869"/>
              <a:gd name="connsiteY0" fmla="*/ 657 h 2277"/>
              <a:gd name="connsiteX1" fmla="*/ 0 w 5869"/>
              <a:gd name="connsiteY1" fmla="*/ 320 h 2277"/>
              <a:gd name="connsiteX0" fmla="*/ 10000 w 10000"/>
              <a:gd name="connsiteY0" fmla="*/ 4198 h 4663"/>
              <a:gd name="connsiteX1" fmla="*/ 0 w 10000"/>
              <a:gd name="connsiteY1" fmla="*/ 2718 h 4663"/>
              <a:gd name="connsiteX0" fmla="*/ 10000 w 10000"/>
              <a:gd name="connsiteY0" fmla="*/ 3174 h 5935"/>
              <a:gd name="connsiteX1" fmla="*/ 0 w 10000"/>
              <a:gd name="connsiteY1" fmla="*/ 0 h 5935"/>
              <a:gd name="connsiteX0" fmla="*/ 9660 w 9660"/>
              <a:gd name="connsiteY0" fmla="*/ 3213 h 8421"/>
              <a:gd name="connsiteX1" fmla="*/ 0 w 9660"/>
              <a:gd name="connsiteY1" fmla="*/ 0 h 8421"/>
              <a:gd name="connsiteX0" fmla="*/ 8091 w 8091"/>
              <a:gd name="connsiteY0" fmla="*/ 0 h 8039"/>
              <a:gd name="connsiteX1" fmla="*/ 0 w 8091"/>
              <a:gd name="connsiteY1" fmla="*/ 1353 h 8039"/>
              <a:gd name="connsiteX0" fmla="*/ 10000 w 10000"/>
              <a:gd name="connsiteY0" fmla="*/ 0 h 7484"/>
              <a:gd name="connsiteX1" fmla="*/ 0 w 10000"/>
              <a:gd name="connsiteY1" fmla="*/ 1683 h 7484"/>
              <a:gd name="connsiteX0" fmla="*/ 10000 w 10000"/>
              <a:gd name="connsiteY0" fmla="*/ 132 h 2381"/>
              <a:gd name="connsiteX1" fmla="*/ 0 w 10000"/>
              <a:gd name="connsiteY1" fmla="*/ 2381 h 2381"/>
              <a:gd name="connsiteX0" fmla="*/ 7601 w 7601"/>
              <a:gd name="connsiteY0" fmla="*/ 148 h 51748"/>
              <a:gd name="connsiteX1" fmla="*/ 0 w 7601"/>
              <a:gd name="connsiteY1" fmla="*/ 51749 h 51748"/>
            </a:gdLst>
            <a:ahLst/>
            <a:cxnLst>
              <a:cxn ang="0">
                <a:pos x="connsiteX0" y="connsiteY0"/>
              </a:cxn>
              <a:cxn ang="0">
                <a:pos x="connsiteX1" y="connsiteY1"/>
              </a:cxn>
            </a:cxnLst>
            <a:rect l="l" t="t" r="r" b="b"/>
            <a:pathLst>
              <a:path w="7601" h="51748">
                <a:moveTo>
                  <a:pt x="7601" y="148"/>
                </a:moveTo>
                <a:cubicBezTo>
                  <a:pt x="-515" y="-3195"/>
                  <a:pt x="5088" y="51757"/>
                  <a:pt x="0" y="51749"/>
                </a:cubicBez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465" name="Oval 536"/>
          <p:cNvSpPr>
            <a:spLocks noChangeArrowheads="1"/>
          </p:cNvSpPr>
          <p:nvPr/>
        </p:nvSpPr>
        <p:spPr bwMode="auto">
          <a:xfrm>
            <a:off x="6089338" y="3105167"/>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631" name="5-Point Star 630"/>
          <p:cNvSpPr>
            <a:spLocks noChangeAspect="1"/>
          </p:cNvSpPr>
          <p:nvPr/>
        </p:nvSpPr>
        <p:spPr bwMode="auto">
          <a:xfrm>
            <a:off x="6247095" y="2946900"/>
            <a:ext cx="96872" cy="96872"/>
          </a:xfrm>
          <a:prstGeom prst="star5">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02" name="Freeform 576"/>
          <p:cNvSpPr>
            <a:spLocks/>
          </p:cNvSpPr>
          <p:nvPr/>
        </p:nvSpPr>
        <p:spPr bwMode="auto">
          <a:xfrm rot="4276004">
            <a:off x="7776970" y="3431376"/>
            <a:ext cx="263712" cy="5515"/>
          </a:xfrm>
          <a:custGeom>
            <a:avLst/>
            <a:gdLst>
              <a:gd name="T0" fmla="*/ 2147483647 w 209"/>
              <a:gd name="T1" fmla="*/ 0 h 247"/>
              <a:gd name="T2" fmla="*/ 0 w 209"/>
              <a:gd name="T3" fmla="*/ 2147483647 h 247"/>
              <a:gd name="T4" fmla="*/ 0 60000 65536"/>
              <a:gd name="T5" fmla="*/ 0 60000 65536"/>
              <a:gd name="T6" fmla="*/ 0 w 209"/>
              <a:gd name="T7" fmla="*/ 0 h 247"/>
              <a:gd name="T8" fmla="*/ 209 w 209"/>
              <a:gd name="T9" fmla="*/ 247 h 247"/>
              <a:gd name="connsiteX0" fmla="*/ 13539 w 13539"/>
              <a:gd name="connsiteY0" fmla="*/ 0 h 10720"/>
              <a:gd name="connsiteX1" fmla="*/ 0 w 13539"/>
              <a:gd name="connsiteY1" fmla="*/ 10720 h 10720"/>
              <a:gd name="connsiteX0" fmla="*/ 14344 w 14344"/>
              <a:gd name="connsiteY0" fmla="*/ 0 h 9135"/>
              <a:gd name="connsiteX1" fmla="*/ 0 w 14344"/>
              <a:gd name="connsiteY1" fmla="*/ 9135 h 9135"/>
              <a:gd name="connsiteX0" fmla="*/ 10437 w 10437"/>
              <a:gd name="connsiteY0" fmla="*/ 0 h 10000"/>
              <a:gd name="connsiteX1" fmla="*/ 0 w 10437"/>
              <a:gd name="connsiteY1" fmla="*/ 10000 h 10000"/>
              <a:gd name="connsiteX0" fmla="*/ 5869 w 5869"/>
              <a:gd name="connsiteY0" fmla="*/ 657 h 2277"/>
              <a:gd name="connsiteX1" fmla="*/ 0 w 5869"/>
              <a:gd name="connsiteY1" fmla="*/ 320 h 2277"/>
              <a:gd name="connsiteX0" fmla="*/ 10000 w 10000"/>
              <a:gd name="connsiteY0" fmla="*/ 4198 h 4663"/>
              <a:gd name="connsiteX1" fmla="*/ 0 w 10000"/>
              <a:gd name="connsiteY1" fmla="*/ 2718 h 4663"/>
              <a:gd name="connsiteX0" fmla="*/ 10000 w 10000"/>
              <a:gd name="connsiteY0" fmla="*/ 3174 h 5935"/>
              <a:gd name="connsiteX1" fmla="*/ 0 w 10000"/>
              <a:gd name="connsiteY1" fmla="*/ 0 h 5935"/>
              <a:gd name="connsiteX0" fmla="*/ 9660 w 9660"/>
              <a:gd name="connsiteY0" fmla="*/ 3213 h 8421"/>
              <a:gd name="connsiteX1" fmla="*/ 0 w 9660"/>
              <a:gd name="connsiteY1" fmla="*/ 0 h 8421"/>
              <a:gd name="connsiteX0" fmla="*/ 8091 w 8091"/>
              <a:gd name="connsiteY0" fmla="*/ 0 h 8039"/>
              <a:gd name="connsiteX1" fmla="*/ 0 w 8091"/>
              <a:gd name="connsiteY1" fmla="*/ 1353 h 8039"/>
              <a:gd name="connsiteX0" fmla="*/ 10000 w 10000"/>
              <a:gd name="connsiteY0" fmla="*/ 0 h 7484"/>
              <a:gd name="connsiteX1" fmla="*/ 0 w 10000"/>
              <a:gd name="connsiteY1" fmla="*/ 1683 h 7484"/>
              <a:gd name="connsiteX0" fmla="*/ 10000 w 10000"/>
              <a:gd name="connsiteY0" fmla="*/ 132 h 2381"/>
              <a:gd name="connsiteX1" fmla="*/ 0 w 10000"/>
              <a:gd name="connsiteY1" fmla="*/ 2381 h 2381"/>
            </a:gdLst>
            <a:ahLst/>
            <a:cxnLst>
              <a:cxn ang="0">
                <a:pos x="connsiteX0" y="connsiteY0"/>
              </a:cxn>
              <a:cxn ang="0">
                <a:pos x="connsiteX1" y="connsiteY1"/>
              </a:cxn>
            </a:cxnLst>
            <a:rect l="l" t="t" r="r" b="b"/>
            <a:pathLst>
              <a:path w="10000" h="2381">
                <a:moveTo>
                  <a:pt x="10000" y="132"/>
                </a:moveTo>
                <a:cubicBezTo>
                  <a:pt x="1884" y="-664"/>
                  <a:pt x="5088" y="2383"/>
                  <a:pt x="0" y="2381"/>
                </a:cubicBez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630" name="5-Point Star 629"/>
          <p:cNvSpPr>
            <a:spLocks noChangeAspect="1"/>
          </p:cNvSpPr>
          <p:nvPr/>
        </p:nvSpPr>
        <p:spPr bwMode="auto">
          <a:xfrm>
            <a:off x="7903759" y="3494856"/>
            <a:ext cx="96872" cy="96872"/>
          </a:xfrm>
          <a:prstGeom prst="star5">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05" name="5-Point Star 404"/>
          <p:cNvSpPr>
            <a:spLocks noChangeAspect="1"/>
          </p:cNvSpPr>
          <p:nvPr/>
        </p:nvSpPr>
        <p:spPr bwMode="auto">
          <a:xfrm rot="1021171">
            <a:off x="575220" y="3890517"/>
            <a:ext cx="182880" cy="182880"/>
          </a:xfrm>
          <a:prstGeom prst="star5">
            <a:avLst/>
          </a:prstGeom>
          <a:solidFill>
            <a:srgbClr val="33CC33"/>
          </a:solidFill>
          <a:ln w="19050" cap="flat" cmpd="sng" algn="ctr">
            <a:solidFill>
              <a:srgbClr val="33CC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07" name="5-Point Star 406"/>
          <p:cNvSpPr>
            <a:spLocks noChangeAspect="1"/>
          </p:cNvSpPr>
          <p:nvPr/>
        </p:nvSpPr>
        <p:spPr bwMode="auto">
          <a:xfrm rot="19547980">
            <a:off x="1091553" y="975941"/>
            <a:ext cx="182880" cy="182880"/>
          </a:xfrm>
          <a:prstGeom prst="star5">
            <a:avLst/>
          </a:prstGeom>
          <a:solidFill>
            <a:srgbClr val="33CC33"/>
          </a:solidFill>
          <a:ln w="19050" cap="flat" cmpd="sng" algn="ctr">
            <a:solidFill>
              <a:srgbClr val="33CC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09" name="5-Point Star 408"/>
          <p:cNvSpPr>
            <a:spLocks noChangeAspect="1"/>
          </p:cNvSpPr>
          <p:nvPr/>
        </p:nvSpPr>
        <p:spPr bwMode="auto">
          <a:xfrm rot="1383154">
            <a:off x="6353649" y="1690371"/>
            <a:ext cx="182880" cy="182880"/>
          </a:xfrm>
          <a:prstGeom prst="star5">
            <a:avLst/>
          </a:prstGeom>
          <a:solidFill>
            <a:srgbClr val="33CC33"/>
          </a:solidFill>
          <a:ln w="19050" cap="flat" cmpd="sng" algn="ctr">
            <a:solidFill>
              <a:srgbClr val="33CC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11" name="5-Point Star 410"/>
          <p:cNvSpPr>
            <a:spLocks noChangeAspect="1"/>
          </p:cNvSpPr>
          <p:nvPr/>
        </p:nvSpPr>
        <p:spPr bwMode="auto">
          <a:xfrm rot="2925664">
            <a:off x="8717041" y="3088298"/>
            <a:ext cx="182880" cy="182880"/>
          </a:xfrm>
          <a:prstGeom prst="star5">
            <a:avLst/>
          </a:prstGeom>
          <a:solidFill>
            <a:srgbClr val="33CC33"/>
          </a:solidFill>
          <a:ln w="19050" cap="flat" cmpd="sng" algn="ctr">
            <a:solidFill>
              <a:srgbClr val="33CC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12" name="Freeform 411"/>
          <p:cNvSpPr/>
          <p:nvPr/>
        </p:nvSpPr>
        <p:spPr>
          <a:xfrm rot="5742636">
            <a:off x="8208833" y="2534933"/>
            <a:ext cx="508241" cy="730648"/>
          </a:xfrm>
          <a:custGeom>
            <a:avLst/>
            <a:gdLst>
              <a:gd name="connsiteX0" fmla="*/ 0 w 863600"/>
              <a:gd name="connsiteY0" fmla="*/ 25400 h 25400"/>
              <a:gd name="connsiteX1" fmla="*/ 863600 w 863600"/>
              <a:gd name="connsiteY1" fmla="*/ 0 h 25400"/>
              <a:gd name="connsiteX0" fmla="*/ 0 w 1126046"/>
              <a:gd name="connsiteY0" fmla="*/ 42047 h 42047"/>
              <a:gd name="connsiteX1" fmla="*/ 1126045 w 1126046"/>
              <a:gd name="connsiteY1" fmla="*/ 0 h 42047"/>
              <a:gd name="connsiteX0" fmla="*/ 0 w 1126046"/>
              <a:gd name="connsiteY0" fmla="*/ 42047 h 42047"/>
              <a:gd name="connsiteX1" fmla="*/ 1126045 w 1126046"/>
              <a:gd name="connsiteY1" fmla="*/ 0 h 42047"/>
            </a:gdLst>
            <a:ahLst/>
            <a:cxnLst>
              <a:cxn ang="0">
                <a:pos x="connsiteX0" y="connsiteY0"/>
              </a:cxn>
              <a:cxn ang="0">
                <a:pos x="connsiteX1" y="connsiteY1"/>
              </a:cxn>
            </a:cxnLst>
            <a:rect l="l" t="t" r="r" b="b"/>
            <a:pathLst>
              <a:path w="1126046" h="42047">
                <a:moveTo>
                  <a:pt x="0" y="42047"/>
                </a:moveTo>
                <a:cubicBezTo>
                  <a:pt x="375348" y="28031"/>
                  <a:pt x="718367" y="25575"/>
                  <a:pt x="1126045" y="0"/>
                </a:cubicBezTo>
              </a:path>
            </a:pathLst>
          </a:custGeom>
          <a:noFill/>
          <a:ln w="34925">
            <a:solidFill>
              <a:srgbClr val="33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13" name="5-Point Star 412"/>
          <p:cNvSpPr>
            <a:spLocks noChangeAspect="1"/>
          </p:cNvSpPr>
          <p:nvPr/>
        </p:nvSpPr>
        <p:spPr bwMode="auto">
          <a:xfrm rot="1939051">
            <a:off x="8577101" y="3454533"/>
            <a:ext cx="182880" cy="182880"/>
          </a:xfrm>
          <a:prstGeom prst="star5">
            <a:avLst/>
          </a:prstGeom>
          <a:solidFill>
            <a:srgbClr val="33CC33"/>
          </a:solidFill>
          <a:ln w="19050" cap="flat" cmpd="sng" algn="ctr">
            <a:solidFill>
              <a:srgbClr val="33CC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414" name="Freeform 413"/>
          <p:cNvSpPr/>
          <p:nvPr/>
        </p:nvSpPr>
        <p:spPr>
          <a:xfrm rot="3795305">
            <a:off x="8003005" y="3146860"/>
            <a:ext cx="554948" cy="585689"/>
          </a:xfrm>
          <a:custGeom>
            <a:avLst/>
            <a:gdLst>
              <a:gd name="connsiteX0" fmla="*/ 0 w 863600"/>
              <a:gd name="connsiteY0" fmla="*/ 25400 h 25400"/>
              <a:gd name="connsiteX1" fmla="*/ 863600 w 863600"/>
              <a:gd name="connsiteY1" fmla="*/ 0 h 25400"/>
              <a:gd name="connsiteX0" fmla="*/ 0 w 1229529"/>
              <a:gd name="connsiteY0" fmla="*/ 33705 h 33705"/>
              <a:gd name="connsiteX1" fmla="*/ 1229528 w 1229529"/>
              <a:gd name="connsiteY1" fmla="*/ 0 h 33705"/>
            </a:gdLst>
            <a:ahLst/>
            <a:cxnLst>
              <a:cxn ang="0">
                <a:pos x="connsiteX0" y="connsiteY0"/>
              </a:cxn>
              <a:cxn ang="0">
                <a:pos x="connsiteX1" y="connsiteY1"/>
              </a:cxn>
            </a:cxnLst>
            <a:rect l="l" t="t" r="r" b="b"/>
            <a:pathLst>
              <a:path w="1229529" h="33705">
                <a:moveTo>
                  <a:pt x="0" y="33705"/>
                </a:moveTo>
                <a:lnTo>
                  <a:pt x="1229528" y="0"/>
                </a:lnTo>
              </a:path>
            </a:pathLst>
          </a:custGeom>
          <a:noFill/>
          <a:ln w="34925">
            <a:solidFill>
              <a:srgbClr val="33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16" name="Freeform 415"/>
          <p:cNvSpPr/>
          <p:nvPr/>
        </p:nvSpPr>
        <p:spPr>
          <a:xfrm rot="20319794">
            <a:off x="5927886" y="1872394"/>
            <a:ext cx="648137" cy="609785"/>
          </a:xfrm>
          <a:custGeom>
            <a:avLst/>
            <a:gdLst>
              <a:gd name="connsiteX0" fmla="*/ 0 w 863600"/>
              <a:gd name="connsiteY0" fmla="*/ 25400 h 25400"/>
              <a:gd name="connsiteX1" fmla="*/ 863600 w 863600"/>
              <a:gd name="connsiteY1" fmla="*/ 0 h 25400"/>
              <a:gd name="connsiteX0" fmla="*/ 0 w 1657456"/>
              <a:gd name="connsiteY0" fmla="*/ 43496 h 43496"/>
              <a:gd name="connsiteX1" fmla="*/ 1657455 w 1657456"/>
              <a:gd name="connsiteY1" fmla="*/ 0 h 43496"/>
            </a:gdLst>
            <a:ahLst/>
            <a:cxnLst>
              <a:cxn ang="0">
                <a:pos x="connsiteX0" y="connsiteY0"/>
              </a:cxn>
              <a:cxn ang="0">
                <a:pos x="connsiteX1" y="connsiteY1"/>
              </a:cxn>
            </a:cxnLst>
            <a:rect l="l" t="t" r="r" b="b"/>
            <a:pathLst>
              <a:path w="1657456" h="43496">
                <a:moveTo>
                  <a:pt x="0" y="43496"/>
                </a:moveTo>
                <a:lnTo>
                  <a:pt x="1657455" y="0"/>
                </a:lnTo>
              </a:path>
            </a:pathLst>
          </a:custGeom>
          <a:noFill/>
          <a:ln w="34925">
            <a:solidFill>
              <a:srgbClr val="33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66" name="Oval 536"/>
          <p:cNvSpPr>
            <a:spLocks noChangeArrowheads="1"/>
          </p:cNvSpPr>
          <p:nvPr/>
        </p:nvSpPr>
        <p:spPr bwMode="auto">
          <a:xfrm>
            <a:off x="5957280" y="2518564"/>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100</a:t>
            </a:r>
            <a:r>
              <a:rPr lang="en-US" sz="900" dirty="0">
                <a:solidFill>
                  <a:srgbClr val="000000"/>
                </a:solidFill>
                <a:latin typeface="Arial Unicode MS"/>
                <a:ea typeface="Arial Unicode MS"/>
                <a:cs typeface="Arial Unicode MS"/>
              </a:rPr>
              <a:t> </a:t>
            </a:r>
            <a:endParaRPr lang="en-US" sz="900" dirty="0">
              <a:solidFill>
                <a:srgbClr val="000000"/>
              </a:solidFill>
            </a:endParaRPr>
          </a:p>
        </p:txBody>
      </p:sp>
      <p:sp>
        <p:nvSpPr>
          <p:cNvPr id="418" name="Rectangle 324"/>
          <p:cNvSpPr>
            <a:spLocks noChangeArrowheads="1"/>
          </p:cNvSpPr>
          <p:nvPr/>
        </p:nvSpPr>
        <p:spPr bwMode="auto">
          <a:xfrm rot="2818313">
            <a:off x="8131257" y="3609918"/>
            <a:ext cx="325438" cy="138499"/>
          </a:xfrm>
          <a:prstGeom prst="rect">
            <a:avLst/>
          </a:prstGeom>
          <a:noFill/>
          <a:ln w="9525">
            <a:noFill/>
            <a:miter lim="800000"/>
            <a:headEnd/>
            <a:tailEnd/>
          </a:ln>
        </p:spPr>
        <p:txBody>
          <a:bodyPr lIns="0" tIns="0" rIns="0" bIns="0">
            <a:spAutoFit/>
          </a:bodyPr>
          <a:lstStyle/>
          <a:p>
            <a:r>
              <a:rPr lang="en-US" sz="900" b="1" dirty="0" smtClean="0">
                <a:solidFill>
                  <a:srgbClr val="008000"/>
                </a:solidFill>
              </a:rPr>
              <a:t>JLAB</a:t>
            </a:r>
            <a:endParaRPr lang="en-US" sz="900" b="1" dirty="0">
              <a:solidFill>
                <a:srgbClr val="008000"/>
              </a:solidFill>
            </a:endParaRPr>
          </a:p>
        </p:txBody>
      </p:sp>
      <p:sp>
        <p:nvSpPr>
          <p:cNvPr id="303" name="Freeform 576"/>
          <p:cNvSpPr>
            <a:spLocks/>
          </p:cNvSpPr>
          <p:nvPr/>
        </p:nvSpPr>
        <p:spPr bwMode="auto">
          <a:xfrm rot="8523986">
            <a:off x="7879600" y="2644094"/>
            <a:ext cx="263712" cy="5515"/>
          </a:xfrm>
          <a:custGeom>
            <a:avLst/>
            <a:gdLst>
              <a:gd name="T0" fmla="*/ 2147483647 w 209"/>
              <a:gd name="T1" fmla="*/ 0 h 247"/>
              <a:gd name="T2" fmla="*/ 0 w 209"/>
              <a:gd name="T3" fmla="*/ 2147483647 h 247"/>
              <a:gd name="T4" fmla="*/ 0 60000 65536"/>
              <a:gd name="T5" fmla="*/ 0 60000 65536"/>
              <a:gd name="T6" fmla="*/ 0 w 209"/>
              <a:gd name="T7" fmla="*/ 0 h 247"/>
              <a:gd name="T8" fmla="*/ 209 w 209"/>
              <a:gd name="T9" fmla="*/ 247 h 247"/>
              <a:gd name="connsiteX0" fmla="*/ 13539 w 13539"/>
              <a:gd name="connsiteY0" fmla="*/ 0 h 10720"/>
              <a:gd name="connsiteX1" fmla="*/ 0 w 13539"/>
              <a:gd name="connsiteY1" fmla="*/ 10720 h 10720"/>
              <a:gd name="connsiteX0" fmla="*/ 14344 w 14344"/>
              <a:gd name="connsiteY0" fmla="*/ 0 h 9135"/>
              <a:gd name="connsiteX1" fmla="*/ 0 w 14344"/>
              <a:gd name="connsiteY1" fmla="*/ 9135 h 9135"/>
              <a:gd name="connsiteX0" fmla="*/ 10437 w 10437"/>
              <a:gd name="connsiteY0" fmla="*/ 0 h 10000"/>
              <a:gd name="connsiteX1" fmla="*/ 0 w 10437"/>
              <a:gd name="connsiteY1" fmla="*/ 10000 h 10000"/>
              <a:gd name="connsiteX0" fmla="*/ 5869 w 5869"/>
              <a:gd name="connsiteY0" fmla="*/ 657 h 2277"/>
              <a:gd name="connsiteX1" fmla="*/ 0 w 5869"/>
              <a:gd name="connsiteY1" fmla="*/ 320 h 2277"/>
              <a:gd name="connsiteX0" fmla="*/ 10000 w 10000"/>
              <a:gd name="connsiteY0" fmla="*/ 4198 h 4663"/>
              <a:gd name="connsiteX1" fmla="*/ 0 w 10000"/>
              <a:gd name="connsiteY1" fmla="*/ 2718 h 4663"/>
              <a:gd name="connsiteX0" fmla="*/ 10000 w 10000"/>
              <a:gd name="connsiteY0" fmla="*/ 3174 h 5935"/>
              <a:gd name="connsiteX1" fmla="*/ 0 w 10000"/>
              <a:gd name="connsiteY1" fmla="*/ 0 h 5935"/>
              <a:gd name="connsiteX0" fmla="*/ 9660 w 9660"/>
              <a:gd name="connsiteY0" fmla="*/ 3213 h 8421"/>
              <a:gd name="connsiteX1" fmla="*/ 0 w 9660"/>
              <a:gd name="connsiteY1" fmla="*/ 0 h 8421"/>
              <a:gd name="connsiteX0" fmla="*/ 8091 w 8091"/>
              <a:gd name="connsiteY0" fmla="*/ 0 h 8039"/>
              <a:gd name="connsiteX1" fmla="*/ 0 w 8091"/>
              <a:gd name="connsiteY1" fmla="*/ 1353 h 8039"/>
              <a:gd name="connsiteX0" fmla="*/ 10000 w 10000"/>
              <a:gd name="connsiteY0" fmla="*/ 0 h 7484"/>
              <a:gd name="connsiteX1" fmla="*/ 0 w 10000"/>
              <a:gd name="connsiteY1" fmla="*/ 1683 h 7484"/>
              <a:gd name="connsiteX0" fmla="*/ 10000 w 10000"/>
              <a:gd name="connsiteY0" fmla="*/ 132 h 2381"/>
              <a:gd name="connsiteX1" fmla="*/ 0 w 10000"/>
              <a:gd name="connsiteY1" fmla="*/ 2381 h 2381"/>
            </a:gdLst>
            <a:ahLst/>
            <a:cxnLst>
              <a:cxn ang="0">
                <a:pos x="connsiteX0" y="connsiteY0"/>
              </a:cxn>
              <a:cxn ang="0">
                <a:pos x="connsiteX1" y="connsiteY1"/>
              </a:cxn>
            </a:cxnLst>
            <a:rect l="l" t="t" r="r" b="b"/>
            <a:pathLst>
              <a:path w="10000" h="2381">
                <a:moveTo>
                  <a:pt x="10000" y="132"/>
                </a:moveTo>
                <a:cubicBezTo>
                  <a:pt x="1884" y="-664"/>
                  <a:pt x="5088" y="2383"/>
                  <a:pt x="0" y="2381"/>
                </a:cubicBezTo>
              </a:path>
            </a:pathLst>
          </a:custGeom>
          <a:noFill/>
          <a:ln w="25400">
            <a:solidFill>
              <a:srgbClr val="3333FF"/>
            </a:solidFill>
            <a:prstDash val="solid"/>
            <a:round/>
            <a:headEnd/>
            <a:tailEnd/>
          </a:ln>
        </p:spPr>
        <p:txBody>
          <a:bodyPr anchor="ctr"/>
          <a:lstStyle/>
          <a:p>
            <a:endParaRPr lang="en-US">
              <a:solidFill>
                <a:srgbClr val="000000"/>
              </a:solidFill>
            </a:endParaRPr>
          </a:p>
        </p:txBody>
      </p:sp>
      <p:sp>
        <p:nvSpPr>
          <p:cNvPr id="304" name="5-Point Star 303"/>
          <p:cNvSpPr>
            <a:spLocks noChangeAspect="1"/>
          </p:cNvSpPr>
          <p:nvPr/>
        </p:nvSpPr>
        <p:spPr bwMode="auto">
          <a:xfrm rot="1175185">
            <a:off x="7870066" y="2659854"/>
            <a:ext cx="96872" cy="96872"/>
          </a:xfrm>
          <a:prstGeom prst="star5">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914400" eaLnBrk="0" hangingPunct="0"/>
            <a:endParaRPr lang="en-US" sz="1000" b="1">
              <a:solidFill>
                <a:prstClr val="black"/>
              </a:solidFill>
              <a:latin typeface="Arial" pitchFamily="-65" charset="0"/>
              <a:ea typeface="Arial" pitchFamily="-65" charset="0"/>
              <a:cs typeface="Arial" pitchFamily="-65" charset="0"/>
            </a:endParaRPr>
          </a:p>
        </p:txBody>
      </p:sp>
      <p:sp>
        <p:nvSpPr>
          <p:cNvPr id="394" name="Oval 536"/>
          <p:cNvSpPr>
            <a:spLocks noChangeArrowheads="1"/>
          </p:cNvSpPr>
          <p:nvPr/>
        </p:nvSpPr>
        <p:spPr bwMode="auto">
          <a:xfrm>
            <a:off x="8531690" y="2311173"/>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395" name="Oval 536"/>
          <p:cNvSpPr>
            <a:spLocks noChangeArrowheads="1"/>
          </p:cNvSpPr>
          <p:nvPr/>
        </p:nvSpPr>
        <p:spPr bwMode="auto">
          <a:xfrm>
            <a:off x="8510023" y="2640531"/>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305" name="Oval 536"/>
          <p:cNvSpPr>
            <a:spLocks noChangeArrowheads="1"/>
          </p:cNvSpPr>
          <p:nvPr/>
        </p:nvSpPr>
        <p:spPr bwMode="auto">
          <a:xfrm>
            <a:off x="8503723" y="2531008"/>
            <a:ext cx="219456" cy="146304"/>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08" name="Oval 536"/>
          <p:cNvSpPr>
            <a:spLocks noChangeArrowheads="1"/>
          </p:cNvSpPr>
          <p:nvPr/>
        </p:nvSpPr>
        <p:spPr bwMode="auto">
          <a:xfrm>
            <a:off x="8086046" y="2831933"/>
            <a:ext cx="164592" cy="128016"/>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19" name="Oval 536"/>
          <p:cNvSpPr>
            <a:spLocks noChangeArrowheads="1"/>
          </p:cNvSpPr>
          <p:nvPr/>
        </p:nvSpPr>
        <p:spPr bwMode="auto">
          <a:xfrm>
            <a:off x="8028987" y="3437922"/>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22" name="Oval 536"/>
          <p:cNvSpPr>
            <a:spLocks noChangeArrowheads="1"/>
          </p:cNvSpPr>
          <p:nvPr/>
        </p:nvSpPr>
        <p:spPr bwMode="auto">
          <a:xfrm>
            <a:off x="6705260" y="3887443"/>
            <a:ext cx="219456" cy="146304"/>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20" name="Oval 536"/>
          <p:cNvSpPr>
            <a:spLocks noChangeArrowheads="1"/>
          </p:cNvSpPr>
          <p:nvPr/>
        </p:nvSpPr>
        <p:spPr bwMode="auto">
          <a:xfrm>
            <a:off x="6849301" y="3990892"/>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24" name="Oval 536"/>
          <p:cNvSpPr>
            <a:spLocks noChangeArrowheads="1"/>
          </p:cNvSpPr>
          <p:nvPr/>
        </p:nvSpPr>
        <p:spPr bwMode="auto">
          <a:xfrm>
            <a:off x="7440333" y="4327042"/>
            <a:ext cx="128016"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a:t>
            </a:r>
            <a:endParaRPr lang="en-US" sz="900" dirty="0">
              <a:solidFill>
                <a:srgbClr val="000000"/>
              </a:solidFill>
            </a:endParaRPr>
          </a:p>
        </p:txBody>
      </p:sp>
      <p:sp>
        <p:nvSpPr>
          <p:cNvPr id="425" name="Oval 536"/>
          <p:cNvSpPr>
            <a:spLocks noChangeArrowheads="1"/>
          </p:cNvSpPr>
          <p:nvPr/>
        </p:nvSpPr>
        <p:spPr bwMode="auto">
          <a:xfrm>
            <a:off x="5576142" y="2657865"/>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26" name="Oval 536"/>
          <p:cNvSpPr>
            <a:spLocks noChangeArrowheads="1"/>
          </p:cNvSpPr>
          <p:nvPr/>
        </p:nvSpPr>
        <p:spPr bwMode="auto">
          <a:xfrm>
            <a:off x="5530840" y="2526674"/>
            <a:ext cx="219456" cy="146304"/>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27" name="Oval 536"/>
          <p:cNvSpPr>
            <a:spLocks noChangeArrowheads="1"/>
          </p:cNvSpPr>
          <p:nvPr/>
        </p:nvSpPr>
        <p:spPr bwMode="auto">
          <a:xfrm>
            <a:off x="5613180" y="2843031"/>
            <a:ext cx="219456" cy="146304"/>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28" name="Oval 536"/>
          <p:cNvSpPr>
            <a:spLocks noChangeArrowheads="1"/>
          </p:cNvSpPr>
          <p:nvPr/>
        </p:nvSpPr>
        <p:spPr bwMode="auto">
          <a:xfrm>
            <a:off x="5290843" y="2961943"/>
            <a:ext cx="128016"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a:t>
            </a:r>
            <a:endParaRPr lang="en-US" sz="900" dirty="0">
              <a:solidFill>
                <a:srgbClr val="000000"/>
              </a:solidFill>
            </a:endParaRPr>
          </a:p>
        </p:txBody>
      </p:sp>
      <p:sp>
        <p:nvSpPr>
          <p:cNvPr id="430" name="Oval 536"/>
          <p:cNvSpPr>
            <a:spLocks noChangeArrowheads="1"/>
          </p:cNvSpPr>
          <p:nvPr/>
        </p:nvSpPr>
        <p:spPr bwMode="auto">
          <a:xfrm>
            <a:off x="6944639" y="4268245"/>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31" name="Oval 536"/>
          <p:cNvSpPr>
            <a:spLocks noChangeArrowheads="1"/>
          </p:cNvSpPr>
          <p:nvPr/>
        </p:nvSpPr>
        <p:spPr bwMode="auto">
          <a:xfrm>
            <a:off x="6325649" y="4186628"/>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33" name="Oval 536"/>
          <p:cNvSpPr>
            <a:spLocks noChangeArrowheads="1"/>
          </p:cNvSpPr>
          <p:nvPr/>
        </p:nvSpPr>
        <p:spPr bwMode="auto">
          <a:xfrm>
            <a:off x="7768032" y="3284506"/>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34" name="Oval 536"/>
          <p:cNvSpPr>
            <a:spLocks noChangeArrowheads="1"/>
          </p:cNvSpPr>
          <p:nvPr/>
        </p:nvSpPr>
        <p:spPr bwMode="auto">
          <a:xfrm>
            <a:off x="8023718" y="2539119"/>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35" name="Oval 536"/>
          <p:cNvSpPr>
            <a:spLocks noChangeArrowheads="1"/>
          </p:cNvSpPr>
          <p:nvPr/>
        </p:nvSpPr>
        <p:spPr bwMode="auto">
          <a:xfrm>
            <a:off x="8166728" y="2344104"/>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36" name="Rectangle 226"/>
          <p:cNvSpPr>
            <a:spLocks noChangeArrowheads="1"/>
          </p:cNvSpPr>
          <p:nvPr/>
        </p:nvSpPr>
        <p:spPr bwMode="auto">
          <a:xfrm rot="627396">
            <a:off x="8710658" y="2627459"/>
            <a:ext cx="274638" cy="138499"/>
          </a:xfrm>
          <a:prstGeom prst="rect">
            <a:avLst/>
          </a:prstGeom>
          <a:noFill/>
          <a:ln w="9525">
            <a:noFill/>
            <a:miter lim="800000"/>
            <a:headEnd/>
            <a:tailEnd/>
          </a:ln>
        </p:spPr>
        <p:txBody>
          <a:bodyPr lIns="0" tIns="0" rIns="0" bIns="0">
            <a:spAutoFit/>
          </a:bodyPr>
          <a:lstStyle/>
          <a:p>
            <a:r>
              <a:rPr lang="en-US" sz="900" b="1" dirty="0" smtClean="0">
                <a:solidFill>
                  <a:srgbClr val="008000"/>
                </a:solidFill>
              </a:rPr>
              <a:t>BNL</a:t>
            </a:r>
            <a:endParaRPr lang="en-US" sz="900" b="1" dirty="0">
              <a:solidFill>
                <a:srgbClr val="008000"/>
              </a:solidFill>
            </a:endParaRPr>
          </a:p>
        </p:txBody>
      </p:sp>
      <p:sp>
        <p:nvSpPr>
          <p:cNvPr id="437" name="Rectangle 527"/>
          <p:cNvSpPr>
            <a:spLocks noChangeArrowheads="1"/>
          </p:cNvSpPr>
          <p:nvPr/>
        </p:nvSpPr>
        <p:spPr bwMode="auto">
          <a:xfrm rot="20337321">
            <a:off x="7810383" y="2364029"/>
            <a:ext cx="345351"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NEWY</a:t>
            </a:r>
            <a:endParaRPr lang="en-US" sz="900" dirty="0">
              <a:solidFill>
                <a:srgbClr val="3333FF"/>
              </a:solidFill>
            </a:endParaRPr>
          </a:p>
        </p:txBody>
      </p:sp>
      <p:sp>
        <p:nvSpPr>
          <p:cNvPr id="441" name="Rectangle 527"/>
          <p:cNvSpPr>
            <a:spLocks noChangeArrowheads="1"/>
          </p:cNvSpPr>
          <p:nvPr/>
        </p:nvSpPr>
        <p:spPr bwMode="auto">
          <a:xfrm rot="20337321">
            <a:off x="7646426" y="2551097"/>
            <a:ext cx="345351"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AOFA</a:t>
            </a:r>
            <a:endParaRPr lang="en-US" sz="900" dirty="0">
              <a:solidFill>
                <a:srgbClr val="3333FF"/>
              </a:solidFill>
            </a:endParaRPr>
          </a:p>
        </p:txBody>
      </p:sp>
      <p:sp>
        <p:nvSpPr>
          <p:cNvPr id="442" name="Rectangle 527"/>
          <p:cNvSpPr>
            <a:spLocks noChangeArrowheads="1"/>
          </p:cNvSpPr>
          <p:nvPr/>
        </p:nvSpPr>
        <p:spPr bwMode="auto">
          <a:xfrm rot="16555964">
            <a:off x="6732750" y="3149864"/>
            <a:ext cx="345351"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CLEV</a:t>
            </a:r>
            <a:endParaRPr lang="en-US" sz="900" dirty="0">
              <a:solidFill>
                <a:srgbClr val="3333FF"/>
              </a:solidFill>
            </a:endParaRPr>
          </a:p>
        </p:txBody>
      </p:sp>
      <p:sp>
        <p:nvSpPr>
          <p:cNvPr id="444" name="Rectangle 527"/>
          <p:cNvSpPr>
            <a:spLocks noChangeArrowheads="1"/>
          </p:cNvSpPr>
          <p:nvPr/>
        </p:nvSpPr>
        <p:spPr bwMode="auto">
          <a:xfrm rot="19486044">
            <a:off x="6012088" y="4338562"/>
            <a:ext cx="345351" cy="138499"/>
          </a:xfrm>
          <a:prstGeom prst="rect">
            <a:avLst/>
          </a:prstGeom>
          <a:noFill/>
          <a:ln w="9525">
            <a:noFill/>
            <a:miter lim="800000"/>
            <a:headEnd/>
            <a:tailEnd/>
          </a:ln>
        </p:spPr>
        <p:txBody>
          <a:bodyPr wrap="square" lIns="0" tIns="0" rIns="0" bIns="0">
            <a:spAutoFit/>
          </a:bodyPr>
          <a:lstStyle/>
          <a:p>
            <a:pPr algn="r"/>
            <a:r>
              <a:rPr lang="en-US" sz="900" dirty="0" smtClean="0">
                <a:solidFill>
                  <a:srgbClr val="3333FF"/>
                </a:solidFill>
              </a:rPr>
              <a:t>NASH</a:t>
            </a:r>
            <a:endParaRPr lang="en-US" sz="900" dirty="0">
              <a:solidFill>
                <a:srgbClr val="3333FF"/>
              </a:solidFill>
            </a:endParaRPr>
          </a:p>
        </p:txBody>
      </p:sp>
      <p:sp>
        <p:nvSpPr>
          <p:cNvPr id="446" name="Oval 536"/>
          <p:cNvSpPr>
            <a:spLocks noChangeArrowheads="1"/>
          </p:cNvSpPr>
          <p:nvPr/>
        </p:nvSpPr>
        <p:spPr bwMode="auto">
          <a:xfrm>
            <a:off x="3237416" y="3426365"/>
            <a:ext cx="128016" cy="128016"/>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a:t>
            </a:r>
            <a:endParaRPr lang="en-US" sz="900" dirty="0">
              <a:solidFill>
                <a:srgbClr val="000000"/>
              </a:solidFill>
            </a:endParaRPr>
          </a:p>
        </p:txBody>
      </p:sp>
      <p:sp>
        <p:nvSpPr>
          <p:cNvPr id="449" name="Rectangle 527"/>
          <p:cNvSpPr>
            <a:spLocks noChangeArrowheads="1"/>
          </p:cNvSpPr>
          <p:nvPr/>
        </p:nvSpPr>
        <p:spPr bwMode="auto">
          <a:xfrm rot="20337321">
            <a:off x="3730269" y="3947980"/>
            <a:ext cx="345351" cy="138499"/>
          </a:xfrm>
          <a:prstGeom prst="rect">
            <a:avLst/>
          </a:prstGeom>
          <a:noFill/>
          <a:ln w="9525">
            <a:noFill/>
            <a:miter lim="800000"/>
            <a:headEnd/>
            <a:tailEnd/>
          </a:ln>
        </p:spPr>
        <p:txBody>
          <a:bodyPr wrap="square" lIns="0" tIns="0" rIns="0" bIns="0">
            <a:spAutoFit/>
          </a:bodyPr>
          <a:lstStyle/>
          <a:p>
            <a:r>
              <a:rPr lang="en-US" sz="900" dirty="0" smtClean="0">
                <a:solidFill>
                  <a:prstClr val="black"/>
                </a:solidFill>
              </a:rPr>
              <a:t>LANL</a:t>
            </a:r>
            <a:endParaRPr lang="en-US" sz="900" dirty="0">
              <a:solidFill>
                <a:prstClr val="black"/>
              </a:solidFill>
            </a:endParaRPr>
          </a:p>
        </p:txBody>
      </p:sp>
      <p:sp>
        <p:nvSpPr>
          <p:cNvPr id="450" name="Rectangle 527"/>
          <p:cNvSpPr>
            <a:spLocks noChangeArrowheads="1"/>
          </p:cNvSpPr>
          <p:nvPr/>
        </p:nvSpPr>
        <p:spPr bwMode="auto">
          <a:xfrm rot="20337321">
            <a:off x="3773607" y="4246998"/>
            <a:ext cx="345351" cy="138499"/>
          </a:xfrm>
          <a:prstGeom prst="rect">
            <a:avLst/>
          </a:prstGeom>
          <a:noFill/>
          <a:ln w="9525">
            <a:noFill/>
            <a:miter lim="800000"/>
            <a:headEnd/>
            <a:tailEnd/>
          </a:ln>
        </p:spPr>
        <p:txBody>
          <a:bodyPr wrap="square" lIns="0" tIns="0" rIns="0" bIns="0">
            <a:spAutoFit/>
          </a:bodyPr>
          <a:lstStyle/>
          <a:p>
            <a:r>
              <a:rPr lang="en-US" sz="900" dirty="0" smtClean="0">
                <a:solidFill>
                  <a:prstClr val="black"/>
                </a:solidFill>
              </a:rPr>
              <a:t>SNLA</a:t>
            </a:r>
            <a:endParaRPr lang="en-US" sz="900" dirty="0">
              <a:solidFill>
                <a:prstClr val="black"/>
              </a:solidFill>
            </a:endParaRPr>
          </a:p>
        </p:txBody>
      </p:sp>
      <p:sp>
        <p:nvSpPr>
          <p:cNvPr id="453" name="Oval 536"/>
          <p:cNvSpPr>
            <a:spLocks noChangeArrowheads="1"/>
          </p:cNvSpPr>
          <p:nvPr/>
        </p:nvSpPr>
        <p:spPr bwMode="auto">
          <a:xfrm>
            <a:off x="2616983" y="2454907"/>
            <a:ext cx="164592" cy="128016"/>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62" name="Oval 536"/>
          <p:cNvSpPr>
            <a:spLocks noChangeArrowheads="1"/>
          </p:cNvSpPr>
          <p:nvPr/>
        </p:nvSpPr>
        <p:spPr bwMode="auto">
          <a:xfrm>
            <a:off x="1832590" y="1783191"/>
            <a:ext cx="164592" cy="128016"/>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63" name="Oval 536"/>
          <p:cNvSpPr>
            <a:spLocks noChangeArrowheads="1"/>
          </p:cNvSpPr>
          <p:nvPr/>
        </p:nvSpPr>
        <p:spPr bwMode="auto">
          <a:xfrm>
            <a:off x="2154004" y="3872731"/>
            <a:ext cx="128016"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a:t>
            </a:r>
            <a:endParaRPr lang="en-US" sz="900" dirty="0">
              <a:solidFill>
                <a:srgbClr val="000000"/>
              </a:solidFill>
            </a:endParaRPr>
          </a:p>
        </p:txBody>
      </p:sp>
      <p:sp>
        <p:nvSpPr>
          <p:cNvPr id="480" name="Oval 536"/>
          <p:cNvSpPr>
            <a:spLocks noChangeArrowheads="1"/>
          </p:cNvSpPr>
          <p:nvPr/>
        </p:nvSpPr>
        <p:spPr bwMode="auto">
          <a:xfrm>
            <a:off x="696452" y="3446589"/>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83" name="Oval 536"/>
          <p:cNvSpPr>
            <a:spLocks noChangeArrowheads="1"/>
          </p:cNvSpPr>
          <p:nvPr/>
        </p:nvSpPr>
        <p:spPr bwMode="auto">
          <a:xfrm>
            <a:off x="874854" y="2862269"/>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84" name="Oval 536"/>
          <p:cNvSpPr>
            <a:spLocks noChangeArrowheads="1"/>
          </p:cNvSpPr>
          <p:nvPr/>
        </p:nvSpPr>
        <p:spPr bwMode="auto">
          <a:xfrm>
            <a:off x="568812" y="3246060"/>
            <a:ext cx="219456" cy="146304"/>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87" name="Oval 536"/>
          <p:cNvSpPr>
            <a:spLocks noChangeArrowheads="1"/>
          </p:cNvSpPr>
          <p:nvPr/>
        </p:nvSpPr>
        <p:spPr bwMode="auto">
          <a:xfrm>
            <a:off x="621538" y="2921758"/>
            <a:ext cx="219456" cy="146304"/>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88" name="Oval 536"/>
          <p:cNvSpPr>
            <a:spLocks noChangeArrowheads="1"/>
          </p:cNvSpPr>
          <p:nvPr/>
        </p:nvSpPr>
        <p:spPr bwMode="auto">
          <a:xfrm>
            <a:off x="1422531" y="3402069"/>
            <a:ext cx="219456" cy="146304"/>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90" name="Oval 536"/>
          <p:cNvSpPr>
            <a:spLocks noChangeArrowheads="1"/>
          </p:cNvSpPr>
          <p:nvPr/>
        </p:nvSpPr>
        <p:spPr bwMode="auto">
          <a:xfrm>
            <a:off x="1493835" y="3234237"/>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91" name="Oval 536"/>
          <p:cNvSpPr>
            <a:spLocks noChangeArrowheads="1"/>
          </p:cNvSpPr>
          <p:nvPr/>
        </p:nvSpPr>
        <p:spPr bwMode="auto">
          <a:xfrm>
            <a:off x="1428840" y="4269982"/>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92" name="Oval 536"/>
          <p:cNvSpPr>
            <a:spLocks noChangeArrowheads="1"/>
          </p:cNvSpPr>
          <p:nvPr/>
        </p:nvSpPr>
        <p:spPr bwMode="auto">
          <a:xfrm>
            <a:off x="1559571" y="4387713"/>
            <a:ext cx="164592" cy="128016"/>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93" name="Oval 536"/>
          <p:cNvSpPr>
            <a:spLocks noChangeArrowheads="1"/>
          </p:cNvSpPr>
          <p:nvPr/>
        </p:nvSpPr>
        <p:spPr bwMode="auto">
          <a:xfrm>
            <a:off x="3378046" y="4268244"/>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94" name="Oval 536"/>
          <p:cNvSpPr>
            <a:spLocks noChangeArrowheads="1"/>
          </p:cNvSpPr>
          <p:nvPr/>
        </p:nvSpPr>
        <p:spPr bwMode="auto">
          <a:xfrm>
            <a:off x="3279094" y="4854008"/>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96" name="Oval 536"/>
          <p:cNvSpPr>
            <a:spLocks noChangeArrowheads="1"/>
          </p:cNvSpPr>
          <p:nvPr/>
        </p:nvSpPr>
        <p:spPr bwMode="auto">
          <a:xfrm>
            <a:off x="3561718" y="4054023"/>
            <a:ext cx="164592" cy="128016"/>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497" name="Oval 536"/>
          <p:cNvSpPr>
            <a:spLocks noChangeArrowheads="1"/>
          </p:cNvSpPr>
          <p:nvPr/>
        </p:nvSpPr>
        <p:spPr bwMode="auto">
          <a:xfrm>
            <a:off x="3610109" y="4340766"/>
            <a:ext cx="164592" cy="128016"/>
          </a:xfrm>
          <a:prstGeom prst="ellipse">
            <a:avLst/>
          </a:prstGeom>
          <a:solidFill>
            <a:schemeClr val="bg1"/>
          </a:solidFill>
          <a:ln w="12700">
            <a:solidFill>
              <a:schemeClr val="tx1"/>
            </a:solidFill>
            <a:round/>
            <a:headEnd/>
            <a:tailEnd/>
          </a:ln>
        </p:spPr>
        <p:txBody>
          <a:bodyPr wrap="none" lIns="0" tIns="0" rIns="0" bIns="0" anchor="ctr"/>
          <a:lstStyle/>
          <a:p>
            <a:pPr algn="ctr"/>
            <a:r>
              <a:rPr lang="en-US" sz="900" dirty="0">
                <a:solidFill>
                  <a:srgbClr val="000000"/>
                </a:solidFill>
              </a:rPr>
              <a:t>1</a:t>
            </a:r>
            <a:r>
              <a:rPr lang="en-US" sz="900" dirty="0" smtClean="0">
                <a:solidFill>
                  <a:srgbClr val="000000"/>
                </a:solidFill>
              </a:rPr>
              <a:t>0</a:t>
            </a:r>
            <a:endParaRPr lang="en-US" sz="900" dirty="0">
              <a:solidFill>
                <a:srgbClr val="000000"/>
              </a:solidFill>
            </a:endParaRPr>
          </a:p>
        </p:txBody>
      </p:sp>
      <p:sp>
        <p:nvSpPr>
          <p:cNvPr id="505" name="Oval 536"/>
          <p:cNvSpPr>
            <a:spLocks noChangeArrowheads="1"/>
          </p:cNvSpPr>
          <p:nvPr/>
        </p:nvSpPr>
        <p:spPr bwMode="auto">
          <a:xfrm>
            <a:off x="1219062" y="3028783"/>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506" name="Oval 536"/>
          <p:cNvSpPr>
            <a:spLocks noChangeArrowheads="1"/>
          </p:cNvSpPr>
          <p:nvPr/>
        </p:nvSpPr>
        <p:spPr bwMode="auto">
          <a:xfrm>
            <a:off x="5074584" y="3434523"/>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507" name="Oval 536"/>
          <p:cNvSpPr>
            <a:spLocks noChangeArrowheads="1"/>
          </p:cNvSpPr>
          <p:nvPr/>
        </p:nvSpPr>
        <p:spPr bwMode="auto">
          <a:xfrm>
            <a:off x="5167608" y="5231656"/>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508" name="Oval 536"/>
          <p:cNvSpPr>
            <a:spLocks noChangeArrowheads="1"/>
          </p:cNvSpPr>
          <p:nvPr/>
        </p:nvSpPr>
        <p:spPr bwMode="auto">
          <a:xfrm>
            <a:off x="3632189" y="3410811"/>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509" name="Freeform 508"/>
          <p:cNvSpPr/>
          <p:nvPr/>
        </p:nvSpPr>
        <p:spPr>
          <a:xfrm rot="12243219">
            <a:off x="789223" y="3427172"/>
            <a:ext cx="311350" cy="651072"/>
          </a:xfrm>
          <a:custGeom>
            <a:avLst/>
            <a:gdLst>
              <a:gd name="connsiteX0" fmla="*/ 0 w 863600"/>
              <a:gd name="connsiteY0" fmla="*/ 25400 h 25400"/>
              <a:gd name="connsiteX1" fmla="*/ 863600 w 863600"/>
              <a:gd name="connsiteY1" fmla="*/ 0 h 25400"/>
              <a:gd name="connsiteX0" fmla="*/ 0 w 1657456"/>
              <a:gd name="connsiteY0" fmla="*/ 43496 h 43496"/>
              <a:gd name="connsiteX1" fmla="*/ 1657455 w 1657456"/>
              <a:gd name="connsiteY1" fmla="*/ 0 h 43496"/>
              <a:gd name="connsiteX0" fmla="*/ 0 w 760128"/>
              <a:gd name="connsiteY0" fmla="*/ 29270 h 29270"/>
              <a:gd name="connsiteX1" fmla="*/ 760128 w 760128"/>
              <a:gd name="connsiteY1" fmla="*/ 0 h 29270"/>
              <a:gd name="connsiteX0" fmla="*/ 0 w 743416"/>
              <a:gd name="connsiteY0" fmla="*/ 45577 h 45577"/>
              <a:gd name="connsiteX1" fmla="*/ 743416 w 743416"/>
              <a:gd name="connsiteY1" fmla="*/ 0 h 45577"/>
              <a:gd name="connsiteX0" fmla="*/ 0 w 743416"/>
              <a:gd name="connsiteY0" fmla="*/ 45577 h 45577"/>
              <a:gd name="connsiteX1" fmla="*/ 743416 w 743416"/>
              <a:gd name="connsiteY1" fmla="*/ 0 h 45577"/>
              <a:gd name="connsiteX0" fmla="*/ 0 w 796203"/>
              <a:gd name="connsiteY0" fmla="*/ 46441 h 46441"/>
              <a:gd name="connsiteX1" fmla="*/ 796203 w 796203"/>
              <a:gd name="connsiteY1" fmla="*/ 0 h 46441"/>
              <a:gd name="connsiteX0" fmla="*/ 0 w 796203"/>
              <a:gd name="connsiteY0" fmla="*/ 46441 h 46441"/>
              <a:gd name="connsiteX1" fmla="*/ 796203 w 796203"/>
              <a:gd name="connsiteY1" fmla="*/ 0 h 46441"/>
            </a:gdLst>
            <a:ahLst/>
            <a:cxnLst>
              <a:cxn ang="0">
                <a:pos x="connsiteX0" y="connsiteY0"/>
              </a:cxn>
              <a:cxn ang="0">
                <a:pos x="connsiteX1" y="connsiteY1"/>
              </a:cxn>
            </a:cxnLst>
            <a:rect l="l" t="t" r="r" b="b"/>
            <a:pathLst>
              <a:path w="796203" h="46441">
                <a:moveTo>
                  <a:pt x="0" y="46441"/>
                </a:moveTo>
                <a:cubicBezTo>
                  <a:pt x="527457" y="29763"/>
                  <a:pt x="530802" y="15480"/>
                  <a:pt x="796203" y="0"/>
                </a:cubicBezTo>
              </a:path>
            </a:pathLst>
          </a:custGeom>
          <a:noFill/>
          <a:ln w="34925">
            <a:solidFill>
              <a:srgbClr val="33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510" name="Freeform 509"/>
          <p:cNvSpPr/>
          <p:nvPr/>
        </p:nvSpPr>
        <p:spPr>
          <a:xfrm rot="17213316">
            <a:off x="1153899" y="1072126"/>
            <a:ext cx="364600" cy="456426"/>
          </a:xfrm>
          <a:custGeom>
            <a:avLst/>
            <a:gdLst>
              <a:gd name="connsiteX0" fmla="*/ 0 w 863600"/>
              <a:gd name="connsiteY0" fmla="*/ 25400 h 25400"/>
              <a:gd name="connsiteX1" fmla="*/ 863600 w 863600"/>
              <a:gd name="connsiteY1" fmla="*/ 0 h 25400"/>
              <a:gd name="connsiteX0" fmla="*/ 0 w 1657456"/>
              <a:gd name="connsiteY0" fmla="*/ 43496 h 43496"/>
              <a:gd name="connsiteX1" fmla="*/ 1657455 w 1657456"/>
              <a:gd name="connsiteY1" fmla="*/ 0 h 43496"/>
              <a:gd name="connsiteX0" fmla="*/ 0 w 760128"/>
              <a:gd name="connsiteY0" fmla="*/ 29270 h 29270"/>
              <a:gd name="connsiteX1" fmla="*/ 760128 w 760128"/>
              <a:gd name="connsiteY1" fmla="*/ 0 h 29270"/>
            </a:gdLst>
            <a:ahLst/>
            <a:cxnLst>
              <a:cxn ang="0">
                <a:pos x="connsiteX0" y="connsiteY0"/>
              </a:cxn>
              <a:cxn ang="0">
                <a:pos x="connsiteX1" y="connsiteY1"/>
              </a:cxn>
            </a:cxnLst>
            <a:rect l="l" t="t" r="r" b="b"/>
            <a:pathLst>
              <a:path w="760128" h="29270">
                <a:moveTo>
                  <a:pt x="0" y="29270"/>
                </a:moveTo>
                <a:lnTo>
                  <a:pt x="760128" y="0"/>
                </a:lnTo>
              </a:path>
            </a:pathLst>
          </a:custGeom>
          <a:noFill/>
          <a:ln w="34925">
            <a:solidFill>
              <a:srgbClr val="33C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504" name="Oval 536"/>
          <p:cNvSpPr>
            <a:spLocks noChangeArrowheads="1"/>
          </p:cNvSpPr>
          <p:nvPr/>
        </p:nvSpPr>
        <p:spPr bwMode="auto">
          <a:xfrm>
            <a:off x="1149790" y="3446398"/>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467" name="Oval 536"/>
          <p:cNvSpPr>
            <a:spLocks noChangeArrowheads="1"/>
          </p:cNvSpPr>
          <p:nvPr/>
        </p:nvSpPr>
        <p:spPr bwMode="auto">
          <a:xfrm>
            <a:off x="1414903" y="1473041"/>
            <a:ext cx="219456" cy="146304"/>
          </a:xfrm>
          <a:prstGeom prst="ellipse">
            <a:avLst/>
          </a:prstGeom>
          <a:solidFill>
            <a:srgbClr val="FF9933"/>
          </a:solidFill>
          <a:ln w="12700">
            <a:solidFill>
              <a:schemeClr val="tx1"/>
            </a:solidFill>
            <a:round/>
            <a:headEnd/>
            <a:tailEnd/>
          </a:ln>
        </p:spPr>
        <p:txBody>
          <a:bodyPr wrap="none" lIns="0" tIns="0" rIns="0" bIns="0" anchor="ctr"/>
          <a:lstStyle/>
          <a:p>
            <a:pPr algn="ctr"/>
            <a:r>
              <a:rPr lang="en-US" sz="900" dirty="0" smtClean="0">
                <a:solidFill>
                  <a:srgbClr val="000000"/>
                </a:solidFill>
              </a:rPr>
              <a:t>100</a:t>
            </a:r>
            <a:r>
              <a:rPr lang="en-US" sz="900" dirty="0" smtClean="0">
                <a:solidFill>
                  <a:srgbClr val="000000"/>
                </a:solidFill>
                <a:latin typeface="Arial Unicode MS"/>
                <a:ea typeface="Arial Unicode MS"/>
                <a:cs typeface="Arial Unicode MS"/>
              </a:rPr>
              <a:t> </a:t>
            </a:r>
            <a:endParaRPr lang="en-US" sz="900" dirty="0">
              <a:solidFill>
                <a:srgbClr val="000000"/>
              </a:solidFill>
            </a:endParaRPr>
          </a:p>
        </p:txBody>
      </p:sp>
      <p:sp>
        <p:nvSpPr>
          <p:cNvPr id="6" name="Title 5"/>
          <p:cNvSpPr>
            <a:spLocks noGrp="1"/>
          </p:cNvSpPr>
          <p:nvPr>
            <p:ph type="title"/>
          </p:nvPr>
        </p:nvSpPr>
        <p:spPr/>
        <p:txBody>
          <a:bodyPr/>
          <a:lstStyle/>
          <a:p>
            <a:r>
              <a:rPr lang="en-US" dirty="0">
                <a:solidFill>
                  <a:prstClr val="black"/>
                </a:solidFill>
                <a:latin typeface="Arial"/>
              </a:rPr>
              <a:t>Network as </a:t>
            </a:r>
            <a:r>
              <a:rPr lang="en-US" strike="sngStrike" dirty="0">
                <a:solidFill>
                  <a:prstClr val="black"/>
                </a:solidFill>
                <a:latin typeface="Arial"/>
              </a:rPr>
              <a:t>Infrastructure</a:t>
            </a:r>
            <a:r>
              <a:rPr lang="en-US" dirty="0">
                <a:solidFill>
                  <a:prstClr val="black"/>
                </a:solidFill>
                <a:latin typeface="Arial"/>
              </a:rPr>
              <a:t> </a:t>
            </a:r>
            <a:r>
              <a:rPr lang="en-US" i="1" dirty="0">
                <a:solidFill>
                  <a:prstClr val="black"/>
                </a:solidFill>
                <a:latin typeface="Arial"/>
              </a:rPr>
              <a:t>Instrument</a:t>
            </a:r>
            <a:br>
              <a:rPr lang="en-US" i="1" dirty="0">
                <a:solidFill>
                  <a:prstClr val="black"/>
                </a:solidFill>
                <a:latin typeface="Arial"/>
              </a:rPr>
            </a:br>
            <a:endParaRPr lang="en-US" dirty="0"/>
          </a:p>
        </p:txBody>
      </p:sp>
      <p:sp>
        <p:nvSpPr>
          <p:cNvPr id="3" name="Rectangle 2"/>
          <p:cNvSpPr/>
          <p:nvPr/>
        </p:nvSpPr>
        <p:spPr>
          <a:xfrm>
            <a:off x="-286601" y="5842337"/>
            <a:ext cx="7258086" cy="1015663"/>
          </a:xfrm>
          <a:prstGeom prst="rect">
            <a:avLst/>
          </a:prstGeom>
        </p:spPr>
        <p:txBody>
          <a:bodyPr wrap="square">
            <a:spAutoFit/>
          </a:bodyPr>
          <a:lstStyle/>
          <a:p>
            <a:pPr marL="456538" lvl="2" indent="0">
              <a:buNone/>
            </a:pPr>
            <a:r>
              <a:rPr lang="en-US" sz="2000" b="1" i="1" u="sng" dirty="0" smtClean="0"/>
              <a:t>Vision</a:t>
            </a:r>
            <a:r>
              <a:rPr lang="en-US" sz="2000" dirty="0" smtClean="0"/>
              <a:t>: Scientific </a:t>
            </a:r>
            <a:r>
              <a:rPr lang="en-US" sz="2000" dirty="0"/>
              <a:t>progress will be </a:t>
            </a:r>
            <a:r>
              <a:rPr lang="en-US" sz="2000" b="1" dirty="0"/>
              <a:t>completely unconstrained </a:t>
            </a:r>
            <a:r>
              <a:rPr lang="en-US" sz="2000" dirty="0"/>
              <a:t>by the physical location of instruments, people, computational resources, or data.  </a:t>
            </a:r>
          </a:p>
        </p:txBody>
      </p:sp>
    </p:spTree>
    <p:extLst>
      <p:ext uri="{BB962C8B-B14F-4D97-AF65-F5344CB8AC3E}">
        <p14:creationId xmlns:p14="http://schemas.microsoft.com/office/powerpoint/2010/main" val="327737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Overzealous Security = Science FAIL</a:t>
            </a: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40</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83" y="1100112"/>
            <a:ext cx="4347718" cy="256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974" y="2329793"/>
            <a:ext cx="4388496" cy="17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974" y="4478045"/>
            <a:ext cx="4322023" cy="16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4283" y="4169032"/>
            <a:ext cx="4265439" cy="1323439"/>
          </a:xfrm>
          <a:prstGeom prst="rect">
            <a:avLst/>
          </a:prstGeom>
          <a:noFill/>
        </p:spPr>
        <p:txBody>
          <a:bodyPr wrap="square" rtlCol="0">
            <a:spAutoFit/>
          </a:bodyPr>
          <a:lstStyle/>
          <a:p>
            <a:pPr marL="228600" indent="-228600">
              <a:spcBef>
                <a:spcPts val="880"/>
              </a:spcBef>
              <a:buClr>
                <a:srgbClr val="2DB2CF"/>
              </a:buClr>
            </a:pPr>
            <a:r>
              <a:rPr lang="en-US" sz="2000" dirty="0" smtClean="0">
                <a:solidFill>
                  <a:srgbClr val="58585B"/>
                </a:solidFill>
              </a:rPr>
              <a:t>	Behind vs. in front of the firewall.  Performance differences of an order of magnitude have a way of catching the attention of management.  </a:t>
            </a:r>
          </a:p>
        </p:txBody>
      </p:sp>
    </p:spTree>
    <p:extLst>
      <p:ext uri="{BB962C8B-B14F-4D97-AF65-F5344CB8AC3E}">
        <p14:creationId xmlns:p14="http://schemas.microsoft.com/office/powerpoint/2010/main" val="7036348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Congestion = Science FAIL</a:t>
            </a:r>
            <a:endParaRPr lang="en-US" dirty="0"/>
          </a:p>
        </p:txBody>
      </p:sp>
      <p:sp>
        <p:nvSpPr>
          <p:cNvPr id="7" name="Content Placeholder 6"/>
          <p:cNvSpPr>
            <a:spLocks noGrp="1"/>
          </p:cNvSpPr>
          <p:nvPr>
            <p:ph idx="1"/>
          </p:nvPr>
        </p:nvSpPr>
        <p:spPr>
          <a:xfrm>
            <a:off x="389732" y="5785421"/>
            <a:ext cx="8229600" cy="558079"/>
          </a:xfrm>
        </p:spPr>
        <p:txBody>
          <a:bodyPr>
            <a:normAutofit fontScale="92500" lnSpcReduction="20000"/>
          </a:bodyPr>
          <a:lstStyle/>
          <a:p>
            <a:r>
              <a:rPr lang="en-US" dirty="0" smtClean="0"/>
              <a:t>Networks are designed to be used after all – unless you engineer capacity and respect use cases</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41</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Picture 7" descr="Screen Shot 2014-03-20 at 2.30.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870" y="1157275"/>
            <a:ext cx="6399386" cy="4476444"/>
          </a:xfrm>
          <a:prstGeom prst="rect">
            <a:avLst/>
          </a:prstGeom>
        </p:spPr>
      </p:pic>
    </p:spTree>
    <p:extLst>
      <p:ext uri="{BB962C8B-B14F-4D97-AF65-F5344CB8AC3E}">
        <p14:creationId xmlns:p14="http://schemas.microsoft.com/office/powerpoint/2010/main" val="20051050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Turning a FAILs into WINs</a:t>
            </a:r>
            <a:endParaRPr lang="en-US" dirty="0"/>
          </a:p>
        </p:txBody>
      </p:sp>
      <p:sp>
        <p:nvSpPr>
          <p:cNvPr id="7" name="Content Placeholder 6"/>
          <p:cNvSpPr>
            <a:spLocks noGrp="1"/>
          </p:cNvSpPr>
          <p:nvPr>
            <p:ph idx="1"/>
          </p:nvPr>
        </p:nvSpPr>
        <p:spPr>
          <a:xfrm>
            <a:off x="457200" y="5321500"/>
            <a:ext cx="8229600" cy="864265"/>
          </a:xfrm>
        </p:spPr>
        <p:txBody>
          <a:bodyPr>
            <a:normAutofit fontScale="92500" lnSpcReduction="20000"/>
          </a:bodyPr>
          <a:lstStyle/>
          <a:p>
            <a:r>
              <a:rPr lang="en-US" dirty="0" smtClean="0"/>
              <a:t>12 Step programs encourage you to admit your problems – and then work toward a solution</a:t>
            </a:r>
          </a:p>
          <a:p>
            <a:pPr lvl="1"/>
            <a:r>
              <a:rPr lang="en-US" dirty="0" smtClean="0"/>
              <a:t>Tuning the network for science takes time</a:t>
            </a:r>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42</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Picture 4" descr="20140505-PPPL-NERSC-10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271" y="1122792"/>
            <a:ext cx="8743931" cy="399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2966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6D6E71"/>
                </a:solidFill>
              </a:rPr>
              <a:t>Outline</a:t>
            </a:r>
            <a:endParaRPr lang="en-US" sz="2000" dirty="0">
              <a:solidFill>
                <a:srgbClr val="6D6E71"/>
              </a:solidFill>
            </a:endParaRPr>
          </a:p>
        </p:txBody>
      </p:sp>
      <p:sp>
        <p:nvSpPr>
          <p:cNvPr id="2" name="Content Placeholder 1"/>
          <p:cNvSpPr>
            <a:spLocks noGrp="1"/>
          </p:cNvSpPr>
          <p:nvPr>
            <p:ph idx="1"/>
          </p:nvPr>
        </p:nvSpPr>
        <p:spPr/>
        <p:txBody>
          <a:bodyPr/>
          <a:lstStyle/>
          <a:p>
            <a:r>
              <a:rPr lang="en-US" sz="3200" b="1" dirty="0" smtClean="0"/>
              <a:t>Introduction &amp; Motivation</a:t>
            </a:r>
            <a:endParaRPr lang="en-US" sz="3200" b="1" dirty="0"/>
          </a:p>
          <a:p>
            <a:r>
              <a:rPr lang="en-US" sz="3200" b="1" dirty="0" smtClean="0"/>
              <a:t>Network Support for Science</a:t>
            </a:r>
          </a:p>
          <a:p>
            <a:r>
              <a:rPr lang="en-US" sz="3200" b="1" dirty="0" smtClean="0"/>
              <a:t>Data Mobility Expectations &amp; Realities</a:t>
            </a:r>
          </a:p>
          <a:p>
            <a:r>
              <a:rPr lang="en-US" sz="3200" b="1" dirty="0" smtClean="0"/>
              <a:t>Preparing the Campus</a:t>
            </a:r>
          </a:p>
          <a:p>
            <a:r>
              <a:rPr lang="en-US" sz="3200" b="1" dirty="0" smtClean="0">
                <a:solidFill>
                  <a:srgbClr val="4EC1E0"/>
                </a:solidFill>
              </a:rPr>
              <a:t>Conclusions</a:t>
            </a:r>
            <a:endParaRPr lang="en-US" sz="3200" b="1" dirty="0">
              <a:solidFill>
                <a:srgbClr val="4EC1E0"/>
              </a:solidFill>
            </a:endParaRPr>
          </a:p>
        </p:txBody>
      </p:sp>
      <p:sp>
        <p:nvSpPr>
          <p:cNvPr id="8"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43</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947411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Data mobility problems are not going to go away</a:t>
            </a:r>
          </a:p>
          <a:p>
            <a:pPr lvl="1"/>
            <a:r>
              <a:rPr lang="en-US" dirty="0" smtClean="0"/>
              <a:t>It is unlikely everyone will have a particle accelerator, a supercomputer, EBs of storage, and 100s of researchers all within 10ms of each other</a:t>
            </a:r>
          </a:p>
          <a:p>
            <a:r>
              <a:rPr lang="en-US" dirty="0" smtClean="0"/>
              <a:t>Capacity will increase, but is meaningless when problems exist</a:t>
            </a:r>
          </a:p>
          <a:p>
            <a:r>
              <a:rPr lang="en-US" dirty="0" smtClean="0"/>
              <a:t>Insight into the network comes from tools like </a:t>
            </a:r>
            <a:r>
              <a:rPr lang="en-US" dirty="0" err="1" smtClean="0"/>
              <a:t>perfSONAR</a:t>
            </a:r>
            <a:r>
              <a:rPr lang="en-US" dirty="0"/>
              <a:t> </a:t>
            </a:r>
            <a:r>
              <a:rPr lang="en-US" dirty="0" smtClean="0"/>
              <a:t>– if you aren’t using it, start.  If you need help, ask.  </a:t>
            </a:r>
          </a:p>
          <a:p>
            <a:pPr lvl="1"/>
            <a:r>
              <a:rPr lang="en-US" dirty="0" smtClean="0"/>
              <a:t>If its useful to XSEDE – ask for more </a:t>
            </a:r>
            <a:r>
              <a:rPr lang="en-US" dirty="0" smtClean="0">
                <a:sym typeface="Wingdings"/>
              </a:rPr>
              <a:t></a:t>
            </a:r>
            <a:endParaRPr lang="en-US" dirty="0" smtClean="0"/>
          </a:p>
          <a:p>
            <a:r>
              <a:rPr lang="en-US" dirty="0" smtClean="0"/>
              <a:t>To combat this:</a:t>
            </a:r>
          </a:p>
          <a:p>
            <a:pPr lvl="1"/>
            <a:r>
              <a:rPr lang="en-US" dirty="0" smtClean="0"/>
              <a:t>We need to identify users and use cases</a:t>
            </a:r>
          </a:p>
          <a:p>
            <a:pPr lvl="1"/>
            <a:r>
              <a:rPr lang="en-US" dirty="0" smtClean="0"/>
              <a:t>We need to clean up networks to support science – while still offering all the CIA components</a:t>
            </a:r>
          </a:p>
          <a:p>
            <a:pPr lvl="1"/>
            <a:r>
              <a:rPr lang="en-US" dirty="0" smtClean="0"/>
              <a:t>We need to move toward the proper tools and procedures to accomplish goals	</a:t>
            </a:r>
          </a:p>
          <a:p>
            <a:r>
              <a:rPr lang="en-US" dirty="0" smtClean="0"/>
              <a:t>This is a team effort – because you cannot fix network performance in a vacuum</a:t>
            </a:r>
          </a:p>
          <a:p>
            <a:pPr marL="0" indent="0">
              <a:buNone/>
            </a:pPr>
            <a:endParaRPr lang="en-US" dirty="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44</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15509704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“Data Champion”</a:t>
            </a:r>
            <a:endParaRPr lang="en-US" dirty="0"/>
          </a:p>
        </p:txBody>
      </p:sp>
      <p:sp>
        <p:nvSpPr>
          <p:cNvPr id="7" name="Content Placeholder 6"/>
          <p:cNvSpPr>
            <a:spLocks noGrp="1"/>
          </p:cNvSpPr>
          <p:nvPr>
            <p:ph idx="1"/>
          </p:nvPr>
        </p:nvSpPr>
        <p:spPr>
          <a:xfrm>
            <a:off x="457200" y="1600201"/>
            <a:ext cx="8229600" cy="4557540"/>
          </a:xfrm>
        </p:spPr>
        <p:txBody>
          <a:bodyPr>
            <a:normAutofit fontScale="85000" lnSpcReduction="10000"/>
          </a:bodyPr>
          <a:lstStyle/>
          <a:p>
            <a:r>
              <a:rPr lang="en-US" dirty="0"/>
              <a:t>I propose the creation of a new focus for XSEDE to go hand and hand with the campus champion: the “Data Champion”</a:t>
            </a:r>
          </a:p>
          <a:p>
            <a:pPr lvl="1"/>
            <a:r>
              <a:rPr lang="en-US" dirty="0"/>
              <a:t>A </a:t>
            </a:r>
            <a:r>
              <a:rPr lang="en-US" dirty="0" err="1"/>
              <a:t>Lorax</a:t>
            </a:r>
            <a:r>
              <a:rPr lang="en-US" dirty="0"/>
              <a:t> for Science (</a:t>
            </a:r>
            <a:r>
              <a:rPr lang="en-US" dirty="0" err="1"/>
              <a:t>Scorax</a:t>
            </a:r>
            <a:r>
              <a:rPr lang="en-US" dirty="0"/>
              <a:t>?) – someone to speak for the bits</a:t>
            </a:r>
          </a:p>
          <a:p>
            <a:r>
              <a:rPr lang="en-US" dirty="0"/>
              <a:t>Basic idea:</a:t>
            </a:r>
          </a:p>
          <a:p>
            <a:pPr lvl="1"/>
            <a:r>
              <a:rPr lang="en-US" dirty="0"/>
              <a:t>Someone who knows the needs and workflows of the campus users</a:t>
            </a:r>
          </a:p>
          <a:p>
            <a:pPr lvl="2"/>
            <a:r>
              <a:rPr lang="en-US" dirty="0"/>
              <a:t>Doesn’t ask “how much they need”, asks “what do you need to do”</a:t>
            </a:r>
          </a:p>
          <a:p>
            <a:pPr lvl="1"/>
            <a:r>
              <a:rPr lang="en-US" dirty="0"/>
              <a:t>Someone who can translate the needs into a requirement for the campus IT/Regional IT/National IT powers</a:t>
            </a:r>
          </a:p>
          <a:p>
            <a:pPr lvl="2"/>
            <a:r>
              <a:rPr lang="en-US" dirty="0"/>
              <a:t>Translates “transfer light source data” into actionable network engineering considerations</a:t>
            </a:r>
          </a:p>
          <a:p>
            <a:pPr lvl="1"/>
            <a:r>
              <a:rPr lang="en-US" dirty="0"/>
              <a:t>Someone who is there to listen, and step in, when there is a problem</a:t>
            </a:r>
          </a:p>
          <a:p>
            <a:pPr lvl="2"/>
            <a:r>
              <a:rPr lang="en-US" dirty="0"/>
              <a:t>Coordinates with other engagement efforts at ESnet, regional networks, etc.</a:t>
            </a:r>
          </a:p>
          <a:p>
            <a:pPr lvl="1"/>
            <a:r>
              <a:rPr lang="en-US" dirty="0"/>
              <a:t>Stays relevant in technology and training (</a:t>
            </a:r>
            <a:r>
              <a:rPr lang="en-US" dirty="0">
                <a:hlinkClick r:id="rId2"/>
              </a:rPr>
              <a:t>http://oinworkshop.com</a:t>
            </a:r>
            <a:r>
              <a:rPr lang="en-US" dirty="0"/>
              <a:t>)</a:t>
            </a:r>
          </a:p>
          <a:p>
            <a:pPr lvl="1"/>
            <a:r>
              <a:rPr lang="en-US" dirty="0"/>
              <a:t>Stays connected (e.g. human networking) with the parties that are on the critical path to success.  XSEDE to XSEDE happens, but so does XSEDE to DOE, etc.</a:t>
            </a:r>
          </a:p>
          <a:p>
            <a:pPr lvl="2"/>
            <a:r>
              <a:rPr lang="en-US" dirty="0"/>
              <a:t>Its all connected, and we need to make sure it all works</a:t>
            </a:r>
          </a:p>
          <a:p>
            <a:r>
              <a:rPr lang="en-US" dirty="0"/>
              <a:t>Who is with me on this?  Who can make this happen at XSEDE?  </a:t>
            </a:r>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45</a:t>
            </a:fld>
            <a:r>
              <a:rPr lang="en-US" sz="800" dirty="0">
                <a:solidFill>
                  <a:prstClr val="black"/>
                </a:solidFill>
              </a:rPr>
              <a:t> – ESnet Science Engagement (</a:t>
            </a:r>
            <a:r>
              <a:rPr lang="en-US" sz="800" dirty="0">
                <a:solidFill>
                  <a:prstClr val="black"/>
                </a:solidFill>
                <a:hlinkClick r:id="rId3"/>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30690533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a:xfrm>
            <a:off x="457200" y="2121324"/>
            <a:ext cx="5201378" cy="1071847"/>
          </a:xfrm>
        </p:spPr>
        <p:txBody>
          <a:bodyPr>
            <a:normAutofit lnSpcReduction="10000"/>
          </a:bodyPr>
          <a:lstStyle/>
          <a:p>
            <a:r>
              <a:rPr lang="en-US" dirty="0" smtClean="0"/>
              <a:t>Science is good, growing, and changing.  Adapt with these factors</a:t>
            </a:r>
          </a:p>
          <a:p>
            <a:r>
              <a:rPr lang="en-US" dirty="0" smtClean="0"/>
              <a:t>Science support </a:t>
            </a:r>
            <a:r>
              <a:rPr lang="en-US" dirty="0"/>
              <a:t>d</a:t>
            </a:r>
            <a:r>
              <a:rPr lang="en-US" dirty="0" smtClean="0"/>
              <a:t>oesn’t </a:t>
            </a:r>
            <a:r>
              <a:rPr lang="en-US" dirty="0"/>
              <a:t>n</a:t>
            </a:r>
            <a:r>
              <a:rPr lang="en-US" dirty="0" smtClean="0"/>
              <a:t>eed to be hard</a:t>
            </a:r>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46</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2" name="Picture 1" descr="lolcat-fail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710" y="548794"/>
            <a:ext cx="3525836" cy="2644377"/>
          </a:xfrm>
          <a:prstGeom prst="rect">
            <a:avLst/>
          </a:prstGeom>
        </p:spPr>
      </p:pic>
      <p:sp>
        <p:nvSpPr>
          <p:cNvPr id="8" name="Content Placeholder 6"/>
          <p:cNvSpPr txBox="1">
            <a:spLocks/>
          </p:cNvSpPr>
          <p:nvPr/>
        </p:nvSpPr>
        <p:spPr>
          <a:xfrm>
            <a:off x="457200" y="3193171"/>
            <a:ext cx="8229600" cy="3290184"/>
          </a:xfrm>
          <a:prstGeom prst="rect">
            <a:avLst/>
          </a:prstGeom>
        </p:spPr>
        <p:txBody>
          <a:bodyPr vert="horz" lIns="91440" tIns="45720" rIns="91440" bIns="45720" rtlCol="0">
            <a:normAutofit/>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For those that design the networks – consider the Science DMZ Approach for network architecture and security posture</a:t>
            </a:r>
          </a:p>
          <a:p>
            <a:r>
              <a:rPr lang="en-US" dirty="0" smtClean="0"/>
              <a:t>For those that use the networks – consider the Science DMZ approach for data movement hosts and tools</a:t>
            </a:r>
          </a:p>
          <a:p>
            <a:r>
              <a:rPr lang="en-US" dirty="0" smtClean="0"/>
              <a:t>Monitoring matters to everyone</a:t>
            </a:r>
          </a:p>
          <a:p>
            <a:r>
              <a:rPr lang="en-US" dirty="0" smtClean="0"/>
              <a:t>A little knowledge goes a long way – learn to understand the tools, and ask when you don’t understand.  </a:t>
            </a:r>
          </a:p>
        </p:txBody>
      </p:sp>
    </p:spTree>
    <p:extLst>
      <p:ext uri="{BB962C8B-B14F-4D97-AF65-F5344CB8AC3E}">
        <p14:creationId xmlns:p14="http://schemas.microsoft.com/office/powerpoint/2010/main" val="17171732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587" y="2130425"/>
            <a:ext cx="8484146" cy="1470025"/>
          </a:xfrm>
        </p:spPr>
        <p:txBody>
          <a:bodyPr/>
          <a:lstStyle/>
          <a:p>
            <a:r>
              <a:rPr lang="en-US" sz="3600" dirty="0">
                <a:solidFill>
                  <a:srgbClr val="6D6E71"/>
                </a:solidFill>
              </a:rPr>
              <a:t>FAIL-transfer: Removing the Mystery of Network Performance from Scientific Data Movement</a:t>
            </a:r>
          </a:p>
        </p:txBody>
      </p:sp>
      <p:sp>
        <p:nvSpPr>
          <p:cNvPr id="3" name="Subtitle 2"/>
          <p:cNvSpPr>
            <a:spLocks noGrp="1"/>
          </p:cNvSpPr>
          <p:nvPr>
            <p:ph type="subTitle" idx="1"/>
          </p:nvPr>
        </p:nvSpPr>
        <p:spPr>
          <a:xfrm>
            <a:off x="630694" y="3869267"/>
            <a:ext cx="3941305" cy="1390121"/>
          </a:xfrm>
        </p:spPr>
        <p:txBody>
          <a:bodyPr>
            <a:noAutofit/>
          </a:bodyPr>
          <a:lstStyle/>
          <a:p>
            <a:pPr>
              <a:spcBef>
                <a:spcPts val="300"/>
              </a:spcBef>
              <a:spcAft>
                <a:spcPts val="300"/>
              </a:spcAft>
            </a:pPr>
            <a:r>
              <a:rPr lang="en-US" sz="1800" b="1" dirty="0" smtClean="0"/>
              <a:t>Jason Zurawski – </a:t>
            </a:r>
            <a:r>
              <a:rPr lang="en-US" sz="1800" b="1" dirty="0" smtClean="0">
                <a:hlinkClick r:id="rId3"/>
              </a:rPr>
              <a:t>zurawski@es.net</a:t>
            </a:r>
            <a:r>
              <a:rPr lang="en-US" sz="1800" b="1" dirty="0" smtClean="0"/>
              <a:t> </a:t>
            </a:r>
            <a:endParaRPr lang="en-US" sz="1800" b="1" dirty="0"/>
          </a:p>
          <a:p>
            <a:pPr>
              <a:spcBef>
                <a:spcPts val="300"/>
              </a:spcBef>
              <a:spcAft>
                <a:spcPts val="300"/>
              </a:spcAft>
            </a:pPr>
            <a:r>
              <a:rPr lang="en-US" sz="1800" dirty="0" smtClean="0"/>
              <a:t>Science Engagement Engineer, ESnet</a:t>
            </a:r>
          </a:p>
          <a:p>
            <a:pPr>
              <a:spcBef>
                <a:spcPts val="300"/>
              </a:spcBef>
              <a:spcAft>
                <a:spcPts val="300"/>
              </a:spcAft>
            </a:pPr>
            <a:r>
              <a:rPr lang="en-US" sz="1800" dirty="0" smtClean="0"/>
              <a:t>Lawrence Berkeley National Laboratory</a:t>
            </a:r>
            <a:endParaRPr lang="en-US" sz="1800" dirty="0"/>
          </a:p>
        </p:txBody>
      </p:sp>
      <p:sp>
        <p:nvSpPr>
          <p:cNvPr id="4" name="Text Placeholder 11"/>
          <p:cNvSpPr txBox="1">
            <a:spLocks/>
          </p:cNvSpPr>
          <p:nvPr/>
        </p:nvSpPr>
        <p:spPr>
          <a:xfrm>
            <a:off x="4833938" y="3868738"/>
            <a:ext cx="3843336" cy="1390650"/>
          </a:xfrm>
          <a:prstGeom prst="rect">
            <a:avLst/>
          </a:prstGeom>
        </p:spPr>
        <p:txBody>
          <a:bodyPr anchor="b" anchorCtr="0"/>
          <a:lstStyle>
            <a:lvl1pPr marL="0" indent="0" algn="l" defTabSz="457200" rtl="0" eaLnBrk="1" latinLnBrk="0" hangingPunct="1">
              <a:spcBef>
                <a:spcPct val="20000"/>
              </a:spcBef>
              <a:buFont typeface="Arial"/>
              <a:buNone/>
              <a:defRPr sz="1400" kern="1200">
                <a:solidFill>
                  <a:schemeClr val="bg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solidFill>
              </a:rPr>
              <a:t>XSEDE Campus Champions Webinar</a:t>
            </a:r>
          </a:p>
          <a:p>
            <a:r>
              <a:rPr lang="en-US" dirty="0" smtClean="0">
                <a:solidFill>
                  <a:schemeClr val="tx1"/>
                </a:solidFill>
              </a:rPr>
              <a:t>August 20</a:t>
            </a:r>
            <a:r>
              <a:rPr lang="en-US" baseline="30000" dirty="0" smtClean="0">
                <a:solidFill>
                  <a:schemeClr val="tx1"/>
                </a:solidFill>
              </a:rPr>
              <a:t>th</a:t>
            </a:r>
            <a:r>
              <a:rPr lang="en-US" dirty="0">
                <a:solidFill>
                  <a:schemeClr val="tx1"/>
                </a:solidFill>
              </a:rPr>
              <a:t> </a:t>
            </a:r>
            <a:r>
              <a:rPr lang="en-US" dirty="0" smtClean="0">
                <a:solidFill>
                  <a:schemeClr val="tx1"/>
                </a:solidFill>
              </a:rPr>
              <a:t>2014</a:t>
            </a:r>
            <a:endParaRPr lang="en-US" dirty="0">
              <a:solidFill>
                <a:schemeClr val="tx1"/>
              </a:solidFill>
            </a:endParaRPr>
          </a:p>
        </p:txBody>
      </p:sp>
      <p:cxnSp>
        <p:nvCxnSpPr>
          <p:cNvPr id="5" name="Straight Connector 4"/>
          <p:cNvCxnSpPr/>
          <p:nvPr/>
        </p:nvCxnSpPr>
        <p:spPr>
          <a:xfrm>
            <a:off x="4690533" y="3975100"/>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6037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457200" y="3033209"/>
            <a:ext cx="8229600" cy="1143000"/>
          </a:xfrm>
          <a:prstGeom prst="rect">
            <a:avLst/>
          </a:prstGeom>
        </p:spPr>
        <p:txBody>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en-US" dirty="0" smtClean="0"/>
              <a:t>Extra Material</a:t>
            </a:r>
            <a:endParaRPr lang="en-US" dirty="0"/>
          </a:p>
        </p:txBody>
      </p:sp>
      <p:sp>
        <p:nvSpPr>
          <p:cNvPr id="6"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48</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10082470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9" descr="Screen Shot 2012-01-28 at 6.58.29 PM.png"/>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bwMode="auto">
          <a:xfrm>
            <a:off x="1602612" y="671"/>
            <a:ext cx="4898965" cy="3949028"/>
          </a:xfrm>
          <a:prstGeom prst="rect">
            <a:avLst/>
          </a:prstGeom>
          <a:noFill/>
          <a:ln w="9525">
            <a:noFill/>
            <a:miter lim="800000"/>
            <a:headEnd/>
            <a:tailEnd/>
          </a:ln>
        </p:spPr>
      </p:pic>
      <p:pic>
        <p:nvPicPr>
          <p:cNvPr id="11" name="Picture 10" descr="AM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3900" y="4800213"/>
            <a:ext cx="3200400" cy="1423420"/>
          </a:xfrm>
          <a:prstGeom prst="rect">
            <a:avLst/>
          </a:prstGeom>
        </p:spPr>
      </p:pic>
      <p:grpSp>
        <p:nvGrpSpPr>
          <p:cNvPr id="44" name="Group 43"/>
          <p:cNvGrpSpPr/>
          <p:nvPr/>
        </p:nvGrpSpPr>
        <p:grpSpPr>
          <a:xfrm>
            <a:off x="223277" y="4568735"/>
            <a:ext cx="2618714" cy="2054603"/>
            <a:chOff x="4285933" y="1262841"/>
            <a:chExt cx="3384867" cy="2671146"/>
          </a:xfrm>
        </p:grpSpPr>
        <p:pic>
          <p:nvPicPr>
            <p:cNvPr id="45" name="Picture 44" descr="youtube.jpe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6097" y="1571208"/>
              <a:ext cx="988959" cy="743409"/>
            </a:xfrm>
            <a:prstGeom prst="rect">
              <a:avLst/>
            </a:prstGeom>
          </p:spPr>
        </p:pic>
        <p:pic>
          <p:nvPicPr>
            <p:cNvPr id="46" name="Picture 45" descr="netflix_logo.jpe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34986" y="2437293"/>
              <a:ext cx="722222" cy="429496"/>
            </a:xfrm>
            <a:prstGeom prst="rect">
              <a:avLst/>
            </a:prstGeom>
          </p:spPr>
        </p:pic>
        <p:pic>
          <p:nvPicPr>
            <p:cNvPr id="47" name="Picture 46" descr="hulu.jpe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37811" y="1671472"/>
              <a:ext cx="892443" cy="314282"/>
            </a:xfrm>
            <a:prstGeom prst="rect">
              <a:avLst/>
            </a:prstGeom>
          </p:spPr>
        </p:pic>
        <p:pic>
          <p:nvPicPr>
            <p:cNvPr id="48" name="Picture 47" descr="facebook logo.jpe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16533" y="2970693"/>
              <a:ext cx="557778" cy="592323"/>
            </a:xfrm>
            <a:prstGeom prst="rect">
              <a:avLst/>
            </a:prstGeom>
          </p:spPr>
        </p:pic>
        <p:pic>
          <p:nvPicPr>
            <p:cNvPr id="49" name="Picture 48" descr="Google logo.jpe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753287" y="2155595"/>
              <a:ext cx="1511597" cy="618077"/>
            </a:xfrm>
            <a:prstGeom prst="rect">
              <a:avLst/>
            </a:prstGeom>
          </p:spPr>
        </p:pic>
        <p:sp>
          <p:nvSpPr>
            <p:cNvPr id="50" name="Freeform 49"/>
            <p:cNvSpPr/>
            <p:nvPr/>
          </p:nvSpPr>
          <p:spPr>
            <a:xfrm>
              <a:off x="6904647" y="3690016"/>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51" name="Cloud 50"/>
            <p:cNvSpPr/>
            <p:nvPr/>
          </p:nvSpPr>
          <p:spPr>
            <a:xfrm>
              <a:off x="4285933" y="1262841"/>
              <a:ext cx="3384867" cy="2671146"/>
            </a:xfrm>
            <a:prstGeom prst="cloud">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pic>
        <p:nvPicPr>
          <p:cNvPr id="53" name="Picture 52" descr="clip-art-of-mic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918419" y="5297416"/>
            <a:ext cx="535047" cy="347781"/>
          </a:xfrm>
          <a:prstGeom prst="rect">
            <a:avLst/>
          </a:prstGeom>
        </p:spPr>
      </p:pic>
      <p:sp>
        <p:nvSpPr>
          <p:cNvPr id="13" name="Right Arrow 12"/>
          <p:cNvSpPr/>
          <p:nvPr/>
        </p:nvSpPr>
        <p:spPr>
          <a:xfrm flipV="1">
            <a:off x="1615175" y="3886200"/>
            <a:ext cx="1479370" cy="355600"/>
          </a:xfrm>
          <a:prstGeom prst="rightArrow">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endParaRPr>
          </a:p>
        </p:txBody>
      </p:sp>
      <p:sp>
        <p:nvSpPr>
          <p:cNvPr id="26" name="Right Arrow 25"/>
          <p:cNvSpPr/>
          <p:nvPr/>
        </p:nvSpPr>
        <p:spPr>
          <a:xfrm flipV="1">
            <a:off x="5663340" y="3810000"/>
            <a:ext cx="1479370" cy="355600"/>
          </a:xfrm>
          <a:prstGeom prst="rightArrow">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endParaRPr>
          </a:p>
        </p:txBody>
      </p:sp>
      <p:pic>
        <p:nvPicPr>
          <p:cNvPr id="22" name="Picture 21" descr="Screen Shot 2012-12-05 at 6.52.08 PM.png"/>
          <p:cNvPicPr>
            <a:picLocks noChangeAspect="1"/>
          </p:cNvPicPr>
          <p:nvPr/>
        </p:nvPicPr>
        <p:blipFill rotWithShape="1">
          <a:blip r:embed="rId11" cstate="screen">
            <a:extLst>
              <a:ext uri="{28A0092B-C50C-407E-A947-70E740481C1C}">
                <a14:useLocalDpi xmlns:a14="http://schemas.microsoft.com/office/drawing/2010/main"/>
              </a:ext>
            </a:extLst>
          </a:blip>
          <a:srcRect l="1097" r="-1097"/>
          <a:stretch/>
        </p:blipFill>
        <p:spPr>
          <a:xfrm>
            <a:off x="6940332" y="1778000"/>
            <a:ext cx="2071491" cy="1604507"/>
          </a:xfrm>
          <a:prstGeom prst="rect">
            <a:avLst/>
          </a:prstGeom>
        </p:spPr>
      </p:pic>
      <p:pic>
        <p:nvPicPr>
          <p:cNvPr id="21" name="Picture 20" descr="clip-art-of-mic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68248" y="5297416"/>
            <a:ext cx="535047" cy="347781"/>
          </a:xfrm>
          <a:prstGeom prst="rect">
            <a:avLst/>
          </a:prstGeom>
        </p:spPr>
      </p:pic>
      <p:pic>
        <p:nvPicPr>
          <p:cNvPr id="23" name="Picture 22" descr="clip-art-of-mic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25658" y="5787132"/>
            <a:ext cx="535047" cy="347781"/>
          </a:xfrm>
          <a:prstGeom prst="rect">
            <a:avLst/>
          </a:prstGeom>
        </p:spPr>
      </p:pic>
      <p:pic>
        <p:nvPicPr>
          <p:cNvPr id="24" name="Picture 23" descr="clip-art-of-mic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85942" y="5926911"/>
            <a:ext cx="535047" cy="347781"/>
          </a:xfrm>
          <a:prstGeom prst="rect">
            <a:avLst/>
          </a:prstGeom>
        </p:spPr>
      </p:pic>
      <p:pic>
        <p:nvPicPr>
          <p:cNvPr id="25" name="Picture 24" descr="clip-art-of-mic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321408" y="4868157"/>
            <a:ext cx="535047" cy="347781"/>
          </a:xfrm>
          <a:prstGeom prst="rect">
            <a:avLst/>
          </a:prstGeom>
        </p:spPr>
      </p:pic>
      <p:pic>
        <p:nvPicPr>
          <p:cNvPr id="27" name="Picture 26" descr="clip-art-of-mic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588931" y="5446275"/>
            <a:ext cx="535047" cy="347781"/>
          </a:xfrm>
          <a:prstGeom prst="rect">
            <a:avLst/>
          </a:prstGeom>
        </p:spPr>
      </p:pic>
      <p:pic>
        <p:nvPicPr>
          <p:cNvPr id="28" name="Picture 27" descr="clip-art-of-mice.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35772" y="4807604"/>
            <a:ext cx="535047" cy="347781"/>
          </a:xfrm>
          <a:prstGeom prst="rect">
            <a:avLst/>
          </a:prstGeom>
        </p:spPr>
      </p:pic>
      <p:pic>
        <p:nvPicPr>
          <p:cNvPr id="29" name="Content Placeholder 5" descr="CMS-event-candidate-higgs-2.png"/>
          <p:cNvPicPr>
            <a:picLocks noGrp="1" noChangeAspect="1"/>
          </p:cNvPicPr>
          <p:nvPr/>
        </p:nvPicPr>
        <p:blipFill rotWithShape="1">
          <a:blip r:embed="rId12" cstate="print">
            <a:extLst>
              <a:ext uri="{28A0092B-C50C-407E-A947-70E740481C1C}">
                <a14:useLocalDpi xmlns:a14="http://schemas.microsoft.com/office/drawing/2010/main"/>
              </a:ext>
            </a:extLst>
          </a:blip>
          <a:srcRect l="9884" r="9884"/>
          <a:stretch/>
        </p:blipFill>
        <p:spPr bwMode="auto">
          <a:xfrm>
            <a:off x="296454" y="2029487"/>
            <a:ext cx="2231041" cy="1226020"/>
          </a:xfrm>
          <a:prstGeom prst="rect">
            <a:avLst/>
          </a:prstGeom>
          <a:noFill/>
          <a:ln w="9525">
            <a:noFill/>
            <a:miter lim="800000"/>
            <a:headEnd/>
            <a:tailEnd/>
          </a:ln>
        </p:spPr>
      </p:pic>
      <p:sp>
        <p:nvSpPr>
          <p:cNvPr id="30" name="Title 1"/>
          <p:cNvSpPr txBox="1">
            <a:spLocks/>
          </p:cNvSpPr>
          <p:nvPr/>
        </p:nvSpPr>
        <p:spPr bwMode="auto">
          <a:xfrm>
            <a:off x="5892801" y="276194"/>
            <a:ext cx="310970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pPr algn="r"/>
            <a:r>
              <a:rPr lang="en-US" dirty="0" smtClean="0">
                <a:solidFill>
                  <a:prstClr val="black"/>
                </a:solidFill>
                <a:latin typeface="Arial"/>
              </a:rPr>
              <a:t>ESnet != Commercial Internet</a:t>
            </a:r>
            <a:endParaRPr lang="en-US" dirty="0">
              <a:solidFill>
                <a:prstClr val="black"/>
              </a:solidFill>
              <a:latin typeface="Arial"/>
            </a:endParaRPr>
          </a:p>
        </p:txBody>
      </p:sp>
      <p:sp>
        <p:nvSpPr>
          <p:cNvPr id="3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49</a:t>
            </a:fld>
            <a:r>
              <a:rPr lang="en-US" sz="800" dirty="0">
                <a:solidFill>
                  <a:prstClr val="black"/>
                </a:solidFill>
              </a:rPr>
              <a:t> – ESnet Science Engagement (</a:t>
            </a:r>
            <a:r>
              <a:rPr lang="en-US" sz="800" dirty="0">
                <a:solidFill>
                  <a:prstClr val="black"/>
                </a:solidFill>
                <a:hlinkClick r:id="rId13"/>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351983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6D6E71"/>
                </a:solidFill>
              </a:rPr>
              <a:t>Outline</a:t>
            </a:r>
            <a:endParaRPr lang="en-US" sz="2000" dirty="0">
              <a:solidFill>
                <a:srgbClr val="6D6E71"/>
              </a:solidFill>
            </a:endParaRPr>
          </a:p>
        </p:txBody>
      </p:sp>
      <p:sp>
        <p:nvSpPr>
          <p:cNvPr id="2" name="Content Placeholder 1"/>
          <p:cNvSpPr>
            <a:spLocks noGrp="1"/>
          </p:cNvSpPr>
          <p:nvPr>
            <p:ph idx="1"/>
          </p:nvPr>
        </p:nvSpPr>
        <p:spPr/>
        <p:txBody>
          <a:bodyPr/>
          <a:lstStyle/>
          <a:p>
            <a:r>
              <a:rPr lang="en-US" sz="3200" b="1" dirty="0" smtClean="0"/>
              <a:t>Introduction &amp; Motivation</a:t>
            </a:r>
            <a:endParaRPr lang="en-US" sz="3200" b="1" dirty="0"/>
          </a:p>
          <a:p>
            <a:r>
              <a:rPr lang="en-US" sz="3200" b="1" dirty="0" smtClean="0">
                <a:solidFill>
                  <a:schemeClr val="accent1"/>
                </a:solidFill>
              </a:rPr>
              <a:t>Network Support for Science</a:t>
            </a:r>
          </a:p>
          <a:p>
            <a:r>
              <a:rPr lang="en-US" sz="3200" b="1" dirty="0" smtClean="0"/>
              <a:t>Data Mobility Expectations &amp; Realities</a:t>
            </a:r>
          </a:p>
          <a:p>
            <a:r>
              <a:rPr lang="en-US" sz="3200" b="1" dirty="0" smtClean="0"/>
              <a:t>Preparing the Campus</a:t>
            </a:r>
          </a:p>
          <a:p>
            <a:r>
              <a:rPr lang="en-US" sz="3200" b="1" dirty="0" smtClean="0"/>
              <a:t>Conclusions</a:t>
            </a:r>
            <a:endParaRPr lang="en-US" sz="3200" b="1" dirty="0"/>
          </a:p>
        </p:txBody>
      </p:sp>
      <p:sp>
        <p:nvSpPr>
          <p:cNvPr id="8"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5</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29096518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wat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60389" y="1128950"/>
            <a:ext cx="1286933" cy="1029546"/>
          </a:xfrm>
          <a:prstGeom prst="rect">
            <a:avLst/>
          </a:prstGeom>
        </p:spPr>
      </p:pic>
      <p:pic>
        <p:nvPicPr>
          <p:cNvPr id="3" name="Picture 2" descr="wat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626" y="1128950"/>
            <a:ext cx="1286933" cy="1029546"/>
          </a:xfrm>
          <a:prstGeom prst="rect">
            <a:avLst/>
          </a:prstGeom>
        </p:spPr>
      </p:pic>
      <p:sp>
        <p:nvSpPr>
          <p:cNvPr id="4" name="Can 3"/>
          <p:cNvSpPr/>
          <p:nvPr/>
        </p:nvSpPr>
        <p:spPr>
          <a:xfrm rot="5400000">
            <a:off x="3771739" y="-314615"/>
            <a:ext cx="1352939" cy="4104605"/>
          </a:xfrm>
          <a:prstGeom prst="can">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6" name="Can 5"/>
          <p:cNvSpPr/>
          <p:nvPr/>
        </p:nvSpPr>
        <p:spPr>
          <a:xfrm rot="5400000">
            <a:off x="3805604" y="1930090"/>
            <a:ext cx="1352939" cy="4036872"/>
          </a:xfrm>
          <a:prstGeom prst="can">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pic>
        <p:nvPicPr>
          <p:cNvPr id="7" name="Content Placeholder 19" descr="Screen Shot 2012-01-28 at 6.58.29 PM.png"/>
          <p:cNvPicPr>
            <a:picLocks noChangeAspect="1"/>
          </p:cNvPicPr>
          <p:nvPr/>
        </p:nvPicPr>
        <p:blipFill rotWithShape="1">
          <a:blip r:embed="rId4" cstate="print">
            <a:extLst>
              <a:ext uri="{28A0092B-C50C-407E-A947-70E740481C1C}">
                <a14:useLocalDpi xmlns:a14="http://schemas.microsoft.com/office/drawing/2010/main"/>
              </a:ext>
            </a:extLst>
          </a:blip>
          <a:srcRect l="-1"/>
          <a:stretch/>
        </p:blipFill>
        <p:spPr bwMode="auto">
          <a:xfrm flipH="1">
            <a:off x="-16293" y="2781304"/>
            <a:ext cx="2373960" cy="1913636"/>
          </a:xfrm>
          <a:prstGeom prst="rect">
            <a:avLst/>
          </a:prstGeom>
          <a:noFill/>
          <a:ln w="9525">
            <a:noFill/>
            <a:miter lim="800000"/>
            <a:headEnd/>
            <a:tailEnd/>
          </a:ln>
        </p:spPr>
      </p:pic>
      <p:sp>
        <p:nvSpPr>
          <p:cNvPr id="8" name="Rectangle 7"/>
          <p:cNvSpPr/>
          <p:nvPr/>
        </p:nvSpPr>
        <p:spPr>
          <a:xfrm rot="20672977">
            <a:off x="637373" y="3431070"/>
            <a:ext cx="247160" cy="194202"/>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1" name="TextBox 10"/>
          <p:cNvSpPr txBox="1"/>
          <p:nvPr/>
        </p:nvSpPr>
        <p:spPr>
          <a:xfrm>
            <a:off x="2578102" y="1123272"/>
            <a:ext cx="2023533" cy="1200329"/>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Physical pipe that leaks water at rate of .0046% by volume.</a:t>
            </a:r>
            <a:endParaRPr lang="en-US" dirty="0">
              <a:solidFill>
                <a:prstClr val="black"/>
              </a:solidFill>
              <a:latin typeface="Calibri"/>
            </a:endParaRPr>
          </a:p>
        </p:txBody>
      </p:sp>
      <p:sp>
        <p:nvSpPr>
          <p:cNvPr id="13" name="TextBox 12"/>
          <p:cNvSpPr txBox="1"/>
          <p:nvPr/>
        </p:nvSpPr>
        <p:spPr>
          <a:xfrm>
            <a:off x="1737720" y="1533902"/>
            <a:ext cx="458429" cy="400110"/>
          </a:xfrm>
          <a:prstGeom prst="rect">
            <a:avLst/>
          </a:prstGeom>
          <a:noFill/>
        </p:spPr>
        <p:txBody>
          <a:bodyPr wrap="none" rtlCol="0">
            <a:spAutoFit/>
          </a:bodyPr>
          <a:lstStyle/>
          <a:p>
            <a:pPr fontAlgn="auto">
              <a:spcBef>
                <a:spcPts val="0"/>
              </a:spcBef>
              <a:spcAft>
                <a:spcPts val="0"/>
              </a:spcAft>
            </a:pPr>
            <a:r>
              <a:rPr lang="en-US" sz="2000" dirty="0" smtClean="0">
                <a:solidFill>
                  <a:prstClr val="black"/>
                </a:solidFill>
                <a:latin typeface="Wingdings"/>
                <a:ea typeface="Wingdings"/>
                <a:cs typeface="Wingdings"/>
                <a:sym typeface="Wingdings"/>
              </a:rPr>
              <a:t></a:t>
            </a:r>
            <a:endParaRPr lang="en-US" sz="2000" dirty="0">
              <a:solidFill>
                <a:prstClr val="black"/>
              </a:solidFill>
              <a:latin typeface="Calibri"/>
            </a:endParaRPr>
          </a:p>
        </p:txBody>
      </p:sp>
      <p:sp>
        <p:nvSpPr>
          <p:cNvPr id="14" name="TextBox 13"/>
          <p:cNvSpPr txBox="1"/>
          <p:nvPr/>
        </p:nvSpPr>
        <p:spPr>
          <a:xfrm>
            <a:off x="6491427" y="1533902"/>
            <a:ext cx="458429" cy="400110"/>
          </a:xfrm>
          <a:prstGeom prst="rect">
            <a:avLst/>
          </a:prstGeom>
          <a:noFill/>
        </p:spPr>
        <p:txBody>
          <a:bodyPr wrap="none" rtlCol="0">
            <a:spAutoFit/>
          </a:bodyPr>
          <a:lstStyle/>
          <a:p>
            <a:pPr fontAlgn="auto">
              <a:spcBef>
                <a:spcPts val="0"/>
              </a:spcBef>
              <a:spcAft>
                <a:spcPts val="0"/>
              </a:spcAft>
            </a:pPr>
            <a:r>
              <a:rPr lang="en-US" sz="2000" dirty="0" smtClean="0">
                <a:solidFill>
                  <a:prstClr val="black"/>
                </a:solidFill>
                <a:latin typeface="Wingdings"/>
                <a:ea typeface="Wingdings"/>
                <a:cs typeface="Wingdings"/>
                <a:sym typeface="Wingdings"/>
              </a:rPr>
              <a:t></a:t>
            </a:r>
            <a:endParaRPr lang="en-US" sz="2000" dirty="0">
              <a:solidFill>
                <a:prstClr val="black"/>
              </a:solidFill>
              <a:latin typeface="Calibri"/>
            </a:endParaRPr>
          </a:p>
        </p:txBody>
      </p:sp>
      <p:sp>
        <p:nvSpPr>
          <p:cNvPr id="16" name="TextBox 15"/>
          <p:cNvSpPr txBox="1"/>
          <p:nvPr/>
        </p:nvSpPr>
        <p:spPr>
          <a:xfrm>
            <a:off x="2590801" y="3460238"/>
            <a:ext cx="2023534"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Network ‘pipe’ that drops packets at rate of .0046%.</a:t>
            </a:r>
            <a:endParaRPr lang="en-US" dirty="0">
              <a:solidFill>
                <a:prstClr val="black"/>
              </a:solidFill>
              <a:latin typeface="Calibri"/>
            </a:endParaRPr>
          </a:p>
        </p:txBody>
      </p:sp>
      <p:sp>
        <p:nvSpPr>
          <p:cNvPr id="18" name="TextBox 17"/>
          <p:cNvSpPr txBox="1"/>
          <p:nvPr/>
        </p:nvSpPr>
        <p:spPr>
          <a:xfrm>
            <a:off x="1966935" y="3914693"/>
            <a:ext cx="458429" cy="400110"/>
          </a:xfrm>
          <a:prstGeom prst="rect">
            <a:avLst/>
          </a:prstGeom>
          <a:noFill/>
        </p:spPr>
        <p:txBody>
          <a:bodyPr wrap="none" rtlCol="0">
            <a:spAutoFit/>
          </a:bodyPr>
          <a:lstStyle/>
          <a:p>
            <a:pPr fontAlgn="auto">
              <a:spcBef>
                <a:spcPts val="0"/>
              </a:spcBef>
              <a:spcAft>
                <a:spcPts val="0"/>
              </a:spcAft>
            </a:pPr>
            <a:r>
              <a:rPr lang="en-US" sz="2000" dirty="0" smtClean="0">
                <a:solidFill>
                  <a:prstClr val="black"/>
                </a:solidFill>
                <a:latin typeface="Wingdings"/>
                <a:ea typeface="Wingdings"/>
                <a:cs typeface="Wingdings"/>
                <a:sym typeface="Wingdings"/>
              </a:rPr>
              <a:t></a:t>
            </a:r>
            <a:endParaRPr lang="en-US" sz="2000" dirty="0">
              <a:solidFill>
                <a:prstClr val="black"/>
              </a:solidFill>
              <a:latin typeface="Calibri"/>
            </a:endParaRPr>
          </a:p>
        </p:txBody>
      </p:sp>
      <p:sp>
        <p:nvSpPr>
          <p:cNvPr id="19" name="TextBox 18"/>
          <p:cNvSpPr txBox="1"/>
          <p:nvPr/>
        </p:nvSpPr>
        <p:spPr>
          <a:xfrm>
            <a:off x="6516207" y="3772360"/>
            <a:ext cx="458429" cy="400110"/>
          </a:xfrm>
          <a:prstGeom prst="rect">
            <a:avLst/>
          </a:prstGeom>
          <a:noFill/>
        </p:spPr>
        <p:txBody>
          <a:bodyPr wrap="none" rtlCol="0">
            <a:spAutoFit/>
          </a:bodyPr>
          <a:lstStyle/>
          <a:p>
            <a:pPr fontAlgn="auto">
              <a:spcBef>
                <a:spcPts val="0"/>
              </a:spcBef>
              <a:spcAft>
                <a:spcPts val="0"/>
              </a:spcAft>
            </a:pPr>
            <a:r>
              <a:rPr lang="en-US" sz="2000" dirty="0" smtClean="0">
                <a:solidFill>
                  <a:prstClr val="black"/>
                </a:solidFill>
                <a:latin typeface="Wingdings"/>
                <a:ea typeface="Wingdings"/>
                <a:cs typeface="Wingdings"/>
                <a:sym typeface="Wingdings"/>
              </a:rPr>
              <a:t></a:t>
            </a:r>
            <a:endParaRPr lang="en-US" sz="2000" dirty="0">
              <a:solidFill>
                <a:prstClr val="black"/>
              </a:solidFill>
              <a:latin typeface="Calibri"/>
            </a:endParaRPr>
          </a:p>
        </p:txBody>
      </p:sp>
      <p:sp>
        <p:nvSpPr>
          <p:cNvPr id="20" name="TextBox 19"/>
          <p:cNvSpPr txBox="1"/>
          <p:nvPr/>
        </p:nvSpPr>
        <p:spPr>
          <a:xfrm>
            <a:off x="7571521" y="3055209"/>
            <a:ext cx="1487814" cy="1754327"/>
          </a:xfrm>
          <a:prstGeom prst="rect">
            <a:avLst/>
          </a:prstGeom>
          <a:noFill/>
        </p:spPr>
        <p:txBody>
          <a:bodyPr wrap="square" rtlCol="0">
            <a:spAutoFit/>
          </a:bodyPr>
          <a:lstStyle/>
          <a:p>
            <a:pPr fontAlgn="auto">
              <a:spcBef>
                <a:spcPts val="0"/>
              </a:spcBef>
              <a:spcAft>
                <a:spcPts val="0"/>
              </a:spcAft>
            </a:pPr>
            <a:r>
              <a:rPr lang="en-US" u="sng" dirty="0" smtClean="0">
                <a:solidFill>
                  <a:prstClr val="black"/>
                </a:solidFill>
                <a:latin typeface="Calibri"/>
              </a:rPr>
              <a:t>Result</a:t>
            </a:r>
            <a:endParaRPr lang="en-US" u="sng" dirty="0">
              <a:solidFill>
                <a:prstClr val="black"/>
              </a:solidFill>
              <a:latin typeface="Calibri"/>
            </a:endParaRPr>
          </a:p>
          <a:p>
            <a:pPr fontAlgn="auto">
              <a:spcBef>
                <a:spcPts val="0"/>
              </a:spcBef>
              <a:spcAft>
                <a:spcPts val="0"/>
              </a:spcAft>
            </a:pPr>
            <a:r>
              <a:rPr lang="en-US" dirty="0" smtClean="0">
                <a:solidFill>
                  <a:prstClr val="black"/>
                </a:solidFill>
                <a:latin typeface="Calibri"/>
              </a:rPr>
              <a:t>100%  of data transferred,   </a:t>
            </a:r>
            <a:r>
              <a:rPr lang="en-US" i="1" dirty="0" smtClean="0">
                <a:solidFill>
                  <a:prstClr val="black"/>
                </a:solidFill>
                <a:latin typeface="Calibri"/>
              </a:rPr>
              <a:t>slowly</a:t>
            </a:r>
            <a:r>
              <a:rPr lang="en-US" dirty="0" smtClean="0">
                <a:solidFill>
                  <a:prstClr val="black"/>
                </a:solidFill>
                <a:latin typeface="Calibri"/>
              </a:rPr>
              <a:t>, at  &lt;&lt;5% optimal speed.</a:t>
            </a:r>
          </a:p>
        </p:txBody>
      </p:sp>
      <p:pic>
        <p:nvPicPr>
          <p:cNvPr id="10" name="Picture 9" descr="Screenshot 2014-02-17 16.07.09.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15665" y="5066190"/>
            <a:ext cx="4366669" cy="713089"/>
          </a:xfrm>
          <a:prstGeom prst="rect">
            <a:avLst/>
          </a:prstGeom>
        </p:spPr>
      </p:pic>
      <p:sp>
        <p:nvSpPr>
          <p:cNvPr id="27" name="Title 1"/>
          <p:cNvSpPr txBox="1">
            <a:spLocks/>
          </p:cNvSpPr>
          <p:nvPr/>
        </p:nvSpPr>
        <p:spPr>
          <a:xfrm>
            <a:off x="457199" y="274638"/>
            <a:ext cx="8602136" cy="1143000"/>
          </a:xfrm>
          <a:prstGeom prst="rect">
            <a:avLst/>
          </a:prstGeom>
        </p:spPr>
        <p:txBody>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dirty="0" smtClean="0">
                <a:solidFill>
                  <a:prstClr val="black"/>
                </a:solidFill>
                <a:latin typeface="Arial"/>
              </a:rPr>
              <a:t>Elephant Flows Place Great Demands on Networks</a:t>
            </a:r>
            <a:endParaRPr lang="en-US" dirty="0">
              <a:solidFill>
                <a:srgbClr val="0000FF"/>
              </a:solidFill>
              <a:latin typeface="Arial"/>
            </a:endParaRPr>
          </a:p>
        </p:txBody>
      </p:sp>
      <p:sp>
        <p:nvSpPr>
          <p:cNvPr id="28" name="TextBox 27"/>
          <p:cNvSpPr txBox="1"/>
          <p:nvPr/>
        </p:nvSpPr>
        <p:spPr>
          <a:xfrm>
            <a:off x="7586062" y="1024935"/>
            <a:ext cx="1473274" cy="1477328"/>
          </a:xfrm>
          <a:prstGeom prst="rect">
            <a:avLst/>
          </a:prstGeom>
          <a:noFill/>
        </p:spPr>
        <p:txBody>
          <a:bodyPr wrap="square" rtlCol="0">
            <a:spAutoFit/>
          </a:bodyPr>
          <a:lstStyle/>
          <a:p>
            <a:r>
              <a:rPr lang="en-US" u="sng" dirty="0" smtClean="0">
                <a:solidFill>
                  <a:prstClr val="black"/>
                </a:solidFill>
                <a:latin typeface="Calibri"/>
                <a:cs typeface="Calibri"/>
              </a:rPr>
              <a:t>Result </a:t>
            </a:r>
            <a:r>
              <a:rPr lang="en-US" dirty="0" smtClean="0">
                <a:solidFill>
                  <a:prstClr val="black"/>
                </a:solidFill>
                <a:latin typeface="Calibri"/>
                <a:cs typeface="Calibri"/>
              </a:rPr>
              <a:t>99.9954% of water transferred, at “line rate.” </a:t>
            </a:r>
            <a:endParaRPr lang="en-US" dirty="0">
              <a:solidFill>
                <a:prstClr val="black"/>
              </a:solidFill>
              <a:latin typeface="Calibri"/>
              <a:cs typeface="Calibri"/>
            </a:endParaRPr>
          </a:p>
        </p:txBody>
      </p:sp>
      <p:sp>
        <p:nvSpPr>
          <p:cNvPr id="29" name="Rectangle 28"/>
          <p:cNvSpPr/>
          <p:nvPr/>
        </p:nvSpPr>
        <p:spPr>
          <a:xfrm rot="20672977">
            <a:off x="7067043" y="3905455"/>
            <a:ext cx="58533" cy="45719"/>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0" name="TextBox 29"/>
          <p:cNvSpPr txBox="1"/>
          <p:nvPr/>
        </p:nvSpPr>
        <p:spPr>
          <a:xfrm>
            <a:off x="93935" y="4930005"/>
            <a:ext cx="1213400" cy="461665"/>
          </a:xfrm>
          <a:prstGeom prst="rect">
            <a:avLst/>
          </a:prstGeom>
          <a:noFill/>
        </p:spPr>
        <p:txBody>
          <a:bodyPr wrap="square" rtlCol="0">
            <a:spAutoFit/>
          </a:bodyPr>
          <a:lstStyle/>
          <a:p>
            <a:pPr algn="r"/>
            <a:r>
              <a:rPr lang="en-US" sz="1200" dirty="0" smtClean="0">
                <a:solidFill>
                  <a:prstClr val="black"/>
                </a:solidFill>
              </a:rPr>
              <a:t>essentially fixed</a:t>
            </a:r>
            <a:endParaRPr lang="en-US" sz="1200" dirty="0">
              <a:solidFill>
                <a:prstClr val="black"/>
              </a:solidFill>
            </a:endParaRPr>
          </a:p>
        </p:txBody>
      </p:sp>
      <p:sp>
        <p:nvSpPr>
          <p:cNvPr id="31" name="TextBox 30"/>
          <p:cNvSpPr txBox="1"/>
          <p:nvPr/>
        </p:nvSpPr>
        <p:spPr>
          <a:xfrm>
            <a:off x="457199" y="5641036"/>
            <a:ext cx="1213400" cy="461665"/>
          </a:xfrm>
          <a:prstGeom prst="rect">
            <a:avLst/>
          </a:prstGeom>
          <a:noFill/>
        </p:spPr>
        <p:txBody>
          <a:bodyPr wrap="square" rtlCol="0">
            <a:spAutoFit/>
          </a:bodyPr>
          <a:lstStyle/>
          <a:p>
            <a:pPr algn="r"/>
            <a:r>
              <a:rPr lang="en-US" sz="1200" dirty="0">
                <a:solidFill>
                  <a:prstClr val="black"/>
                </a:solidFill>
              </a:rPr>
              <a:t>d</a:t>
            </a:r>
            <a:r>
              <a:rPr lang="en-US" sz="1200" dirty="0" smtClean="0">
                <a:solidFill>
                  <a:prstClr val="black"/>
                </a:solidFill>
              </a:rPr>
              <a:t>etermined by speed of light</a:t>
            </a:r>
            <a:endParaRPr lang="en-US" sz="1200" dirty="0">
              <a:solidFill>
                <a:prstClr val="black"/>
              </a:solidFill>
            </a:endParaRPr>
          </a:p>
        </p:txBody>
      </p:sp>
      <p:sp>
        <p:nvSpPr>
          <p:cNvPr id="34" name="TextBox 33"/>
          <p:cNvSpPr txBox="1"/>
          <p:nvPr/>
        </p:nvSpPr>
        <p:spPr>
          <a:xfrm>
            <a:off x="7504475" y="4976171"/>
            <a:ext cx="1329161" cy="830997"/>
          </a:xfrm>
          <a:prstGeom prst="rect">
            <a:avLst/>
          </a:prstGeom>
          <a:noFill/>
        </p:spPr>
        <p:txBody>
          <a:bodyPr wrap="square" rtlCol="0">
            <a:spAutoFit/>
          </a:bodyPr>
          <a:lstStyle/>
          <a:p>
            <a:r>
              <a:rPr lang="en-US" sz="1200" dirty="0" smtClean="0">
                <a:solidFill>
                  <a:prstClr val="black"/>
                </a:solidFill>
              </a:rPr>
              <a:t>Through careful engineering, we can minimize packet loss.</a:t>
            </a:r>
            <a:endParaRPr lang="en-US" sz="1200" dirty="0">
              <a:solidFill>
                <a:prstClr val="black"/>
              </a:solidFill>
            </a:endParaRPr>
          </a:p>
        </p:txBody>
      </p:sp>
      <p:cxnSp>
        <p:nvCxnSpPr>
          <p:cNvPr id="35" name="Straight Arrow Connector 34"/>
          <p:cNvCxnSpPr>
            <a:endCxn id="34" idx="1"/>
          </p:cNvCxnSpPr>
          <p:nvPr/>
        </p:nvCxnSpPr>
        <p:spPr>
          <a:xfrm flipV="1">
            <a:off x="6645054" y="5391670"/>
            <a:ext cx="859421" cy="119565"/>
          </a:xfrm>
          <a:prstGeom prst="straightConnector1">
            <a:avLst/>
          </a:prstGeom>
          <a:ln w="31750">
            <a:solidFill>
              <a:srgbClr val="0000FF"/>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30" idx="3"/>
          </p:cNvCxnSpPr>
          <p:nvPr/>
        </p:nvCxnSpPr>
        <p:spPr>
          <a:xfrm flipH="1" flipV="1">
            <a:off x="1307335" y="5160838"/>
            <a:ext cx="1134998" cy="122369"/>
          </a:xfrm>
          <a:prstGeom prst="straightConnector1">
            <a:avLst/>
          </a:prstGeom>
          <a:ln w="31750">
            <a:solidFill>
              <a:srgbClr val="0000FF"/>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1713316" y="5641036"/>
            <a:ext cx="1134996" cy="339297"/>
          </a:xfrm>
          <a:prstGeom prst="straightConnector1">
            <a:avLst/>
          </a:prstGeom>
          <a:ln w="31750">
            <a:solidFill>
              <a:srgbClr val="0000FF"/>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360504" y="6215902"/>
            <a:ext cx="7715764" cy="761747"/>
          </a:xfrm>
          <a:prstGeom prst="rect">
            <a:avLst/>
          </a:prstGeom>
          <a:noFill/>
        </p:spPr>
        <p:txBody>
          <a:bodyPr wrap="square" rtlCol="0">
            <a:spAutoFit/>
          </a:bodyPr>
          <a:lstStyle/>
          <a:p>
            <a:pPr algn="r"/>
            <a:r>
              <a:rPr lang="en-US" sz="1050" dirty="0" smtClean="0">
                <a:solidFill>
                  <a:prstClr val="black"/>
                </a:solidFill>
              </a:rPr>
              <a:t>Assumptions: 10Gbps TCP flow, 80ms RTT. </a:t>
            </a:r>
          </a:p>
          <a:p>
            <a:pPr algn="r"/>
            <a:r>
              <a:rPr lang="en-US" sz="1050" dirty="0" smtClean="0">
                <a:solidFill>
                  <a:prstClr val="black"/>
                </a:solidFill>
              </a:rPr>
              <a:t>See </a:t>
            </a:r>
            <a:r>
              <a:rPr lang="en-US" sz="1050" dirty="0">
                <a:solidFill>
                  <a:prstClr val="black"/>
                </a:solidFill>
              </a:rPr>
              <a:t>Eli Dart, Lauren </a:t>
            </a:r>
            <a:r>
              <a:rPr lang="en-US" sz="1050" dirty="0" err="1">
                <a:solidFill>
                  <a:prstClr val="black"/>
                </a:solidFill>
              </a:rPr>
              <a:t>Rotman</a:t>
            </a:r>
            <a:r>
              <a:rPr lang="en-US" sz="1050" dirty="0">
                <a:solidFill>
                  <a:prstClr val="black"/>
                </a:solidFill>
              </a:rPr>
              <a:t>, Brian Tierney, Mary Hester, and Jason </a:t>
            </a:r>
            <a:r>
              <a:rPr lang="en-US" sz="1050" dirty="0" err="1">
                <a:solidFill>
                  <a:prstClr val="black"/>
                </a:solidFill>
              </a:rPr>
              <a:t>Zurawski</a:t>
            </a:r>
            <a:r>
              <a:rPr lang="en-US" sz="1050" dirty="0">
                <a:solidFill>
                  <a:prstClr val="black"/>
                </a:solidFill>
              </a:rPr>
              <a:t>. The </a:t>
            </a:r>
            <a:r>
              <a:rPr lang="en-US" sz="1050" dirty="0" smtClean="0">
                <a:solidFill>
                  <a:prstClr val="black"/>
                </a:solidFill>
              </a:rPr>
              <a:t>Science </a:t>
            </a:r>
            <a:r>
              <a:rPr lang="en-US" sz="1050" dirty="0">
                <a:solidFill>
                  <a:prstClr val="black"/>
                </a:solidFill>
              </a:rPr>
              <a:t>DMZ: A Network Design Pattern for Data-Intensive Science. In </a:t>
            </a:r>
            <a:r>
              <a:rPr lang="en-US" sz="1050" i="1" dirty="0">
                <a:solidFill>
                  <a:prstClr val="black"/>
                </a:solidFill>
              </a:rPr>
              <a:t>Proceedings of the IEEE/ACM Annual </a:t>
            </a:r>
            <a:r>
              <a:rPr lang="en-US" sz="1050" i="1" dirty="0" err="1">
                <a:solidFill>
                  <a:prstClr val="black"/>
                </a:solidFill>
              </a:rPr>
              <a:t>SuperComputing</a:t>
            </a:r>
            <a:r>
              <a:rPr lang="en-US" sz="1050" i="1" dirty="0">
                <a:solidFill>
                  <a:prstClr val="black"/>
                </a:solidFill>
              </a:rPr>
              <a:t> Conference (SC13)</a:t>
            </a:r>
            <a:r>
              <a:rPr lang="en-US" sz="1050" dirty="0">
                <a:solidFill>
                  <a:prstClr val="black"/>
                </a:solidFill>
              </a:rPr>
              <a:t>, Denver CO, 2013. </a:t>
            </a:r>
          </a:p>
          <a:p>
            <a:pPr algn="r"/>
            <a:endParaRPr lang="en-US" sz="1200" dirty="0">
              <a:solidFill>
                <a:prstClr val="black"/>
              </a:solidFill>
            </a:endParaRPr>
          </a:p>
        </p:txBody>
      </p:sp>
      <p:pic>
        <p:nvPicPr>
          <p:cNvPr id="32" name="Picture 31" descr="clip-art-of-mice.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411581" flipH="1">
            <a:off x="6915824" y="3816816"/>
            <a:ext cx="525411" cy="341518"/>
          </a:xfrm>
          <a:prstGeom prst="rect">
            <a:avLst/>
          </a:prstGeom>
        </p:spPr>
      </p:pic>
      <p:sp>
        <p:nvSpPr>
          <p:cNvPr id="33" name="Date Placeholder 3"/>
          <p:cNvSpPr txBox="1">
            <a:spLocks/>
          </p:cNvSpPr>
          <p:nvPr/>
        </p:nvSpPr>
        <p:spPr>
          <a:xfrm>
            <a:off x="204271" y="6617450"/>
            <a:ext cx="2979738" cy="1825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36CEE7D-BB2C-7C47-9FC4-2212AC015365}" type="slidenum">
              <a:rPr lang="en-US" sz="800" smtClean="0">
                <a:solidFill>
                  <a:prstClr val="black"/>
                </a:solidFill>
              </a:rPr>
              <a:pPr>
                <a:defRPr/>
              </a:pPr>
              <a:t>50</a:t>
            </a:fld>
            <a:r>
              <a:rPr lang="en-US" sz="800" smtClean="0">
                <a:solidFill>
                  <a:prstClr val="black"/>
                </a:solidFill>
              </a:rPr>
              <a:t> – ESnet Science Engagement (</a:t>
            </a:r>
            <a:r>
              <a:rPr lang="en-US" sz="800" smtClean="0">
                <a:solidFill>
                  <a:prstClr val="black"/>
                </a:solidFill>
                <a:hlinkClick r:id="rId7"/>
              </a:rPr>
              <a:t>engage@es.net</a:t>
            </a:r>
            <a:r>
              <a:rPr lang="en-US" sz="800" smtClean="0">
                <a:solidFill>
                  <a:prstClr val="black"/>
                </a:solidFill>
              </a:rPr>
              <a:t>) - </a:t>
            </a:r>
            <a:fld id="{087BE274-2920-464F-BD83-825BA3315F3E}" type="datetime1">
              <a:rPr lang="en-US" sz="800" smtClean="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3107113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0" grpId="0"/>
      <p:bldP spid="31"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R&amp;E Community</a:t>
            </a:r>
            <a:endParaRPr lang="en-US" dirty="0"/>
          </a:p>
        </p:txBody>
      </p:sp>
      <p:sp>
        <p:nvSpPr>
          <p:cNvPr id="6" name="Content Placeholder 5"/>
          <p:cNvSpPr>
            <a:spLocks noGrp="1"/>
          </p:cNvSpPr>
          <p:nvPr>
            <p:ph sz="half" idx="1"/>
          </p:nvPr>
        </p:nvSpPr>
        <p:spPr>
          <a:xfrm>
            <a:off x="457200" y="1156813"/>
            <a:ext cx="8229600" cy="5454537"/>
          </a:xfrm>
        </p:spPr>
        <p:txBody>
          <a:bodyPr>
            <a:noAutofit/>
          </a:bodyPr>
          <a:lstStyle/>
          <a:p>
            <a:r>
              <a:rPr lang="en-US" dirty="0"/>
              <a:t>The global Research &amp; Education network ecosystem is comprised of hundreds of international, national, regional and local-scale </a:t>
            </a:r>
            <a:r>
              <a:rPr lang="en-US" dirty="0" smtClean="0"/>
              <a:t>resources – each independently owned and operated.  </a:t>
            </a:r>
          </a:p>
          <a:p>
            <a:r>
              <a:rPr lang="en-US" dirty="0" smtClean="0"/>
              <a:t>This complex, heterogeneous set of networks </a:t>
            </a:r>
            <a:r>
              <a:rPr lang="en-US" b="1" i="1" u="sng" dirty="0" smtClean="0"/>
              <a:t>must</a:t>
            </a:r>
            <a:r>
              <a:rPr lang="en-US" dirty="0" smtClean="0"/>
              <a:t> operate seamlessly from “end to end” to support science and research collaborations that are distributed globally.</a:t>
            </a:r>
          </a:p>
          <a:p>
            <a:endParaRPr lang="en-US" sz="1700" dirty="0" smtClean="0"/>
          </a:p>
          <a:p>
            <a:endParaRPr lang="en-US" sz="1700" dirty="0"/>
          </a:p>
          <a:p>
            <a:endParaRPr lang="en-US" sz="1700" dirty="0" smtClean="0"/>
          </a:p>
          <a:p>
            <a:endParaRPr lang="en-US" sz="1700" dirty="0"/>
          </a:p>
          <a:p>
            <a:endParaRPr lang="en-US" sz="1700" dirty="0" smtClean="0"/>
          </a:p>
          <a:p>
            <a:endParaRPr lang="en-US" sz="1700" dirty="0"/>
          </a:p>
          <a:p>
            <a:r>
              <a:rPr lang="en-US" sz="1700" dirty="0" smtClean="0"/>
              <a:t>Data mobility is required; there is no liquid market for HPC resources (people use what they can get – DOE, XSEDE, NOAA, etc. etc.)</a:t>
            </a:r>
          </a:p>
          <a:p>
            <a:pPr lvl="1"/>
            <a:r>
              <a:rPr lang="en-US" sz="1500" dirty="0" smtClean="0"/>
              <a:t>To stay competitive, we must learn the science, and support it</a:t>
            </a:r>
          </a:p>
          <a:p>
            <a:pPr lvl="1"/>
            <a:r>
              <a:rPr lang="en-US" sz="1500" dirty="0" smtClean="0"/>
              <a:t>This may mean making sure your network, and the networks of overs, are functional</a:t>
            </a:r>
          </a:p>
        </p:txBody>
      </p:sp>
      <p:pic>
        <p:nvPicPr>
          <p:cNvPr id="8" name="Picture 2" desc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7833" y="2351454"/>
            <a:ext cx="5644127" cy="308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8" y="3061860"/>
            <a:ext cx="2796540" cy="248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6</a:t>
            </a:fld>
            <a:r>
              <a:rPr lang="en-US" sz="800" dirty="0">
                <a:solidFill>
                  <a:prstClr val="black"/>
                </a:solidFill>
              </a:rPr>
              <a:t> – ESnet Science Engagement (</a:t>
            </a:r>
            <a:r>
              <a:rPr lang="en-US" sz="800" dirty="0">
                <a:solidFill>
                  <a:prstClr val="black"/>
                </a:solidFill>
                <a:hlinkClick r:id="rId5"/>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4043967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a:bodyPr>
          <a:lstStyle/>
          <a:p>
            <a:r>
              <a:rPr lang="en-US" sz="4000" dirty="0" smtClean="0">
                <a:latin typeface="Arial" pitchFamily="-112" charset="0"/>
                <a:ea typeface="ＭＳ Ｐゴシック" pitchFamily="-112" charset="-128"/>
              </a:rPr>
              <a:t>Understanding Data Trends</a:t>
            </a:r>
            <a:endParaRPr lang="en-US" sz="4000" dirty="0"/>
          </a:p>
        </p:txBody>
      </p:sp>
      <p:pic>
        <p:nvPicPr>
          <p:cNvPr id="6" name="Content Placeholder 5" descr="user-taxonomy-axes-v5b.pdf"/>
          <p:cNvPicPr>
            <a:picLocks noGrp="1" noChangeAspect="1"/>
          </p:cNvPicPr>
          <p:nvPr>
            <p:ph idx="1"/>
          </p:nvPr>
        </p:nvPicPr>
        <p:blipFill rotWithShape="1">
          <a:blip r:embed="rId3">
            <a:extLst>
              <a:ext uri="{28A0092B-C50C-407E-A947-70E740481C1C}">
                <a14:useLocalDpi xmlns:a14="http://schemas.microsoft.com/office/drawing/2010/main" val="0"/>
              </a:ext>
            </a:extLst>
          </a:blip>
          <a:srcRect t="24211" b="33277"/>
          <a:stretch/>
        </p:blipFill>
        <p:spPr>
          <a:xfrm>
            <a:off x="245542" y="1173437"/>
            <a:ext cx="8611499" cy="4735993"/>
          </a:xfrm>
        </p:spPr>
      </p:pic>
      <p:sp>
        <p:nvSpPr>
          <p:cNvPr id="5" name="Date Placeholder 3"/>
          <p:cNvSpPr txBox="1">
            <a:spLocks/>
          </p:cNvSpPr>
          <p:nvPr/>
        </p:nvSpPr>
        <p:spPr>
          <a:xfrm>
            <a:off x="204271" y="6617450"/>
            <a:ext cx="2979738" cy="18256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36CEE7D-BB2C-7C47-9FC4-2212AC015365}" type="slidenum">
              <a:rPr lang="en-US" sz="800" smtClean="0">
                <a:solidFill>
                  <a:prstClr val="black"/>
                </a:solidFill>
              </a:rPr>
              <a:pPr>
                <a:defRPr/>
              </a:pPr>
              <a:t>7</a:t>
            </a:fld>
            <a:r>
              <a:rPr lang="en-US" sz="800" smtClean="0">
                <a:solidFill>
                  <a:prstClr val="black"/>
                </a:solidFill>
              </a:rPr>
              <a:t> – ESnet Science Engagement (</a:t>
            </a:r>
            <a:r>
              <a:rPr lang="en-US" sz="800" smtClean="0">
                <a:solidFill>
                  <a:prstClr val="black"/>
                </a:solidFill>
                <a:hlinkClick r:id="rId4"/>
              </a:rPr>
              <a:t>engage@es.net</a:t>
            </a:r>
            <a:r>
              <a:rPr lang="en-US" sz="800" smtClean="0">
                <a:solidFill>
                  <a:prstClr val="black"/>
                </a:solidFill>
              </a:rPr>
              <a:t>) - </a:t>
            </a:r>
            <a:fld id="{087BE274-2920-464F-BD83-825BA3315F3E}" type="datetime1">
              <a:rPr lang="en-US" sz="800" smtClean="0">
                <a:solidFill>
                  <a:prstClr val="black"/>
                </a:solidFill>
              </a:rPr>
              <a:pPr>
                <a:defRPr/>
              </a:pPr>
              <a:t>8/20/14</a:t>
            </a:fld>
            <a:endParaRPr lang="en-US" sz="800" dirty="0">
              <a:solidFill>
                <a:prstClr val="black"/>
              </a:solidFill>
            </a:endParaRPr>
          </a:p>
        </p:txBody>
      </p:sp>
      <p:sp>
        <p:nvSpPr>
          <p:cNvPr id="3" name="TextBox 2"/>
          <p:cNvSpPr txBox="1"/>
          <p:nvPr/>
        </p:nvSpPr>
        <p:spPr>
          <a:xfrm>
            <a:off x="245542" y="5992511"/>
            <a:ext cx="6122189" cy="307777"/>
          </a:xfrm>
          <a:prstGeom prst="rect">
            <a:avLst/>
          </a:prstGeom>
          <a:noFill/>
        </p:spPr>
        <p:txBody>
          <a:bodyPr wrap="none" rtlCol="0">
            <a:spAutoFit/>
          </a:bodyPr>
          <a:lstStyle/>
          <a:p>
            <a:pPr marL="228600" indent="-228600">
              <a:spcBef>
                <a:spcPts val="880"/>
              </a:spcBef>
              <a:buClr>
                <a:srgbClr val="2DB2CF"/>
              </a:buClr>
            </a:pPr>
            <a:r>
              <a:rPr lang="en-US" sz="1400" dirty="0">
                <a:solidFill>
                  <a:srgbClr val="58585B"/>
                </a:solidFill>
                <a:hlinkClick r:id="rId5"/>
              </a:rPr>
              <a:t>http://www.es.net/about/science-requirements/network-requirements-reviews</a:t>
            </a:r>
            <a:r>
              <a:rPr lang="en-US" sz="1400" dirty="0" smtClean="0">
                <a:solidFill>
                  <a:srgbClr val="58585B"/>
                </a:solidFill>
                <a:hlinkClick r:id="rId5"/>
              </a:rPr>
              <a:t>/</a:t>
            </a:r>
            <a:r>
              <a:rPr lang="en-US" sz="1400" dirty="0" smtClean="0">
                <a:solidFill>
                  <a:srgbClr val="58585B"/>
                </a:solidFill>
              </a:rPr>
              <a:t> </a:t>
            </a:r>
          </a:p>
        </p:txBody>
      </p:sp>
    </p:spTree>
    <p:extLst>
      <p:ext uri="{BB962C8B-B14F-4D97-AF65-F5344CB8AC3E}">
        <p14:creationId xmlns:p14="http://schemas.microsoft.com/office/powerpoint/2010/main" val="100396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Challenges to Network Adoption</a:t>
            </a:r>
            <a:endParaRPr lang="en-US" sz="4000" dirty="0"/>
          </a:p>
        </p:txBody>
      </p:sp>
      <p:sp>
        <p:nvSpPr>
          <p:cNvPr id="6" name="Content Placeholder 5"/>
          <p:cNvSpPr>
            <a:spLocks noGrp="1"/>
          </p:cNvSpPr>
          <p:nvPr>
            <p:ph sz="half" idx="1"/>
          </p:nvPr>
        </p:nvSpPr>
        <p:spPr>
          <a:xfrm>
            <a:off x="355599" y="1417637"/>
            <a:ext cx="4644655" cy="4557167"/>
          </a:xfrm>
        </p:spPr>
        <p:txBody>
          <a:bodyPr>
            <a:normAutofit fontScale="47500" lnSpcReduction="20000"/>
          </a:bodyPr>
          <a:lstStyle/>
          <a:p>
            <a:pPr marL="0" indent="0"/>
            <a:endParaRPr lang="en-US" dirty="0" smtClean="0">
              <a:solidFill>
                <a:prstClr val="black"/>
              </a:solidFill>
            </a:endParaRPr>
          </a:p>
          <a:p>
            <a:pPr marL="285750" indent="-285750">
              <a:buFont typeface="Arial"/>
              <a:buChar char="•"/>
            </a:pPr>
            <a:r>
              <a:rPr lang="en-US" sz="4200" dirty="0" smtClean="0">
                <a:solidFill>
                  <a:prstClr val="black"/>
                </a:solidFill>
              </a:rPr>
              <a:t>C</a:t>
            </a:r>
            <a:r>
              <a:rPr lang="en-US" sz="4200" dirty="0" smtClean="0"/>
              <a:t>auses of performance issues are complicated for users.</a:t>
            </a:r>
          </a:p>
          <a:p>
            <a:pPr marL="285750" lvl="0" indent="-285750">
              <a:buFont typeface="Arial"/>
              <a:buChar char="•"/>
            </a:pPr>
            <a:r>
              <a:rPr lang="en-US" sz="4200" dirty="0" smtClean="0"/>
              <a:t>Lack of communication and collaboration between the CIO’s office and researchers on campus.</a:t>
            </a:r>
          </a:p>
          <a:p>
            <a:pPr marL="285750" lvl="0" indent="-285750">
              <a:buFont typeface="Arial"/>
              <a:buChar char="•"/>
            </a:pPr>
            <a:r>
              <a:rPr lang="en-US" sz="4200" dirty="0" smtClean="0"/>
              <a:t>Lack </a:t>
            </a:r>
            <a:r>
              <a:rPr lang="en-US" sz="4200" dirty="0"/>
              <a:t>of IT expertise within a science collaboration or experimental facility </a:t>
            </a:r>
            <a:endParaRPr lang="en-US" sz="4200" dirty="0" smtClean="0"/>
          </a:p>
          <a:p>
            <a:pPr marL="285750" indent="-285750">
              <a:buFont typeface="Arial"/>
              <a:buChar char="•"/>
            </a:pPr>
            <a:r>
              <a:rPr lang="en-US" sz="4200" dirty="0" smtClean="0"/>
              <a:t>User’s performance expectations </a:t>
            </a:r>
            <a:r>
              <a:rPr lang="en-US" sz="4200" dirty="0"/>
              <a:t>are low (“The network is too slow</a:t>
            </a:r>
            <a:r>
              <a:rPr lang="en-US" sz="4200" dirty="0" smtClean="0"/>
              <a:t>”, “</a:t>
            </a:r>
            <a:r>
              <a:rPr lang="en-US" sz="4200" dirty="0"/>
              <a:t>I tried it and it didn’t work</a:t>
            </a:r>
            <a:r>
              <a:rPr lang="en-US" sz="4200" dirty="0" smtClean="0"/>
              <a:t>”)</a:t>
            </a:r>
            <a:r>
              <a:rPr lang="en-US" sz="4200" dirty="0"/>
              <a:t>. </a:t>
            </a:r>
          </a:p>
          <a:p>
            <a:pPr marL="285750" lvl="0" indent="-285750">
              <a:buFont typeface="Arial"/>
              <a:buChar char="•"/>
            </a:pPr>
            <a:r>
              <a:rPr lang="en-US" sz="4200" dirty="0" smtClean="0"/>
              <a:t>Cultural change is hard </a:t>
            </a:r>
            <a:r>
              <a:rPr lang="en-US" sz="4200" dirty="0"/>
              <a:t>(“we’ve always shipped disks!”).</a:t>
            </a:r>
          </a:p>
          <a:p>
            <a:pPr marL="285750" lvl="0" indent="-285750">
              <a:buFont typeface="Arial"/>
              <a:buChar char="•"/>
            </a:pPr>
            <a:r>
              <a:rPr lang="en-US" sz="4200" dirty="0" smtClean="0"/>
              <a:t>Scientists want to do science not IT support</a:t>
            </a:r>
          </a:p>
        </p:txBody>
      </p:sp>
      <p:pic>
        <p:nvPicPr>
          <p:cNvPr id="3" name="Picture 2" descr="Screen Shot 2014-02-18 at 8.34.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185" y="1995660"/>
            <a:ext cx="4049385" cy="2980347"/>
          </a:xfrm>
          <a:prstGeom prst="rect">
            <a:avLst/>
          </a:prstGeom>
        </p:spPr>
      </p:pic>
      <p:sp>
        <p:nvSpPr>
          <p:cNvPr id="5" name="TextBox 4"/>
          <p:cNvSpPr txBox="1"/>
          <p:nvPr/>
        </p:nvSpPr>
        <p:spPr>
          <a:xfrm>
            <a:off x="1739900" y="2928034"/>
            <a:ext cx="61976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b="1" dirty="0" smtClean="0"/>
              <a:t>The Capability Gap</a:t>
            </a:r>
            <a:endParaRPr lang="en-US" sz="4400" b="1" dirty="0"/>
          </a:p>
        </p:txBody>
      </p:sp>
      <p:sp>
        <p:nvSpPr>
          <p:cNvPr id="8" name="Date Placeholder 3"/>
          <p:cNvSpPr txBox="1">
            <a:spLocks/>
          </p:cNvSpPr>
          <p:nvPr/>
        </p:nvSpPr>
        <p:spPr>
          <a:xfrm>
            <a:off x="204271" y="6617450"/>
            <a:ext cx="2979738" cy="18256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36CEE7D-BB2C-7C47-9FC4-2212AC015365}" type="slidenum">
              <a:rPr lang="en-US" sz="800" smtClean="0">
                <a:solidFill>
                  <a:prstClr val="black"/>
                </a:solidFill>
              </a:rPr>
              <a:pPr>
                <a:defRPr/>
              </a:pPr>
              <a:t>8</a:t>
            </a:fld>
            <a:r>
              <a:rPr lang="en-US" sz="800" smtClean="0">
                <a:solidFill>
                  <a:prstClr val="black"/>
                </a:solidFill>
              </a:rPr>
              <a:t> – ESnet Science Engagement (</a:t>
            </a:r>
            <a:r>
              <a:rPr lang="en-US" sz="800" smtClean="0">
                <a:solidFill>
                  <a:prstClr val="black"/>
                </a:solidFill>
                <a:hlinkClick r:id="rId4"/>
              </a:rPr>
              <a:t>engage@es.net</a:t>
            </a:r>
            <a:r>
              <a:rPr lang="en-US" sz="800" smtClean="0">
                <a:solidFill>
                  <a:prstClr val="black"/>
                </a:solidFill>
              </a:rPr>
              <a:t>) - </a:t>
            </a:r>
            <a:fld id="{087BE274-2920-464F-BD83-825BA3315F3E}" type="datetime1">
              <a:rPr lang="en-US" sz="800" smtClean="0">
                <a:solidFill>
                  <a:prstClr val="black"/>
                </a:solidFill>
              </a:rPr>
              <a:pPr>
                <a:defRPr/>
              </a:pPr>
              <a:t>8/20/14</a:t>
            </a:fld>
            <a:endParaRPr lang="en-US" sz="800" dirty="0">
              <a:solidFill>
                <a:prstClr val="black"/>
              </a:solidFill>
            </a:endParaRPr>
          </a:p>
        </p:txBody>
      </p:sp>
    </p:spTree>
    <p:extLst>
      <p:ext uri="{BB962C8B-B14F-4D97-AF65-F5344CB8AC3E}">
        <p14:creationId xmlns:p14="http://schemas.microsoft.com/office/powerpoint/2010/main" val="410868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Talk Performance …</a:t>
            </a:r>
            <a:endParaRPr lang="en-US" dirty="0"/>
          </a:p>
        </p:txBody>
      </p:sp>
      <p:sp>
        <p:nvSpPr>
          <p:cNvPr id="7" name="Content Placeholder 6"/>
          <p:cNvSpPr>
            <a:spLocks noGrp="1"/>
          </p:cNvSpPr>
          <p:nvPr>
            <p:ph idx="1"/>
          </p:nvPr>
        </p:nvSpPr>
        <p:spPr>
          <a:xfrm>
            <a:off x="457200" y="1261225"/>
            <a:ext cx="6458574" cy="1887908"/>
          </a:xfrm>
        </p:spPr>
        <p:txBody>
          <a:bodyPr>
            <a:normAutofit fontScale="85000" lnSpcReduction="10000"/>
          </a:bodyPr>
          <a:lstStyle/>
          <a:p>
            <a:pPr marL="0" indent="0">
              <a:buNone/>
            </a:pPr>
            <a:r>
              <a:rPr lang="en-US" sz="1400" dirty="0"/>
              <a:t>"In any large system, there is always something broken.</a:t>
            </a:r>
            <a:r>
              <a:rPr lang="en-US" sz="1400" dirty="0" smtClean="0"/>
              <a:t>”</a:t>
            </a:r>
            <a:endParaRPr lang="en-US" sz="1400" dirty="0"/>
          </a:p>
          <a:p>
            <a:pPr marL="0" indent="0">
              <a:buNone/>
            </a:pPr>
            <a:r>
              <a:rPr lang="en-US" sz="1400" dirty="0"/>
              <a:t>	</a:t>
            </a:r>
            <a:r>
              <a:rPr lang="en-US" sz="1400" b="1" i="1" dirty="0"/>
              <a:t>Jon </a:t>
            </a:r>
            <a:r>
              <a:rPr lang="en-US" sz="1400" b="1" i="1" dirty="0" err="1" smtClean="0"/>
              <a:t>Postel</a:t>
            </a:r>
            <a:endParaRPr lang="en-US" sz="1400" b="1" i="1" dirty="0" smtClean="0"/>
          </a:p>
          <a:p>
            <a:pPr marL="0" indent="0">
              <a:buNone/>
            </a:pPr>
            <a:endParaRPr lang="en-US" dirty="0" smtClean="0"/>
          </a:p>
          <a:p>
            <a:r>
              <a:rPr lang="en-US" dirty="0" smtClean="0"/>
              <a:t>Modern networks are occasionally designed to be </a:t>
            </a:r>
            <a:r>
              <a:rPr lang="en-US" i="1" dirty="0" smtClean="0"/>
              <a:t>one-size-fits-most</a:t>
            </a:r>
          </a:p>
          <a:p>
            <a:pPr marL="228600" lvl="1">
              <a:spcBef>
                <a:spcPts val="880"/>
              </a:spcBef>
              <a:buClr>
                <a:schemeClr val="accent1"/>
              </a:buClr>
              <a:buSzTx/>
              <a:buFont typeface="Arial"/>
              <a:buChar char="•"/>
            </a:pPr>
            <a:r>
              <a:rPr lang="en-US" dirty="0"/>
              <a:t>e.g. if you have ever heard the phrase “converged network”, the design is to facilitate CIA (Confidentiality, Integrity, Availability)</a:t>
            </a:r>
          </a:p>
          <a:p>
            <a:endParaRPr lang="en-US" i="1" dirty="0" smtClean="0"/>
          </a:p>
        </p:txBody>
      </p:sp>
      <p:sp>
        <p:nvSpPr>
          <p:cNvPr id="11" name="Date Placeholder 3"/>
          <p:cNvSpPr>
            <a:spLocks noGrp="1"/>
          </p:cNvSpPr>
          <p:nvPr>
            <p:ph type="dt" sz="quarter" idx="10"/>
          </p:nvPr>
        </p:nvSpPr>
        <p:spPr>
          <a:xfrm>
            <a:off x="204271" y="6617450"/>
            <a:ext cx="2979738" cy="182563"/>
          </a:xfrm>
        </p:spPr>
        <p:txBody>
          <a:bodyPr/>
          <a:lstStyle/>
          <a:p>
            <a:pPr>
              <a:defRPr/>
            </a:pPr>
            <a:fld id="{236CEE7D-BB2C-7C47-9FC4-2212AC015365}" type="slidenum">
              <a:rPr lang="en-US" sz="800">
                <a:solidFill>
                  <a:prstClr val="black"/>
                </a:solidFill>
              </a:rPr>
              <a:pPr>
                <a:defRPr/>
              </a:pPr>
              <a:t>9</a:t>
            </a:fld>
            <a:r>
              <a:rPr lang="en-US" sz="800" dirty="0">
                <a:solidFill>
                  <a:prstClr val="black"/>
                </a:solidFill>
              </a:rPr>
              <a:t> – ESnet Science Engagement (</a:t>
            </a:r>
            <a:r>
              <a:rPr lang="en-US" sz="800" dirty="0">
                <a:solidFill>
                  <a:prstClr val="black"/>
                </a:solidFill>
                <a:hlinkClick r:id="rId2"/>
              </a:rPr>
              <a:t>engage@es.net</a:t>
            </a:r>
            <a:r>
              <a:rPr lang="en-US" sz="800" dirty="0">
                <a:solidFill>
                  <a:prstClr val="black"/>
                </a:solidFill>
              </a:rPr>
              <a:t>) - </a:t>
            </a:r>
            <a:fld id="{087BE274-2920-464F-BD83-825BA3315F3E}" type="datetime1">
              <a:rPr lang="en-US" sz="800">
                <a:solidFill>
                  <a:prstClr val="black"/>
                </a:solidFill>
              </a:rPr>
              <a:pPr>
                <a:defRPr/>
              </a:pPr>
              <a:t>8/20/14</a:t>
            </a:fld>
            <a:endParaRPr lang="en-US" sz="800" dirty="0">
              <a:solidFill>
                <a:prstClr val="black"/>
              </a:solidFill>
            </a:endParaRPr>
          </a:p>
        </p:txBody>
      </p:sp>
      <p:pic>
        <p:nvPicPr>
          <p:cNvPr id="8" name="Picture 7" descr="tumblr_mayz1uMDON1re4ne0o1_128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774" y="86519"/>
            <a:ext cx="21346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txBox="1">
            <a:spLocks/>
          </p:cNvSpPr>
          <p:nvPr/>
        </p:nvSpPr>
        <p:spPr>
          <a:xfrm>
            <a:off x="457199" y="3113881"/>
            <a:ext cx="8593237" cy="3247983"/>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This is not bad for protecting the HVAC system from hackers.</a:t>
            </a:r>
          </a:p>
          <a:p>
            <a:r>
              <a:rPr lang="en-US" dirty="0" smtClean="0"/>
              <a:t>Its all TCP</a:t>
            </a:r>
          </a:p>
          <a:p>
            <a:pPr lvl="1"/>
            <a:r>
              <a:rPr lang="en-US" dirty="0" smtClean="0"/>
              <a:t>Bulk data movement is a common thread (move the data from the microscope, to the storage, to the processing, to the people – and they are all sitting in different facilities)</a:t>
            </a:r>
          </a:p>
          <a:p>
            <a:pPr lvl="1"/>
            <a:r>
              <a:rPr lang="en-US" dirty="0" smtClean="0"/>
              <a:t>This fails when TCP suffers due to path problems (</a:t>
            </a:r>
            <a:r>
              <a:rPr lang="en-US" b="1" i="1" u="sng" dirty="0" smtClean="0"/>
              <a:t>ANYWHERE</a:t>
            </a:r>
            <a:r>
              <a:rPr lang="en-US" dirty="0" smtClean="0"/>
              <a:t> in the path)</a:t>
            </a:r>
          </a:p>
          <a:p>
            <a:pPr lvl="1"/>
            <a:r>
              <a:rPr lang="en-US" dirty="0" smtClean="0"/>
              <a:t>its easier to work with TCP than to fix it (20+ years of trying…)</a:t>
            </a:r>
          </a:p>
          <a:p>
            <a:r>
              <a:rPr lang="en-US" dirty="0" smtClean="0"/>
              <a:t>TCP suffers the most from unpredictability; Packet loss/delays are the enemy</a:t>
            </a:r>
          </a:p>
          <a:p>
            <a:pPr lvl="1"/>
            <a:r>
              <a:rPr lang="en-US" dirty="0" smtClean="0"/>
              <a:t>Small buffers on the network gear and hosts</a:t>
            </a:r>
          </a:p>
          <a:p>
            <a:pPr lvl="1"/>
            <a:r>
              <a:rPr lang="en-US" dirty="0" smtClean="0"/>
              <a:t>Incorrect application choice</a:t>
            </a:r>
          </a:p>
          <a:p>
            <a:pPr lvl="1"/>
            <a:r>
              <a:rPr lang="en-US" dirty="0" smtClean="0"/>
              <a:t>Packet disruption caused by overzealous security</a:t>
            </a:r>
          </a:p>
          <a:p>
            <a:pPr lvl="1"/>
            <a:r>
              <a:rPr lang="en-US" dirty="0" smtClean="0"/>
              <a:t>Congestion from herds of mice</a:t>
            </a:r>
          </a:p>
          <a:p>
            <a:r>
              <a:rPr lang="en-US" dirty="0" smtClean="0"/>
              <a:t>It all starts with knowing your users, and knowing your network</a:t>
            </a:r>
            <a:endParaRPr lang="en-US" dirty="0"/>
          </a:p>
        </p:txBody>
      </p:sp>
    </p:spTree>
    <p:extLst>
      <p:ext uri="{BB962C8B-B14F-4D97-AF65-F5344CB8AC3E}">
        <p14:creationId xmlns:p14="http://schemas.microsoft.com/office/powerpoint/2010/main" val="13151143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93">
      <a:dk1>
        <a:srgbClr val="6D6E71"/>
      </a:dk1>
      <a:lt1>
        <a:sysClr val="window" lastClr="FFFFFF"/>
      </a:lt1>
      <a:dk2>
        <a:srgbClr val="6D6E71"/>
      </a:dk2>
      <a:lt2>
        <a:srgbClr val="C9CACC"/>
      </a:lt2>
      <a:accent1>
        <a:srgbClr val="4EC1E0"/>
      </a:accent1>
      <a:accent2>
        <a:srgbClr val="003A5D"/>
      </a:accent2>
      <a:accent3>
        <a:srgbClr val="FF4E00"/>
      </a:accent3>
      <a:accent4>
        <a:srgbClr val="C9CACC"/>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749</TotalTime>
  <Words>5899</Words>
  <Application>Microsoft Macintosh PowerPoint</Application>
  <PresentationFormat>On-screen Show (4:3)</PresentationFormat>
  <Paragraphs>727</Paragraphs>
  <Slides>50</Slides>
  <Notes>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FAIL-transfer: Removing the Mystery of Network Performance from Scientific Data Movement</vt:lpstr>
      <vt:lpstr>Outline</vt:lpstr>
      <vt:lpstr>ESnet at a Glance</vt:lpstr>
      <vt:lpstr>Network as Infrastructure Instrument </vt:lpstr>
      <vt:lpstr>Outline</vt:lpstr>
      <vt:lpstr>The R&amp;E Community</vt:lpstr>
      <vt:lpstr>Understanding Data Trends</vt:lpstr>
      <vt:lpstr>Challenges to Network Adoption</vt:lpstr>
      <vt:lpstr>Lets Talk Performance …</vt:lpstr>
      <vt:lpstr>A small amount of packet loss makes a huge difference in TCP performance</vt:lpstr>
      <vt:lpstr>The Science DMZ in 1 Slide</vt:lpstr>
      <vt:lpstr>The Abstract Science DMZ</vt:lpstr>
      <vt:lpstr>But … It’s Not Just the Network</vt:lpstr>
      <vt:lpstr>Outline</vt:lpstr>
      <vt:lpstr>Sample Data Transfer Rates</vt:lpstr>
      <vt:lpstr>Simulating Performance</vt:lpstr>
      <vt:lpstr>Toolkit Use Case</vt:lpstr>
      <vt:lpstr>Its All About the Buffers</vt:lpstr>
      <vt:lpstr>What BWCTL Tells Us</vt:lpstr>
      <vt:lpstr>What BWCTL Tells Us</vt:lpstr>
      <vt:lpstr>What BWCTL Tells Us</vt:lpstr>
      <vt:lpstr>What BWCTL May Not be Telling Us</vt:lpstr>
      <vt:lpstr>What BWCTL May Not be Telling Us</vt:lpstr>
      <vt:lpstr>What BWCTL May Not be Telling Us</vt:lpstr>
      <vt:lpstr>What Happens When BWCTL Says “Crappy”</vt:lpstr>
      <vt:lpstr>What OWAMP Tells Us</vt:lpstr>
      <vt:lpstr>What OWAMP Tells Us</vt:lpstr>
      <vt:lpstr>What OWAMP Tells Us</vt:lpstr>
      <vt:lpstr>Common Pitfalls – “it should be higher!”</vt:lpstr>
      <vt:lpstr>Common Pitfalls – “it should be higher!”</vt:lpstr>
      <vt:lpstr>Common Pitfalls – “it should be higher!”</vt:lpstr>
      <vt:lpstr>Common Pitfalls – “it should be higher!”</vt:lpstr>
      <vt:lpstr>Common Pitfalls – “the tool is unpredictable”</vt:lpstr>
      <vt:lpstr>Common Pitfalls – “the tool is unpredictable”</vt:lpstr>
      <vt:lpstr>Common Pitfalls – “GridFTP is much worse than BWCTL!”</vt:lpstr>
      <vt:lpstr>Common Pitfalls – Summary</vt:lpstr>
      <vt:lpstr>Outline</vt:lpstr>
      <vt:lpstr>Small Bufffer = Science FAIL</vt:lpstr>
      <vt:lpstr>Infrastructure FAIL = Science FAIL</vt:lpstr>
      <vt:lpstr>Overzealous Security = Science FAIL</vt:lpstr>
      <vt:lpstr>Congestion = Science FAIL</vt:lpstr>
      <vt:lpstr>Turning a FAILs into WINs</vt:lpstr>
      <vt:lpstr>Outline</vt:lpstr>
      <vt:lpstr>Summary</vt:lpstr>
      <vt:lpstr>The “Data Champion”</vt:lpstr>
      <vt:lpstr>Conclusion</vt:lpstr>
      <vt:lpstr>FAIL-transfer: Removing the Mystery of Network Performance from Scientific Data Movement</vt:lpstr>
      <vt:lpstr>PowerPoint Presentation</vt:lpstr>
      <vt:lpstr>PowerPoint Presentation</vt:lpstr>
      <vt:lpstr>PowerPoint Presentation</vt:lpstr>
    </vt:vector>
  </TitlesOfParts>
  <Company>Lawrence Berkekley Nationl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Jason Zurawski</cp:lastModifiedBy>
  <cp:revision>94</cp:revision>
  <cp:lastPrinted>2014-05-19T17:57:32Z</cp:lastPrinted>
  <dcterms:created xsi:type="dcterms:W3CDTF">2014-07-28T21:57:32Z</dcterms:created>
  <dcterms:modified xsi:type="dcterms:W3CDTF">2014-08-20T17:31:40Z</dcterms:modified>
</cp:coreProperties>
</file>