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313" r:id="rId2"/>
    <p:sldId id="324" r:id="rId3"/>
    <p:sldId id="264" r:id="rId4"/>
    <p:sldId id="265" r:id="rId5"/>
    <p:sldId id="309" r:id="rId6"/>
    <p:sldId id="315" r:id="rId7"/>
    <p:sldId id="316" r:id="rId8"/>
    <p:sldId id="317" r:id="rId9"/>
    <p:sldId id="322" r:id="rId10"/>
    <p:sldId id="319" r:id="rId11"/>
    <p:sldId id="320" r:id="rId12"/>
    <p:sldId id="321" r:id="rId13"/>
    <p:sldId id="268" r:id="rId14"/>
    <p:sldId id="269" r:id="rId15"/>
    <p:sldId id="270" r:id="rId16"/>
    <p:sldId id="271" r:id="rId17"/>
    <p:sldId id="272" r:id="rId18"/>
    <p:sldId id="273" r:id="rId19"/>
    <p:sldId id="312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10" r:id="rId29"/>
    <p:sldId id="282" r:id="rId30"/>
    <p:sldId id="283" r:id="rId31"/>
    <p:sldId id="284" r:id="rId32"/>
    <p:sldId id="285" r:id="rId33"/>
    <p:sldId id="286" r:id="rId34"/>
    <p:sldId id="287" r:id="rId35"/>
    <p:sldId id="289" r:id="rId36"/>
    <p:sldId id="290" r:id="rId37"/>
    <p:sldId id="291" r:id="rId38"/>
    <p:sldId id="314" r:id="rId39"/>
    <p:sldId id="308" r:id="rId40"/>
    <p:sldId id="311" r:id="rId41"/>
    <p:sldId id="295" r:id="rId42"/>
    <p:sldId id="296" r:id="rId43"/>
    <p:sldId id="297" r:id="rId44"/>
    <p:sldId id="323" r:id="rId45"/>
    <p:sldId id="288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0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DB961-3104-2B48-9BF8-9D551E17D031}" type="datetimeFigureOut">
              <a:rPr lang="en-US" smtClean="0"/>
              <a:t>9/19/14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89DA1-DDBD-2240-A821-5873D1236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18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4C450E-7308-9C4D-B91C-7152A19F0474}" type="slidenum">
              <a:rPr lang="en-US" sz="1200">
                <a:latin typeface="Calibri" charset="0"/>
              </a:rPr>
              <a:pPr eaLnBrk="1" hangingPunct="1"/>
              <a:t>17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ＭＳ Ｐゴシック" pitchFamily="-108" charset="-128"/>
                <a:cs typeface="ＭＳ Ｐゴシック" pitchFamily="-108" charset="-128"/>
              </a:rPr>
              <a:t>If you look at the inside of Building B, it is obvious from a network engineering perspective that this is not a 10Gbps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985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  <a:cs typeface="ＭＳ Ｐゴシック" pitchFamily="-108" charset="-128"/>
              </a:rPr>
              <a:t>This parallel firewall architecture has been in use for years</a:t>
            </a:r>
          </a:p>
          <a:p>
            <a:pPr marL="571500" marR="0" lvl="1" indent="-342900" algn="l" defTabSz="457200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  <a:cs typeface="+mn-cs"/>
              </a:rPr>
              <a:t>Slower processors are cheaper</a:t>
            </a:r>
          </a:p>
          <a:p>
            <a:pPr marL="571500" marR="0" lvl="1" indent="-342900" algn="l" defTabSz="457200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  <a:cs typeface="+mn-cs"/>
              </a:rPr>
              <a:t>Typically fine for a commodity traffic load</a:t>
            </a:r>
          </a:p>
          <a:p>
            <a:pPr marL="571500" marR="0" lvl="1" indent="-342900" algn="l" defTabSz="457200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  <a:cs typeface="+mn-cs"/>
              </a:rPr>
              <a:t>Therefore, this design is cost competitive and common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lang="en-US" dirty="0" smtClean="0"/>
          </a:p>
          <a:p>
            <a:pPr marL="171450" indent="-171450">
              <a:buFont typeface="Arial"/>
              <a:buChar char="•"/>
            </a:pPr>
            <a:endParaRPr lang="en-US" dirty="0" smtClean="0"/>
          </a:p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51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you’re not allowed</a:t>
            </a:r>
            <a:r>
              <a:rPr lang="en-US" baseline="0" dirty="0" smtClean="0"/>
              <a:t> to look inside, this is all you see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172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will probably work better because the firewall isn’t doing that much for high-performance DTNs</a:t>
            </a:r>
            <a:r>
              <a:rPr lang="en-US" baseline="0" dirty="0" smtClean="0"/>
              <a:t> anyway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26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what we do now and repurpose what we can. Use ACLs,</a:t>
            </a:r>
            <a:r>
              <a:rPr lang="en-US" baseline="0" dirty="0" smtClean="0"/>
              <a:t> BHR, IDS in conjunction with an open network.  Possibly leverage </a:t>
            </a:r>
            <a:r>
              <a:rPr lang="en-US" baseline="0" dirty="0" err="1" smtClean="0"/>
              <a:t>openflow</a:t>
            </a:r>
            <a:r>
              <a:rPr lang="en-US" baseline="0" dirty="0" smtClean="0"/>
              <a:t> in the future. Lab work is promising.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7F2E-0463-074C-B860-2A771A48635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17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59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in the diagrams the security policy</a:t>
            </a:r>
            <a:r>
              <a:rPr lang="en-US" baseline="0" dirty="0" smtClean="0"/>
              <a:t> control mechanisms are part of the Science DMZ switch/router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C9639-C0D2-A746-9AD6-FEE097F08E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Block everything else</a:t>
            </a:r>
            <a:r>
              <a:rPr lang="en-US" baseline="0" dirty="0" smtClean="0"/>
              <a:t> – note that this has contributed to the current circumstance where lots of applications are tunneled over protocols that can’t be blocked for business reasons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437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Remember – we</a:t>
            </a:r>
            <a:r>
              <a:rPr lang="en-US" baseline="0" dirty="0" smtClean="0"/>
              <a:t> have mission requirements for high performance scientific data mobility, and business requirements for cost efficiency.  A firewall mandate is an expensive solution that is a poor match for the task at hand and jeopardizes the scientific mission of the organization.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095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Note: all links 10G,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perfsonar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hosts only 1G.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7C3B19B-961C-984F-A91A-A94EF2D77D7A}" type="slidenum">
              <a:rPr lang="en-US" sz="1200">
                <a:latin typeface="Calibri" charset="0"/>
              </a:rPr>
              <a:pPr eaLnBrk="1" hangingPunct="1"/>
              <a:t>13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8880F3-6AC4-A348-83D5-FA18BB7ACCFE}" type="slidenum">
              <a:rPr lang="en-US" sz="1200">
                <a:latin typeface="Calibri" charset="0"/>
              </a:rPr>
              <a:pPr eaLnBrk="1" hangingPunct="1"/>
              <a:t>14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5E9445-5310-D845-88C7-2685A647DA8D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12F333-9B82-F94E-A14D-0A9D2275B254}" type="slidenum">
              <a:rPr lang="en-US" sz="1200">
                <a:latin typeface="Calibri" charset="0"/>
              </a:rPr>
              <a:pPr eaLnBrk="1" hangingPunct="1"/>
              <a:t>16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1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48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L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9037"/>
            <a:ext cx="3810000" cy="4525963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200"/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6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E3FEA-9B65-D549-BAD8-A25AA5A60425}" type="slidenum">
              <a:rPr lang="en-US"/>
              <a:pPr>
                <a:defRPr/>
              </a:pPr>
              <a:t>‹#›</a:t>
            </a:fld>
            <a:r>
              <a:rPr lang="en-US"/>
              <a:t> – </a:t>
            </a:r>
            <a:fld id="{E3909B94-E5B5-D54B-B8AE-323085AE4DC1}" type="datetime1">
              <a:rPr lang="en-US"/>
              <a:pPr>
                <a:defRPr/>
              </a:pPr>
              <a:t>9/19/14</a:t>
            </a:fld>
            <a:r>
              <a:rPr lang="en-US"/>
              <a:t>, © 2009 Internet2</a:t>
            </a:r>
          </a:p>
        </p:txBody>
      </p:sp>
    </p:spTree>
    <p:extLst>
      <p:ext uri="{BB962C8B-B14F-4D97-AF65-F5344CB8AC3E}">
        <p14:creationId xmlns:p14="http://schemas.microsoft.com/office/powerpoint/2010/main" val="314243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0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3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9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5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6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8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4D7075-E686-1B46-84EA-C20C62CD3583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B3F6EF-98C7-D542-946D-182435F59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954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ppt-temp-OIN-05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3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urawski@es.net" TargetMode="External"/><Relationship Id="rId4" Type="http://schemas.openxmlformats.org/officeDocument/2006/relationships/hyperlink" Target="mailto:mchester@es.net" TargetMode="External"/><Relationship Id="rId5" Type="http://schemas.openxmlformats.org/officeDocument/2006/relationships/hyperlink" Target="mailto:engage@es.net" TargetMode="External"/><Relationship Id="rId6" Type="http://schemas.openxmlformats.org/officeDocument/2006/relationships/hyperlink" Target="http://fasterdata.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engage@es.ne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mailto:engage@es.ne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hyperlink" Target="mailto:engage@es.ne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engage@es.net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engage@es.net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engage@es.net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o-ids.org/documentation/cluster.html" TargetMode="External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ro-ids.org/" TargetMode="External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rkhunter.sourceforge.net/" TargetMode="External"/><Relationship Id="rId4" Type="http://schemas.openxmlformats.org/officeDocument/2006/relationships/hyperlink" Target="http://logcheck.org/" TargetMode="External"/><Relationship Id="rId5" Type="http://schemas.openxmlformats.org/officeDocument/2006/relationships/hyperlink" Target="http://www.fail2ban.org/wiki/index.php/Main_Page" TargetMode="External"/><Relationship Id="rId6" Type="http://schemas.openxmlformats.org/officeDocument/2006/relationships/hyperlink" Target="http://denyhosts.sourceforge.net/" TargetMode="External"/><Relationship Id="rId7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ssec.net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zurawski@es.net" TargetMode="External"/><Relationship Id="rId4" Type="http://schemas.openxmlformats.org/officeDocument/2006/relationships/hyperlink" Target="mailto:mchester@es.net" TargetMode="External"/><Relationship Id="rId5" Type="http://schemas.openxmlformats.org/officeDocument/2006/relationships/hyperlink" Target="mailto:engage@es.net" TargetMode="External"/><Relationship Id="rId6" Type="http://schemas.openxmlformats.org/officeDocument/2006/relationships/hyperlink" Target="http://fasterdata.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engage@es.net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2.png"/><Relationship Id="rId8" Type="http://schemas.openxmlformats.org/officeDocument/2006/relationships/hyperlink" Target="mailto:engage@es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engage@es.ne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engage@e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 Placeholder 7"/>
          <p:cNvSpPr txBox="1">
            <a:spLocks/>
          </p:cNvSpPr>
          <p:nvPr/>
        </p:nvSpPr>
        <p:spPr>
          <a:xfrm>
            <a:off x="4648200" y="4689887"/>
            <a:ext cx="4495800" cy="215370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i="1" dirty="0" smtClean="0"/>
              <a:t>Jason Zurawski - </a:t>
            </a:r>
            <a:r>
              <a:rPr lang="en-US" sz="1200" i="1" dirty="0" smtClean="0">
                <a:hlinkClick r:id="rId3"/>
              </a:rPr>
              <a:t>zurawski@es.net</a:t>
            </a:r>
            <a:r>
              <a:rPr lang="en-US" sz="1200" i="1" dirty="0" smtClean="0"/>
              <a:t> </a:t>
            </a:r>
          </a:p>
          <a:p>
            <a:pPr>
              <a:defRPr/>
            </a:pPr>
            <a:r>
              <a:rPr lang="en-US" sz="1200" i="1" dirty="0" smtClean="0"/>
              <a:t>Mary Hester – </a:t>
            </a:r>
            <a:r>
              <a:rPr lang="en-US" sz="1200" i="1" dirty="0" smtClean="0">
                <a:hlinkClick r:id="rId4"/>
              </a:rPr>
              <a:t>mchester@es.net</a:t>
            </a:r>
            <a:r>
              <a:rPr lang="en-US" sz="1200" i="1" dirty="0" smtClean="0"/>
              <a:t> </a:t>
            </a:r>
          </a:p>
          <a:p>
            <a:pPr>
              <a:defRPr/>
            </a:pPr>
            <a:r>
              <a:rPr lang="en-US" sz="1200" dirty="0" smtClean="0"/>
              <a:t>	</a:t>
            </a:r>
          </a:p>
          <a:p>
            <a:pPr>
              <a:defRPr/>
            </a:pPr>
            <a:r>
              <a:rPr lang="en-US" sz="1200" dirty="0"/>
              <a:t>	</a:t>
            </a:r>
            <a:r>
              <a:rPr lang="en-US" sz="1200" dirty="0" smtClean="0"/>
              <a:t>		ESnet Science Engagement – </a:t>
            </a:r>
            <a:r>
              <a:rPr lang="en-US" sz="1200" dirty="0" smtClean="0">
                <a:hlinkClick r:id="rId5"/>
              </a:rPr>
              <a:t>engage@es.net</a:t>
            </a:r>
            <a:endParaRPr lang="en-US" sz="1200" dirty="0"/>
          </a:p>
          <a:p>
            <a:pPr>
              <a:defRPr/>
            </a:pPr>
            <a:endParaRPr lang="en-US" sz="1200" dirty="0" smtClean="0"/>
          </a:p>
          <a:p>
            <a:pPr>
              <a:defRPr/>
            </a:pPr>
            <a:r>
              <a:rPr lang="en-US" dirty="0" smtClean="0"/>
              <a:t>	</a:t>
            </a:r>
          </a:p>
          <a:p>
            <a:pPr>
              <a:defRPr/>
            </a:pPr>
            <a:endParaRPr lang="en-US" dirty="0">
              <a:hlinkClick r:id=""/>
            </a:endParaRPr>
          </a:p>
          <a:p>
            <a:pPr>
              <a:defRPr/>
            </a:pPr>
            <a:endParaRPr lang="en-US" dirty="0">
              <a:hlinkClick r:id=""/>
            </a:endParaRPr>
          </a:p>
          <a:p>
            <a:pPr algn="r">
              <a:defRPr/>
            </a:pPr>
            <a:r>
              <a:rPr lang="en-US" dirty="0" smtClean="0">
                <a:hlinkClick r:id="rId6"/>
              </a:rPr>
              <a:t>http://fasterdata.es.net</a:t>
            </a:r>
            <a:r>
              <a:rPr lang="en-US" dirty="0" smtClean="0"/>
              <a:t>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Science DMZ Security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522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Firewall Capabilities and Science Traffic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8954"/>
            <a:ext cx="8229600" cy="493756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Firewalls have a lot of sophistication in an enterprise setting</a:t>
            </a:r>
          </a:p>
          <a:p>
            <a:pPr lvl="1"/>
            <a:r>
              <a:rPr lang="en-US" sz="1800" dirty="0" smtClean="0"/>
              <a:t>Application layer protocol analysis (HTTP, POP, MSRPC, etc.)</a:t>
            </a:r>
          </a:p>
          <a:p>
            <a:pPr lvl="1"/>
            <a:r>
              <a:rPr lang="en-US" sz="1800" dirty="0" smtClean="0"/>
              <a:t>Built-in VPN servers</a:t>
            </a:r>
          </a:p>
          <a:p>
            <a:pPr lvl="1"/>
            <a:r>
              <a:rPr lang="en-US" sz="1800" dirty="0" smtClean="0"/>
              <a:t>User awareness</a:t>
            </a:r>
          </a:p>
          <a:p>
            <a:r>
              <a:rPr lang="en-US" sz="2000" dirty="0" smtClean="0"/>
              <a:t>Data-intensive science flows don’t match this profile</a:t>
            </a:r>
          </a:p>
          <a:p>
            <a:pPr lvl="1"/>
            <a:r>
              <a:rPr lang="en-US" sz="1800" dirty="0" smtClean="0"/>
              <a:t>Common case – data on filesystem A needs to be on filesystem Z</a:t>
            </a:r>
          </a:p>
          <a:p>
            <a:pPr lvl="2"/>
            <a:r>
              <a:rPr lang="en-US" sz="1800" dirty="0" smtClean="0"/>
              <a:t>Data transfer tool verifies credentials over an encrypted channel</a:t>
            </a:r>
          </a:p>
          <a:p>
            <a:pPr lvl="2"/>
            <a:r>
              <a:rPr lang="en-US" sz="1800" dirty="0" smtClean="0"/>
              <a:t>Then open a socket or set of sockets, and send data until done (1TB, 10TB, 100TB, …)</a:t>
            </a:r>
          </a:p>
          <a:p>
            <a:pPr lvl="1"/>
            <a:r>
              <a:rPr lang="en-US" sz="1800" dirty="0" smtClean="0"/>
              <a:t>One workflow can use 10% to 50% or more of a 10G network link</a:t>
            </a:r>
          </a:p>
          <a:p>
            <a:r>
              <a:rPr lang="en-US" sz="2000" dirty="0" smtClean="0"/>
              <a:t>Do we have to use a firewall?</a:t>
            </a:r>
          </a:p>
          <a:p>
            <a:pPr lvl="1"/>
            <a:endParaRPr lang="en-US" sz="2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10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162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1659"/>
          </a:xfrm>
        </p:spPr>
        <p:txBody>
          <a:bodyPr>
            <a:noAutofit/>
          </a:bodyPr>
          <a:lstStyle/>
          <a:p>
            <a:r>
              <a:rPr lang="en-US" sz="3600" dirty="0" smtClean="0"/>
              <a:t>Firewalls vs. Router Access Control Lists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9640"/>
            <a:ext cx="8229600" cy="488688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When you ask a firewall administrator to allow data transfers through the firewall, what do they ask for?</a:t>
            </a:r>
          </a:p>
          <a:p>
            <a:pPr lvl="1"/>
            <a:r>
              <a:rPr lang="en-US" sz="2000" dirty="0" smtClean="0"/>
              <a:t>IP address of your host</a:t>
            </a:r>
          </a:p>
          <a:p>
            <a:pPr lvl="1"/>
            <a:r>
              <a:rPr lang="en-US" sz="2000" dirty="0" smtClean="0"/>
              <a:t>IP address of the remote host</a:t>
            </a:r>
          </a:p>
          <a:p>
            <a:pPr lvl="1"/>
            <a:r>
              <a:rPr lang="en-US" sz="2000" dirty="0" smtClean="0"/>
              <a:t>Port range</a:t>
            </a:r>
          </a:p>
          <a:p>
            <a:pPr lvl="1"/>
            <a:r>
              <a:rPr lang="en-US" sz="2000" b="1" i="1" dirty="0" smtClean="0"/>
              <a:t>That looks like an ACL to me – I can do that on the router!</a:t>
            </a:r>
          </a:p>
          <a:p>
            <a:r>
              <a:rPr lang="en-US" sz="2000" dirty="0" smtClean="0"/>
              <a:t>Firewalls make expensive, low-performance ACL filters compared to the ACL capabilities are typically built into the router </a:t>
            </a:r>
          </a:p>
          <a:p>
            <a:r>
              <a:rPr lang="en-US" sz="2000" dirty="0" smtClean="0"/>
              <a:t>Router </a:t>
            </a:r>
            <a:r>
              <a:rPr lang="en-US" sz="2000" dirty="0"/>
              <a:t>ACLs </a:t>
            </a:r>
            <a:r>
              <a:rPr lang="en-US" sz="2000" dirty="0" smtClean="0"/>
              <a:t>do </a:t>
            </a:r>
            <a:r>
              <a:rPr lang="en-US" sz="2000" dirty="0"/>
              <a:t>not drop traffic permitted by </a:t>
            </a:r>
            <a:r>
              <a:rPr lang="en-US" sz="2000" dirty="0" smtClean="0"/>
              <a:t>policy, while enterprise firewalls can (and often do)</a:t>
            </a:r>
            <a:endParaRPr lang="en-US" sz="2000" dirty="0"/>
          </a:p>
          <a:p>
            <a:endParaRPr lang="en-US" sz="20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3311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it possible to get a enterprise </a:t>
            </a:r>
            <a:r>
              <a:rPr lang="en-US" dirty="0"/>
              <a:t>firewall </a:t>
            </a:r>
            <a:r>
              <a:rPr lang="en-US" dirty="0" smtClean="0"/>
              <a:t>that can handle 10G flows?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8063"/>
            <a:ext cx="8229600" cy="36868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Yes, but just barely, and it will cost around $500K.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Will this $500K give you any added security over router ACLs?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This makes sense if the features are useful, and they are often only useful for enterprise environments</a:t>
            </a:r>
          </a:p>
          <a:p>
            <a:r>
              <a:rPr lang="en-US" sz="2400" dirty="0" smtClean="0"/>
              <a:t>10G host interfaces have been around for 10 years, and true 10G firewalls for only a couple years</a:t>
            </a:r>
          </a:p>
          <a:p>
            <a:r>
              <a:rPr lang="en-US" sz="2400" dirty="0" smtClean="0"/>
              <a:t>How long will it take for there to be a true 40G firewall? Or 100G?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156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Firewall Performance Example From Brown University</a:t>
            </a:r>
            <a:endParaRPr lang="en-US" dirty="0"/>
          </a:p>
        </p:txBody>
      </p:sp>
      <p:pic>
        <p:nvPicPr>
          <p:cNvPr id="3584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82" y="1417637"/>
            <a:ext cx="8825358" cy="520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4734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Content Placeholder 1"/>
          <p:cNvSpPr>
            <a:spLocks noGrp="1"/>
          </p:cNvSpPr>
          <p:nvPr>
            <p:ph idx="1"/>
          </p:nvPr>
        </p:nvSpPr>
        <p:spPr>
          <a:xfrm>
            <a:off x="533400" y="1341438"/>
            <a:ext cx="8229600" cy="4525962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Results to host behind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the firewall:</a:t>
            </a:r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1" y="1864173"/>
            <a:ext cx="9009096" cy="353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Brown University Example</a:t>
            </a:r>
            <a:endParaRPr lang="en-US" sz="4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877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Content Placeholder 1"/>
          <p:cNvSpPr>
            <a:spLocks noGrp="1"/>
          </p:cNvSpPr>
          <p:nvPr>
            <p:ph idx="1"/>
          </p:nvPr>
        </p:nvSpPr>
        <p:spPr>
          <a:xfrm>
            <a:off x="533400" y="1341438"/>
            <a:ext cx="8229600" cy="4525962"/>
          </a:xfrm>
        </p:spPr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In front of the firewall:</a:t>
            </a:r>
          </a:p>
        </p:txBody>
      </p:sp>
      <p:pic>
        <p:nvPicPr>
          <p:cNvPr id="3994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" y="1750300"/>
            <a:ext cx="8670130" cy="366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Brown University Example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712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Content Placeholder 1"/>
          <p:cNvSpPr>
            <a:spLocks noGrp="1"/>
          </p:cNvSpPr>
          <p:nvPr>
            <p:ph idx="1"/>
          </p:nvPr>
        </p:nvSpPr>
        <p:spPr>
          <a:xfrm>
            <a:off x="533400" y="1341438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700" dirty="0">
                <a:latin typeface="Calibri" charset="0"/>
                <a:ea typeface="ＭＳ Ｐゴシック" charset="0"/>
                <a:cs typeface="ＭＳ Ｐゴシック" charset="0"/>
              </a:rPr>
              <a:t>Want more proof – lets look at a measurement tool through the firewall.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  <a:ea typeface="ＭＳ Ｐゴシック" charset="0"/>
              </a:rPr>
              <a:t>Measurement tools emulate a well behaved application  </a:t>
            </a:r>
          </a:p>
          <a:p>
            <a:pPr>
              <a:lnSpc>
                <a:spcPct val="80000"/>
              </a:lnSpc>
            </a:pPr>
            <a:r>
              <a:rPr lang="en-US" sz="1700" dirty="0">
                <a:latin typeface="Calibri" charset="0"/>
                <a:ea typeface="ＭＳ Ｐゴシック" charset="0"/>
                <a:cs typeface="ＭＳ Ｐゴシック" charset="0"/>
              </a:rPr>
              <a:t>‘Outbound’, not filtered</a:t>
            </a:r>
            <a:r>
              <a:rPr lang="en-US" sz="1700" dirty="0" smtClean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lnSpc>
                <a:spcPct val="80000"/>
              </a:lnSpc>
            </a:pPr>
            <a:endParaRPr lang="en-US" sz="17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 err="1">
                <a:latin typeface="Courier" charset="0"/>
                <a:ea typeface="ＭＳ Ｐゴシック" charset="0"/>
              </a:rPr>
              <a:t>nuttcp</a:t>
            </a:r>
            <a:r>
              <a:rPr lang="pl-PL" sz="1600" dirty="0">
                <a:latin typeface="Courier" charset="0"/>
                <a:ea typeface="ＭＳ Ｐゴシック" charset="0"/>
              </a:rPr>
              <a:t> -T 10 -i 1 -p 10200 bwctl.newy.net.internet2.edu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 92.3750 MB /   1.00 sec =  774.3069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938.2879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938.3019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111.7500 MB /   1.00 sec =  938.1606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938.3198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938.2653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938.1931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111.9375 MB /   1.00 sec =  938.4808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111.6875 MB /   1.00 sec =  937.6941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 111.8750 MB /   1.00 sec =  938.3610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   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pl-PL" sz="16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pl-PL" sz="1600" dirty="0">
                <a:latin typeface="Courier" charset="0"/>
                <a:ea typeface="ＭＳ Ｐゴシック" charset="0"/>
              </a:rPr>
              <a:t> 1107.9867 MB /  10.13 sec =  917.2914 </a:t>
            </a:r>
            <a:r>
              <a:rPr lang="pl-PL" sz="16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600" dirty="0">
                <a:latin typeface="Courier" charset="0"/>
                <a:ea typeface="ＭＳ Ｐゴシック" charset="0"/>
              </a:rPr>
              <a:t> 13 %TX 11 %RX 0 </a:t>
            </a:r>
            <a:r>
              <a:rPr lang="pl-PL" sz="1600" dirty="0" err="1">
                <a:latin typeface="Courier" charset="0"/>
                <a:ea typeface="ＭＳ Ｐゴシック" charset="0"/>
              </a:rPr>
              <a:t>retrans</a:t>
            </a:r>
            <a:r>
              <a:rPr lang="pl-PL" sz="1600" dirty="0">
                <a:latin typeface="Courier" charset="0"/>
                <a:ea typeface="ＭＳ Ｐゴシック" charset="0"/>
              </a:rPr>
              <a:t> 8.38 </a:t>
            </a:r>
            <a:r>
              <a:rPr lang="pl-PL" sz="1600" dirty="0" err="1">
                <a:latin typeface="Courier" charset="0"/>
                <a:ea typeface="ＭＳ Ｐゴシック" charset="0"/>
              </a:rPr>
              <a:t>msRTT</a:t>
            </a:r>
            <a:endParaRPr lang="pl-PL" sz="1600" dirty="0">
              <a:latin typeface="Courier" charset="0"/>
              <a:ea typeface="ＭＳ Ｐゴシック" charset="0"/>
            </a:endParaRPr>
          </a:p>
          <a:p>
            <a:pPr lvl="1">
              <a:lnSpc>
                <a:spcPct val="80000"/>
              </a:lnSpc>
            </a:pPr>
            <a:endParaRPr lang="en-US" sz="1600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TCP Dynamics</a:t>
            </a:r>
            <a:endParaRPr lang="en-US" sz="4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107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Content Placeholder 1"/>
          <p:cNvSpPr>
            <a:spLocks noGrp="1"/>
          </p:cNvSpPr>
          <p:nvPr>
            <p:ph idx="1"/>
          </p:nvPr>
        </p:nvSpPr>
        <p:spPr>
          <a:xfrm>
            <a:off x="533400" y="1341438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 dirty="0">
                <a:latin typeface="Calibri" charset="0"/>
                <a:ea typeface="ＭＳ Ｐゴシック" charset="0"/>
                <a:cs typeface="ＭＳ Ｐゴシック" charset="0"/>
              </a:rPr>
              <a:t>‘Inbound’, filtered</a:t>
            </a:r>
            <a:r>
              <a:rPr lang="en-US" sz="1900" dirty="0" smtClean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n-US" sz="19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 err="1">
                <a:latin typeface="Courier" charset="0"/>
                <a:ea typeface="ＭＳ Ｐゴシック" charset="0"/>
              </a:rPr>
              <a:t>nuttcp</a:t>
            </a:r>
            <a:r>
              <a:rPr lang="pl-PL" sz="1500" dirty="0">
                <a:latin typeface="Courier" charset="0"/>
                <a:ea typeface="ＭＳ Ｐゴシック" charset="0"/>
              </a:rPr>
              <a:t> -r -T 10 -i 1 -p 10200 bwctl.newy.net.internet2.edu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4.5625 MB /   1.00 sec =   38.1995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13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4.8750 MB /   1.00 sec =   40.8956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4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4.8750 MB /   1.00 sec =   40.8954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6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6.4375 MB /   1.00 sec =   54.0024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9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5.7500 MB /   1.00 sec =   48.2310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8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5.8750 MB /   1.00 sec =   49.2880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5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6.3125 MB /   1.00 sec =   52.9006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3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5.3125 MB /   1.00 sec =   44.5653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7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4.3125 MB /   1.00 sec =   36.2108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7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 5.1875 MB /   1.00 sec =   43.5186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    8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pl-PL" sz="1500" dirty="0">
              <a:latin typeface="Courier" charset="0"/>
              <a:ea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pl-PL" sz="1500" dirty="0">
                <a:latin typeface="Courier" charset="0"/>
                <a:ea typeface="ＭＳ Ｐゴシック" charset="0"/>
              </a:rPr>
              <a:t>   53.7519 MB /  10.07 sec =   44.7577 </a:t>
            </a:r>
            <a:r>
              <a:rPr lang="pl-PL" sz="1500" dirty="0" err="1">
                <a:latin typeface="Courier" charset="0"/>
                <a:ea typeface="ＭＳ Ｐゴシック" charset="0"/>
              </a:rPr>
              <a:t>Mbps</a:t>
            </a:r>
            <a:r>
              <a:rPr lang="pl-PL" sz="1500" dirty="0">
                <a:latin typeface="Courier" charset="0"/>
                <a:ea typeface="ＭＳ Ｐゴシック" charset="0"/>
              </a:rPr>
              <a:t> 0 %TX 1 %RX 70 </a:t>
            </a:r>
            <a:r>
              <a:rPr lang="pl-PL" sz="1500" dirty="0" err="1">
                <a:latin typeface="Courier" charset="0"/>
                <a:ea typeface="ＭＳ Ｐゴシック" charset="0"/>
              </a:rPr>
              <a:t>retrans</a:t>
            </a:r>
            <a:r>
              <a:rPr lang="pl-PL" sz="1500" dirty="0">
                <a:latin typeface="Courier" charset="0"/>
                <a:ea typeface="ＭＳ Ｐゴシック" charset="0"/>
              </a:rPr>
              <a:t> 8.29 </a:t>
            </a:r>
            <a:r>
              <a:rPr lang="pl-PL" sz="1500" dirty="0" err="1">
                <a:latin typeface="Courier" charset="0"/>
                <a:ea typeface="ＭＳ Ｐゴシック" charset="0"/>
              </a:rPr>
              <a:t>msRTT</a:t>
            </a:r>
            <a:endParaRPr lang="pl-PL" sz="1500" dirty="0">
              <a:latin typeface="Courier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sz="1500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TCP Dynamics Through Firewall</a:t>
            </a:r>
            <a:endParaRPr lang="en-US" sz="4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0549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297" y="498593"/>
            <a:ext cx="8918222" cy="950148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tcptrace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 output: with and without a </a:t>
            </a:r>
            <a:r>
              <a:rPr lang="en-US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firewall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US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</a:br>
            <a:endParaRPr lang="en-US" dirty="0"/>
          </a:p>
        </p:txBody>
      </p:sp>
      <p:pic>
        <p:nvPicPr>
          <p:cNvPr id="8" name="Picture 1" descr="Screen Shot 2013-01-07 at 1.52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456" y="2732376"/>
            <a:ext cx="3768542" cy="326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Screen Shot 2013-01-07 at 1.51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97" y="939630"/>
            <a:ext cx="2978414" cy="258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69051" y="2249742"/>
            <a:ext cx="1067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firewall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59740" y="3891413"/>
            <a:ext cx="139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firewall</a:t>
            </a:r>
            <a:endParaRPr lang="en-US" dirty="0"/>
          </a:p>
        </p:txBody>
      </p:sp>
      <p:pic>
        <p:nvPicPr>
          <p:cNvPr id="31749" name="Picture 1" descr="Screen Shot 2013-01-07 at 1.47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095" y="1325491"/>
            <a:ext cx="3059423" cy="2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18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5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86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>
            <a:normAutofit/>
          </a:bodyPr>
          <a:lstStyle/>
          <a:p>
            <a:r>
              <a:rPr lang="en-US" dirty="0"/>
              <a:t>Firewall Internals</a:t>
            </a:r>
          </a:p>
        </p:txBody>
      </p:sp>
    </p:spTree>
    <p:extLst>
      <p:ext uri="{BB962C8B-B14F-4D97-AF65-F5344CB8AC3E}">
        <p14:creationId xmlns:p14="http://schemas.microsoft.com/office/powerpoint/2010/main" val="1992183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01738"/>
            <a:ext cx="8229600" cy="493236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</a:rPr>
              <a:t>Part </a:t>
            </a:r>
            <a:r>
              <a:rPr lang="en-US" sz="1800" dirty="0" smtClean="0">
                <a:solidFill>
                  <a:srgbClr val="000000"/>
                </a:solidFill>
              </a:rPr>
              <a:t>1:</a:t>
            </a:r>
            <a:endParaRPr lang="en-US" sz="1800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What </a:t>
            </a:r>
            <a:r>
              <a:rPr lang="en-US" sz="1800" dirty="0" smtClean="0">
                <a:solidFill>
                  <a:srgbClr val="000000"/>
                </a:solidFill>
              </a:rPr>
              <a:t>is Science Engagement?</a:t>
            </a:r>
            <a:endParaRPr lang="en-US" sz="1800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/>
              <a:t>Science DMZ Introduction &amp; Motivation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Science DMZ Architecture</a:t>
            </a:r>
          </a:p>
          <a:p>
            <a:pPr>
              <a:spcBef>
                <a:spcPts val="0"/>
              </a:spcBef>
            </a:pPr>
            <a:r>
              <a:rPr lang="en-US" sz="1800" b="1" dirty="0" smtClean="0">
                <a:solidFill>
                  <a:srgbClr val="FF0000"/>
                </a:solidFill>
              </a:rPr>
              <a:t>Part 2:</a:t>
            </a:r>
          </a:p>
          <a:p>
            <a:pPr lvl="1">
              <a:spcBef>
                <a:spcPts val="0"/>
              </a:spcBef>
            </a:pPr>
            <a:r>
              <a:rPr lang="en-US" sz="1800" b="1" dirty="0">
                <a:solidFill>
                  <a:srgbClr val="FF0000"/>
                </a:solidFill>
              </a:rPr>
              <a:t>Science DMZ Security Best Practices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</a:rPr>
              <a:t>Part 3: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</a:rPr>
              <a:t>The Data Transfer Node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</a:rPr>
              <a:t>Data Transfer Tools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Globus Connect Personal</a:t>
            </a:r>
            <a:endParaRPr lang="en-US" sz="18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800" dirty="0" smtClean="0"/>
              <a:t>Part </a:t>
            </a:r>
            <a:r>
              <a:rPr lang="en-US" sz="1800" dirty="0"/>
              <a:t>4</a:t>
            </a:r>
            <a:r>
              <a:rPr lang="en-US" sz="1800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en-US" sz="1800" dirty="0" err="1"/>
              <a:t>p</a:t>
            </a:r>
            <a:r>
              <a:rPr lang="en-US" sz="1800" dirty="0" err="1" smtClean="0"/>
              <a:t>erfSONAR</a:t>
            </a: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Part 5: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SDN and the Science DMZ</a:t>
            </a: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Conclusions </a:t>
            </a:r>
            <a:r>
              <a:rPr lang="en-US" sz="1800" dirty="0"/>
              <a:t>&amp; Discussion</a:t>
            </a:r>
          </a:p>
          <a:p>
            <a:pPr marL="0" indent="0"/>
            <a:endParaRPr lang="en-US" sz="1800" dirty="0" smtClean="0"/>
          </a:p>
          <a:p>
            <a:pPr marL="0" indent="0"/>
            <a:endParaRPr lang="en-US" sz="180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8516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 </a:t>
            </a:r>
            <a:r>
              <a:rPr lang="en-US" sz="4000" dirty="0" smtClean="0"/>
              <a:t>Experiment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We’re going to do a thought experiment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Consider a network between three buildings – A, B, and C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This is supposedly a 10Gbps network end to end (look at the links on the buildings)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Building A houses the border router – not much goes on there except the external connectivity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Lots of work happens in building B – so much so that the processing is done with multiple processors to spread the load in an affordable way, and aggregate the results after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Building C is where we branch out to other buildings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Every link between buildings is 10Gbps – this is a 10Gbps network, right???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20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5634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Notional 10G Network Between Buildings</a:t>
            </a:r>
            <a:endParaRPr lang="en-US" dirty="0"/>
          </a:p>
        </p:txBody>
      </p:sp>
      <p:pic>
        <p:nvPicPr>
          <p:cNvPr id="6" name="Content Placeholder 5" descr="science-dmz-security-v2-building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79" r="-20279"/>
          <a:stretch>
            <a:fillRect/>
          </a:stretch>
        </p:blipFill>
        <p:spPr>
          <a:xfrm>
            <a:off x="0" y="1005048"/>
            <a:ext cx="9144000" cy="5068887"/>
          </a:xfr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840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Clearly Not A 10Gbps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If you look at the inside of Building B, it is obvious from a network engineering perspective that this is not a 10Gbps network</a:t>
            </a:r>
          </a:p>
          <a:p>
            <a:pPr lvl="1"/>
            <a:r>
              <a:rPr lang="en-US" dirty="0"/>
              <a:t>Clearly the maximum </a:t>
            </a:r>
            <a:r>
              <a:rPr lang="en-US" dirty="0" smtClean="0"/>
              <a:t>per-flow data rate is </a:t>
            </a:r>
            <a:r>
              <a:rPr lang="en-US" dirty="0"/>
              <a:t>1Gbps, not 10Gbps</a:t>
            </a:r>
          </a:p>
          <a:p>
            <a:pPr lvl="1"/>
            <a:r>
              <a:rPr lang="en-US" dirty="0"/>
              <a:t>However, if you convert the buildings into network elements while keeping their internals intact, you get routers and </a:t>
            </a:r>
            <a:r>
              <a:rPr lang="en-US" dirty="0" smtClean="0"/>
              <a:t>firewalls</a:t>
            </a:r>
          </a:p>
          <a:p>
            <a:pPr lvl="1"/>
            <a:r>
              <a:rPr lang="en-US" dirty="0" smtClean="0"/>
              <a:t>What firewall did the organization buy?  What’s inside it?</a:t>
            </a:r>
          </a:p>
          <a:p>
            <a:pPr lvl="1"/>
            <a:r>
              <a:rPr lang="en-US" dirty="0" smtClean="0"/>
              <a:t>Those little 1G “switches” are firewall processors</a:t>
            </a:r>
            <a:endParaRPr lang="en-US" dirty="0"/>
          </a:p>
          <a:p>
            <a:r>
              <a:rPr lang="en-US" dirty="0"/>
              <a:t>This parallel firewall architecture has been in use for years</a:t>
            </a:r>
          </a:p>
          <a:p>
            <a:pPr lvl="1"/>
            <a:r>
              <a:rPr lang="en-US" dirty="0"/>
              <a:t>Slower processors are cheaper</a:t>
            </a:r>
          </a:p>
          <a:p>
            <a:pPr lvl="1"/>
            <a:r>
              <a:rPr lang="en-US" dirty="0" smtClean="0"/>
              <a:t>Typically fine for </a:t>
            </a:r>
            <a:r>
              <a:rPr lang="en-US" dirty="0"/>
              <a:t>a commodity traffic load</a:t>
            </a:r>
          </a:p>
          <a:p>
            <a:pPr lvl="1"/>
            <a:r>
              <a:rPr lang="en-US" dirty="0"/>
              <a:t>Therefore, </a:t>
            </a:r>
            <a:r>
              <a:rPr lang="en-US" dirty="0" smtClean="0"/>
              <a:t>this design is cost competitive and common</a:t>
            </a:r>
            <a:endParaRPr lang="en-US" dirty="0"/>
          </a:p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397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Notional 10G Network Between </a:t>
            </a:r>
            <a:r>
              <a:rPr lang="en-US" dirty="0" smtClean="0"/>
              <a:t>Devices</a:t>
            </a:r>
            <a:endParaRPr lang="en-US" dirty="0"/>
          </a:p>
        </p:txBody>
      </p:sp>
      <p:pic>
        <p:nvPicPr>
          <p:cNvPr id="8" name="Content Placeholder 7" descr="science-dmz-security-v4-device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79" r="-20279"/>
          <a:stretch>
            <a:fillRect/>
          </a:stretch>
        </p:blipFill>
        <p:spPr>
          <a:xfrm>
            <a:off x="-1" y="1166848"/>
            <a:ext cx="9144001" cy="5173355"/>
          </a:xfr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5829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Notional Network Logical Diagram</a:t>
            </a:r>
            <a:endParaRPr lang="en-US" dirty="0"/>
          </a:p>
        </p:txBody>
      </p:sp>
      <p:pic>
        <p:nvPicPr>
          <p:cNvPr id="6" name="Content Placeholder 5" descr="science-dmz-security-v3-network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7" b="14427"/>
          <a:stretch>
            <a:fillRect/>
          </a:stretch>
        </p:blipFill>
        <p:spPr>
          <a:xfrm>
            <a:off x="0" y="1417638"/>
            <a:ext cx="9144000" cy="5068887"/>
          </a:xfr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466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What’s Inside Your Firewall?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0440"/>
            <a:ext cx="8510426" cy="486860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/>
              <a:t>“But wait – we don’t do this anymore!”</a:t>
            </a:r>
          </a:p>
          <a:p>
            <a:pPr lvl="1"/>
            <a:r>
              <a:rPr lang="en-US" sz="2400" dirty="0"/>
              <a:t>It is true that </a:t>
            </a:r>
            <a:r>
              <a:rPr lang="en-US" sz="2400" dirty="0" smtClean="0"/>
              <a:t>vendors </a:t>
            </a:r>
            <a:r>
              <a:rPr lang="en-US" sz="2400" dirty="0"/>
              <a:t>are working toward line-rate 10G firewalls, and some may even have them </a:t>
            </a:r>
            <a:r>
              <a:rPr lang="en-US" sz="2400" dirty="0" smtClean="0"/>
              <a:t>now</a:t>
            </a:r>
          </a:p>
          <a:p>
            <a:pPr lvl="1"/>
            <a:r>
              <a:rPr lang="en-US" sz="2400" dirty="0" smtClean="0"/>
              <a:t>10GE has </a:t>
            </a:r>
            <a:r>
              <a:rPr lang="en-US" sz="2400" dirty="0"/>
              <a:t>been deployed in science environments for over 10 </a:t>
            </a:r>
            <a:r>
              <a:rPr lang="en-US" sz="2400" dirty="0" smtClean="0"/>
              <a:t>years</a:t>
            </a:r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irewall internals have only recently started to catch up with the 10G world</a:t>
            </a:r>
            <a:endParaRPr lang="en-US" sz="2400" dirty="0"/>
          </a:p>
          <a:p>
            <a:pPr lvl="1"/>
            <a:r>
              <a:rPr lang="en-US" sz="2400" dirty="0"/>
              <a:t>100GE is being deployed now, 40Gbps host interfaces are available </a:t>
            </a:r>
            <a:r>
              <a:rPr lang="en-US" sz="2400" dirty="0" smtClean="0"/>
              <a:t>now</a:t>
            </a:r>
          </a:p>
          <a:p>
            <a:pPr lvl="1"/>
            <a:r>
              <a:rPr lang="en-US" sz="2400" dirty="0" smtClean="0"/>
              <a:t>Firewalls are behind again</a:t>
            </a:r>
            <a:endParaRPr lang="en-US" sz="2400" dirty="0"/>
          </a:p>
          <a:p>
            <a:r>
              <a:rPr lang="en-US" sz="2600" dirty="0" smtClean="0"/>
              <a:t>In general, IT shops want to get 5+ years out of a firewall purchase</a:t>
            </a:r>
          </a:p>
          <a:p>
            <a:pPr lvl="1"/>
            <a:r>
              <a:rPr lang="en-US" sz="2400" dirty="0" smtClean="0"/>
              <a:t>This often means that the firewall is years behind the technology curve</a:t>
            </a:r>
          </a:p>
          <a:p>
            <a:pPr lvl="1"/>
            <a:r>
              <a:rPr lang="en-US" sz="2400" dirty="0" smtClean="0"/>
              <a:t>Whatever you deploy now, that’s the hardware feature set you get</a:t>
            </a:r>
          </a:p>
          <a:p>
            <a:pPr lvl="1"/>
            <a:r>
              <a:rPr lang="en-US" sz="2400" dirty="0" smtClean="0"/>
              <a:t>When a new science project tries to deploy data-intensive resources, they get whatever feature set was purchased several years ago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15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Firewall State Table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Many firewalls use a state table to improve performance</a:t>
            </a:r>
          </a:p>
          <a:p>
            <a:pPr lvl="1"/>
            <a:r>
              <a:rPr lang="en-US" sz="2600" dirty="0" smtClean="0"/>
              <a:t>State table lookup is fast</a:t>
            </a:r>
          </a:p>
          <a:p>
            <a:pPr lvl="1"/>
            <a:r>
              <a:rPr lang="en-US" sz="2600" dirty="0" smtClean="0"/>
              <a:t>No need to process entire </a:t>
            </a:r>
            <a:r>
              <a:rPr lang="en-US" sz="2600" dirty="0" err="1" smtClean="0"/>
              <a:t>ruleset</a:t>
            </a:r>
            <a:r>
              <a:rPr lang="en-US" sz="2600" dirty="0" smtClean="0"/>
              <a:t> for every packet</a:t>
            </a:r>
          </a:p>
          <a:p>
            <a:pPr lvl="1"/>
            <a:r>
              <a:rPr lang="en-US" sz="2600" dirty="0" smtClean="0"/>
              <a:t>Also allows session tracking (e.g. TCP sequence numbers)</a:t>
            </a:r>
          </a:p>
          <a:p>
            <a:r>
              <a:rPr lang="en-US" sz="3100" dirty="0" smtClean="0"/>
              <a:t>State table built dynamically</a:t>
            </a:r>
          </a:p>
          <a:p>
            <a:pPr lvl="1"/>
            <a:r>
              <a:rPr lang="en-US" sz="2600" dirty="0" smtClean="0"/>
              <a:t>Incoming packets are matched against the state table</a:t>
            </a:r>
          </a:p>
          <a:p>
            <a:pPr lvl="1"/>
            <a:r>
              <a:rPr lang="en-US" sz="2600" dirty="0" smtClean="0"/>
              <a:t>If no state table entry, go to the </a:t>
            </a:r>
            <a:r>
              <a:rPr lang="en-US" sz="2600" dirty="0" err="1" smtClean="0"/>
              <a:t>ruleset</a:t>
            </a:r>
            <a:endParaRPr lang="en-US" sz="2600" dirty="0" smtClean="0"/>
          </a:p>
          <a:p>
            <a:pPr lvl="1"/>
            <a:r>
              <a:rPr lang="en-US" sz="2600" dirty="0" smtClean="0"/>
              <a:t>If permitted by </a:t>
            </a:r>
            <a:r>
              <a:rPr lang="en-US" sz="2600" dirty="0" err="1" smtClean="0"/>
              <a:t>ruleset</a:t>
            </a:r>
            <a:r>
              <a:rPr lang="en-US" sz="2600" dirty="0" smtClean="0"/>
              <a:t>, create state table entry</a:t>
            </a:r>
          </a:p>
          <a:p>
            <a:pPr lvl="1"/>
            <a:r>
              <a:rPr lang="en-US" sz="2600" dirty="0" smtClean="0"/>
              <a:t>Remove state table entry after observing connection teardown</a:t>
            </a:r>
          </a:p>
          <a:p>
            <a:r>
              <a:rPr lang="en-US" sz="3100" dirty="0" smtClean="0"/>
              <a:t>Semantically similar to punt-and-switch model of traffic forwarding used on many older routers</a:t>
            </a:r>
            <a:endParaRPr lang="en-US" sz="31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58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State Table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88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If the state table is not pruned, it will overflow</a:t>
            </a:r>
          </a:p>
          <a:p>
            <a:pPr lvl="1"/>
            <a:r>
              <a:rPr lang="en-US" dirty="0" smtClean="0"/>
              <a:t>Not all connections close cleanly</a:t>
            </a:r>
          </a:p>
          <a:p>
            <a:pPr lvl="2"/>
            <a:r>
              <a:rPr lang="en-US" dirty="0" smtClean="0"/>
              <a:t>I shut my laptop and go to a meeting</a:t>
            </a:r>
          </a:p>
          <a:p>
            <a:pPr lvl="2"/>
            <a:r>
              <a:rPr lang="en-US" dirty="0" smtClean="0"/>
              <a:t>Software crashes happen</a:t>
            </a:r>
          </a:p>
          <a:p>
            <a:pPr lvl="1"/>
            <a:r>
              <a:rPr lang="en-US" dirty="0" smtClean="0"/>
              <a:t>Some attacks try to fill state tables</a:t>
            </a:r>
          </a:p>
          <a:p>
            <a:r>
              <a:rPr lang="en-US" dirty="0" smtClean="0"/>
              <a:t>Solution: put a timer on state table entries</a:t>
            </a:r>
          </a:p>
          <a:p>
            <a:pPr lvl="1"/>
            <a:r>
              <a:rPr lang="en-US" dirty="0" smtClean="0"/>
              <a:t>When a packet matches the state table entry, update the timer</a:t>
            </a:r>
          </a:p>
          <a:p>
            <a:pPr lvl="1"/>
            <a:r>
              <a:rPr lang="en-US" dirty="0" smtClean="0"/>
              <a:t>If the timer expires, delete the state table entry</a:t>
            </a:r>
            <a:endParaRPr lang="en-US" dirty="0"/>
          </a:p>
          <a:p>
            <a:r>
              <a:rPr lang="en-US" dirty="0" smtClean="0"/>
              <a:t>What if I just pause for a few minutes?</a:t>
            </a:r>
          </a:p>
          <a:p>
            <a:pPr lvl="1"/>
            <a:r>
              <a:rPr lang="en-US" dirty="0" smtClean="0"/>
              <a:t>This turns out to be a problem – state table timers are typically in the 5-15 minute range, while host </a:t>
            </a:r>
            <a:r>
              <a:rPr lang="en-US" dirty="0" err="1" smtClean="0"/>
              <a:t>keepalive</a:t>
            </a:r>
            <a:r>
              <a:rPr lang="en-US" dirty="0" smtClean="0"/>
              <a:t> timers are 2 hours</a:t>
            </a:r>
          </a:p>
          <a:p>
            <a:pPr lvl="1"/>
            <a:r>
              <a:rPr lang="en-US" dirty="0" smtClean="0"/>
              <a:t>If a connection pauses (e.g. to wait for a large transfer), the firewall will delete the state table entry from under it – connection hangs</a:t>
            </a:r>
          </a:p>
          <a:p>
            <a:pPr lvl="1"/>
            <a:r>
              <a:rPr lang="en-US" dirty="0" smtClean="0"/>
              <a:t>I have seen this in production environments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391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Security Without Enterprise Firewalls</a:t>
            </a:r>
          </a:p>
        </p:txBody>
      </p:sp>
    </p:spTree>
    <p:extLst>
      <p:ext uri="{BB962C8B-B14F-4D97-AF65-F5344CB8AC3E}">
        <p14:creationId xmlns:p14="http://schemas.microsoft.com/office/powerpoint/2010/main" val="272527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Security Without </a:t>
            </a:r>
            <a:r>
              <a:rPr lang="en-US" dirty="0"/>
              <a:t>Enterprise Firewalls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888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Data intensive science traffic interacts poorly with firewalls</a:t>
            </a:r>
          </a:p>
          <a:p>
            <a:r>
              <a:rPr lang="en-US" sz="2400" dirty="0" smtClean="0"/>
              <a:t>Does this mean we ignore security?  </a:t>
            </a:r>
            <a:r>
              <a:rPr lang="en-US" sz="2400" b="1" i="1" dirty="0" smtClean="0"/>
              <a:t>NO!</a:t>
            </a:r>
          </a:p>
          <a:p>
            <a:pPr lvl="1"/>
            <a:r>
              <a:rPr lang="en-US" sz="2400" dirty="0" smtClean="0"/>
              <a:t>We </a:t>
            </a:r>
            <a:r>
              <a:rPr lang="en-US" sz="2400" b="1" dirty="0" smtClean="0"/>
              <a:t>must</a:t>
            </a:r>
            <a:r>
              <a:rPr lang="en-US" sz="2400" dirty="0" smtClean="0"/>
              <a:t> protect our systems</a:t>
            </a:r>
          </a:p>
          <a:p>
            <a:pPr lvl="1"/>
            <a:r>
              <a:rPr lang="en-US" sz="2400" dirty="0" smtClean="0"/>
              <a:t>We just need to find a way to do security that does not prevent us from getting the science done</a:t>
            </a:r>
          </a:p>
          <a:p>
            <a:r>
              <a:rPr lang="en-US" sz="2400" b="1" i="1" dirty="0" smtClean="0"/>
              <a:t>Key point – security policies and mechanisms that protect the Science DMZ should be implemented so that they do not compromise performance</a:t>
            </a:r>
            <a:endParaRPr lang="en-US" sz="2400" b="1" i="1" dirty="0"/>
          </a:p>
          <a:p>
            <a:endParaRPr lang="en-US" sz="24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29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98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800"/>
            <a:ext cx="9144000" cy="697200"/>
          </a:xfrm>
        </p:spPr>
        <p:txBody>
          <a:bodyPr/>
          <a:lstStyle/>
          <a:p>
            <a:r>
              <a:rPr lang="en-US" sz="2700" dirty="0" smtClean="0"/>
              <a:t>The Data Transfer </a:t>
            </a:r>
            <a:r>
              <a:rPr lang="en-US" sz="2700" dirty="0" err="1" smtClean="0"/>
              <a:t>Superfecta</a:t>
            </a:r>
            <a:r>
              <a:rPr lang="en-US" sz="2700" dirty="0" smtClean="0"/>
              <a:t>: “Science DMZ” Model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898770"/>
            <a:ext cx="2908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Data Transfer </a:t>
            </a:r>
            <a:r>
              <a:rPr lang="en-US" dirty="0" smtClean="0"/>
              <a:t>Node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High performance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Configured </a:t>
            </a:r>
            <a:r>
              <a:rPr lang="en-US" sz="1400" dirty="0"/>
              <a:t>for data transfer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Proper tools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2882" y="2726387"/>
            <a:ext cx="2421118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perfSONAR</a:t>
            </a:r>
            <a:r>
              <a:rPr lang="en-US" dirty="0" smtClean="0"/>
              <a:t>           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Enables fault isolation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Verify </a:t>
            </a:r>
            <a:r>
              <a:rPr lang="en-US" sz="1400" dirty="0"/>
              <a:t>correct operation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Widely </a:t>
            </a:r>
            <a:r>
              <a:rPr lang="en-US" sz="1400" dirty="0" smtClean="0"/>
              <a:t>deployed in ESnet and other networks, as well as sites and facilities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202959" y="5255419"/>
            <a:ext cx="31448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Science DMZ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Dedicated location for DTN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Proper security 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Easy to deploy - no </a:t>
            </a:r>
            <a:r>
              <a:rPr lang="en-US" sz="1400" b="1" dirty="0">
                <a:solidFill>
                  <a:srgbClr val="FF0000"/>
                </a:solidFill>
              </a:rPr>
              <a:t>need to redesign the whole </a:t>
            </a:r>
            <a:r>
              <a:rPr lang="en-US" sz="1400" b="1" dirty="0" smtClean="0">
                <a:solidFill>
                  <a:srgbClr val="FF0000"/>
                </a:solidFill>
              </a:rPr>
              <a:t>network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711701" y="2603927"/>
            <a:ext cx="2179449" cy="1930400"/>
            <a:chOff x="3948446" y="3263045"/>
            <a:chExt cx="2778125" cy="2528156"/>
          </a:xfrm>
        </p:grpSpPr>
        <p:sp>
          <p:nvSpPr>
            <p:cNvPr id="26" name="Freeform 25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96172" y="3987800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Performance Testing &amp; Measurement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578100" y="2603927"/>
            <a:ext cx="2155056" cy="1930400"/>
            <a:chOff x="3835126" y="3263045"/>
            <a:chExt cx="2747031" cy="2528156"/>
          </a:xfrm>
        </p:grpSpPr>
        <p:sp>
          <p:nvSpPr>
            <p:cNvPr id="32" name="Freeform 31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35126" y="3988359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Dedicated Systems for Data Transfer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678623" y="1726213"/>
            <a:ext cx="2066156" cy="1930400"/>
            <a:chOff x="3948446" y="3263045"/>
            <a:chExt cx="2633711" cy="2528156"/>
          </a:xfrm>
        </p:grpSpPr>
        <p:sp>
          <p:nvSpPr>
            <p:cNvPr id="35" name="Freeform 34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4442" y="3754943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Engagement with Network Users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678623" y="3406602"/>
            <a:ext cx="2066156" cy="1930400"/>
            <a:chOff x="3948446" y="3263045"/>
            <a:chExt cx="2633711" cy="2528156"/>
          </a:xfrm>
        </p:grpSpPr>
        <p:sp>
          <p:nvSpPr>
            <p:cNvPr id="38" name="Freeform 37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27450" y="4513932"/>
              <a:ext cx="1930399" cy="685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Network Architecture</a:t>
              </a:r>
              <a:endParaRPr lang="en-US" sz="14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202959" y="748000"/>
            <a:ext cx="3290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Engagement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Partnerships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Education &amp; Consulting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Resources &amp; Knowledgebase</a:t>
            </a:r>
            <a:endParaRPr lang="en-US" sz="1400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85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If Not Firewalls, Then What?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Remember – the goal is to protect systems in a way that allows the science mission to succeed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There are multiple ways to solve this – some are technical, and some are organizational/sociological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Note: this is harder than just putting up a firewall and thinking you are done</a:t>
            </a:r>
            <a:endParaRPr lang="en-US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30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63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Security </a:t>
            </a:r>
            <a:r>
              <a:rPr lang="en-US" dirty="0" smtClean="0"/>
              <a:t>Mechanisms: ACLs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090"/>
            <a:ext cx="8229600" cy="488632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Aggressive access lists</a:t>
            </a:r>
          </a:p>
          <a:p>
            <a:pPr lvl="1"/>
            <a:r>
              <a:rPr lang="en-US" sz="2000" dirty="0" smtClean="0"/>
              <a:t>More useful with project-specific DTNs</a:t>
            </a:r>
          </a:p>
          <a:p>
            <a:pPr lvl="1"/>
            <a:r>
              <a:rPr lang="en-US" sz="2000" dirty="0" smtClean="0"/>
              <a:t>If the purpose of the DTN is to exchange data with a small set of remote collaborators, the ACL is pretty easy to write</a:t>
            </a:r>
          </a:p>
          <a:p>
            <a:pPr lvl="1"/>
            <a:r>
              <a:rPr lang="en-US" sz="2000" dirty="0" smtClean="0"/>
              <a:t>Large-scale data distribution servers are hard to handle this way (but then, the firewall </a:t>
            </a:r>
            <a:r>
              <a:rPr lang="en-US" sz="2000" dirty="0" err="1" smtClean="0"/>
              <a:t>ruleset</a:t>
            </a:r>
            <a:r>
              <a:rPr lang="en-US" sz="2000" dirty="0" smtClean="0"/>
              <a:t> for such a service would be pretty open too)</a:t>
            </a:r>
          </a:p>
          <a:p>
            <a:r>
              <a:rPr lang="en-US" sz="2000" dirty="0" smtClean="0"/>
              <a:t>Limitation of the application set</a:t>
            </a:r>
          </a:p>
          <a:p>
            <a:pPr lvl="1"/>
            <a:r>
              <a:rPr lang="en-US" sz="2000" dirty="0"/>
              <a:t>One of the reasons to limit the application set in the Science DMZ is to make it easier to protect</a:t>
            </a:r>
          </a:p>
          <a:p>
            <a:pPr lvl="1"/>
            <a:r>
              <a:rPr lang="en-US" sz="2000" dirty="0" smtClean="0"/>
              <a:t>Keep unnecessary applications off the DTN (and watch for them anyway using a host IDS – take violations seriously)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557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Security Mechanisms: Network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2422"/>
            <a:ext cx="8229600" cy="471474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Intrusion Detection Systems (IDS)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example is Bro </a:t>
            </a:r>
            <a:r>
              <a:rPr lang="en-US" dirty="0" smtClean="0"/>
              <a:t>–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://bro-</a:t>
            </a:r>
            <a:r>
              <a:rPr lang="en-US" dirty="0" smtClean="0">
                <a:hlinkClick r:id="rId2"/>
              </a:rPr>
              <a:t>ids.org/</a:t>
            </a:r>
            <a:endParaRPr lang="en-US" dirty="0" smtClean="0"/>
          </a:p>
          <a:p>
            <a:pPr lvl="1"/>
            <a:r>
              <a:rPr lang="en-US" dirty="0" smtClean="0"/>
              <a:t>Bro is high-performance and battle-tested</a:t>
            </a:r>
          </a:p>
          <a:p>
            <a:pPr lvl="2"/>
            <a:r>
              <a:rPr lang="en-US" dirty="0" smtClean="0"/>
              <a:t>Bro protects several high-performance national assets</a:t>
            </a:r>
          </a:p>
          <a:p>
            <a:pPr lvl="2"/>
            <a:r>
              <a:rPr lang="en-US" dirty="0" smtClean="0"/>
              <a:t>Bro can be scaled with clustering: </a:t>
            </a:r>
            <a:r>
              <a:rPr lang="en-US" dirty="0">
                <a:hlinkClick r:id="rId3"/>
              </a:rPr>
              <a:t>http://www.bro-ids.org/documentation/</a:t>
            </a:r>
            <a:r>
              <a:rPr lang="en-US" dirty="0" smtClean="0">
                <a:hlinkClick r:id="rId3"/>
              </a:rPr>
              <a:t>cluster.html</a:t>
            </a:r>
            <a:endParaRPr lang="en-US" dirty="0" smtClean="0"/>
          </a:p>
          <a:p>
            <a:pPr lvl="1"/>
            <a:r>
              <a:rPr lang="en-US" dirty="0" smtClean="0"/>
              <a:t>Other IDS solutions are available also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4775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42875"/>
            <a:ext cx="8751094" cy="62396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Palatino" charset="0"/>
                <a:cs typeface="Palatino" charset="0"/>
                <a:sym typeface="Palatino" charset="0"/>
              </a:rPr>
              <a:t>What </a:t>
            </a:r>
            <a:r>
              <a:rPr lang="en-US" sz="4000" b="1" dirty="0">
                <a:latin typeface="Palatino" charset="0"/>
                <a:cs typeface="Palatino" charset="0"/>
                <a:sym typeface="Palatino" charset="0"/>
              </a:rPr>
              <a:t>Is Bro</a:t>
            </a:r>
            <a:r>
              <a:rPr lang="en-US" sz="4000" b="1" dirty="0" smtClean="0">
                <a:latin typeface="Palatino" charset="0"/>
                <a:cs typeface="Palatino" charset="0"/>
                <a:sym typeface="Palatino" charset="0"/>
              </a:rPr>
              <a:t>?</a:t>
            </a:r>
            <a:endParaRPr lang="en-US" sz="4000" dirty="0"/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6149787" y="2118525"/>
            <a:ext cx="2815474" cy="1205362"/>
            <a:chOff x="-215900" y="-139700"/>
            <a:chExt cx="4305300" cy="2209800"/>
          </a:xfrm>
        </p:grpSpPr>
        <p:pic>
          <p:nvPicPr>
            <p:cNvPr id="10244" name="Picture 4" descr="bro-web-eye-only-tex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73500" cy="165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5900" y="-139700"/>
              <a:ext cx="4305300" cy="220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0246" name="AutoShape 6"/>
          <p:cNvSpPr>
            <a:spLocks/>
          </p:cNvSpPr>
          <p:nvPr/>
        </p:nvSpPr>
        <p:spPr bwMode="auto">
          <a:xfrm>
            <a:off x="3962013" y="1136259"/>
            <a:ext cx="1744099" cy="270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gradFill rotWithShape="0">
            <a:gsLst>
              <a:gs pos="0">
                <a:srgbClr val="FEFBCD"/>
              </a:gs>
              <a:gs pos="100000">
                <a:srgbClr val="F4E3BB"/>
              </a:gs>
            </a:gsLst>
            <a:lin ang="2700000"/>
          </a:gra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Packet Capture</a:t>
            </a:r>
            <a:endParaRPr lang="en-US"/>
          </a:p>
        </p:txBody>
      </p:sp>
      <p:sp>
        <p:nvSpPr>
          <p:cNvPr id="10247" name="AutoShape 7"/>
          <p:cNvSpPr>
            <a:spLocks/>
          </p:cNvSpPr>
          <p:nvPr/>
        </p:nvSpPr>
        <p:spPr bwMode="auto">
          <a:xfrm>
            <a:off x="3964246" y="2109595"/>
            <a:ext cx="1744099" cy="270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gradFill rotWithShape="0">
            <a:gsLst>
              <a:gs pos="0">
                <a:srgbClr val="FEFBCD"/>
              </a:gs>
              <a:gs pos="100000">
                <a:srgbClr val="F4E3BB"/>
              </a:gs>
            </a:gsLst>
            <a:lin ang="2700000"/>
          </a:gra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Traffic Inspection</a:t>
            </a:r>
            <a:endParaRPr lang="en-US"/>
          </a:p>
        </p:txBody>
      </p:sp>
      <p:sp>
        <p:nvSpPr>
          <p:cNvPr id="10248" name="AutoShape 8"/>
          <p:cNvSpPr>
            <a:spLocks/>
          </p:cNvSpPr>
          <p:nvPr/>
        </p:nvSpPr>
        <p:spPr bwMode="auto">
          <a:xfrm>
            <a:off x="3965362" y="3136509"/>
            <a:ext cx="1744099" cy="270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gradFill rotWithShape="0">
            <a:gsLst>
              <a:gs pos="0">
                <a:srgbClr val="FEFBCD"/>
              </a:gs>
              <a:gs pos="100000">
                <a:srgbClr val="F4E3BB"/>
              </a:gs>
            </a:gsLst>
            <a:lin ang="2700000"/>
          </a:gra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Attack Detection</a:t>
            </a:r>
            <a:endParaRPr lang="en-US"/>
          </a:p>
        </p:txBody>
      </p:sp>
      <p:sp>
        <p:nvSpPr>
          <p:cNvPr id="10249" name="AutoShape 9"/>
          <p:cNvSpPr>
            <a:spLocks/>
          </p:cNvSpPr>
          <p:nvPr/>
        </p:nvSpPr>
        <p:spPr bwMode="auto">
          <a:xfrm>
            <a:off x="3967595" y="4944771"/>
            <a:ext cx="1744099" cy="720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gradFill rotWithShape="0">
            <a:gsLst>
              <a:gs pos="0">
                <a:srgbClr val="FFFDDE"/>
              </a:gs>
              <a:gs pos="100000">
                <a:srgbClr val="F5EEDB"/>
              </a:gs>
            </a:gsLst>
            <a:lin ang="2700000"/>
          </a:gra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latin typeface="Helvetica" charset="0"/>
                <a:cs typeface="Helvetica" charset="0"/>
                <a:sym typeface="Helvetica" charset="0"/>
              </a:rPr>
              <a:t>Flexibility</a:t>
            </a:r>
          </a:p>
          <a:p>
            <a:r>
              <a:rPr lang="en-US" sz="1900">
                <a:latin typeface="Helvetica" charset="0"/>
                <a:cs typeface="Helvetica" charset="0"/>
                <a:sym typeface="Helvetica" charset="0"/>
              </a:rPr>
              <a:t>Abstraction</a:t>
            </a:r>
          </a:p>
          <a:p>
            <a:r>
              <a:rPr lang="en-US" sz="1900">
                <a:latin typeface="Helvetica" charset="0"/>
                <a:cs typeface="Helvetica" charset="0"/>
                <a:sym typeface="Helvetica" charset="0"/>
              </a:rPr>
              <a:t>Data Structures</a:t>
            </a:r>
            <a:endParaRPr lang="en-US"/>
          </a:p>
        </p:txBody>
      </p:sp>
      <p:sp>
        <p:nvSpPr>
          <p:cNvPr id="10250" name="AutoShape 10"/>
          <p:cNvSpPr>
            <a:spLocks/>
          </p:cNvSpPr>
          <p:nvPr/>
        </p:nvSpPr>
        <p:spPr bwMode="auto">
          <a:xfrm>
            <a:off x="3968711" y="4243790"/>
            <a:ext cx="1744099" cy="270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gradFill rotWithShape="0">
            <a:gsLst>
              <a:gs pos="0">
                <a:srgbClr val="FEFBCD"/>
              </a:gs>
              <a:gs pos="100000">
                <a:srgbClr val="F4E3BB"/>
              </a:gs>
            </a:gsLst>
            <a:lin ang="2700000"/>
          </a:gra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Log Recording</a:t>
            </a:r>
            <a:endParaRPr lang="en-US"/>
          </a:p>
        </p:txBody>
      </p:sp>
      <p:pic>
        <p:nvPicPr>
          <p:cNvPr id="10251" name="Picture 11" descr="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9" y="1060357"/>
            <a:ext cx="2609919" cy="460941"/>
          </a:xfrm>
          <a:prstGeom prst="rect">
            <a:avLst/>
          </a:prstGeom>
          <a:noFill/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0252" name="Picture 12" descr="wireshark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47" y="2002439"/>
            <a:ext cx="1840647" cy="531535"/>
          </a:xfrm>
          <a:prstGeom prst="rect">
            <a:avLst/>
          </a:prstGeom>
          <a:noFill/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0253" name="Picture 13" descr="Snort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404" y="2877548"/>
            <a:ext cx="1503247" cy="815989"/>
          </a:xfrm>
          <a:prstGeom prst="rect">
            <a:avLst/>
          </a:prstGeom>
          <a:noFill/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grpSp>
        <p:nvGrpSpPr>
          <p:cNvPr id="10254" name="Group 14"/>
          <p:cNvGrpSpPr>
            <a:grpSpLocks/>
          </p:cNvGrpSpPr>
          <p:nvPr/>
        </p:nvGrpSpPr>
        <p:grpSpPr bwMode="auto">
          <a:xfrm>
            <a:off x="1452771" y="5054673"/>
            <a:ext cx="2033323" cy="825774"/>
            <a:chOff x="0" y="0"/>
            <a:chExt cx="3404620" cy="1985218"/>
          </a:xfrm>
        </p:grpSpPr>
        <p:pic>
          <p:nvPicPr>
            <p:cNvPr id="10255" name="Picture 15" descr="www.python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90989" cy="838200"/>
            </a:xfrm>
            <a:prstGeom prst="rect">
              <a:avLst/>
            </a:prstGeom>
            <a:noFill/>
            <a:ln>
              <a:noFill/>
            </a:ln>
            <a:effectLst>
              <a:outerShdw blurRad="63500" dist="88900" dir="2580019" algn="ctr" rotWithShape="0">
                <a:srgbClr val="000000">
                  <a:alpha val="4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10256" name="Picture 16" descr="perl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93563" y="328388"/>
              <a:ext cx="1511057" cy="1656830"/>
            </a:xfrm>
            <a:prstGeom prst="rect">
              <a:avLst/>
            </a:prstGeom>
            <a:noFill/>
            <a:ln>
              <a:noFill/>
            </a:ln>
            <a:effectLst>
              <a:outerShdw blurRad="63500" dist="88900" dir="2580019" algn="ctr" rotWithShape="0">
                <a:srgbClr val="000000">
                  <a:alpha val="4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</p:grpSp>
      <p:pic>
        <p:nvPicPr>
          <p:cNvPr id="10257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4744" y="3169902"/>
            <a:ext cx="5099384" cy="49831"/>
          </a:xfrm>
          <a:prstGeom prst="rect">
            <a:avLst/>
          </a:prstGeom>
          <a:noFill/>
          <a:ln>
            <a:noFill/>
          </a:ln>
          <a:effectLst>
            <a:outerShdw blurRad="25400" dist="63500" dir="2580003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0258" name="AutoShape 18"/>
          <p:cNvSpPr>
            <a:spLocks/>
          </p:cNvSpPr>
          <p:nvPr/>
        </p:nvSpPr>
        <p:spPr bwMode="auto">
          <a:xfrm>
            <a:off x="5721162" y="3757122"/>
            <a:ext cx="3562945" cy="2770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1900" i="1">
                <a:latin typeface="Helvetica" charset="0"/>
                <a:cs typeface="Helvetica" charset="0"/>
                <a:sym typeface="Helvetica" charset="0"/>
              </a:rPr>
              <a:t>“</a:t>
            </a:r>
            <a:r>
              <a:rPr lang="en-US" sz="1900" i="1">
                <a:latin typeface="Helvetica" charset="0"/>
                <a:cs typeface="Helvetica" charset="0"/>
                <a:sym typeface="Helvetica" charset="0"/>
              </a:rPr>
              <a:t>Domain-specific Python</a:t>
            </a:r>
            <a:r>
              <a:rPr lang="ja-JP" altLang="en-US" sz="1900" i="1">
                <a:latin typeface="Helvetica" charset="0"/>
                <a:cs typeface="Helvetica" charset="0"/>
                <a:sym typeface="Helvetica" charset="0"/>
              </a:rPr>
              <a:t>”</a:t>
            </a:r>
            <a:endParaRPr lang="en-US"/>
          </a:p>
        </p:txBody>
      </p: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351072" y="4179052"/>
            <a:ext cx="1706726" cy="562848"/>
            <a:chOff x="-1" y="0"/>
            <a:chExt cx="2609106" cy="1030814"/>
          </a:xfrm>
        </p:grpSpPr>
        <p:pic>
          <p:nvPicPr>
            <p:cNvPr id="10260" name="Picture 20" descr="192.33.92.249_fa4_1-day.tif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252" y="395813"/>
              <a:ext cx="2351853" cy="635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261" name="AutoShape 21"/>
            <p:cNvSpPr>
              <a:spLocks/>
            </p:cNvSpPr>
            <p:nvPr/>
          </p:nvSpPr>
          <p:spPr bwMode="auto">
            <a:xfrm>
              <a:off x="0" y="0"/>
              <a:ext cx="1266051" cy="4487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600" b="1">
                  <a:latin typeface="Helvetica Neue" charset="0"/>
                  <a:cs typeface="Helvetica Neue" charset="0"/>
                  <a:sym typeface="Helvetica Neue" charset="0"/>
                </a:rPr>
                <a:t>NetFlow</a:t>
              </a:r>
              <a:endParaRPr lang="en-US"/>
            </a:p>
          </p:txBody>
        </p:sp>
      </p:grpSp>
      <p:grpSp>
        <p:nvGrpSpPr>
          <p:cNvPr id="10262" name="Group 22"/>
          <p:cNvGrpSpPr>
            <a:grpSpLocks/>
          </p:cNvGrpSpPr>
          <p:nvPr/>
        </p:nvGrpSpPr>
        <p:grpSpPr bwMode="auto">
          <a:xfrm>
            <a:off x="1452771" y="4172354"/>
            <a:ext cx="1893593" cy="568910"/>
            <a:chOff x="0" y="0"/>
            <a:chExt cx="2895600" cy="1043514"/>
          </a:xfrm>
        </p:grpSpPr>
        <p:pic>
          <p:nvPicPr>
            <p:cNvPr id="10263" name="Picture 23" descr="install.log.syslog_cat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95600" cy="665988"/>
            </a:xfrm>
            <a:prstGeom prst="rect">
              <a:avLst/>
            </a:prstGeom>
            <a:noFill/>
            <a:ln>
              <a:noFill/>
            </a:ln>
            <a:effectLst>
              <a:outerShdw blurRad="63500" dist="88900" dir="2580019" algn="ctr" rotWithShape="0">
                <a:srgbClr val="000000">
                  <a:alpha val="4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10264" name="AutoShape 24"/>
            <p:cNvSpPr>
              <a:spLocks/>
            </p:cNvSpPr>
            <p:nvPr/>
          </p:nvSpPr>
          <p:spPr bwMode="auto">
            <a:xfrm>
              <a:off x="1879662" y="594786"/>
              <a:ext cx="1011924" cy="4487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600" b="1">
                  <a:latin typeface="Helvetica Neue" charset="0"/>
                  <a:cs typeface="Helvetica Neue" charset="0"/>
                  <a:sym typeface="Helvetica Neue" charset="0"/>
                </a:rPr>
                <a:t>syslog</a:t>
              </a:r>
              <a:endParaRPr lang="en-US"/>
            </a:p>
          </p:txBody>
        </p:sp>
      </p:grpSp>
      <p:sp>
        <p:nvSpPr>
          <p:cNvPr id="10265" name="AutoShape 25"/>
          <p:cNvSpPr>
            <a:spLocks/>
          </p:cNvSpPr>
          <p:nvPr/>
        </p:nvSpPr>
        <p:spPr bwMode="auto">
          <a:xfrm>
            <a:off x="3970943" y="4967095"/>
            <a:ext cx="1744099" cy="699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77BB41"/>
          </a:solidFill>
          <a:ln>
            <a:noFill/>
          </a:ln>
          <a:effectLst>
            <a:outerShdw blurRad="63500" dist="88900" dir="2580019" algn="ctr" rotWithShape="0">
              <a:srgbClr val="000000">
                <a:alpha val="48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Flexibility</a:t>
            </a:r>
          </a:p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Abstraction</a:t>
            </a:r>
          </a:p>
          <a:p>
            <a:r>
              <a:rPr lang="en-US">
                <a:latin typeface="Helvetica" charset="0"/>
                <a:cs typeface="Helvetica" charset="0"/>
                <a:sym typeface="Helvetica" charset="0"/>
              </a:rPr>
              <a:t>Data Structures</a:t>
            </a:r>
            <a:endParaRPr lang="en-US"/>
          </a:p>
        </p:txBody>
      </p:sp>
      <p:pic>
        <p:nvPicPr>
          <p:cNvPr id="27" name="Picture 26" descr="icsi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92" y="5880447"/>
            <a:ext cx="786384" cy="871728"/>
          </a:xfrm>
          <a:prstGeom prst="rect">
            <a:avLst/>
          </a:prstGeom>
        </p:spPr>
      </p:pic>
      <p:sp>
        <p:nvSpPr>
          <p:cNvPr id="3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1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5837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Line 1"/>
          <p:cNvSpPr>
            <a:spLocks noChangeShapeType="1"/>
          </p:cNvSpPr>
          <p:nvPr/>
        </p:nvSpPr>
        <p:spPr bwMode="auto">
          <a:xfrm flipV="1">
            <a:off x="4572000" y="4780732"/>
            <a:ext cx="0" cy="608335"/>
          </a:xfrm>
          <a:prstGeom prst="line">
            <a:avLst/>
          </a:prstGeom>
          <a:noFill/>
          <a:ln w="63500" cap="flat" cmpd="sng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 sz="1700">
              <a:solidFill>
                <a:srgbClr val="FFFFFF"/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6453" y="142875"/>
            <a:ext cx="8751094" cy="623962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Palatino" charset="0"/>
                <a:cs typeface="Palatino" charset="0"/>
                <a:sym typeface="Palatino" charset="0"/>
              </a:rPr>
              <a:t>The Bro Platform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1337221" y="1391916"/>
            <a:ext cx="6468443" cy="817066"/>
            <a:chOff x="0" y="0"/>
            <a:chExt cx="9198011" cy="1162305"/>
          </a:xfrm>
        </p:grpSpPr>
        <p:sp>
          <p:nvSpPr>
            <p:cNvPr id="11269" name="AutoShape 5"/>
            <p:cNvSpPr>
              <a:spLocks/>
            </p:cNvSpPr>
            <p:nvPr/>
          </p:nvSpPr>
          <p:spPr bwMode="auto">
            <a:xfrm>
              <a:off x="1583058" y="0"/>
              <a:ext cx="1282720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Vulnerabilit.Mgmt</a:t>
              </a:r>
              <a:endParaRPr lang="en-US"/>
            </a:p>
          </p:txBody>
        </p:sp>
        <p:sp>
          <p:nvSpPr>
            <p:cNvPr id="11270" name="AutoShape 6"/>
            <p:cNvSpPr>
              <a:spLocks/>
            </p:cNvSpPr>
            <p:nvPr/>
          </p:nvSpPr>
          <p:spPr bwMode="auto">
            <a:xfrm>
              <a:off x="0" y="0"/>
              <a:ext cx="1282719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Intrusion Detection</a:t>
              </a:r>
              <a:endParaRPr lang="en-US"/>
            </a:p>
          </p:txBody>
        </p:sp>
        <p:sp>
          <p:nvSpPr>
            <p:cNvPr id="11271" name="AutoShape 7"/>
            <p:cNvSpPr>
              <a:spLocks/>
            </p:cNvSpPr>
            <p:nvPr/>
          </p:nvSpPr>
          <p:spPr bwMode="auto">
            <a:xfrm>
              <a:off x="3166116" y="0"/>
              <a:ext cx="1282720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File Analysis</a:t>
              </a:r>
              <a:endParaRPr lang="en-US"/>
            </a:p>
          </p:txBody>
        </p:sp>
        <p:sp>
          <p:nvSpPr>
            <p:cNvPr id="11272" name="AutoShape 8"/>
            <p:cNvSpPr>
              <a:spLocks/>
            </p:cNvSpPr>
            <p:nvPr/>
          </p:nvSpPr>
          <p:spPr bwMode="auto">
            <a:xfrm>
              <a:off x="7915291" y="0"/>
              <a:ext cx="1282720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Compliance Monitoring</a:t>
              </a:r>
              <a:endParaRPr lang="en-US"/>
            </a:p>
          </p:txBody>
        </p:sp>
        <p:sp>
          <p:nvSpPr>
            <p:cNvPr id="11273" name="AutoShape 9"/>
            <p:cNvSpPr>
              <a:spLocks/>
            </p:cNvSpPr>
            <p:nvPr/>
          </p:nvSpPr>
          <p:spPr bwMode="auto">
            <a:xfrm>
              <a:off x="4749174" y="0"/>
              <a:ext cx="1282720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Traffic Measure-ment</a:t>
              </a:r>
              <a:endParaRPr lang="en-US"/>
            </a:p>
          </p:txBody>
        </p:sp>
        <p:sp>
          <p:nvSpPr>
            <p:cNvPr id="11274" name="AutoShape 10"/>
            <p:cNvSpPr>
              <a:spLocks/>
            </p:cNvSpPr>
            <p:nvPr/>
          </p:nvSpPr>
          <p:spPr bwMode="auto">
            <a:xfrm>
              <a:off x="6332232" y="0"/>
              <a:ext cx="1282720" cy="11623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latin typeface="Gill Sans" charset="0"/>
                  <a:cs typeface="Gill Sans" charset="0"/>
                  <a:sym typeface="Gill Sans" charset="0"/>
                </a:rPr>
                <a:t>Traffic Control</a:t>
              </a:r>
              <a:endParaRPr lang="en-US"/>
            </a:p>
          </p:txBody>
        </p:sp>
      </p:grpSp>
      <p:sp>
        <p:nvSpPr>
          <p:cNvPr id="11275" name="AutoShape 11"/>
          <p:cNvSpPr>
            <a:spLocks/>
          </p:cNvSpPr>
          <p:nvPr/>
        </p:nvSpPr>
        <p:spPr bwMode="auto">
          <a:xfrm>
            <a:off x="1337221" y="5115595"/>
            <a:ext cx="6468443" cy="751210"/>
          </a:xfrm>
          <a:prstGeom prst="roundRect">
            <a:avLst>
              <a:gd name="adj" fmla="val 17847"/>
            </a:avLst>
          </a:prstGeom>
          <a:gradFill rotWithShape="0">
            <a:gsLst>
              <a:gs pos="0">
                <a:srgbClr val="9BBBC7"/>
              </a:gs>
              <a:gs pos="100000">
                <a:srgbClr val="2A85A7"/>
              </a:gs>
            </a:gsLst>
            <a:lin ang="5400000"/>
          </a:gradFill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093400"/>
                </a:solidFill>
                <a:latin typeface="Helvetica" charset="0"/>
                <a:cs typeface="Helvetica" charset="0"/>
                <a:sym typeface="Helvetica" charset="0"/>
              </a:rPr>
              <a:t>Network</a:t>
            </a:r>
            <a:endParaRPr lang="en-US"/>
          </a:p>
        </p:txBody>
      </p:sp>
      <p:grpSp>
        <p:nvGrpSpPr>
          <p:cNvPr id="11276" name="Group 12"/>
          <p:cNvGrpSpPr>
            <a:grpSpLocks/>
          </p:cNvGrpSpPr>
          <p:nvPr/>
        </p:nvGrpSpPr>
        <p:grpSpPr bwMode="auto">
          <a:xfrm>
            <a:off x="1337221" y="2521521"/>
            <a:ext cx="6468443" cy="2249165"/>
            <a:chOff x="0" y="-1"/>
            <a:chExt cx="9198011" cy="3198155"/>
          </a:xfrm>
        </p:grpSpPr>
        <p:sp>
          <p:nvSpPr>
            <p:cNvPr id="11277" name="AutoShape 13"/>
            <p:cNvSpPr>
              <a:spLocks/>
            </p:cNvSpPr>
            <p:nvPr/>
          </p:nvSpPr>
          <p:spPr bwMode="auto">
            <a:xfrm>
              <a:off x="0" y="0"/>
              <a:ext cx="9198011" cy="31981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gradFill rotWithShape="0">
              <a:gsLst>
                <a:gs pos="0">
                  <a:srgbClr val="F4E3BB"/>
                </a:gs>
                <a:gs pos="100000">
                  <a:srgbClr val="FF9300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endParaRPr lang="en-US">
                <a:solidFill>
                  <a:srgbClr val="FF9300"/>
                </a:solidFill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1278" name="AutoShape 14"/>
            <p:cNvSpPr>
              <a:spLocks/>
            </p:cNvSpPr>
            <p:nvPr/>
          </p:nvSpPr>
          <p:spPr bwMode="auto">
            <a:xfrm>
              <a:off x="174030" y="300823"/>
              <a:ext cx="4277584" cy="11496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2400">
                  <a:latin typeface="Gill Sans" charset="0"/>
                  <a:cs typeface="Gill Sans" charset="0"/>
                  <a:sym typeface="Gill Sans" charset="0"/>
                </a:rPr>
                <a:t>Programming Language</a:t>
              </a:r>
              <a:endParaRPr lang="en-US"/>
            </a:p>
          </p:txBody>
        </p:sp>
        <p:sp>
          <p:nvSpPr>
            <p:cNvPr id="11279" name="AutoShape 15"/>
            <p:cNvSpPr>
              <a:spLocks/>
            </p:cNvSpPr>
            <p:nvPr/>
          </p:nvSpPr>
          <p:spPr bwMode="auto">
            <a:xfrm>
              <a:off x="174030" y="1816100"/>
              <a:ext cx="8849950" cy="11496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2400">
                  <a:latin typeface="Gill Sans" charset="0"/>
                  <a:cs typeface="Gill Sans" charset="0"/>
                  <a:sym typeface="Gill Sans" charset="0"/>
                </a:rPr>
                <a:t>Packet Processing</a:t>
              </a:r>
              <a:endParaRPr lang="en-US"/>
            </a:p>
          </p:txBody>
        </p:sp>
        <p:sp>
          <p:nvSpPr>
            <p:cNvPr id="11280" name="AutoShape 16"/>
            <p:cNvSpPr>
              <a:spLocks/>
            </p:cNvSpPr>
            <p:nvPr/>
          </p:nvSpPr>
          <p:spPr bwMode="auto">
            <a:xfrm>
              <a:off x="4746396" y="300823"/>
              <a:ext cx="4277584" cy="11496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FEFBCD"/>
                </a:gs>
                <a:gs pos="100000">
                  <a:srgbClr val="F4E3BB"/>
                </a:gs>
              </a:gsLst>
              <a:lin ang="2700000"/>
            </a:gradFill>
            <a:ln w="12700" cap="flat" cmpd="sng">
              <a:solidFill>
                <a:srgbClr val="DDDDDD"/>
              </a:solidFill>
              <a:prstDash val="solid"/>
              <a:miter lim="0"/>
              <a:headEnd/>
              <a:tailEnd/>
            </a:ln>
            <a:effectLst>
              <a:outerShdw blurRad="127000" dist="762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2400">
                  <a:latin typeface="Gill Sans" charset="0"/>
                  <a:cs typeface="Gill Sans" charset="0"/>
                  <a:sym typeface="Gill Sans" charset="0"/>
                </a:rPr>
                <a:t>Standard Library</a:t>
              </a:r>
              <a:endParaRPr lang="en-US"/>
            </a:p>
          </p:txBody>
        </p:sp>
      </p:grpSp>
      <p:sp>
        <p:nvSpPr>
          <p:cNvPr id="11281" name="AutoShape 17"/>
          <p:cNvSpPr>
            <a:spLocks/>
          </p:cNvSpPr>
          <p:nvPr/>
        </p:nvSpPr>
        <p:spPr bwMode="auto">
          <a:xfrm rot="16200000">
            <a:off x="-246682" y="3454673"/>
            <a:ext cx="2250281" cy="38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n-US" b="1">
                <a:latin typeface="Gill Sans" charset="0"/>
                <a:cs typeface="Gill Sans" charset="0"/>
                <a:sym typeface="Gill Sans" charset="0"/>
              </a:rPr>
              <a:t>Platform</a:t>
            </a:r>
            <a:endParaRPr lang="en-US"/>
          </a:p>
        </p:txBody>
      </p:sp>
      <p:sp>
        <p:nvSpPr>
          <p:cNvPr id="11282" name="AutoShape 18"/>
          <p:cNvSpPr>
            <a:spLocks/>
          </p:cNvSpPr>
          <p:nvPr/>
        </p:nvSpPr>
        <p:spPr bwMode="auto">
          <a:xfrm rot="16200000">
            <a:off x="-246682" y="1609577"/>
            <a:ext cx="2250281" cy="38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n-US" b="1">
                <a:latin typeface="Gill Sans" charset="0"/>
                <a:cs typeface="Gill Sans" charset="0"/>
                <a:sym typeface="Gill Sans" charset="0"/>
              </a:rPr>
              <a:t>Apps</a:t>
            </a:r>
            <a:endParaRPr lang="en-US"/>
          </a:p>
        </p:txBody>
      </p:sp>
      <p:sp>
        <p:nvSpPr>
          <p:cNvPr id="11283" name="AutoShape 19"/>
          <p:cNvSpPr>
            <a:spLocks/>
          </p:cNvSpPr>
          <p:nvPr/>
        </p:nvSpPr>
        <p:spPr bwMode="auto">
          <a:xfrm rot="16200000">
            <a:off x="429358" y="5226833"/>
            <a:ext cx="898201" cy="38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en-US" b="1" dirty="0">
                <a:latin typeface="Gill Sans" charset="0"/>
                <a:cs typeface="Gill Sans" charset="0"/>
                <a:sym typeface="Gill Sans" charset="0"/>
              </a:rPr>
              <a:t>Tap</a:t>
            </a:r>
            <a:endParaRPr lang="en-US" dirty="0"/>
          </a:p>
        </p:txBody>
      </p:sp>
      <p:grpSp>
        <p:nvGrpSpPr>
          <p:cNvPr id="11284" name="Group 20"/>
          <p:cNvGrpSpPr>
            <a:grpSpLocks/>
          </p:cNvGrpSpPr>
          <p:nvPr/>
        </p:nvGrpSpPr>
        <p:grpSpPr bwMode="auto">
          <a:xfrm rot="388781">
            <a:off x="7085708" y="287982"/>
            <a:ext cx="1789286" cy="839391"/>
            <a:chOff x="-50801" y="-50800"/>
            <a:chExt cx="2544175" cy="1193801"/>
          </a:xfrm>
        </p:grpSpPr>
        <p:sp>
          <p:nvSpPr>
            <p:cNvPr id="11285" name="AutoShape 21"/>
            <p:cNvSpPr>
              <a:spLocks/>
            </p:cNvSpPr>
            <p:nvPr/>
          </p:nvSpPr>
          <p:spPr bwMode="auto">
            <a:xfrm>
              <a:off x="0" y="0"/>
              <a:ext cx="2442574" cy="1092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2200">
                  <a:latin typeface="Gill Sans" charset="0"/>
                  <a:cs typeface="Gill Sans" charset="0"/>
                  <a:sym typeface="Gill Sans" charset="0"/>
                </a:rPr>
                <a:t>Open Source</a:t>
              </a:r>
            </a:p>
            <a:p>
              <a:r>
                <a:rPr lang="en-US" sz="2200">
                  <a:latin typeface="Gill Sans" charset="0"/>
                  <a:cs typeface="Gill Sans" charset="0"/>
                  <a:sym typeface="Gill Sans" charset="0"/>
                </a:rPr>
                <a:t>BSD License</a:t>
              </a:r>
              <a:endParaRPr lang="en-US"/>
            </a:p>
          </p:txBody>
        </p:sp>
        <p:pic>
          <p:nvPicPr>
            <p:cNvPr id="11286" name="Pictur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0800" y="-50800"/>
              <a:ext cx="2544174" cy="1193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2" name="Picture 1" descr="ics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798" y="5873941"/>
            <a:ext cx="786384" cy="871728"/>
          </a:xfrm>
          <a:prstGeom prst="rect">
            <a:avLst/>
          </a:prstGeom>
        </p:spPr>
      </p:pic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4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14076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Security Mechanisms: </a:t>
            </a:r>
            <a:r>
              <a:rPr lang="en-US" dirty="0" smtClean="0"/>
              <a:t>Host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4101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Using a Host IDS is recommended for hosts in a Science DMZ</a:t>
            </a:r>
          </a:p>
          <a:p>
            <a:r>
              <a:rPr lang="en-US" sz="3400" dirty="0" smtClean="0"/>
              <a:t>There are several open source solutions that have been recommended:</a:t>
            </a:r>
            <a:endParaRPr lang="en-US" sz="3400" dirty="0"/>
          </a:p>
          <a:p>
            <a:pPr lvl="1">
              <a:buFont typeface="Arial"/>
              <a:buChar char="•"/>
            </a:pPr>
            <a:r>
              <a:rPr lang="en-US" sz="3000" dirty="0" err="1" smtClean="0"/>
              <a:t>OSSec</a:t>
            </a:r>
            <a:r>
              <a:rPr lang="en-US" sz="3000" dirty="0" smtClean="0"/>
              <a:t>:</a:t>
            </a:r>
            <a:r>
              <a:rPr lang="en-US" sz="3000" dirty="0"/>
              <a:t> </a:t>
            </a:r>
            <a:r>
              <a:rPr lang="en-US" sz="3000" u="sng" dirty="0" smtClean="0">
                <a:hlinkClick r:id="rId2"/>
              </a:rPr>
              <a:t>http</a:t>
            </a:r>
            <a:r>
              <a:rPr lang="en-US" sz="3000" u="sng" dirty="0">
                <a:hlinkClick r:id="rId2"/>
              </a:rPr>
              <a:t>://www.ossec.net</a:t>
            </a:r>
            <a:r>
              <a:rPr lang="en-US" sz="3000" u="sng" dirty="0" smtClean="0">
                <a:hlinkClick r:id="rId2"/>
              </a:rPr>
              <a:t>/</a:t>
            </a:r>
            <a:endParaRPr lang="en-US" sz="3000" dirty="0"/>
          </a:p>
          <a:p>
            <a:pPr lvl="1">
              <a:buFont typeface="Arial"/>
              <a:buChar char="•"/>
            </a:pPr>
            <a:r>
              <a:rPr lang="en-US" sz="3000" dirty="0" err="1" smtClean="0"/>
              <a:t>Rkhunter</a:t>
            </a:r>
            <a:r>
              <a:rPr lang="en-US" sz="3000" dirty="0" smtClean="0"/>
              <a:t>: </a:t>
            </a:r>
            <a:r>
              <a:rPr lang="en-US" sz="3000" u="sng" dirty="0">
                <a:hlinkClick r:id="rId3"/>
              </a:rPr>
              <a:t>http://rkhunter.sourceforge.net (rootkit detection + FIM)</a:t>
            </a:r>
          </a:p>
          <a:p>
            <a:pPr lvl="1">
              <a:buFont typeface="Arial"/>
              <a:buChar char="•"/>
            </a:pPr>
            <a:r>
              <a:rPr lang="en-US" sz="3000" dirty="0" err="1"/>
              <a:t>chkrootkit</a:t>
            </a:r>
            <a:r>
              <a:rPr lang="en-US" sz="3000" dirty="0"/>
              <a:t>: http://</a:t>
            </a:r>
            <a:r>
              <a:rPr lang="en-US" sz="3000" dirty="0" err="1"/>
              <a:t>chkrootkit.org</a:t>
            </a:r>
            <a:r>
              <a:rPr lang="en-US" sz="3000" dirty="0"/>
              <a:t>/</a:t>
            </a:r>
          </a:p>
          <a:p>
            <a:pPr lvl="1">
              <a:buFont typeface="Arial"/>
              <a:buChar char="•"/>
            </a:pPr>
            <a:r>
              <a:rPr lang="en-US" sz="3000" dirty="0" err="1" smtClean="0"/>
              <a:t>Logcheck</a:t>
            </a:r>
            <a:r>
              <a:rPr lang="en-US" sz="3000" dirty="0" smtClean="0"/>
              <a:t>: </a:t>
            </a:r>
            <a:r>
              <a:rPr lang="en-US" sz="3000" u="sng" dirty="0">
                <a:hlinkClick r:id="rId4"/>
              </a:rPr>
              <a:t>http://logcheck.org (log monitoring)</a:t>
            </a:r>
          </a:p>
          <a:p>
            <a:pPr lvl="1">
              <a:buFont typeface="Arial"/>
              <a:buChar char="•"/>
            </a:pPr>
            <a:r>
              <a:rPr lang="en-US" sz="3000" dirty="0" smtClean="0"/>
              <a:t>Fail2ban: </a:t>
            </a:r>
            <a:r>
              <a:rPr lang="en-US" sz="3000" u="sng" dirty="0" smtClean="0">
                <a:hlinkClick r:id="rId5"/>
              </a:rPr>
              <a:t>http</a:t>
            </a:r>
            <a:r>
              <a:rPr lang="en-US" sz="3000" u="sng" dirty="0">
                <a:hlinkClick r:id="rId5"/>
              </a:rPr>
              <a:t>://www.fail2ban.org/wiki/index.php/Main_Page</a:t>
            </a:r>
          </a:p>
          <a:p>
            <a:pPr lvl="1">
              <a:buFont typeface="Arial"/>
              <a:buChar char="•"/>
            </a:pPr>
            <a:r>
              <a:rPr lang="en-US" sz="3000" dirty="0" err="1"/>
              <a:t>denyhosts</a:t>
            </a:r>
            <a:r>
              <a:rPr lang="en-US" sz="3000" dirty="0"/>
              <a:t>: </a:t>
            </a:r>
            <a:r>
              <a:rPr lang="en-US" sz="3000" dirty="0">
                <a:hlinkClick r:id="rId6"/>
              </a:rPr>
              <a:t>http://denyhosts.sourceforge.net</a:t>
            </a:r>
            <a:r>
              <a:rPr lang="en-US" sz="3000" dirty="0" smtClean="0">
                <a:hlinkClick r:id="rId6"/>
              </a:rPr>
              <a:t>/</a:t>
            </a:r>
            <a:r>
              <a:rPr lang="en-US" sz="3000" dirty="0" smtClean="0"/>
              <a:t> </a:t>
            </a:r>
            <a:endParaRPr lang="en-US" sz="30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7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95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Other Security </a:t>
            </a:r>
            <a:r>
              <a:rPr lang="en-US" sz="4000" dirty="0" smtClean="0"/>
              <a:t>Mechanisms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8277"/>
            <a:ext cx="8229600" cy="5068887"/>
          </a:xfrm>
        </p:spPr>
        <p:txBody>
          <a:bodyPr>
            <a:normAutofit/>
          </a:bodyPr>
          <a:lstStyle/>
          <a:p>
            <a:r>
              <a:rPr lang="en-US" sz="2200" dirty="0" err="1" smtClean="0"/>
              <a:t>Blackhole</a:t>
            </a:r>
            <a:r>
              <a:rPr lang="en-US" sz="2200" dirty="0" smtClean="0"/>
              <a:t> </a:t>
            </a:r>
            <a:r>
              <a:rPr lang="en-US" sz="2200" dirty="0"/>
              <a:t>Routing to block attacks</a:t>
            </a:r>
          </a:p>
          <a:p>
            <a:r>
              <a:rPr lang="en-US" sz="2200" dirty="0" err="1"/>
              <a:t>Netflow</a:t>
            </a:r>
            <a:r>
              <a:rPr lang="en-US" sz="2200" dirty="0"/>
              <a:t>, IPFIX, </a:t>
            </a:r>
            <a:r>
              <a:rPr lang="en-US" sz="2200" dirty="0" err="1"/>
              <a:t>sflow</a:t>
            </a:r>
            <a:r>
              <a:rPr lang="en-US" sz="2200" dirty="0"/>
              <a:t>, etc. can provide </a:t>
            </a:r>
            <a:r>
              <a:rPr lang="en-US" sz="2200" dirty="0" smtClean="0"/>
              <a:t>visibility</a:t>
            </a:r>
          </a:p>
          <a:p>
            <a:r>
              <a:rPr lang="en-US" sz="2200" dirty="0" err="1" smtClean="0"/>
              <a:t>Openflow</a:t>
            </a:r>
            <a:r>
              <a:rPr lang="en-US" sz="2200" dirty="0" smtClean="0"/>
              <a:t> and SDN</a:t>
            </a:r>
            <a:endParaRPr lang="en-US" sz="2200" dirty="0"/>
          </a:p>
          <a:p>
            <a:pPr lvl="1"/>
            <a:r>
              <a:rPr lang="en-US" sz="2200" dirty="0" smtClean="0"/>
              <a:t>Using </a:t>
            </a:r>
            <a:r>
              <a:rPr lang="en-US" sz="2200" dirty="0" err="1" smtClean="0"/>
              <a:t>Openflow</a:t>
            </a:r>
            <a:r>
              <a:rPr lang="en-US" sz="2200" dirty="0" smtClean="0"/>
              <a:t> to control access to a network-based service seems pretty obvious</a:t>
            </a:r>
            <a:endParaRPr lang="en-US" sz="2200" dirty="0"/>
          </a:p>
          <a:p>
            <a:pPr lvl="1"/>
            <a:r>
              <a:rPr lang="en-US" sz="2200" dirty="0" smtClean="0"/>
              <a:t>There is clearly a hole in the ecosystem with the label “</a:t>
            </a:r>
            <a:r>
              <a:rPr lang="en-US" sz="2200" dirty="0" err="1" smtClean="0"/>
              <a:t>Openflow</a:t>
            </a:r>
            <a:r>
              <a:rPr lang="en-US" sz="2200" dirty="0" smtClean="0"/>
              <a:t> Firewall” – I really hope someone is working on this (it appears so)</a:t>
            </a:r>
          </a:p>
          <a:p>
            <a:pPr lvl="1"/>
            <a:r>
              <a:rPr lang="en-US" sz="2200" dirty="0" smtClean="0"/>
              <a:t>This could significantly reduce the attack surface for any authenticated network service</a:t>
            </a:r>
          </a:p>
          <a:p>
            <a:pPr lvl="1"/>
            <a:r>
              <a:rPr lang="en-US" sz="2200" dirty="0" smtClean="0"/>
              <a:t>This would only work if the </a:t>
            </a:r>
            <a:r>
              <a:rPr lang="en-US" sz="2200" dirty="0" err="1" smtClean="0"/>
              <a:t>Openflow</a:t>
            </a:r>
            <a:r>
              <a:rPr lang="en-US" sz="2200" dirty="0" smtClean="0"/>
              <a:t> device had a robust data plane</a:t>
            </a:r>
            <a:endParaRPr lang="en-US" sz="2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67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Collaboration Within The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7148"/>
            <a:ext cx="8229600" cy="5001155"/>
          </a:xfrm>
        </p:spPr>
        <p:txBody>
          <a:bodyPr>
            <a:noAutofit/>
          </a:bodyPr>
          <a:lstStyle/>
          <a:p>
            <a:r>
              <a:rPr lang="en-US" sz="2000" dirty="0" smtClean="0"/>
              <a:t>All stakeholders should collaborate on Science DMZ design, policy, and enforcement</a:t>
            </a:r>
          </a:p>
          <a:p>
            <a:r>
              <a:rPr lang="en-US" sz="2000" dirty="0" smtClean="0"/>
              <a:t>The security people have to be on board</a:t>
            </a:r>
          </a:p>
          <a:p>
            <a:pPr lvl="1"/>
            <a:r>
              <a:rPr lang="en-US" sz="1600" dirty="0" smtClean="0"/>
              <a:t>Remember: security people already have political cover – it’s called the firewall</a:t>
            </a:r>
          </a:p>
          <a:p>
            <a:pPr lvl="1"/>
            <a:r>
              <a:rPr lang="en-US" sz="1600" dirty="0" smtClean="0"/>
              <a:t>If a host gets compromised, the security officer can say they did their due diligence because there was a firewall in place</a:t>
            </a:r>
          </a:p>
          <a:p>
            <a:pPr lvl="1"/>
            <a:r>
              <a:rPr lang="en-US" sz="1600" dirty="0" smtClean="0"/>
              <a:t>If the deployment of a Science DMZ is going to jeopardize the job of the security officer, expect pushback</a:t>
            </a:r>
          </a:p>
          <a:p>
            <a:r>
              <a:rPr lang="en-US" sz="2000" dirty="0" smtClean="0"/>
              <a:t>The Science DMZ is a strategic asset, and should be understood by the strategic thinkers in the organization</a:t>
            </a:r>
          </a:p>
          <a:p>
            <a:pPr lvl="1"/>
            <a:r>
              <a:rPr lang="en-US" sz="1600" dirty="0" smtClean="0"/>
              <a:t>Changes in security models</a:t>
            </a:r>
          </a:p>
          <a:p>
            <a:pPr lvl="1"/>
            <a:r>
              <a:rPr lang="en-US" sz="1600" dirty="0" smtClean="0"/>
              <a:t>Changes in operational models</a:t>
            </a:r>
          </a:p>
          <a:p>
            <a:pPr lvl="1"/>
            <a:r>
              <a:rPr lang="en-US" sz="1600" dirty="0" smtClean="0"/>
              <a:t>Enhanced ability to compete for funding</a:t>
            </a:r>
          </a:p>
          <a:p>
            <a:pPr lvl="1"/>
            <a:r>
              <a:rPr lang="en-US" sz="1600" dirty="0" smtClean="0"/>
              <a:t>Increased institutional capability – greater science output</a:t>
            </a:r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347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 Placeholder 7"/>
          <p:cNvSpPr txBox="1">
            <a:spLocks/>
          </p:cNvSpPr>
          <p:nvPr/>
        </p:nvSpPr>
        <p:spPr>
          <a:xfrm>
            <a:off x="4648200" y="4689887"/>
            <a:ext cx="4495800" cy="215370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i="1" dirty="0" smtClean="0"/>
              <a:t>Jason Zurawski - </a:t>
            </a:r>
            <a:r>
              <a:rPr lang="en-US" sz="1200" i="1" dirty="0" smtClean="0">
                <a:hlinkClick r:id="rId3"/>
              </a:rPr>
              <a:t>zurawski@es.net</a:t>
            </a:r>
            <a:r>
              <a:rPr lang="en-US" sz="1200" i="1" dirty="0" smtClean="0"/>
              <a:t> </a:t>
            </a:r>
          </a:p>
          <a:p>
            <a:pPr>
              <a:defRPr/>
            </a:pPr>
            <a:r>
              <a:rPr lang="en-US" sz="1200" i="1" smtClean="0"/>
              <a:t>Mary </a:t>
            </a:r>
            <a:r>
              <a:rPr lang="en-US" sz="1200" i="1" dirty="0" smtClean="0"/>
              <a:t>Hester – </a:t>
            </a:r>
            <a:r>
              <a:rPr lang="en-US" sz="1200" i="1" dirty="0" smtClean="0">
                <a:hlinkClick r:id="rId4"/>
              </a:rPr>
              <a:t>mchester@es.net</a:t>
            </a:r>
            <a:r>
              <a:rPr lang="en-US" sz="1200" i="1" dirty="0" smtClean="0"/>
              <a:t> </a:t>
            </a:r>
          </a:p>
          <a:p>
            <a:pPr>
              <a:defRPr/>
            </a:pPr>
            <a:r>
              <a:rPr lang="en-US" sz="1200" dirty="0" smtClean="0"/>
              <a:t>	</a:t>
            </a:r>
          </a:p>
          <a:p>
            <a:pPr>
              <a:defRPr/>
            </a:pPr>
            <a:r>
              <a:rPr lang="en-US" sz="1200" dirty="0"/>
              <a:t>	</a:t>
            </a:r>
            <a:r>
              <a:rPr lang="en-US" sz="1200" dirty="0" smtClean="0"/>
              <a:t>		ESnet Science Engagement – </a:t>
            </a:r>
            <a:r>
              <a:rPr lang="en-US" sz="1200" dirty="0" smtClean="0">
                <a:hlinkClick r:id="rId5"/>
              </a:rPr>
              <a:t>engage@es.net</a:t>
            </a:r>
            <a:endParaRPr lang="en-US" sz="1200" dirty="0"/>
          </a:p>
          <a:p>
            <a:pPr>
              <a:defRPr/>
            </a:pPr>
            <a:endParaRPr lang="en-US" sz="1200" dirty="0" smtClean="0"/>
          </a:p>
          <a:p>
            <a:pPr>
              <a:defRPr/>
            </a:pPr>
            <a:r>
              <a:rPr lang="en-US" dirty="0" smtClean="0"/>
              <a:t>	</a:t>
            </a:r>
          </a:p>
          <a:p>
            <a:pPr>
              <a:defRPr/>
            </a:pPr>
            <a:endParaRPr lang="en-US" dirty="0">
              <a:hlinkClick r:id=""/>
            </a:endParaRPr>
          </a:p>
          <a:p>
            <a:pPr>
              <a:defRPr/>
            </a:pPr>
            <a:endParaRPr lang="en-US" dirty="0">
              <a:hlinkClick r:id=""/>
            </a:endParaRPr>
          </a:p>
          <a:p>
            <a:pPr algn="r">
              <a:defRPr/>
            </a:pPr>
            <a:r>
              <a:rPr lang="en-US" dirty="0" smtClean="0">
                <a:hlinkClick r:id="rId6"/>
              </a:rPr>
              <a:t>http://fasterdata.es.net</a:t>
            </a:r>
            <a:r>
              <a:rPr lang="en-US" dirty="0" smtClean="0"/>
              <a:t>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Science DMZ Security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522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08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Science DMZ security model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Enterprise Firewall issues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Non-firewall security options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Touch on </a:t>
            </a:r>
            <a:r>
              <a:rPr lang="en-US" sz="2800" dirty="0"/>
              <a:t>o</a:t>
            </a:r>
            <a:r>
              <a:rPr lang="en-US" sz="2800" dirty="0" smtClean="0"/>
              <a:t>rganizational structures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544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Security Analysis from the University of Illinois (Nick </a:t>
            </a:r>
            <a:r>
              <a:rPr lang="en-US" dirty="0" err="1"/>
              <a:t>Buraglio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341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dirty="0" smtClean="0"/>
              <a:t>security now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Firewalls</a:t>
            </a:r>
          </a:p>
          <a:p>
            <a:r>
              <a:rPr lang="en-US" dirty="0" smtClean="0"/>
              <a:t>IPS</a:t>
            </a:r>
          </a:p>
          <a:p>
            <a:r>
              <a:rPr lang="en-US" dirty="0" smtClean="0"/>
              <a:t>ACLs</a:t>
            </a:r>
          </a:p>
          <a:p>
            <a:r>
              <a:rPr lang="en-US" dirty="0" smtClean="0"/>
              <a:t>Black hole routing</a:t>
            </a:r>
          </a:p>
          <a:p>
            <a:r>
              <a:rPr lang="en-US" dirty="0" smtClean="0"/>
              <a:t>IDS</a:t>
            </a:r>
          </a:p>
          <a:p>
            <a:r>
              <a:rPr lang="en-US" dirty="0" smtClean="0"/>
              <a:t>Host IDS</a:t>
            </a:r>
          </a:p>
          <a:p>
            <a:r>
              <a:rPr lang="en-US" dirty="0" smtClean="0"/>
              <a:t>SNMP collection</a:t>
            </a:r>
          </a:p>
          <a:p>
            <a:endParaRPr lang="en-US" dirty="0"/>
          </a:p>
          <a:p>
            <a:r>
              <a:rPr lang="en-US" dirty="0" smtClean="0"/>
              <a:t>The first 2 (Firewalls and IPS) are the only ones with performance implications. Can we create a secure environment without them?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5981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 </a:t>
            </a:r>
            <a:r>
              <a:rPr lang="en-US"/>
              <a:t>and </a:t>
            </a:r>
            <a:r>
              <a:rPr lang="en-US" smtClean="0"/>
              <a:t>Security </a:t>
            </a:r>
            <a:r>
              <a:rPr lang="en-US" dirty="0"/>
              <a:t>C</a:t>
            </a:r>
            <a:r>
              <a:rPr lang="en-US" smtClean="0"/>
              <a:t>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“</a:t>
            </a:r>
            <a:r>
              <a:rPr lang="en-US" dirty="0"/>
              <a:t>Adding visibility is essential for accountability”</a:t>
            </a:r>
          </a:p>
          <a:p>
            <a:pPr lvl="1"/>
            <a:r>
              <a:rPr lang="en-US" dirty="0"/>
              <a:t>“Timely mitigation of issues is required”</a:t>
            </a:r>
          </a:p>
          <a:p>
            <a:pPr lvl="1"/>
            <a:r>
              <a:rPr lang="en-US" dirty="0"/>
              <a:t>“Automated mitigation is highly desirable”*</a:t>
            </a:r>
          </a:p>
          <a:p>
            <a:pPr lvl="1"/>
            <a:r>
              <a:rPr lang="en-US" dirty="0"/>
              <a:t>“Once you’ve broken into a DMZ host you have an outpost in enemy territory”</a:t>
            </a:r>
          </a:p>
          <a:p>
            <a:pPr marL="2286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301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12498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University of Illinois management, network engineers, and security staff decided on the following for their Science DMZ: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Flow Data for accountability (</a:t>
            </a:r>
            <a:r>
              <a:rPr lang="en-US" sz="3400" dirty="0" err="1" smtClean="0"/>
              <a:t>netflow</a:t>
            </a:r>
            <a:r>
              <a:rPr lang="en-US" sz="3400" dirty="0" smtClean="0"/>
              <a:t>/</a:t>
            </a:r>
            <a:r>
              <a:rPr lang="en-US" sz="3400" dirty="0" err="1" smtClean="0"/>
              <a:t>sflow</a:t>
            </a:r>
            <a:r>
              <a:rPr lang="en-US" sz="3400" dirty="0" smtClean="0"/>
              <a:t>/</a:t>
            </a:r>
            <a:r>
              <a:rPr lang="en-US" sz="3400" dirty="0" err="1" smtClean="0"/>
              <a:t>jflow</a:t>
            </a:r>
            <a:r>
              <a:rPr lang="en-US" sz="34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SNMP collection for baseline creation and capacity planning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Router ACLs for best practice ingress blocks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Passive network IDS for monitoring (Bro)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Host IDS on all hosts outside the firewall (</a:t>
            </a:r>
            <a:r>
              <a:rPr lang="en-US" sz="3400" dirty="0" err="1" smtClean="0"/>
              <a:t>OSSec</a:t>
            </a:r>
            <a:r>
              <a:rPr lang="en-US" sz="34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3400" dirty="0" smtClean="0"/>
              <a:t>IDS triggered black hole routing for mitigation</a:t>
            </a:r>
          </a:p>
          <a:p>
            <a:pPr lvl="1"/>
            <a:r>
              <a:rPr lang="en-US" sz="3400" dirty="0" smtClean="0"/>
              <a:t>Triggers from both network and host IDS</a:t>
            </a:r>
          </a:p>
          <a:p>
            <a:pPr>
              <a:buFont typeface="Arial"/>
              <a:buChar char="•"/>
            </a:pPr>
            <a:r>
              <a:rPr lang="en-US" sz="3400" dirty="0" err="1" smtClean="0"/>
              <a:t>Bogon</a:t>
            </a:r>
            <a:r>
              <a:rPr lang="en-US" sz="3400" dirty="0" smtClean="0"/>
              <a:t> (bogus IP address) filtering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081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>
            <a:normAutofit/>
          </a:bodyPr>
          <a:lstStyle/>
          <a:p>
            <a:r>
              <a:rPr lang="en-US" dirty="0" smtClean="0"/>
              <a:t>Bro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96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196453" y="142875"/>
            <a:ext cx="8751094" cy="623962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Palatino" charset="0"/>
                <a:cs typeface="Palatino" charset="0"/>
                <a:sym typeface="Palatino" charset="0"/>
              </a:rPr>
              <a:t>Bro </a:t>
            </a:r>
            <a:r>
              <a:rPr lang="en-US" sz="4000" b="1" i="1" dirty="0">
                <a:latin typeface="Palatino" charset="0"/>
                <a:cs typeface="Palatino" charset="0"/>
                <a:sym typeface="Palatino" charset="0"/>
              </a:rPr>
              <a:t>Cluster</a:t>
            </a:r>
            <a:r>
              <a:rPr lang="en-US" sz="4000" b="1" dirty="0">
                <a:latin typeface="Palatino" charset="0"/>
                <a:cs typeface="Palatino" charset="0"/>
                <a:sym typeface="Palatino" charset="0"/>
              </a:rPr>
              <a:t> Ecosystem</a:t>
            </a:r>
            <a:endParaRPr lang="en-US" sz="4000" dirty="0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 flipV="1">
            <a:off x="1710035" y="2001367"/>
            <a:ext cx="5719465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21457"/>
            <a:endParaRPr lang="en-US" sz="800"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8916" name="AutoShape 4"/>
          <p:cNvSpPr>
            <a:spLocks/>
          </p:cNvSpPr>
          <p:nvPr/>
        </p:nvSpPr>
        <p:spPr bwMode="auto">
          <a:xfrm>
            <a:off x="4252764" y="1683246"/>
            <a:ext cx="294680" cy="2232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latin typeface="Helvetica" charset="0"/>
                <a:cs typeface="Helvetica" charset="0"/>
                <a:sym typeface="Helvetica" charset="0"/>
              </a:rPr>
              <a:t>Tap</a:t>
            </a:r>
            <a:endParaRPr 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 flipV="1">
            <a:off x="4570884" y="2006947"/>
            <a:ext cx="0" cy="112849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triangle" w="med" len="med"/>
            <a:tailEnd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21457"/>
            <a:endParaRPr lang="en-US" sz="800"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8918" name="AutoShape 6"/>
          <p:cNvSpPr>
            <a:spLocks/>
          </p:cNvSpPr>
          <p:nvPr/>
        </p:nvSpPr>
        <p:spPr bwMode="auto">
          <a:xfrm>
            <a:off x="4501679" y="1942208"/>
            <a:ext cx="125016" cy="11831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24444"/>
              </a:gs>
            </a:gsLst>
            <a:lin ang="5400000"/>
          </a:gradFill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en-US" sz="2800">
              <a:solidFill>
                <a:srgbClr val="093400"/>
              </a:solidFill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8919" name="AutoShape 7"/>
          <p:cNvSpPr>
            <a:spLocks/>
          </p:cNvSpPr>
          <p:nvPr/>
        </p:nvSpPr>
        <p:spPr bwMode="auto">
          <a:xfrm>
            <a:off x="3893344" y="3152180"/>
            <a:ext cx="1348383" cy="571500"/>
          </a:xfrm>
          <a:prstGeom prst="roundRect">
            <a:avLst>
              <a:gd name="adj" fmla="val 23440"/>
            </a:avLst>
          </a:prstGeom>
          <a:gradFill rotWithShape="0">
            <a:gsLst>
              <a:gs pos="0">
                <a:srgbClr val="FFFFFF"/>
              </a:gs>
              <a:gs pos="100000">
                <a:srgbClr val="FFFAE2"/>
              </a:gs>
            </a:gsLst>
            <a:lin ang="5400000"/>
          </a:gradFill>
          <a:ln w="12700" cap="flat" cmpd="sng">
            <a:solidFill>
              <a:srgbClr val="F1F1F1"/>
            </a:solidFill>
            <a:prstDash val="solid"/>
            <a:miter lim="0"/>
            <a:headEnd/>
            <a:tailEnd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r>
              <a:rPr lang="en-US" sz="2700">
                <a:solidFill>
                  <a:srgbClr val="093400"/>
                </a:solidFill>
                <a:latin typeface="Helvetica" charset="0"/>
                <a:cs typeface="Helvetica" charset="0"/>
                <a:sym typeface="Helvetica" charset="0"/>
              </a:rPr>
              <a:t>Bro</a:t>
            </a:r>
            <a:endParaRPr lang="en-US"/>
          </a:p>
        </p:txBody>
      </p:sp>
      <p:sp>
        <p:nvSpPr>
          <p:cNvPr id="38920" name="AutoShape 8"/>
          <p:cNvSpPr>
            <a:spLocks/>
          </p:cNvSpPr>
          <p:nvPr/>
        </p:nvSpPr>
        <p:spPr bwMode="auto">
          <a:xfrm>
            <a:off x="7430616" y="1525861"/>
            <a:ext cx="963290" cy="965522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2A85A7"/>
              </a:gs>
            </a:gsLst>
            <a:lin ang="5400000"/>
          </a:gradFill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rgbClr val="093400"/>
                </a:solidFill>
                <a:latin typeface="Helvetica" charset="0"/>
                <a:cs typeface="Helvetica" charset="0"/>
                <a:sym typeface="Helvetica" charset="0"/>
              </a:rPr>
              <a:t>Internal Network</a:t>
            </a:r>
            <a:endParaRPr lang="en-US"/>
          </a:p>
        </p:txBody>
      </p:sp>
      <p:sp>
        <p:nvSpPr>
          <p:cNvPr id="38921" name="AutoShape 9"/>
          <p:cNvSpPr>
            <a:spLocks/>
          </p:cNvSpPr>
          <p:nvPr/>
        </p:nvSpPr>
        <p:spPr bwMode="auto">
          <a:xfrm>
            <a:off x="748978" y="1525861"/>
            <a:ext cx="963290" cy="965522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2A85A7"/>
              </a:gs>
            </a:gsLst>
            <a:lin ang="5400000"/>
          </a:gradFill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solidFill>
                  <a:srgbClr val="093400"/>
                </a:solidFill>
                <a:latin typeface="Gill Sans" charset="0"/>
                <a:cs typeface="Gill Sans" charset="0"/>
                <a:sym typeface="Gill Sans" charset="0"/>
              </a:rPr>
              <a:t>Internet</a:t>
            </a:r>
            <a:endParaRPr lang="en-US"/>
          </a:p>
        </p:txBody>
      </p:sp>
      <p:grpSp>
        <p:nvGrpSpPr>
          <p:cNvPr id="38922" name="Group 10"/>
          <p:cNvGrpSpPr>
            <a:grpSpLocks/>
          </p:cNvGrpSpPr>
          <p:nvPr/>
        </p:nvGrpSpPr>
        <p:grpSpPr bwMode="auto">
          <a:xfrm>
            <a:off x="5267400" y="3722564"/>
            <a:ext cx="3546202" cy="1626319"/>
            <a:chOff x="0" y="0"/>
            <a:chExt cx="5044497" cy="2311401"/>
          </a:xfrm>
        </p:grpSpPr>
        <p:sp>
          <p:nvSpPr>
            <p:cNvPr id="38923" name="AutoShape 11"/>
            <p:cNvSpPr>
              <a:spLocks/>
            </p:cNvSpPr>
            <p:nvPr/>
          </p:nvSpPr>
          <p:spPr bwMode="auto">
            <a:xfrm>
              <a:off x="1945696" y="882650"/>
              <a:ext cx="3098801" cy="3048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900" i="1">
                  <a:latin typeface="Helvetica" charset="0"/>
                  <a:cs typeface="Helvetica" charset="0"/>
                  <a:sym typeface="Helvetica" charset="0"/>
                </a:rPr>
                <a:t>Bro Client Communication Library</a:t>
              </a:r>
              <a:endParaRPr lang="en-US"/>
            </a:p>
          </p:txBody>
        </p:sp>
        <p:sp>
          <p:nvSpPr>
            <p:cNvPr id="38924" name="AutoShape 12"/>
            <p:cNvSpPr>
              <a:spLocks/>
            </p:cNvSpPr>
            <p:nvPr/>
          </p:nvSpPr>
          <p:spPr bwMode="auto">
            <a:xfrm>
              <a:off x="1881074" y="1625600"/>
              <a:ext cx="1244601" cy="685801"/>
            </a:xfrm>
            <a:prstGeom prst="roundRect">
              <a:avLst>
                <a:gd name="adj" fmla="val 27778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400">
                  <a:solidFill>
                    <a:srgbClr val="093400"/>
                  </a:solidFill>
                  <a:latin typeface="Helvetica" charset="0"/>
                  <a:cs typeface="Helvetica" charset="0"/>
                  <a:sym typeface="Helvetica" charset="0"/>
                </a:rPr>
                <a:t>Broccoli</a:t>
              </a:r>
              <a:endParaRPr lang="en-US"/>
            </a:p>
          </p:txBody>
        </p:sp>
        <p:sp>
          <p:nvSpPr>
            <p:cNvPr id="38925" name="Line 13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842975" cy="1587501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26" name="AutoShape 14"/>
            <p:cNvSpPr>
              <a:spLocks/>
            </p:cNvSpPr>
            <p:nvPr/>
          </p:nvSpPr>
          <p:spPr bwMode="auto">
            <a:xfrm>
              <a:off x="1171905" y="666750"/>
              <a:ext cx="696684" cy="330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Events</a:t>
              </a:r>
              <a:endParaRPr lang="en-US"/>
            </a:p>
          </p:txBody>
        </p:sp>
      </p:grpSp>
      <p:grpSp>
        <p:nvGrpSpPr>
          <p:cNvPr id="38927" name="Group 15"/>
          <p:cNvGrpSpPr>
            <a:grpSpLocks/>
          </p:cNvGrpSpPr>
          <p:nvPr/>
        </p:nvGrpSpPr>
        <p:grpSpPr bwMode="auto">
          <a:xfrm>
            <a:off x="5295304" y="3089672"/>
            <a:ext cx="2786063" cy="714375"/>
            <a:chOff x="0" y="-101600"/>
            <a:chExt cx="3962400" cy="1016001"/>
          </a:xfrm>
        </p:grpSpPr>
        <p:pic>
          <p:nvPicPr>
            <p:cNvPr id="38928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1500" y="-101600"/>
              <a:ext cx="2120900" cy="1016001"/>
            </a:xfrm>
            <a:prstGeom prst="rect">
              <a:avLst/>
            </a:prstGeom>
            <a:noFill/>
            <a:ln>
              <a:noFill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38929" name="Line 17"/>
            <p:cNvSpPr>
              <a:spLocks noChangeShapeType="1"/>
            </p:cNvSpPr>
            <p:nvPr/>
          </p:nvSpPr>
          <p:spPr bwMode="auto">
            <a:xfrm flipH="1">
              <a:off x="0" y="406400"/>
              <a:ext cx="1803751" cy="2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30" name="AutoShape 18"/>
            <p:cNvSpPr>
              <a:spLocks/>
            </p:cNvSpPr>
            <p:nvPr/>
          </p:nvSpPr>
          <p:spPr bwMode="auto">
            <a:xfrm>
              <a:off x="562570" y="76200"/>
              <a:ext cx="696684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Events</a:t>
              </a:r>
              <a:endParaRPr lang="en-US"/>
            </a:p>
          </p:txBody>
        </p:sp>
        <p:sp>
          <p:nvSpPr>
            <p:cNvPr id="38931" name="AutoShape 19"/>
            <p:cNvSpPr>
              <a:spLocks/>
            </p:cNvSpPr>
            <p:nvPr/>
          </p:nvSpPr>
          <p:spPr bwMode="auto">
            <a:xfrm>
              <a:off x="631356" y="381000"/>
              <a:ext cx="559111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State</a:t>
              </a:r>
              <a:endParaRPr lang="en-US"/>
            </a:p>
          </p:txBody>
        </p:sp>
      </p:grpSp>
      <p:grpSp>
        <p:nvGrpSpPr>
          <p:cNvPr id="38932" name="Group 20"/>
          <p:cNvGrpSpPr>
            <a:grpSpLocks/>
          </p:cNvGrpSpPr>
          <p:nvPr/>
        </p:nvGrpSpPr>
        <p:grpSpPr bwMode="auto">
          <a:xfrm>
            <a:off x="7572375" y="4652367"/>
            <a:ext cx="1125141" cy="919758"/>
            <a:chOff x="0" y="0"/>
            <a:chExt cx="1600200" cy="1308100"/>
          </a:xfrm>
        </p:grpSpPr>
        <p:sp>
          <p:nvSpPr>
            <p:cNvPr id="38933" name="AutoShape 21"/>
            <p:cNvSpPr>
              <a:spLocks/>
            </p:cNvSpPr>
            <p:nvPr/>
          </p:nvSpPr>
          <p:spPr bwMode="auto">
            <a:xfrm>
              <a:off x="0" y="482600"/>
              <a:ext cx="1600200" cy="34290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rgbClr val="093400"/>
                  </a:solidFill>
                  <a:latin typeface="Gill Sans" charset="0"/>
                  <a:cs typeface="Gill Sans" charset="0"/>
                  <a:sym typeface="Gill Sans" charset="0"/>
                </a:rPr>
                <a:t>Broccoli Ruby</a:t>
              </a:r>
              <a:endParaRPr lang="en-US"/>
            </a:p>
          </p:txBody>
        </p:sp>
        <p:sp>
          <p:nvSpPr>
            <p:cNvPr id="38934" name="AutoShape 22"/>
            <p:cNvSpPr>
              <a:spLocks/>
            </p:cNvSpPr>
            <p:nvPr/>
          </p:nvSpPr>
          <p:spPr bwMode="auto">
            <a:xfrm>
              <a:off x="0" y="0"/>
              <a:ext cx="1600200" cy="34290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rgbClr val="093400"/>
                  </a:solidFill>
                  <a:latin typeface="Gill Sans" charset="0"/>
                  <a:cs typeface="Gill Sans" charset="0"/>
                  <a:sym typeface="Gill Sans" charset="0"/>
                </a:rPr>
                <a:t>Broccoli Python</a:t>
              </a:r>
              <a:endParaRPr lang="en-US"/>
            </a:p>
          </p:txBody>
        </p:sp>
        <p:sp>
          <p:nvSpPr>
            <p:cNvPr id="38935" name="AutoShape 23"/>
            <p:cNvSpPr>
              <a:spLocks/>
            </p:cNvSpPr>
            <p:nvPr/>
          </p:nvSpPr>
          <p:spPr bwMode="auto">
            <a:xfrm>
              <a:off x="0" y="965200"/>
              <a:ext cx="1600200" cy="342900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rgbClr val="093400"/>
                  </a:solidFill>
                  <a:latin typeface="Gill Sans" charset="0"/>
                  <a:cs typeface="Gill Sans" charset="0"/>
                  <a:sym typeface="Gill Sans" charset="0"/>
                </a:rPr>
                <a:t>(Broccoli Perl)</a:t>
              </a:r>
              <a:endParaRPr lang="en-US"/>
            </a:p>
          </p:txBody>
        </p:sp>
      </p:grpSp>
      <p:grpSp>
        <p:nvGrpSpPr>
          <p:cNvPr id="38936" name="Group 24"/>
          <p:cNvGrpSpPr>
            <a:grpSpLocks/>
          </p:cNvGrpSpPr>
          <p:nvPr/>
        </p:nvGrpSpPr>
        <p:grpSpPr bwMode="auto">
          <a:xfrm>
            <a:off x="1366242" y="3196828"/>
            <a:ext cx="2482453" cy="491133"/>
            <a:chOff x="0" y="0"/>
            <a:chExt cx="3530951" cy="698500"/>
          </a:xfrm>
        </p:grpSpPr>
        <p:sp>
          <p:nvSpPr>
            <p:cNvPr id="38937" name="AutoShape 25"/>
            <p:cNvSpPr>
              <a:spLocks/>
            </p:cNvSpPr>
            <p:nvPr/>
          </p:nvSpPr>
          <p:spPr bwMode="auto">
            <a:xfrm>
              <a:off x="0" y="0"/>
              <a:ext cx="1651000" cy="698500"/>
            </a:xfrm>
            <a:prstGeom prst="roundRect">
              <a:avLst>
                <a:gd name="adj" fmla="val 27273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200">
                  <a:solidFill>
                    <a:srgbClr val="093400"/>
                  </a:solidFill>
                  <a:latin typeface="Helvetica" charset="0"/>
                  <a:cs typeface="Helvetica" charset="0"/>
                  <a:sym typeface="Helvetica" charset="0"/>
                </a:rPr>
                <a:t>External Scripts</a:t>
              </a:r>
              <a:endParaRPr lang="en-US"/>
            </a:p>
          </p:txBody>
        </p:sp>
        <p:sp>
          <p:nvSpPr>
            <p:cNvPr id="38938" name="Line 26"/>
            <p:cNvSpPr>
              <a:spLocks noChangeShapeType="1"/>
            </p:cNvSpPr>
            <p:nvPr/>
          </p:nvSpPr>
          <p:spPr bwMode="auto">
            <a:xfrm flipH="1">
              <a:off x="1727200" y="355600"/>
              <a:ext cx="1803751" cy="1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39" name="AutoShape 27"/>
            <p:cNvSpPr>
              <a:spLocks/>
            </p:cNvSpPr>
            <p:nvPr/>
          </p:nvSpPr>
          <p:spPr bwMode="auto">
            <a:xfrm>
              <a:off x="2097050" y="38100"/>
              <a:ext cx="1183724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Functionality</a:t>
              </a:r>
              <a:endParaRPr lang="en-US"/>
            </a:p>
          </p:txBody>
        </p:sp>
      </p:grpSp>
      <p:grpSp>
        <p:nvGrpSpPr>
          <p:cNvPr id="38940" name="Group 28"/>
          <p:cNvGrpSpPr>
            <a:grpSpLocks/>
          </p:cNvGrpSpPr>
          <p:nvPr/>
        </p:nvGrpSpPr>
        <p:grpSpPr bwMode="auto">
          <a:xfrm>
            <a:off x="3584154" y="3795117"/>
            <a:ext cx="1746870" cy="2643188"/>
            <a:chOff x="0" y="0"/>
            <a:chExt cx="2484193" cy="3760475"/>
          </a:xfrm>
        </p:grpSpPr>
        <p:sp>
          <p:nvSpPr>
            <p:cNvPr id="38941" name="AutoShape 29"/>
            <p:cNvSpPr>
              <a:spLocks/>
            </p:cNvSpPr>
            <p:nvPr/>
          </p:nvSpPr>
          <p:spPr bwMode="auto">
            <a:xfrm>
              <a:off x="274392" y="938300"/>
              <a:ext cx="2209801" cy="812801"/>
            </a:xfrm>
            <a:prstGeom prst="roundRect">
              <a:avLst>
                <a:gd name="adj" fmla="val 2344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2000">
                  <a:solidFill>
                    <a:srgbClr val="093400"/>
                  </a:solidFill>
                  <a:latin typeface="Helvetica" charset="0"/>
                  <a:cs typeface="Helvetica" charset="0"/>
                  <a:sym typeface="Helvetica" charset="0"/>
                </a:rPr>
                <a:t>BroControl</a:t>
              </a:r>
              <a:endParaRPr lang="en-US"/>
            </a:p>
          </p:txBody>
        </p:sp>
        <p:sp>
          <p:nvSpPr>
            <p:cNvPr id="38942" name="Line 30"/>
            <p:cNvSpPr>
              <a:spLocks noChangeShapeType="1"/>
            </p:cNvSpPr>
            <p:nvPr/>
          </p:nvSpPr>
          <p:spPr bwMode="auto">
            <a:xfrm flipH="1">
              <a:off x="1246107" y="0"/>
              <a:ext cx="1" cy="831707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43" name="Line 31"/>
            <p:cNvSpPr>
              <a:spLocks noChangeShapeType="1"/>
            </p:cNvSpPr>
            <p:nvPr/>
          </p:nvSpPr>
          <p:spPr bwMode="auto">
            <a:xfrm flipH="1">
              <a:off x="1468192" y="0"/>
              <a:ext cx="1" cy="831707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44" name="AutoShape 32"/>
            <p:cNvSpPr>
              <a:spLocks/>
            </p:cNvSpPr>
            <p:nvPr/>
          </p:nvSpPr>
          <p:spPr bwMode="auto">
            <a:xfrm>
              <a:off x="414703" y="266700"/>
              <a:ext cx="72840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Control</a:t>
              </a:r>
              <a:endParaRPr lang="en-US"/>
            </a:p>
          </p:txBody>
        </p:sp>
        <p:sp>
          <p:nvSpPr>
            <p:cNvPr id="38945" name="AutoShape 33"/>
            <p:cNvSpPr>
              <a:spLocks/>
            </p:cNvSpPr>
            <p:nvPr/>
          </p:nvSpPr>
          <p:spPr bwMode="auto">
            <a:xfrm>
              <a:off x="0" y="2044700"/>
              <a:ext cx="131069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User Interface</a:t>
              </a:r>
              <a:endParaRPr lang="en-US"/>
            </a:p>
          </p:txBody>
        </p:sp>
        <p:pic>
          <p:nvPicPr>
            <p:cNvPr id="38946" name="Picture 34" descr="MH90043394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065" y="2630155"/>
              <a:ext cx="1149056" cy="1130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8947" name="Line 35"/>
            <p:cNvSpPr>
              <a:spLocks noChangeShapeType="1"/>
            </p:cNvSpPr>
            <p:nvPr/>
          </p:nvSpPr>
          <p:spPr bwMode="auto">
            <a:xfrm flipH="1">
              <a:off x="1417392" y="1854200"/>
              <a:ext cx="1" cy="698574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948" name="AutoShape 36"/>
            <p:cNvSpPr>
              <a:spLocks/>
            </p:cNvSpPr>
            <p:nvPr/>
          </p:nvSpPr>
          <p:spPr bwMode="auto">
            <a:xfrm>
              <a:off x="1571225" y="266700"/>
              <a:ext cx="68617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Output</a:t>
              </a:r>
              <a:endParaRPr lang="en-US"/>
            </a:p>
          </p:txBody>
        </p:sp>
      </p:grpSp>
      <p:sp>
        <p:nvSpPr>
          <p:cNvPr id="38949" name="AutoShape 37"/>
          <p:cNvSpPr>
            <a:spLocks/>
          </p:cNvSpPr>
          <p:nvPr/>
        </p:nvSpPr>
        <p:spPr bwMode="auto">
          <a:xfrm>
            <a:off x="2704580" y="2160984"/>
            <a:ext cx="3698006" cy="350936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27000" dist="76201" dir="2700000" algn="ctr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en-US" sz="280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38950" name="Group 38"/>
          <p:cNvGrpSpPr>
            <a:grpSpLocks/>
          </p:cNvGrpSpPr>
          <p:nvPr/>
        </p:nvGrpSpPr>
        <p:grpSpPr bwMode="auto">
          <a:xfrm>
            <a:off x="3062883" y="2741414"/>
            <a:ext cx="3000375" cy="794742"/>
            <a:chOff x="0" y="0"/>
            <a:chExt cx="4267200" cy="1130300"/>
          </a:xfrm>
        </p:grpSpPr>
        <p:grpSp>
          <p:nvGrpSpPr>
            <p:cNvPr id="38951" name="Group 39"/>
            <p:cNvGrpSpPr>
              <a:grpSpLocks/>
            </p:cNvGrpSpPr>
            <p:nvPr/>
          </p:nvGrpSpPr>
          <p:grpSpPr bwMode="auto">
            <a:xfrm>
              <a:off x="0" y="74483"/>
              <a:ext cx="4267200" cy="1055817"/>
              <a:chOff x="0" y="0"/>
              <a:chExt cx="4267200" cy="1055817"/>
            </a:xfrm>
          </p:grpSpPr>
          <p:grpSp>
            <p:nvGrpSpPr>
              <p:cNvPr id="38952" name="Group 40"/>
              <p:cNvGrpSpPr>
                <a:grpSpLocks/>
              </p:cNvGrpSpPr>
              <p:nvPr/>
            </p:nvGrpSpPr>
            <p:grpSpPr bwMode="auto">
              <a:xfrm>
                <a:off x="0" y="585916"/>
                <a:ext cx="4267200" cy="469901"/>
                <a:chOff x="0" y="0"/>
                <a:chExt cx="4267200" cy="469900"/>
              </a:xfrm>
            </p:grpSpPr>
            <p:sp>
              <p:nvSpPr>
                <p:cNvPr id="38953" name="AutoShape 41"/>
                <p:cNvSpPr>
                  <a:spLocks/>
                </p:cNvSpPr>
                <p:nvPr/>
              </p:nvSpPr>
              <p:spPr bwMode="auto">
                <a:xfrm>
                  <a:off x="0" y="0"/>
                  <a:ext cx="965200" cy="469900"/>
                </a:xfrm>
                <a:prstGeom prst="roundRect">
                  <a:avLst>
                    <a:gd name="adj" fmla="val 40542"/>
                  </a:avLst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FAE2"/>
                    </a:gs>
                  </a:gsLst>
                  <a:lin ang="5400000"/>
                </a:gradFill>
                <a:ln w="12700" cap="flat" cmpd="sng">
                  <a:solidFill>
                    <a:srgbClr val="F1F1F1"/>
                  </a:solidFill>
                  <a:prstDash val="solid"/>
                  <a:miter lim="0"/>
                  <a:headEnd/>
                  <a:tailEnd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</p:spPr>
              <p:txBody>
                <a:bodyPr lIns="0" tIns="0" rIns="0" bIns="0" anchor="ctr"/>
                <a:lstStyle/>
                <a:p>
                  <a:r>
                    <a:rPr lang="en-US" sz="1300">
                      <a:solidFill>
                        <a:srgbClr val="093400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Bro</a:t>
                  </a:r>
                  <a:endParaRPr lang="en-US"/>
                </a:p>
              </p:txBody>
            </p:sp>
            <p:sp>
              <p:nvSpPr>
                <p:cNvPr id="38954" name="AutoShape 42"/>
                <p:cNvSpPr>
                  <a:spLocks/>
                </p:cNvSpPr>
                <p:nvPr/>
              </p:nvSpPr>
              <p:spPr bwMode="auto">
                <a:xfrm>
                  <a:off x="1092200" y="0"/>
                  <a:ext cx="965200" cy="469900"/>
                </a:xfrm>
                <a:prstGeom prst="roundRect">
                  <a:avLst>
                    <a:gd name="adj" fmla="val 40542"/>
                  </a:avLst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FAE2"/>
                    </a:gs>
                  </a:gsLst>
                  <a:lin ang="5400000"/>
                </a:gradFill>
                <a:ln w="12700" cap="flat" cmpd="sng">
                  <a:solidFill>
                    <a:srgbClr val="F1F1F1"/>
                  </a:solidFill>
                  <a:prstDash val="solid"/>
                  <a:miter lim="0"/>
                  <a:headEnd/>
                  <a:tailEnd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</p:spPr>
              <p:txBody>
                <a:bodyPr lIns="0" tIns="0" rIns="0" bIns="0" anchor="ctr"/>
                <a:lstStyle/>
                <a:p>
                  <a:r>
                    <a:rPr lang="en-US" sz="1300">
                      <a:solidFill>
                        <a:srgbClr val="093400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Bro</a:t>
                  </a:r>
                  <a:endParaRPr lang="en-US"/>
                </a:p>
              </p:txBody>
            </p:sp>
            <p:sp>
              <p:nvSpPr>
                <p:cNvPr id="38955" name="AutoShape 43"/>
                <p:cNvSpPr>
                  <a:spLocks/>
                </p:cNvSpPr>
                <p:nvPr/>
              </p:nvSpPr>
              <p:spPr bwMode="auto">
                <a:xfrm>
                  <a:off x="2197100" y="0"/>
                  <a:ext cx="965200" cy="469900"/>
                </a:xfrm>
                <a:prstGeom prst="roundRect">
                  <a:avLst>
                    <a:gd name="adj" fmla="val 40542"/>
                  </a:avLst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FAE2"/>
                    </a:gs>
                  </a:gsLst>
                  <a:lin ang="5400000"/>
                </a:gradFill>
                <a:ln w="12700" cap="flat" cmpd="sng">
                  <a:solidFill>
                    <a:srgbClr val="F1F1F1"/>
                  </a:solidFill>
                  <a:prstDash val="solid"/>
                  <a:miter lim="0"/>
                  <a:headEnd/>
                  <a:tailEnd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</p:spPr>
              <p:txBody>
                <a:bodyPr lIns="0" tIns="0" rIns="0" bIns="0" anchor="ctr"/>
                <a:lstStyle/>
                <a:p>
                  <a:r>
                    <a:rPr lang="en-US" sz="1300">
                      <a:solidFill>
                        <a:srgbClr val="093400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Bro</a:t>
                  </a:r>
                  <a:endParaRPr lang="en-US"/>
                </a:p>
              </p:txBody>
            </p:sp>
            <p:sp>
              <p:nvSpPr>
                <p:cNvPr id="38956" name="AutoShape 44"/>
                <p:cNvSpPr>
                  <a:spLocks/>
                </p:cNvSpPr>
                <p:nvPr/>
              </p:nvSpPr>
              <p:spPr bwMode="auto">
                <a:xfrm>
                  <a:off x="3302000" y="0"/>
                  <a:ext cx="965200" cy="469900"/>
                </a:xfrm>
                <a:prstGeom prst="roundRect">
                  <a:avLst>
                    <a:gd name="adj" fmla="val 40542"/>
                  </a:avLst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FAE2"/>
                    </a:gs>
                  </a:gsLst>
                  <a:lin ang="5400000"/>
                </a:gradFill>
                <a:ln w="12700" cap="flat" cmpd="sng">
                  <a:solidFill>
                    <a:srgbClr val="F1F1F1"/>
                  </a:solidFill>
                  <a:prstDash val="solid"/>
                  <a:miter lim="0"/>
                  <a:headEnd/>
                  <a:tailEnd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</p:spPr>
              <p:txBody>
                <a:bodyPr lIns="0" tIns="0" rIns="0" bIns="0" anchor="ctr"/>
                <a:lstStyle/>
                <a:p>
                  <a:r>
                    <a:rPr lang="en-US" sz="1300">
                      <a:solidFill>
                        <a:srgbClr val="093400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Bro</a:t>
                  </a:r>
                  <a:endParaRPr lang="en-US"/>
                </a:p>
              </p:txBody>
            </p:sp>
          </p:grpSp>
          <p:grpSp>
            <p:nvGrpSpPr>
              <p:cNvPr id="38957" name="Group 45"/>
              <p:cNvGrpSpPr>
                <a:grpSpLocks/>
              </p:cNvGrpSpPr>
              <p:nvPr/>
            </p:nvGrpSpPr>
            <p:grpSpPr bwMode="auto">
              <a:xfrm>
                <a:off x="469900" y="0"/>
                <a:ext cx="1327341" cy="509717"/>
                <a:chOff x="0" y="0"/>
                <a:chExt cx="1327341" cy="509717"/>
              </a:xfrm>
            </p:grpSpPr>
            <p:sp>
              <p:nvSpPr>
                <p:cNvPr id="38958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971523" cy="484318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defTabSz="321457"/>
                  <a:endParaRPr lang="en-US" sz="8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8959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1070046" y="106706"/>
                  <a:ext cx="257295" cy="403011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defTabSz="321457"/>
                  <a:endParaRPr lang="en-US" sz="8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</p:grpSp>
          <p:grpSp>
            <p:nvGrpSpPr>
              <p:cNvPr id="38960" name="Group 48"/>
              <p:cNvGrpSpPr>
                <a:grpSpLocks/>
              </p:cNvGrpSpPr>
              <p:nvPr/>
            </p:nvGrpSpPr>
            <p:grpSpPr bwMode="auto">
              <a:xfrm flipH="1">
                <a:off x="2476500" y="1716"/>
                <a:ext cx="1327341" cy="509718"/>
                <a:chOff x="0" y="0"/>
                <a:chExt cx="1327341" cy="509717"/>
              </a:xfrm>
            </p:grpSpPr>
            <p:sp>
              <p:nvSpPr>
                <p:cNvPr id="38961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971523" cy="484318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defTabSz="321457"/>
                  <a:endParaRPr lang="en-US" sz="8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8962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1070046" y="106706"/>
                  <a:ext cx="257295" cy="403011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>
                  <a:outerShdw blurRad="127000" dist="76201" dir="2700000" algn="ctr" rotWithShape="0">
                    <a:srgbClr val="000000">
                      <a:alpha val="7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defTabSz="321457"/>
                  <a:endParaRPr lang="en-US" sz="8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</p:grpSp>
        </p:grpSp>
        <p:sp>
          <p:nvSpPr>
            <p:cNvPr id="38963" name="AutoShape 51"/>
            <p:cNvSpPr>
              <a:spLocks/>
            </p:cNvSpPr>
            <p:nvPr/>
          </p:nvSpPr>
          <p:spPr bwMode="auto">
            <a:xfrm>
              <a:off x="69834" y="0"/>
              <a:ext cx="791934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Packets</a:t>
              </a:r>
              <a:endParaRPr lang="en-US"/>
            </a:p>
          </p:txBody>
        </p:sp>
      </p:grpSp>
      <p:grpSp>
        <p:nvGrpSpPr>
          <p:cNvPr id="38964" name="Group 52"/>
          <p:cNvGrpSpPr>
            <a:grpSpLocks/>
          </p:cNvGrpSpPr>
          <p:nvPr/>
        </p:nvGrpSpPr>
        <p:grpSpPr bwMode="auto">
          <a:xfrm>
            <a:off x="4080867" y="2062758"/>
            <a:ext cx="955477" cy="714375"/>
            <a:chOff x="0" y="0"/>
            <a:chExt cx="1358900" cy="1016899"/>
          </a:xfrm>
        </p:grpSpPr>
        <p:sp>
          <p:nvSpPr>
            <p:cNvPr id="38965" name="AutoShape 53"/>
            <p:cNvSpPr>
              <a:spLocks/>
            </p:cNvSpPr>
            <p:nvPr/>
          </p:nvSpPr>
          <p:spPr bwMode="auto">
            <a:xfrm>
              <a:off x="0" y="356498"/>
              <a:ext cx="1358900" cy="660401"/>
            </a:xfrm>
            <a:prstGeom prst="roundRect">
              <a:avLst>
                <a:gd name="adj" fmla="val 2884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1200">
                  <a:solidFill>
                    <a:srgbClr val="093400"/>
                  </a:solidFill>
                  <a:latin typeface="Helvetica" charset="0"/>
                  <a:cs typeface="Helvetica" charset="0"/>
                  <a:sym typeface="Helvetica" charset="0"/>
                </a:rPr>
                <a:t>Load-Balancer</a:t>
              </a:r>
              <a:endParaRPr lang="en-US"/>
            </a:p>
          </p:txBody>
        </p:sp>
        <p:sp>
          <p:nvSpPr>
            <p:cNvPr id="38966" name="Line 54"/>
            <p:cNvSpPr>
              <a:spLocks noChangeShapeType="1"/>
            </p:cNvSpPr>
            <p:nvPr/>
          </p:nvSpPr>
          <p:spPr bwMode="auto">
            <a:xfrm flipV="1">
              <a:off x="685712" y="0"/>
              <a:ext cx="6643" cy="355387"/>
            </a:xfrm>
            <a:prstGeom prst="line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  <p:grpSp>
        <p:nvGrpSpPr>
          <p:cNvPr id="38967" name="Group 55"/>
          <p:cNvGrpSpPr>
            <a:grpSpLocks/>
          </p:cNvGrpSpPr>
          <p:nvPr/>
        </p:nvGrpSpPr>
        <p:grpSpPr bwMode="auto">
          <a:xfrm>
            <a:off x="2880941" y="3580805"/>
            <a:ext cx="3348633" cy="2178844"/>
            <a:chOff x="0" y="0"/>
            <a:chExt cx="4763694" cy="3098801"/>
          </a:xfrm>
        </p:grpSpPr>
        <p:sp>
          <p:nvSpPr>
            <p:cNvPr id="38968" name="AutoShape 56"/>
            <p:cNvSpPr>
              <a:spLocks/>
            </p:cNvSpPr>
            <p:nvPr/>
          </p:nvSpPr>
          <p:spPr bwMode="auto">
            <a:xfrm>
              <a:off x="1282089" y="1281200"/>
              <a:ext cx="2209801" cy="812801"/>
            </a:xfrm>
            <a:prstGeom prst="roundRect">
              <a:avLst>
                <a:gd name="adj" fmla="val 23440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AE2"/>
                </a:gs>
              </a:gsLst>
              <a:lin ang="5400000"/>
            </a:gradFill>
            <a:ln w="12700" cap="flat" cmpd="sng">
              <a:solidFill>
                <a:srgbClr val="F1F1F1"/>
              </a:solidFill>
              <a:prstDash val="solid"/>
              <a:miter lim="0"/>
              <a:headEnd/>
              <a:tailEnd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 sz="2000">
                  <a:solidFill>
                    <a:srgbClr val="093400"/>
                  </a:solidFill>
                  <a:latin typeface="Helvetica" charset="0"/>
                  <a:cs typeface="Helvetica" charset="0"/>
                  <a:sym typeface="Helvetica" charset="0"/>
                </a:rPr>
                <a:t>BroControl</a:t>
              </a:r>
              <a:endParaRPr lang="en-US"/>
            </a:p>
          </p:txBody>
        </p:sp>
        <p:sp>
          <p:nvSpPr>
            <p:cNvPr id="38969" name="AutoShape 57"/>
            <p:cNvSpPr>
              <a:spLocks/>
            </p:cNvSpPr>
            <p:nvPr/>
          </p:nvSpPr>
          <p:spPr bwMode="auto">
            <a:xfrm>
              <a:off x="0" y="609600"/>
              <a:ext cx="72840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Control</a:t>
              </a:r>
              <a:endParaRPr lang="en-US"/>
            </a:p>
          </p:txBody>
        </p:sp>
        <p:sp>
          <p:nvSpPr>
            <p:cNvPr id="38970" name="AutoShape 58"/>
            <p:cNvSpPr>
              <a:spLocks/>
            </p:cNvSpPr>
            <p:nvPr/>
          </p:nvSpPr>
          <p:spPr bwMode="auto">
            <a:xfrm>
              <a:off x="4077521" y="609600"/>
              <a:ext cx="68617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Output</a:t>
              </a:r>
              <a:endParaRPr lang="en-US"/>
            </a:p>
          </p:txBody>
        </p:sp>
        <p:grpSp>
          <p:nvGrpSpPr>
            <p:cNvPr id="38971" name="Group 59"/>
            <p:cNvGrpSpPr>
              <a:grpSpLocks/>
            </p:cNvGrpSpPr>
            <p:nvPr/>
          </p:nvGrpSpPr>
          <p:grpSpPr bwMode="auto">
            <a:xfrm>
              <a:off x="635051" y="0"/>
              <a:ext cx="1498232" cy="1181100"/>
              <a:chOff x="0" y="0"/>
              <a:chExt cx="1498231" cy="1181100"/>
            </a:xfrm>
          </p:grpSpPr>
          <p:sp>
            <p:nvSpPr>
              <p:cNvPr id="38972" name="Line 60"/>
              <p:cNvSpPr>
                <a:spLocks noChangeShapeType="1"/>
              </p:cNvSpPr>
              <p:nvPr/>
            </p:nvSpPr>
            <p:spPr bwMode="auto">
              <a:xfrm>
                <a:off x="0" y="12700"/>
                <a:ext cx="882030" cy="1160397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 type="triangle" w="med" len="med"/>
                <a:tailEnd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73" name="Line 61"/>
              <p:cNvSpPr>
                <a:spLocks noChangeShapeType="1"/>
              </p:cNvSpPr>
              <p:nvPr/>
            </p:nvSpPr>
            <p:spPr bwMode="auto">
              <a:xfrm>
                <a:off x="217475" y="20277"/>
                <a:ext cx="853670" cy="1148123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74" name="Line 62"/>
              <p:cNvSpPr>
                <a:spLocks noChangeShapeType="1"/>
              </p:cNvSpPr>
              <p:nvPr/>
            </p:nvSpPr>
            <p:spPr bwMode="auto">
              <a:xfrm>
                <a:off x="1097720" y="0"/>
                <a:ext cx="219856" cy="1158203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 type="triangle" w="med" len="med"/>
                <a:tailEnd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75" name="Line 63"/>
              <p:cNvSpPr>
                <a:spLocks noChangeShapeType="1"/>
              </p:cNvSpPr>
              <p:nvPr/>
            </p:nvSpPr>
            <p:spPr bwMode="auto">
              <a:xfrm>
                <a:off x="1298319" y="5846"/>
                <a:ext cx="199912" cy="1175254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38976" name="Group 64"/>
            <p:cNvGrpSpPr>
              <a:grpSpLocks/>
            </p:cNvGrpSpPr>
            <p:nvPr/>
          </p:nvGrpSpPr>
          <p:grpSpPr bwMode="auto">
            <a:xfrm flipH="1">
              <a:off x="2633296" y="12700"/>
              <a:ext cx="1498232" cy="1181100"/>
              <a:chOff x="0" y="0"/>
              <a:chExt cx="1498231" cy="1181100"/>
            </a:xfrm>
          </p:grpSpPr>
          <p:sp>
            <p:nvSpPr>
              <p:cNvPr id="38977" name="Line 65"/>
              <p:cNvSpPr>
                <a:spLocks noChangeShapeType="1"/>
              </p:cNvSpPr>
              <p:nvPr/>
            </p:nvSpPr>
            <p:spPr bwMode="auto">
              <a:xfrm>
                <a:off x="0" y="12700"/>
                <a:ext cx="882030" cy="1160397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78" name="Line 66"/>
              <p:cNvSpPr>
                <a:spLocks noChangeShapeType="1"/>
              </p:cNvSpPr>
              <p:nvPr/>
            </p:nvSpPr>
            <p:spPr bwMode="auto">
              <a:xfrm>
                <a:off x="217475" y="20277"/>
                <a:ext cx="853670" cy="1148123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 type="triangle" w="med" len="med"/>
                <a:tailEnd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79" name="Line 67"/>
              <p:cNvSpPr>
                <a:spLocks noChangeShapeType="1"/>
              </p:cNvSpPr>
              <p:nvPr/>
            </p:nvSpPr>
            <p:spPr bwMode="auto">
              <a:xfrm>
                <a:off x="1097720" y="0"/>
                <a:ext cx="219856" cy="1158203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38980" name="Line 68"/>
              <p:cNvSpPr>
                <a:spLocks noChangeShapeType="1"/>
              </p:cNvSpPr>
              <p:nvPr/>
            </p:nvSpPr>
            <p:spPr bwMode="auto">
              <a:xfrm>
                <a:off x="1298319" y="5846"/>
                <a:ext cx="199912" cy="1175254"/>
              </a:xfrm>
              <a:prstGeom prst="line">
                <a:avLst/>
              </a:prstGeom>
              <a:noFill/>
              <a:ln w="25400" cap="flat" cmpd="sng">
                <a:solidFill>
                  <a:srgbClr val="000000"/>
                </a:solidFill>
                <a:prstDash val="solid"/>
                <a:round/>
                <a:headEnd type="triangle" w="med" len="med"/>
                <a:tailEnd/>
              </a:ln>
              <a:effectLst>
                <a:outerShdw blurRad="127000" dist="76201" dir="2700000" algn="ctr" rotWithShape="0">
                  <a:srgbClr val="000000">
                    <a:alpha val="7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321457"/>
                <a:endParaRPr lang="en-US" sz="8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sp>
          <p:nvSpPr>
            <p:cNvPr id="38981" name="AutoShape 69"/>
            <p:cNvSpPr>
              <a:spLocks/>
            </p:cNvSpPr>
            <p:nvPr/>
          </p:nvSpPr>
          <p:spPr bwMode="auto">
            <a:xfrm>
              <a:off x="1127004" y="2349500"/>
              <a:ext cx="1310693" cy="330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en-US" sz="1100">
                  <a:latin typeface="Helvetica" charset="0"/>
                  <a:cs typeface="Helvetica" charset="0"/>
                  <a:sym typeface="Helvetica" charset="0"/>
                </a:rPr>
                <a:t>User Interface</a:t>
              </a:r>
              <a:endParaRPr lang="en-US"/>
            </a:p>
          </p:txBody>
        </p:sp>
        <p:sp>
          <p:nvSpPr>
            <p:cNvPr id="38982" name="Line 70"/>
            <p:cNvSpPr>
              <a:spLocks noChangeShapeType="1"/>
            </p:cNvSpPr>
            <p:nvPr/>
          </p:nvSpPr>
          <p:spPr bwMode="auto">
            <a:xfrm>
              <a:off x="2417396" y="2159000"/>
              <a:ext cx="2921" cy="939801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321457"/>
              <a:endParaRPr lang="en-US" sz="8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  <p:grpSp>
        <p:nvGrpSpPr>
          <p:cNvPr id="38983" name="Group 71"/>
          <p:cNvGrpSpPr>
            <a:grpSpLocks/>
          </p:cNvGrpSpPr>
          <p:nvPr/>
        </p:nvGrpSpPr>
        <p:grpSpPr bwMode="auto">
          <a:xfrm>
            <a:off x="4136678" y="2741414"/>
            <a:ext cx="832693" cy="1902023"/>
            <a:chOff x="-25400" y="-25400"/>
            <a:chExt cx="1184275" cy="2705100"/>
          </a:xfrm>
        </p:grpSpPr>
        <p:grpSp>
          <p:nvGrpSpPr>
            <p:cNvPr id="38984" name="Group 72"/>
            <p:cNvGrpSpPr>
              <a:grpSpLocks/>
            </p:cNvGrpSpPr>
            <p:nvPr/>
          </p:nvGrpSpPr>
          <p:grpSpPr bwMode="auto">
            <a:xfrm>
              <a:off x="-2896" y="1003300"/>
              <a:ext cx="1104008" cy="444500"/>
              <a:chOff x="-25400" y="-25400"/>
              <a:chExt cx="1104008" cy="444500"/>
            </a:xfrm>
          </p:grpSpPr>
          <p:sp>
            <p:nvSpPr>
              <p:cNvPr id="38985" name="AutoShape 73"/>
              <p:cNvSpPr>
                <a:spLocks/>
              </p:cNvSpPr>
              <p:nvPr/>
            </p:nvSpPr>
            <p:spPr bwMode="auto">
              <a:xfrm>
                <a:off x="0" y="0"/>
                <a:ext cx="1053208" cy="393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EEDB"/>
                  </a:gs>
                  <a:gs pos="100000">
                    <a:srgbClr val="FFFC79"/>
                  </a:gs>
                </a:gsLst>
                <a:lin ang="540000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“</a:t>
                </a:r>
                <a:r>
                  <a:rPr lang="en-US" sz="1100">
                    <a:latin typeface="Helvetica" charset="0"/>
                    <a:cs typeface="Helvetica" charset="0"/>
                    <a:sym typeface="Helvetica" charset="0"/>
                  </a:rPr>
                  <a:t>Workers</a:t>
                </a:r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”</a:t>
                </a:r>
                <a:endParaRPr lang="en-US"/>
              </a:p>
            </p:txBody>
          </p:sp>
          <p:pic>
            <p:nvPicPr>
              <p:cNvPr id="38986" name="Picture 7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400" y="-25400"/>
                <a:ext cx="1104008" cy="444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8987" name="Group 75"/>
            <p:cNvGrpSpPr>
              <a:grpSpLocks/>
            </p:cNvGrpSpPr>
            <p:nvPr/>
          </p:nvGrpSpPr>
          <p:grpSpPr bwMode="auto">
            <a:xfrm>
              <a:off x="5655" y="2235200"/>
              <a:ext cx="1153220" cy="444500"/>
              <a:chOff x="-25400" y="-25400"/>
              <a:chExt cx="1153220" cy="444500"/>
            </a:xfrm>
          </p:grpSpPr>
          <p:sp>
            <p:nvSpPr>
              <p:cNvPr id="38988" name="AutoShape 76"/>
              <p:cNvSpPr>
                <a:spLocks/>
              </p:cNvSpPr>
              <p:nvPr/>
            </p:nvSpPr>
            <p:spPr bwMode="auto">
              <a:xfrm>
                <a:off x="0" y="0"/>
                <a:ext cx="1102420" cy="393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EEDB"/>
                  </a:gs>
                  <a:gs pos="100000">
                    <a:srgbClr val="FFFC79"/>
                  </a:gs>
                </a:gsLst>
                <a:lin ang="540000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“</a:t>
                </a:r>
                <a:r>
                  <a:rPr lang="en-US" sz="1100">
                    <a:latin typeface="Helvetica" charset="0"/>
                    <a:cs typeface="Helvetica" charset="0"/>
                    <a:sym typeface="Helvetica" charset="0"/>
                  </a:rPr>
                  <a:t>Manager</a:t>
                </a:r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”</a:t>
                </a:r>
                <a:endParaRPr lang="en-US"/>
              </a:p>
            </p:txBody>
          </p:sp>
          <p:pic>
            <p:nvPicPr>
              <p:cNvPr id="38989" name="Picture 7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400" y="-25400"/>
                <a:ext cx="1153220" cy="444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8990" name="Group 78"/>
            <p:cNvGrpSpPr>
              <a:grpSpLocks/>
            </p:cNvGrpSpPr>
            <p:nvPr/>
          </p:nvGrpSpPr>
          <p:grpSpPr bwMode="auto">
            <a:xfrm>
              <a:off x="-25400" y="-25400"/>
              <a:ext cx="1164531" cy="444500"/>
              <a:chOff x="-25400" y="-25400"/>
              <a:chExt cx="1164531" cy="444500"/>
            </a:xfrm>
          </p:grpSpPr>
          <p:sp>
            <p:nvSpPr>
              <p:cNvPr id="38991" name="AutoShape 79"/>
              <p:cNvSpPr>
                <a:spLocks/>
              </p:cNvSpPr>
              <p:nvPr/>
            </p:nvSpPr>
            <p:spPr bwMode="auto">
              <a:xfrm>
                <a:off x="0" y="0"/>
                <a:ext cx="1113731" cy="393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EEDB"/>
                  </a:gs>
                  <a:gs pos="100000">
                    <a:srgbClr val="FFFC79"/>
                  </a:gs>
                </a:gsLst>
                <a:lin ang="540000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“</a:t>
                </a:r>
                <a:r>
                  <a:rPr lang="en-US" sz="1100">
                    <a:latin typeface="Helvetica" charset="0"/>
                    <a:cs typeface="Helvetica" charset="0"/>
                    <a:sym typeface="Helvetica" charset="0"/>
                  </a:rPr>
                  <a:t>Frontend</a:t>
                </a:r>
                <a:r>
                  <a:rPr lang="ja-JP" altLang="en-US" sz="1100">
                    <a:latin typeface="Helvetica" charset="0"/>
                    <a:cs typeface="Helvetica" charset="0"/>
                    <a:sym typeface="Helvetica" charset="0"/>
                  </a:rPr>
                  <a:t>”</a:t>
                </a:r>
                <a:endParaRPr lang="en-US"/>
              </a:p>
            </p:txBody>
          </p:sp>
          <p:pic>
            <p:nvPicPr>
              <p:cNvPr id="38992" name="Picture 8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400" y="-25400"/>
                <a:ext cx="1164531" cy="444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84" name="Picture 83" descr="icsi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063" y="5834467"/>
            <a:ext cx="786384" cy="871728"/>
          </a:xfrm>
          <a:prstGeom prst="rect">
            <a:avLst/>
          </a:prstGeom>
        </p:spPr>
      </p:pic>
      <p:sp>
        <p:nvSpPr>
          <p:cNvPr id="87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8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226939"/>
      </p:ext>
    </p:extLst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64" y="5766741"/>
            <a:ext cx="2803406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93556" y="5766741"/>
            <a:ext cx="2560695" cy="8654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pt-temp-OIN-2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Performance Issues caused by Security Devices</a:t>
            </a:r>
          </a:p>
        </p:txBody>
      </p:sp>
    </p:spTree>
    <p:extLst>
      <p:ext uri="{BB962C8B-B14F-4D97-AF65-F5344CB8AC3E}">
        <p14:creationId xmlns:p14="http://schemas.microsoft.com/office/powerpoint/2010/main" val="426676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Goal – disentangle security policy and enforcement for science flows from security for business systems</a:t>
            </a:r>
          </a:p>
          <a:p>
            <a:r>
              <a:rPr lang="en-US" sz="2400" dirty="0" smtClean="0"/>
              <a:t>Rationale</a:t>
            </a:r>
          </a:p>
          <a:p>
            <a:pPr lvl="1"/>
            <a:r>
              <a:rPr lang="en-US" sz="2000" dirty="0" smtClean="0"/>
              <a:t>Science flows are relatively simple from a security perspective</a:t>
            </a:r>
          </a:p>
          <a:p>
            <a:pPr lvl="1"/>
            <a:r>
              <a:rPr lang="en-US" sz="2000" dirty="0" smtClean="0"/>
              <a:t>Narrow application set on Science DMZ</a:t>
            </a:r>
          </a:p>
          <a:p>
            <a:pPr lvl="2"/>
            <a:r>
              <a:rPr lang="en-US" sz="2000" dirty="0" smtClean="0"/>
              <a:t>Data transfer, data streaming packages</a:t>
            </a:r>
          </a:p>
          <a:p>
            <a:pPr lvl="2"/>
            <a:r>
              <a:rPr lang="en-US" sz="2000" dirty="0" smtClean="0"/>
              <a:t>No printers, document readers, web browsers, building control systems, staff desktops, etc. </a:t>
            </a:r>
          </a:p>
          <a:p>
            <a:pPr lvl="1"/>
            <a:r>
              <a:rPr lang="en-US" sz="2000" dirty="0" smtClean="0"/>
              <a:t>Security controls that are typically implemented to protect business resources often cause performance problems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Science DMZ Security Model</a:t>
            </a:r>
            <a:endParaRPr lang="en-US" sz="4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58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Big Data Science, Performance Is a Core Requirement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Core information security principles</a:t>
            </a:r>
          </a:p>
          <a:p>
            <a:pPr lvl="1"/>
            <a:r>
              <a:rPr lang="en-US" sz="2400" dirty="0" smtClean="0"/>
              <a:t>Confidentiality, Integrity, Availability (CIA)</a:t>
            </a:r>
          </a:p>
          <a:p>
            <a:r>
              <a:rPr lang="en-US" sz="2800" dirty="0" smtClean="0"/>
              <a:t>In data-intensive science, </a:t>
            </a:r>
            <a:r>
              <a:rPr lang="en-US" sz="2800" b="1" dirty="0" smtClean="0"/>
              <a:t>performance</a:t>
            </a:r>
            <a:r>
              <a:rPr lang="en-US" sz="2800" dirty="0" smtClean="0"/>
              <a:t> is an additional core mission requirement (CIAP)</a:t>
            </a:r>
          </a:p>
          <a:p>
            <a:pPr lvl="1"/>
            <a:r>
              <a:rPr lang="en-US" sz="2400" dirty="0" smtClean="0"/>
              <a:t>CIA principles are important, but </a:t>
            </a:r>
            <a:r>
              <a:rPr lang="en-US" sz="2400" b="1" i="1" dirty="0" smtClean="0"/>
              <a:t>if the performance isn’t there the science mission fails </a:t>
            </a:r>
          </a:p>
          <a:p>
            <a:pPr lvl="1"/>
            <a:r>
              <a:rPr lang="en-US" sz="2400" dirty="0" smtClean="0"/>
              <a:t>This isn’t about “how much” security you have, but how the security is implemented</a:t>
            </a:r>
          </a:p>
          <a:p>
            <a:pPr lvl="1"/>
            <a:r>
              <a:rPr lang="en-US" sz="2400" dirty="0" smtClean="0"/>
              <a:t>We need to be able to appropriately secure systems in a way that does not compromise performance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090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DMZ Placement Outside the </a:t>
            </a:r>
            <a:r>
              <a:rPr lang="en-US" dirty="0"/>
              <a:t>Enterprise Firewall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14"/>
            <a:ext cx="8229600" cy="48180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Science DMZ resources are placed outside the enterprise firewall for performance reasons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The meaning of this is specific – </a:t>
            </a:r>
            <a:r>
              <a:rPr lang="en-US" sz="1800" b="1" i="1" dirty="0" smtClean="0">
                <a:solidFill>
                  <a:prstClr val="black"/>
                </a:solidFill>
              </a:rPr>
              <a:t>Science DMZ traffic does not traverse the firewall data plane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This has nothing to do with whether packet filtering is part of the security enforcement toolkit</a:t>
            </a:r>
            <a:endParaRPr lang="en-US" sz="1800" dirty="0">
              <a:solidFill>
                <a:prstClr val="black"/>
              </a:solidFill>
            </a:endParaRPr>
          </a:p>
          <a:p>
            <a:r>
              <a:rPr lang="en-US" sz="2000" dirty="0" smtClean="0"/>
              <a:t>Lots of heartburn over this, especially from the perspective of a conventional firewall manager</a:t>
            </a:r>
          </a:p>
          <a:p>
            <a:pPr lvl="1"/>
            <a:r>
              <a:rPr lang="en-US" sz="1800" dirty="0" smtClean="0"/>
              <a:t>Lots of organizational policy directives </a:t>
            </a:r>
            <a:r>
              <a:rPr lang="en-US" sz="1800" b="1" dirty="0" smtClean="0"/>
              <a:t>mandating</a:t>
            </a:r>
            <a:r>
              <a:rPr lang="en-US" sz="1800" dirty="0" smtClean="0"/>
              <a:t> firewalls</a:t>
            </a:r>
          </a:p>
          <a:p>
            <a:pPr lvl="1"/>
            <a:r>
              <a:rPr lang="en-US" sz="1800" dirty="0" smtClean="0"/>
              <a:t>Firewalls are designed to protect converged enterprise networks</a:t>
            </a:r>
          </a:p>
          <a:p>
            <a:pPr lvl="1"/>
            <a:r>
              <a:rPr lang="en-US" sz="1800" dirty="0" smtClean="0"/>
              <a:t>Why would you put critical assets outside the firewall???</a:t>
            </a:r>
          </a:p>
          <a:p>
            <a:r>
              <a:rPr lang="en-US" sz="2000" dirty="0" smtClean="0"/>
              <a:t>The answer is that firewalls are typically a poor fit for high-performance science applications</a:t>
            </a:r>
          </a:p>
          <a:p>
            <a:endParaRPr lang="en-US" sz="20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8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394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Let’s Talk About </a:t>
            </a:r>
            <a:r>
              <a:rPr lang="en-US" sz="4000" dirty="0"/>
              <a:t>Enterprise Firewalls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48998"/>
            <a:ext cx="8385005" cy="503752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 firewall’s job is to enhance security by blocking activity that might compromise security</a:t>
            </a:r>
          </a:p>
          <a:p>
            <a:pPr lvl="1"/>
            <a:r>
              <a:rPr lang="en-US" sz="1800" dirty="0" smtClean="0"/>
              <a:t>This means that a firewall’s job is to prevent things from happening</a:t>
            </a:r>
          </a:p>
          <a:p>
            <a:pPr lvl="1"/>
            <a:r>
              <a:rPr lang="en-US" sz="1800" dirty="0" smtClean="0"/>
              <a:t>Traditional firewall policy doctrine dictates a default-deny policy</a:t>
            </a:r>
          </a:p>
          <a:p>
            <a:pPr lvl="2"/>
            <a:r>
              <a:rPr lang="en-US" sz="1800" dirty="0" smtClean="0"/>
              <a:t>Find out what business you need to do</a:t>
            </a:r>
          </a:p>
          <a:p>
            <a:pPr lvl="2"/>
            <a:r>
              <a:rPr lang="en-US" sz="1800" dirty="0" smtClean="0"/>
              <a:t>Block everything else</a:t>
            </a:r>
          </a:p>
          <a:p>
            <a:r>
              <a:rPr lang="en-US" sz="1800" dirty="0" smtClean="0"/>
              <a:t>Firewalls are typically designed for commodity or enterprise environments</a:t>
            </a:r>
          </a:p>
          <a:p>
            <a:pPr lvl="1"/>
            <a:r>
              <a:rPr lang="en-US" sz="1800" dirty="0" smtClean="0"/>
              <a:t>This makes sense from the firewall designer’s perspective – lots of IT spending in commodity environments</a:t>
            </a:r>
          </a:p>
          <a:p>
            <a:pPr lvl="1"/>
            <a:r>
              <a:rPr lang="en-US" sz="1800" dirty="0" smtClean="0"/>
              <a:t>Firewall design choices are well-matched to commodity traffic profile</a:t>
            </a:r>
          </a:p>
          <a:p>
            <a:pPr lvl="2"/>
            <a:r>
              <a:rPr lang="en-US" sz="1800" dirty="0" smtClean="0"/>
              <a:t>High device count, high user count, high concurrent flow count</a:t>
            </a:r>
          </a:p>
          <a:p>
            <a:pPr lvl="2"/>
            <a:r>
              <a:rPr lang="en-US" sz="1800" dirty="0" smtClean="0"/>
              <a:t>Low per-flow bandwidth</a:t>
            </a:r>
          </a:p>
          <a:p>
            <a:pPr lvl="2"/>
            <a:r>
              <a:rPr lang="en-US" sz="1800" dirty="0" smtClean="0"/>
              <a:t>Highly capable inspection and analysis of business applications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69930" y="6613560"/>
            <a:ext cx="297971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9759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3463</Words>
  <Application>Microsoft Macintosh PowerPoint</Application>
  <PresentationFormat>On-screen Show (4:3)</PresentationFormat>
  <Paragraphs>432</Paragraphs>
  <Slides>45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Science DMZ Security</vt:lpstr>
      <vt:lpstr>Overview</vt:lpstr>
      <vt:lpstr>The Data Transfer Superfecta: “Science DMZ” Model</vt:lpstr>
      <vt:lpstr>Outline</vt:lpstr>
      <vt:lpstr>Performance Issues caused by Security Devices</vt:lpstr>
      <vt:lpstr>Science DMZ Security Model</vt:lpstr>
      <vt:lpstr>In Big Data Science, Performance Is a Core Requirement Too</vt:lpstr>
      <vt:lpstr>Science DMZ Placement Outside the Enterprise Firewall</vt:lpstr>
      <vt:lpstr>Let’s Talk About Enterprise Firewalls</vt:lpstr>
      <vt:lpstr>Firewall Capabilities and Science Traffic</vt:lpstr>
      <vt:lpstr>Firewalls vs. Router Access Control Lists</vt:lpstr>
      <vt:lpstr>Is it possible to get a enterprise firewall that can handle 10G flows?</vt:lpstr>
      <vt:lpstr>Firewall Performance Example From Brown University</vt:lpstr>
      <vt:lpstr>PowerPoint Presentation</vt:lpstr>
      <vt:lpstr>PowerPoint Presentation</vt:lpstr>
      <vt:lpstr>PowerPoint Presentation</vt:lpstr>
      <vt:lpstr>PowerPoint Presentation</vt:lpstr>
      <vt:lpstr>tcptrace output: with and without a firewall </vt:lpstr>
      <vt:lpstr>Firewall Internals</vt:lpstr>
      <vt:lpstr>Thought Experiment</vt:lpstr>
      <vt:lpstr>Notional 10G Network Between Buildings</vt:lpstr>
      <vt:lpstr>Clearly Not A 10Gbps Network</vt:lpstr>
      <vt:lpstr>Notional 10G Network Between Devices</vt:lpstr>
      <vt:lpstr>Notional Network Logical Diagram</vt:lpstr>
      <vt:lpstr>What’s Inside Your Firewall?</vt:lpstr>
      <vt:lpstr>The Firewall State Table</vt:lpstr>
      <vt:lpstr>State Table Issues</vt:lpstr>
      <vt:lpstr>Security Without Enterprise Firewalls</vt:lpstr>
      <vt:lpstr>Security Without Enterprise Firewalls</vt:lpstr>
      <vt:lpstr>If Not Firewalls, Then What?</vt:lpstr>
      <vt:lpstr>Other Security Mechanisms: ACLs</vt:lpstr>
      <vt:lpstr>Other Security Mechanisms: Network IDS</vt:lpstr>
      <vt:lpstr>What Is Bro?</vt:lpstr>
      <vt:lpstr>The Bro Platform</vt:lpstr>
      <vt:lpstr>Other Security Mechanisms: Host IDS</vt:lpstr>
      <vt:lpstr>Other Security Mechanisms</vt:lpstr>
      <vt:lpstr>Collaboration Within The Organization</vt:lpstr>
      <vt:lpstr>Science DMZ Security</vt:lpstr>
      <vt:lpstr>Extra Slides</vt:lpstr>
      <vt:lpstr>Sample Security Analysis from the University of Illinois (Nick Buraglio)</vt:lpstr>
      <vt:lpstr>How do we security now? </vt:lpstr>
      <vt:lpstr>Management and Security Concerns</vt:lpstr>
      <vt:lpstr>Final Requirements</vt:lpstr>
      <vt:lpstr>Bro</vt:lpstr>
      <vt:lpstr>Bro Cluster Ecosystem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UITS</dc:creator>
  <cp:lastModifiedBy>Jason Zurawski</cp:lastModifiedBy>
  <cp:revision>29</cp:revision>
  <dcterms:created xsi:type="dcterms:W3CDTF">2014-06-05T15:04:40Z</dcterms:created>
  <dcterms:modified xsi:type="dcterms:W3CDTF">2014-09-19T15:47:26Z</dcterms:modified>
</cp:coreProperties>
</file>