
<file path=[Content_Types].xml><?xml version="1.0" encoding="utf-8"?>
<Types xmlns="http://schemas.openxmlformats.org/package/2006/content-types">
  <Default Extension="xml" ContentType="application/xml"/>
  <Default Extension="jpeg" ContentType="image/jpeg"/>
  <Default Extension="jpg" ContentType="image/jpeg"/>
  <Default Extension="emf" ContentType="image/x-emf"/>
  <Default Extension="rels" ContentType="application/vnd.openxmlformats-package.relationships+xml"/>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55"/>
  </p:notesMasterIdLst>
  <p:sldIdLst>
    <p:sldId id="337" r:id="rId2"/>
    <p:sldId id="338" r:id="rId3"/>
    <p:sldId id="318" r:id="rId4"/>
    <p:sldId id="319" r:id="rId5"/>
    <p:sldId id="320" r:id="rId6"/>
    <p:sldId id="321" r:id="rId7"/>
    <p:sldId id="322" r:id="rId8"/>
    <p:sldId id="323" r:id="rId9"/>
    <p:sldId id="324" r:id="rId10"/>
    <p:sldId id="325" r:id="rId11"/>
    <p:sldId id="326" r:id="rId12"/>
    <p:sldId id="327" r:id="rId13"/>
    <p:sldId id="328" r:id="rId14"/>
    <p:sldId id="329" r:id="rId15"/>
    <p:sldId id="330" r:id="rId16"/>
    <p:sldId id="331" r:id="rId17"/>
    <p:sldId id="332" r:id="rId18"/>
    <p:sldId id="333" r:id="rId19"/>
    <p:sldId id="315" r:id="rId20"/>
    <p:sldId id="279" r:id="rId21"/>
    <p:sldId id="280" r:id="rId22"/>
    <p:sldId id="334" r:id="rId23"/>
    <p:sldId id="282" r:id="rId24"/>
    <p:sldId id="283" r:id="rId25"/>
    <p:sldId id="284" r:id="rId26"/>
    <p:sldId id="285" r:id="rId27"/>
    <p:sldId id="286" r:id="rId28"/>
    <p:sldId id="336" r:id="rId29"/>
    <p:sldId id="287" r:id="rId30"/>
    <p:sldId id="288" r:id="rId31"/>
    <p:sldId id="335" r:id="rId32"/>
    <p:sldId id="289" r:id="rId33"/>
    <p:sldId id="290" r:id="rId34"/>
    <p:sldId id="291" r:id="rId35"/>
    <p:sldId id="292" r:id="rId36"/>
    <p:sldId id="293" r:id="rId37"/>
    <p:sldId id="294" r:id="rId38"/>
    <p:sldId id="339" r:id="rId39"/>
    <p:sldId id="296" r:id="rId40"/>
    <p:sldId id="297" r:id="rId41"/>
    <p:sldId id="298" r:id="rId42"/>
    <p:sldId id="299" r:id="rId43"/>
    <p:sldId id="300" r:id="rId44"/>
    <p:sldId id="301" r:id="rId45"/>
    <p:sldId id="302" r:id="rId46"/>
    <p:sldId id="303" r:id="rId47"/>
    <p:sldId id="304" r:id="rId48"/>
    <p:sldId id="312" r:id="rId49"/>
    <p:sldId id="314" r:id="rId50"/>
    <p:sldId id="308" r:id="rId51"/>
    <p:sldId id="309" r:id="rId52"/>
    <p:sldId id="310" r:id="rId53"/>
    <p:sldId id="311" r:id="rId54"/>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780" autoAdjust="0"/>
    <p:restoredTop sz="86563" autoAdjust="0"/>
  </p:normalViewPr>
  <p:slideViewPr>
    <p:cSldViewPr snapToGrid="0" snapToObjects="1">
      <p:cViewPr varScale="1">
        <p:scale>
          <a:sx n="121" d="100"/>
          <a:sy n="121" d="100"/>
        </p:scale>
        <p:origin x="-728" y="-11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50" Type="http://schemas.openxmlformats.org/officeDocument/2006/relationships/slide" Target="slides/slide49.xml"/><Relationship Id="rId51" Type="http://schemas.openxmlformats.org/officeDocument/2006/relationships/slide" Target="slides/slide50.xml"/><Relationship Id="rId52" Type="http://schemas.openxmlformats.org/officeDocument/2006/relationships/slide" Target="slides/slide51.xml"/><Relationship Id="rId53" Type="http://schemas.openxmlformats.org/officeDocument/2006/relationships/slide" Target="slides/slide52.xml"/><Relationship Id="rId54" Type="http://schemas.openxmlformats.org/officeDocument/2006/relationships/slide" Target="slides/slide53.xml"/><Relationship Id="rId55" Type="http://schemas.openxmlformats.org/officeDocument/2006/relationships/notesMaster" Target="notesMasters/notesMaster1.xml"/><Relationship Id="rId56" Type="http://schemas.openxmlformats.org/officeDocument/2006/relationships/printerSettings" Target="printerSettings/printerSettings1.bin"/><Relationship Id="rId57" Type="http://schemas.openxmlformats.org/officeDocument/2006/relationships/presProps" Target="presProps.xml"/><Relationship Id="rId58" Type="http://schemas.openxmlformats.org/officeDocument/2006/relationships/viewProps" Target="viewProps.xml"/><Relationship Id="rId59" Type="http://schemas.openxmlformats.org/officeDocument/2006/relationships/theme" Target="theme/theme1.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slide" Target="slides/slide44.xml"/><Relationship Id="rId46" Type="http://schemas.openxmlformats.org/officeDocument/2006/relationships/slide" Target="slides/slide45.xml"/><Relationship Id="rId47" Type="http://schemas.openxmlformats.org/officeDocument/2006/relationships/slide" Target="slides/slide46.xml"/><Relationship Id="rId48" Type="http://schemas.openxmlformats.org/officeDocument/2006/relationships/slide" Target="slides/slide47.xml"/><Relationship Id="rId49" Type="http://schemas.openxmlformats.org/officeDocument/2006/relationships/slide" Target="slides/slide4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60"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BFDB961-3104-2B48-9BF8-9D551E17D031}" type="datetimeFigureOut">
              <a:rPr lang="en-US" smtClean="0"/>
              <a:t>9/19/14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C989DA1-DDBD-2240-A821-5873D1236592}" type="slidenum">
              <a:rPr lang="en-US" smtClean="0"/>
              <a:t>‹#›</a:t>
            </a:fld>
            <a:endParaRPr lang="en-US"/>
          </a:p>
        </p:txBody>
      </p:sp>
    </p:spTree>
    <p:extLst>
      <p:ext uri="{BB962C8B-B14F-4D97-AF65-F5344CB8AC3E}">
        <p14:creationId xmlns:p14="http://schemas.microsoft.com/office/powerpoint/2010/main" val="984118408"/>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0.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5.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8.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9.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2.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3.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5.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7.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smtClean="0"/>
          </a:p>
          <a:p>
            <a:endParaRPr lang="en-US" dirty="0"/>
          </a:p>
        </p:txBody>
      </p:sp>
      <p:sp>
        <p:nvSpPr>
          <p:cNvPr id="4" name="Slide Number Placeholder 3"/>
          <p:cNvSpPr>
            <a:spLocks noGrp="1"/>
          </p:cNvSpPr>
          <p:nvPr>
            <p:ph type="sldNum" sz="quarter" idx="10"/>
          </p:nvPr>
        </p:nvSpPr>
        <p:spPr/>
        <p:txBody>
          <a:bodyPr/>
          <a:lstStyle/>
          <a:p>
            <a:pPr>
              <a:defRPr/>
            </a:pPr>
            <a:fld id="{EFAF03E7-0DA5-084C-A73B-84F898909E97}" type="slidenum">
              <a:rPr lang="en-US" smtClean="0"/>
              <a:pPr>
                <a:defRPr/>
              </a:pPr>
              <a:t>2</a:t>
            </a:fld>
            <a:endParaRPr lang="en-US" dirty="0"/>
          </a:p>
        </p:txBody>
      </p:sp>
    </p:spTree>
    <p:extLst>
      <p:ext uri="{BB962C8B-B14F-4D97-AF65-F5344CB8AC3E}">
        <p14:creationId xmlns:p14="http://schemas.microsoft.com/office/powerpoint/2010/main" val="53996098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Next two classes are the same from a systems perspective</a:t>
            </a:r>
            <a:r>
              <a:rPr lang="en-US" baseline="0" dirty="0" smtClean="0"/>
              <a:t> </a:t>
            </a:r>
          </a:p>
          <a:p>
            <a:r>
              <a:rPr lang="en-US" baseline="0" dirty="0" smtClean="0"/>
              <a:t>(main different from a workflow perspective—i.e. double copy workflow for SANs but not with distributed/global file systems)</a:t>
            </a:r>
          </a:p>
          <a:p>
            <a:endParaRPr lang="en-US" baseline="0" dirty="0" smtClean="0"/>
          </a:p>
          <a:p>
            <a:r>
              <a:rPr lang="en-US" baseline="0" dirty="0" smtClean="0"/>
              <a:t>We see these storage architectures in DTNs at data and HPC facilities</a:t>
            </a:r>
            <a:endParaRPr lang="en-US" dirty="0" smtClean="0"/>
          </a:p>
          <a:p>
            <a:endParaRPr lang="en-US"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US" baseline="0" dirty="0" smtClean="0"/>
              <a:t>But whatever you choose for storage will depend on your environment, requirements, and resources. </a:t>
            </a:r>
          </a:p>
          <a:p>
            <a:endParaRPr lang="en-US" dirty="0" smtClean="0"/>
          </a:p>
          <a:p>
            <a:r>
              <a:rPr lang="en-US" dirty="0" smtClean="0"/>
              <a:t>______________________</a:t>
            </a:r>
          </a:p>
          <a:p>
            <a:endParaRPr lang="en-US" dirty="0" smtClean="0"/>
          </a:p>
          <a:p>
            <a:r>
              <a:rPr lang="en-US" dirty="0" smtClean="0"/>
              <a:t>System reasoning: what</a:t>
            </a:r>
            <a:r>
              <a:rPr lang="en-US" baseline="0" dirty="0" smtClean="0"/>
              <a:t> kind of card used on the backend to the storage system—FC/Ethernet/</a:t>
            </a:r>
            <a:r>
              <a:rPr lang="en-US" baseline="0" dirty="0" err="1" smtClean="0"/>
              <a:t>Inifiniband</a:t>
            </a:r>
            <a:r>
              <a:rPr lang="en-US" baseline="0" dirty="0" smtClean="0"/>
              <a:t> look the same</a:t>
            </a:r>
          </a:p>
          <a:p>
            <a:r>
              <a:rPr lang="en-US" baseline="0" dirty="0" smtClean="0"/>
              <a:t>But the workflow is what’s different </a:t>
            </a:r>
          </a:p>
          <a:p>
            <a:endParaRPr lang="en-US" baseline="0" dirty="0" smtClean="0"/>
          </a:p>
          <a:p>
            <a:r>
              <a:rPr lang="en-US" baseline="0" dirty="0" smtClean="0"/>
              <a:t>No block device communication between DTN kernel Global </a:t>
            </a:r>
            <a:r>
              <a:rPr lang="en-US" baseline="0" dirty="0" err="1" smtClean="0"/>
              <a:t>fs</a:t>
            </a:r>
            <a:endParaRPr lang="en-US" baseline="0" dirty="0" smtClean="0"/>
          </a:p>
          <a:p>
            <a:r>
              <a:rPr lang="en-US" baseline="0" dirty="0" smtClean="0"/>
              <a:t>For SAN and internal disks—DTN kernel sees it as “owning”/managing blocks in SAN or RAID</a:t>
            </a:r>
          </a:p>
          <a:p>
            <a:endParaRPr lang="en-US" baseline="0" dirty="0" smtClean="0"/>
          </a:p>
          <a:p>
            <a:r>
              <a:rPr lang="en-US" dirty="0" smtClean="0"/>
              <a:t>_____________________________</a:t>
            </a:r>
          </a:p>
          <a:p>
            <a:r>
              <a:rPr lang="en-US" dirty="0" smtClean="0"/>
              <a:t>Distributed</a:t>
            </a:r>
            <a:r>
              <a:rPr lang="en-US" baseline="0" dirty="0" smtClean="0"/>
              <a:t> file systems—high quality of service</a:t>
            </a:r>
          </a:p>
          <a:p>
            <a:r>
              <a:rPr lang="en-US" baseline="0" dirty="0" smtClean="0"/>
              <a:t>	much more reliable</a:t>
            </a:r>
          </a:p>
          <a:p>
            <a:r>
              <a:rPr lang="en-US" baseline="0" dirty="0" smtClean="0"/>
              <a:t>	easy to manage</a:t>
            </a:r>
          </a:p>
          <a:p>
            <a:r>
              <a:rPr lang="en-US" baseline="0" dirty="0" smtClean="0"/>
              <a:t>	however, typically performance is much lower because they are usually a shared system—don</a:t>
            </a:r>
            <a:r>
              <a:rPr lang="fr-FR" baseline="0" dirty="0" smtClean="0"/>
              <a:t>’</a:t>
            </a:r>
            <a:r>
              <a:rPr lang="en-US" baseline="0" dirty="0" smtClean="0"/>
              <a:t>t know the workload of other users—possibility of contesting traffic </a:t>
            </a:r>
          </a:p>
          <a:p>
            <a:r>
              <a:rPr lang="en-US" baseline="0" dirty="0" smtClean="0"/>
              <a:t>	i.e., we see this at data centers/supercomputers</a:t>
            </a:r>
          </a:p>
          <a:p>
            <a:r>
              <a:rPr lang="en-US" baseline="0" dirty="0" smtClean="0"/>
              <a:t>	they do have bottlenecks. I/O is the storage controller (EMC is limited to 8G right now)</a:t>
            </a:r>
          </a:p>
          <a:p>
            <a:endParaRPr lang="en-US" baseline="0" dirty="0" smtClean="0"/>
          </a:p>
          <a:p>
            <a:r>
              <a:rPr lang="en-US" baseline="0" dirty="0" smtClean="0"/>
              <a:t>Same I/O capacity but no bottleneck with </a:t>
            </a:r>
            <a:r>
              <a:rPr lang="en-US" baseline="0" dirty="0" err="1" smtClean="0"/>
              <a:t>infiniband</a:t>
            </a:r>
            <a:r>
              <a:rPr lang="en-US" baseline="0" dirty="0" smtClean="0"/>
              <a:t> connections.</a:t>
            </a:r>
          </a:p>
          <a:p>
            <a:r>
              <a:rPr lang="en-US" baseline="0" dirty="0" smtClean="0"/>
              <a:t>	enterprise level system</a:t>
            </a:r>
          </a:p>
          <a:p>
            <a:endParaRPr lang="en-US" baseline="0" dirty="0" smtClean="0"/>
          </a:p>
          <a:p>
            <a:r>
              <a:rPr lang="en-US" baseline="0" dirty="0" smtClean="0"/>
              <a:t>IB</a:t>
            </a:r>
          </a:p>
          <a:p>
            <a:r>
              <a:rPr lang="en-US" baseline="0" dirty="0" smtClean="0"/>
              <a:t>	56 G/link and easy to aggregate</a:t>
            </a:r>
          </a:p>
          <a:p>
            <a:r>
              <a:rPr lang="en-US" baseline="0" dirty="0" smtClean="0"/>
              <a:t>	reliable networking—no packet loss</a:t>
            </a:r>
          </a:p>
          <a:p>
            <a:r>
              <a:rPr lang="en-US" baseline="0" dirty="0" smtClean="0"/>
              <a:t>	fairly cheap</a:t>
            </a:r>
            <a:endParaRPr lang="en-US" dirty="0" smtClean="0"/>
          </a:p>
          <a:p>
            <a:endParaRPr lang="en-US" dirty="0" smtClean="0"/>
          </a:p>
          <a:p>
            <a:r>
              <a:rPr lang="en-US" dirty="0" smtClean="0"/>
              <a:t>Distributed </a:t>
            </a:r>
            <a:r>
              <a:rPr lang="en-US" dirty="0" err="1" smtClean="0"/>
              <a:t>filesystem</a:t>
            </a:r>
            <a:r>
              <a:rPr lang="en-US" dirty="0" smtClean="0"/>
              <a:t>: this is similar to the storage system, except that the exported volumes are not RAW but file system (PNFS, </a:t>
            </a:r>
            <a:r>
              <a:rPr lang="en-US" dirty="0" err="1" smtClean="0"/>
              <a:t>Lustre</a:t>
            </a:r>
            <a:r>
              <a:rPr lang="en-US" dirty="0" smtClean="0"/>
              <a:t>, GPFS…). This set up is typical of a tiered system: data is acquired and processed, and stored. Then the DTN read from the shared storage.</a:t>
            </a:r>
          </a:p>
          <a:p>
            <a:endParaRPr lang="en-US" dirty="0" smtClean="0"/>
          </a:p>
          <a:p>
            <a:endParaRPr lang="en-US" dirty="0" smtClean="0"/>
          </a:p>
          <a:p>
            <a:r>
              <a:rPr lang="en-US" dirty="0" smtClean="0"/>
              <a:t>Storage Systems: These are usually more massive systems (EMC, </a:t>
            </a:r>
            <a:r>
              <a:rPr lang="en-US" dirty="0" err="1" smtClean="0"/>
              <a:t>Netapp</a:t>
            </a:r>
            <a:r>
              <a:rPr lang="en-US" dirty="0" smtClean="0"/>
              <a:t>, DDN, </a:t>
            </a:r>
            <a:r>
              <a:rPr lang="en-US" dirty="0" err="1" smtClean="0"/>
              <a:t>etc</a:t>
            </a:r>
            <a:r>
              <a:rPr lang="en-US" dirty="0" smtClean="0"/>
              <a:t>) providing raw volumes to servers. The connectivity is usually fiber, but it can also be </a:t>
            </a:r>
            <a:r>
              <a:rPr lang="en-US" dirty="0" err="1" smtClean="0"/>
              <a:t>infiniband</a:t>
            </a:r>
            <a:r>
              <a:rPr lang="en-US" dirty="0" smtClean="0"/>
              <a:t> and </a:t>
            </a:r>
            <a:r>
              <a:rPr lang="en-US" dirty="0" err="1" smtClean="0"/>
              <a:t>ethernet</a:t>
            </a:r>
            <a:r>
              <a:rPr lang="en-US" dirty="0" smtClean="0"/>
              <a:t>. </a:t>
            </a:r>
          </a:p>
          <a:p>
            <a:endParaRPr lang="en-US" dirty="0" smtClean="0"/>
          </a:p>
          <a:p>
            <a:r>
              <a:rPr lang="en-US" dirty="0" smtClean="0"/>
              <a:t>This</a:t>
            </a:r>
            <a:r>
              <a:rPr lang="en-US" baseline="0" dirty="0" smtClean="0"/>
              <a:t> class </a:t>
            </a:r>
            <a:r>
              <a:rPr lang="en-US" dirty="0" smtClean="0"/>
              <a:t>benefits storage capacity.</a:t>
            </a:r>
          </a:p>
          <a:p>
            <a:endParaRPr lang="en-US" dirty="0" smtClean="0"/>
          </a:p>
          <a:p>
            <a:r>
              <a:rPr lang="en-US" dirty="0" smtClean="0"/>
              <a:t>POINT: look at what your</a:t>
            </a:r>
            <a:r>
              <a:rPr lang="en-US" baseline="0" dirty="0" smtClean="0"/>
              <a:t> infrastructure</a:t>
            </a:r>
            <a:r>
              <a:rPr lang="en-US" dirty="0" smtClean="0"/>
              <a:t> requirements</a:t>
            </a:r>
            <a:r>
              <a:rPr lang="en-US" baseline="0" dirty="0" smtClean="0"/>
              <a:t> are</a:t>
            </a:r>
          </a:p>
          <a:p>
            <a:r>
              <a:rPr lang="en-US" baseline="0" dirty="0" smtClean="0"/>
              <a:t>	how much capacity do you need for the next 3 years—will your system scale the way you want?</a:t>
            </a:r>
          </a:p>
          <a:p>
            <a:r>
              <a:rPr lang="en-US" baseline="0" dirty="0" smtClean="0"/>
              <a:t>	how reliable does your storage have to be—source of truth or is it a pain to resend the data if a disk goes down? (i.e., choose your RAID appropriately)</a:t>
            </a:r>
          </a:p>
          <a:p>
            <a:r>
              <a:rPr lang="en-US" baseline="0" dirty="0" smtClean="0"/>
              <a:t>	performance of storage what you need? If its 10G—laptops won’t do that</a:t>
            </a:r>
          </a:p>
          <a:p>
            <a:r>
              <a:rPr lang="en-US" baseline="0" dirty="0" smtClean="0"/>
              <a:t>		don’t need to invest in super fast storage if you only want to use laptops</a:t>
            </a:r>
          </a:p>
          <a:p>
            <a:endParaRPr lang="en-US" dirty="0"/>
          </a:p>
        </p:txBody>
      </p:sp>
      <p:sp>
        <p:nvSpPr>
          <p:cNvPr id="4" name="Slide Number Placeholder 3"/>
          <p:cNvSpPr>
            <a:spLocks noGrp="1"/>
          </p:cNvSpPr>
          <p:nvPr>
            <p:ph type="sldNum" sz="quarter" idx="10"/>
          </p:nvPr>
        </p:nvSpPr>
        <p:spPr/>
        <p:txBody>
          <a:bodyPr/>
          <a:lstStyle/>
          <a:p>
            <a:fld id="{EC989DA1-DDBD-2240-A821-5873D1236592}" type="slidenum">
              <a:rPr lang="en-US" smtClean="0"/>
              <a:t>11</a:t>
            </a:fld>
            <a:endParaRPr lang="en-US"/>
          </a:p>
        </p:txBody>
      </p:sp>
    </p:spTree>
    <p:extLst>
      <p:ext uri="{BB962C8B-B14F-4D97-AF65-F5344CB8AC3E}">
        <p14:creationId xmlns:p14="http://schemas.microsoft.com/office/powerpoint/2010/main" val="267551123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buFont typeface="Arial"/>
              <a:buChar char="•"/>
            </a:pPr>
            <a:r>
              <a:rPr lang="en-US" dirty="0" smtClean="0"/>
              <a:t>Now</a:t>
            </a:r>
            <a:r>
              <a:rPr lang="en-US" baseline="0" dirty="0" smtClean="0"/>
              <a:t> we are assuming you’ve chosen to go with internal disks/storage for your DTN</a:t>
            </a:r>
            <a:endParaRPr lang="en-US" dirty="0" smtClean="0"/>
          </a:p>
          <a:p>
            <a:pPr>
              <a:buFont typeface="Arial"/>
              <a:buChar char="•"/>
            </a:pPr>
            <a:endParaRPr lang="en-US" dirty="0" smtClean="0"/>
          </a:p>
          <a:p>
            <a:pPr>
              <a:buFont typeface="Arial"/>
              <a:buChar char="•"/>
            </a:pPr>
            <a:r>
              <a:rPr lang="en-US" dirty="0" smtClean="0"/>
              <a:t>Deciding what storage to use in your DTN is based on what you are optimizing for:  </a:t>
            </a:r>
          </a:p>
          <a:p>
            <a:pPr lvl="1"/>
            <a:r>
              <a:rPr lang="en-US" dirty="0" smtClean="0"/>
              <a:t>performance, reliability, capacity, or cost.</a:t>
            </a:r>
          </a:p>
          <a:p>
            <a:pPr lvl="1"/>
            <a:endParaRPr lang="en-US" dirty="0" smtClean="0"/>
          </a:p>
          <a:p>
            <a:pPr>
              <a:buFont typeface="Arial"/>
              <a:buChar char="•"/>
            </a:pPr>
            <a:r>
              <a:rPr lang="en-US" dirty="0" smtClean="0"/>
              <a:t>SATA disks historically have been cheaper and higher capacity, while SAS (SCSI) disks typically have been the fastest. </a:t>
            </a:r>
          </a:p>
          <a:p>
            <a:pPr lvl="1"/>
            <a:r>
              <a:rPr lang="en-US" dirty="0" smtClean="0"/>
              <a:t>Technologies have been converging (and its hard to keep up)</a:t>
            </a:r>
          </a:p>
          <a:p>
            <a:pPr lvl="1"/>
            <a:endParaRPr lang="en-US" dirty="0" smtClean="0"/>
          </a:p>
          <a:p>
            <a:pPr marL="457200" marR="0" lvl="1" indent="0" algn="l" defTabSz="457200" rtl="0" eaLnBrk="1" fontAlgn="auto" latinLnBrk="0" hangingPunct="1">
              <a:lnSpc>
                <a:spcPct val="100000"/>
              </a:lnSpc>
              <a:spcBef>
                <a:spcPts val="0"/>
              </a:spcBef>
              <a:spcAft>
                <a:spcPts val="0"/>
              </a:spcAft>
              <a:buClrTx/>
              <a:buSzTx/>
              <a:buFontTx/>
              <a:buNone/>
              <a:tabLst/>
              <a:defRPr/>
            </a:pPr>
            <a:r>
              <a:rPr lang="en-US" baseline="0" dirty="0" smtClean="0"/>
              <a:t>SATA (lower quality) was more for consumers and SAS for enterprise </a:t>
            </a:r>
          </a:p>
          <a:p>
            <a:pPr lvl="1"/>
            <a:r>
              <a:rPr lang="en-US" dirty="0" smtClean="0"/>
              <a:t>SATA 3 is coming up to speed with SAS performance</a:t>
            </a:r>
            <a:r>
              <a:rPr lang="en-US" baseline="0" dirty="0" smtClean="0"/>
              <a:t> though</a:t>
            </a:r>
            <a:endParaRPr lang="en-US" dirty="0" smtClean="0"/>
          </a:p>
          <a:p>
            <a:pPr lvl="1"/>
            <a:endParaRPr lang="en-US" dirty="0" smtClean="0"/>
          </a:p>
          <a:p>
            <a:r>
              <a:rPr lang="en-US" dirty="0" smtClean="0"/>
              <a:t>POINT:</a:t>
            </a:r>
            <a:r>
              <a:rPr lang="en-US" baseline="0" dirty="0" smtClean="0"/>
              <a:t> C</a:t>
            </a:r>
            <a:r>
              <a:rPr lang="en-US" dirty="0" smtClean="0"/>
              <a:t>hoose what you can support well</a:t>
            </a:r>
          </a:p>
          <a:p>
            <a:endParaRPr lang="en-US" dirty="0" smtClean="0"/>
          </a:p>
          <a:p>
            <a:r>
              <a:rPr lang="en-US" dirty="0" smtClean="0"/>
              <a:t>_____________________________</a:t>
            </a:r>
          </a:p>
          <a:p>
            <a:r>
              <a:rPr lang="en-US" dirty="0" smtClean="0"/>
              <a:t>SATA vs. SAS</a:t>
            </a:r>
          </a:p>
          <a:p>
            <a:r>
              <a:rPr lang="en-US" dirty="0" smtClean="0"/>
              <a:t>Currently no particular</a:t>
            </a:r>
            <a:r>
              <a:rPr lang="en-US" baseline="0" dirty="0" smtClean="0"/>
              <a:t> reason to choose one over the other</a:t>
            </a:r>
          </a:p>
          <a:p>
            <a:r>
              <a:rPr lang="en-US" baseline="0" dirty="0" smtClean="0"/>
              <a:t>SATA used to be much lower than SAS for performance</a:t>
            </a:r>
          </a:p>
          <a:p>
            <a:r>
              <a:rPr lang="en-US" baseline="0" dirty="0" smtClean="0"/>
              <a:t>With SATA 3 it is comparable performance now</a:t>
            </a:r>
          </a:p>
          <a:p>
            <a:endParaRPr lang="en-US" baseline="0" dirty="0" smtClean="0"/>
          </a:p>
          <a:p>
            <a:r>
              <a:rPr lang="en-US" baseline="0" dirty="0" smtClean="0"/>
              <a:t>(SATA/SAS drives to RAID controller)</a:t>
            </a:r>
          </a:p>
          <a:p>
            <a:endParaRPr lang="en-US" baseline="0" dirty="0" smtClean="0"/>
          </a:p>
          <a:p>
            <a:r>
              <a:rPr lang="en-US" baseline="0" dirty="0" smtClean="0"/>
              <a:t>Historically </a:t>
            </a:r>
          </a:p>
          <a:p>
            <a:r>
              <a:rPr lang="en-US" baseline="0" dirty="0" smtClean="0"/>
              <a:t>SATA (lower quality) was more for consumers and SAS for enterprise </a:t>
            </a:r>
          </a:p>
          <a:p>
            <a:endParaRPr lang="en-US" baseline="0" dirty="0" smtClean="0"/>
          </a:p>
          <a:p>
            <a:r>
              <a:rPr lang="en-US" dirty="0" smtClean="0"/>
              <a:t>Check SATA3!</a:t>
            </a:r>
          </a:p>
          <a:p>
            <a:endParaRPr lang="en-US" dirty="0" smtClean="0"/>
          </a:p>
          <a:p>
            <a:r>
              <a:rPr lang="en-US" dirty="0" smtClean="0"/>
              <a:t>[SAS</a:t>
            </a:r>
            <a:r>
              <a:rPr lang="en-US" baseline="0" dirty="0" smtClean="0"/>
              <a:t>/SATA bus that connects computer storage to drives</a:t>
            </a:r>
          </a:p>
          <a:p>
            <a:r>
              <a:rPr lang="en-US" baseline="0" dirty="0" smtClean="0"/>
              <a:t>SAS backplanes are backward compatible with SATA but not SATA 3]</a:t>
            </a:r>
          </a:p>
          <a:p>
            <a:endParaRPr lang="en-US" baseline="0" dirty="0" smtClean="0"/>
          </a:p>
          <a:p>
            <a:r>
              <a:rPr lang="en-US" baseline="0" dirty="0" smtClean="0"/>
              <a:t>SATA3 and SAS are multipath I/O so roughly the same performance now but SAS is still recommended for non-consumer based workflows.</a:t>
            </a:r>
            <a:endParaRPr lang="en-US" dirty="0"/>
          </a:p>
        </p:txBody>
      </p:sp>
      <p:sp>
        <p:nvSpPr>
          <p:cNvPr id="4" name="Slide Number Placeholder 3"/>
          <p:cNvSpPr>
            <a:spLocks noGrp="1"/>
          </p:cNvSpPr>
          <p:nvPr>
            <p:ph type="sldNum" sz="quarter" idx="10"/>
          </p:nvPr>
        </p:nvSpPr>
        <p:spPr/>
        <p:txBody>
          <a:bodyPr/>
          <a:lstStyle/>
          <a:p>
            <a:fld id="{EC989DA1-DDBD-2240-A821-5873D1236592}" type="slidenum">
              <a:rPr lang="en-US" smtClean="0"/>
              <a:t>12</a:t>
            </a:fld>
            <a:endParaRPr lang="en-US"/>
          </a:p>
        </p:txBody>
      </p:sp>
    </p:spTree>
    <p:extLst>
      <p:ext uri="{BB962C8B-B14F-4D97-AF65-F5344CB8AC3E}">
        <p14:creationId xmlns:p14="http://schemas.microsoft.com/office/powerpoint/2010/main" val="320467987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1"/>
            <a:r>
              <a:rPr lang="en-US" sz="1800" dirty="0" smtClean="0"/>
              <a:t>SSDs have usually been more expensive than HDs</a:t>
            </a:r>
          </a:p>
          <a:p>
            <a:pPr lvl="1"/>
            <a:r>
              <a:rPr lang="en-US" sz="1800" dirty="0" smtClean="0"/>
              <a:t>	prices</a:t>
            </a:r>
            <a:r>
              <a:rPr lang="en-US" sz="1800" baseline="0" dirty="0" smtClean="0"/>
              <a:t> are coming down though</a:t>
            </a:r>
          </a:p>
          <a:p>
            <a:pPr lvl="1"/>
            <a:endParaRPr lang="en-US" sz="1800" baseline="0" dirty="0" smtClean="0"/>
          </a:p>
          <a:p>
            <a:pPr lvl="1"/>
            <a:r>
              <a:rPr lang="en-US" sz="1800" baseline="0" dirty="0" smtClean="0"/>
              <a:t>SSDs do come in a few different shapes now: </a:t>
            </a:r>
          </a:p>
          <a:p>
            <a:pPr lvl="1"/>
            <a:endParaRPr lang="en-US" sz="1800" baseline="0" dirty="0" smtClean="0"/>
          </a:p>
          <a:p>
            <a:pPr lvl="1"/>
            <a:r>
              <a:rPr lang="en-US" sz="1800" baseline="0" dirty="0" smtClean="0"/>
              <a:t>On PCI cards (these are by far the fastest but they are the most expensive)</a:t>
            </a:r>
            <a:endParaRPr lang="en-US" sz="1800" dirty="0" smtClean="0"/>
          </a:p>
          <a:p>
            <a:pPr lvl="1"/>
            <a:endParaRPr lang="en-US" sz="1800" dirty="0" smtClean="0"/>
          </a:p>
          <a:p>
            <a:pPr lvl="1"/>
            <a:r>
              <a:rPr lang="en-US" sz="1800" dirty="0" smtClean="0"/>
              <a:t>And</a:t>
            </a:r>
            <a:r>
              <a:rPr lang="en-US" sz="1800" baseline="0" dirty="0" smtClean="0"/>
              <a:t> as </a:t>
            </a:r>
            <a:r>
              <a:rPr lang="en-US" sz="1800" dirty="0" smtClean="0"/>
              <a:t>HD replacements: several vendors now sell SSD-based drives that have the same form factor as traditional drives such as SAS and SATA. </a:t>
            </a:r>
          </a:p>
          <a:p>
            <a:pPr lvl="2"/>
            <a:endParaRPr lang="en-US" sz="1800" dirty="0" smtClean="0"/>
          </a:p>
          <a:p>
            <a:pPr lvl="2"/>
            <a:endParaRPr lang="en-US" sz="1800" dirty="0" smtClean="0"/>
          </a:p>
          <a:p>
            <a:pPr lvl="2"/>
            <a:r>
              <a:rPr lang="en-US" sz="1800" dirty="0" smtClean="0"/>
              <a:t>The downside to this approach is that performance is limited by the RAID controller, and not all controllers work well with SSD.</a:t>
            </a:r>
          </a:p>
          <a:p>
            <a:pPr lvl="3"/>
            <a:endParaRPr lang="en-US" sz="1800" b="1" i="1" dirty="0" smtClean="0">
              <a:solidFill>
                <a:srgbClr val="FF0000"/>
              </a:solidFill>
            </a:endParaRPr>
          </a:p>
          <a:p>
            <a:pPr marL="1371600" marR="0" lvl="3" indent="0" algn="l" defTabSz="457200" rtl="0" eaLnBrk="1" fontAlgn="auto" latinLnBrk="0" hangingPunct="1">
              <a:lnSpc>
                <a:spcPct val="100000"/>
              </a:lnSpc>
              <a:spcBef>
                <a:spcPts val="0"/>
              </a:spcBef>
              <a:spcAft>
                <a:spcPts val="0"/>
              </a:spcAft>
              <a:buClrTx/>
              <a:buSzTx/>
              <a:buFontTx/>
              <a:buNone/>
              <a:tabLst/>
              <a:defRPr/>
            </a:pPr>
            <a:r>
              <a:rPr lang="en-US" sz="1800" b="1" i="1" dirty="0" smtClean="0">
                <a:solidFill>
                  <a:srgbClr val="FF0000"/>
                </a:solidFill>
              </a:rPr>
              <a:t>Be sure that your RAID controller is “SSD capable”</a:t>
            </a:r>
            <a:r>
              <a:rPr lang="en-US" sz="1800" dirty="0" smtClean="0"/>
              <a:t>.</a:t>
            </a:r>
          </a:p>
          <a:p>
            <a:pPr lvl="3"/>
            <a:endParaRPr lang="en-US" sz="1800" b="1" i="1" dirty="0" smtClean="0">
              <a:solidFill>
                <a:srgbClr val="FF0000"/>
              </a:solidFill>
            </a:endParaRPr>
          </a:p>
          <a:p>
            <a:pPr lvl="1"/>
            <a:r>
              <a:rPr lang="en-US" sz="1800" dirty="0" smtClean="0"/>
              <a:t>_____________________________________</a:t>
            </a:r>
          </a:p>
          <a:p>
            <a:pPr lvl="3"/>
            <a:endParaRPr lang="en-US" sz="1800" dirty="0" smtClean="0"/>
          </a:p>
          <a:p>
            <a:pPr lvl="3"/>
            <a:endParaRPr lang="en-US" sz="1800" dirty="0" smtClean="0"/>
          </a:p>
          <a:p>
            <a:r>
              <a:rPr lang="en-US" baseline="0" dirty="0" smtClean="0"/>
              <a:t>SSD have much less capacity/performance</a:t>
            </a:r>
          </a:p>
          <a:p>
            <a:r>
              <a:rPr lang="en-US" baseline="0" dirty="0" smtClean="0"/>
              <a:t>	every vendor has a different way of dealing with SSDs</a:t>
            </a:r>
          </a:p>
          <a:p>
            <a:r>
              <a:rPr lang="en-US" baseline="0" dirty="0" smtClean="0"/>
              <a:t>	some read fast but are WAY slower to write—slower than a hard drive</a:t>
            </a:r>
          </a:p>
          <a:p>
            <a:endParaRPr lang="en-US" baseline="0" dirty="0" smtClean="0"/>
          </a:p>
          <a:p>
            <a:r>
              <a:rPr lang="en-US" baseline="0" dirty="0" smtClean="0"/>
              <a:t>	I.e., 97 GB/sec read with a 20GB/sec write—this is not optimal for a read/write workflow</a:t>
            </a:r>
          </a:p>
          <a:p>
            <a:r>
              <a:rPr lang="en-US" baseline="0" dirty="0" smtClean="0"/>
              <a:t>		i.e. laptop mostly does read</a:t>
            </a:r>
          </a:p>
          <a:p>
            <a:r>
              <a:rPr lang="en-US" baseline="0" dirty="0" smtClean="0"/>
              <a:t>		SSDs more geared to commodities right now—not great for high performance right now</a:t>
            </a:r>
          </a:p>
          <a:p>
            <a:endParaRPr lang="en-US" baseline="0" dirty="0" smtClean="0"/>
          </a:p>
          <a:p>
            <a:r>
              <a:rPr lang="en-US" baseline="0" dirty="0" smtClean="0"/>
              <a:t>SSDs not for everyone</a:t>
            </a:r>
          </a:p>
          <a:p>
            <a:endParaRPr lang="en-US" baseline="0" dirty="0" smtClean="0"/>
          </a:p>
          <a:p>
            <a:r>
              <a:rPr lang="en-US" baseline="0" dirty="0" smtClean="0"/>
              <a:t>Have to go back to WHAT IS YOUR WORKFLOW—i.e., bioinformatics use case with mostly reads, SSDs could be a good choice</a:t>
            </a:r>
          </a:p>
          <a:p>
            <a:r>
              <a:rPr lang="en-US" baseline="0" dirty="0" smtClean="0"/>
              <a:t>For a lot of writes like a </a:t>
            </a:r>
            <a:r>
              <a:rPr lang="en-US" baseline="0" dirty="0" err="1" smtClean="0"/>
              <a:t>beamline</a:t>
            </a:r>
            <a:r>
              <a:rPr lang="en-US" baseline="0" dirty="0" smtClean="0"/>
              <a:t> at a light source, hard drives may be better</a:t>
            </a:r>
          </a:p>
          <a:p>
            <a:endParaRPr lang="en-US" baseline="0" dirty="0" smtClean="0"/>
          </a:p>
          <a:p>
            <a:r>
              <a:rPr lang="en-US" baseline="0" dirty="0" smtClean="0"/>
              <a:t>SSDs come in a lot of different packaging</a:t>
            </a:r>
          </a:p>
          <a:p>
            <a:endParaRPr lang="en-US" baseline="0" dirty="0" smtClean="0"/>
          </a:p>
          <a:p>
            <a:r>
              <a:rPr lang="en-US" baseline="0" dirty="0" smtClean="0"/>
              <a:t>One of the pros for SSDs are that they are good for plug and play</a:t>
            </a:r>
          </a:p>
          <a:p>
            <a:r>
              <a:rPr lang="en-US" baseline="0" dirty="0" smtClean="0"/>
              <a:t>make sure that your RAID controller can deal with SSDs though because it is not always the same for every level</a:t>
            </a:r>
          </a:p>
          <a:p>
            <a:pPr lvl="3"/>
            <a:endParaRPr lang="en-US" sz="1800" dirty="0" smtClean="0"/>
          </a:p>
          <a:p>
            <a:pPr lvl="3"/>
            <a:endParaRPr lang="en-US" sz="1800" dirty="0" smtClean="0"/>
          </a:p>
          <a:p>
            <a:pPr lvl="3"/>
            <a:endParaRPr lang="en-US" sz="1800" dirty="0" smtClean="0"/>
          </a:p>
          <a:p>
            <a:pPr lvl="3"/>
            <a:endParaRPr lang="en-US" sz="1800" dirty="0" smtClean="0"/>
          </a:p>
          <a:p>
            <a:pPr lvl="3"/>
            <a:endParaRPr lang="en-US" sz="1800" dirty="0" smtClean="0"/>
          </a:p>
          <a:p>
            <a:pPr lvl="3"/>
            <a:endParaRPr lang="en-US" sz="1800" dirty="0" smtClean="0"/>
          </a:p>
          <a:p>
            <a:pPr lvl="3"/>
            <a:endParaRPr lang="en-US" sz="1800" dirty="0" smtClean="0"/>
          </a:p>
        </p:txBody>
      </p:sp>
      <p:sp>
        <p:nvSpPr>
          <p:cNvPr id="4" name="Slide Number Placeholder 3"/>
          <p:cNvSpPr>
            <a:spLocks noGrp="1"/>
          </p:cNvSpPr>
          <p:nvPr>
            <p:ph type="sldNum" sz="quarter" idx="10"/>
          </p:nvPr>
        </p:nvSpPr>
        <p:spPr/>
        <p:txBody>
          <a:bodyPr/>
          <a:lstStyle/>
          <a:p>
            <a:fld id="{EC989DA1-DDBD-2240-A821-5873D1236592}" type="slidenum">
              <a:rPr lang="en-US" smtClean="0"/>
              <a:t>13</a:t>
            </a:fld>
            <a:endParaRPr lang="en-US"/>
          </a:p>
        </p:txBody>
      </p:sp>
    </p:spTree>
    <p:extLst>
      <p:ext uri="{BB962C8B-B14F-4D97-AF65-F5344CB8AC3E}">
        <p14:creationId xmlns:p14="http://schemas.microsoft.com/office/powerpoint/2010/main" val="141497185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Fusion-</a:t>
            </a:r>
            <a:r>
              <a:rPr lang="en-US" dirty="0" err="1" smtClean="0"/>
              <a:t>io</a:t>
            </a:r>
            <a:r>
              <a:rPr lang="en-US" baseline="0" dirty="0" smtClean="0"/>
              <a:t> with SSDs on PCI cards (go directly to the CPU)</a:t>
            </a:r>
          </a:p>
          <a:p>
            <a:endParaRPr lang="en-US" baseline="0" dirty="0" smtClean="0"/>
          </a:p>
          <a:p>
            <a:r>
              <a:rPr lang="en-US" baseline="0" dirty="0" smtClean="0"/>
              <a:t>Left: two form factor replacements for HDs</a:t>
            </a:r>
            <a:endParaRPr lang="en-US" dirty="0" smtClean="0"/>
          </a:p>
          <a:p>
            <a:endParaRPr lang="en-US" dirty="0" smtClean="0"/>
          </a:p>
          <a:p>
            <a:r>
              <a:rPr lang="en-US" dirty="0" smtClean="0"/>
              <a:t>	Please note that performance/longevity</a:t>
            </a:r>
            <a:r>
              <a:rPr lang="en-US" baseline="0" dirty="0" smtClean="0"/>
              <a:t> of the SSD HD replacements is not great</a:t>
            </a:r>
          </a:p>
          <a:p>
            <a:r>
              <a:rPr lang="en-US" baseline="0" dirty="0" smtClean="0"/>
              <a:t>		They have a tendency to fail faster</a:t>
            </a:r>
          </a:p>
          <a:p>
            <a:r>
              <a:rPr lang="en-US" baseline="0" dirty="0" smtClean="0"/>
              <a:t>		also performance is unreliable: from 1GB to 100MB/s  because they use more power, therefore heat up faster, and slowdown</a:t>
            </a:r>
            <a:endParaRPr lang="en-US" dirty="0" smtClean="0"/>
          </a:p>
          <a:p>
            <a:endParaRPr lang="en-US" dirty="0" smtClean="0"/>
          </a:p>
          <a:p>
            <a:r>
              <a:rPr lang="en-US" dirty="0" smtClean="0"/>
              <a:t>______________________________</a:t>
            </a:r>
          </a:p>
          <a:p>
            <a:endParaRPr lang="en-US" dirty="0" smtClean="0"/>
          </a:p>
          <a:p>
            <a:r>
              <a:rPr lang="en-US" dirty="0" smtClean="0"/>
              <a:t>SSD $$ is becoming interesting—10X faster than the hard drive </a:t>
            </a:r>
          </a:p>
          <a:p>
            <a:r>
              <a:rPr lang="en-US" dirty="0" smtClean="0"/>
              <a:t>	not going to pay more for SSD performance</a:t>
            </a:r>
          </a:p>
          <a:p>
            <a:r>
              <a:rPr lang="en-US" dirty="0" smtClean="0"/>
              <a:t>Performance</a:t>
            </a:r>
            <a:r>
              <a:rPr lang="en-US" baseline="0" dirty="0" smtClean="0"/>
              <a:t>/$$ is the same</a:t>
            </a:r>
          </a:p>
          <a:p>
            <a:r>
              <a:rPr lang="en-US" baseline="0" dirty="0" smtClean="0"/>
              <a:t>But the catch is CAPACITY is not the same!</a:t>
            </a:r>
          </a:p>
          <a:p>
            <a:endParaRPr lang="en-US" baseline="0"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US" baseline="0" dirty="0" smtClean="0"/>
              <a:t>_____________________</a:t>
            </a:r>
          </a:p>
          <a:p>
            <a:endParaRPr lang="en-US" baseline="0" dirty="0" smtClean="0"/>
          </a:p>
          <a:p>
            <a:r>
              <a:rPr lang="en-US" baseline="0" dirty="0" smtClean="0"/>
              <a:t>Right side picture—</a:t>
            </a:r>
            <a:r>
              <a:rPr lang="en-US" baseline="0" dirty="0" err="1" smtClean="0"/>
              <a:t>PCIe</a:t>
            </a:r>
            <a:r>
              <a:rPr lang="en-US" baseline="0" dirty="0" smtClean="0"/>
              <a:t> card with SSD (this is what Fusion IO is doing this—the best for performance but pretty pricey--8TB was $120,000 last time we checked)</a:t>
            </a:r>
          </a:p>
          <a:p>
            <a:r>
              <a:rPr lang="en-US" baseline="0" dirty="0" smtClean="0"/>
              <a:t>	1TB available/card</a:t>
            </a:r>
          </a:p>
          <a:p>
            <a:r>
              <a:rPr lang="en-US" baseline="0" dirty="0" smtClean="0"/>
              <a:t>	max performance of an SSD—then no RAID controller in the path—goes directly to CPU</a:t>
            </a:r>
          </a:p>
          <a:p>
            <a:endParaRPr lang="en-US" baseline="0" dirty="0" smtClean="0"/>
          </a:p>
          <a:p>
            <a:r>
              <a:rPr lang="en-US" baseline="0" dirty="0" smtClean="0"/>
              <a:t>Form factor SSDs fail faster (examples shown on the left side)</a:t>
            </a:r>
          </a:p>
          <a:p>
            <a:endParaRPr lang="en-US" baseline="0" dirty="0" smtClean="0"/>
          </a:p>
          <a:p>
            <a:r>
              <a:rPr lang="en-US" dirty="0" smtClean="0"/>
              <a:t>SSD performance</a:t>
            </a:r>
            <a:r>
              <a:rPr lang="en-US" baseline="0" dirty="0" smtClean="0"/>
              <a:t> is not predictable</a:t>
            </a:r>
          </a:p>
          <a:p>
            <a:r>
              <a:rPr lang="en-US" baseline="0" dirty="0" smtClean="0"/>
              <a:t>	uses more power than a physical drive</a:t>
            </a:r>
          </a:p>
          <a:p>
            <a:r>
              <a:rPr lang="en-US" baseline="0" dirty="0" smtClean="0"/>
              <a:t>	they warm up much more to a point where systems cannot cool them down</a:t>
            </a:r>
          </a:p>
          <a:p>
            <a:r>
              <a:rPr lang="en-US" baseline="0" dirty="0" smtClean="0"/>
              <a:t>	internal measurement in systems and the SSDs will slow down (killing performance)</a:t>
            </a:r>
          </a:p>
          <a:p>
            <a:endParaRPr lang="en-US" baseline="0" dirty="0" smtClean="0"/>
          </a:p>
          <a:p>
            <a:r>
              <a:rPr lang="en-US" baseline="0" dirty="0" smtClean="0"/>
              <a:t>	Slow down from 1GBs to 100MB/s—becomes super slow—therefore it is harder to predict how fast your I/O is going to be</a:t>
            </a:r>
          </a:p>
          <a:p>
            <a:endParaRPr lang="en-US" baseline="0" dirty="0" smtClean="0"/>
          </a:p>
          <a:p>
            <a:r>
              <a:rPr lang="en-US" baseline="0" dirty="0" smtClean="0"/>
              <a:t>On the other hand,</a:t>
            </a:r>
          </a:p>
          <a:p>
            <a:r>
              <a:rPr lang="en-US" baseline="0" dirty="0" smtClean="0"/>
              <a:t>Hard drives are predictable and cooled</a:t>
            </a:r>
            <a:endParaRPr lang="en-US" dirty="0" smtClean="0"/>
          </a:p>
          <a:p>
            <a:endParaRPr lang="en-US" dirty="0" smtClean="0"/>
          </a:p>
          <a:p>
            <a:r>
              <a:rPr lang="en-US" dirty="0" smtClean="0"/>
              <a:t>_______________________________</a:t>
            </a:r>
          </a:p>
          <a:p>
            <a:endParaRPr lang="en-US" dirty="0" smtClean="0"/>
          </a:p>
          <a:p>
            <a:r>
              <a:rPr lang="en-US" dirty="0" smtClean="0"/>
              <a:t>SSD, cost much more than HD, but a much faster. They come in different packages:</a:t>
            </a:r>
          </a:p>
          <a:p>
            <a:endParaRPr lang="en-US" dirty="0" smtClean="0"/>
          </a:p>
          <a:p>
            <a:pPr>
              <a:buFontTx/>
              <a:buChar char="-"/>
            </a:pPr>
            <a:r>
              <a:rPr lang="en-US" dirty="0" err="1" smtClean="0"/>
              <a:t>PCIe</a:t>
            </a:r>
            <a:r>
              <a:rPr lang="en-US" dirty="0" smtClean="0"/>
              <a:t> card: some vendors (Fusion I/O) build PCI cards with SSD. The current maximum capacity is 1TB per card. Since those cards are </a:t>
            </a:r>
            <a:r>
              <a:rPr lang="en-US" dirty="0" err="1" smtClean="0"/>
              <a:t>PCIe</a:t>
            </a:r>
            <a:r>
              <a:rPr lang="en-US" dirty="0" smtClean="0"/>
              <a:t>, the data transfer between the main memory and the SSD is just limited by the SSD speed and the </a:t>
            </a:r>
            <a:r>
              <a:rPr lang="en-US" dirty="0" err="1" smtClean="0"/>
              <a:t>PCIe</a:t>
            </a:r>
            <a:r>
              <a:rPr lang="en-US" dirty="0" smtClean="0"/>
              <a:t> speed: in other words, it is really fast  (several GB/sec per card). The drawbacks are that 1TB uses a </a:t>
            </a:r>
            <a:r>
              <a:rPr lang="en-US" dirty="0" err="1" smtClean="0"/>
              <a:t>PCIe</a:t>
            </a:r>
            <a:r>
              <a:rPr lang="en-US" dirty="0" smtClean="0"/>
              <a:t> slot. This design often means that a PCI extender is needed, but if space and performance is an issue, this is the best solution. Those SSD cards can also be an deployment issue: replacing a failed card means that the server must be open.</a:t>
            </a:r>
          </a:p>
          <a:p>
            <a:pPr>
              <a:buFontTx/>
              <a:buChar char="-"/>
            </a:pPr>
            <a:endParaRPr lang="en-US" dirty="0" smtClean="0"/>
          </a:p>
          <a:p>
            <a:pPr>
              <a:buFontTx/>
              <a:buChar char="-"/>
            </a:pPr>
            <a:r>
              <a:rPr lang="en-US" dirty="0" smtClean="0"/>
              <a:t>- HD replacement: some vendors (IBM, WD, etc) have product that a physical replacement for HD: same form factor, same connectivity (SAS, SATA…). This allows for easier migration path from HD to SSD, but the performance is limited by the controller. Also, not all controllers are good at controlling SSD drives: always make sure that the controller is “SSD capable”.</a:t>
            </a:r>
            <a:endParaRPr lang="en-US" dirty="0"/>
          </a:p>
        </p:txBody>
      </p:sp>
      <p:sp>
        <p:nvSpPr>
          <p:cNvPr id="4" name="Slide Number Placeholder 3"/>
          <p:cNvSpPr>
            <a:spLocks noGrp="1"/>
          </p:cNvSpPr>
          <p:nvPr>
            <p:ph type="sldNum" sz="quarter" idx="10"/>
          </p:nvPr>
        </p:nvSpPr>
        <p:spPr/>
        <p:txBody>
          <a:bodyPr/>
          <a:lstStyle/>
          <a:p>
            <a:fld id="{180BBB7A-8119-B346-B00D-0735D4D59AB5}" type="slidenum">
              <a:rPr lang="en-US" smtClean="0"/>
              <a:pPr/>
              <a:t>14</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a:buNone/>
            </a:pPr>
            <a:r>
              <a:rPr lang="en-US" sz="1200" dirty="0" smtClean="0"/>
              <a:t>In</a:t>
            </a:r>
            <a:r>
              <a:rPr lang="en-US" sz="1200" baseline="0" dirty="0" smtClean="0"/>
              <a:t> general, RAID controllers are o</a:t>
            </a:r>
            <a:r>
              <a:rPr lang="en-US" sz="1200" dirty="0" smtClean="0"/>
              <a:t>ften optimized for a given workload, rarely for performance.</a:t>
            </a:r>
          </a:p>
          <a:p>
            <a:pPr lvl="1">
              <a:buFont typeface="Arial"/>
              <a:buChar char="•"/>
            </a:pPr>
            <a:r>
              <a:rPr lang="en-US" sz="1200" dirty="0" smtClean="0"/>
              <a:t>Trade-offs between</a:t>
            </a:r>
            <a:r>
              <a:rPr lang="en-US" sz="1200" baseline="0" dirty="0" smtClean="0"/>
              <a:t> reliability and speed.</a:t>
            </a:r>
          </a:p>
          <a:p>
            <a:pPr lvl="1">
              <a:buFont typeface="Arial"/>
              <a:buChar char="•"/>
            </a:pPr>
            <a:endParaRPr lang="en-US" sz="1200" baseline="0" dirty="0" smtClean="0"/>
          </a:p>
          <a:p>
            <a:pPr marL="0" marR="0" indent="0" algn="l" defTabSz="457200" rtl="0" eaLnBrk="1" fontAlgn="auto" latinLnBrk="0" hangingPunct="1">
              <a:lnSpc>
                <a:spcPct val="100000"/>
              </a:lnSpc>
              <a:spcBef>
                <a:spcPts val="0"/>
              </a:spcBef>
              <a:spcAft>
                <a:spcPts val="0"/>
              </a:spcAft>
              <a:buClrTx/>
              <a:buSzTx/>
              <a:buFont typeface="Arial"/>
              <a:buChar char="•"/>
              <a:tabLst/>
              <a:defRPr/>
            </a:pPr>
            <a:r>
              <a:rPr lang="en-US" dirty="0" smtClean="0"/>
              <a:t>(Disk</a:t>
            </a:r>
            <a:r>
              <a:rPr lang="en-US" baseline="0" dirty="0" smtClean="0"/>
              <a:t> controllers, RAID or not, are </a:t>
            </a:r>
            <a:r>
              <a:rPr lang="en-US" dirty="0" smtClean="0"/>
              <a:t>usually designed for “</a:t>
            </a:r>
            <a:r>
              <a:rPr lang="en-US" dirty="0" err="1" smtClean="0"/>
              <a:t>entreprise</a:t>
            </a:r>
            <a:r>
              <a:rPr lang="en-US" dirty="0" smtClean="0"/>
              <a:t>”.) This usually means that the controller is often configured with RAID 5 or 6. </a:t>
            </a:r>
            <a:endParaRPr lang="en-US" sz="1200" dirty="0" smtClean="0"/>
          </a:p>
          <a:p>
            <a:pPr>
              <a:buFont typeface="Arial"/>
              <a:buChar char="•"/>
            </a:pPr>
            <a:endParaRPr lang="en-US" sz="1200" dirty="0" smtClean="0"/>
          </a:p>
          <a:p>
            <a:pPr>
              <a:buFont typeface="Arial"/>
              <a:buChar char="•"/>
            </a:pPr>
            <a:r>
              <a:rPr lang="en-US" sz="1200" dirty="0" smtClean="0"/>
              <a:t>RAID0 is the fastest of all RAID levels but is also the least reliable.</a:t>
            </a:r>
          </a:p>
          <a:p>
            <a:pPr lvl="1">
              <a:buFont typeface="Arial"/>
              <a:buChar char="•"/>
            </a:pPr>
            <a:endParaRPr lang="en-US" sz="1200" dirty="0" smtClean="0"/>
          </a:p>
          <a:p>
            <a:pPr marL="0" marR="0" indent="0" algn="l" defTabSz="457200" rtl="0" eaLnBrk="1" fontAlgn="auto" latinLnBrk="0" hangingPunct="1">
              <a:lnSpc>
                <a:spcPct val="100000"/>
              </a:lnSpc>
              <a:spcBef>
                <a:spcPts val="0"/>
              </a:spcBef>
              <a:spcAft>
                <a:spcPts val="0"/>
              </a:spcAft>
              <a:buClrTx/>
              <a:buSzTx/>
              <a:buFont typeface="Arial"/>
              <a:buChar char="•"/>
              <a:tabLst/>
              <a:defRPr/>
            </a:pPr>
            <a:r>
              <a:rPr lang="en-US" dirty="0" smtClean="0"/>
              <a:t>As a consequence, controllers are most of the time not capable of running all  the drives at full speed: </a:t>
            </a:r>
          </a:p>
          <a:p>
            <a:pPr marL="457200" marR="0" lvl="1" indent="0" algn="l" defTabSz="457200" rtl="0" eaLnBrk="1" fontAlgn="auto" latinLnBrk="0" hangingPunct="1">
              <a:lnSpc>
                <a:spcPct val="100000"/>
              </a:lnSpc>
              <a:spcBef>
                <a:spcPts val="0"/>
              </a:spcBef>
              <a:spcAft>
                <a:spcPts val="0"/>
              </a:spcAft>
              <a:buClrTx/>
              <a:buSzTx/>
              <a:buFont typeface="Arial"/>
              <a:buChar char="•"/>
              <a:tabLst/>
              <a:defRPr/>
            </a:pPr>
            <a:r>
              <a:rPr lang="en-US" dirty="0" smtClean="0"/>
              <a:t>A rule of thumb is that if a controller is said to handle up to X drives, it can handle up to 2/3 X drivers at full speed.</a:t>
            </a:r>
            <a:endParaRPr lang="en-US" sz="1200" dirty="0" smtClean="0"/>
          </a:p>
          <a:p>
            <a:pPr>
              <a:buFont typeface="Arial"/>
              <a:buChar char="•"/>
            </a:pPr>
            <a:endParaRPr lang="en-US" sz="1200" dirty="0" smtClean="0"/>
          </a:p>
          <a:p>
            <a:pPr>
              <a:buFont typeface="Arial"/>
              <a:buChar char="•"/>
            </a:pPr>
            <a:endParaRPr lang="en-US" sz="1200" dirty="0" smtClean="0"/>
          </a:p>
          <a:p>
            <a:pPr>
              <a:buFont typeface="Arial"/>
              <a:buNone/>
            </a:pPr>
            <a:endParaRPr lang="en-US" sz="1200" dirty="0" smtClean="0"/>
          </a:p>
        </p:txBody>
      </p:sp>
      <p:sp>
        <p:nvSpPr>
          <p:cNvPr id="4" name="Slide Number Placeholder 3"/>
          <p:cNvSpPr>
            <a:spLocks noGrp="1"/>
          </p:cNvSpPr>
          <p:nvPr>
            <p:ph type="sldNum" sz="quarter" idx="10"/>
          </p:nvPr>
        </p:nvSpPr>
        <p:spPr/>
        <p:txBody>
          <a:bodyPr/>
          <a:lstStyle/>
          <a:p>
            <a:fld id="{180BBB7A-8119-B346-B00D-0735D4D59AB5}" type="slidenum">
              <a:rPr lang="en-US" smtClean="0"/>
              <a:pPr/>
              <a:t>15</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smtClean="0"/>
          </a:p>
          <a:p>
            <a:r>
              <a:rPr lang="en-US" dirty="0" smtClean="0"/>
              <a:t>Some high end controllers (Areca for instance) are specifically designed for a workflow similar to a DTN workflow: sequential read/write. They may have Gigabytes of SRAM for internal buffering, </a:t>
            </a:r>
            <a:r>
              <a:rPr lang="en-US" dirty="0" err="1" smtClean="0"/>
              <a:t>PCIe</a:t>
            </a:r>
            <a:r>
              <a:rPr lang="en-US" dirty="0" smtClean="0"/>
              <a:t> x16..</a:t>
            </a:r>
          </a:p>
          <a:p>
            <a:endParaRPr lang="en-US" baseline="0" dirty="0" smtClean="0"/>
          </a:p>
          <a:p>
            <a:r>
              <a:rPr lang="en-US" dirty="0" smtClean="0"/>
              <a:t>Finally, some RAID controllers are specifically designed to scale up. In addition to wire internal drives, they can control external drives, directly or in a daisy chain manner</a:t>
            </a:r>
          </a:p>
          <a:p>
            <a:r>
              <a:rPr lang="en-US" baseline="0" dirty="0" smtClean="0"/>
              <a:t> </a:t>
            </a:r>
            <a:endParaRPr lang="en-US" dirty="0" smtClean="0"/>
          </a:p>
          <a:p>
            <a:endParaRPr lang="en-US" dirty="0"/>
          </a:p>
        </p:txBody>
      </p:sp>
      <p:sp>
        <p:nvSpPr>
          <p:cNvPr id="4" name="Slide Number Placeholder 3"/>
          <p:cNvSpPr>
            <a:spLocks noGrp="1"/>
          </p:cNvSpPr>
          <p:nvPr>
            <p:ph type="sldNum" sz="quarter" idx="10"/>
          </p:nvPr>
        </p:nvSpPr>
        <p:spPr/>
        <p:txBody>
          <a:bodyPr/>
          <a:lstStyle/>
          <a:p>
            <a:pPr>
              <a:defRPr/>
            </a:pPr>
            <a:fld id="{EFAF03E7-0DA5-084C-A73B-84F898909E97}" type="slidenum">
              <a:rPr lang="en-US" smtClean="0"/>
              <a:pPr>
                <a:defRPr/>
              </a:pPr>
              <a:t>16</a:t>
            </a:fld>
            <a:endParaRPr lang="en-US" dirty="0"/>
          </a:p>
        </p:txBody>
      </p:sp>
    </p:spTree>
    <p:extLst>
      <p:ext uri="{BB962C8B-B14F-4D97-AF65-F5344CB8AC3E}">
        <p14:creationId xmlns:p14="http://schemas.microsoft.com/office/powerpoint/2010/main" val="306757920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800" dirty="0" smtClean="0"/>
              <a:t>Last thing in the hardware queue</a:t>
            </a:r>
            <a:r>
              <a:rPr lang="en-US" sz="1800" baseline="0" dirty="0" smtClean="0"/>
              <a:t> is to think about the </a:t>
            </a:r>
            <a:r>
              <a:rPr lang="en-US" sz="1800" baseline="0" smtClean="0"/>
              <a:t>Network subsystem</a:t>
            </a:r>
            <a:endParaRPr lang="en-US" sz="1800" dirty="0" smtClean="0"/>
          </a:p>
          <a:p>
            <a:endParaRPr lang="en-US" sz="1800" dirty="0" smtClean="0"/>
          </a:p>
          <a:p>
            <a:r>
              <a:rPr lang="en-US" sz="1800" dirty="0" smtClean="0"/>
              <a:t>Networking subsystem is the second subsystem after the storage that is critical and could be a major bottle neck. </a:t>
            </a:r>
          </a:p>
          <a:p>
            <a:endParaRPr lang="en-US" sz="1800" dirty="0" smtClean="0"/>
          </a:p>
          <a:p>
            <a:r>
              <a:rPr lang="en-US" sz="1800" dirty="0" smtClean="0"/>
              <a:t>The choice of your NIC(s) will impact performance.</a:t>
            </a:r>
          </a:p>
          <a:p>
            <a:endParaRPr lang="en-US" sz="1800" dirty="0" smtClean="0"/>
          </a:p>
          <a:p>
            <a:endParaRPr lang="en-US" sz="1800" dirty="0" smtClean="0"/>
          </a:p>
          <a:p>
            <a:endParaRPr lang="en-US" sz="1800" dirty="0" smtClean="0"/>
          </a:p>
          <a:p>
            <a:r>
              <a:rPr lang="en-US" sz="1800" dirty="0" smtClean="0"/>
              <a:t>There is a huge performance difference between cheap and expensive 10G NICs.</a:t>
            </a:r>
          </a:p>
          <a:p>
            <a:pPr lvl="1"/>
            <a:r>
              <a:rPr lang="en-US" sz="1800" dirty="0" smtClean="0"/>
              <a:t>E.g. please don’t cheap out on the NIC – it’s important for an optimized DTN host. </a:t>
            </a:r>
          </a:p>
          <a:p>
            <a:pPr lvl="1"/>
            <a:endParaRPr lang="en-US" sz="1800" dirty="0" smtClean="0"/>
          </a:p>
          <a:p>
            <a:pPr lvl="1"/>
            <a:endParaRPr lang="en-US" sz="1800" dirty="0" smtClean="0"/>
          </a:p>
          <a:p>
            <a:r>
              <a:rPr lang="en-US" sz="1800" dirty="0" smtClean="0"/>
              <a:t>NIC features to look for include:</a:t>
            </a:r>
          </a:p>
          <a:p>
            <a:pPr lvl="1"/>
            <a:r>
              <a:rPr lang="en-US" sz="1800" dirty="0" smtClean="0"/>
              <a:t>support for interrupt coalescing</a:t>
            </a:r>
          </a:p>
          <a:p>
            <a:pPr lvl="1"/>
            <a:r>
              <a:rPr lang="en-US" sz="1800" dirty="0" smtClean="0"/>
              <a:t>support for MSI-X</a:t>
            </a:r>
          </a:p>
          <a:p>
            <a:pPr lvl="1"/>
            <a:r>
              <a:rPr lang="en-US" sz="1800" dirty="0" smtClean="0"/>
              <a:t>TCP Offload Engine (TOE)</a:t>
            </a:r>
          </a:p>
          <a:p>
            <a:pPr lvl="1"/>
            <a:r>
              <a:rPr lang="en-US" sz="1800" b="1" i="1" dirty="0" smtClean="0">
                <a:solidFill>
                  <a:srgbClr val="FF0000"/>
                </a:solidFill>
              </a:rPr>
              <a:t>support for zero-copy protocols such as RDMA (</a:t>
            </a:r>
            <a:r>
              <a:rPr lang="en-US" sz="1800" b="1" i="1" dirty="0" err="1" smtClean="0">
                <a:solidFill>
                  <a:srgbClr val="FF0000"/>
                </a:solidFill>
              </a:rPr>
              <a:t>RoCE</a:t>
            </a:r>
            <a:r>
              <a:rPr lang="en-US" sz="1800" b="1" i="1" dirty="0" smtClean="0">
                <a:solidFill>
                  <a:srgbClr val="FF0000"/>
                </a:solidFill>
              </a:rPr>
              <a:t> or </a:t>
            </a:r>
            <a:r>
              <a:rPr lang="en-US" sz="1800" b="1" i="1" dirty="0" err="1" smtClean="0">
                <a:solidFill>
                  <a:srgbClr val="FF0000"/>
                </a:solidFill>
              </a:rPr>
              <a:t>iWARP</a:t>
            </a:r>
            <a:r>
              <a:rPr lang="en-US" sz="1800" b="1" i="1" dirty="0" smtClean="0">
                <a:solidFill>
                  <a:srgbClr val="FF0000"/>
                </a:solidFill>
              </a:rPr>
              <a:t>)</a:t>
            </a:r>
          </a:p>
          <a:p>
            <a:pPr lvl="1"/>
            <a:endParaRPr lang="en-US" sz="1800" b="1" i="1" dirty="0" smtClean="0">
              <a:solidFill>
                <a:srgbClr val="FF0000"/>
              </a:solidFill>
            </a:endParaRPr>
          </a:p>
          <a:p>
            <a:r>
              <a:rPr lang="en-US" sz="1800" dirty="0" smtClean="0"/>
              <a:t>Note that many 10G and 40G NICs come in dual ports, but that </a:t>
            </a:r>
            <a:r>
              <a:rPr lang="en-US" sz="1800" b="1" i="1" u="sng" dirty="0" smtClean="0"/>
              <a:t>does not mean if you use both ports at the same time you get double the performance</a:t>
            </a:r>
            <a:r>
              <a:rPr lang="en-US" sz="1800" dirty="0" smtClean="0"/>
              <a:t>. Often the second port is meant to be used as a backup port.</a:t>
            </a:r>
          </a:p>
          <a:p>
            <a:endParaRPr lang="en-US" sz="1800" dirty="0" smtClean="0"/>
          </a:p>
          <a:p>
            <a:pPr lvl="1"/>
            <a:r>
              <a:rPr lang="en-US" sz="1800" dirty="0" smtClean="0"/>
              <a:t>True 2x10G capable cards include the </a:t>
            </a:r>
            <a:r>
              <a:rPr lang="en-US" sz="1800" dirty="0" err="1" smtClean="0"/>
              <a:t>Myricom</a:t>
            </a:r>
            <a:r>
              <a:rPr lang="en-US" sz="1800" dirty="0" smtClean="0"/>
              <a:t> 10G-PCIE2-8C2-2S and the </a:t>
            </a:r>
            <a:r>
              <a:rPr lang="en-US" sz="1800" dirty="0" err="1" smtClean="0"/>
              <a:t>Mellanox</a:t>
            </a:r>
            <a:r>
              <a:rPr lang="en-US" sz="1800" dirty="0" smtClean="0"/>
              <a:t> MCX312A-XCBT.</a:t>
            </a:r>
          </a:p>
          <a:p>
            <a:endParaRPr lang="en-US" dirty="0"/>
          </a:p>
        </p:txBody>
      </p:sp>
      <p:sp>
        <p:nvSpPr>
          <p:cNvPr id="4" name="Slide Number Placeholder 3"/>
          <p:cNvSpPr>
            <a:spLocks noGrp="1"/>
          </p:cNvSpPr>
          <p:nvPr>
            <p:ph type="sldNum" sz="quarter" idx="10"/>
          </p:nvPr>
        </p:nvSpPr>
        <p:spPr/>
        <p:txBody>
          <a:bodyPr/>
          <a:lstStyle/>
          <a:p>
            <a:fld id="{EC989DA1-DDBD-2240-A821-5873D1236592}" type="slidenum">
              <a:rPr lang="en-US" smtClean="0"/>
              <a:t>17</a:t>
            </a:fld>
            <a:endParaRPr lang="en-US"/>
          </a:p>
        </p:txBody>
      </p:sp>
    </p:spTree>
    <p:extLst>
      <p:ext uri="{BB962C8B-B14F-4D97-AF65-F5344CB8AC3E}">
        <p14:creationId xmlns:p14="http://schemas.microsoft.com/office/powerpoint/2010/main" val="311980725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It is important</a:t>
            </a:r>
            <a:r>
              <a:rPr lang="en-US" baseline="0" dirty="0" smtClean="0"/>
              <a:t> to pay attention to the hardware</a:t>
            </a:r>
          </a:p>
          <a:p>
            <a:endParaRPr lang="en-US" baseline="0" dirty="0" smtClean="0"/>
          </a:p>
          <a:p>
            <a:r>
              <a:rPr lang="en-US" baseline="0" dirty="0" smtClean="0"/>
              <a:t>Hardware is especially important because you can be stuck with long-lasting performance bottlenecks if you’re not careful with</a:t>
            </a:r>
          </a:p>
          <a:p>
            <a:r>
              <a:rPr lang="en-US" baseline="0" dirty="0" smtClean="0"/>
              <a:t>	components that are incompatible, </a:t>
            </a:r>
          </a:p>
          <a:p>
            <a:r>
              <a:rPr lang="en-US" baseline="0" dirty="0" smtClean="0"/>
              <a:t>	have wrong interfaces </a:t>
            </a:r>
          </a:p>
          <a:p>
            <a:r>
              <a:rPr lang="en-US" baseline="0" dirty="0" smtClean="0"/>
              <a:t>	or run out of capacity</a:t>
            </a:r>
          </a:p>
          <a:p>
            <a:endParaRPr lang="en-US" baseline="0" dirty="0" smtClean="0"/>
          </a:p>
          <a:p>
            <a:r>
              <a:rPr lang="en-US" baseline="0" dirty="0" smtClean="0"/>
              <a:t>Want to make sure the hardware you choose/purchase is </a:t>
            </a:r>
          </a:p>
          <a:p>
            <a:r>
              <a:rPr lang="en-US" baseline="0" dirty="0" smtClean="0"/>
              <a:t>-Expandable</a:t>
            </a:r>
            <a:r>
              <a:rPr lang="en-US" baseline="0" dirty="0"/>
              <a:t> </a:t>
            </a:r>
            <a:r>
              <a:rPr lang="en-US" baseline="0" dirty="0" smtClean="0"/>
              <a:t>for future needs at least 3-5 years out </a:t>
            </a:r>
          </a:p>
          <a:p>
            <a:r>
              <a:rPr lang="en-US" baseline="0" dirty="0" smtClean="0"/>
              <a:t>-and supportable—because backyard concoctions can be hard to work with… </a:t>
            </a:r>
          </a:p>
        </p:txBody>
      </p:sp>
      <p:sp>
        <p:nvSpPr>
          <p:cNvPr id="4" name="Slide Number Placeholder 3"/>
          <p:cNvSpPr>
            <a:spLocks noGrp="1"/>
          </p:cNvSpPr>
          <p:nvPr>
            <p:ph type="sldNum" sz="quarter" idx="10"/>
          </p:nvPr>
        </p:nvSpPr>
        <p:spPr/>
        <p:txBody>
          <a:bodyPr/>
          <a:lstStyle/>
          <a:p>
            <a:fld id="{180BBB7A-8119-B346-B00D-0735D4D59AB5}" type="slidenum">
              <a:rPr lang="en-US" smtClean="0"/>
              <a:pPr/>
              <a:t>18</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We’ve built</a:t>
            </a:r>
            <a:r>
              <a:rPr lang="en-US" baseline="0" dirty="0" smtClean="0"/>
              <a:t> the DTN – now we need to configure it</a:t>
            </a:r>
            <a:endParaRPr lang="en-US" dirty="0"/>
          </a:p>
        </p:txBody>
      </p:sp>
      <p:sp>
        <p:nvSpPr>
          <p:cNvPr id="4" name="Slide Number Placeholder 3"/>
          <p:cNvSpPr>
            <a:spLocks noGrp="1"/>
          </p:cNvSpPr>
          <p:nvPr>
            <p:ph type="sldNum" sz="quarter" idx="10"/>
          </p:nvPr>
        </p:nvSpPr>
        <p:spPr/>
        <p:txBody>
          <a:bodyPr/>
          <a:lstStyle/>
          <a:p>
            <a:fld id="{EC989DA1-DDBD-2240-A821-5873D1236592}" type="slidenum">
              <a:rPr lang="en-US" smtClean="0"/>
              <a:t>19</a:t>
            </a:fld>
            <a:endParaRPr lang="en-US"/>
          </a:p>
        </p:txBody>
      </p:sp>
    </p:spTree>
    <p:extLst>
      <p:ext uri="{BB962C8B-B14F-4D97-AF65-F5344CB8AC3E}">
        <p14:creationId xmlns:p14="http://schemas.microsoft.com/office/powerpoint/2010/main" val="251877869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180BBB7A-8119-B346-B00D-0735D4D59AB5}" type="slidenum">
              <a:rPr lang="en-US" smtClean="0"/>
              <a:pPr/>
              <a:t>20</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Quick roadmap</a:t>
            </a:r>
            <a:r>
              <a:rPr lang="en-US" baseline="0" dirty="0" smtClean="0"/>
              <a:t> in the Science DMZ model</a:t>
            </a:r>
          </a:p>
          <a:p>
            <a:endParaRPr lang="en-US" baseline="0" dirty="0" smtClean="0"/>
          </a:p>
          <a:p>
            <a:r>
              <a:rPr lang="en-US" baseline="0" dirty="0" smtClean="0"/>
              <a:t>Data transfer nodes (both hardware and software) and configuration</a:t>
            </a:r>
          </a:p>
          <a:p>
            <a:endParaRPr lang="en-US" baseline="0" dirty="0" smtClean="0"/>
          </a:p>
          <a:p>
            <a:r>
              <a:rPr lang="en-US" baseline="0" dirty="0" smtClean="0"/>
              <a:t>Me: Hardware part</a:t>
            </a:r>
          </a:p>
          <a:p>
            <a:endParaRPr lang="en-US" baseline="0" dirty="0" smtClean="0"/>
          </a:p>
          <a:p>
            <a:r>
              <a:rPr lang="en-US" baseline="0" dirty="0" smtClean="0"/>
              <a:t>Eli: software tools and performance tuning </a:t>
            </a:r>
          </a:p>
          <a:p>
            <a:pPr marL="0" marR="0" indent="0" algn="l" defTabSz="457200" rtl="0" eaLnBrk="1" fontAlgn="auto" latinLnBrk="0" hangingPunct="1">
              <a:lnSpc>
                <a:spcPct val="100000"/>
              </a:lnSpc>
              <a:spcBef>
                <a:spcPts val="0"/>
              </a:spcBef>
              <a:spcAft>
                <a:spcPts val="0"/>
              </a:spcAft>
              <a:buClrTx/>
              <a:buSzTx/>
              <a:buFontTx/>
              <a:buNone/>
              <a:tabLst/>
              <a:defRPr/>
            </a:pPr>
            <a:endParaRPr lang="en-US" baseline="0" dirty="0" smtClean="0"/>
          </a:p>
          <a:p>
            <a:endParaRPr lang="en-US" baseline="0" dirty="0" smtClean="0"/>
          </a:p>
          <a:p>
            <a:endParaRPr lang="en-US" baseline="0" dirty="0" smtClean="0"/>
          </a:p>
          <a:p>
            <a:endParaRPr lang="en-US" baseline="0" dirty="0" smtClean="0"/>
          </a:p>
          <a:p>
            <a:endParaRPr lang="en-US" dirty="0"/>
          </a:p>
        </p:txBody>
      </p:sp>
      <p:sp>
        <p:nvSpPr>
          <p:cNvPr id="4" name="Slide Number Placeholder 3"/>
          <p:cNvSpPr>
            <a:spLocks noGrp="1"/>
          </p:cNvSpPr>
          <p:nvPr>
            <p:ph type="sldNum" sz="quarter" idx="10"/>
          </p:nvPr>
        </p:nvSpPr>
        <p:spPr/>
        <p:txBody>
          <a:bodyPr/>
          <a:lstStyle/>
          <a:p>
            <a:pPr>
              <a:defRPr/>
            </a:pPr>
            <a:fld id="{EFAF03E7-0DA5-084C-A73B-84F898909E97}" type="slidenum">
              <a:rPr lang="en-US" smtClean="0"/>
              <a:pPr>
                <a:defRPr/>
              </a:pPr>
              <a:t>3</a:t>
            </a:fld>
            <a:endParaRPr lang="en-US" dirty="0"/>
          </a:p>
        </p:txBody>
      </p:sp>
    </p:spTree>
    <p:extLst>
      <p:ext uri="{BB962C8B-B14F-4D97-AF65-F5344CB8AC3E}">
        <p14:creationId xmlns:p14="http://schemas.microsoft.com/office/powerpoint/2010/main" val="140165920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dirty="0" smtClean="0"/>
              <a:t>interrupt </a:t>
            </a:r>
            <a:r>
              <a:rPr lang="en-US" sz="1200" dirty="0" err="1" smtClean="0"/>
              <a:t>coalencing</a:t>
            </a:r>
            <a:r>
              <a:rPr lang="en-US" sz="1200" baseline="0" dirty="0" smtClean="0"/>
              <a:t> is used to a</a:t>
            </a:r>
            <a:r>
              <a:rPr lang="en-US" dirty="0" smtClean="0"/>
              <a:t>void flooding the host system with too many interrupts, packets are collected and one single interrupt is generated for multiple packets.</a:t>
            </a:r>
          </a:p>
          <a:p>
            <a:pPr>
              <a:buFont typeface="Arial"/>
              <a:buChar char="•"/>
            </a:pPr>
            <a:r>
              <a:rPr lang="en-US" dirty="0" smtClean="0"/>
              <a:t>Not all NIC support it</a:t>
            </a:r>
          </a:p>
          <a:p>
            <a:pPr>
              <a:buFont typeface="Arial"/>
              <a:buChar char="•"/>
            </a:pPr>
            <a:r>
              <a:rPr lang="en-US" dirty="0" smtClean="0"/>
              <a:t>75-100 micro-seconds timeout</a:t>
            </a:r>
          </a:p>
          <a:p>
            <a:pPr>
              <a:buFont typeface="Arial"/>
              <a:buChar char="•"/>
            </a:pPr>
            <a:r>
              <a:rPr lang="en-US" dirty="0" smtClean="0"/>
              <a:t>Is critical for high performance NIC (10Gb, 40Gb…)</a:t>
            </a:r>
          </a:p>
          <a:p>
            <a:endParaRPr lang="en-US" dirty="0" smtClean="0"/>
          </a:p>
          <a:p>
            <a:endParaRPr lang="en-US" dirty="0"/>
          </a:p>
        </p:txBody>
      </p:sp>
      <p:sp>
        <p:nvSpPr>
          <p:cNvPr id="4" name="Slide Number Placeholder 3"/>
          <p:cNvSpPr>
            <a:spLocks noGrp="1"/>
          </p:cNvSpPr>
          <p:nvPr>
            <p:ph type="sldNum" sz="quarter" idx="10"/>
          </p:nvPr>
        </p:nvSpPr>
        <p:spPr/>
        <p:txBody>
          <a:bodyPr/>
          <a:lstStyle/>
          <a:p>
            <a:pPr>
              <a:defRPr/>
            </a:pPr>
            <a:fld id="{EFAF03E7-0DA5-084C-A73B-84F898909E97}" type="slidenum">
              <a:rPr lang="en-US" smtClean="0"/>
              <a:pPr>
                <a:defRPr/>
              </a:pPr>
              <a:t>22</a:t>
            </a:fld>
            <a:endParaRPr lang="en-US" dirty="0"/>
          </a:p>
        </p:txBody>
      </p:sp>
    </p:spTree>
    <p:extLst>
      <p:ext uri="{BB962C8B-B14F-4D97-AF65-F5344CB8AC3E}">
        <p14:creationId xmlns:p14="http://schemas.microsoft.com/office/powerpoint/2010/main" val="143106020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180BBB7A-8119-B346-B00D-0735D4D59AB5}" type="slidenum">
              <a:rPr lang="en-US" smtClean="0"/>
              <a:pPr/>
              <a:t>25</a:t>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180BBB7A-8119-B346-B00D-0735D4D59AB5}" type="slidenum">
              <a:rPr lang="en-US" smtClean="0"/>
              <a:pPr/>
              <a:t>26</a:t>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For interrupt binding, you need to know where the card is, and where the cores are.</a:t>
            </a:r>
            <a:endParaRPr lang="en-US" dirty="0"/>
          </a:p>
        </p:txBody>
      </p:sp>
      <p:sp>
        <p:nvSpPr>
          <p:cNvPr id="4" name="Slide Number Placeholder 3"/>
          <p:cNvSpPr>
            <a:spLocks noGrp="1"/>
          </p:cNvSpPr>
          <p:nvPr>
            <p:ph type="sldNum" sz="quarter" idx="10"/>
          </p:nvPr>
        </p:nvSpPr>
        <p:spPr/>
        <p:txBody>
          <a:bodyPr/>
          <a:lstStyle/>
          <a:p>
            <a:fld id="{EC989DA1-DDBD-2240-A821-5873D1236592}" type="slidenum">
              <a:rPr lang="en-US" smtClean="0"/>
              <a:t>27</a:t>
            </a:fld>
            <a:endParaRPr lang="en-US"/>
          </a:p>
        </p:txBody>
      </p:sp>
    </p:spTree>
    <p:extLst>
      <p:ext uri="{BB962C8B-B14F-4D97-AF65-F5344CB8AC3E}">
        <p14:creationId xmlns:p14="http://schemas.microsoft.com/office/powerpoint/2010/main" val="386795611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Stride size is sometimes called chunk size – the size of the portion of a stripe written to one disk</a:t>
            </a:r>
            <a:r>
              <a:rPr lang="en-US" baseline="0" dirty="0" smtClean="0"/>
              <a:t> in the raid set.  Measured in blocks (512 byte or 4096 byte depending on disk).</a:t>
            </a:r>
          </a:p>
          <a:p>
            <a:endParaRPr lang="en-US" baseline="0" dirty="0" smtClean="0"/>
          </a:p>
          <a:p>
            <a:r>
              <a:rPr lang="en-US" dirty="0" smtClean="0"/>
              <a:t>Stripe width is stride size times number of disks</a:t>
            </a:r>
            <a:endParaRPr lang="en-US" dirty="0"/>
          </a:p>
        </p:txBody>
      </p:sp>
      <p:sp>
        <p:nvSpPr>
          <p:cNvPr id="4" name="Slide Number Placeholder 3"/>
          <p:cNvSpPr>
            <a:spLocks noGrp="1"/>
          </p:cNvSpPr>
          <p:nvPr>
            <p:ph type="sldNum" sz="quarter" idx="10"/>
          </p:nvPr>
        </p:nvSpPr>
        <p:spPr/>
        <p:txBody>
          <a:bodyPr/>
          <a:lstStyle/>
          <a:p>
            <a:fld id="{EC989DA1-DDBD-2240-A821-5873D1236592}" type="slidenum">
              <a:rPr lang="en-US" smtClean="0"/>
              <a:t>30</a:t>
            </a:fld>
            <a:endParaRPr lang="en-US"/>
          </a:p>
        </p:txBody>
      </p:sp>
    </p:spTree>
    <p:extLst>
      <p:ext uri="{BB962C8B-B14F-4D97-AF65-F5344CB8AC3E}">
        <p14:creationId xmlns:p14="http://schemas.microsoft.com/office/powerpoint/2010/main" val="346571775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TRIM informs the</a:t>
            </a:r>
            <a:r>
              <a:rPr lang="en-US" baseline="0" dirty="0" smtClean="0"/>
              <a:t> disk when the filesystem has freed a block</a:t>
            </a:r>
          </a:p>
          <a:p>
            <a:endParaRPr lang="en-US" dirty="0" smtClean="0"/>
          </a:p>
          <a:p>
            <a:r>
              <a:rPr lang="en-US" dirty="0" smtClean="0"/>
              <a:t>More controllers should support TRIM</a:t>
            </a:r>
            <a:r>
              <a:rPr lang="en-US" baseline="0" dirty="0" smtClean="0"/>
              <a:t> now – however, make sure you check into this.</a:t>
            </a:r>
            <a:endParaRPr lang="en-US" dirty="0"/>
          </a:p>
        </p:txBody>
      </p:sp>
      <p:sp>
        <p:nvSpPr>
          <p:cNvPr id="4" name="Slide Number Placeholder 3"/>
          <p:cNvSpPr>
            <a:spLocks noGrp="1"/>
          </p:cNvSpPr>
          <p:nvPr>
            <p:ph type="sldNum" sz="quarter" idx="10"/>
          </p:nvPr>
        </p:nvSpPr>
        <p:spPr/>
        <p:txBody>
          <a:bodyPr/>
          <a:lstStyle/>
          <a:p>
            <a:fld id="{EC989DA1-DDBD-2240-A821-5873D1236592}" type="slidenum">
              <a:rPr lang="en-US" smtClean="0"/>
              <a:t>35</a:t>
            </a:fld>
            <a:endParaRPr lang="en-US"/>
          </a:p>
        </p:txBody>
      </p:sp>
    </p:spTree>
    <p:extLst>
      <p:ext uri="{BB962C8B-B14F-4D97-AF65-F5344CB8AC3E}">
        <p14:creationId xmlns:p14="http://schemas.microsoft.com/office/powerpoint/2010/main" val="15384346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smtClean="0"/>
          </a:p>
          <a:p>
            <a:endParaRPr lang="en-US" dirty="0"/>
          </a:p>
        </p:txBody>
      </p:sp>
      <p:sp>
        <p:nvSpPr>
          <p:cNvPr id="4" name="Slide Number Placeholder 3"/>
          <p:cNvSpPr>
            <a:spLocks noGrp="1"/>
          </p:cNvSpPr>
          <p:nvPr>
            <p:ph type="sldNum" sz="quarter" idx="10"/>
          </p:nvPr>
        </p:nvSpPr>
        <p:spPr/>
        <p:txBody>
          <a:bodyPr/>
          <a:lstStyle/>
          <a:p>
            <a:pPr>
              <a:defRPr/>
            </a:pPr>
            <a:fld id="{EFAF03E7-0DA5-084C-A73B-84F898909E97}" type="slidenum">
              <a:rPr lang="en-US" smtClean="0"/>
              <a:pPr>
                <a:defRPr/>
              </a:pPr>
              <a:t>38</a:t>
            </a:fld>
            <a:endParaRPr lang="en-US" dirty="0"/>
          </a:p>
        </p:txBody>
      </p:sp>
    </p:spTree>
    <p:extLst>
      <p:ext uri="{BB962C8B-B14F-4D97-AF65-F5344CB8AC3E}">
        <p14:creationId xmlns:p14="http://schemas.microsoft.com/office/powerpoint/2010/main" val="539960985"/>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2AAE1E7-10E2-CF4A-8695-3E65350C7070}" type="slidenum">
              <a:rPr lang="en-US"/>
              <a:pPr/>
              <a:t>39</a:t>
            </a:fld>
            <a:endParaRPr lang="en-US"/>
          </a:p>
        </p:txBody>
      </p:sp>
      <p:sp>
        <p:nvSpPr>
          <p:cNvPr id="330754" name="Rectangle 2"/>
          <p:cNvSpPr>
            <a:spLocks noGrp="1" noRot="1" noChangeAspect="1" noChangeArrowheads="1"/>
          </p:cNvSpPr>
          <p:nvPr>
            <p:ph type="sldImg"/>
          </p:nvPr>
        </p:nvSpPr>
        <p:spPr bwMode="auto">
          <a:xfrm>
            <a:off x="1109663" y="677863"/>
            <a:ext cx="4622800" cy="3468687"/>
          </a:xfrm>
          <a:prstGeom prst="rect">
            <a:avLst/>
          </a:prstGeom>
          <a:solidFill>
            <a:srgbClr val="FFFFFF"/>
          </a:solidFill>
          <a:ln>
            <a:solidFill>
              <a:srgbClr val="000000"/>
            </a:solidFill>
            <a:miter lim="800000"/>
            <a:headEnd/>
            <a:tailEnd/>
          </a:ln>
        </p:spPr>
      </p:sp>
      <p:sp>
        <p:nvSpPr>
          <p:cNvPr id="330755" name="Rectangle 3"/>
          <p:cNvSpPr>
            <a:spLocks noGrp="1" noChangeArrowheads="1"/>
          </p:cNvSpPr>
          <p:nvPr>
            <p:ph type="body" idx="1"/>
          </p:nvPr>
        </p:nvSpPr>
        <p:spPr bwMode="auto">
          <a:xfrm>
            <a:off x="902081" y="4373285"/>
            <a:ext cx="5036613" cy="4071680"/>
          </a:xfrm>
          <a:prstGeom prst="rect">
            <a:avLst/>
          </a:prstGeom>
          <a:solidFill>
            <a:srgbClr val="FFFFFF"/>
          </a:solidFill>
          <a:ln>
            <a:solidFill>
              <a:srgbClr val="000000"/>
            </a:solidFill>
            <a:miter lim="800000"/>
            <a:headEnd/>
            <a:tailEnd/>
          </a:ln>
        </p:spPr>
        <p:txBody>
          <a:bodyPr>
            <a:prstTxWarp prst="textNoShape">
              <a:avLst/>
            </a:prstTxWarp>
          </a:bodyPr>
          <a:lstStyle/>
          <a:p>
            <a:endParaRPr lang="en-US" dirty="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0EC5BB3-5F47-D849-9454-4DD8A41A1B13}" type="slidenum">
              <a:rPr lang="en-US"/>
              <a:pPr/>
              <a:t>42</a:t>
            </a:fld>
            <a:endParaRPr lang="en-US"/>
          </a:p>
        </p:txBody>
      </p:sp>
      <p:sp>
        <p:nvSpPr>
          <p:cNvPr id="104450" name="Rectangle 2"/>
          <p:cNvSpPr>
            <a:spLocks noGrp="1" noRot="1" noChangeAspect="1" noChangeArrowheads="1" noTextEdit="1"/>
          </p:cNvSpPr>
          <p:nvPr>
            <p:ph type="sldImg"/>
          </p:nvPr>
        </p:nvSpPr>
        <p:spPr>
          <a:ln/>
        </p:spPr>
      </p:sp>
      <p:sp>
        <p:nvSpPr>
          <p:cNvPr id="10445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03A31E3-9D69-BF49-8F9B-AFA5990081BD}" type="slidenum">
              <a:rPr lang="en-US"/>
              <a:pPr/>
              <a:t>43</a:t>
            </a:fld>
            <a:endParaRPr lang="en-US"/>
          </a:p>
        </p:txBody>
      </p:sp>
      <p:sp>
        <p:nvSpPr>
          <p:cNvPr id="300034" name="Rectangle 2"/>
          <p:cNvSpPr>
            <a:spLocks noGrp="1" noRot="1" noChangeAspect="1" noChangeArrowheads="1" noTextEdit="1"/>
          </p:cNvSpPr>
          <p:nvPr>
            <p:ph type="sldImg"/>
          </p:nvPr>
        </p:nvSpPr>
        <p:spPr>
          <a:ln/>
        </p:spPr>
      </p:sp>
      <p:sp>
        <p:nvSpPr>
          <p:cNvPr id="30003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Quick refresher…</a:t>
            </a:r>
          </a:p>
          <a:p>
            <a:endParaRPr lang="en-US"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US" baseline="0" dirty="0" smtClean="0"/>
              <a:t>Data transfer node (or DTN) is a dedicated server specifically made for high-performing, wide-area data transfers</a:t>
            </a:r>
          </a:p>
          <a:p>
            <a:pPr marL="0" marR="0" indent="0" algn="l" defTabSz="457200" rtl="0" eaLnBrk="1" fontAlgn="auto" latinLnBrk="0" hangingPunct="1">
              <a:lnSpc>
                <a:spcPct val="100000"/>
              </a:lnSpc>
              <a:spcBef>
                <a:spcPts val="0"/>
              </a:spcBef>
              <a:spcAft>
                <a:spcPts val="0"/>
              </a:spcAft>
              <a:buClrTx/>
              <a:buSzTx/>
              <a:buFontTx/>
              <a:buNone/>
              <a:tabLst/>
              <a:defRPr/>
            </a:pPr>
            <a:endParaRPr lang="en-US" baseline="0"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US" baseline="0" dirty="0" smtClean="0"/>
              <a:t>This is usually connected to a Science DMZ switch connected to the site border router (in a basic campus-based Science DMZ)</a:t>
            </a:r>
          </a:p>
          <a:p>
            <a:pPr marL="0" marR="0" indent="0" algn="l" defTabSz="457200" rtl="0" eaLnBrk="1" fontAlgn="auto" latinLnBrk="0" hangingPunct="1">
              <a:lnSpc>
                <a:spcPct val="100000"/>
              </a:lnSpc>
              <a:spcBef>
                <a:spcPts val="0"/>
              </a:spcBef>
              <a:spcAft>
                <a:spcPts val="0"/>
              </a:spcAft>
              <a:buClrTx/>
              <a:buSzTx/>
              <a:buFontTx/>
              <a:buNone/>
              <a:tabLst/>
              <a:defRPr/>
            </a:pPr>
            <a:endParaRPr lang="en-US" baseline="0" dirty="0" smtClean="0"/>
          </a:p>
          <a:p>
            <a:endParaRPr lang="en-US" dirty="0"/>
          </a:p>
        </p:txBody>
      </p:sp>
      <p:sp>
        <p:nvSpPr>
          <p:cNvPr id="4" name="Slide Number Placeholder 3"/>
          <p:cNvSpPr>
            <a:spLocks noGrp="1"/>
          </p:cNvSpPr>
          <p:nvPr>
            <p:ph type="sldNum" sz="quarter" idx="10"/>
          </p:nvPr>
        </p:nvSpPr>
        <p:spPr/>
        <p:txBody>
          <a:bodyPr/>
          <a:lstStyle/>
          <a:p>
            <a:fld id="{EC989DA1-DDBD-2240-A821-5873D1236592}" type="slidenum">
              <a:rPr lang="en-US" smtClean="0"/>
              <a:t>4</a:t>
            </a:fld>
            <a:endParaRPr lang="en-US"/>
          </a:p>
        </p:txBody>
      </p:sp>
    </p:spTree>
    <p:extLst>
      <p:ext uri="{BB962C8B-B14F-4D97-AF65-F5344CB8AC3E}">
        <p14:creationId xmlns:p14="http://schemas.microsoft.com/office/powerpoint/2010/main" val="3035654113"/>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2435C36-A86D-F14B-BC1D-523392DB0832}" type="slidenum">
              <a:rPr lang="en-US"/>
              <a:pPr/>
              <a:t>45</a:t>
            </a:fld>
            <a:endParaRPr lang="en-US"/>
          </a:p>
        </p:txBody>
      </p:sp>
      <p:sp>
        <p:nvSpPr>
          <p:cNvPr id="305154" name="Rectangle 2"/>
          <p:cNvSpPr>
            <a:spLocks noGrp="1" noRot="1" noChangeAspect="1" noChangeArrowheads="1" noTextEdit="1"/>
          </p:cNvSpPr>
          <p:nvPr>
            <p:ph type="sldImg"/>
          </p:nvPr>
        </p:nvSpPr>
        <p:spPr>
          <a:ln/>
        </p:spPr>
      </p:sp>
      <p:sp>
        <p:nvSpPr>
          <p:cNvPr id="30515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4FB6861-CB82-A445-8B7C-7033999B7BD8}" type="slidenum">
              <a:rPr lang="en-US"/>
              <a:pPr/>
              <a:t>47</a:t>
            </a:fld>
            <a:endParaRPr lang="en-US"/>
          </a:p>
        </p:txBody>
      </p:sp>
      <p:sp>
        <p:nvSpPr>
          <p:cNvPr id="105474" name="Rectangle 2"/>
          <p:cNvSpPr>
            <a:spLocks noGrp="1" noRot="1" noChangeAspect="1" noChangeArrowheads="1" noTextEdit="1"/>
          </p:cNvSpPr>
          <p:nvPr>
            <p:ph type="sldImg"/>
          </p:nvPr>
        </p:nvSpPr>
        <p:spPr>
          <a:ln/>
        </p:spPr>
      </p:sp>
      <p:sp>
        <p:nvSpPr>
          <p:cNvPr id="10547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9BC6D26-1AA9-0649-ACDE-B1224E1D22DF}" type="slidenum">
              <a:rPr lang="en-US"/>
              <a:pPr/>
              <a:t>53</a:t>
            </a:fld>
            <a:endParaRPr lang="en-US"/>
          </a:p>
        </p:txBody>
      </p:sp>
      <p:sp>
        <p:nvSpPr>
          <p:cNvPr id="100354" name="Rectangle 2"/>
          <p:cNvSpPr>
            <a:spLocks noGrp="1" noRot="1" noChangeAspect="1" noChangeArrowheads="1" noTextEdit="1"/>
          </p:cNvSpPr>
          <p:nvPr>
            <p:ph type="sldImg"/>
          </p:nvPr>
        </p:nvSpPr>
        <p:spPr>
          <a:ln/>
        </p:spPr>
      </p:sp>
      <p:sp>
        <p:nvSpPr>
          <p:cNvPr id="10035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Now</a:t>
            </a:r>
            <a:r>
              <a:rPr lang="en-US" baseline="0" dirty="0" smtClean="0"/>
              <a:t> onto the first part of the DTN</a:t>
            </a:r>
          </a:p>
          <a:p>
            <a:r>
              <a:rPr lang="en-US" baseline="0" dirty="0" smtClean="0"/>
              <a:t>	</a:t>
            </a:r>
            <a:r>
              <a:rPr lang="en-US" dirty="0" smtClean="0"/>
              <a:t>the Hardware</a:t>
            </a:r>
            <a:r>
              <a:rPr lang="en-US" baseline="0" dirty="0" smtClean="0"/>
              <a:t> selection</a:t>
            </a:r>
          </a:p>
          <a:p>
            <a:endParaRPr lang="en-US" baseline="0" dirty="0" smtClean="0"/>
          </a:p>
          <a:p>
            <a:r>
              <a:rPr lang="en-US" baseline="0" dirty="0" smtClean="0"/>
              <a:t>For importance and completeness,</a:t>
            </a:r>
          </a:p>
          <a:p>
            <a:r>
              <a:rPr lang="en-US" baseline="0" dirty="0" smtClean="0"/>
              <a:t>we have to start from the bottom up to build these servers—there is not always a common “out of the box” solution for deploying these (as everyone has different needs, architecture etc.) so it is important to point out a few key things related to the hardware to reduce potential problems and bottlenecks.</a:t>
            </a:r>
          </a:p>
          <a:p>
            <a:endParaRPr lang="en-US" baseline="0" dirty="0" smtClean="0"/>
          </a:p>
          <a:p>
            <a:r>
              <a:rPr lang="en-US" baseline="0" dirty="0" smtClean="0"/>
              <a:t>We do also have a few reference designs which help out with DTNs as well (on </a:t>
            </a:r>
            <a:r>
              <a:rPr lang="en-US" baseline="0" dirty="0" err="1" smtClean="0"/>
              <a:t>fasterdata.es.net</a:t>
            </a:r>
            <a:r>
              <a:rPr lang="en-US" baseline="0" dirty="0" smtClean="0"/>
              <a:t>)</a:t>
            </a:r>
            <a:endParaRPr lang="en-US" dirty="0"/>
          </a:p>
        </p:txBody>
      </p:sp>
      <p:sp>
        <p:nvSpPr>
          <p:cNvPr id="4" name="Slide Number Placeholder 3"/>
          <p:cNvSpPr>
            <a:spLocks noGrp="1"/>
          </p:cNvSpPr>
          <p:nvPr>
            <p:ph type="sldNum" sz="quarter" idx="10"/>
          </p:nvPr>
        </p:nvSpPr>
        <p:spPr/>
        <p:txBody>
          <a:bodyPr/>
          <a:lstStyle/>
          <a:p>
            <a:fld id="{EC989DA1-DDBD-2240-A821-5873D1236592}" type="slidenum">
              <a:rPr lang="en-US" smtClean="0"/>
              <a:t>5</a:t>
            </a:fld>
            <a:endParaRPr lang="en-US"/>
          </a:p>
        </p:txBody>
      </p:sp>
    </p:spTree>
    <p:extLst>
      <p:ext uri="{BB962C8B-B14F-4D97-AF65-F5344CB8AC3E}">
        <p14:creationId xmlns:p14="http://schemas.microsoft.com/office/powerpoint/2010/main" val="322509784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What composes</a:t>
            </a:r>
            <a:r>
              <a:rPr lang="en-US" baseline="0" dirty="0" smtClean="0"/>
              <a:t> a DTN</a:t>
            </a:r>
          </a:p>
          <a:p>
            <a:endParaRPr lang="en-US" baseline="0" dirty="0" smtClean="0"/>
          </a:p>
          <a:p>
            <a:r>
              <a:rPr lang="en-US" sz="1800" dirty="0" smtClean="0"/>
              <a:t>A DTN server is made of several subsystems:</a:t>
            </a:r>
          </a:p>
          <a:p>
            <a:pPr lvl="1"/>
            <a:r>
              <a:rPr lang="en-US" sz="1400" b="1" dirty="0" smtClean="0"/>
              <a:t>Storage</a:t>
            </a:r>
            <a:endParaRPr lang="en-US" sz="1400" dirty="0" smtClean="0"/>
          </a:p>
          <a:p>
            <a:pPr lvl="1"/>
            <a:r>
              <a:rPr lang="en-US" sz="1400" b="1" dirty="0" smtClean="0"/>
              <a:t>Networking</a:t>
            </a:r>
            <a:endParaRPr lang="en-US" sz="1400" dirty="0" smtClean="0"/>
          </a:p>
          <a:p>
            <a:pPr lvl="1"/>
            <a:r>
              <a:rPr lang="en-US" sz="1400" b="1" dirty="0" smtClean="0"/>
              <a:t>Motherboard</a:t>
            </a:r>
            <a:endParaRPr lang="en-US" sz="1400" dirty="0" smtClean="0"/>
          </a:p>
          <a:p>
            <a:pPr lvl="1"/>
            <a:r>
              <a:rPr lang="en-US" sz="1400" b="1" dirty="0" smtClean="0"/>
              <a:t>Chassis</a:t>
            </a:r>
            <a:endParaRPr lang="en-US" dirty="0" smtClean="0"/>
          </a:p>
          <a:p>
            <a:endParaRPr lang="en-US" sz="1200" dirty="0" smtClean="0"/>
          </a:p>
          <a:p>
            <a:r>
              <a:rPr lang="en-US" sz="1200" dirty="0" smtClean="0"/>
              <a:t>Each needs to perform optimally for the DTN workflow—a</a:t>
            </a:r>
            <a:r>
              <a:rPr lang="en-US" dirty="0" smtClean="0"/>
              <a:t>ny of</a:t>
            </a:r>
            <a:r>
              <a:rPr lang="en-US" baseline="0" dirty="0" smtClean="0"/>
              <a:t> these things components can be the bottleneck if you’re not careful</a:t>
            </a:r>
          </a:p>
          <a:p>
            <a:endParaRPr lang="en-US" baseline="0"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US" baseline="0" dirty="0" smtClean="0"/>
              <a:t>There is always one thing that prevents you from going faster—eliminate as many bottlenecks as possible with hardware as a start </a:t>
            </a:r>
          </a:p>
          <a:p>
            <a:pPr marL="0" marR="0" indent="0" algn="l" defTabSz="457200" rtl="0" eaLnBrk="1" fontAlgn="auto" latinLnBrk="0" hangingPunct="1">
              <a:lnSpc>
                <a:spcPct val="100000"/>
              </a:lnSpc>
              <a:spcBef>
                <a:spcPts val="0"/>
              </a:spcBef>
              <a:spcAft>
                <a:spcPts val="0"/>
              </a:spcAft>
              <a:buClrTx/>
              <a:buSzTx/>
              <a:buFontTx/>
              <a:buNone/>
              <a:tabLst/>
              <a:defRPr/>
            </a:pPr>
            <a:endParaRPr lang="en-US" baseline="0"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US" baseline="0" dirty="0" smtClean="0"/>
              <a:t>Only job is big sequential writes and big sequential reads—large file IO</a:t>
            </a:r>
          </a:p>
          <a:p>
            <a:endParaRPr lang="en-US" dirty="0" smtClean="0"/>
          </a:p>
          <a:p>
            <a:r>
              <a:rPr lang="en-US" dirty="0" smtClean="0"/>
              <a:t>_______________</a:t>
            </a:r>
          </a:p>
          <a:p>
            <a:r>
              <a:rPr lang="en-US" sz="1200" b="1" dirty="0" smtClean="0"/>
              <a:t>Also please note the workflow we are optimizing for here is </a:t>
            </a:r>
          </a:p>
          <a:p>
            <a:r>
              <a:rPr lang="en-US" sz="1200" b="1" dirty="0" smtClean="0"/>
              <a:t>	sequential reads/write of large files, and a moderate number of high bandwidth flows. </a:t>
            </a:r>
            <a:endParaRPr lang="en-US" dirty="0" smtClean="0"/>
          </a:p>
          <a:p>
            <a:endParaRPr lang="en-US" dirty="0" smtClean="0"/>
          </a:p>
          <a:p>
            <a:r>
              <a:rPr lang="en-US" dirty="0" smtClean="0"/>
              <a:t>A Data Transfer Node is not a processing, rendering, server. Its only workflow is:</a:t>
            </a:r>
          </a:p>
          <a:p>
            <a:endParaRPr lang="en-US" dirty="0" smtClean="0"/>
          </a:p>
          <a:p>
            <a:r>
              <a:rPr lang="en-US" dirty="0" smtClean="0"/>
              <a:t>Sender host:</a:t>
            </a:r>
          </a:p>
          <a:p>
            <a:r>
              <a:rPr lang="en-US" dirty="0" smtClean="0"/>
              <a:t>	1) read data from the storage subsystem</a:t>
            </a:r>
          </a:p>
          <a:p>
            <a:r>
              <a:rPr lang="en-US" dirty="0" smtClean="0"/>
              <a:t>	2) send it to the receiver host</a:t>
            </a:r>
          </a:p>
          <a:p>
            <a:endParaRPr lang="en-US" dirty="0" smtClean="0"/>
          </a:p>
          <a:p>
            <a:r>
              <a:rPr lang="en-US" dirty="0" smtClean="0"/>
              <a:t>Receiver host:</a:t>
            </a:r>
          </a:p>
          <a:p>
            <a:r>
              <a:rPr lang="en-US" dirty="0" smtClean="0"/>
              <a:t>	1) read data from the network</a:t>
            </a:r>
          </a:p>
          <a:p>
            <a:r>
              <a:rPr lang="en-US" dirty="0" smtClean="0"/>
              <a:t>	2) write it onto the storage subsystem</a:t>
            </a:r>
          </a:p>
          <a:p>
            <a:endParaRPr lang="en-US" dirty="0"/>
          </a:p>
        </p:txBody>
      </p:sp>
      <p:sp>
        <p:nvSpPr>
          <p:cNvPr id="4" name="Slide Number Placeholder 3"/>
          <p:cNvSpPr>
            <a:spLocks noGrp="1"/>
          </p:cNvSpPr>
          <p:nvPr>
            <p:ph type="sldNum" sz="quarter" idx="10"/>
          </p:nvPr>
        </p:nvSpPr>
        <p:spPr/>
        <p:txBody>
          <a:bodyPr/>
          <a:lstStyle/>
          <a:p>
            <a:fld id="{180BBB7A-8119-B346-B00D-0735D4D59AB5}" type="slidenum">
              <a:rPr lang="en-US" smtClean="0"/>
              <a:pPr/>
              <a:t>6</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questions to ask while making motherboard selection are:</a:t>
            </a:r>
          </a:p>
          <a:p>
            <a:pPr>
              <a:buFontTx/>
              <a:buNone/>
            </a:pPr>
            <a:endParaRPr lang="en-US" dirty="0" smtClean="0"/>
          </a:p>
          <a:p>
            <a:r>
              <a:rPr lang="en-US" dirty="0" smtClean="0"/>
              <a:t> How many cores do you need? </a:t>
            </a:r>
          </a:p>
          <a:p>
            <a:endParaRPr lang="en-US" dirty="0" smtClean="0"/>
          </a:p>
          <a:p>
            <a:r>
              <a:rPr lang="en-US" dirty="0" smtClean="0"/>
              <a:t>And</a:t>
            </a:r>
            <a:r>
              <a:rPr lang="en-US" baseline="0" dirty="0" smtClean="0"/>
              <a:t> a</a:t>
            </a:r>
            <a:r>
              <a:rPr lang="en-US" dirty="0" smtClean="0"/>
              <a:t>t what speed ?</a:t>
            </a:r>
          </a:p>
          <a:p>
            <a:endParaRPr lang="en-US" dirty="0" smtClean="0"/>
          </a:p>
          <a:p>
            <a:r>
              <a:rPr lang="en-US" dirty="0" smtClean="0"/>
              <a:t>What kind of remote access (for maintenance) do you need?</a:t>
            </a:r>
          </a:p>
          <a:p>
            <a:endParaRPr lang="en-US" dirty="0" smtClean="0"/>
          </a:p>
          <a:p>
            <a:r>
              <a:rPr lang="en-US" dirty="0" smtClean="0"/>
              <a:t>In general, for your motherboard you want to make sure you have </a:t>
            </a:r>
          </a:p>
          <a:p>
            <a:r>
              <a:rPr lang="en-US" dirty="0" smtClean="0"/>
              <a:t>	PCI Gen3 capabilities</a:t>
            </a:r>
          </a:p>
          <a:p>
            <a:r>
              <a:rPr lang="en-US" dirty="0" smtClean="0"/>
              <a:t>	plenty</a:t>
            </a:r>
            <a:r>
              <a:rPr lang="en-US" baseline="0" dirty="0" smtClean="0"/>
              <a:t> of memory (both speed and space)</a:t>
            </a:r>
            <a:endParaRPr lang="en-US" dirty="0" smtClean="0"/>
          </a:p>
          <a:p>
            <a:endParaRPr lang="en-US" dirty="0" smtClean="0"/>
          </a:p>
          <a:p>
            <a:pPr>
              <a:buFont typeface="Arial"/>
              <a:buNone/>
            </a:pPr>
            <a:r>
              <a:rPr lang="en-US" sz="1800" dirty="0" smtClean="0"/>
              <a:t>For</a:t>
            </a:r>
            <a:r>
              <a:rPr lang="en-US" sz="1800" baseline="0" dirty="0" smtClean="0"/>
              <a:t> example,</a:t>
            </a:r>
            <a:endParaRPr lang="en-US" sz="1800" dirty="0" smtClean="0"/>
          </a:p>
          <a:p>
            <a:pPr>
              <a:buFont typeface="Arial"/>
              <a:buChar char="•"/>
            </a:pPr>
            <a:r>
              <a:rPr lang="en-US" sz="1800" dirty="0" smtClean="0"/>
              <a:t>Intel’s Sandy/Ivy Bridge (Ivy Bridge is about 20% faster) CPU architecture provides these features, </a:t>
            </a:r>
          </a:p>
          <a:p>
            <a:pPr lvl="1">
              <a:buFont typeface="Lucida Grande"/>
              <a:buChar char="-"/>
            </a:pPr>
            <a:endParaRPr lang="en-US" sz="1800" dirty="0" smtClean="0"/>
          </a:p>
          <a:p>
            <a:r>
              <a:rPr lang="en-US" dirty="0" smtClean="0"/>
              <a:t>An inadequate motherboard can become a major bottleneck. </a:t>
            </a:r>
          </a:p>
          <a:p>
            <a:r>
              <a:rPr lang="en-US" dirty="0" smtClean="0"/>
              <a:t>It is, then, very important to correctly select it. </a:t>
            </a:r>
            <a:endParaRPr lang="en-US" sz="1800" dirty="0" smtClean="0"/>
          </a:p>
          <a:p>
            <a:endParaRPr lang="en-US" dirty="0" smtClean="0"/>
          </a:p>
        </p:txBody>
      </p:sp>
      <p:sp>
        <p:nvSpPr>
          <p:cNvPr id="4" name="Slide Number Placeholder 3"/>
          <p:cNvSpPr>
            <a:spLocks noGrp="1"/>
          </p:cNvSpPr>
          <p:nvPr>
            <p:ph type="sldNum" sz="quarter" idx="10"/>
          </p:nvPr>
        </p:nvSpPr>
        <p:spPr/>
        <p:txBody>
          <a:bodyPr/>
          <a:lstStyle/>
          <a:p>
            <a:pPr>
              <a:defRPr/>
            </a:pPr>
            <a:fld id="{EFAF03E7-0DA5-084C-A73B-84F898909E97}" type="slidenum">
              <a:rPr lang="en-US" smtClean="0"/>
              <a:pPr>
                <a:defRPr/>
              </a:pPr>
              <a:t>7</a:t>
            </a:fld>
            <a:endParaRPr lang="en-US" dirty="0"/>
          </a:p>
        </p:txBody>
      </p:sp>
    </p:spTree>
    <p:extLst>
      <p:ext uri="{BB962C8B-B14F-4D97-AF65-F5344CB8AC3E}">
        <p14:creationId xmlns:p14="http://schemas.microsoft.com/office/powerpoint/2010/main" val="117090489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When</a:t>
            </a:r>
            <a:r>
              <a:rPr lang="en-US" baseline="0" dirty="0" smtClean="0"/>
              <a:t> thinking about the PCI slots, need to ask”</a:t>
            </a:r>
            <a:endParaRPr lang="en-US" dirty="0" smtClean="0"/>
          </a:p>
          <a:p>
            <a:endParaRPr lang="en-US" dirty="0" smtClean="0"/>
          </a:p>
          <a:p>
            <a:r>
              <a:rPr lang="en-US" dirty="0" smtClean="0"/>
              <a:t> How many PCI cards will you need ? How many lanes each ?</a:t>
            </a:r>
          </a:p>
          <a:p>
            <a:pPr>
              <a:buFontTx/>
              <a:buChar char="-"/>
            </a:pPr>
            <a:endParaRPr lang="en-US" dirty="0" smtClean="0"/>
          </a:p>
          <a:p>
            <a:r>
              <a:rPr lang="en-US" dirty="0" smtClean="0"/>
              <a:t> What is the aggregate throughput you need on your PCI cards ?</a:t>
            </a:r>
          </a:p>
          <a:p>
            <a:pPr marL="0" marR="0" indent="0" algn="l" defTabSz="457200" rtl="0" eaLnBrk="1" fontAlgn="auto" latinLnBrk="0" hangingPunct="1">
              <a:lnSpc>
                <a:spcPct val="100000"/>
              </a:lnSpc>
              <a:spcBef>
                <a:spcPts val="0"/>
              </a:spcBef>
              <a:spcAft>
                <a:spcPts val="0"/>
              </a:spcAft>
              <a:buClrTx/>
              <a:buSzTx/>
              <a:buFontTx/>
              <a:buNone/>
              <a:tabLst/>
              <a:defRPr/>
            </a:pPr>
            <a:endParaRPr lang="en-US" baseline="0" dirty="0" smtClean="0"/>
          </a:p>
          <a:p>
            <a:pPr marL="0" marR="0" indent="0" algn="l" defTabSz="457200" rtl="0" eaLnBrk="1" fontAlgn="auto" latinLnBrk="0" hangingPunct="1">
              <a:lnSpc>
                <a:spcPct val="100000"/>
              </a:lnSpc>
              <a:spcBef>
                <a:spcPts val="0"/>
              </a:spcBef>
              <a:spcAft>
                <a:spcPts val="0"/>
              </a:spcAft>
              <a:buClrTx/>
              <a:buSzTx/>
              <a:buFontTx/>
              <a:buNone/>
              <a:tabLst/>
              <a:defRPr/>
            </a:pPr>
            <a:endParaRPr lang="en-US" baseline="0"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US" baseline="0" dirty="0" smtClean="0"/>
              <a:t>PCI slots are defined by slot width and lane count</a:t>
            </a:r>
          </a:p>
          <a:p>
            <a:pPr marL="0" marR="0" indent="0" algn="l" defTabSz="457200" rtl="0" eaLnBrk="1" fontAlgn="auto" latinLnBrk="0" hangingPunct="1">
              <a:lnSpc>
                <a:spcPct val="100000"/>
              </a:lnSpc>
              <a:spcBef>
                <a:spcPts val="0"/>
              </a:spcBef>
              <a:spcAft>
                <a:spcPts val="0"/>
              </a:spcAft>
              <a:buClrTx/>
              <a:buSzTx/>
              <a:buFontTx/>
              <a:buNone/>
              <a:tabLst/>
              <a:defRPr/>
            </a:pPr>
            <a:endParaRPr lang="en-US" baseline="0"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US" baseline="0" dirty="0" smtClean="0"/>
              <a:t>Basically just need to make sure you have the right number for the right PCI slots</a:t>
            </a:r>
          </a:p>
          <a:p>
            <a:pPr marL="0" marR="0" indent="0" algn="l" defTabSz="457200" rtl="0" eaLnBrk="1" fontAlgn="auto" latinLnBrk="0" hangingPunct="1">
              <a:lnSpc>
                <a:spcPct val="100000"/>
              </a:lnSpc>
              <a:spcBef>
                <a:spcPts val="0"/>
              </a:spcBef>
              <a:spcAft>
                <a:spcPts val="0"/>
              </a:spcAft>
              <a:buClrTx/>
              <a:buSzTx/>
              <a:buFontTx/>
              <a:buNone/>
              <a:tabLst/>
              <a:defRPr/>
            </a:pPr>
            <a:endParaRPr lang="en-US" baseline="0"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US" baseline="0" dirty="0" smtClean="0"/>
              <a:t>RAID controllers, NICs, and anything connected to the network goes through the PCI cards</a:t>
            </a:r>
          </a:p>
          <a:p>
            <a:pPr marL="0" marR="0" indent="0" algn="l" defTabSz="457200" rtl="0" eaLnBrk="1" fontAlgn="auto" latinLnBrk="0" hangingPunct="1">
              <a:lnSpc>
                <a:spcPct val="100000"/>
              </a:lnSpc>
              <a:spcBef>
                <a:spcPts val="0"/>
              </a:spcBef>
              <a:spcAft>
                <a:spcPts val="0"/>
              </a:spcAft>
              <a:buClrTx/>
              <a:buSzTx/>
              <a:buFontTx/>
              <a:buNone/>
              <a:tabLst/>
              <a:defRPr/>
            </a:pPr>
            <a:endParaRPr lang="en-US" baseline="0"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US" baseline="0" dirty="0" smtClean="0"/>
              <a:t>If its not fast enough, this will be your bottleneck</a:t>
            </a:r>
          </a:p>
          <a:p>
            <a:pPr marL="0" marR="0" indent="0" algn="l" defTabSz="457200" rtl="0" eaLnBrk="1" fontAlgn="auto" latinLnBrk="0" hangingPunct="1">
              <a:lnSpc>
                <a:spcPct val="100000"/>
              </a:lnSpc>
              <a:spcBef>
                <a:spcPts val="0"/>
              </a:spcBef>
              <a:spcAft>
                <a:spcPts val="0"/>
              </a:spcAft>
              <a:buClrTx/>
              <a:buSzTx/>
              <a:buFontTx/>
              <a:buNone/>
              <a:tabLst/>
              <a:defRPr/>
            </a:pPr>
            <a:endParaRPr lang="en-US" baseline="0"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US" baseline="0" dirty="0" smtClean="0"/>
              <a:t>________________________</a:t>
            </a:r>
          </a:p>
          <a:p>
            <a:pPr marL="0" marR="0" indent="0" algn="l" defTabSz="457200" rtl="0" eaLnBrk="1" fontAlgn="auto" latinLnBrk="0" hangingPunct="1">
              <a:lnSpc>
                <a:spcPct val="100000"/>
              </a:lnSpc>
              <a:spcBef>
                <a:spcPts val="0"/>
              </a:spcBef>
              <a:spcAft>
                <a:spcPts val="0"/>
              </a:spcAft>
              <a:buClrTx/>
              <a:buSzTx/>
              <a:buFontTx/>
              <a:buNone/>
              <a:tabLst/>
              <a:defRPr/>
            </a:pPr>
            <a:endParaRPr lang="en-US" baseline="0" dirty="0" smtClean="0"/>
          </a:p>
          <a:p>
            <a:pPr lvl="1"/>
            <a:r>
              <a:rPr lang="en-US" dirty="0" smtClean="0"/>
              <a:t>Form Factor: This is the length of the slots, referred as the number of PCI lanes it can support, and cards. A 16 lane controller is twice as long as an 8 lane controller.</a:t>
            </a:r>
          </a:p>
          <a:p>
            <a:pPr lvl="1"/>
            <a:r>
              <a:rPr lang="en-US" dirty="0" smtClean="0"/>
              <a:t>Number of wired lanes: not all lanes of the slot may be wired. Some 8 lane controller may only have 4 lanes wired.</a:t>
            </a:r>
          </a:p>
          <a:p>
            <a:pPr lvl="1"/>
            <a:r>
              <a:rPr lang="en-US" dirty="0" smtClean="0"/>
              <a:t>Bridges</a:t>
            </a:r>
          </a:p>
          <a:p>
            <a:pPr lvl="2"/>
            <a:r>
              <a:rPr lang="en-US" dirty="0" err="1" smtClean="0"/>
              <a:t>PCIe</a:t>
            </a:r>
            <a:r>
              <a:rPr lang="en-US" dirty="0" smtClean="0"/>
              <a:t> 2.0 is 500 MB/sec per lane. A typical host supports 8 lane (x8) slots but only runs at half speed: 4 GB/sec. A high-end host might have 16 lane (x16) slots, or up to 8 GB/sec. </a:t>
            </a:r>
          </a:p>
          <a:p>
            <a:pPr lvl="2"/>
            <a:r>
              <a:rPr lang="en-US" dirty="0" err="1" smtClean="0"/>
              <a:t>PCIe</a:t>
            </a:r>
            <a:r>
              <a:rPr lang="en-US" dirty="0" smtClean="0"/>
              <a:t> 3.0 = Double the above</a:t>
            </a:r>
          </a:p>
          <a:p>
            <a:endParaRPr lang="en-US" baseline="0"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RAID</a:t>
            </a:r>
            <a:r>
              <a:rPr lang="en-US" baseline="0" dirty="0" smtClean="0"/>
              <a:t> controllers, NICs and anything connected to the network goes through </a:t>
            </a:r>
            <a:r>
              <a:rPr lang="en-US" baseline="0" dirty="0" err="1" smtClean="0"/>
              <a:t>PCIe</a:t>
            </a:r>
            <a:r>
              <a:rPr lang="en-US" baseline="0" dirty="0" smtClean="0"/>
              <a:t>—if its not fast enough, this will be the bottleneck.</a:t>
            </a:r>
          </a:p>
          <a:p>
            <a:endParaRPr lang="en-US" dirty="0" smtClean="0"/>
          </a:p>
          <a:p>
            <a:r>
              <a:rPr lang="en-US" sz="1200" b="1" dirty="0" smtClean="0"/>
              <a:t>Make sure the motherboard you select has the right number of slots with the right number of lanes for you planned usage. </a:t>
            </a:r>
          </a:p>
          <a:p>
            <a:endParaRPr lang="en-US" sz="1200" b="1" baseline="0" dirty="0" smtClean="0"/>
          </a:p>
          <a:p>
            <a:endParaRPr lang="en-US" sz="1200" b="1" baseline="0" dirty="0" smtClean="0"/>
          </a:p>
          <a:p>
            <a:endParaRPr lang="en-US" b="1" baseline="0" dirty="0" smtClean="0"/>
          </a:p>
          <a:p>
            <a:endParaRPr lang="en-US" dirty="0"/>
          </a:p>
        </p:txBody>
      </p:sp>
      <p:sp>
        <p:nvSpPr>
          <p:cNvPr id="4" name="Slide Number Placeholder 3"/>
          <p:cNvSpPr>
            <a:spLocks noGrp="1"/>
          </p:cNvSpPr>
          <p:nvPr>
            <p:ph type="sldNum" sz="quarter" idx="10"/>
          </p:nvPr>
        </p:nvSpPr>
        <p:spPr/>
        <p:txBody>
          <a:bodyPr/>
          <a:lstStyle/>
          <a:p>
            <a:fld id="{EC989DA1-DDBD-2240-A821-5873D1236592}" type="slidenum">
              <a:rPr lang="en-US" smtClean="0"/>
              <a:t>8</a:t>
            </a:fld>
            <a:endParaRPr lang="en-US"/>
          </a:p>
        </p:txBody>
      </p:sp>
    </p:spTree>
    <p:extLst>
      <p:ext uri="{BB962C8B-B14F-4D97-AF65-F5344CB8AC3E}">
        <p14:creationId xmlns:p14="http://schemas.microsoft.com/office/powerpoint/2010/main" val="426114132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2400" dirty="0" smtClean="0"/>
              <a:t>Make sure the motherboard you select has the right number of slots with the right number of lanes for you planned usage. </a:t>
            </a:r>
          </a:p>
          <a:p>
            <a:r>
              <a:rPr lang="en-US" sz="2400" dirty="0" smtClean="0"/>
              <a:t>For example, some</a:t>
            </a:r>
            <a:r>
              <a:rPr lang="en-US" sz="2400" baseline="0" dirty="0" smtClean="0"/>
              <a:t> typical slot requirements are</a:t>
            </a:r>
            <a:r>
              <a:rPr lang="en-US" sz="2400" dirty="0" smtClean="0"/>
              <a:t>:</a:t>
            </a:r>
          </a:p>
          <a:p>
            <a:pPr lvl="1"/>
            <a:r>
              <a:rPr lang="en-US" sz="2000" dirty="0" smtClean="0"/>
              <a:t>10GE NICs require an 8 lane PCIe-2 slot</a:t>
            </a:r>
          </a:p>
          <a:p>
            <a:pPr lvl="1"/>
            <a:r>
              <a:rPr lang="en-US" sz="2000" dirty="0" smtClean="0"/>
              <a:t>40G/QDR NICs require an 8 lane PCIe-3 slot</a:t>
            </a:r>
          </a:p>
          <a:p>
            <a:pPr lvl="1"/>
            <a:r>
              <a:rPr lang="en-US" sz="2000" dirty="0" smtClean="0"/>
              <a:t>Most RAID controllers require 8 lane PCIe-2 slot</a:t>
            </a:r>
          </a:p>
          <a:p>
            <a:pPr lvl="1"/>
            <a:r>
              <a:rPr lang="en-US" sz="2000" dirty="0" smtClean="0"/>
              <a:t>A high-end Fusion IO </a:t>
            </a:r>
            <a:r>
              <a:rPr lang="en-US" sz="2000" dirty="0" err="1" smtClean="0"/>
              <a:t>ioDrive</a:t>
            </a:r>
            <a:r>
              <a:rPr lang="en-US" sz="2000" dirty="0" smtClean="0"/>
              <a:t> may require a 16 lane PCIe-3 slot</a:t>
            </a:r>
          </a:p>
          <a:p>
            <a:endParaRPr lang="en-US" sz="2400"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US" sz="2400" dirty="0" smtClean="0"/>
              <a:t>Here are some possible motherboards to consider</a:t>
            </a:r>
          </a:p>
          <a:p>
            <a:pPr lvl="1">
              <a:buFont typeface="Lucida Grande"/>
              <a:buChar char="-"/>
            </a:pPr>
            <a:r>
              <a:rPr lang="en-US" sz="2000" dirty="0" err="1" smtClean="0"/>
              <a:t>SuperMicro</a:t>
            </a:r>
            <a:r>
              <a:rPr lang="en-US" sz="2000" dirty="0" smtClean="0"/>
              <a:t> X9DR3-F</a:t>
            </a:r>
          </a:p>
          <a:p>
            <a:pPr lvl="1">
              <a:buFont typeface="Lucida Grande"/>
              <a:buChar char="-"/>
            </a:pPr>
            <a:r>
              <a:rPr lang="en-US" sz="2000" dirty="0" smtClean="0"/>
              <a:t>Sample Dell Server (</a:t>
            </a:r>
            <a:r>
              <a:rPr lang="en-US" sz="2000" dirty="0" err="1" smtClean="0"/>
              <a:t>Poweredge</a:t>
            </a:r>
            <a:r>
              <a:rPr lang="en-US" sz="2000" dirty="0" smtClean="0"/>
              <a:t> r320-r720)</a:t>
            </a:r>
          </a:p>
          <a:p>
            <a:pPr lvl="1">
              <a:buFont typeface="Lucida Grande"/>
              <a:buChar char="-"/>
            </a:pPr>
            <a:r>
              <a:rPr lang="en-US" sz="2000" dirty="0" smtClean="0"/>
              <a:t>Sample HP Server (</a:t>
            </a:r>
            <a:r>
              <a:rPr lang="en-US" sz="2000" dirty="0" err="1" smtClean="0"/>
              <a:t>ProLiant</a:t>
            </a:r>
            <a:r>
              <a:rPr lang="en-US" sz="2000" dirty="0" smtClean="0"/>
              <a:t> DL380p gen8 High Performance model)</a:t>
            </a:r>
          </a:p>
          <a:p>
            <a:endParaRPr lang="en-US" dirty="0" smtClean="0"/>
          </a:p>
          <a:p>
            <a:r>
              <a:rPr lang="en-US" dirty="0" err="1" smtClean="0"/>
              <a:t>Supermicro</a:t>
            </a:r>
            <a:r>
              <a:rPr lang="en-US" baseline="0" dirty="0" smtClean="0"/>
              <a:t> is in our reference designs (posted on </a:t>
            </a:r>
            <a:r>
              <a:rPr lang="en-US" baseline="0" dirty="0" err="1" smtClean="0"/>
              <a:t>fasterdata</a:t>
            </a:r>
            <a:r>
              <a:rPr lang="en-US" baseline="0" dirty="0" smtClean="0"/>
              <a:t>)</a:t>
            </a:r>
          </a:p>
          <a:p>
            <a:endParaRPr lang="en-US" baseline="0" dirty="0" smtClean="0"/>
          </a:p>
          <a:p>
            <a:r>
              <a:rPr lang="en-US" baseline="0" dirty="0" smtClean="0"/>
              <a:t>But other vendors have servers that can be used as DTNs</a:t>
            </a:r>
          </a:p>
          <a:p>
            <a:endParaRPr lang="en-US" baseline="0" dirty="0" smtClean="0"/>
          </a:p>
          <a:p>
            <a:r>
              <a:rPr lang="en-US" baseline="0" dirty="0" smtClean="0"/>
              <a:t>Some institutions require long-term support contracts for servers so they tend to want to go with an established vendor (Dell, HP etc.)</a:t>
            </a:r>
          </a:p>
          <a:p>
            <a:endParaRPr lang="en-US" dirty="0" smtClean="0"/>
          </a:p>
          <a:p>
            <a:r>
              <a:rPr lang="en-US" baseline="0" dirty="0" smtClean="0"/>
              <a:t>A</a:t>
            </a:r>
            <a:r>
              <a:rPr lang="en-US" dirty="0" smtClean="0"/>
              <a:t>ll these are capable</a:t>
            </a:r>
            <a:r>
              <a:rPr lang="en-US" baseline="0" dirty="0" smtClean="0"/>
              <a:t> of 40G though</a:t>
            </a:r>
          </a:p>
          <a:p>
            <a:endParaRPr lang="en-US" baseline="0" dirty="0" smtClean="0"/>
          </a:p>
          <a:p>
            <a:pPr marL="0" marR="0" lvl="1" indent="0" algn="l" defTabSz="457200" rtl="0" eaLnBrk="1" fontAlgn="auto" latinLnBrk="0" hangingPunct="1">
              <a:lnSpc>
                <a:spcPct val="100000"/>
              </a:lnSpc>
              <a:spcBef>
                <a:spcPts val="0"/>
              </a:spcBef>
              <a:spcAft>
                <a:spcPts val="0"/>
              </a:spcAft>
              <a:buClrTx/>
              <a:buSzTx/>
              <a:buFontTx/>
              <a:buNone/>
              <a:tabLst/>
              <a:defRPr/>
            </a:pPr>
            <a:r>
              <a:rPr lang="en-US" sz="2000" dirty="0" smtClean="0"/>
              <a:t>________________________</a:t>
            </a:r>
          </a:p>
          <a:p>
            <a:endParaRPr lang="en-US" baseline="0" dirty="0" smtClean="0"/>
          </a:p>
          <a:p>
            <a:endParaRPr lang="en-US" dirty="0" smtClean="0"/>
          </a:p>
          <a:p>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EC989DA1-DDBD-2240-A821-5873D1236592}" type="slidenum">
              <a:rPr lang="en-US" smtClean="0"/>
              <a:t>9</a:t>
            </a:fld>
            <a:endParaRPr lang="en-US"/>
          </a:p>
        </p:txBody>
      </p:sp>
    </p:spTree>
    <p:extLst>
      <p:ext uri="{BB962C8B-B14F-4D97-AF65-F5344CB8AC3E}">
        <p14:creationId xmlns:p14="http://schemas.microsoft.com/office/powerpoint/2010/main" val="116114173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Next is:</a:t>
            </a:r>
            <a:r>
              <a:rPr lang="en-US" baseline="0" dirty="0" smtClean="0"/>
              <a:t> what does the storage look like for a DTN?</a:t>
            </a:r>
            <a:endParaRPr lang="en-US" dirty="0" smtClean="0"/>
          </a:p>
          <a:p>
            <a:endParaRPr lang="en-US" dirty="0" smtClean="0"/>
          </a:p>
          <a:p>
            <a:r>
              <a:rPr lang="en-US" dirty="0" smtClean="0"/>
              <a:t>There</a:t>
            </a:r>
            <a:r>
              <a:rPr lang="en-US" baseline="0" dirty="0" smtClean="0"/>
              <a:t> are v</a:t>
            </a:r>
            <a:r>
              <a:rPr lang="en-US" dirty="0" smtClean="0"/>
              <a:t>arious ways you can bring storage into or</a:t>
            </a:r>
            <a:r>
              <a:rPr lang="en-US" baseline="0" dirty="0" smtClean="0"/>
              <a:t> </a:t>
            </a:r>
            <a:r>
              <a:rPr lang="en-US" dirty="0" smtClean="0"/>
              <a:t>to your server</a:t>
            </a:r>
          </a:p>
          <a:p>
            <a:endParaRPr lang="en-US" dirty="0" smtClean="0"/>
          </a:p>
          <a:p>
            <a:r>
              <a:rPr lang="en-US" dirty="0" smtClean="0"/>
              <a:t>3 main classes</a:t>
            </a:r>
          </a:p>
          <a:p>
            <a:endParaRPr lang="en-US" baseline="0" dirty="0" smtClean="0"/>
          </a:p>
          <a:p>
            <a:r>
              <a:rPr lang="en-US" baseline="0" dirty="0" smtClean="0"/>
              <a:t>The 1</a:t>
            </a:r>
            <a:r>
              <a:rPr lang="en-US" baseline="30000" dirty="0" smtClean="0"/>
              <a:t>st</a:t>
            </a:r>
            <a:r>
              <a:rPr lang="en-US" baseline="0" dirty="0" smtClean="0"/>
              <a:t> and most common DTN choice is local storage within the DTN</a:t>
            </a:r>
          </a:p>
          <a:p>
            <a:endParaRPr lang="en-US" baseline="0" dirty="0" smtClean="0"/>
          </a:p>
          <a:p>
            <a:r>
              <a:rPr lang="en-US" dirty="0" smtClean="0"/>
              <a:t>Perks:</a:t>
            </a:r>
            <a:r>
              <a:rPr lang="en-US" baseline="0" dirty="0" smtClean="0"/>
              <a:t> </a:t>
            </a:r>
          </a:p>
          <a:p>
            <a:r>
              <a:rPr lang="en-US" baseline="0" dirty="0" smtClean="0"/>
              <a:t>	no external dependencies</a:t>
            </a:r>
          </a:p>
          <a:p>
            <a:r>
              <a:rPr lang="en-US" baseline="0" dirty="0" smtClean="0"/>
              <a:t>	deployable anywhere</a:t>
            </a:r>
          </a:p>
          <a:p>
            <a:endParaRPr lang="en-US" baseline="0" dirty="0" smtClean="0"/>
          </a:p>
          <a:p>
            <a:r>
              <a:rPr lang="en-US" baseline="0" dirty="0" smtClean="0"/>
              <a:t>But </a:t>
            </a:r>
          </a:p>
          <a:p>
            <a:r>
              <a:rPr lang="en-US" baseline="0" dirty="0" smtClean="0"/>
              <a:t>	limited scalability </a:t>
            </a:r>
          </a:p>
          <a:p>
            <a:r>
              <a:rPr lang="en-US" baseline="0" dirty="0" smtClean="0"/>
              <a:t>	and only tools for managing storage come from RAID controllers</a:t>
            </a:r>
            <a:endParaRPr lang="en-US" dirty="0" smtClean="0"/>
          </a:p>
          <a:p>
            <a:r>
              <a:rPr lang="en-US" dirty="0" smtClean="0"/>
              <a:t>_____________</a:t>
            </a:r>
          </a:p>
          <a:p>
            <a:r>
              <a:rPr lang="en-US" dirty="0" smtClean="0"/>
              <a:t>Local storage: the storage system (just a bunch of drives / JBOD) is packaged with the server. That can from 12 drivers up to 48 drives depending on vendor/model. In addition, external chassis with more drives can be added, connected to the server with SAS or FC. This is ideal for standalone servers since it does not require plumbing for the storage subsystem. </a:t>
            </a:r>
          </a:p>
          <a:p>
            <a:endParaRPr lang="en-US" dirty="0" smtClean="0"/>
          </a:p>
          <a:p>
            <a:r>
              <a:rPr lang="en-US" dirty="0" smtClean="0"/>
              <a:t>However, maintenance is typically more difficult since it does not have all the tooling that usually comes with storage systems.</a:t>
            </a:r>
          </a:p>
          <a:p>
            <a:endParaRPr lang="en-US" dirty="0"/>
          </a:p>
        </p:txBody>
      </p:sp>
      <p:sp>
        <p:nvSpPr>
          <p:cNvPr id="4" name="Slide Number Placeholder 3"/>
          <p:cNvSpPr>
            <a:spLocks noGrp="1"/>
          </p:cNvSpPr>
          <p:nvPr>
            <p:ph type="sldNum" sz="quarter" idx="10"/>
          </p:nvPr>
        </p:nvSpPr>
        <p:spPr/>
        <p:txBody>
          <a:bodyPr/>
          <a:lstStyle/>
          <a:p>
            <a:fld id="{EC989DA1-DDBD-2240-A821-5873D1236592}" type="slidenum">
              <a:rPr lang="en-US" smtClean="0"/>
              <a:t>10</a:t>
            </a:fld>
            <a:endParaRPr lang="en-US"/>
          </a:p>
        </p:txBody>
      </p:sp>
    </p:spTree>
    <p:extLst>
      <p:ext uri="{BB962C8B-B14F-4D97-AF65-F5344CB8AC3E}">
        <p14:creationId xmlns:p14="http://schemas.microsoft.com/office/powerpoint/2010/main" val="336435712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55B3F6EF-98C7-D542-946D-182435F591CC}" type="slidenum">
              <a:rPr lang="en-US" smtClean="0"/>
              <a:t>‹#›</a:t>
            </a:fld>
            <a:endParaRPr lang="en-US"/>
          </a:p>
        </p:txBody>
      </p:sp>
    </p:spTree>
    <p:extLst>
      <p:ext uri="{BB962C8B-B14F-4D97-AF65-F5344CB8AC3E}">
        <p14:creationId xmlns:p14="http://schemas.microsoft.com/office/powerpoint/2010/main" val="316074290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C94D7075-E686-1B46-84EA-C20C62CD3583}" type="datetimeFigureOut">
              <a:rPr lang="en-US" smtClean="0"/>
              <a:t>9/19/14</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55B3F6EF-98C7-D542-946D-182435F591CC}" type="slidenum">
              <a:rPr lang="en-US" smtClean="0"/>
              <a:t>‹#›</a:t>
            </a:fld>
            <a:endParaRPr lang="en-US"/>
          </a:p>
        </p:txBody>
      </p:sp>
    </p:spTree>
    <p:extLst>
      <p:ext uri="{BB962C8B-B14F-4D97-AF65-F5344CB8AC3E}">
        <p14:creationId xmlns:p14="http://schemas.microsoft.com/office/powerpoint/2010/main" val="416941518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C94D7075-E686-1B46-84EA-C20C62CD3583}" type="datetimeFigureOut">
              <a:rPr lang="en-US" smtClean="0"/>
              <a:t>9/19/14</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55B3F6EF-98C7-D542-946D-182435F591CC}" type="slidenum">
              <a:rPr lang="en-US" smtClean="0"/>
              <a:t>‹#›</a:t>
            </a:fld>
            <a:endParaRPr lang="en-US"/>
          </a:p>
        </p:txBody>
      </p:sp>
    </p:spTree>
    <p:extLst>
      <p:ext uri="{BB962C8B-B14F-4D97-AF65-F5344CB8AC3E}">
        <p14:creationId xmlns:p14="http://schemas.microsoft.com/office/powerpoint/2010/main" val="74434892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C94D7075-E686-1B46-84EA-C20C62CD3583}" type="datetimeFigureOut">
              <a:rPr lang="en-US" smtClean="0"/>
              <a:t>9/19/14</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55B3F6EF-98C7-D542-946D-182435F591CC}" type="slidenum">
              <a:rPr lang="en-US" smtClean="0"/>
              <a:t>‹#›</a:t>
            </a:fld>
            <a:endParaRPr lang="en-US"/>
          </a:p>
        </p:txBody>
      </p:sp>
    </p:spTree>
    <p:extLst>
      <p:ext uri="{BB962C8B-B14F-4D97-AF65-F5344CB8AC3E}">
        <p14:creationId xmlns:p14="http://schemas.microsoft.com/office/powerpoint/2010/main" val="412220716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C94D7075-E686-1B46-84EA-C20C62CD3583}" type="datetimeFigureOut">
              <a:rPr lang="en-US" smtClean="0"/>
              <a:t>9/19/14</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55B3F6EF-98C7-D542-946D-182435F591CC}" type="slidenum">
              <a:rPr lang="en-US" smtClean="0"/>
              <a:t>‹#›</a:t>
            </a:fld>
            <a:endParaRPr lang="en-US"/>
          </a:p>
        </p:txBody>
      </p:sp>
    </p:spTree>
    <p:extLst>
      <p:ext uri="{BB962C8B-B14F-4D97-AF65-F5344CB8AC3E}">
        <p14:creationId xmlns:p14="http://schemas.microsoft.com/office/powerpoint/2010/main" val="270973465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457200" y="6356350"/>
            <a:ext cx="2133600" cy="365125"/>
          </a:xfrm>
          <a:prstGeom prst="rect">
            <a:avLst/>
          </a:prstGeom>
        </p:spPr>
        <p:txBody>
          <a:bodyPr/>
          <a:lstStyle/>
          <a:p>
            <a:fld id="{C94D7075-E686-1B46-84EA-C20C62CD3583}" type="datetimeFigureOut">
              <a:rPr lang="en-US" smtClean="0"/>
              <a:t>9/19/14</a:t>
            </a:fld>
            <a:endParaRPr lang="en-US"/>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US"/>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fld id="{55B3F6EF-98C7-D542-946D-182435F591CC}" type="slidenum">
              <a:rPr lang="en-US" smtClean="0"/>
              <a:t>‹#›</a:t>
            </a:fld>
            <a:endParaRPr lang="en-US"/>
          </a:p>
        </p:txBody>
      </p:sp>
    </p:spTree>
    <p:extLst>
      <p:ext uri="{BB962C8B-B14F-4D97-AF65-F5344CB8AC3E}">
        <p14:creationId xmlns:p14="http://schemas.microsoft.com/office/powerpoint/2010/main" val="426269253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a:xfrm>
            <a:off x="457200" y="6356350"/>
            <a:ext cx="2133600" cy="365125"/>
          </a:xfrm>
          <a:prstGeom prst="rect">
            <a:avLst/>
          </a:prstGeom>
        </p:spPr>
        <p:txBody>
          <a:bodyPr/>
          <a:lstStyle/>
          <a:p>
            <a:fld id="{C94D7075-E686-1B46-84EA-C20C62CD3583}" type="datetimeFigureOut">
              <a:rPr lang="en-US" smtClean="0"/>
              <a:t>9/19/14</a:t>
            </a:fld>
            <a:endParaRPr lang="en-US"/>
          </a:p>
        </p:txBody>
      </p:sp>
      <p:sp>
        <p:nvSpPr>
          <p:cNvPr id="8" name="Footer Placeholder 7"/>
          <p:cNvSpPr>
            <a:spLocks noGrp="1"/>
          </p:cNvSpPr>
          <p:nvPr>
            <p:ph type="ftr" sz="quarter" idx="11"/>
          </p:nvPr>
        </p:nvSpPr>
        <p:spPr>
          <a:xfrm>
            <a:off x="3124200" y="6356350"/>
            <a:ext cx="2895600" cy="365125"/>
          </a:xfrm>
          <a:prstGeom prst="rect">
            <a:avLst/>
          </a:prstGeom>
        </p:spPr>
        <p:txBody>
          <a:bodyPr/>
          <a:lstStyle/>
          <a:p>
            <a:endParaRPr lang="en-US"/>
          </a:p>
        </p:txBody>
      </p:sp>
      <p:sp>
        <p:nvSpPr>
          <p:cNvPr id="9" name="Slide Number Placeholder 8"/>
          <p:cNvSpPr>
            <a:spLocks noGrp="1"/>
          </p:cNvSpPr>
          <p:nvPr>
            <p:ph type="sldNum" sz="quarter" idx="12"/>
          </p:nvPr>
        </p:nvSpPr>
        <p:spPr>
          <a:xfrm>
            <a:off x="6553200" y="6356350"/>
            <a:ext cx="2133600" cy="365125"/>
          </a:xfrm>
          <a:prstGeom prst="rect">
            <a:avLst/>
          </a:prstGeom>
        </p:spPr>
        <p:txBody>
          <a:bodyPr/>
          <a:lstStyle/>
          <a:p>
            <a:fld id="{55B3F6EF-98C7-D542-946D-182435F591CC}" type="slidenum">
              <a:rPr lang="en-US" smtClean="0"/>
              <a:t>‹#›</a:t>
            </a:fld>
            <a:endParaRPr lang="en-US"/>
          </a:p>
        </p:txBody>
      </p:sp>
    </p:spTree>
    <p:extLst>
      <p:ext uri="{BB962C8B-B14F-4D97-AF65-F5344CB8AC3E}">
        <p14:creationId xmlns:p14="http://schemas.microsoft.com/office/powerpoint/2010/main" val="325105463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a:xfrm>
            <a:off x="457200" y="6356350"/>
            <a:ext cx="2133600" cy="365125"/>
          </a:xfrm>
          <a:prstGeom prst="rect">
            <a:avLst/>
          </a:prstGeom>
        </p:spPr>
        <p:txBody>
          <a:bodyPr/>
          <a:lstStyle/>
          <a:p>
            <a:fld id="{C94D7075-E686-1B46-84EA-C20C62CD3583}" type="datetimeFigureOut">
              <a:rPr lang="en-US" smtClean="0"/>
              <a:t>9/19/14</a:t>
            </a:fld>
            <a:endParaRPr lang="en-US"/>
          </a:p>
        </p:txBody>
      </p:sp>
      <p:sp>
        <p:nvSpPr>
          <p:cNvPr id="4" name="Footer Placeholder 3"/>
          <p:cNvSpPr>
            <a:spLocks noGrp="1"/>
          </p:cNvSpPr>
          <p:nvPr>
            <p:ph type="ftr" sz="quarter" idx="11"/>
          </p:nvPr>
        </p:nvSpPr>
        <p:spPr>
          <a:xfrm>
            <a:off x="3124200" y="6356350"/>
            <a:ext cx="2895600" cy="365125"/>
          </a:xfrm>
          <a:prstGeom prst="rect">
            <a:avLst/>
          </a:prstGeom>
        </p:spPr>
        <p:txBody>
          <a:bodyPr/>
          <a:lstStyle/>
          <a:p>
            <a:endParaRPr lang="en-US"/>
          </a:p>
        </p:txBody>
      </p:sp>
      <p:sp>
        <p:nvSpPr>
          <p:cNvPr id="5" name="Slide Number Placeholder 4"/>
          <p:cNvSpPr>
            <a:spLocks noGrp="1"/>
          </p:cNvSpPr>
          <p:nvPr>
            <p:ph type="sldNum" sz="quarter" idx="12"/>
          </p:nvPr>
        </p:nvSpPr>
        <p:spPr>
          <a:xfrm>
            <a:off x="6553200" y="6356350"/>
            <a:ext cx="2133600" cy="365125"/>
          </a:xfrm>
          <a:prstGeom prst="rect">
            <a:avLst/>
          </a:prstGeom>
        </p:spPr>
        <p:txBody>
          <a:bodyPr/>
          <a:lstStyle/>
          <a:p>
            <a:fld id="{55B3F6EF-98C7-D542-946D-182435F591CC}" type="slidenum">
              <a:rPr lang="en-US" smtClean="0"/>
              <a:t>‹#›</a:t>
            </a:fld>
            <a:endParaRPr lang="en-US"/>
          </a:p>
        </p:txBody>
      </p:sp>
    </p:spTree>
    <p:extLst>
      <p:ext uri="{BB962C8B-B14F-4D97-AF65-F5344CB8AC3E}">
        <p14:creationId xmlns:p14="http://schemas.microsoft.com/office/powerpoint/2010/main" val="41794992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57200" y="6356350"/>
            <a:ext cx="2133600" cy="365125"/>
          </a:xfrm>
          <a:prstGeom prst="rect">
            <a:avLst/>
          </a:prstGeom>
        </p:spPr>
        <p:txBody>
          <a:bodyPr/>
          <a:lstStyle/>
          <a:p>
            <a:fld id="{C94D7075-E686-1B46-84EA-C20C62CD3583}" type="datetimeFigureOut">
              <a:rPr lang="en-US" smtClean="0"/>
              <a:t>9/19/14</a:t>
            </a:fld>
            <a:endParaRPr lang="en-US"/>
          </a:p>
        </p:txBody>
      </p:sp>
      <p:sp>
        <p:nvSpPr>
          <p:cNvPr id="3" name="Footer Placeholder 2"/>
          <p:cNvSpPr>
            <a:spLocks noGrp="1"/>
          </p:cNvSpPr>
          <p:nvPr>
            <p:ph type="ftr" sz="quarter" idx="11"/>
          </p:nvPr>
        </p:nvSpPr>
        <p:spPr>
          <a:xfrm>
            <a:off x="3124200" y="6356350"/>
            <a:ext cx="2895600" cy="365125"/>
          </a:xfrm>
          <a:prstGeom prst="rect">
            <a:avLst/>
          </a:prstGeom>
        </p:spPr>
        <p:txBody>
          <a:bodyPr/>
          <a:lstStyle/>
          <a:p>
            <a:endParaRPr lang="en-US"/>
          </a:p>
        </p:txBody>
      </p:sp>
      <p:sp>
        <p:nvSpPr>
          <p:cNvPr id="4" name="Slide Number Placeholder 3"/>
          <p:cNvSpPr>
            <a:spLocks noGrp="1"/>
          </p:cNvSpPr>
          <p:nvPr>
            <p:ph type="sldNum" sz="quarter" idx="12"/>
          </p:nvPr>
        </p:nvSpPr>
        <p:spPr>
          <a:xfrm>
            <a:off x="6553200" y="6356350"/>
            <a:ext cx="2133600" cy="365125"/>
          </a:xfrm>
          <a:prstGeom prst="rect">
            <a:avLst/>
          </a:prstGeom>
        </p:spPr>
        <p:txBody>
          <a:bodyPr/>
          <a:lstStyle/>
          <a:p>
            <a:fld id="{55B3F6EF-98C7-D542-946D-182435F591CC}" type="slidenum">
              <a:rPr lang="en-US" smtClean="0"/>
              <a:t>‹#›</a:t>
            </a:fld>
            <a:endParaRPr lang="en-US"/>
          </a:p>
        </p:txBody>
      </p:sp>
    </p:spTree>
    <p:extLst>
      <p:ext uri="{BB962C8B-B14F-4D97-AF65-F5344CB8AC3E}">
        <p14:creationId xmlns:p14="http://schemas.microsoft.com/office/powerpoint/2010/main" val="142256007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p>
            <a:fld id="{C94D7075-E686-1B46-84EA-C20C62CD3583}" type="datetimeFigureOut">
              <a:rPr lang="en-US" smtClean="0"/>
              <a:t>9/19/14</a:t>
            </a:fld>
            <a:endParaRPr lang="en-US"/>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US"/>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fld id="{55B3F6EF-98C7-D542-946D-182435F591CC}" type="slidenum">
              <a:rPr lang="en-US" smtClean="0"/>
              <a:t>‹#›</a:t>
            </a:fld>
            <a:endParaRPr lang="en-US"/>
          </a:p>
        </p:txBody>
      </p:sp>
    </p:spTree>
    <p:extLst>
      <p:ext uri="{BB962C8B-B14F-4D97-AF65-F5344CB8AC3E}">
        <p14:creationId xmlns:p14="http://schemas.microsoft.com/office/powerpoint/2010/main" val="109408859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p>
            <a:fld id="{C94D7075-E686-1B46-84EA-C20C62CD3583}" type="datetimeFigureOut">
              <a:rPr lang="en-US" smtClean="0"/>
              <a:t>9/19/14</a:t>
            </a:fld>
            <a:endParaRPr lang="en-US"/>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US"/>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fld id="{55B3F6EF-98C7-D542-946D-182435F591CC}" type="slidenum">
              <a:rPr lang="en-US" smtClean="0"/>
              <a:t>‹#›</a:t>
            </a:fld>
            <a:endParaRPr lang="en-US"/>
          </a:p>
        </p:txBody>
      </p:sp>
    </p:spTree>
    <p:extLst>
      <p:ext uri="{BB962C8B-B14F-4D97-AF65-F5344CB8AC3E}">
        <p14:creationId xmlns:p14="http://schemas.microsoft.com/office/powerpoint/2010/main" val="2459337628"/>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1.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57200" y="1600200"/>
            <a:ext cx="8229600" cy="395472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pic>
        <p:nvPicPr>
          <p:cNvPr id="4" name="Picture 3" descr="ppt-temp-OIN-05.png"/>
          <p:cNvPicPr>
            <a:picLocks noChangeAspect="1"/>
          </p:cNvPicPr>
          <p:nvPr userDrawn="1"/>
        </p:nvPicPr>
        <p:blipFill>
          <a:blip r:embed="rId1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249273948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mailto:zurawski@es.net" TargetMode="External"/><Relationship Id="rId4" Type="http://schemas.openxmlformats.org/officeDocument/2006/relationships/hyperlink" Target="mailto:mchester@es.net" TargetMode="External"/><Relationship Id="rId5" Type="http://schemas.openxmlformats.org/officeDocument/2006/relationships/hyperlink" Target="mailto:engage@es.net" TargetMode="External"/><Relationship Id="rId6" Type="http://schemas.openxmlformats.org/officeDocument/2006/relationships/hyperlink" Target="http://fasterdata.es.net" TargetMode="External"/><Relationship Id="rId1" Type="http://schemas.openxmlformats.org/officeDocument/2006/relationships/slideLayout" Target="../slideLayouts/slideLayout2.xml"/><Relationship Id="rId2" Type="http://schemas.openxmlformats.org/officeDocument/2006/relationships/image" Target="../media/image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 Id="rId3" Type="http://schemas.openxmlformats.org/officeDocument/2006/relationships/image" Target="../media/image4.emf"/></Relationships>
</file>

<file path=ppt/slides/_rels/slide11.xml.rels><?xml version="1.0" encoding="UTF-8" standalone="yes"?>
<Relationships xmlns="http://schemas.openxmlformats.org/package/2006/relationships"><Relationship Id="rId3" Type="http://schemas.openxmlformats.org/officeDocument/2006/relationships/image" Target="../media/image5.emf"/><Relationship Id="rId4" Type="http://schemas.openxmlformats.org/officeDocument/2006/relationships/image" Target="../media/image6.emf"/><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 Id="rId3" Type="http://schemas.openxmlformats.org/officeDocument/2006/relationships/hyperlink" Target="mailto:engage@es.net" TargetMode="Externa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 Id="rId3" Type="http://schemas.openxmlformats.org/officeDocument/2006/relationships/hyperlink" Target="mailto:engage@es.net" TargetMode="External"/></Relationships>
</file>

<file path=ppt/slides/_rels/slide14.xml.rels><?xml version="1.0" encoding="UTF-8" standalone="yes"?>
<Relationships xmlns="http://schemas.openxmlformats.org/package/2006/relationships"><Relationship Id="rId3" Type="http://schemas.openxmlformats.org/officeDocument/2006/relationships/image" Target="../media/image7.png"/><Relationship Id="rId4" Type="http://schemas.openxmlformats.org/officeDocument/2006/relationships/image" Target="../media/image8.png"/><Relationship Id="rId5" Type="http://schemas.openxmlformats.org/officeDocument/2006/relationships/image" Target="../media/image9.png"/><Relationship Id="rId6" Type="http://schemas.openxmlformats.org/officeDocument/2006/relationships/hyperlink" Target="mailto:engage@es.net" TargetMode="External"/><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15.xml.rels><?xml version="1.0" encoding="UTF-8" standalone="yes"?>
<Relationships xmlns="http://schemas.openxmlformats.org/package/2006/relationships"><Relationship Id="rId3" Type="http://schemas.openxmlformats.org/officeDocument/2006/relationships/image" Target="../media/image10.jpeg"/><Relationship Id="rId4" Type="http://schemas.openxmlformats.org/officeDocument/2006/relationships/hyperlink" Target="mailto:engage@es.net" TargetMode="External"/><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 Id="rId3" Type="http://schemas.openxmlformats.org/officeDocument/2006/relationships/hyperlink" Target="mailto:engage@es.net" TargetMode="Externa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 Id="rId3" Type="http://schemas.openxmlformats.org/officeDocument/2006/relationships/hyperlink" Target="mailto:engage@es.net" TargetMode="External"/></Relationships>
</file>

<file path=ppt/slides/_rels/slide18.xml.rels><?xml version="1.0" encoding="UTF-8" standalone="yes"?>
<Relationships xmlns="http://schemas.openxmlformats.org/package/2006/relationships"><Relationship Id="rId3" Type="http://schemas.openxmlformats.org/officeDocument/2006/relationships/hyperlink" Target="mailto:engage@es.net" TargetMode="External"/><Relationship Id="rId4" Type="http://schemas.openxmlformats.org/officeDocument/2006/relationships/image" Target="../media/image11.jpg"/><Relationship Id="rId1" Type="http://schemas.openxmlformats.org/officeDocument/2006/relationships/slideLayout" Target="../slideLayouts/slideLayout2.xml"/><Relationship Id="rId2" Type="http://schemas.openxmlformats.org/officeDocument/2006/relationships/notesSlide" Target="../notesSlides/notesSlide17.xml"/></Relationships>
</file>

<file path=ppt/slides/_rels/slide19.xml.rels><?xml version="1.0" encoding="UTF-8" standalone="yes"?>
<Relationships xmlns="http://schemas.openxmlformats.org/package/2006/relationships"><Relationship Id="rId3" Type="http://schemas.openxmlformats.org/officeDocument/2006/relationships/image" Target="../media/image2.png"/><Relationship Id="rId4" Type="http://schemas.openxmlformats.org/officeDocument/2006/relationships/hyperlink" Target="http://fasterdata.es.net" TargetMode="External"/><Relationship Id="rId1" Type="http://schemas.openxmlformats.org/officeDocument/2006/relationships/slideLayout" Target="../slideLayouts/slideLayout2.xml"/><Relationship Id="rId2" Type="http://schemas.openxmlformats.org/officeDocument/2006/relationships/notesSlide" Target="../notesSlides/notesSlide1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 Id="rId3" Type="http://schemas.openxmlformats.org/officeDocument/2006/relationships/hyperlink" Target="mailto:engage@es.net" TargetMode="External"/></Relationships>
</file>

<file path=ppt/slides/_rels/slide20.xml.rels><?xml version="1.0" encoding="UTF-8" standalone="yes"?>
<Relationships xmlns="http://schemas.openxmlformats.org/package/2006/relationships"><Relationship Id="rId3" Type="http://schemas.openxmlformats.org/officeDocument/2006/relationships/hyperlink" Target="http://fasterdata.es.net/science-dmz/DTN/tuning" TargetMode="External"/><Relationship Id="rId4" Type="http://schemas.openxmlformats.org/officeDocument/2006/relationships/hyperlink" Target="mailto:engage@es.net" TargetMode="External"/><Relationship Id="rId5" Type="http://schemas.openxmlformats.org/officeDocument/2006/relationships/image" Target="../media/image12.png"/><Relationship Id="rId1" Type="http://schemas.openxmlformats.org/officeDocument/2006/relationships/slideLayout" Target="../slideLayouts/slideLayout2.xml"/><Relationship Id="rId2" Type="http://schemas.openxmlformats.org/officeDocument/2006/relationships/notesSlide" Target="../notesSlides/notesSlide19.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mailto:engage@es.net" TargetMode="Externa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0.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www.dellhpcsolutions.com/assets/pdfs/Optimal_BIOS_HPC_Dell_12G.v1.0.pdf" TargetMode="External"/><Relationship Id="rId3" Type="http://schemas.openxmlformats.org/officeDocument/2006/relationships/hyperlink" Target="mailto:engage@es.net" TargetMode="Externa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mailto:engage@es.net" TargetMode="Externa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1.xml"/><Relationship Id="rId3" Type="http://schemas.openxmlformats.org/officeDocument/2006/relationships/hyperlink" Target="mailto:engage@es.net" TargetMode="Externa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2.xml"/><Relationship Id="rId3" Type="http://schemas.openxmlformats.org/officeDocument/2006/relationships/hyperlink" Target="mailto:engage@es.net" TargetMode="External"/></Relationships>
</file>

<file path=ppt/slides/_rels/slide27.xml.rels><?xml version="1.0" encoding="UTF-8" standalone="yes"?>
<Relationships xmlns="http://schemas.openxmlformats.org/package/2006/relationships"><Relationship Id="rId3" Type="http://schemas.openxmlformats.org/officeDocument/2006/relationships/image" Target="../media/image13.png"/><Relationship Id="rId4" Type="http://schemas.openxmlformats.org/officeDocument/2006/relationships/hyperlink" Target="mailto:engage@es.net" TargetMode="External"/><Relationship Id="rId1" Type="http://schemas.openxmlformats.org/officeDocument/2006/relationships/slideLayout" Target="../slideLayouts/slideLayout2.xml"/><Relationship Id="rId2" Type="http://schemas.openxmlformats.org/officeDocument/2006/relationships/notesSlide" Target="../notesSlides/notesSlide2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mailto:engage@es.net"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hyperlink" Target="mailto:engage@es.net" TargetMode="Externa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4.xml"/><Relationship Id="rId3" Type="http://schemas.openxmlformats.org/officeDocument/2006/relationships/hyperlink" Target="mailto:engage@es.net" TargetMode="Externa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mailto:engage@es.net" TargetMode="Externa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kernel.org/doc/Documentation/filesystems/ext4.txt" TargetMode="External"/><Relationship Id="rId3" Type="http://schemas.openxmlformats.org/officeDocument/2006/relationships/hyperlink" Target="mailto:engage@es.net" TargetMode="Externa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mailto:engage@es.net" TargetMode="Externa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www.kernel.org/doc/Documentation/sysctl/vm.txt" TargetMode="External"/><Relationship Id="rId3" Type="http://schemas.openxmlformats.org/officeDocument/2006/relationships/hyperlink" Target="mailto:engage@es.net" TargetMode="Externa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5.xml"/><Relationship Id="rId3" Type="http://schemas.openxmlformats.org/officeDocument/2006/relationships/hyperlink" Target="mailto:engage@es.net" TargetMode="Externa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wiki.archlinux.org/index.php/Solid_State_Drives" TargetMode="External"/><Relationship Id="rId3" Type="http://schemas.openxmlformats.org/officeDocument/2006/relationships/hyperlink" Target="mailto:engage@es.net" TargetMode="Externa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mailto:engage@es.net" TargetMode="Externa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6.xml"/><Relationship Id="rId3" Type="http://schemas.openxmlformats.org/officeDocument/2006/relationships/hyperlink" Target="mailto:engage@es.net" TargetMode="Externa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7.xml"/><Relationship Id="rId3" Type="http://schemas.openxmlformats.org/officeDocument/2006/relationships/hyperlink" Target="mailto:engage@es.net"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3.emf"/></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mailto:engage@es.net" TargetMode="Externa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mailto:engage@es.net" TargetMode="External"/></Relationships>
</file>

<file path=ppt/slides/_rels/slide42.xml.rels><?xml version="1.0" encoding="UTF-8" standalone="yes"?>
<Relationships xmlns="http://schemas.openxmlformats.org/package/2006/relationships"><Relationship Id="rId3" Type="http://schemas.openxmlformats.org/officeDocument/2006/relationships/hyperlink" Target="http://www.psc.edu/networking/projects/hpn-ssh/" TargetMode="External"/><Relationship Id="rId4" Type="http://schemas.openxmlformats.org/officeDocument/2006/relationships/image" Target="../media/image14.jpeg"/><Relationship Id="rId5" Type="http://schemas.openxmlformats.org/officeDocument/2006/relationships/image" Target="../media/image15.jpeg"/><Relationship Id="rId6" Type="http://schemas.openxmlformats.org/officeDocument/2006/relationships/hyperlink" Target="mailto:engage@es.net" TargetMode="External"/><Relationship Id="rId1" Type="http://schemas.openxmlformats.org/officeDocument/2006/relationships/slideLayout" Target="../slideLayouts/slideLayout4.xml"/><Relationship Id="rId2" Type="http://schemas.openxmlformats.org/officeDocument/2006/relationships/notesSlide" Target="../notesSlides/notesSlide28.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9.xml"/><Relationship Id="rId3" Type="http://schemas.openxmlformats.org/officeDocument/2006/relationships/hyperlink" Target="mailto:engage@es.net" TargetMode="Externa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monalisa.cern.ch/FDT/" TargetMode="External"/><Relationship Id="rId3" Type="http://schemas.openxmlformats.org/officeDocument/2006/relationships/hyperlink" Target="mailto:engage@es.net" TargetMode="External"/></Relationships>
</file>

<file path=ppt/slides/_rels/slide45.xml.rels><?xml version="1.0" encoding="UTF-8" standalone="yes"?>
<Relationships xmlns="http://schemas.openxmlformats.org/package/2006/relationships"><Relationship Id="rId3" Type="http://schemas.openxmlformats.org/officeDocument/2006/relationships/hyperlink" Target="http://www.slac.stanford.edu/~abh/bbcp/" TargetMode="External"/><Relationship Id="rId4" Type="http://schemas.openxmlformats.org/officeDocument/2006/relationships/hyperlink" Target="http://lftp.yar.ru/" TargetMode="External"/><Relationship Id="rId5" Type="http://schemas.openxmlformats.org/officeDocument/2006/relationships/hyperlink" Target="http://axel.alioth.debian.org/" TargetMode="External"/><Relationship Id="rId6" Type="http://schemas.openxmlformats.org/officeDocument/2006/relationships/hyperlink" Target="mailto:engage@es.net" TargetMode="External"/><Relationship Id="rId1" Type="http://schemas.openxmlformats.org/officeDocument/2006/relationships/slideLayout" Target="../slideLayouts/slideLayout2.xml"/><Relationship Id="rId2" Type="http://schemas.openxmlformats.org/officeDocument/2006/relationships/notesSlide" Target="../notesSlides/notesSlide30.xml"/></Relationships>
</file>

<file path=ppt/slides/_rels/slide46.xml.rels><?xml version="1.0" encoding="UTF-8" standalone="yes"?>
<Relationships xmlns="http://schemas.openxmlformats.org/package/2006/relationships"><Relationship Id="rId3" Type="http://schemas.openxmlformats.org/officeDocument/2006/relationships/hyperlink" Target="http://www.dataexpedition.com/" TargetMode="External"/><Relationship Id="rId4" Type="http://schemas.openxmlformats.org/officeDocument/2006/relationships/hyperlink" Target="http://www.tixeltec.com/tixstream_en.html" TargetMode="External"/><Relationship Id="rId5" Type="http://schemas.openxmlformats.org/officeDocument/2006/relationships/hyperlink" Target="mailto:engage@es.net" TargetMode="External"/><Relationship Id="rId1" Type="http://schemas.openxmlformats.org/officeDocument/2006/relationships/slideLayout" Target="../slideLayouts/slideLayout2.xml"/><Relationship Id="rId2" Type="http://schemas.openxmlformats.org/officeDocument/2006/relationships/hyperlink" Target="http://www.asperasoft.com/" TargetMode="Externa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1.xml"/><Relationship Id="rId3" Type="http://schemas.openxmlformats.org/officeDocument/2006/relationships/hyperlink" Target="mailto:engage@es.net" TargetMode="External"/></Relationships>
</file>

<file path=ppt/slides/_rels/slide48.xml.rels><?xml version="1.0" encoding="UTF-8" standalone="yes"?>
<Relationships xmlns="http://schemas.openxmlformats.org/package/2006/relationships"><Relationship Id="rId3" Type="http://schemas.openxmlformats.org/officeDocument/2006/relationships/hyperlink" Target="mailto:zurawski@es.net" TargetMode="External"/><Relationship Id="rId4" Type="http://schemas.openxmlformats.org/officeDocument/2006/relationships/hyperlink" Target="mailto:mchester@es.net" TargetMode="External"/><Relationship Id="rId5" Type="http://schemas.openxmlformats.org/officeDocument/2006/relationships/hyperlink" Target="mailto:engage@es.net" TargetMode="External"/><Relationship Id="rId6" Type="http://schemas.openxmlformats.org/officeDocument/2006/relationships/hyperlink" Target="http://fasterdata.es.net" TargetMode="External"/><Relationship Id="rId1" Type="http://schemas.openxmlformats.org/officeDocument/2006/relationships/slideLayout" Target="../slideLayouts/slideLayout2.xml"/><Relationship Id="rId2" Type="http://schemas.openxmlformats.org/officeDocument/2006/relationships/image" Target="../media/image2.png"/></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image" Target="../media/image2.png"/></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mailto:engage@es.net" TargetMode="Externa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mailto:engage@es.net" TargetMode="Externa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mailto:engage@es.net" TargetMode="External"/></Relationships>
</file>

<file path=ppt/slides/_rels/slide53.xml.rels><?xml version="1.0" encoding="UTF-8" standalone="yes"?>
<Relationships xmlns="http://schemas.openxmlformats.org/package/2006/relationships"><Relationship Id="rId3" Type="http://schemas.openxmlformats.org/officeDocument/2006/relationships/image" Target="../media/image16.png"/><Relationship Id="rId4" Type="http://schemas.openxmlformats.org/officeDocument/2006/relationships/hyperlink" Target="mailto:engage@es.net" TargetMode="External"/><Relationship Id="rId1" Type="http://schemas.openxmlformats.org/officeDocument/2006/relationships/slideLayout" Target="../slideLayouts/slideLayout6.xml"/><Relationship Id="rId2" Type="http://schemas.openxmlformats.org/officeDocument/2006/relationships/notesSlide" Target="../notesSlides/notesSlide3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hyperlink" Target="mailto:engage@es.net" TargetMode="Externa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hyperlink" Target="mailto:engage@es.net" TargetMode="Externa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 Id="rId3" Type="http://schemas.openxmlformats.org/officeDocument/2006/relationships/hyperlink" Target="mailto:engage@es.net" TargetMode="Externa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 Id="rId3" Type="http://schemas.openxmlformats.org/officeDocument/2006/relationships/hyperlink" Target="mailto:engage@es.net"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06964" y="5766741"/>
            <a:ext cx="2803406" cy="865481"/>
          </a:xfrm>
          <a:prstGeom prst="rect">
            <a:avLst/>
          </a:prstGeom>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6" name="Rectangle 5"/>
          <p:cNvSpPr/>
          <p:nvPr/>
        </p:nvSpPr>
        <p:spPr>
          <a:xfrm>
            <a:off x="6293556" y="5766741"/>
            <a:ext cx="2560695" cy="865481"/>
          </a:xfrm>
          <a:prstGeom prst="rect">
            <a:avLst/>
          </a:prstGeom>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pic>
        <p:nvPicPr>
          <p:cNvPr id="2" name="Picture 1" descr="ppt-temp-OIN-2-02.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7" name="Text Placeholder 7"/>
          <p:cNvSpPr txBox="1">
            <a:spLocks/>
          </p:cNvSpPr>
          <p:nvPr/>
        </p:nvSpPr>
        <p:spPr>
          <a:xfrm>
            <a:off x="4648200" y="4689887"/>
            <a:ext cx="4495800" cy="2153708"/>
          </a:xfrm>
          <a:prstGeom prst="rect">
            <a:avLst/>
          </a:prstGeom>
        </p:spPr>
        <p:txBody>
          <a:bodyPr rtlCol="0">
            <a:no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defRPr/>
            </a:pPr>
            <a:r>
              <a:rPr lang="en-US" sz="1200" i="1" dirty="0" smtClean="0"/>
              <a:t>Jason Zurawski - </a:t>
            </a:r>
            <a:r>
              <a:rPr lang="en-US" sz="1200" i="1" dirty="0" smtClean="0">
                <a:hlinkClick r:id="rId3"/>
              </a:rPr>
              <a:t>zurawski@es.net</a:t>
            </a:r>
            <a:r>
              <a:rPr lang="en-US" sz="1200" i="1" dirty="0" smtClean="0"/>
              <a:t> </a:t>
            </a:r>
          </a:p>
          <a:p>
            <a:pPr>
              <a:defRPr/>
            </a:pPr>
            <a:r>
              <a:rPr lang="en-US" sz="1200" i="1" dirty="0" smtClean="0"/>
              <a:t>Mary Hester – </a:t>
            </a:r>
            <a:r>
              <a:rPr lang="en-US" sz="1200" i="1" dirty="0" smtClean="0">
                <a:hlinkClick r:id="rId4"/>
              </a:rPr>
              <a:t>mchester@es.net</a:t>
            </a:r>
            <a:r>
              <a:rPr lang="en-US" sz="1200" i="1" dirty="0" smtClean="0"/>
              <a:t> </a:t>
            </a:r>
          </a:p>
          <a:p>
            <a:pPr>
              <a:defRPr/>
            </a:pPr>
            <a:r>
              <a:rPr lang="en-US" sz="1200" dirty="0" smtClean="0"/>
              <a:t>	</a:t>
            </a:r>
          </a:p>
          <a:p>
            <a:pPr>
              <a:defRPr/>
            </a:pPr>
            <a:r>
              <a:rPr lang="en-US" sz="1200" dirty="0"/>
              <a:t>	</a:t>
            </a:r>
            <a:r>
              <a:rPr lang="en-US" sz="1200" dirty="0" smtClean="0"/>
              <a:t>		ESnet Science Engagement – </a:t>
            </a:r>
            <a:r>
              <a:rPr lang="en-US" sz="1200" dirty="0" smtClean="0">
                <a:hlinkClick r:id="rId5"/>
              </a:rPr>
              <a:t>engage@es.net</a:t>
            </a:r>
            <a:endParaRPr lang="en-US" sz="1200" dirty="0"/>
          </a:p>
          <a:p>
            <a:pPr>
              <a:defRPr/>
            </a:pPr>
            <a:endParaRPr lang="en-US" sz="1200" dirty="0" smtClean="0"/>
          </a:p>
          <a:p>
            <a:pPr>
              <a:defRPr/>
            </a:pPr>
            <a:r>
              <a:rPr lang="en-US" dirty="0" smtClean="0"/>
              <a:t>	</a:t>
            </a:r>
          </a:p>
          <a:p>
            <a:pPr>
              <a:defRPr/>
            </a:pPr>
            <a:endParaRPr lang="en-US" dirty="0">
              <a:hlinkClick r:id=""/>
            </a:endParaRPr>
          </a:p>
          <a:p>
            <a:pPr>
              <a:defRPr/>
            </a:pPr>
            <a:endParaRPr lang="en-US" dirty="0">
              <a:hlinkClick r:id=""/>
            </a:endParaRPr>
          </a:p>
          <a:p>
            <a:pPr algn="r">
              <a:defRPr/>
            </a:pPr>
            <a:r>
              <a:rPr lang="en-US" dirty="0" smtClean="0">
                <a:hlinkClick r:id="rId6"/>
              </a:rPr>
              <a:t>http://fasterdata.es.net</a:t>
            </a:r>
            <a:r>
              <a:rPr lang="en-US" dirty="0" smtClean="0"/>
              <a:t> </a:t>
            </a:r>
          </a:p>
        </p:txBody>
      </p:sp>
      <p:sp>
        <p:nvSpPr>
          <p:cNvPr id="8" name="Title 1"/>
          <p:cNvSpPr>
            <a:spLocks noGrp="1"/>
          </p:cNvSpPr>
          <p:nvPr>
            <p:ph type="title"/>
          </p:nvPr>
        </p:nvSpPr>
        <p:spPr>
          <a:xfrm>
            <a:off x="0" y="274638"/>
            <a:ext cx="9144000" cy="1143000"/>
          </a:xfrm>
        </p:spPr>
        <p:txBody>
          <a:bodyPr>
            <a:normAutofit/>
          </a:bodyPr>
          <a:lstStyle/>
          <a:p>
            <a:r>
              <a:rPr lang="en-US" sz="4000" dirty="0" smtClean="0"/>
              <a:t>Data Transfer Nodes</a:t>
            </a:r>
            <a:endParaRPr lang="en-US" sz="4000" dirty="0"/>
          </a:p>
        </p:txBody>
      </p:sp>
    </p:spTree>
    <p:extLst>
      <p:ext uri="{BB962C8B-B14F-4D97-AF65-F5344CB8AC3E}">
        <p14:creationId xmlns:p14="http://schemas.microsoft.com/office/powerpoint/2010/main" val="1358662374"/>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Storage Architectures - Internal</a:t>
            </a:r>
            <a:endParaRPr lang="en-US" dirty="0"/>
          </a:p>
        </p:txBody>
      </p:sp>
      <p:pic>
        <p:nvPicPr>
          <p:cNvPr id="4" name="Content Placeholder 3" descr="RAID-v1.pdf"/>
          <p:cNvPicPr>
            <a:picLocks noGrp="1" noChangeAspect="1"/>
          </p:cNvPicPr>
          <p:nvPr>
            <p:ph idx="1"/>
          </p:nvPr>
        </p:nvPicPr>
        <p:blipFill rotWithShape="1">
          <a:blip r:embed="rId3">
            <a:extLst>
              <a:ext uri="{28A0092B-C50C-407E-A947-70E740481C1C}">
                <a14:useLocalDpi xmlns:a14="http://schemas.microsoft.com/office/drawing/2010/main" val="0"/>
              </a:ext>
            </a:extLst>
          </a:blip>
          <a:srcRect l="11657" t="20656" r="1887" b="28805"/>
          <a:stretch/>
        </p:blipFill>
        <p:spPr>
          <a:xfrm>
            <a:off x="457200" y="1108065"/>
            <a:ext cx="7114941" cy="2605206"/>
          </a:xfrm>
        </p:spPr>
      </p:pic>
      <p:sp>
        <p:nvSpPr>
          <p:cNvPr id="5" name="TextBox 4"/>
          <p:cNvSpPr txBox="1"/>
          <p:nvPr/>
        </p:nvSpPr>
        <p:spPr>
          <a:xfrm>
            <a:off x="457200" y="3753134"/>
            <a:ext cx="8229600" cy="2308324"/>
          </a:xfrm>
          <a:prstGeom prst="rect">
            <a:avLst/>
          </a:prstGeom>
          <a:noFill/>
        </p:spPr>
        <p:txBody>
          <a:bodyPr wrap="square" rtlCol="0">
            <a:spAutoFit/>
          </a:bodyPr>
          <a:lstStyle/>
          <a:p>
            <a:pPr marL="285750" indent="-285750">
              <a:buFont typeface="Arial"/>
              <a:buChar char="•"/>
            </a:pPr>
            <a:r>
              <a:rPr lang="en-US" dirty="0" smtClean="0"/>
              <a:t>DTN with internal RAID is self-contained</a:t>
            </a:r>
          </a:p>
          <a:p>
            <a:pPr marL="742950" lvl="1" indent="-285750">
              <a:buFont typeface="Lucida Grande"/>
              <a:buChar char="-"/>
            </a:pPr>
            <a:r>
              <a:rPr lang="en-US" dirty="0" smtClean="0"/>
              <a:t>Same CPU, RAM, etc. as DTN with external storage</a:t>
            </a:r>
          </a:p>
          <a:p>
            <a:pPr marL="742950" lvl="1" indent="-285750">
              <a:buFont typeface="Lucida Grande"/>
              <a:buChar char="-"/>
            </a:pPr>
            <a:r>
              <a:rPr lang="en-US" dirty="0" smtClean="0"/>
              <a:t>No external dependencies for storage</a:t>
            </a:r>
          </a:p>
          <a:p>
            <a:pPr marL="742950" lvl="1" indent="-285750">
              <a:buFont typeface="Lucida Grande"/>
              <a:buChar char="-"/>
            </a:pPr>
            <a:r>
              <a:rPr lang="en-US" dirty="0" smtClean="0"/>
              <a:t>Deployable anywhere</a:t>
            </a:r>
          </a:p>
          <a:p>
            <a:pPr marL="742950" lvl="1" indent="-285750">
              <a:buFont typeface="Lucida Grande"/>
              <a:buChar char="-"/>
            </a:pPr>
            <a:r>
              <a:rPr lang="en-US" dirty="0" smtClean="0"/>
              <a:t>Limited scalability</a:t>
            </a:r>
          </a:p>
          <a:p>
            <a:pPr marL="742950" lvl="1" indent="-285750">
              <a:buFont typeface="Lucida Grande"/>
              <a:buChar char="-"/>
            </a:pPr>
            <a:r>
              <a:rPr lang="en-US" dirty="0" smtClean="0"/>
              <a:t>Storage managed locally (you get whatever tools the RAID controller gives you)</a:t>
            </a:r>
          </a:p>
          <a:p>
            <a:pPr marL="742950" lvl="1" indent="-285750">
              <a:buFont typeface="Arial"/>
              <a:buChar char="•"/>
            </a:pPr>
            <a:endParaRPr lang="en-US" dirty="0"/>
          </a:p>
        </p:txBody>
      </p:sp>
    </p:spTree>
    <p:extLst>
      <p:ext uri="{BB962C8B-B14F-4D97-AF65-F5344CB8AC3E}">
        <p14:creationId xmlns:p14="http://schemas.microsoft.com/office/powerpoint/2010/main" val="2101658529"/>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10778"/>
            <a:ext cx="8229600" cy="1143000"/>
          </a:xfrm>
        </p:spPr>
        <p:txBody>
          <a:bodyPr/>
          <a:lstStyle/>
          <a:p>
            <a:r>
              <a:rPr lang="en-US" dirty="0" smtClean="0"/>
              <a:t>Storage Architectures - External</a:t>
            </a:r>
            <a:endParaRPr lang="en-US" dirty="0"/>
          </a:p>
        </p:txBody>
      </p:sp>
      <p:pic>
        <p:nvPicPr>
          <p:cNvPr id="5" name="Content Placeholder 4" descr="global-filesystem-v1a.pdf"/>
          <p:cNvPicPr>
            <a:picLocks noGrp="1" noChangeAspect="1"/>
          </p:cNvPicPr>
          <p:nvPr>
            <p:ph idx="1"/>
          </p:nvPr>
        </p:nvPicPr>
        <p:blipFill rotWithShape="1">
          <a:blip r:embed="rId3">
            <a:extLst>
              <a:ext uri="{28A0092B-C50C-407E-A947-70E740481C1C}">
                <a14:useLocalDpi xmlns:a14="http://schemas.microsoft.com/office/drawing/2010/main" val="0"/>
              </a:ext>
            </a:extLst>
          </a:blip>
          <a:srcRect l="3940" t="17339" r="6439" b="51231"/>
          <a:stretch/>
        </p:blipFill>
        <p:spPr>
          <a:xfrm>
            <a:off x="748940" y="2766183"/>
            <a:ext cx="7375441" cy="1620113"/>
          </a:xfrm>
        </p:spPr>
      </p:pic>
      <p:pic>
        <p:nvPicPr>
          <p:cNvPr id="6" name="Content Placeholder 3" descr="fiberchannel-v1.pdf"/>
          <p:cNvPicPr>
            <a:picLocks noChangeAspect="1"/>
          </p:cNvPicPr>
          <p:nvPr/>
        </p:nvPicPr>
        <p:blipFill rotWithShape="1">
          <a:blip r:embed="rId4">
            <a:extLst>
              <a:ext uri="{28A0092B-C50C-407E-A947-70E740481C1C}">
                <a14:useLocalDpi xmlns:a14="http://schemas.microsoft.com/office/drawing/2010/main" val="0"/>
              </a:ext>
            </a:extLst>
          </a:blip>
          <a:srcRect l="3545" t="17497" r="5746" b="51232"/>
          <a:stretch/>
        </p:blipFill>
        <p:spPr>
          <a:xfrm>
            <a:off x="748940" y="1173121"/>
            <a:ext cx="7464989" cy="1611971"/>
          </a:xfrm>
          <a:prstGeom prst="rect">
            <a:avLst/>
          </a:prstGeom>
        </p:spPr>
      </p:pic>
      <p:sp>
        <p:nvSpPr>
          <p:cNvPr id="7" name="TextBox 6"/>
          <p:cNvSpPr txBox="1"/>
          <p:nvPr/>
        </p:nvSpPr>
        <p:spPr>
          <a:xfrm>
            <a:off x="748940" y="4363720"/>
            <a:ext cx="7937860" cy="1477328"/>
          </a:xfrm>
          <a:prstGeom prst="rect">
            <a:avLst/>
          </a:prstGeom>
          <a:noFill/>
        </p:spPr>
        <p:txBody>
          <a:bodyPr wrap="square" rtlCol="0">
            <a:spAutoFit/>
          </a:bodyPr>
          <a:lstStyle/>
          <a:p>
            <a:pPr marL="285750" indent="-285750">
              <a:buFont typeface="Arial"/>
              <a:buChar char="•"/>
            </a:pPr>
            <a:r>
              <a:rPr lang="en-US" dirty="0" smtClean="0"/>
              <a:t>These are essentially the same from a DTN host design perspective</a:t>
            </a:r>
          </a:p>
          <a:p>
            <a:pPr marL="742950" lvl="1" indent="-285750">
              <a:buFont typeface="Lucida Grande"/>
              <a:buChar char="-"/>
            </a:pPr>
            <a:r>
              <a:rPr lang="en-US" dirty="0" smtClean="0"/>
              <a:t>IB, Ethernet, or Fibrechannel card connects to external storage</a:t>
            </a:r>
          </a:p>
          <a:p>
            <a:pPr marL="742950" lvl="1" indent="-285750">
              <a:buFont typeface="Lucida Grande"/>
              <a:buChar char="-"/>
            </a:pPr>
            <a:r>
              <a:rPr lang="en-US" dirty="0" smtClean="0"/>
              <a:t>Other system components (CPU, RAM, etc.) the same</a:t>
            </a:r>
          </a:p>
          <a:p>
            <a:pPr marL="742950" lvl="1" indent="-285750">
              <a:buFont typeface="Lucida Grande"/>
              <a:buChar char="-"/>
            </a:pPr>
            <a:r>
              <a:rPr lang="en-US" dirty="0" smtClean="0"/>
              <a:t>Central storage management, greater flexibility</a:t>
            </a:r>
          </a:p>
          <a:p>
            <a:pPr marL="742950" lvl="1" indent="-285750">
              <a:buFont typeface="Lucida Grande"/>
              <a:buChar char="-"/>
            </a:pPr>
            <a:r>
              <a:rPr lang="en-US" dirty="0" smtClean="0"/>
              <a:t>Integration with other large-scale resources (e.g. HPC)</a:t>
            </a:r>
          </a:p>
        </p:txBody>
      </p:sp>
    </p:spTree>
    <p:extLst>
      <p:ext uri="{BB962C8B-B14F-4D97-AF65-F5344CB8AC3E}">
        <p14:creationId xmlns:p14="http://schemas.microsoft.com/office/powerpoint/2010/main" val="1989023676"/>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dirty="0" smtClean="0"/>
              <a:t>Storage </a:t>
            </a:r>
            <a:r>
              <a:rPr lang="en-US" sz="4000" dirty="0"/>
              <a:t>Subsystem Selection</a:t>
            </a:r>
          </a:p>
        </p:txBody>
      </p:sp>
      <p:sp>
        <p:nvSpPr>
          <p:cNvPr id="3" name="Content Placeholder 2"/>
          <p:cNvSpPr>
            <a:spLocks noGrp="1"/>
          </p:cNvSpPr>
          <p:nvPr>
            <p:ph idx="1"/>
          </p:nvPr>
        </p:nvSpPr>
        <p:spPr/>
        <p:txBody>
          <a:bodyPr>
            <a:normAutofit fontScale="92500" lnSpcReduction="20000"/>
          </a:bodyPr>
          <a:lstStyle/>
          <a:p>
            <a:pPr>
              <a:buFont typeface="Arial"/>
              <a:buChar char="•"/>
            </a:pPr>
            <a:r>
              <a:rPr lang="en-US" dirty="0"/>
              <a:t>Deciding what storage to use in your DTN is based on </a:t>
            </a:r>
            <a:r>
              <a:rPr lang="en-US" dirty="0" smtClean="0"/>
              <a:t>what </a:t>
            </a:r>
            <a:r>
              <a:rPr lang="en-US" dirty="0"/>
              <a:t>you are optimizing for:  </a:t>
            </a:r>
            <a:endParaRPr lang="en-US" dirty="0" smtClean="0"/>
          </a:p>
          <a:p>
            <a:pPr lvl="1"/>
            <a:r>
              <a:rPr lang="en-US" dirty="0" smtClean="0"/>
              <a:t>performance</a:t>
            </a:r>
            <a:r>
              <a:rPr lang="en-US" dirty="0"/>
              <a:t>, reliability, </a:t>
            </a:r>
            <a:r>
              <a:rPr lang="en-US" dirty="0" smtClean="0"/>
              <a:t>capacity</a:t>
            </a:r>
            <a:r>
              <a:rPr lang="en-US" dirty="0"/>
              <a:t>, </a:t>
            </a:r>
            <a:r>
              <a:rPr lang="en-US" dirty="0" smtClean="0"/>
              <a:t>and/or cost</a:t>
            </a:r>
            <a:endParaRPr lang="en-US" dirty="0"/>
          </a:p>
          <a:p>
            <a:pPr>
              <a:buFont typeface="Arial"/>
              <a:buChar char="•"/>
            </a:pPr>
            <a:r>
              <a:rPr lang="en-US" dirty="0"/>
              <a:t>SATA disks historically have been cheaper and higher capacity, while SAS disks typically have been the fastest. </a:t>
            </a:r>
          </a:p>
          <a:p>
            <a:pPr lvl="1"/>
            <a:r>
              <a:rPr lang="en-US" dirty="0"/>
              <a:t>T</a:t>
            </a:r>
            <a:r>
              <a:rPr lang="en-US" dirty="0" smtClean="0"/>
              <a:t>echnologies </a:t>
            </a:r>
            <a:r>
              <a:rPr lang="en-US" dirty="0"/>
              <a:t>have been </a:t>
            </a:r>
            <a:r>
              <a:rPr lang="en-US" dirty="0" smtClean="0"/>
              <a:t>converging (and its hard to keep up)</a:t>
            </a:r>
          </a:p>
          <a:p>
            <a:r>
              <a:rPr lang="en-US" dirty="0" smtClean="0"/>
              <a:t>Do what you can support well</a:t>
            </a:r>
            <a:endParaRPr lang="en-US" dirty="0"/>
          </a:p>
        </p:txBody>
      </p:sp>
      <p:sp>
        <p:nvSpPr>
          <p:cNvPr id="5" name="Date Placeholder 3"/>
          <p:cNvSpPr>
            <a:spLocks noGrp="1"/>
          </p:cNvSpPr>
          <p:nvPr>
            <p:ph type="dt" sz="half" idx="10"/>
          </p:nvPr>
        </p:nvSpPr>
        <p:spPr>
          <a:xfrm>
            <a:off x="6069930" y="6613560"/>
            <a:ext cx="2979710" cy="182562"/>
          </a:xfrm>
        </p:spPr>
        <p:txBody>
          <a:bodyPr/>
          <a:lstStyle/>
          <a:p>
            <a:pPr>
              <a:defRPr/>
            </a:pPr>
            <a:fld id="{A4C066DF-968D-2340-B25E-66D46178BCB9}" type="slidenum">
              <a:rPr lang="en-US" sz="800">
                <a:solidFill>
                  <a:prstClr val="black"/>
                </a:solidFill>
                <a:latin typeface="Arial"/>
              </a:rPr>
              <a:pPr>
                <a:defRPr/>
              </a:pPr>
              <a:t>12</a:t>
            </a:fld>
            <a:r>
              <a:rPr lang="en-US" sz="800" dirty="0">
                <a:solidFill>
                  <a:prstClr val="black"/>
                </a:solidFill>
                <a:latin typeface="Arial"/>
              </a:rPr>
              <a:t> – ESnet Science Engagement (</a:t>
            </a:r>
            <a:r>
              <a:rPr lang="en-US" sz="800" dirty="0">
                <a:solidFill>
                  <a:prstClr val="black"/>
                </a:solidFill>
                <a:latin typeface="Arial"/>
                <a:hlinkClick r:id="rId3"/>
              </a:rPr>
              <a:t>engage@es.net</a:t>
            </a:r>
            <a:r>
              <a:rPr lang="en-US" sz="800" dirty="0">
                <a:solidFill>
                  <a:prstClr val="black"/>
                </a:solidFill>
                <a:latin typeface="Arial"/>
              </a:rPr>
              <a:t>) - </a:t>
            </a:r>
            <a:fld id="{087BE274-2920-464F-BD83-825BA3315F3E}" type="datetime1">
              <a:rPr lang="en-US" sz="800">
                <a:solidFill>
                  <a:prstClr val="black"/>
                </a:solidFill>
                <a:latin typeface="Arial"/>
              </a:rPr>
              <a:pPr>
                <a:defRPr/>
              </a:pPr>
              <a:t>9/19/14</a:t>
            </a:fld>
            <a:endParaRPr lang="en-US" sz="800" dirty="0">
              <a:solidFill>
                <a:prstClr val="black"/>
              </a:solidFill>
              <a:latin typeface="Arial"/>
            </a:endParaRPr>
          </a:p>
        </p:txBody>
      </p:sp>
    </p:spTree>
    <p:extLst>
      <p:ext uri="{BB962C8B-B14F-4D97-AF65-F5344CB8AC3E}">
        <p14:creationId xmlns:p14="http://schemas.microsoft.com/office/powerpoint/2010/main" val="719511802"/>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dirty="0" smtClean="0"/>
              <a:t>SSDs and HDs</a:t>
            </a:r>
            <a:endParaRPr lang="en-US" sz="4000" dirty="0"/>
          </a:p>
        </p:txBody>
      </p:sp>
      <p:sp>
        <p:nvSpPr>
          <p:cNvPr id="3" name="Content Placeholder 2"/>
          <p:cNvSpPr>
            <a:spLocks noGrp="1"/>
          </p:cNvSpPr>
          <p:nvPr>
            <p:ph idx="1"/>
          </p:nvPr>
        </p:nvSpPr>
        <p:spPr>
          <a:xfrm>
            <a:off x="457199" y="1417638"/>
            <a:ext cx="8432449" cy="4708525"/>
          </a:xfrm>
        </p:spPr>
        <p:txBody>
          <a:bodyPr>
            <a:normAutofit/>
          </a:bodyPr>
          <a:lstStyle/>
          <a:p>
            <a:r>
              <a:rPr lang="en-US" sz="2000" dirty="0" smtClean="0"/>
              <a:t>SSD </a:t>
            </a:r>
            <a:r>
              <a:rPr lang="en-US" sz="2000" dirty="0"/>
              <a:t>storage costs much more than traditional hard drives (</a:t>
            </a:r>
            <a:r>
              <a:rPr lang="en-US" sz="2000" dirty="0" smtClean="0"/>
              <a:t>HDs)</a:t>
            </a:r>
            <a:r>
              <a:rPr lang="en-US" sz="2000" dirty="0"/>
              <a:t>, but are much faster. They come in different styles:</a:t>
            </a:r>
          </a:p>
          <a:p>
            <a:pPr lvl="1"/>
            <a:r>
              <a:rPr lang="en-US" sz="1800" dirty="0" err="1"/>
              <a:t>PCIe</a:t>
            </a:r>
            <a:r>
              <a:rPr lang="en-US" sz="1800" dirty="0"/>
              <a:t> card: some vendors (</a:t>
            </a:r>
            <a:r>
              <a:rPr lang="en-US" sz="1800" dirty="0" smtClean="0"/>
              <a:t>Fusion-</a:t>
            </a:r>
            <a:r>
              <a:rPr lang="en-US" sz="1800" dirty="0" err="1" smtClean="0"/>
              <a:t>io</a:t>
            </a:r>
            <a:r>
              <a:rPr lang="en-US" sz="1800" dirty="0" smtClean="0"/>
              <a:t>) </a:t>
            </a:r>
            <a:r>
              <a:rPr lang="en-US" sz="1800" dirty="0"/>
              <a:t>build PCI cards with </a:t>
            </a:r>
            <a:r>
              <a:rPr lang="en-US" sz="1800" dirty="0" smtClean="0"/>
              <a:t>SSDs. </a:t>
            </a:r>
          </a:p>
          <a:p>
            <a:pPr lvl="2"/>
            <a:r>
              <a:rPr lang="en-US" sz="1800" dirty="0" smtClean="0"/>
              <a:t>These </a:t>
            </a:r>
            <a:r>
              <a:rPr lang="en-US" sz="1800" dirty="0"/>
              <a:t>are the fastest type of SSD: up to several </a:t>
            </a:r>
            <a:r>
              <a:rPr lang="en-US" sz="1800" dirty="0" err="1"/>
              <a:t>GBytes</a:t>
            </a:r>
            <a:r>
              <a:rPr lang="en-US" sz="1800" dirty="0"/>
              <a:t>/sec per card. </a:t>
            </a:r>
            <a:endParaRPr lang="en-US" sz="1800" dirty="0" smtClean="0"/>
          </a:p>
          <a:p>
            <a:pPr lvl="3"/>
            <a:r>
              <a:rPr lang="en-US" sz="1800" dirty="0" smtClean="0"/>
              <a:t>Note </a:t>
            </a:r>
            <a:r>
              <a:rPr lang="en-US" sz="1800" dirty="0"/>
              <a:t>that this type of SSD is typically not hot-</a:t>
            </a:r>
            <a:r>
              <a:rPr lang="en-US" sz="1800" dirty="0" err="1"/>
              <a:t>swapable</a:t>
            </a:r>
            <a:r>
              <a:rPr lang="en-US" sz="1800" dirty="0"/>
              <a:t>.</a:t>
            </a:r>
          </a:p>
          <a:p>
            <a:pPr lvl="1"/>
            <a:r>
              <a:rPr lang="en-US" sz="1800" dirty="0"/>
              <a:t>HD replacement: several vendors now sell SSD-based drives that have the same form factor as traditional drives such as SAS and SATA. </a:t>
            </a:r>
            <a:endParaRPr lang="en-US" sz="1800" dirty="0" smtClean="0"/>
          </a:p>
          <a:p>
            <a:pPr lvl="2"/>
            <a:r>
              <a:rPr lang="en-US" sz="1800" dirty="0" smtClean="0"/>
              <a:t>The </a:t>
            </a:r>
            <a:r>
              <a:rPr lang="en-US" sz="1800" dirty="0"/>
              <a:t>downside to this approach is that performance is limited by the RAID controller, and not all controllers work well with SSD</a:t>
            </a:r>
            <a:r>
              <a:rPr lang="en-US" sz="1800" dirty="0" smtClean="0"/>
              <a:t>.</a:t>
            </a:r>
          </a:p>
          <a:p>
            <a:pPr lvl="3"/>
            <a:r>
              <a:rPr lang="en-US" sz="1800" b="1" i="1" dirty="0" smtClean="0">
                <a:solidFill>
                  <a:srgbClr val="FF0000"/>
                </a:solidFill>
              </a:rPr>
              <a:t>Be </a:t>
            </a:r>
            <a:r>
              <a:rPr lang="en-US" sz="1800" b="1" i="1" dirty="0">
                <a:solidFill>
                  <a:srgbClr val="FF0000"/>
                </a:solidFill>
              </a:rPr>
              <a:t>sure that your </a:t>
            </a:r>
            <a:r>
              <a:rPr lang="en-US" sz="1800" b="1" i="1" dirty="0" smtClean="0">
                <a:solidFill>
                  <a:srgbClr val="FF0000"/>
                </a:solidFill>
              </a:rPr>
              <a:t>RAID controller </a:t>
            </a:r>
            <a:r>
              <a:rPr lang="en-US" sz="1800" b="1" i="1" dirty="0">
                <a:solidFill>
                  <a:srgbClr val="FF0000"/>
                </a:solidFill>
              </a:rPr>
              <a:t>is “SSD capable”</a:t>
            </a:r>
            <a:r>
              <a:rPr lang="en-US" sz="1800" dirty="0"/>
              <a:t>.</a:t>
            </a:r>
          </a:p>
          <a:p>
            <a:pPr>
              <a:buFont typeface="Arial"/>
              <a:buChar char="•"/>
            </a:pPr>
            <a:endParaRPr lang="en-US" sz="2000" dirty="0" smtClean="0"/>
          </a:p>
          <a:p>
            <a:pPr>
              <a:buFont typeface="Arial"/>
              <a:buChar char="•"/>
            </a:pPr>
            <a:r>
              <a:rPr lang="en-US" sz="2000" dirty="0" smtClean="0"/>
              <a:t>Note </a:t>
            </a:r>
            <a:r>
              <a:rPr lang="en-US" sz="2000" dirty="0"/>
              <a:t>that the price of </a:t>
            </a:r>
            <a:r>
              <a:rPr lang="en-US" sz="2000" dirty="0" smtClean="0"/>
              <a:t>SSD </a:t>
            </a:r>
            <a:r>
              <a:rPr lang="en-US" sz="2000" dirty="0"/>
              <a:t>is coming down quickly, so </a:t>
            </a:r>
            <a:r>
              <a:rPr lang="en-US" sz="2000" dirty="0" smtClean="0"/>
              <a:t>an </a:t>
            </a:r>
            <a:r>
              <a:rPr lang="en-US" sz="2000" dirty="0"/>
              <a:t>SSD-based solution may be worth considering for your DTNs.</a:t>
            </a:r>
          </a:p>
          <a:p>
            <a:pPr>
              <a:buFont typeface="Arial"/>
              <a:buChar char="•"/>
            </a:pPr>
            <a:endParaRPr lang="en-US" sz="1800" dirty="0"/>
          </a:p>
        </p:txBody>
      </p:sp>
      <p:sp>
        <p:nvSpPr>
          <p:cNvPr id="5" name="Date Placeholder 3"/>
          <p:cNvSpPr>
            <a:spLocks noGrp="1"/>
          </p:cNvSpPr>
          <p:nvPr>
            <p:ph type="dt" sz="half" idx="10"/>
          </p:nvPr>
        </p:nvSpPr>
        <p:spPr>
          <a:xfrm>
            <a:off x="6069930" y="6613560"/>
            <a:ext cx="2979710" cy="182562"/>
          </a:xfrm>
        </p:spPr>
        <p:txBody>
          <a:bodyPr/>
          <a:lstStyle/>
          <a:p>
            <a:pPr>
              <a:defRPr/>
            </a:pPr>
            <a:fld id="{A4C066DF-968D-2340-B25E-66D46178BCB9}" type="slidenum">
              <a:rPr lang="en-US" sz="800">
                <a:solidFill>
                  <a:prstClr val="black"/>
                </a:solidFill>
                <a:latin typeface="Arial"/>
              </a:rPr>
              <a:pPr>
                <a:defRPr/>
              </a:pPr>
              <a:t>13</a:t>
            </a:fld>
            <a:r>
              <a:rPr lang="en-US" sz="800" dirty="0">
                <a:solidFill>
                  <a:prstClr val="black"/>
                </a:solidFill>
                <a:latin typeface="Arial"/>
              </a:rPr>
              <a:t> – ESnet Science Engagement (</a:t>
            </a:r>
            <a:r>
              <a:rPr lang="en-US" sz="800" dirty="0">
                <a:solidFill>
                  <a:prstClr val="black"/>
                </a:solidFill>
                <a:latin typeface="Arial"/>
                <a:hlinkClick r:id="rId3"/>
              </a:rPr>
              <a:t>engage@es.net</a:t>
            </a:r>
            <a:r>
              <a:rPr lang="en-US" sz="800" dirty="0">
                <a:solidFill>
                  <a:prstClr val="black"/>
                </a:solidFill>
                <a:latin typeface="Arial"/>
              </a:rPr>
              <a:t>) - </a:t>
            </a:r>
            <a:fld id="{087BE274-2920-464F-BD83-825BA3315F3E}" type="datetime1">
              <a:rPr lang="en-US" sz="800">
                <a:solidFill>
                  <a:prstClr val="black"/>
                </a:solidFill>
                <a:latin typeface="Arial"/>
              </a:rPr>
              <a:pPr>
                <a:defRPr/>
              </a:pPr>
              <a:t>9/19/14</a:t>
            </a:fld>
            <a:endParaRPr lang="en-US" sz="800" dirty="0">
              <a:solidFill>
                <a:prstClr val="black"/>
              </a:solidFill>
              <a:latin typeface="Arial"/>
            </a:endParaRPr>
          </a:p>
        </p:txBody>
      </p:sp>
    </p:spTree>
    <p:extLst>
      <p:ext uri="{BB962C8B-B14F-4D97-AF65-F5344CB8AC3E}">
        <p14:creationId xmlns:p14="http://schemas.microsoft.com/office/powerpoint/2010/main" val="109992949"/>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7831"/>
            <a:ext cx="8312414" cy="1143000"/>
          </a:xfrm>
        </p:spPr>
        <p:txBody>
          <a:bodyPr>
            <a:normAutofit/>
          </a:bodyPr>
          <a:lstStyle/>
          <a:p>
            <a:r>
              <a:rPr lang="en-US" sz="4000" dirty="0" smtClean="0"/>
              <a:t>SSD Form Factors</a:t>
            </a:r>
            <a:endParaRPr lang="en-US" sz="4000" dirty="0"/>
          </a:p>
        </p:txBody>
      </p:sp>
      <p:pic>
        <p:nvPicPr>
          <p:cNvPr id="9" name="Picture 8"/>
          <p:cNvPicPr>
            <a:picLocks noChangeAspect="1"/>
          </p:cNvPicPr>
          <p:nvPr/>
        </p:nvPicPr>
        <p:blipFill>
          <a:blip r:embed="rId3"/>
          <a:stretch>
            <a:fillRect/>
          </a:stretch>
        </p:blipFill>
        <p:spPr>
          <a:xfrm>
            <a:off x="1240643" y="1672913"/>
            <a:ext cx="2345913" cy="1626500"/>
          </a:xfrm>
          <a:prstGeom prst="rect">
            <a:avLst/>
          </a:prstGeom>
        </p:spPr>
      </p:pic>
      <p:pic>
        <p:nvPicPr>
          <p:cNvPr id="10" name="Picture 9"/>
          <p:cNvPicPr>
            <a:picLocks noChangeAspect="1"/>
          </p:cNvPicPr>
          <p:nvPr/>
        </p:nvPicPr>
        <p:blipFill>
          <a:blip r:embed="rId4"/>
          <a:stretch>
            <a:fillRect/>
          </a:stretch>
        </p:blipFill>
        <p:spPr>
          <a:xfrm>
            <a:off x="5442809" y="2835091"/>
            <a:ext cx="3517900" cy="2311400"/>
          </a:xfrm>
          <a:prstGeom prst="rect">
            <a:avLst/>
          </a:prstGeom>
        </p:spPr>
      </p:pic>
      <p:pic>
        <p:nvPicPr>
          <p:cNvPr id="12" name="Picture 11"/>
          <p:cNvPicPr>
            <a:picLocks noChangeAspect="1"/>
          </p:cNvPicPr>
          <p:nvPr/>
        </p:nvPicPr>
        <p:blipFill>
          <a:blip r:embed="rId5"/>
          <a:stretch>
            <a:fillRect/>
          </a:stretch>
        </p:blipFill>
        <p:spPr>
          <a:xfrm>
            <a:off x="1201256" y="3948534"/>
            <a:ext cx="2385300" cy="1941523"/>
          </a:xfrm>
          <a:prstGeom prst="rect">
            <a:avLst/>
          </a:prstGeom>
        </p:spPr>
      </p:pic>
      <p:sp>
        <p:nvSpPr>
          <p:cNvPr id="7" name="Date Placeholder 3"/>
          <p:cNvSpPr>
            <a:spLocks noGrp="1"/>
          </p:cNvSpPr>
          <p:nvPr>
            <p:ph type="dt" sz="half" idx="10"/>
          </p:nvPr>
        </p:nvSpPr>
        <p:spPr>
          <a:xfrm>
            <a:off x="6069930" y="6613560"/>
            <a:ext cx="2979710" cy="182562"/>
          </a:xfrm>
        </p:spPr>
        <p:txBody>
          <a:bodyPr/>
          <a:lstStyle/>
          <a:p>
            <a:pPr>
              <a:defRPr/>
            </a:pPr>
            <a:fld id="{A4C066DF-968D-2340-B25E-66D46178BCB9}" type="slidenum">
              <a:rPr lang="en-US" sz="800">
                <a:solidFill>
                  <a:prstClr val="black"/>
                </a:solidFill>
                <a:latin typeface="Arial"/>
              </a:rPr>
              <a:pPr>
                <a:defRPr/>
              </a:pPr>
              <a:t>14</a:t>
            </a:fld>
            <a:r>
              <a:rPr lang="en-US" sz="800" dirty="0">
                <a:solidFill>
                  <a:prstClr val="black"/>
                </a:solidFill>
                <a:latin typeface="Arial"/>
              </a:rPr>
              <a:t> – ESnet Science Engagement (</a:t>
            </a:r>
            <a:r>
              <a:rPr lang="en-US" sz="800" dirty="0">
                <a:solidFill>
                  <a:prstClr val="black"/>
                </a:solidFill>
                <a:latin typeface="Arial"/>
                <a:hlinkClick r:id="rId6"/>
              </a:rPr>
              <a:t>engage@es.net</a:t>
            </a:r>
            <a:r>
              <a:rPr lang="en-US" sz="800" dirty="0">
                <a:solidFill>
                  <a:prstClr val="black"/>
                </a:solidFill>
                <a:latin typeface="Arial"/>
              </a:rPr>
              <a:t>) - </a:t>
            </a:r>
            <a:fld id="{087BE274-2920-464F-BD83-825BA3315F3E}" type="datetime1">
              <a:rPr lang="en-US" sz="800">
                <a:solidFill>
                  <a:prstClr val="black"/>
                </a:solidFill>
                <a:latin typeface="Arial"/>
              </a:rPr>
              <a:pPr>
                <a:defRPr/>
              </a:pPr>
              <a:t>9/19/14</a:t>
            </a:fld>
            <a:endParaRPr lang="en-US" sz="800" dirty="0">
              <a:solidFill>
                <a:prstClr val="black"/>
              </a:solidFill>
              <a:latin typeface="Arial"/>
            </a:endParaRPr>
          </a:p>
        </p:txBody>
      </p:sp>
    </p:spTree>
    <p:extLst>
      <p:ext uri="{BB962C8B-B14F-4D97-AF65-F5344CB8AC3E}">
        <p14:creationId xmlns:p14="http://schemas.microsoft.com/office/powerpoint/2010/main" val="1055273827"/>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areca.jpg"/>
          <p:cNvPicPr>
            <a:picLocks noChangeAspect="1"/>
          </p:cNvPicPr>
          <p:nvPr/>
        </p:nvPicPr>
        <p:blipFill>
          <a:blip r:embed="rId3"/>
          <a:stretch>
            <a:fillRect/>
          </a:stretch>
        </p:blipFill>
        <p:spPr>
          <a:xfrm>
            <a:off x="1682622" y="1202180"/>
            <a:ext cx="5833534" cy="3333750"/>
          </a:xfrm>
          <a:prstGeom prst="rect">
            <a:avLst/>
          </a:prstGeom>
        </p:spPr>
      </p:pic>
      <p:sp>
        <p:nvSpPr>
          <p:cNvPr id="2" name="Title 1"/>
          <p:cNvSpPr>
            <a:spLocks noGrp="1"/>
          </p:cNvSpPr>
          <p:nvPr>
            <p:ph type="title"/>
          </p:nvPr>
        </p:nvSpPr>
        <p:spPr/>
        <p:txBody>
          <a:bodyPr>
            <a:normAutofit/>
          </a:bodyPr>
          <a:lstStyle/>
          <a:p>
            <a:r>
              <a:rPr lang="en-US" sz="4000" dirty="0" smtClean="0"/>
              <a:t>RAID Controllers</a:t>
            </a:r>
            <a:endParaRPr lang="en-US" sz="4000" dirty="0"/>
          </a:p>
        </p:txBody>
      </p:sp>
      <p:sp>
        <p:nvSpPr>
          <p:cNvPr id="3" name="Content Placeholder 2"/>
          <p:cNvSpPr>
            <a:spLocks noGrp="1"/>
          </p:cNvSpPr>
          <p:nvPr>
            <p:ph idx="1"/>
          </p:nvPr>
        </p:nvSpPr>
        <p:spPr>
          <a:xfrm>
            <a:off x="245534" y="4440310"/>
            <a:ext cx="8229600" cy="1407126"/>
          </a:xfrm>
        </p:spPr>
        <p:txBody>
          <a:bodyPr>
            <a:normAutofit lnSpcReduction="10000"/>
          </a:bodyPr>
          <a:lstStyle/>
          <a:p>
            <a:pPr>
              <a:buFont typeface="Arial"/>
              <a:buChar char="•"/>
            </a:pPr>
            <a:r>
              <a:rPr lang="en-US" sz="2000" dirty="0" smtClean="0"/>
              <a:t>Often optimized for a given workload, rarely for performance.</a:t>
            </a:r>
          </a:p>
          <a:p>
            <a:pPr>
              <a:buFont typeface="Arial"/>
              <a:buChar char="•"/>
            </a:pPr>
            <a:r>
              <a:rPr lang="en-US" sz="2000" dirty="0" smtClean="0"/>
              <a:t>RAID0 is the fastest of all RAID levels but is also the least reliable.</a:t>
            </a:r>
          </a:p>
          <a:p>
            <a:pPr>
              <a:buFont typeface="Arial"/>
              <a:buChar char="•"/>
            </a:pPr>
            <a:r>
              <a:rPr lang="en-US" sz="2000" dirty="0" smtClean="0"/>
              <a:t>The performance of the RAID controller is a factor of the number of drives and its own processing engine.</a:t>
            </a:r>
          </a:p>
        </p:txBody>
      </p:sp>
      <p:sp>
        <p:nvSpPr>
          <p:cNvPr id="6" name="Date Placeholder 3"/>
          <p:cNvSpPr>
            <a:spLocks noGrp="1"/>
          </p:cNvSpPr>
          <p:nvPr>
            <p:ph type="dt" sz="half" idx="10"/>
          </p:nvPr>
        </p:nvSpPr>
        <p:spPr>
          <a:xfrm>
            <a:off x="6069930" y="6613560"/>
            <a:ext cx="2979710" cy="182562"/>
          </a:xfrm>
        </p:spPr>
        <p:txBody>
          <a:bodyPr/>
          <a:lstStyle/>
          <a:p>
            <a:pPr>
              <a:defRPr/>
            </a:pPr>
            <a:fld id="{A4C066DF-968D-2340-B25E-66D46178BCB9}" type="slidenum">
              <a:rPr lang="en-US" sz="800">
                <a:solidFill>
                  <a:prstClr val="black"/>
                </a:solidFill>
                <a:latin typeface="Arial"/>
              </a:rPr>
              <a:pPr>
                <a:defRPr/>
              </a:pPr>
              <a:t>15</a:t>
            </a:fld>
            <a:r>
              <a:rPr lang="en-US" sz="800" dirty="0">
                <a:solidFill>
                  <a:prstClr val="black"/>
                </a:solidFill>
                <a:latin typeface="Arial"/>
              </a:rPr>
              <a:t> – ESnet Science Engagement (</a:t>
            </a:r>
            <a:r>
              <a:rPr lang="en-US" sz="800" dirty="0">
                <a:solidFill>
                  <a:prstClr val="black"/>
                </a:solidFill>
                <a:latin typeface="Arial"/>
                <a:hlinkClick r:id="rId4"/>
              </a:rPr>
              <a:t>engage@es.net</a:t>
            </a:r>
            <a:r>
              <a:rPr lang="en-US" sz="800" dirty="0">
                <a:solidFill>
                  <a:prstClr val="black"/>
                </a:solidFill>
                <a:latin typeface="Arial"/>
              </a:rPr>
              <a:t>) - </a:t>
            </a:r>
            <a:fld id="{087BE274-2920-464F-BD83-825BA3315F3E}" type="datetime1">
              <a:rPr lang="en-US" sz="800">
                <a:solidFill>
                  <a:prstClr val="black"/>
                </a:solidFill>
                <a:latin typeface="Arial"/>
              </a:rPr>
              <a:pPr>
                <a:defRPr/>
              </a:pPr>
              <a:t>9/19/14</a:t>
            </a:fld>
            <a:endParaRPr lang="en-US" sz="800" dirty="0">
              <a:solidFill>
                <a:prstClr val="black"/>
              </a:solidFill>
              <a:latin typeface="Arial"/>
            </a:endParaRPr>
          </a:p>
        </p:txBody>
      </p:sp>
    </p:spTree>
    <p:extLst>
      <p:ext uri="{BB962C8B-B14F-4D97-AF65-F5344CB8AC3E}">
        <p14:creationId xmlns:p14="http://schemas.microsoft.com/office/powerpoint/2010/main" val="2236178927"/>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dirty="0"/>
              <a:t>RAID </a:t>
            </a:r>
            <a:r>
              <a:rPr lang="en-US" sz="4000" dirty="0" smtClean="0"/>
              <a:t>Controller</a:t>
            </a:r>
            <a:endParaRPr lang="en-US" sz="4000" dirty="0"/>
          </a:p>
        </p:txBody>
      </p:sp>
      <p:sp>
        <p:nvSpPr>
          <p:cNvPr id="3" name="Content Placeholder 2"/>
          <p:cNvSpPr>
            <a:spLocks noGrp="1"/>
          </p:cNvSpPr>
          <p:nvPr>
            <p:ph idx="1"/>
          </p:nvPr>
        </p:nvSpPr>
        <p:spPr>
          <a:xfrm>
            <a:off x="457200" y="1612900"/>
            <a:ext cx="8229600" cy="4525963"/>
          </a:xfrm>
        </p:spPr>
        <p:txBody>
          <a:bodyPr>
            <a:normAutofit/>
          </a:bodyPr>
          <a:lstStyle/>
          <a:p>
            <a:r>
              <a:rPr lang="en-US" dirty="0" smtClean="0"/>
              <a:t>Be sure your RAID controller has the following:</a:t>
            </a:r>
          </a:p>
          <a:p>
            <a:pPr lvl="1">
              <a:buFont typeface="Arial"/>
              <a:buChar char="•"/>
            </a:pPr>
            <a:r>
              <a:rPr lang="en-US" dirty="0" smtClean="0"/>
              <a:t>&gt;= 1GB </a:t>
            </a:r>
            <a:r>
              <a:rPr lang="en-US" dirty="0"/>
              <a:t>of on-board cache</a:t>
            </a:r>
          </a:p>
          <a:p>
            <a:pPr lvl="1">
              <a:buFont typeface="Arial"/>
              <a:buChar char="•"/>
            </a:pPr>
            <a:r>
              <a:rPr lang="en-US" dirty="0" err="1"/>
              <a:t>PCIe</a:t>
            </a:r>
            <a:r>
              <a:rPr lang="en-US" dirty="0"/>
              <a:t> Gen3 </a:t>
            </a:r>
            <a:r>
              <a:rPr lang="en-US" dirty="0" smtClean="0"/>
              <a:t>support</a:t>
            </a:r>
          </a:p>
          <a:p>
            <a:pPr lvl="1">
              <a:buFont typeface="Arial"/>
              <a:buChar char="•"/>
            </a:pPr>
            <a:r>
              <a:rPr lang="en-US" dirty="0" smtClean="0"/>
              <a:t>dual</a:t>
            </a:r>
            <a:r>
              <a:rPr lang="en-US" dirty="0"/>
              <a:t>-core RAID-on-Chip (ROC) processor </a:t>
            </a:r>
            <a:r>
              <a:rPr lang="en-US" b="1" i="1" dirty="0">
                <a:solidFill>
                  <a:srgbClr val="FF0000"/>
                </a:solidFill>
              </a:rPr>
              <a:t>if you will have more than 8 </a:t>
            </a:r>
            <a:r>
              <a:rPr lang="en-US" b="1" i="1" dirty="0" smtClean="0">
                <a:solidFill>
                  <a:srgbClr val="FF0000"/>
                </a:solidFill>
              </a:rPr>
              <a:t>drives</a:t>
            </a:r>
            <a:endParaRPr lang="en-US" b="1" i="1" dirty="0">
              <a:solidFill>
                <a:srgbClr val="FF0000"/>
              </a:solidFill>
            </a:endParaRPr>
          </a:p>
        </p:txBody>
      </p:sp>
      <p:sp>
        <p:nvSpPr>
          <p:cNvPr id="5" name="Date Placeholder 3"/>
          <p:cNvSpPr>
            <a:spLocks noGrp="1"/>
          </p:cNvSpPr>
          <p:nvPr>
            <p:ph type="dt" sz="half" idx="10"/>
          </p:nvPr>
        </p:nvSpPr>
        <p:spPr>
          <a:xfrm>
            <a:off x="6069930" y="6613560"/>
            <a:ext cx="2979710" cy="182562"/>
          </a:xfrm>
        </p:spPr>
        <p:txBody>
          <a:bodyPr/>
          <a:lstStyle/>
          <a:p>
            <a:pPr>
              <a:defRPr/>
            </a:pPr>
            <a:fld id="{A4C066DF-968D-2340-B25E-66D46178BCB9}" type="slidenum">
              <a:rPr lang="en-US" sz="800">
                <a:solidFill>
                  <a:prstClr val="black"/>
                </a:solidFill>
                <a:latin typeface="Arial"/>
              </a:rPr>
              <a:pPr>
                <a:defRPr/>
              </a:pPr>
              <a:t>16</a:t>
            </a:fld>
            <a:r>
              <a:rPr lang="en-US" sz="800" dirty="0">
                <a:solidFill>
                  <a:prstClr val="black"/>
                </a:solidFill>
                <a:latin typeface="Arial"/>
              </a:rPr>
              <a:t> – ESnet Science Engagement (</a:t>
            </a:r>
            <a:r>
              <a:rPr lang="en-US" sz="800" dirty="0">
                <a:solidFill>
                  <a:prstClr val="black"/>
                </a:solidFill>
                <a:latin typeface="Arial"/>
                <a:hlinkClick r:id="rId3"/>
              </a:rPr>
              <a:t>engage@es.net</a:t>
            </a:r>
            <a:r>
              <a:rPr lang="en-US" sz="800" dirty="0">
                <a:solidFill>
                  <a:prstClr val="black"/>
                </a:solidFill>
                <a:latin typeface="Arial"/>
              </a:rPr>
              <a:t>) - </a:t>
            </a:r>
            <a:fld id="{087BE274-2920-464F-BD83-825BA3315F3E}" type="datetime1">
              <a:rPr lang="en-US" sz="800">
                <a:solidFill>
                  <a:prstClr val="black"/>
                </a:solidFill>
                <a:latin typeface="Arial"/>
              </a:rPr>
              <a:pPr>
                <a:defRPr/>
              </a:pPr>
              <a:t>9/19/14</a:t>
            </a:fld>
            <a:endParaRPr lang="en-US" sz="800" dirty="0">
              <a:solidFill>
                <a:prstClr val="black"/>
              </a:solidFill>
              <a:latin typeface="Arial"/>
            </a:endParaRPr>
          </a:p>
        </p:txBody>
      </p:sp>
    </p:spTree>
    <p:extLst>
      <p:ext uri="{BB962C8B-B14F-4D97-AF65-F5344CB8AC3E}">
        <p14:creationId xmlns:p14="http://schemas.microsoft.com/office/powerpoint/2010/main" val="3442624599"/>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dirty="0"/>
              <a:t>Network Subsystem </a:t>
            </a:r>
            <a:r>
              <a:rPr lang="en-US" sz="4000" dirty="0" smtClean="0"/>
              <a:t>Selection</a:t>
            </a:r>
            <a:endParaRPr lang="en-US" sz="4000" dirty="0"/>
          </a:p>
        </p:txBody>
      </p:sp>
      <p:sp>
        <p:nvSpPr>
          <p:cNvPr id="3" name="Content Placeholder 2"/>
          <p:cNvSpPr>
            <a:spLocks noGrp="1"/>
          </p:cNvSpPr>
          <p:nvPr>
            <p:ph idx="1"/>
          </p:nvPr>
        </p:nvSpPr>
        <p:spPr>
          <a:xfrm>
            <a:off x="457200" y="1328738"/>
            <a:ext cx="8229600" cy="4886325"/>
          </a:xfrm>
        </p:spPr>
        <p:txBody>
          <a:bodyPr>
            <a:normAutofit/>
          </a:bodyPr>
          <a:lstStyle/>
          <a:p>
            <a:r>
              <a:rPr lang="en-US" sz="1800" dirty="0" smtClean="0"/>
              <a:t>There is a huge performance difference between cheap and expensive 10G NICs.</a:t>
            </a:r>
          </a:p>
          <a:p>
            <a:pPr lvl="1"/>
            <a:r>
              <a:rPr lang="en-US" sz="1800" dirty="0" smtClean="0"/>
              <a:t>E.g. please don’t cheap out on the NIC – it’s important </a:t>
            </a:r>
            <a:r>
              <a:rPr lang="en-US" sz="1800" dirty="0"/>
              <a:t>for an optimized DTN host. </a:t>
            </a:r>
            <a:endParaRPr lang="en-US" sz="1800" dirty="0" smtClean="0"/>
          </a:p>
          <a:p>
            <a:r>
              <a:rPr lang="en-US" sz="1800" dirty="0" smtClean="0"/>
              <a:t>NIC </a:t>
            </a:r>
            <a:r>
              <a:rPr lang="en-US" sz="1800" dirty="0"/>
              <a:t>features to look for include</a:t>
            </a:r>
            <a:r>
              <a:rPr lang="en-US" sz="1800" dirty="0" smtClean="0"/>
              <a:t>:</a:t>
            </a:r>
            <a:endParaRPr lang="en-US" sz="1800" dirty="0"/>
          </a:p>
          <a:p>
            <a:pPr lvl="1"/>
            <a:r>
              <a:rPr lang="en-US" sz="1800" dirty="0"/>
              <a:t>support for interrupt coalescing</a:t>
            </a:r>
          </a:p>
          <a:p>
            <a:pPr lvl="1"/>
            <a:r>
              <a:rPr lang="en-US" sz="1800" dirty="0"/>
              <a:t>support for MSI-X</a:t>
            </a:r>
          </a:p>
          <a:p>
            <a:pPr lvl="1"/>
            <a:r>
              <a:rPr lang="en-US" sz="1800" dirty="0"/>
              <a:t>TCP Offload Engine (TOE)</a:t>
            </a:r>
          </a:p>
          <a:p>
            <a:pPr lvl="1"/>
            <a:r>
              <a:rPr lang="en-US" sz="1800" b="1" i="1" dirty="0">
                <a:solidFill>
                  <a:srgbClr val="FF0000"/>
                </a:solidFill>
              </a:rPr>
              <a:t>support for zero-copy protocols such as RDMA </a:t>
            </a:r>
            <a:r>
              <a:rPr lang="en-US" sz="1800" b="1" i="1" dirty="0" smtClean="0">
                <a:solidFill>
                  <a:srgbClr val="FF0000"/>
                </a:solidFill>
              </a:rPr>
              <a:t>(</a:t>
            </a:r>
            <a:r>
              <a:rPr lang="en-US" sz="1800" b="1" i="1" dirty="0" err="1" smtClean="0">
                <a:solidFill>
                  <a:srgbClr val="FF0000"/>
                </a:solidFill>
              </a:rPr>
              <a:t>RoCE</a:t>
            </a:r>
            <a:r>
              <a:rPr lang="en-US" sz="1800" b="1" i="1" dirty="0" smtClean="0">
                <a:solidFill>
                  <a:srgbClr val="FF0000"/>
                </a:solidFill>
              </a:rPr>
              <a:t> </a:t>
            </a:r>
            <a:r>
              <a:rPr lang="en-US" sz="1800" b="1" i="1" dirty="0">
                <a:solidFill>
                  <a:srgbClr val="FF0000"/>
                </a:solidFill>
              </a:rPr>
              <a:t>or </a:t>
            </a:r>
            <a:r>
              <a:rPr lang="en-US" sz="1800" b="1" i="1" dirty="0" err="1">
                <a:solidFill>
                  <a:srgbClr val="FF0000"/>
                </a:solidFill>
              </a:rPr>
              <a:t>iWARP</a:t>
            </a:r>
            <a:r>
              <a:rPr lang="en-US" sz="1800" b="1" i="1" dirty="0">
                <a:solidFill>
                  <a:srgbClr val="FF0000"/>
                </a:solidFill>
              </a:rPr>
              <a:t>)</a:t>
            </a:r>
          </a:p>
          <a:p>
            <a:r>
              <a:rPr lang="en-US" sz="1800" dirty="0"/>
              <a:t>Note that many 10G and 40G NICs come </a:t>
            </a:r>
            <a:r>
              <a:rPr lang="en-US" sz="1800" dirty="0" smtClean="0"/>
              <a:t>in dual </a:t>
            </a:r>
            <a:r>
              <a:rPr lang="en-US" sz="1800" dirty="0"/>
              <a:t>ports, but that </a:t>
            </a:r>
            <a:r>
              <a:rPr lang="en-US" sz="1800" b="1" i="1" u="sng" dirty="0"/>
              <a:t>does not mean if you use both ports at the same time you get double the performance</a:t>
            </a:r>
            <a:r>
              <a:rPr lang="en-US" sz="1800" dirty="0"/>
              <a:t>. Often the second port is meant to be used as a backup </a:t>
            </a:r>
            <a:r>
              <a:rPr lang="en-US" sz="1800" dirty="0" smtClean="0"/>
              <a:t>port.</a:t>
            </a:r>
          </a:p>
          <a:p>
            <a:pPr lvl="1"/>
            <a:r>
              <a:rPr lang="en-US" sz="1800" dirty="0" err="1" smtClean="0"/>
              <a:t>Myricom</a:t>
            </a:r>
            <a:r>
              <a:rPr lang="en-US" sz="1800" dirty="0" smtClean="0"/>
              <a:t> </a:t>
            </a:r>
            <a:r>
              <a:rPr lang="en-US" sz="1800" dirty="0"/>
              <a:t>10G-PCIE2-8C2-2S </a:t>
            </a:r>
          </a:p>
          <a:p>
            <a:pPr lvl="1"/>
            <a:r>
              <a:rPr lang="en-US" sz="1800" dirty="0" err="1" smtClean="0"/>
              <a:t>Mellanox</a:t>
            </a:r>
            <a:r>
              <a:rPr lang="en-US" sz="1800" dirty="0" smtClean="0"/>
              <a:t> </a:t>
            </a:r>
            <a:r>
              <a:rPr lang="en-US" sz="1800" dirty="0"/>
              <a:t>MCX312A-</a:t>
            </a:r>
            <a:r>
              <a:rPr lang="en-US" sz="1800" dirty="0" smtClean="0"/>
              <a:t>XCBT</a:t>
            </a:r>
            <a:endParaRPr lang="en-US" sz="1800" dirty="0"/>
          </a:p>
        </p:txBody>
      </p:sp>
      <p:sp>
        <p:nvSpPr>
          <p:cNvPr id="5" name="Date Placeholder 3"/>
          <p:cNvSpPr>
            <a:spLocks noGrp="1"/>
          </p:cNvSpPr>
          <p:nvPr>
            <p:ph type="dt" sz="half" idx="10"/>
          </p:nvPr>
        </p:nvSpPr>
        <p:spPr>
          <a:xfrm>
            <a:off x="6069930" y="6613560"/>
            <a:ext cx="2979710" cy="182562"/>
          </a:xfrm>
        </p:spPr>
        <p:txBody>
          <a:bodyPr/>
          <a:lstStyle/>
          <a:p>
            <a:pPr>
              <a:defRPr/>
            </a:pPr>
            <a:fld id="{A4C066DF-968D-2340-B25E-66D46178BCB9}" type="slidenum">
              <a:rPr lang="en-US" sz="800">
                <a:solidFill>
                  <a:prstClr val="black"/>
                </a:solidFill>
                <a:latin typeface="Arial"/>
              </a:rPr>
              <a:pPr>
                <a:defRPr/>
              </a:pPr>
              <a:t>17</a:t>
            </a:fld>
            <a:r>
              <a:rPr lang="en-US" sz="800" dirty="0">
                <a:solidFill>
                  <a:prstClr val="black"/>
                </a:solidFill>
                <a:latin typeface="Arial"/>
              </a:rPr>
              <a:t> – ESnet Science Engagement (</a:t>
            </a:r>
            <a:r>
              <a:rPr lang="en-US" sz="800" dirty="0">
                <a:solidFill>
                  <a:prstClr val="black"/>
                </a:solidFill>
                <a:latin typeface="Arial"/>
                <a:hlinkClick r:id="rId3"/>
              </a:rPr>
              <a:t>engage@es.net</a:t>
            </a:r>
            <a:r>
              <a:rPr lang="en-US" sz="800" dirty="0">
                <a:solidFill>
                  <a:prstClr val="black"/>
                </a:solidFill>
                <a:latin typeface="Arial"/>
              </a:rPr>
              <a:t>) - </a:t>
            </a:r>
            <a:fld id="{087BE274-2920-464F-BD83-825BA3315F3E}" type="datetime1">
              <a:rPr lang="en-US" sz="800">
                <a:solidFill>
                  <a:prstClr val="black"/>
                </a:solidFill>
                <a:latin typeface="Arial"/>
              </a:rPr>
              <a:pPr>
                <a:defRPr/>
              </a:pPr>
              <a:t>9/19/14</a:t>
            </a:fld>
            <a:endParaRPr lang="en-US" sz="800" dirty="0">
              <a:solidFill>
                <a:prstClr val="black"/>
              </a:solidFill>
              <a:latin typeface="Arial"/>
            </a:endParaRPr>
          </a:p>
        </p:txBody>
      </p:sp>
    </p:spTree>
    <p:extLst>
      <p:ext uri="{BB962C8B-B14F-4D97-AF65-F5344CB8AC3E}">
        <p14:creationId xmlns:p14="http://schemas.microsoft.com/office/powerpoint/2010/main" val="3494637129"/>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dirty="0" smtClean="0"/>
              <a:t>Take Home Points</a:t>
            </a:r>
            <a:endParaRPr lang="en-US" sz="4000" dirty="0"/>
          </a:p>
        </p:txBody>
      </p:sp>
      <p:sp>
        <p:nvSpPr>
          <p:cNvPr id="3" name="Content Placeholder 2"/>
          <p:cNvSpPr>
            <a:spLocks noGrp="1"/>
          </p:cNvSpPr>
          <p:nvPr>
            <p:ph idx="1"/>
          </p:nvPr>
        </p:nvSpPr>
        <p:spPr/>
        <p:txBody>
          <a:bodyPr>
            <a:normAutofit/>
          </a:bodyPr>
          <a:lstStyle/>
          <a:p>
            <a:r>
              <a:rPr lang="en-US" sz="1800" dirty="0"/>
              <a:t>The 2 key “take homes” for hardware are:</a:t>
            </a:r>
          </a:p>
          <a:p>
            <a:pPr lvl="1"/>
            <a:r>
              <a:rPr lang="en-US" sz="1400" dirty="0"/>
              <a:t>Needs to be </a:t>
            </a:r>
            <a:r>
              <a:rPr lang="en-US" sz="1400" b="1" i="1" dirty="0"/>
              <a:t>expandable</a:t>
            </a:r>
            <a:r>
              <a:rPr lang="en-US" sz="1400" dirty="0"/>
              <a:t> and </a:t>
            </a:r>
          </a:p>
          <a:p>
            <a:pPr lvl="1"/>
            <a:r>
              <a:rPr lang="en-US" sz="1400" dirty="0"/>
              <a:t>Needs to be </a:t>
            </a:r>
            <a:r>
              <a:rPr lang="en-US" sz="1400" b="1" i="1" dirty="0" smtClean="0"/>
              <a:t>supportable</a:t>
            </a:r>
          </a:p>
          <a:p>
            <a:pPr lvl="1"/>
            <a:endParaRPr lang="en-US" sz="1800" dirty="0" smtClean="0"/>
          </a:p>
          <a:p>
            <a:r>
              <a:rPr lang="en-US" sz="1800" dirty="0" smtClean="0"/>
              <a:t>Want to avoid experiences like this for data transfers…</a:t>
            </a:r>
          </a:p>
          <a:p>
            <a:endParaRPr lang="en-US" sz="1800" dirty="0"/>
          </a:p>
          <a:p>
            <a:endParaRPr lang="en-US" sz="1800" dirty="0" smtClean="0"/>
          </a:p>
          <a:p>
            <a:endParaRPr lang="en-US" sz="1800" dirty="0"/>
          </a:p>
          <a:p>
            <a:endParaRPr lang="en-US" sz="1800" dirty="0" smtClean="0"/>
          </a:p>
          <a:p>
            <a:endParaRPr lang="en-US" sz="1800" dirty="0"/>
          </a:p>
          <a:p>
            <a:endParaRPr lang="en-US" sz="1800" dirty="0" smtClean="0"/>
          </a:p>
          <a:p>
            <a:endParaRPr lang="en-US" sz="1800" dirty="0"/>
          </a:p>
          <a:p>
            <a:endParaRPr lang="en-US" sz="1800" dirty="0" smtClean="0"/>
          </a:p>
          <a:p>
            <a:endParaRPr lang="en-US" sz="1400" dirty="0"/>
          </a:p>
        </p:txBody>
      </p:sp>
      <p:sp>
        <p:nvSpPr>
          <p:cNvPr id="5" name="Date Placeholder 3"/>
          <p:cNvSpPr>
            <a:spLocks noGrp="1"/>
          </p:cNvSpPr>
          <p:nvPr>
            <p:ph type="dt" sz="half" idx="10"/>
          </p:nvPr>
        </p:nvSpPr>
        <p:spPr>
          <a:xfrm>
            <a:off x="6069930" y="6613560"/>
            <a:ext cx="2979710" cy="182562"/>
          </a:xfrm>
        </p:spPr>
        <p:txBody>
          <a:bodyPr/>
          <a:lstStyle/>
          <a:p>
            <a:pPr>
              <a:defRPr/>
            </a:pPr>
            <a:fld id="{A4C066DF-968D-2340-B25E-66D46178BCB9}" type="slidenum">
              <a:rPr lang="en-US" sz="800">
                <a:solidFill>
                  <a:prstClr val="black"/>
                </a:solidFill>
                <a:latin typeface="Arial"/>
              </a:rPr>
              <a:pPr>
                <a:defRPr/>
              </a:pPr>
              <a:t>18</a:t>
            </a:fld>
            <a:r>
              <a:rPr lang="en-US" sz="800" dirty="0">
                <a:solidFill>
                  <a:prstClr val="black"/>
                </a:solidFill>
                <a:latin typeface="Arial"/>
              </a:rPr>
              <a:t> – ESnet Science Engagement (</a:t>
            </a:r>
            <a:r>
              <a:rPr lang="en-US" sz="800" dirty="0">
                <a:solidFill>
                  <a:prstClr val="black"/>
                </a:solidFill>
                <a:latin typeface="Arial"/>
                <a:hlinkClick r:id="rId3"/>
              </a:rPr>
              <a:t>engage@es.net</a:t>
            </a:r>
            <a:r>
              <a:rPr lang="en-US" sz="800" dirty="0">
                <a:solidFill>
                  <a:prstClr val="black"/>
                </a:solidFill>
                <a:latin typeface="Arial"/>
              </a:rPr>
              <a:t>) - </a:t>
            </a:r>
            <a:fld id="{087BE274-2920-464F-BD83-825BA3315F3E}" type="datetime1">
              <a:rPr lang="en-US" sz="800">
                <a:solidFill>
                  <a:prstClr val="black"/>
                </a:solidFill>
                <a:latin typeface="Arial"/>
              </a:rPr>
              <a:pPr>
                <a:defRPr/>
              </a:pPr>
              <a:t>9/19/14</a:t>
            </a:fld>
            <a:endParaRPr lang="en-US" sz="800" dirty="0">
              <a:solidFill>
                <a:prstClr val="black"/>
              </a:solidFill>
              <a:latin typeface="Arial"/>
            </a:endParaRPr>
          </a:p>
        </p:txBody>
      </p:sp>
      <p:pic>
        <p:nvPicPr>
          <p:cNvPr id="4" name="Picture 3" descr="computer_time_1515305.jpg"/>
          <p:cNvPicPr>
            <a:picLocks noChangeAspect="1"/>
          </p:cNvPicPr>
          <p:nvPr/>
        </p:nvPicPr>
        <p:blipFill rotWithShape="1">
          <a:blip r:embed="rId4">
            <a:extLst>
              <a:ext uri="{28A0092B-C50C-407E-A947-70E740481C1C}">
                <a14:useLocalDpi xmlns:a14="http://schemas.microsoft.com/office/drawing/2010/main" val="0"/>
              </a:ext>
            </a:extLst>
          </a:blip>
          <a:srcRect t="26936" b="13610"/>
          <a:stretch/>
        </p:blipFill>
        <p:spPr>
          <a:xfrm>
            <a:off x="1394972" y="3293926"/>
            <a:ext cx="6160645" cy="2512635"/>
          </a:xfrm>
          <a:prstGeom prst="rect">
            <a:avLst/>
          </a:prstGeom>
        </p:spPr>
      </p:pic>
      <p:sp>
        <p:nvSpPr>
          <p:cNvPr id="6" name="Rectangle 5"/>
          <p:cNvSpPr/>
          <p:nvPr/>
        </p:nvSpPr>
        <p:spPr>
          <a:xfrm>
            <a:off x="2985398" y="5387217"/>
            <a:ext cx="4450414" cy="246221"/>
          </a:xfrm>
          <a:prstGeom prst="rect">
            <a:avLst/>
          </a:prstGeom>
        </p:spPr>
        <p:txBody>
          <a:bodyPr wrap="square">
            <a:spAutoFit/>
          </a:bodyPr>
          <a:lstStyle/>
          <a:p>
            <a:r>
              <a:rPr lang="nl-NL" sz="1000" dirty="0"/>
              <a:t>http://</a:t>
            </a:r>
            <a:r>
              <a:rPr lang="nl-NL" sz="1000" dirty="0" err="1"/>
              <a:t>www.toonpool.com</a:t>
            </a:r>
            <a:r>
              <a:rPr lang="nl-NL" sz="1000" dirty="0"/>
              <a:t>/user/24456/files/computer_time_1515305.jpg</a:t>
            </a:r>
            <a:endParaRPr lang="en-US" sz="1000" dirty="0"/>
          </a:p>
        </p:txBody>
      </p:sp>
    </p:spTree>
    <p:extLst>
      <p:ext uri="{BB962C8B-B14F-4D97-AF65-F5344CB8AC3E}">
        <p14:creationId xmlns:p14="http://schemas.microsoft.com/office/powerpoint/2010/main" val="2749576202"/>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06964" y="5766741"/>
            <a:ext cx="2803406" cy="865481"/>
          </a:xfrm>
          <a:prstGeom prst="rect">
            <a:avLst/>
          </a:prstGeom>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6" name="Rectangle 5"/>
          <p:cNvSpPr/>
          <p:nvPr/>
        </p:nvSpPr>
        <p:spPr>
          <a:xfrm>
            <a:off x="6293556" y="5766741"/>
            <a:ext cx="2560695" cy="865481"/>
          </a:xfrm>
          <a:prstGeom prst="rect">
            <a:avLst/>
          </a:prstGeom>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pic>
        <p:nvPicPr>
          <p:cNvPr id="2" name="Picture 1" descr="ppt-temp-OIN-2-02.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5" name="Title 5"/>
          <p:cNvSpPr>
            <a:spLocks noGrp="1"/>
          </p:cNvSpPr>
          <p:nvPr>
            <p:ph type="title"/>
          </p:nvPr>
        </p:nvSpPr>
        <p:spPr>
          <a:xfrm>
            <a:off x="457200" y="4406900"/>
            <a:ext cx="8037513" cy="1362075"/>
          </a:xfrm>
        </p:spPr>
        <p:txBody>
          <a:bodyPr>
            <a:normAutofit/>
          </a:bodyPr>
          <a:lstStyle/>
          <a:p>
            <a:r>
              <a:rPr lang="en-US" dirty="0" smtClean="0"/>
              <a:t>Tuning for Performance</a:t>
            </a:r>
            <a:br>
              <a:rPr lang="en-US" dirty="0" smtClean="0"/>
            </a:br>
            <a:r>
              <a:rPr lang="en-US" sz="2000" dirty="0" smtClean="0">
                <a:hlinkClick r:id="rId4"/>
              </a:rPr>
              <a:t>http://fasterdata.es.net</a:t>
            </a:r>
            <a:r>
              <a:rPr lang="en-US" sz="2000" dirty="0" smtClean="0"/>
              <a:t> </a:t>
            </a:r>
            <a:endParaRPr lang="en-US" sz="2000" dirty="0"/>
          </a:p>
        </p:txBody>
      </p:sp>
    </p:spTree>
    <p:extLst>
      <p:ext uri="{BB962C8B-B14F-4D97-AF65-F5344CB8AC3E}">
        <p14:creationId xmlns:p14="http://schemas.microsoft.com/office/powerpoint/2010/main" val="2589365451"/>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Overview</a:t>
            </a:r>
            <a:endParaRPr lang="en-US" dirty="0"/>
          </a:p>
        </p:txBody>
      </p:sp>
      <p:sp>
        <p:nvSpPr>
          <p:cNvPr id="3" name="Content Placeholder 2"/>
          <p:cNvSpPr>
            <a:spLocks noGrp="1"/>
          </p:cNvSpPr>
          <p:nvPr>
            <p:ph idx="1"/>
          </p:nvPr>
        </p:nvSpPr>
        <p:spPr>
          <a:xfrm>
            <a:off x="457199" y="1201738"/>
            <a:ext cx="8229600" cy="4932362"/>
          </a:xfrm>
        </p:spPr>
        <p:txBody>
          <a:bodyPr>
            <a:normAutofit/>
          </a:bodyPr>
          <a:lstStyle/>
          <a:p>
            <a:pPr>
              <a:spcBef>
                <a:spcPts val="0"/>
              </a:spcBef>
            </a:pPr>
            <a:r>
              <a:rPr lang="en-US" sz="1800" dirty="0"/>
              <a:t>Part </a:t>
            </a:r>
            <a:r>
              <a:rPr lang="en-US" sz="1800" dirty="0" smtClean="0"/>
              <a:t>1:</a:t>
            </a:r>
            <a:endParaRPr lang="en-US" sz="1800" dirty="0"/>
          </a:p>
          <a:p>
            <a:pPr lvl="1">
              <a:spcBef>
                <a:spcPts val="0"/>
              </a:spcBef>
            </a:pPr>
            <a:r>
              <a:rPr lang="en-US" sz="1800" dirty="0" smtClean="0"/>
              <a:t>What </a:t>
            </a:r>
            <a:r>
              <a:rPr lang="en-US" sz="1800" dirty="0" smtClean="0"/>
              <a:t>is Science Engagement?</a:t>
            </a:r>
            <a:endParaRPr lang="en-US" sz="1800" dirty="0"/>
          </a:p>
          <a:p>
            <a:pPr lvl="1">
              <a:spcBef>
                <a:spcPts val="0"/>
              </a:spcBef>
            </a:pPr>
            <a:r>
              <a:rPr lang="en-US" sz="1800" dirty="0"/>
              <a:t>Science DMZ Introduction &amp; Motivation</a:t>
            </a:r>
          </a:p>
          <a:p>
            <a:pPr lvl="1">
              <a:spcBef>
                <a:spcPts val="0"/>
              </a:spcBef>
            </a:pPr>
            <a:r>
              <a:rPr lang="en-US" sz="1800" dirty="0"/>
              <a:t>Science DMZ Architecture</a:t>
            </a:r>
          </a:p>
          <a:p>
            <a:pPr>
              <a:spcBef>
                <a:spcPts val="0"/>
              </a:spcBef>
            </a:pPr>
            <a:r>
              <a:rPr lang="en-US" sz="1800" dirty="0" smtClean="0"/>
              <a:t>Part 2:</a:t>
            </a:r>
          </a:p>
          <a:p>
            <a:pPr lvl="1">
              <a:spcBef>
                <a:spcPts val="0"/>
              </a:spcBef>
            </a:pPr>
            <a:r>
              <a:rPr lang="en-US" sz="1800" dirty="0"/>
              <a:t>Science DMZ Security Best Practices</a:t>
            </a:r>
          </a:p>
          <a:p>
            <a:pPr>
              <a:spcBef>
                <a:spcPts val="0"/>
              </a:spcBef>
            </a:pPr>
            <a:r>
              <a:rPr lang="en-US" sz="1800" b="1" dirty="0">
                <a:solidFill>
                  <a:srgbClr val="FF0000"/>
                </a:solidFill>
              </a:rPr>
              <a:t>Part 3:</a:t>
            </a:r>
          </a:p>
          <a:p>
            <a:pPr lvl="1">
              <a:spcBef>
                <a:spcPts val="0"/>
              </a:spcBef>
            </a:pPr>
            <a:r>
              <a:rPr lang="en-US" sz="1800" b="1" dirty="0">
                <a:solidFill>
                  <a:srgbClr val="FF0000"/>
                </a:solidFill>
              </a:rPr>
              <a:t>The Data Transfer Node</a:t>
            </a:r>
          </a:p>
          <a:p>
            <a:pPr lvl="1">
              <a:spcBef>
                <a:spcPts val="0"/>
              </a:spcBef>
            </a:pPr>
            <a:r>
              <a:rPr lang="en-US" sz="1800" b="1" dirty="0">
                <a:solidFill>
                  <a:srgbClr val="000000"/>
                </a:solidFill>
              </a:rPr>
              <a:t>Data Transfer Tools</a:t>
            </a:r>
          </a:p>
          <a:p>
            <a:pPr lvl="1">
              <a:spcBef>
                <a:spcPts val="0"/>
              </a:spcBef>
            </a:pPr>
            <a:r>
              <a:rPr lang="en-US" sz="1800" b="1" dirty="0" smtClean="0">
                <a:solidFill>
                  <a:srgbClr val="000000"/>
                </a:solidFill>
              </a:rPr>
              <a:t>Globus Connect Personal</a:t>
            </a:r>
            <a:endParaRPr lang="en-US" sz="1800" b="1" dirty="0">
              <a:solidFill>
                <a:srgbClr val="000000"/>
              </a:solidFill>
            </a:endParaRPr>
          </a:p>
          <a:p>
            <a:pPr>
              <a:spcBef>
                <a:spcPts val="0"/>
              </a:spcBef>
            </a:pPr>
            <a:r>
              <a:rPr lang="en-US" sz="1800" dirty="0" smtClean="0"/>
              <a:t>Part </a:t>
            </a:r>
            <a:r>
              <a:rPr lang="en-US" sz="1800" dirty="0"/>
              <a:t>4</a:t>
            </a:r>
            <a:r>
              <a:rPr lang="en-US" sz="1800" dirty="0" smtClean="0"/>
              <a:t>:</a:t>
            </a:r>
          </a:p>
          <a:p>
            <a:pPr lvl="1">
              <a:spcBef>
                <a:spcPts val="0"/>
              </a:spcBef>
            </a:pPr>
            <a:r>
              <a:rPr lang="en-US" sz="1800" dirty="0" err="1"/>
              <a:t>p</a:t>
            </a:r>
            <a:r>
              <a:rPr lang="en-US" sz="1800" dirty="0" err="1" smtClean="0"/>
              <a:t>erfSONAR</a:t>
            </a:r>
            <a:endParaRPr lang="en-US" sz="1800" dirty="0" smtClean="0"/>
          </a:p>
          <a:p>
            <a:pPr>
              <a:spcBef>
                <a:spcPts val="0"/>
              </a:spcBef>
            </a:pPr>
            <a:r>
              <a:rPr lang="en-US" sz="1800" dirty="0" smtClean="0"/>
              <a:t>Part 5:</a:t>
            </a:r>
          </a:p>
          <a:p>
            <a:pPr lvl="1">
              <a:spcBef>
                <a:spcPts val="0"/>
              </a:spcBef>
            </a:pPr>
            <a:r>
              <a:rPr lang="en-US" sz="1600" dirty="0" smtClean="0"/>
              <a:t>SDN and the Science DMZ</a:t>
            </a:r>
            <a:endParaRPr lang="en-US" sz="1600" dirty="0"/>
          </a:p>
          <a:p>
            <a:pPr>
              <a:spcBef>
                <a:spcPts val="0"/>
              </a:spcBef>
            </a:pPr>
            <a:r>
              <a:rPr lang="en-US" sz="1800" dirty="0" smtClean="0"/>
              <a:t>Conclusions </a:t>
            </a:r>
            <a:r>
              <a:rPr lang="en-US" sz="1800" dirty="0"/>
              <a:t>&amp; Discussion</a:t>
            </a:r>
          </a:p>
          <a:p>
            <a:pPr marL="0" indent="0"/>
            <a:endParaRPr lang="en-US" sz="1800" dirty="0" smtClean="0"/>
          </a:p>
          <a:p>
            <a:pPr marL="0" indent="0"/>
            <a:endParaRPr lang="en-US" sz="1800" dirty="0" smtClean="0"/>
          </a:p>
        </p:txBody>
      </p:sp>
      <p:sp>
        <p:nvSpPr>
          <p:cNvPr id="5" name="Date Placeholder 3"/>
          <p:cNvSpPr>
            <a:spLocks noGrp="1"/>
          </p:cNvSpPr>
          <p:nvPr>
            <p:ph type="dt" sz="half" idx="10"/>
          </p:nvPr>
        </p:nvSpPr>
        <p:spPr>
          <a:xfrm>
            <a:off x="6069930" y="6613560"/>
            <a:ext cx="2979710" cy="182562"/>
          </a:xfrm>
        </p:spPr>
        <p:txBody>
          <a:bodyPr/>
          <a:lstStyle/>
          <a:p>
            <a:pPr>
              <a:defRPr/>
            </a:pPr>
            <a:fld id="{A4C066DF-968D-2340-B25E-66D46178BCB9}" type="slidenum">
              <a:rPr lang="en-US" sz="800">
                <a:solidFill>
                  <a:prstClr val="black"/>
                </a:solidFill>
                <a:latin typeface="Arial"/>
              </a:rPr>
              <a:pPr>
                <a:defRPr/>
              </a:pPr>
              <a:t>2</a:t>
            </a:fld>
            <a:r>
              <a:rPr lang="en-US" sz="800" dirty="0">
                <a:solidFill>
                  <a:prstClr val="black"/>
                </a:solidFill>
                <a:latin typeface="Arial"/>
              </a:rPr>
              <a:t> – ESnet Science Engagement (</a:t>
            </a:r>
            <a:r>
              <a:rPr lang="en-US" sz="800" dirty="0">
                <a:solidFill>
                  <a:prstClr val="black"/>
                </a:solidFill>
                <a:latin typeface="Arial"/>
                <a:hlinkClick r:id="rId3"/>
              </a:rPr>
              <a:t>engage@es.net</a:t>
            </a:r>
            <a:r>
              <a:rPr lang="en-US" sz="800" dirty="0">
                <a:solidFill>
                  <a:prstClr val="black"/>
                </a:solidFill>
                <a:latin typeface="Arial"/>
              </a:rPr>
              <a:t>) - </a:t>
            </a:r>
            <a:fld id="{087BE274-2920-464F-BD83-825BA3315F3E}" type="datetime1">
              <a:rPr lang="en-US" sz="800">
                <a:solidFill>
                  <a:prstClr val="black"/>
                </a:solidFill>
                <a:latin typeface="Arial"/>
              </a:rPr>
              <a:pPr>
                <a:defRPr/>
              </a:pPr>
              <a:t>9/19/14</a:t>
            </a:fld>
            <a:endParaRPr lang="en-US" sz="800" dirty="0">
              <a:solidFill>
                <a:prstClr val="black"/>
              </a:solidFill>
              <a:latin typeface="Arial"/>
            </a:endParaRPr>
          </a:p>
        </p:txBody>
      </p:sp>
    </p:spTree>
    <p:extLst>
      <p:ext uri="{BB962C8B-B14F-4D97-AF65-F5344CB8AC3E}">
        <p14:creationId xmlns:p14="http://schemas.microsoft.com/office/powerpoint/2010/main" val="2068516975"/>
      </p:ext>
    </p:extLst>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dirty="0" smtClean="0"/>
              <a:t>DTN Tuning </a:t>
            </a:r>
            <a:r>
              <a:rPr lang="en-US" dirty="0" smtClean="0"/>
              <a:t/>
            </a:r>
            <a:br>
              <a:rPr lang="en-US" dirty="0" smtClean="0"/>
            </a:br>
            <a:r>
              <a:rPr lang="en-US" sz="2400" dirty="0" smtClean="0">
                <a:hlinkClick r:id="rId3"/>
              </a:rPr>
              <a:t>http</a:t>
            </a:r>
            <a:r>
              <a:rPr lang="en-US" sz="2400" dirty="0">
                <a:hlinkClick r:id="rId3"/>
              </a:rPr>
              <a:t>://fasterdata.es.net/science-dmz/DTN/</a:t>
            </a:r>
            <a:r>
              <a:rPr lang="en-US" sz="2400" dirty="0" smtClean="0">
                <a:hlinkClick r:id="rId3"/>
              </a:rPr>
              <a:t>tuning</a:t>
            </a:r>
            <a:r>
              <a:rPr lang="en-US" sz="2400" dirty="0"/>
              <a:t> </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Defaults are not appropriate for performance.</a:t>
            </a:r>
          </a:p>
          <a:p>
            <a:endParaRPr lang="en-US" dirty="0" smtClean="0"/>
          </a:p>
          <a:p>
            <a:pPr lvl="1"/>
            <a:r>
              <a:rPr lang="en-US" dirty="0" smtClean="0"/>
              <a:t>What needs to be tuned:</a:t>
            </a:r>
          </a:p>
          <a:p>
            <a:pPr lvl="1"/>
            <a:r>
              <a:rPr lang="en-US" dirty="0" smtClean="0"/>
              <a:t>BIOS</a:t>
            </a:r>
            <a:endParaRPr lang="en-US" dirty="0"/>
          </a:p>
          <a:p>
            <a:pPr lvl="1"/>
            <a:r>
              <a:rPr lang="en-US" dirty="0" smtClean="0"/>
              <a:t>Firmware</a:t>
            </a:r>
            <a:endParaRPr lang="en-US" dirty="0"/>
          </a:p>
          <a:p>
            <a:pPr lvl="1"/>
            <a:r>
              <a:rPr lang="en-US" dirty="0" smtClean="0"/>
              <a:t>Device Drivers</a:t>
            </a:r>
          </a:p>
          <a:p>
            <a:pPr lvl="1"/>
            <a:r>
              <a:rPr lang="en-US" dirty="0" smtClean="0"/>
              <a:t>Networking</a:t>
            </a:r>
            <a:endParaRPr lang="en-US" dirty="0"/>
          </a:p>
          <a:p>
            <a:pPr lvl="1"/>
            <a:r>
              <a:rPr lang="en-US" dirty="0" smtClean="0"/>
              <a:t>File System</a:t>
            </a:r>
          </a:p>
          <a:p>
            <a:pPr lvl="1"/>
            <a:r>
              <a:rPr lang="en-US" dirty="0" smtClean="0"/>
              <a:t>Application</a:t>
            </a:r>
          </a:p>
        </p:txBody>
      </p:sp>
      <p:sp>
        <p:nvSpPr>
          <p:cNvPr id="5" name="Date Placeholder 3"/>
          <p:cNvSpPr>
            <a:spLocks noGrp="1"/>
          </p:cNvSpPr>
          <p:nvPr>
            <p:ph type="dt" sz="half" idx="10"/>
          </p:nvPr>
        </p:nvSpPr>
        <p:spPr>
          <a:xfrm>
            <a:off x="6069930" y="6613560"/>
            <a:ext cx="2979710" cy="182562"/>
          </a:xfrm>
        </p:spPr>
        <p:txBody>
          <a:bodyPr/>
          <a:lstStyle/>
          <a:p>
            <a:pPr>
              <a:defRPr/>
            </a:pPr>
            <a:fld id="{A4C066DF-968D-2340-B25E-66D46178BCB9}" type="slidenum">
              <a:rPr lang="en-US" sz="800">
                <a:solidFill>
                  <a:prstClr val="black"/>
                </a:solidFill>
                <a:latin typeface="Arial"/>
              </a:rPr>
              <a:pPr>
                <a:defRPr/>
              </a:pPr>
              <a:t>20</a:t>
            </a:fld>
            <a:r>
              <a:rPr lang="en-US" sz="800" dirty="0">
                <a:solidFill>
                  <a:prstClr val="black"/>
                </a:solidFill>
                <a:latin typeface="Arial"/>
              </a:rPr>
              <a:t> – ESnet Science Engagement (</a:t>
            </a:r>
            <a:r>
              <a:rPr lang="en-US" sz="800" dirty="0">
                <a:solidFill>
                  <a:prstClr val="black"/>
                </a:solidFill>
                <a:latin typeface="Arial"/>
                <a:hlinkClick r:id="rId4"/>
              </a:rPr>
              <a:t>engage@es.net</a:t>
            </a:r>
            <a:r>
              <a:rPr lang="en-US" sz="800" dirty="0">
                <a:solidFill>
                  <a:prstClr val="black"/>
                </a:solidFill>
                <a:latin typeface="Arial"/>
              </a:rPr>
              <a:t>) - </a:t>
            </a:r>
            <a:fld id="{087BE274-2920-464F-BD83-825BA3315F3E}" type="datetime1">
              <a:rPr lang="en-US" sz="800">
                <a:solidFill>
                  <a:prstClr val="black"/>
                </a:solidFill>
                <a:latin typeface="Arial"/>
              </a:rPr>
              <a:pPr>
                <a:defRPr/>
              </a:pPr>
              <a:t>9/19/14</a:t>
            </a:fld>
            <a:endParaRPr lang="en-US" sz="800" dirty="0">
              <a:solidFill>
                <a:prstClr val="black"/>
              </a:solidFill>
              <a:latin typeface="Arial"/>
            </a:endParaRPr>
          </a:p>
        </p:txBody>
      </p:sp>
      <p:pic>
        <p:nvPicPr>
          <p:cNvPr id="6" name="Picture 5"/>
          <p:cNvPicPr>
            <a:picLocks noChangeAspect="1"/>
          </p:cNvPicPr>
          <p:nvPr/>
        </p:nvPicPr>
        <p:blipFill>
          <a:blip r:embed="rId5"/>
          <a:stretch>
            <a:fillRect/>
          </a:stretch>
        </p:blipFill>
        <p:spPr>
          <a:xfrm>
            <a:off x="4976860" y="2792496"/>
            <a:ext cx="4072780" cy="3061806"/>
          </a:xfrm>
          <a:prstGeom prst="rect">
            <a:avLst/>
          </a:prstGeom>
        </p:spPr>
      </p:pic>
    </p:spTree>
    <p:extLst>
      <p:ext uri="{BB962C8B-B14F-4D97-AF65-F5344CB8AC3E}">
        <p14:creationId xmlns:p14="http://schemas.microsoft.com/office/powerpoint/2010/main" val="2752617990"/>
      </p:ext>
    </p:extLst>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dirty="0"/>
              <a:t>DTN </a:t>
            </a:r>
            <a:r>
              <a:rPr lang="en-US" sz="4000" dirty="0" smtClean="0"/>
              <a:t>Tuning</a:t>
            </a:r>
            <a:endParaRPr lang="en-US" sz="4000" dirty="0"/>
          </a:p>
        </p:txBody>
      </p:sp>
      <p:sp>
        <p:nvSpPr>
          <p:cNvPr id="3" name="Content Placeholder 2"/>
          <p:cNvSpPr>
            <a:spLocks noGrp="1"/>
          </p:cNvSpPr>
          <p:nvPr>
            <p:ph idx="1"/>
          </p:nvPr>
        </p:nvSpPr>
        <p:spPr>
          <a:xfrm>
            <a:off x="457199" y="1600200"/>
            <a:ext cx="8391721" cy="4336267"/>
          </a:xfrm>
        </p:spPr>
        <p:txBody>
          <a:bodyPr>
            <a:normAutofit fontScale="70000" lnSpcReduction="20000"/>
          </a:bodyPr>
          <a:lstStyle/>
          <a:p>
            <a:r>
              <a:rPr lang="en-US" dirty="0"/>
              <a:t>Tuning your DTN host is extremely important. We have seen overall IO </a:t>
            </a:r>
            <a:r>
              <a:rPr lang="en-US" dirty="0" smtClean="0"/>
              <a:t>throughput </a:t>
            </a:r>
            <a:r>
              <a:rPr lang="en-US" dirty="0"/>
              <a:t>of a DTN more than double with proper tuning</a:t>
            </a:r>
            <a:r>
              <a:rPr lang="en-US" dirty="0" smtClean="0"/>
              <a:t>.</a:t>
            </a:r>
            <a:endParaRPr lang="en-US" dirty="0"/>
          </a:p>
          <a:p>
            <a:r>
              <a:rPr lang="en-US" dirty="0"/>
              <a:t>Tuning can be as much art as a science. Due to differences in hardware, its hard to give concrete </a:t>
            </a:r>
            <a:r>
              <a:rPr lang="en-US" dirty="0" smtClean="0"/>
              <a:t>advice</a:t>
            </a:r>
            <a:r>
              <a:rPr lang="en-US" dirty="0"/>
              <a:t>. </a:t>
            </a:r>
            <a:endParaRPr lang="en-US" dirty="0" smtClean="0"/>
          </a:p>
          <a:p>
            <a:r>
              <a:rPr lang="en-US" dirty="0" smtClean="0"/>
              <a:t>Here </a:t>
            </a:r>
            <a:r>
              <a:rPr lang="en-US" dirty="0"/>
              <a:t>are some tuning settings that we have found do make a difference. </a:t>
            </a:r>
            <a:endParaRPr lang="en-US" dirty="0" smtClean="0"/>
          </a:p>
          <a:p>
            <a:r>
              <a:rPr lang="en-US" dirty="0" smtClean="0"/>
              <a:t>This tutorial assumes </a:t>
            </a:r>
            <a:r>
              <a:rPr lang="en-US" dirty="0"/>
              <a:t>you </a:t>
            </a:r>
            <a:r>
              <a:rPr lang="en-US" dirty="0" smtClean="0"/>
              <a:t>are running </a:t>
            </a:r>
            <a:r>
              <a:rPr lang="en-US" dirty="0"/>
              <a:t>a </a:t>
            </a:r>
            <a:r>
              <a:rPr lang="en-US" dirty="0" err="1" smtClean="0"/>
              <a:t>RedHat</a:t>
            </a:r>
            <a:r>
              <a:rPr lang="en-US" dirty="0"/>
              <a:t>-based Linux system, but other </a:t>
            </a:r>
            <a:r>
              <a:rPr lang="en-US" dirty="0" smtClean="0"/>
              <a:t>Unix flavors should </a:t>
            </a:r>
            <a:r>
              <a:rPr lang="en-US" dirty="0"/>
              <a:t>have similar tuning </a:t>
            </a:r>
            <a:r>
              <a:rPr lang="en-US" dirty="0" smtClean="0"/>
              <a:t>knobs</a:t>
            </a:r>
            <a:r>
              <a:rPr lang="en-US" dirty="0"/>
              <a:t>. </a:t>
            </a:r>
            <a:endParaRPr lang="en-US" dirty="0" smtClean="0"/>
          </a:p>
          <a:p>
            <a:r>
              <a:rPr lang="en-US" dirty="0"/>
              <a:t>Note that you should always use the most recent version of the OS, as performance optimizations for new hardware are added to every release.</a:t>
            </a:r>
          </a:p>
          <a:p>
            <a:endParaRPr lang="en-US" dirty="0"/>
          </a:p>
          <a:p>
            <a:endParaRPr lang="en-US" dirty="0"/>
          </a:p>
        </p:txBody>
      </p:sp>
      <p:sp>
        <p:nvSpPr>
          <p:cNvPr id="5" name="Date Placeholder 3"/>
          <p:cNvSpPr>
            <a:spLocks noGrp="1"/>
          </p:cNvSpPr>
          <p:nvPr>
            <p:ph type="dt" sz="half" idx="10"/>
          </p:nvPr>
        </p:nvSpPr>
        <p:spPr>
          <a:xfrm>
            <a:off x="6069930" y="6613560"/>
            <a:ext cx="2979710" cy="182562"/>
          </a:xfrm>
        </p:spPr>
        <p:txBody>
          <a:bodyPr/>
          <a:lstStyle/>
          <a:p>
            <a:pPr>
              <a:defRPr/>
            </a:pPr>
            <a:fld id="{A4C066DF-968D-2340-B25E-66D46178BCB9}" type="slidenum">
              <a:rPr lang="en-US" sz="800">
                <a:solidFill>
                  <a:prstClr val="black"/>
                </a:solidFill>
                <a:latin typeface="Arial"/>
              </a:rPr>
              <a:pPr>
                <a:defRPr/>
              </a:pPr>
              <a:t>21</a:t>
            </a:fld>
            <a:r>
              <a:rPr lang="en-US" sz="800" dirty="0">
                <a:solidFill>
                  <a:prstClr val="black"/>
                </a:solidFill>
                <a:latin typeface="Arial"/>
              </a:rPr>
              <a:t> – ESnet Science Engagement (</a:t>
            </a:r>
            <a:r>
              <a:rPr lang="en-US" sz="800" dirty="0">
                <a:solidFill>
                  <a:prstClr val="black"/>
                </a:solidFill>
                <a:latin typeface="Arial"/>
                <a:hlinkClick r:id="rId2"/>
              </a:rPr>
              <a:t>engage@es.net</a:t>
            </a:r>
            <a:r>
              <a:rPr lang="en-US" sz="800" dirty="0">
                <a:solidFill>
                  <a:prstClr val="black"/>
                </a:solidFill>
                <a:latin typeface="Arial"/>
              </a:rPr>
              <a:t>) - </a:t>
            </a:r>
            <a:fld id="{087BE274-2920-464F-BD83-825BA3315F3E}" type="datetime1">
              <a:rPr lang="en-US" sz="800">
                <a:solidFill>
                  <a:prstClr val="black"/>
                </a:solidFill>
                <a:latin typeface="Arial"/>
              </a:rPr>
              <a:pPr>
                <a:defRPr/>
              </a:pPr>
              <a:t>9/19/14</a:t>
            </a:fld>
            <a:endParaRPr lang="en-US" sz="800" dirty="0">
              <a:solidFill>
                <a:prstClr val="black"/>
              </a:solidFill>
              <a:latin typeface="Arial"/>
            </a:endParaRPr>
          </a:p>
        </p:txBody>
      </p:sp>
    </p:spTree>
    <p:extLst>
      <p:ext uri="{BB962C8B-B14F-4D97-AF65-F5344CB8AC3E}">
        <p14:creationId xmlns:p14="http://schemas.microsoft.com/office/powerpoint/2010/main" val="1927877903"/>
      </p:ext>
    </p:extLst>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dirty="0" smtClean="0"/>
              <a:t>Network Tuning</a:t>
            </a:r>
            <a:endParaRPr lang="en-US" sz="4000" dirty="0"/>
          </a:p>
        </p:txBody>
      </p:sp>
      <p:sp>
        <p:nvSpPr>
          <p:cNvPr id="3" name="Content Placeholder 2"/>
          <p:cNvSpPr>
            <a:spLocks noGrp="1"/>
          </p:cNvSpPr>
          <p:nvPr>
            <p:ph sz="half" idx="1"/>
          </p:nvPr>
        </p:nvSpPr>
        <p:spPr>
          <a:xfrm>
            <a:off x="457200" y="1600200"/>
            <a:ext cx="4038600" cy="4093749"/>
          </a:xfrm>
          <a:ln>
            <a:solidFill>
              <a:schemeClr val="tx1"/>
            </a:solidFill>
          </a:ln>
        </p:spPr>
        <p:txBody>
          <a:bodyPr>
            <a:noAutofit/>
          </a:bodyPr>
          <a:lstStyle/>
          <a:p>
            <a:pPr marL="0" indent="0">
              <a:buNone/>
            </a:pPr>
            <a:r>
              <a:rPr lang="en-US" sz="1200" dirty="0">
                <a:latin typeface="Courier"/>
                <a:cs typeface="Courier"/>
              </a:rPr>
              <a:t># </a:t>
            </a:r>
            <a:r>
              <a:rPr lang="en-US" sz="1200" dirty="0" smtClean="0">
                <a:latin typeface="Courier"/>
                <a:cs typeface="Courier"/>
              </a:rPr>
              <a:t>add to /</a:t>
            </a:r>
            <a:r>
              <a:rPr lang="en-US" sz="1200" dirty="0" err="1" smtClean="0">
                <a:latin typeface="Courier"/>
                <a:cs typeface="Courier"/>
              </a:rPr>
              <a:t>etc</a:t>
            </a:r>
            <a:r>
              <a:rPr lang="en-US" sz="1200" dirty="0" smtClean="0">
                <a:latin typeface="Courier"/>
                <a:cs typeface="Courier"/>
              </a:rPr>
              <a:t>/</a:t>
            </a:r>
            <a:r>
              <a:rPr lang="en-US" sz="1200" dirty="0" err="1" smtClean="0">
                <a:latin typeface="Courier"/>
                <a:cs typeface="Courier"/>
              </a:rPr>
              <a:t>sysctl.conf</a:t>
            </a:r>
            <a:endParaRPr lang="en-US" sz="1200" dirty="0">
              <a:latin typeface="Courier"/>
              <a:cs typeface="Courier"/>
            </a:endParaRPr>
          </a:p>
          <a:p>
            <a:pPr marL="0" indent="0">
              <a:buNone/>
            </a:pPr>
            <a:r>
              <a:rPr lang="en-US" sz="1200" dirty="0" err="1">
                <a:latin typeface="Courier"/>
                <a:cs typeface="Courier"/>
              </a:rPr>
              <a:t>net.core.rmem_max</a:t>
            </a:r>
            <a:r>
              <a:rPr lang="en-US" sz="1200" dirty="0">
                <a:latin typeface="Courier"/>
                <a:cs typeface="Courier"/>
              </a:rPr>
              <a:t> = </a:t>
            </a:r>
            <a:r>
              <a:rPr lang="en-US" sz="1200" dirty="0" smtClean="0">
                <a:solidFill>
                  <a:srgbClr val="FF0000"/>
                </a:solidFill>
                <a:latin typeface="Courier"/>
                <a:cs typeface="Courier"/>
              </a:rPr>
              <a:t>33554432</a:t>
            </a:r>
          </a:p>
          <a:p>
            <a:pPr marL="0" indent="0">
              <a:buNone/>
            </a:pPr>
            <a:r>
              <a:rPr lang="en-US" sz="1200" dirty="0" err="1" smtClean="0">
                <a:latin typeface="Courier"/>
                <a:cs typeface="Courier"/>
              </a:rPr>
              <a:t>net.core.wmem_max</a:t>
            </a:r>
            <a:r>
              <a:rPr lang="en-US" sz="1200" dirty="0" smtClean="0">
                <a:latin typeface="Courier"/>
                <a:cs typeface="Courier"/>
              </a:rPr>
              <a:t> </a:t>
            </a:r>
            <a:r>
              <a:rPr lang="en-US" sz="1200" dirty="0">
                <a:latin typeface="Courier"/>
                <a:cs typeface="Courier"/>
              </a:rPr>
              <a:t>= </a:t>
            </a:r>
            <a:r>
              <a:rPr lang="en-US" sz="1200" dirty="0">
                <a:solidFill>
                  <a:srgbClr val="FF0000"/>
                </a:solidFill>
                <a:latin typeface="Courier"/>
                <a:cs typeface="Courier"/>
              </a:rPr>
              <a:t>33554432</a:t>
            </a:r>
          </a:p>
          <a:p>
            <a:pPr marL="0" indent="0">
              <a:buNone/>
            </a:pPr>
            <a:r>
              <a:rPr lang="en-US" sz="1200" dirty="0">
                <a:latin typeface="Courier"/>
                <a:cs typeface="Courier"/>
              </a:rPr>
              <a:t>net.ipv4.tcp_rmem = 4096 87380 </a:t>
            </a:r>
            <a:r>
              <a:rPr lang="en-US" sz="1200" dirty="0">
                <a:solidFill>
                  <a:srgbClr val="FF0000"/>
                </a:solidFill>
                <a:latin typeface="Courier"/>
                <a:cs typeface="Courier"/>
              </a:rPr>
              <a:t>33554432</a:t>
            </a:r>
          </a:p>
          <a:p>
            <a:pPr marL="0" indent="0">
              <a:buNone/>
            </a:pPr>
            <a:r>
              <a:rPr lang="en-US" sz="1200" dirty="0">
                <a:latin typeface="Courier"/>
                <a:cs typeface="Courier"/>
              </a:rPr>
              <a:t>net.ipv4.tcp_wmem = 4096 65536 </a:t>
            </a:r>
            <a:r>
              <a:rPr lang="en-US" sz="1200" dirty="0">
                <a:solidFill>
                  <a:srgbClr val="FF0000"/>
                </a:solidFill>
                <a:latin typeface="Courier"/>
                <a:cs typeface="Courier"/>
              </a:rPr>
              <a:t>33554432</a:t>
            </a:r>
          </a:p>
          <a:p>
            <a:pPr marL="0" indent="0">
              <a:buNone/>
            </a:pPr>
            <a:r>
              <a:rPr lang="en-US" sz="1200" dirty="0" err="1">
                <a:latin typeface="Courier"/>
                <a:cs typeface="Courier"/>
              </a:rPr>
              <a:t>net.core.netdev_max_backlog</a:t>
            </a:r>
            <a:r>
              <a:rPr lang="en-US" sz="1200" dirty="0">
                <a:latin typeface="Courier"/>
                <a:cs typeface="Courier"/>
              </a:rPr>
              <a:t> = 250000</a:t>
            </a:r>
          </a:p>
          <a:p>
            <a:pPr marL="0" indent="0">
              <a:buNone/>
            </a:pPr>
            <a:endParaRPr lang="en-US" sz="1200" dirty="0" smtClean="0">
              <a:latin typeface="Courier"/>
              <a:cs typeface="Courier"/>
            </a:endParaRPr>
          </a:p>
          <a:p>
            <a:pPr marL="0" indent="0">
              <a:buNone/>
            </a:pPr>
            <a:r>
              <a:rPr lang="en-US" sz="1200" dirty="0" smtClean="0">
                <a:latin typeface="Courier"/>
                <a:cs typeface="Courier"/>
              </a:rPr>
              <a:t>Add </a:t>
            </a:r>
            <a:r>
              <a:rPr lang="en-US" sz="1200" dirty="0">
                <a:latin typeface="Courier"/>
                <a:cs typeface="Courier"/>
              </a:rPr>
              <a:t>to /</a:t>
            </a:r>
            <a:r>
              <a:rPr lang="en-US" sz="1200" dirty="0" err="1">
                <a:latin typeface="Courier"/>
                <a:cs typeface="Courier"/>
              </a:rPr>
              <a:t>etc</a:t>
            </a:r>
            <a:r>
              <a:rPr lang="en-US" sz="1200" dirty="0">
                <a:latin typeface="Courier"/>
                <a:cs typeface="Courier"/>
              </a:rPr>
              <a:t>/</a:t>
            </a:r>
            <a:r>
              <a:rPr lang="en-US" sz="1200" dirty="0" err="1" smtClean="0">
                <a:latin typeface="Courier"/>
                <a:cs typeface="Courier"/>
              </a:rPr>
              <a:t>rc.local</a:t>
            </a:r>
            <a:endParaRPr lang="en-US" sz="1200" dirty="0">
              <a:latin typeface="Courier"/>
              <a:cs typeface="Courier"/>
            </a:endParaRPr>
          </a:p>
          <a:p>
            <a:pPr marL="0" indent="0">
              <a:buNone/>
            </a:pPr>
            <a:r>
              <a:rPr lang="en-US" sz="1200" dirty="0">
                <a:latin typeface="Courier"/>
                <a:cs typeface="Courier"/>
              </a:rPr>
              <a:t># increase </a:t>
            </a:r>
            <a:r>
              <a:rPr lang="en-US" sz="1200" dirty="0" err="1">
                <a:latin typeface="Courier"/>
                <a:cs typeface="Courier"/>
              </a:rPr>
              <a:t>txqueuelen</a:t>
            </a:r>
            <a:r>
              <a:rPr lang="en-US" sz="1200" dirty="0">
                <a:latin typeface="Courier"/>
                <a:cs typeface="Courier"/>
              </a:rPr>
              <a:t> </a:t>
            </a:r>
          </a:p>
          <a:p>
            <a:pPr marL="0" indent="0">
              <a:buNone/>
            </a:pPr>
            <a:r>
              <a:rPr lang="en-US" sz="1200" dirty="0">
                <a:latin typeface="Courier"/>
                <a:cs typeface="Courier"/>
              </a:rPr>
              <a:t>/</a:t>
            </a:r>
            <a:r>
              <a:rPr lang="en-US" sz="1200" dirty="0" err="1">
                <a:latin typeface="Courier"/>
                <a:cs typeface="Courier"/>
              </a:rPr>
              <a:t>sbin</a:t>
            </a:r>
            <a:r>
              <a:rPr lang="en-US" sz="1200" dirty="0">
                <a:latin typeface="Courier"/>
                <a:cs typeface="Courier"/>
              </a:rPr>
              <a:t>/</a:t>
            </a:r>
            <a:r>
              <a:rPr lang="en-US" sz="1200" dirty="0" err="1">
                <a:latin typeface="Courier"/>
                <a:cs typeface="Courier"/>
              </a:rPr>
              <a:t>ifconfig</a:t>
            </a:r>
            <a:r>
              <a:rPr lang="en-US" sz="1200" dirty="0">
                <a:latin typeface="Courier"/>
                <a:cs typeface="Courier"/>
              </a:rPr>
              <a:t> eth2 </a:t>
            </a:r>
            <a:r>
              <a:rPr lang="en-US" sz="1200" dirty="0" err="1">
                <a:latin typeface="Courier"/>
                <a:cs typeface="Courier"/>
              </a:rPr>
              <a:t>txqueuelen</a:t>
            </a:r>
            <a:r>
              <a:rPr lang="en-US" sz="1200" dirty="0">
                <a:latin typeface="Courier"/>
                <a:cs typeface="Courier"/>
              </a:rPr>
              <a:t> 10000 </a:t>
            </a:r>
          </a:p>
          <a:p>
            <a:pPr marL="0" indent="0">
              <a:buNone/>
            </a:pPr>
            <a:r>
              <a:rPr lang="en-US" sz="1200" dirty="0">
                <a:latin typeface="Courier"/>
                <a:cs typeface="Courier"/>
              </a:rPr>
              <a:t>/</a:t>
            </a:r>
            <a:r>
              <a:rPr lang="en-US" sz="1200" dirty="0" err="1">
                <a:latin typeface="Courier"/>
                <a:cs typeface="Courier"/>
              </a:rPr>
              <a:t>sbin</a:t>
            </a:r>
            <a:r>
              <a:rPr lang="en-US" sz="1200" dirty="0">
                <a:latin typeface="Courier"/>
                <a:cs typeface="Courier"/>
              </a:rPr>
              <a:t>/</a:t>
            </a:r>
            <a:r>
              <a:rPr lang="en-US" sz="1200" dirty="0" err="1">
                <a:latin typeface="Courier"/>
                <a:cs typeface="Courier"/>
              </a:rPr>
              <a:t>ifconfig</a:t>
            </a:r>
            <a:r>
              <a:rPr lang="en-US" sz="1200" dirty="0">
                <a:latin typeface="Courier"/>
                <a:cs typeface="Courier"/>
              </a:rPr>
              <a:t> eth3 </a:t>
            </a:r>
            <a:r>
              <a:rPr lang="en-US" sz="1200" dirty="0" err="1">
                <a:latin typeface="Courier"/>
                <a:cs typeface="Courier"/>
              </a:rPr>
              <a:t>txqueuelen</a:t>
            </a:r>
            <a:r>
              <a:rPr lang="en-US" sz="1200" dirty="0">
                <a:latin typeface="Courier"/>
                <a:cs typeface="Courier"/>
              </a:rPr>
              <a:t> </a:t>
            </a:r>
            <a:r>
              <a:rPr lang="en-US" sz="1200" dirty="0" smtClean="0">
                <a:latin typeface="Courier"/>
                <a:cs typeface="Courier"/>
              </a:rPr>
              <a:t>10000</a:t>
            </a:r>
          </a:p>
          <a:p>
            <a:pPr marL="0" indent="0">
              <a:buNone/>
            </a:pPr>
            <a:endParaRPr lang="en-US" sz="1200" dirty="0">
              <a:latin typeface="Courier"/>
              <a:cs typeface="Courier"/>
            </a:endParaRPr>
          </a:p>
          <a:p>
            <a:pPr marL="0" indent="0">
              <a:buNone/>
            </a:pPr>
            <a:endParaRPr lang="en-US" sz="1300" dirty="0"/>
          </a:p>
          <a:p>
            <a:pPr marL="0" lvl="0" indent="0">
              <a:buNone/>
            </a:pPr>
            <a:r>
              <a:rPr lang="en-US" sz="1600" dirty="0">
                <a:solidFill>
                  <a:prstClr val="black"/>
                </a:solidFill>
              </a:rPr>
              <a:t>This info (and more) is available on fasterdata, formatted for cut and paste</a:t>
            </a:r>
          </a:p>
          <a:p>
            <a:pPr marL="0" indent="0">
              <a:buNone/>
            </a:pPr>
            <a:endParaRPr lang="en-US" sz="1400" dirty="0"/>
          </a:p>
        </p:txBody>
      </p:sp>
      <p:sp>
        <p:nvSpPr>
          <p:cNvPr id="5" name="Content Placeholder 4"/>
          <p:cNvSpPr>
            <a:spLocks noGrp="1"/>
          </p:cNvSpPr>
          <p:nvPr>
            <p:ph sz="half" idx="2"/>
          </p:nvPr>
        </p:nvSpPr>
        <p:spPr>
          <a:xfrm>
            <a:off x="4648200" y="1600200"/>
            <a:ext cx="4038600" cy="4093749"/>
          </a:xfrm>
          <a:ln>
            <a:solidFill>
              <a:schemeClr val="tx1"/>
            </a:solidFill>
          </a:ln>
        </p:spPr>
        <p:txBody>
          <a:bodyPr>
            <a:noAutofit/>
          </a:bodyPr>
          <a:lstStyle/>
          <a:p>
            <a:pPr marL="0" indent="0">
              <a:buNone/>
            </a:pPr>
            <a:r>
              <a:rPr lang="en-US" sz="1200" dirty="0">
                <a:latin typeface="Courier"/>
                <a:cs typeface="Courier"/>
              </a:rPr>
              <a:t># make sure cubic and </a:t>
            </a:r>
            <a:r>
              <a:rPr lang="en-US" sz="1200" dirty="0" err="1">
                <a:latin typeface="Courier"/>
                <a:cs typeface="Courier"/>
              </a:rPr>
              <a:t>htcp</a:t>
            </a:r>
            <a:r>
              <a:rPr lang="en-US" sz="1200" dirty="0">
                <a:latin typeface="Courier"/>
                <a:cs typeface="Courier"/>
              </a:rPr>
              <a:t> are loaded</a:t>
            </a:r>
          </a:p>
          <a:p>
            <a:pPr marL="0" indent="0">
              <a:buNone/>
            </a:pPr>
            <a:r>
              <a:rPr lang="en-US" sz="1200" dirty="0">
                <a:latin typeface="Courier"/>
                <a:cs typeface="Courier"/>
              </a:rPr>
              <a:t>/</a:t>
            </a:r>
            <a:r>
              <a:rPr lang="en-US" sz="1200" dirty="0" err="1">
                <a:latin typeface="Courier"/>
                <a:cs typeface="Courier"/>
              </a:rPr>
              <a:t>sbin</a:t>
            </a:r>
            <a:r>
              <a:rPr lang="en-US" sz="1200" dirty="0">
                <a:latin typeface="Courier"/>
                <a:cs typeface="Courier"/>
              </a:rPr>
              <a:t>/</a:t>
            </a:r>
            <a:r>
              <a:rPr lang="en-US" sz="1200" dirty="0" err="1">
                <a:latin typeface="Courier"/>
                <a:cs typeface="Courier"/>
              </a:rPr>
              <a:t>modprobe</a:t>
            </a:r>
            <a:r>
              <a:rPr lang="en-US" sz="1200" dirty="0">
                <a:latin typeface="Courier"/>
                <a:cs typeface="Courier"/>
              </a:rPr>
              <a:t> </a:t>
            </a:r>
            <a:r>
              <a:rPr lang="en-US" sz="1200" dirty="0" err="1">
                <a:latin typeface="Courier"/>
                <a:cs typeface="Courier"/>
              </a:rPr>
              <a:t>tcp_htcp</a:t>
            </a:r>
            <a:endParaRPr lang="en-US" sz="1200" dirty="0">
              <a:latin typeface="Courier"/>
              <a:cs typeface="Courier"/>
            </a:endParaRPr>
          </a:p>
          <a:p>
            <a:pPr marL="0" indent="0">
              <a:buNone/>
            </a:pPr>
            <a:r>
              <a:rPr lang="en-US" sz="1200" dirty="0">
                <a:latin typeface="Courier"/>
                <a:cs typeface="Courier"/>
              </a:rPr>
              <a:t>/</a:t>
            </a:r>
            <a:r>
              <a:rPr lang="en-US" sz="1200" dirty="0" err="1">
                <a:latin typeface="Courier"/>
                <a:cs typeface="Courier"/>
              </a:rPr>
              <a:t>sbin</a:t>
            </a:r>
            <a:r>
              <a:rPr lang="en-US" sz="1200" dirty="0">
                <a:latin typeface="Courier"/>
                <a:cs typeface="Courier"/>
              </a:rPr>
              <a:t>/</a:t>
            </a:r>
            <a:r>
              <a:rPr lang="en-US" sz="1200" dirty="0" err="1">
                <a:latin typeface="Courier"/>
                <a:cs typeface="Courier"/>
              </a:rPr>
              <a:t>modprobe</a:t>
            </a:r>
            <a:r>
              <a:rPr lang="en-US" sz="1200" dirty="0">
                <a:latin typeface="Courier"/>
                <a:cs typeface="Courier"/>
              </a:rPr>
              <a:t> </a:t>
            </a:r>
            <a:r>
              <a:rPr lang="en-US" sz="1200" dirty="0" err="1">
                <a:latin typeface="Courier"/>
                <a:cs typeface="Courier"/>
              </a:rPr>
              <a:t>tcp_cubic</a:t>
            </a:r>
            <a:endParaRPr lang="en-US" sz="1200" dirty="0">
              <a:latin typeface="Courier"/>
              <a:cs typeface="Courier"/>
            </a:endParaRPr>
          </a:p>
          <a:p>
            <a:pPr marL="0" indent="0">
              <a:buNone/>
            </a:pPr>
            <a:r>
              <a:rPr lang="en-US" sz="1200" dirty="0">
                <a:latin typeface="Courier"/>
                <a:cs typeface="Courier"/>
              </a:rPr>
              <a:t># set default to CC </a:t>
            </a:r>
            <a:r>
              <a:rPr lang="en-US" sz="1200" dirty="0" err="1">
                <a:latin typeface="Courier"/>
                <a:cs typeface="Courier"/>
              </a:rPr>
              <a:t>alg</a:t>
            </a:r>
            <a:r>
              <a:rPr lang="en-US" sz="1200" dirty="0">
                <a:latin typeface="Courier"/>
                <a:cs typeface="Courier"/>
              </a:rPr>
              <a:t> to </a:t>
            </a:r>
            <a:r>
              <a:rPr lang="en-US" sz="1200" dirty="0" err="1">
                <a:latin typeface="Courier"/>
                <a:cs typeface="Courier"/>
              </a:rPr>
              <a:t>htcp</a:t>
            </a:r>
            <a:endParaRPr lang="en-US" sz="1200" dirty="0">
              <a:latin typeface="Courier"/>
              <a:cs typeface="Courier"/>
            </a:endParaRPr>
          </a:p>
          <a:p>
            <a:pPr marL="0" indent="0">
              <a:buNone/>
            </a:pPr>
            <a:r>
              <a:rPr lang="en-US" sz="1200" dirty="0">
                <a:latin typeface="Courier"/>
                <a:cs typeface="Courier"/>
              </a:rPr>
              <a:t>net.ipv4.tcp_congestion_control=</a:t>
            </a:r>
            <a:r>
              <a:rPr lang="en-US" sz="1200" dirty="0" err="1">
                <a:latin typeface="Courier"/>
                <a:cs typeface="Courier"/>
              </a:rPr>
              <a:t>htcp</a:t>
            </a:r>
            <a:endParaRPr lang="en-US" sz="1200" dirty="0">
              <a:latin typeface="Courier"/>
              <a:cs typeface="Courier"/>
            </a:endParaRPr>
          </a:p>
          <a:p>
            <a:pPr marL="0" indent="0">
              <a:buNone/>
            </a:pPr>
            <a:endParaRPr lang="en-US" sz="1200" dirty="0">
              <a:latin typeface="Courier"/>
              <a:cs typeface="Courier"/>
            </a:endParaRPr>
          </a:p>
          <a:p>
            <a:pPr marL="0" indent="0">
              <a:buNone/>
            </a:pPr>
            <a:r>
              <a:rPr lang="en-US" sz="1200" dirty="0">
                <a:latin typeface="Courier"/>
                <a:cs typeface="Courier"/>
              </a:rPr>
              <a:t># with the Myricom 10G </a:t>
            </a:r>
            <a:r>
              <a:rPr lang="en-US" sz="1200" dirty="0" smtClean="0">
                <a:latin typeface="Courier"/>
                <a:cs typeface="Courier"/>
              </a:rPr>
              <a:t>NIC</a:t>
            </a:r>
          </a:p>
          <a:p>
            <a:pPr marL="0" indent="0">
              <a:buNone/>
            </a:pPr>
            <a:r>
              <a:rPr lang="en-US" sz="1200" dirty="0" smtClean="0">
                <a:latin typeface="Courier"/>
                <a:cs typeface="Courier"/>
              </a:rPr>
              <a:t># using interrupt </a:t>
            </a:r>
            <a:r>
              <a:rPr lang="en-US" sz="1200" dirty="0" err="1">
                <a:latin typeface="Courier"/>
                <a:cs typeface="Courier"/>
              </a:rPr>
              <a:t>coalencing</a:t>
            </a:r>
            <a:r>
              <a:rPr lang="en-US" sz="1200" dirty="0">
                <a:latin typeface="Courier"/>
                <a:cs typeface="Courier"/>
              </a:rPr>
              <a:t> helps a lot:</a:t>
            </a:r>
          </a:p>
          <a:p>
            <a:pPr marL="0" indent="0">
              <a:buNone/>
            </a:pPr>
            <a:r>
              <a:rPr lang="en-US" sz="1200" dirty="0">
                <a:latin typeface="Courier"/>
                <a:cs typeface="Courier"/>
              </a:rPr>
              <a:t>/</a:t>
            </a:r>
            <a:r>
              <a:rPr lang="en-US" sz="1200" dirty="0" err="1">
                <a:latin typeface="Courier"/>
                <a:cs typeface="Courier"/>
              </a:rPr>
              <a:t>usr</a:t>
            </a:r>
            <a:r>
              <a:rPr lang="en-US" sz="1200" dirty="0">
                <a:latin typeface="Courier"/>
                <a:cs typeface="Courier"/>
              </a:rPr>
              <a:t>/</a:t>
            </a:r>
            <a:r>
              <a:rPr lang="en-US" sz="1200" dirty="0" err="1">
                <a:latin typeface="Courier"/>
                <a:cs typeface="Courier"/>
              </a:rPr>
              <a:t>sbin</a:t>
            </a:r>
            <a:r>
              <a:rPr lang="en-US" sz="1200" dirty="0">
                <a:latin typeface="Courier"/>
                <a:cs typeface="Courier"/>
              </a:rPr>
              <a:t>/</a:t>
            </a:r>
            <a:r>
              <a:rPr lang="en-US" sz="1200" dirty="0" err="1">
                <a:latin typeface="Courier"/>
                <a:cs typeface="Courier"/>
              </a:rPr>
              <a:t>ethtool</a:t>
            </a:r>
            <a:r>
              <a:rPr lang="en-US" sz="1200" dirty="0">
                <a:latin typeface="Courier"/>
                <a:cs typeface="Courier"/>
              </a:rPr>
              <a:t> -C </a:t>
            </a:r>
            <a:r>
              <a:rPr lang="en-US" sz="1200" dirty="0" err="1">
                <a:latin typeface="Courier"/>
                <a:cs typeface="Courier"/>
              </a:rPr>
              <a:t>ethN</a:t>
            </a:r>
            <a:r>
              <a:rPr lang="en-US" sz="1200" dirty="0">
                <a:latin typeface="Courier"/>
                <a:cs typeface="Courier"/>
              </a:rPr>
              <a:t> </a:t>
            </a:r>
            <a:r>
              <a:rPr lang="en-US" sz="1200" dirty="0" err="1">
                <a:latin typeface="Courier"/>
                <a:cs typeface="Courier"/>
              </a:rPr>
              <a:t>rx-usecs</a:t>
            </a:r>
            <a:r>
              <a:rPr lang="en-US" sz="1200" dirty="0">
                <a:latin typeface="Courier"/>
                <a:cs typeface="Courier"/>
              </a:rPr>
              <a:t> </a:t>
            </a:r>
            <a:r>
              <a:rPr lang="en-US" sz="1200" dirty="0" smtClean="0">
                <a:latin typeface="Courier"/>
                <a:cs typeface="Courier"/>
              </a:rPr>
              <a:t>75</a:t>
            </a:r>
          </a:p>
          <a:p>
            <a:pPr marL="0" indent="0">
              <a:buNone/>
            </a:pPr>
            <a:endParaRPr lang="en-US" sz="1200" dirty="0">
              <a:latin typeface="Courier"/>
              <a:cs typeface="Courier"/>
            </a:endParaRPr>
          </a:p>
          <a:p>
            <a:pPr marL="0" indent="0">
              <a:buNone/>
            </a:pPr>
            <a:endParaRPr lang="en-US" sz="1200" dirty="0" smtClean="0">
              <a:latin typeface="Courier"/>
              <a:cs typeface="Courier"/>
            </a:endParaRPr>
          </a:p>
          <a:p>
            <a:pPr marL="0" indent="0">
              <a:buNone/>
            </a:pPr>
            <a:endParaRPr lang="en-US" sz="1200" dirty="0" smtClean="0"/>
          </a:p>
          <a:p>
            <a:pPr marL="0" indent="0">
              <a:buNone/>
            </a:pPr>
            <a:endParaRPr lang="en-US" sz="1200" dirty="0" smtClean="0"/>
          </a:p>
          <a:p>
            <a:pPr marL="0" indent="0">
              <a:buNone/>
            </a:pPr>
            <a:r>
              <a:rPr lang="en-US" sz="1600" dirty="0" smtClean="0"/>
              <a:t>Please consider jumbo frames, but don’t just blindly turn them on</a:t>
            </a:r>
          </a:p>
          <a:p>
            <a:pPr marL="0" indent="0">
              <a:buNone/>
            </a:pPr>
            <a:endParaRPr lang="en-US" sz="1600" dirty="0">
              <a:solidFill>
                <a:srgbClr val="FF0000"/>
              </a:solidFill>
            </a:endParaRPr>
          </a:p>
          <a:p>
            <a:pPr marL="0" indent="0">
              <a:buNone/>
            </a:pPr>
            <a:endParaRPr lang="en-US" sz="1400" dirty="0"/>
          </a:p>
        </p:txBody>
      </p:sp>
    </p:spTree>
    <p:extLst>
      <p:ext uri="{BB962C8B-B14F-4D97-AF65-F5344CB8AC3E}">
        <p14:creationId xmlns:p14="http://schemas.microsoft.com/office/powerpoint/2010/main" val="1338146412"/>
      </p:ext>
    </p:extLst>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dirty="0" smtClean="0"/>
              <a:t>BIOS Tuning</a:t>
            </a:r>
            <a:endParaRPr lang="en-US" sz="4000" dirty="0"/>
          </a:p>
        </p:txBody>
      </p:sp>
      <p:sp>
        <p:nvSpPr>
          <p:cNvPr id="3" name="Content Placeholder 2"/>
          <p:cNvSpPr>
            <a:spLocks noGrp="1"/>
          </p:cNvSpPr>
          <p:nvPr>
            <p:ph idx="1"/>
          </p:nvPr>
        </p:nvSpPr>
        <p:spPr>
          <a:xfrm>
            <a:off x="457199" y="1600200"/>
            <a:ext cx="8499061" cy="4525963"/>
          </a:xfrm>
        </p:spPr>
        <p:txBody>
          <a:bodyPr>
            <a:normAutofit/>
          </a:bodyPr>
          <a:lstStyle/>
          <a:p>
            <a:r>
              <a:rPr lang="en-US" sz="2400" dirty="0" smtClean="0"/>
              <a:t>For </a:t>
            </a:r>
            <a:r>
              <a:rPr lang="en-US" sz="2400" dirty="0"/>
              <a:t>PCI gen3-based hosts, you should </a:t>
            </a:r>
            <a:endParaRPr lang="en-US" sz="2400" dirty="0" smtClean="0"/>
          </a:p>
          <a:p>
            <a:pPr lvl="1">
              <a:buFont typeface="Arial"/>
              <a:buChar char="•"/>
            </a:pPr>
            <a:r>
              <a:rPr lang="en-US" sz="2000" dirty="0" smtClean="0"/>
              <a:t>enable </a:t>
            </a:r>
            <a:r>
              <a:rPr lang="en-US" sz="2000" dirty="0"/>
              <a:t>“turbo boost”, </a:t>
            </a:r>
            <a:endParaRPr lang="en-US" sz="2000" dirty="0" smtClean="0"/>
          </a:p>
          <a:p>
            <a:pPr lvl="1">
              <a:buFont typeface="Arial"/>
              <a:buChar char="•"/>
            </a:pPr>
            <a:r>
              <a:rPr lang="en-US" sz="2000" dirty="0" smtClean="0"/>
              <a:t>disable </a:t>
            </a:r>
            <a:r>
              <a:rPr lang="en-US" sz="2000" dirty="0" err="1"/>
              <a:t>hyperthreading</a:t>
            </a:r>
            <a:r>
              <a:rPr lang="en-US" sz="2000" dirty="0"/>
              <a:t> and node interleaving. </a:t>
            </a:r>
            <a:endParaRPr lang="en-US" sz="2000" dirty="0" smtClean="0"/>
          </a:p>
          <a:p>
            <a:endParaRPr lang="en-US" sz="2400" dirty="0"/>
          </a:p>
          <a:p>
            <a:r>
              <a:rPr lang="en-US" sz="2400" dirty="0" smtClean="0"/>
              <a:t>More </a:t>
            </a:r>
            <a:r>
              <a:rPr lang="en-US" sz="2400" dirty="0"/>
              <a:t>information on BIOS tuning is described in this </a:t>
            </a:r>
            <a:r>
              <a:rPr lang="en-US" sz="2400" dirty="0" smtClean="0"/>
              <a:t>document:</a:t>
            </a:r>
          </a:p>
          <a:p>
            <a:pPr lvl="1"/>
            <a:r>
              <a:rPr lang="en-US" sz="2000" dirty="0" smtClean="0">
                <a:hlinkClick r:id="rId2"/>
              </a:rPr>
              <a:t>http</a:t>
            </a:r>
            <a:r>
              <a:rPr lang="en-US" sz="2000" dirty="0">
                <a:hlinkClick r:id="rId2"/>
              </a:rPr>
              <a:t>://www.dellhpcsolutions.com/assets/pdfs/Optimal_BIOS_HPC_Dell_12G.v1.0.</a:t>
            </a:r>
            <a:r>
              <a:rPr lang="en-US" sz="2000" dirty="0" smtClean="0">
                <a:hlinkClick r:id="rId2"/>
              </a:rPr>
              <a:t>pdf</a:t>
            </a:r>
            <a:r>
              <a:rPr lang="en-US" sz="2000" dirty="0" smtClean="0"/>
              <a:t> </a:t>
            </a:r>
            <a:endParaRPr lang="en-US" sz="2000" dirty="0"/>
          </a:p>
        </p:txBody>
      </p:sp>
      <p:sp>
        <p:nvSpPr>
          <p:cNvPr id="5" name="Date Placeholder 3"/>
          <p:cNvSpPr>
            <a:spLocks noGrp="1"/>
          </p:cNvSpPr>
          <p:nvPr>
            <p:ph type="dt" sz="half" idx="10"/>
          </p:nvPr>
        </p:nvSpPr>
        <p:spPr>
          <a:xfrm>
            <a:off x="6069930" y="6613560"/>
            <a:ext cx="2979710" cy="182562"/>
          </a:xfrm>
        </p:spPr>
        <p:txBody>
          <a:bodyPr/>
          <a:lstStyle/>
          <a:p>
            <a:pPr>
              <a:defRPr/>
            </a:pPr>
            <a:fld id="{A4C066DF-968D-2340-B25E-66D46178BCB9}" type="slidenum">
              <a:rPr lang="en-US" sz="800">
                <a:solidFill>
                  <a:prstClr val="black"/>
                </a:solidFill>
                <a:latin typeface="Arial"/>
              </a:rPr>
              <a:pPr>
                <a:defRPr/>
              </a:pPr>
              <a:t>23</a:t>
            </a:fld>
            <a:r>
              <a:rPr lang="en-US" sz="800" dirty="0">
                <a:solidFill>
                  <a:prstClr val="black"/>
                </a:solidFill>
                <a:latin typeface="Arial"/>
              </a:rPr>
              <a:t> – ESnet Science Engagement (</a:t>
            </a:r>
            <a:r>
              <a:rPr lang="en-US" sz="800" dirty="0">
                <a:solidFill>
                  <a:prstClr val="black"/>
                </a:solidFill>
                <a:latin typeface="Arial"/>
                <a:hlinkClick r:id="rId3"/>
              </a:rPr>
              <a:t>engage@es.net</a:t>
            </a:r>
            <a:r>
              <a:rPr lang="en-US" sz="800" dirty="0">
                <a:solidFill>
                  <a:prstClr val="black"/>
                </a:solidFill>
                <a:latin typeface="Arial"/>
              </a:rPr>
              <a:t>) - </a:t>
            </a:r>
            <a:fld id="{087BE274-2920-464F-BD83-825BA3315F3E}" type="datetime1">
              <a:rPr lang="en-US" sz="800">
                <a:solidFill>
                  <a:prstClr val="black"/>
                </a:solidFill>
                <a:latin typeface="Arial"/>
              </a:rPr>
              <a:pPr>
                <a:defRPr/>
              </a:pPr>
              <a:t>9/19/14</a:t>
            </a:fld>
            <a:endParaRPr lang="en-US" sz="800" dirty="0">
              <a:solidFill>
                <a:prstClr val="black"/>
              </a:solidFill>
              <a:latin typeface="Arial"/>
            </a:endParaRPr>
          </a:p>
        </p:txBody>
      </p:sp>
    </p:spTree>
    <p:extLst>
      <p:ext uri="{BB962C8B-B14F-4D97-AF65-F5344CB8AC3E}">
        <p14:creationId xmlns:p14="http://schemas.microsoft.com/office/powerpoint/2010/main" val="1793779092"/>
      </p:ext>
    </p:extLst>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dirty="0"/>
              <a:t>I/O </a:t>
            </a:r>
            <a:r>
              <a:rPr lang="en-US" sz="4000" dirty="0" smtClean="0"/>
              <a:t>Scheduler</a:t>
            </a:r>
            <a:endParaRPr lang="en-US" sz="4000" dirty="0"/>
          </a:p>
        </p:txBody>
      </p:sp>
      <p:sp>
        <p:nvSpPr>
          <p:cNvPr id="3" name="Content Placeholder 2"/>
          <p:cNvSpPr>
            <a:spLocks noGrp="1"/>
          </p:cNvSpPr>
          <p:nvPr>
            <p:ph idx="1"/>
          </p:nvPr>
        </p:nvSpPr>
        <p:spPr/>
        <p:txBody>
          <a:bodyPr>
            <a:normAutofit fontScale="92500" lnSpcReduction="20000"/>
          </a:bodyPr>
          <a:lstStyle/>
          <a:p>
            <a:r>
              <a:rPr lang="en-US" dirty="0" smtClean="0"/>
              <a:t>The </a:t>
            </a:r>
            <a:r>
              <a:rPr lang="en-US" dirty="0"/>
              <a:t>default Linux scheduler is the "fair" scheduler. For a DTN node, we recommend using the "deadline" scheduler instead. </a:t>
            </a:r>
            <a:endParaRPr lang="en-US" dirty="0" smtClean="0"/>
          </a:p>
          <a:p>
            <a:r>
              <a:rPr lang="en-US" dirty="0" smtClean="0"/>
              <a:t>To </a:t>
            </a:r>
            <a:r>
              <a:rPr lang="en-US" dirty="0"/>
              <a:t>enable deadline scheduling, add "elevator=deadline" to the end of the "kernel' line in your /boot/grub/</a:t>
            </a:r>
            <a:r>
              <a:rPr lang="en-US" dirty="0" err="1"/>
              <a:t>grub.conf</a:t>
            </a:r>
            <a:r>
              <a:rPr lang="en-US" dirty="0"/>
              <a:t> file, similar to this</a:t>
            </a:r>
            <a:r>
              <a:rPr lang="en-US" dirty="0" smtClean="0"/>
              <a:t>:</a:t>
            </a:r>
            <a:endParaRPr lang="en-US" dirty="0"/>
          </a:p>
          <a:p>
            <a:r>
              <a:rPr lang="en-US" dirty="0" smtClean="0">
                <a:latin typeface="Courier"/>
                <a:cs typeface="Courier"/>
              </a:rPr>
              <a:t>kernel </a:t>
            </a:r>
            <a:r>
              <a:rPr lang="en-US" dirty="0">
                <a:latin typeface="Courier"/>
                <a:cs typeface="Courier"/>
              </a:rPr>
              <a:t>/vmlinuz-2.6.35.7 </a:t>
            </a:r>
            <a:r>
              <a:rPr lang="en-US" dirty="0" err="1">
                <a:latin typeface="Courier"/>
                <a:cs typeface="Courier"/>
              </a:rPr>
              <a:t>ro</a:t>
            </a:r>
            <a:r>
              <a:rPr lang="en-US" dirty="0">
                <a:latin typeface="Courier"/>
                <a:cs typeface="Courier"/>
              </a:rPr>
              <a:t> root=/</a:t>
            </a:r>
            <a:r>
              <a:rPr lang="en-US" dirty="0" err="1">
                <a:latin typeface="Courier"/>
                <a:cs typeface="Courier"/>
              </a:rPr>
              <a:t>dev</a:t>
            </a:r>
            <a:r>
              <a:rPr lang="en-US" dirty="0">
                <a:latin typeface="Courier"/>
                <a:cs typeface="Courier"/>
              </a:rPr>
              <a:t>/VolGroup00/LogVol00 </a:t>
            </a:r>
            <a:r>
              <a:rPr lang="en-US" dirty="0" err="1">
                <a:latin typeface="Courier"/>
                <a:cs typeface="Courier"/>
              </a:rPr>
              <a:t>rhgb</a:t>
            </a:r>
            <a:r>
              <a:rPr lang="en-US" dirty="0">
                <a:latin typeface="Courier"/>
                <a:cs typeface="Courier"/>
              </a:rPr>
              <a:t> quiet elevator=deadline</a:t>
            </a:r>
          </a:p>
        </p:txBody>
      </p:sp>
      <p:sp>
        <p:nvSpPr>
          <p:cNvPr id="5" name="Date Placeholder 3"/>
          <p:cNvSpPr>
            <a:spLocks noGrp="1"/>
          </p:cNvSpPr>
          <p:nvPr>
            <p:ph type="dt" sz="half" idx="10"/>
          </p:nvPr>
        </p:nvSpPr>
        <p:spPr>
          <a:xfrm>
            <a:off x="6069930" y="6613560"/>
            <a:ext cx="2979710" cy="182562"/>
          </a:xfrm>
        </p:spPr>
        <p:txBody>
          <a:bodyPr/>
          <a:lstStyle/>
          <a:p>
            <a:pPr>
              <a:defRPr/>
            </a:pPr>
            <a:fld id="{A4C066DF-968D-2340-B25E-66D46178BCB9}" type="slidenum">
              <a:rPr lang="en-US" sz="800">
                <a:solidFill>
                  <a:prstClr val="black"/>
                </a:solidFill>
                <a:latin typeface="Arial"/>
              </a:rPr>
              <a:pPr>
                <a:defRPr/>
              </a:pPr>
              <a:t>24</a:t>
            </a:fld>
            <a:r>
              <a:rPr lang="en-US" sz="800" dirty="0">
                <a:solidFill>
                  <a:prstClr val="black"/>
                </a:solidFill>
                <a:latin typeface="Arial"/>
              </a:rPr>
              <a:t> – ESnet Science Engagement (</a:t>
            </a:r>
            <a:r>
              <a:rPr lang="en-US" sz="800" dirty="0">
                <a:solidFill>
                  <a:prstClr val="black"/>
                </a:solidFill>
                <a:latin typeface="Arial"/>
                <a:hlinkClick r:id="rId2"/>
              </a:rPr>
              <a:t>engage@es.net</a:t>
            </a:r>
            <a:r>
              <a:rPr lang="en-US" sz="800" dirty="0">
                <a:solidFill>
                  <a:prstClr val="black"/>
                </a:solidFill>
                <a:latin typeface="Arial"/>
              </a:rPr>
              <a:t>) - </a:t>
            </a:r>
            <a:fld id="{087BE274-2920-464F-BD83-825BA3315F3E}" type="datetime1">
              <a:rPr lang="en-US" sz="800">
                <a:solidFill>
                  <a:prstClr val="black"/>
                </a:solidFill>
                <a:latin typeface="Arial"/>
              </a:rPr>
              <a:pPr>
                <a:defRPr/>
              </a:pPr>
              <a:t>9/19/14</a:t>
            </a:fld>
            <a:endParaRPr lang="en-US" sz="800" dirty="0">
              <a:solidFill>
                <a:prstClr val="black"/>
              </a:solidFill>
              <a:latin typeface="Arial"/>
            </a:endParaRPr>
          </a:p>
        </p:txBody>
      </p:sp>
    </p:spTree>
    <p:extLst>
      <p:ext uri="{BB962C8B-B14F-4D97-AF65-F5344CB8AC3E}">
        <p14:creationId xmlns:p14="http://schemas.microsoft.com/office/powerpoint/2010/main" val="3312795992"/>
      </p:ext>
    </p:extLst>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dirty="0" smtClean="0"/>
              <a:t>Interrupt Affinity</a:t>
            </a:r>
            <a:endParaRPr lang="en-US" sz="4000" dirty="0"/>
          </a:p>
        </p:txBody>
      </p:sp>
      <p:sp>
        <p:nvSpPr>
          <p:cNvPr id="3" name="Content Placeholder 2"/>
          <p:cNvSpPr>
            <a:spLocks noGrp="1"/>
          </p:cNvSpPr>
          <p:nvPr>
            <p:ph idx="1"/>
          </p:nvPr>
        </p:nvSpPr>
        <p:spPr>
          <a:xfrm>
            <a:off x="457200" y="1600200"/>
            <a:ext cx="8229600" cy="4267238"/>
          </a:xfrm>
        </p:spPr>
        <p:txBody>
          <a:bodyPr>
            <a:noAutofit/>
          </a:bodyPr>
          <a:lstStyle/>
          <a:p>
            <a:pPr>
              <a:buFont typeface="Arial"/>
              <a:buChar char="•"/>
            </a:pPr>
            <a:r>
              <a:rPr lang="en-US" sz="2000" dirty="0" smtClean="0"/>
              <a:t>Interrupts are triggered by I/O cards (storage, network). High performance means lot of interrupts per second</a:t>
            </a:r>
          </a:p>
          <a:p>
            <a:pPr>
              <a:buFont typeface="Arial"/>
              <a:buChar char="•"/>
            </a:pPr>
            <a:r>
              <a:rPr lang="en-US" sz="2000" dirty="0" smtClean="0"/>
              <a:t>Interrupt handlers are executed on a core</a:t>
            </a:r>
          </a:p>
          <a:p>
            <a:pPr lvl="1">
              <a:buFont typeface="Lucida Grande"/>
              <a:buChar char="-"/>
            </a:pPr>
            <a:r>
              <a:rPr lang="en-US" sz="1800" dirty="0" smtClean="0"/>
              <a:t>Interrupt handler is just code – it gets run for every interrupt</a:t>
            </a:r>
          </a:p>
          <a:p>
            <a:pPr lvl="1">
              <a:buFont typeface="Lucida Grande"/>
              <a:buChar char="-"/>
            </a:pPr>
            <a:r>
              <a:rPr lang="en-US" sz="1800" dirty="0" smtClean="0"/>
              <a:t>Cache effects matter (with lots of I/O we’re going to run that code a lot)</a:t>
            </a:r>
          </a:p>
          <a:p>
            <a:pPr>
              <a:buFont typeface="Arial"/>
              <a:buChar char="•"/>
            </a:pPr>
            <a:r>
              <a:rPr lang="en-US" sz="2000" dirty="0" smtClean="0"/>
              <a:t>Depending on the scheduler, core 0 gets all the interrupts, or interrupts are dispatched in a round-robin fashion among the cores: both are bad for performance:</a:t>
            </a:r>
          </a:p>
          <a:p>
            <a:pPr lvl="1">
              <a:buFont typeface="Lucida Grande"/>
              <a:buChar char="-"/>
            </a:pPr>
            <a:r>
              <a:rPr lang="en-US" sz="1800" dirty="0" smtClean="0"/>
              <a:t>Core 0 get all interrupts: with very fast I/O, the core is overwhelmed and becomes a bottleneck</a:t>
            </a:r>
          </a:p>
          <a:p>
            <a:pPr lvl="1">
              <a:buFont typeface="Lucida Grande"/>
              <a:buChar char="-"/>
            </a:pPr>
            <a:r>
              <a:rPr lang="en-US" sz="1800" dirty="0" smtClean="0"/>
              <a:t>Round-robin dispatch: very likely the core that executes the interrupt handler will not have the code in its L1 cache.</a:t>
            </a:r>
          </a:p>
          <a:p>
            <a:pPr lvl="1">
              <a:buFont typeface="Lucida Grande"/>
              <a:buChar char="-"/>
            </a:pPr>
            <a:r>
              <a:rPr lang="en-US" sz="1800" dirty="0" smtClean="0"/>
              <a:t>Two different I/O channels may end up on the same core.</a:t>
            </a:r>
            <a:endParaRPr lang="en-US" sz="1800" dirty="0"/>
          </a:p>
        </p:txBody>
      </p:sp>
      <p:sp>
        <p:nvSpPr>
          <p:cNvPr id="5" name="Date Placeholder 3"/>
          <p:cNvSpPr>
            <a:spLocks noGrp="1"/>
          </p:cNvSpPr>
          <p:nvPr>
            <p:ph type="dt" sz="half" idx="10"/>
          </p:nvPr>
        </p:nvSpPr>
        <p:spPr>
          <a:xfrm>
            <a:off x="6069930" y="6613560"/>
            <a:ext cx="2979710" cy="182562"/>
          </a:xfrm>
        </p:spPr>
        <p:txBody>
          <a:bodyPr/>
          <a:lstStyle/>
          <a:p>
            <a:pPr>
              <a:defRPr/>
            </a:pPr>
            <a:fld id="{A4C066DF-968D-2340-B25E-66D46178BCB9}" type="slidenum">
              <a:rPr lang="en-US" sz="800">
                <a:solidFill>
                  <a:prstClr val="black"/>
                </a:solidFill>
                <a:latin typeface="Arial"/>
              </a:rPr>
              <a:pPr>
                <a:defRPr/>
              </a:pPr>
              <a:t>25</a:t>
            </a:fld>
            <a:r>
              <a:rPr lang="en-US" sz="800" dirty="0">
                <a:solidFill>
                  <a:prstClr val="black"/>
                </a:solidFill>
                <a:latin typeface="Arial"/>
              </a:rPr>
              <a:t> – ESnet Science Engagement (</a:t>
            </a:r>
            <a:r>
              <a:rPr lang="en-US" sz="800" dirty="0">
                <a:solidFill>
                  <a:prstClr val="black"/>
                </a:solidFill>
                <a:latin typeface="Arial"/>
                <a:hlinkClick r:id="rId3"/>
              </a:rPr>
              <a:t>engage@es.net</a:t>
            </a:r>
            <a:r>
              <a:rPr lang="en-US" sz="800" dirty="0">
                <a:solidFill>
                  <a:prstClr val="black"/>
                </a:solidFill>
                <a:latin typeface="Arial"/>
              </a:rPr>
              <a:t>) - </a:t>
            </a:r>
            <a:fld id="{087BE274-2920-464F-BD83-825BA3315F3E}" type="datetime1">
              <a:rPr lang="en-US" sz="800">
                <a:solidFill>
                  <a:prstClr val="black"/>
                </a:solidFill>
                <a:latin typeface="Arial"/>
              </a:rPr>
              <a:pPr>
                <a:defRPr/>
              </a:pPr>
              <a:t>9/19/14</a:t>
            </a:fld>
            <a:endParaRPr lang="en-US" sz="800" dirty="0">
              <a:solidFill>
                <a:prstClr val="black"/>
              </a:solidFill>
              <a:latin typeface="Arial"/>
            </a:endParaRPr>
          </a:p>
        </p:txBody>
      </p:sp>
    </p:spTree>
    <p:extLst>
      <p:ext uri="{BB962C8B-B14F-4D97-AF65-F5344CB8AC3E}">
        <p14:creationId xmlns:p14="http://schemas.microsoft.com/office/powerpoint/2010/main" val="1313138954"/>
      </p:ext>
    </p:extLst>
  </p:cSld>
  <p:clrMapOvr>
    <a:masterClrMapping/>
  </p:clrMapOvr>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 simple solution: interrupt binding</a:t>
            </a:r>
            <a:endParaRPr lang="en-US" dirty="0"/>
          </a:p>
        </p:txBody>
      </p:sp>
      <p:sp>
        <p:nvSpPr>
          <p:cNvPr id="3" name="Content Placeholder 2"/>
          <p:cNvSpPr>
            <a:spLocks noGrp="1"/>
          </p:cNvSpPr>
          <p:nvPr>
            <p:ph idx="1"/>
          </p:nvPr>
        </p:nvSpPr>
        <p:spPr/>
        <p:txBody>
          <a:bodyPr>
            <a:normAutofit fontScale="77500" lnSpcReduction="20000"/>
          </a:bodyPr>
          <a:lstStyle/>
          <a:p>
            <a:r>
              <a:rPr lang="en-US" dirty="0" smtClean="0"/>
              <a:t>Each interrupt is statically bound to a given core (network -&gt; core 1, disk -&gt; core 2)</a:t>
            </a:r>
          </a:p>
          <a:p>
            <a:r>
              <a:rPr lang="en-US" dirty="0" smtClean="0"/>
              <a:t>Works well, but can become an headache and does not fully solve the problem: one very fast card can still overwhelm the core.</a:t>
            </a:r>
          </a:p>
          <a:p>
            <a:pPr lvl="1"/>
            <a:r>
              <a:rPr lang="en-US" dirty="0" smtClean="0"/>
              <a:t>Still better than </a:t>
            </a:r>
            <a:r>
              <a:rPr lang="en-US" b="1" dirty="0" smtClean="0"/>
              <a:t>all</a:t>
            </a:r>
            <a:r>
              <a:rPr lang="en-US" dirty="0" smtClean="0"/>
              <a:t> interrupts on one core</a:t>
            </a:r>
          </a:p>
          <a:p>
            <a:pPr lvl="1"/>
            <a:r>
              <a:rPr lang="en-US" dirty="0" smtClean="0"/>
              <a:t>Interrupt coalescing can help reduce interrupt load</a:t>
            </a:r>
          </a:p>
          <a:p>
            <a:r>
              <a:rPr lang="en-US" dirty="0" smtClean="0"/>
              <a:t>Binding applications is more difficult</a:t>
            </a:r>
          </a:p>
          <a:p>
            <a:pPr lvl="1"/>
            <a:r>
              <a:rPr lang="en-US" dirty="0" smtClean="0"/>
              <a:t>Often need to bind application using data to the same cores for best optimization</a:t>
            </a:r>
          </a:p>
          <a:p>
            <a:pPr lvl="1"/>
            <a:r>
              <a:rPr lang="en-US" dirty="0"/>
              <a:t>W</a:t>
            </a:r>
            <a:r>
              <a:rPr lang="en-US" dirty="0" smtClean="0"/>
              <a:t>hat about multi-threaded applications, for which we want one thread = one core?</a:t>
            </a:r>
          </a:p>
        </p:txBody>
      </p:sp>
      <p:sp>
        <p:nvSpPr>
          <p:cNvPr id="5" name="Date Placeholder 3"/>
          <p:cNvSpPr>
            <a:spLocks noGrp="1"/>
          </p:cNvSpPr>
          <p:nvPr>
            <p:ph type="dt" sz="half" idx="10"/>
          </p:nvPr>
        </p:nvSpPr>
        <p:spPr>
          <a:xfrm>
            <a:off x="6069930" y="6613560"/>
            <a:ext cx="2979710" cy="182562"/>
          </a:xfrm>
        </p:spPr>
        <p:txBody>
          <a:bodyPr/>
          <a:lstStyle/>
          <a:p>
            <a:pPr>
              <a:defRPr/>
            </a:pPr>
            <a:fld id="{A4C066DF-968D-2340-B25E-66D46178BCB9}" type="slidenum">
              <a:rPr lang="en-US" sz="800">
                <a:solidFill>
                  <a:prstClr val="black"/>
                </a:solidFill>
                <a:latin typeface="Arial"/>
              </a:rPr>
              <a:pPr>
                <a:defRPr/>
              </a:pPr>
              <a:t>26</a:t>
            </a:fld>
            <a:r>
              <a:rPr lang="en-US" sz="800" dirty="0">
                <a:solidFill>
                  <a:prstClr val="black"/>
                </a:solidFill>
                <a:latin typeface="Arial"/>
              </a:rPr>
              <a:t> – ESnet Science Engagement (</a:t>
            </a:r>
            <a:r>
              <a:rPr lang="en-US" sz="800" dirty="0">
                <a:solidFill>
                  <a:prstClr val="black"/>
                </a:solidFill>
                <a:latin typeface="Arial"/>
                <a:hlinkClick r:id="rId3"/>
              </a:rPr>
              <a:t>engage@es.net</a:t>
            </a:r>
            <a:r>
              <a:rPr lang="en-US" sz="800" dirty="0">
                <a:solidFill>
                  <a:prstClr val="black"/>
                </a:solidFill>
                <a:latin typeface="Arial"/>
              </a:rPr>
              <a:t>) - </a:t>
            </a:r>
            <a:fld id="{087BE274-2920-464F-BD83-825BA3315F3E}" type="datetime1">
              <a:rPr lang="en-US" sz="800">
                <a:solidFill>
                  <a:prstClr val="black"/>
                </a:solidFill>
                <a:latin typeface="Arial"/>
              </a:rPr>
              <a:pPr>
                <a:defRPr/>
              </a:pPr>
              <a:t>9/19/14</a:t>
            </a:fld>
            <a:endParaRPr lang="en-US" sz="800" dirty="0">
              <a:solidFill>
                <a:prstClr val="black"/>
              </a:solidFill>
              <a:latin typeface="Arial"/>
            </a:endParaRPr>
          </a:p>
        </p:txBody>
      </p:sp>
    </p:spTree>
    <p:extLst>
      <p:ext uri="{BB962C8B-B14F-4D97-AF65-F5344CB8AC3E}">
        <p14:creationId xmlns:p14="http://schemas.microsoft.com/office/powerpoint/2010/main" val="2449445589"/>
      </p:ext>
    </p:extLst>
  </p:cSld>
  <p:clrMapOvr>
    <a:masterClrMapping/>
  </p:clrMapOvr>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6" descr="x9dax.png"/>
          <p:cNvPicPr>
            <a:picLocks noGrp="1" noChangeAspect="1"/>
          </p:cNvPicPr>
          <p:nvPr>
            <p:ph idx="1"/>
          </p:nvPr>
        </p:nvPicPr>
        <p:blipFill rotWithShape="1">
          <a:blip r:embed="rId3"/>
          <a:srcRect l="234" r="-1204" b="1854"/>
          <a:stretch/>
        </p:blipFill>
        <p:spPr>
          <a:xfrm>
            <a:off x="2585572" y="741915"/>
            <a:ext cx="6464068" cy="5129199"/>
          </a:xfrm>
        </p:spPr>
      </p:pic>
      <p:sp>
        <p:nvSpPr>
          <p:cNvPr id="2" name="Title 1"/>
          <p:cNvSpPr>
            <a:spLocks noGrp="1"/>
          </p:cNvSpPr>
          <p:nvPr>
            <p:ph type="title"/>
          </p:nvPr>
        </p:nvSpPr>
        <p:spPr>
          <a:xfrm>
            <a:off x="1030727" y="0"/>
            <a:ext cx="7099300" cy="741915"/>
          </a:xfrm>
        </p:spPr>
        <p:txBody>
          <a:bodyPr>
            <a:normAutofit fontScale="90000"/>
          </a:bodyPr>
          <a:lstStyle/>
          <a:p>
            <a:r>
              <a:rPr lang="en-US" dirty="0" smtClean="0"/>
              <a:t>Know Your Layout</a:t>
            </a:r>
            <a:endParaRPr lang="en-US" dirty="0"/>
          </a:p>
        </p:txBody>
      </p:sp>
      <p:sp>
        <p:nvSpPr>
          <p:cNvPr id="5" name="Date Placeholder 3"/>
          <p:cNvSpPr>
            <a:spLocks noGrp="1"/>
          </p:cNvSpPr>
          <p:nvPr>
            <p:ph type="dt" sz="half" idx="10"/>
          </p:nvPr>
        </p:nvSpPr>
        <p:spPr>
          <a:xfrm>
            <a:off x="6069930" y="6613560"/>
            <a:ext cx="2979710" cy="182562"/>
          </a:xfrm>
        </p:spPr>
        <p:txBody>
          <a:bodyPr/>
          <a:lstStyle/>
          <a:p>
            <a:pPr>
              <a:defRPr/>
            </a:pPr>
            <a:fld id="{A4C066DF-968D-2340-B25E-66D46178BCB9}" type="slidenum">
              <a:rPr lang="en-US" sz="800">
                <a:solidFill>
                  <a:prstClr val="black"/>
                </a:solidFill>
                <a:latin typeface="Arial"/>
              </a:rPr>
              <a:pPr>
                <a:defRPr/>
              </a:pPr>
              <a:t>27</a:t>
            </a:fld>
            <a:r>
              <a:rPr lang="en-US" sz="800" dirty="0">
                <a:solidFill>
                  <a:prstClr val="black"/>
                </a:solidFill>
                <a:latin typeface="Arial"/>
              </a:rPr>
              <a:t> – ESnet Science Engagement (</a:t>
            </a:r>
            <a:r>
              <a:rPr lang="en-US" sz="800" dirty="0">
                <a:solidFill>
                  <a:prstClr val="black"/>
                </a:solidFill>
                <a:latin typeface="Arial"/>
                <a:hlinkClick r:id="rId4"/>
              </a:rPr>
              <a:t>engage@es.net</a:t>
            </a:r>
            <a:r>
              <a:rPr lang="en-US" sz="800" dirty="0">
                <a:solidFill>
                  <a:prstClr val="black"/>
                </a:solidFill>
                <a:latin typeface="Arial"/>
              </a:rPr>
              <a:t>) - </a:t>
            </a:r>
            <a:fld id="{087BE274-2920-464F-BD83-825BA3315F3E}" type="datetime1">
              <a:rPr lang="en-US" sz="800">
                <a:solidFill>
                  <a:prstClr val="black"/>
                </a:solidFill>
                <a:latin typeface="Arial"/>
              </a:rPr>
              <a:pPr>
                <a:defRPr/>
              </a:pPr>
              <a:t>9/19/14</a:t>
            </a:fld>
            <a:endParaRPr lang="en-US" sz="800" dirty="0">
              <a:solidFill>
                <a:prstClr val="black"/>
              </a:solidFill>
              <a:latin typeface="Arial"/>
            </a:endParaRPr>
          </a:p>
        </p:txBody>
      </p:sp>
      <p:sp>
        <p:nvSpPr>
          <p:cNvPr id="3" name="TextBox 2"/>
          <p:cNvSpPr txBox="1"/>
          <p:nvPr/>
        </p:nvSpPr>
        <p:spPr>
          <a:xfrm>
            <a:off x="457199" y="1830346"/>
            <a:ext cx="2615267" cy="3693319"/>
          </a:xfrm>
          <a:prstGeom prst="rect">
            <a:avLst/>
          </a:prstGeom>
          <a:noFill/>
        </p:spPr>
        <p:txBody>
          <a:bodyPr wrap="square" rtlCol="0">
            <a:spAutoFit/>
          </a:bodyPr>
          <a:lstStyle/>
          <a:p>
            <a:pPr marL="285750" indent="-285750">
              <a:buFont typeface="Arial"/>
              <a:buChar char="•"/>
            </a:pPr>
            <a:r>
              <a:rPr lang="en-US" dirty="0" smtClean="0"/>
              <a:t>Where are your cards?</a:t>
            </a:r>
          </a:p>
          <a:p>
            <a:pPr marL="285750" indent="-285750">
              <a:buFont typeface="Arial"/>
              <a:buChar char="•"/>
            </a:pPr>
            <a:r>
              <a:rPr lang="en-US" dirty="0" smtClean="0"/>
              <a:t>Where are your cores?</a:t>
            </a:r>
          </a:p>
          <a:p>
            <a:pPr marL="285750" indent="-285750">
              <a:buFont typeface="Arial"/>
              <a:buChar char="•"/>
            </a:pPr>
            <a:r>
              <a:rPr lang="en-US" dirty="0" smtClean="0"/>
              <a:t>Understand what your bindings mean physically</a:t>
            </a:r>
            <a:endParaRPr lang="en-US" dirty="0"/>
          </a:p>
          <a:p>
            <a:pPr marL="285750" indent="-285750">
              <a:buFont typeface="Arial"/>
              <a:buChar char="•"/>
            </a:pPr>
            <a:r>
              <a:rPr lang="en-US" dirty="0" smtClean="0"/>
              <a:t>Performance of a given config can be tightly coupled to physical layout</a:t>
            </a:r>
          </a:p>
          <a:p>
            <a:pPr marL="285750" indent="-285750">
              <a:buFont typeface="Arial"/>
              <a:buChar char="•"/>
            </a:pPr>
            <a:r>
              <a:rPr lang="en-US" dirty="0" smtClean="0"/>
              <a:t>Don’t be afraid to experiment</a:t>
            </a:r>
            <a:endParaRPr lang="en-US" dirty="0"/>
          </a:p>
        </p:txBody>
      </p:sp>
    </p:spTree>
    <p:extLst>
      <p:ext uri="{BB962C8B-B14F-4D97-AF65-F5344CB8AC3E}">
        <p14:creationId xmlns:p14="http://schemas.microsoft.com/office/powerpoint/2010/main" val="3621229063"/>
      </p:ext>
    </p:extLst>
  </p:cSld>
  <p:clrMapOvr>
    <a:masterClrMapping/>
  </p:clrMapOvr>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Firmware</a:t>
            </a:r>
            <a:endParaRPr lang="en-US" dirty="0"/>
          </a:p>
        </p:txBody>
      </p:sp>
      <p:sp>
        <p:nvSpPr>
          <p:cNvPr id="3" name="Content Placeholder 2"/>
          <p:cNvSpPr>
            <a:spLocks noGrp="1"/>
          </p:cNvSpPr>
          <p:nvPr>
            <p:ph idx="1"/>
          </p:nvPr>
        </p:nvSpPr>
        <p:spPr/>
        <p:txBody>
          <a:bodyPr>
            <a:normAutofit fontScale="85000" lnSpcReduction="20000"/>
          </a:bodyPr>
          <a:lstStyle/>
          <a:p>
            <a:r>
              <a:rPr lang="en-US" dirty="0" smtClean="0"/>
              <a:t>Firmware runs on the card</a:t>
            </a:r>
          </a:p>
          <a:p>
            <a:pPr lvl="1"/>
            <a:r>
              <a:rPr lang="en-US" dirty="0" smtClean="0"/>
              <a:t>NIC, RAID, etc.</a:t>
            </a:r>
          </a:p>
          <a:p>
            <a:pPr lvl="1"/>
            <a:r>
              <a:rPr lang="en-US" dirty="0" smtClean="0"/>
              <a:t>Often different versions, just like drivers</a:t>
            </a:r>
          </a:p>
          <a:p>
            <a:r>
              <a:rPr lang="en-US" dirty="0" smtClean="0"/>
              <a:t>Not all firmware versions have all features</a:t>
            </a:r>
          </a:p>
          <a:p>
            <a:r>
              <a:rPr lang="en-US" dirty="0" smtClean="0"/>
              <a:t>Latest and greatest may not be best</a:t>
            </a:r>
          </a:p>
          <a:p>
            <a:pPr lvl="1"/>
            <a:r>
              <a:rPr lang="en-US" dirty="0" smtClean="0"/>
              <a:t>Bugs happen</a:t>
            </a:r>
          </a:p>
          <a:p>
            <a:pPr lvl="1"/>
            <a:r>
              <a:rPr lang="en-US" dirty="0" smtClean="0"/>
              <a:t>Specific feature enhancements in latest version may not apply to your workload</a:t>
            </a:r>
          </a:p>
          <a:p>
            <a:pPr lvl="1"/>
            <a:r>
              <a:rPr lang="en-US" dirty="0" smtClean="0"/>
              <a:t>This isn’t just theoretical – we have had to revert firmware to regain lost performance</a:t>
            </a:r>
          </a:p>
          <a:p>
            <a:pPr lvl="1"/>
            <a:endParaRPr lang="en-US" dirty="0" smtClean="0"/>
          </a:p>
        </p:txBody>
      </p:sp>
    </p:spTree>
    <p:extLst>
      <p:ext uri="{BB962C8B-B14F-4D97-AF65-F5344CB8AC3E}">
        <p14:creationId xmlns:p14="http://schemas.microsoft.com/office/powerpoint/2010/main" val="77557194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dirty="0"/>
              <a:t>File </a:t>
            </a:r>
            <a:r>
              <a:rPr lang="en-US" sz="4000" dirty="0" smtClean="0"/>
              <a:t>System Tuning</a:t>
            </a:r>
            <a:endParaRPr lang="en-US" sz="4000" dirty="0"/>
          </a:p>
        </p:txBody>
      </p:sp>
      <p:sp>
        <p:nvSpPr>
          <p:cNvPr id="3" name="Content Placeholder 2"/>
          <p:cNvSpPr>
            <a:spLocks noGrp="1"/>
          </p:cNvSpPr>
          <p:nvPr>
            <p:ph idx="1"/>
          </p:nvPr>
        </p:nvSpPr>
        <p:spPr/>
        <p:txBody>
          <a:bodyPr>
            <a:normAutofit fontScale="70000" lnSpcReduction="20000"/>
          </a:bodyPr>
          <a:lstStyle/>
          <a:p>
            <a:r>
              <a:rPr lang="en-US" dirty="0" smtClean="0"/>
              <a:t>We </a:t>
            </a:r>
            <a:r>
              <a:rPr lang="en-US" dirty="0"/>
              <a:t>recommend using the ext4 file system in Linux for DTN nodes.</a:t>
            </a:r>
          </a:p>
          <a:p>
            <a:r>
              <a:rPr lang="en-US" dirty="0" smtClean="0"/>
              <a:t>Increasing </a:t>
            </a:r>
            <a:r>
              <a:rPr lang="en-US" dirty="0"/>
              <a:t>the amount of "</a:t>
            </a:r>
            <a:r>
              <a:rPr lang="en-US" dirty="0" err="1"/>
              <a:t>readahead</a:t>
            </a:r>
            <a:r>
              <a:rPr lang="en-US" dirty="0"/>
              <a:t>" usually helps on DTN nodes where the workflow is mostly </a:t>
            </a:r>
            <a:r>
              <a:rPr lang="en-US" b="1" i="1" dirty="0">
                <a:solidFill>
                  <a:srgbClr val="FF0000"/>
                </a:solidFill>
              </a:rPr>
              <a:t>sequential reads</a:t>
            </a:r>
            <a:r>
              <a:rPr lang="en-US" dirty="0"/>
              <a:t>. </a:t>
            </a:r>
            <a:endParaRPr lang="en-US" dirty="0" smtClean="0"/>
          </a:p>
          <a:p>
            <a:pPr lvl="1"/>
            <a:r>
              <a:rPr lang="en-US" dirty="0" smtClean="0"/>
              <a:t>However </a:t>
            </a:r>
            <a:r>
              <a:rPr lang="en-US" dirty="0"/>
              <a:t>you should </a:t>
            </a:r>
            <a:r>
              <a:rPr lang="en-US" dirty="0" smtClean="0"/>
              <a:t>test </a:t>
            </a:r>
            <a:r>
              <a:rPr lang="en-US" dirty="0"/>
              <a:t>this, as some RAID controllers do this already, and changing this may have adverse affects. </a:t>
            </a:r>
            <a:endParaRPr lang="en-US" dirty="0" smtClean="0"/>
          </a:p>
          <a:p>
            <a:r>
              <a:rPr lang="en-US" dirty="0" smtClean="0"/>
              <a:t>Setting </a:t>
            </a:r>
            <a:r>
              <a:rPr lang="en-US" dirty="0" err="1"/>
              <a:t>readahead</a:t>
            </a:r>
            <a:r>
              <a:rPr lang="en-US" dirty="0"/>
              <a:t> should be done at system boot time. For example, add something like this to /</a:t>
            </a:r>
            <a:r>
              <a:rPr lang="en-US" dirty="0" err="1"/>
              <a:t>etc</a:t>
            </a:r>
            <a:r>
              <a:rPr lang="en-US" dirty="0"/>
              <a:t>/</a:t>
            </a:r>
            <a:r>
              <a:rPr lang="en-US" dirty="0" err="1"/>
              <a:t>rc.local</a:t>
            </a:r>
            <a:r>
              <a:rPr lang="en-US" dirty="0" smtClean="0"/>
              <a:t>:</a:t>
            </a:r>
            <a:endParaRPr lang="en-US" dirty="0"/>
          </a:p>
          <a:p>
            <a:pPr lvl="1"/>
            <a:r>
              <a:rPr lang="en-US" dirty="0" smtClean="0">
                <a:latin typeface="Courier"/>
                <a:cs typeface="Courier"/>
              </a:rPr>
              <a:t>/</a:t>
            </a:r>
            <a:r>
              <a:rPr lang="en-US" dirty="0" err="1">
                <a:latin typeface="Courier"/>
                <a:cs typeface="Courier"/>
              </a:rPr>
              <a:t>sbin</a:t>
            </a:r>
            <a:r>
              <a:rPr lang="en-US" dirty="0">
                <a:latin typeface="Courier"/>
                <a:cs typeface="Courier"/>
              </a:rPr>
              <a:t>/</a:t>
            </a:r>
            <a:r>
              <a:rPr lang="en-US" dirty="0" err="1">
                <a:latin typeface="Courier"/>
                <a:cs typeface="Courier"/>
              </a:rPr>
              <a:t>blockdev</a:t>
            </a:r>
            <a:r>
              <a:rPr lang="en-US" dirty="0">
                <a:latin typeface="Courier"/>
                <a:cs typeface="Courier"/>
              </a:rPr>
              <a:t> --</a:t>
            </a:r>
            <a:r>
              <a:rPr lang="en-US" dirty="0" err="1">
                <a:latin typeface="Courier"/>
                <a:cs typeface="Courier"/>
              </a:rPr>
              <a:t>setra</a:t>
            </a:r>
            <a:r>
              <a:rPr lang="en-US" dirty="0">
                <a:latin typeface="Courier"/>
                <a:cs typeface="Courier"/>
              </a:rPr>
              <a:t> 262144 /</a:t>
            </a:r>
            <a:r>
              <a:rPr lang="en-US" dirty="0" err="1">
                <a:latin typeface="Courier"/>
                <a:cs typeface="Courier"/>
              </a:rPr>
              <a:t>dev</a:t>
            </a:r>
            <a:r>
              <a:rPr lang="en-US" dirty="0">
                <a:latin typeface="Courier"/>
                <a:cs typeface="Courier"/>
              </a:rPr>
              <a:t>/</a:t>
            </a:r>
            <a:r>
              <a:rPr lang="en-US" dirty="0" err="1">
                <a:latin typeface="Courier"/>
                <a:cs typeface="Courier"/>
              </a:rPr>
              <a:t>sdb</a:t>
            </a:r>
            <a:endParaRPr lang="en-US" dirty="0">
              <a:latin typeface="Courier"/>
              <a:cs typeface="Courier"/>
            </a:endParaRPr>
          </a:p>
          <a:p>
            <a:r>
              <a:rPr lang="en-US" dirty="0"/>
              <a:t>More information on </a:t>
            </a:r>
            <a:r>
              <a:rPr lang="en-US" dirty="0" err="1" smtClean="0"/>
              <a:t>readahead</a:t>
            </a:r>
            <a:r>
              <a:rPr lang="en-US" dirty="0" smtClean="0"/>
              <a:t>: </a:t>
            </a:r>
          </a:p>
          <a:p>
            <a:pPr lvl="1"/>
            <a:r>
              <a:rPr lang="en-US" dirty="0" smtClean="0"/>
              <a:t>http</a:t>
            </a:r>
            <a:r>
              <a:rPr lang="en-US" dirty="0"/>
              <a:t>://</a:t>
            </a:r>
            <a:r>
              <a:rPr lang="en-US" dirty="0" err="1"/>
              <a:t>www.kernel.org</a:t>
            </a:r>
            <a:r>
              <a:rPr lang="en-US" dirty="0"/>
              <a:t>/doc/</a:t>
            </a:r>
            <a:r>
              <a:rPr lang="en-US" dirty="0" err="1"/>
              <a:t>ols</a:t>
            </a:r>
            <a:r>
              <a:rPr lang="en-US" dirty="0"/>
              <a:t>/2004/ols2004v2-pages-105-116.pdf</a:t>
            </a:r>
          </a:p>
          <a:p>
            <a:endParaRPr lang="en-US" dirty="0"/>
          </a:p>
        </p:txBody>
      </p:sp>
      <p:sp>
        <p:nvSpPr>
          <p:cNvPr id="5" name="Date Placeholder 3"/>
          <p:cNvSpPr>
            <a:spLocks noGrp="1"/>
          </p:cNvSpPr>
          <p:nvPr>
            <p:ph type="dt" sz="half" idx="10"/>
          </p:nvPr>
        </p:nvSpPr>
        <p:spPr>
          <a:xfrm>
            <a:off x="6069930" y="6613560"/>
            <a:ext cx="2979710" cy="182562"/>
          </a:xfrm>
        </p:spPr>
        <p:txBody>
          <a:bodyPr/>
          <a:lstStyle/>
          <a:p>
            <a:pPr>
              <a:defRPr/>
            </a:pPr>
            <a:fld id="{A4C066DF-968D-2340-B25E-66D46178BCB9}" type="slidenum">
              <a:rPr lang="en-US" sz="800">
                <a:solidFill>
                  <a:prstClr val="black"/>
                </a:solidFill>
                <a:latin typeface="Arial"/>
              </a:rPr>
              <a:pPr>
                <a:defRPr/>
              </a:pPr>
              <a:t>29</a:t>
            </a:fld>
            <a:r>
              <a:rPr lang="en-US" sz="800" dirty="0">
                <a:solidFill>
                  <a:prstClr val="black"/>
                </a:solidFill>
                <a:latin typeface="Arial"/>
              </a:rPr>
              <a:t> – ESnet Science Engagement (</a:t>
            </a:r>
            <a:r>
              <a:rPr lang="en-US" sz="800" dirty="0">
                <a:solidFill>
                  <a:prstClr val="black"/>
                </a:solidFill>
                <a:latin typeface="Arial"/>
                <a:hlinkClick r:id="rId2"/>
              </a:rPr>
              <a:t>engage@es.net</a:t>
            </a:r>
            <a:r>
              <a:rPr lang="en-US" sz="800" dirty="0">
                <a:solidFill>
                  <a:prstClr val="black"/>
                </a:solidFill>
                <a:latin typeface="Arial"/>
              </a:rPr>
              <a:t>) - </a:t>
            </a:r>
            <a:fld id="{087BE274-2920-464F-BD83-825BA3315F3E}" type="datetime1">
              <a:rPr lang="en-US" sz="800">
                <a:solidFill>
                  <a:prstClr val="black"/>
                </a:solidFill>
                <a:latin typeface="Arial"/>
              </a:rPr>
              <a:pPr>
                <a:defRPr/>
              </a:pPr>
              <a:t>9/19/14</a:t>
            </a:fld>
            <a:endParaRPr lang="en-US" sz="800" dirty="0">
              <a:solidFill>
                <a:prstClr val="black"/>
              </a:solidFill>
              <a:latin typeface="Arial"/>
            </a:endParaRPr>
          </a:p>
        </p:txBody>
      </p:sp>
    </p:spTree>
    <p:extLst>
      <p:ext uri="{BB962C8B-B14F-4D97-AF65-F5344CB8AC3E}">
        <p14:creationId xmlns:p14="http://schemas.microsoft.com/office/powerpoint/2010/main" val="356477992"/>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50800"/>
            <a:ext cx="8661400" cy="697200"/>
          </a:xfrm>
        </p:spPr>
        <p:txBody>
          <a:bodyPr/>
          <a:lstStyle/>
          <a:p>
            <a:r>
              <a:rPr lang="en-US" sz="2700" dirty="0" smtClean="0"/>
              <a:t>The Data Transfer </a:t>
            </a:r>
            <a:r>
              <a:rPr lang="en-US" sz="2700" dirty="0" err="1" smtClean="0"/>
              <a:t>Superfecta</a:t>
            </a:r>
            <a:r>
              <a:rPr lang="en-US" sz="2700" dirty="0" smtClean="0"/>
              <a:t>: Science DMZ Model</a:t>
            </a:r>
            <a:endParaRPr lang="en-US" sz="2700" dirty="0"/>
          </a:p>
        </p:txBody>
      </p:sp>
      <p:sp>
        <p:nvSpPr>
          <p:cNvPr id="8" name="TextBox 7"/>
          <p:cNvSpPr txBox="1"/>
          <p:nvPr/>
        </p:nvSpPr>
        <p:spPr>
          <a:xfrm>
            <a:off x="0" y="2898770"/>
            <a:ext cx="2908300" cy="1015663"/>
          </a:xfrm>
          <a:prstGeom prst="rect">
            <a:avLst/>
          </a:prstGeom>
          <a:noFill/>
        </p:spPr>
        <p:txBody>
          <a:bodyPr wrap="square" rtlCol="0">
            <a:spAutoFit/>
          </a:bodyPr>
          <a:lstStyle/>
          <a:p>
            <a:pPr marL="0" lvl="1"/>
            <a:r>
              <a:rPr lang="en-US" dirty="0">
                <a:solidFill>
                  <a:srgbClr val="FF0000"/>
                </a:solidFill>
              </a:rPr>
              <a:t>Data Transfer </a:t>
            </a:r>
            <a:r>
              <a:rPr lang="en-US" dirty="0" smtClean="0">
                <a:solidFill>
                  <a:srgbClr val="FF0000"/>
                </a:solidFill>
              </a:rPr>
              <a:t>Node</a:t>
            </a:r>
          </a:p>
          <a:p>
            <a:pPr marL="285750" indent="-285750">
              <a:buFont typeface="Arial"/>
              <a:buChar char="•"/>
            </a:pPr>
            <a:r>
              <a:rPr lang="en-US" sz="1400" dirty="0">
                <a:solidFill>
                  <a:srgbClr val="FF0000"/>
                </a:solidFill>
              </a:rPr>
              <a:t>High performance</a:t>
            </a:r>
          </a:p>
          <a:p>
            <a:pPr marL="285750" indent="-285750">
              <a:buFont typeface="Arial"/>
              <a:buChar char="•"/>
            </a:pPr>
            <a:r>
              <a:rPr lang="en-US" sz="1400" dirty="0" smtClean="0">
                <a:solidFill>
                  <a:srgbClr val="FF0000"/>
                </a:solidFill>
              </a:rPr>
              <a:t>Configured </a:t>
            </a:r>
            <a:r>
              <a:rPr lang="en-US" sz="1400" dirty="0">
                <a:solidFill>
                  <a:srgbClr val="FF0000"/>
                </a:solidFill>
              </a:rPr>
              <a:t>for data transfer</a:t>
            </a:r>
          </a:p>
          <a:p>
            <a:pPr marL="285750" indent="-285750">
              <a:buFont typeface="Arial"/>
              <a:buChar char="•"/>
            </a:pPr>
            <a:r>
              <a:rPr lang="en-US" sz="1400" dirty="0">
                <a:solidFill>
                  <a:srgbClr val="FF0000"/>
                </a:solidFill>
              </a:rPr>
              <a:t>Proper tools</a:t>
            </a:r>
          </a:p>
        </p:txBody>
      </p:sp>
      <p:sp>
        <p:nvSpPr>
          <p:cNvPr id="17" name="TextBox 16"/>
          <p:cNvSpPr txBox="1"/>
          <p:nvPr/>
        </p:nvSpPr>
        <p:spPr>
          <a:xfrm>
            <a:off x="6722882" y="2726387"/>
            <a:ext cx="2421118" cy="1661994"/>
          </a:xfrm>
          <a:prstGeom prst="rect">
            <a:avLst/>
          </a:prstGeom>
          <a:noFill/>
        </p:spPr>
        <p:txBody>
          <a:bodyPr wrap="square" rtlCol="0">
            <a:spAutoFit/>
          </a:bodyPr>
          <a:lstStyle/>
          <a:p>
            <a:r>
              <a:rPr lang="en-US" dirty="0" err="1" smtClean="0"/>
              <a:t>perfSONAR</a:t>
            </a:r>
            <a:r>
              <a:rPr lang="en-US" dirty="0" smtClean="0"/>
              <a:t>            </a:t>
            </a:r>
          </a:p>
          <a:p>
            <a:pPr marL="285750" indent="-285750">
              <a:buFont typeface="Arial"/>
              <a:buChar char="•"/>
            </a:pPr>
            <a:r>
              <a:rPr lang="en-US" sz="1400" dirty="0" smtClean="0"/>
              <a:t>Enables fault isolation</a:t>
            </a:r>
          </a:p>
          <a:p>
            <a:pPr marL="285750" indent="-285750">
              <a:buFont typeface="Arial"/>
              <a:buChar char="•"/>
            </a:pPr>
            <a:r>
              <a:rPr lang="en-US" sz="1400" dirty="0" smtClean="0"/>
              <a:t>Verify </a:t>
            </a:r>
            <a:r>
              <a:rPr lang="en-US" sz="1400" dirty="0"/>
              <a:t>correct operation</a:t>
            </a:r>
          </a:p>
          <a:p>
            <a:pPr marL="285750" indent="-285750">
              <a:buFont typeface="Arial"/>
              <a:buChar char="•"/>
            </a:pPr>
            <a:r>
              <a:rPr lang="en-US" sz="1400" dirty="0"/>
              <a:t>Widely </a:t>
            </a:r>
            <a:r>
              <a:rPr lang="en-US" sz="1400" dirty="0" smtClean="0"/>
              <a:t>deployed in ESnet and other networks, as well as sites and facilities</a:t>
            </a:r>
            <a:endParaRPr lang="en-US" sz="1400" dirty="0"/>
          </a:p>
        </p:txBody>
      </p:sp>
      <p:sp>
        <p:nvSpPr>
          <p:cNvPr id="19" name="TextBox 18"/>
          <p:cNvSpPr txBox="1"/>
          <p:nvPr/>
        </p:nvSpPr>
        <p:spPr>
          <a:xfrm>
            <a:off x="3202959" y="5255419"/>
            <a:ext cx="3144824" cy="1231106"/>
          </a:xfrm>
          <a:prstGeom prst="rect">
            <a:avLst/>
          </a:prstGeom>
          <a:noFill/>
        </p:spPr>
        <p:txBody>
          <a:bodyPr wrap="square" rtlCol="0">
            <a:spAutoFit/>
          </a:bodyPr>
          <a:lstStyle/>
          <a:p>
            <a:r>
              <a:rPr lang="en-US" dirty="0" smtClean="0"/>
              <a:t>Science DMZ</a:t>
            </a:r>
          </a:p>
          <a:p>
            <a:pPr marL="285750" indent="-285750">
              <a:buFont typeface="Arial"/>
              <a:buChar char="•"/>
            </a:pPr>
            <a:r>
              <a:rPr lang="en-US" sz="1400" dirty="0" smtClean="0"/>
              <a:t>Dedicated location for DTN</a:t>
            </a:r>
          </a:p>
          <a:p>
            <a:pPr marL="285750" indent="-285750">
              <a:buFont typeface="Arial"/>
              <a:buChar char="•"/>
            </a:pPr>
            <a:r>
              <a:rPr lang="en-US" sz="1400" dirty="0" smtClean="0"/>
              <a:t>Proper security </a:t>
            </a:r>
          </a:p>
          <a:p>
            <a:pPr marL="285750" indent="-285750">
              <a:buFont typeface="Arial"/>
              <a:buChar char="•"/>
            </a:pPr>
            <a:r>
              <a:rPr lang="en-US" sz="1400" dirty="0" smtClean="0"/>
              <a:t>Easy to deploy - no </a:t>
            </a:r>
            <a:r>
              <a:rPr lang="en-US" sz="1400" dirty="0"/>
              <a:t>need to redesign the whole </a:t>
            </a:r>
            <a:r>
              <a:rPr lang="en-US" sz="1400" dirty="0" smtClean="0"/>
              <a:t>network</a:t>
            </a:r>
            <a:endParaRPr lang="en-US" sz="1400" dirty="0"/>
          </a:p>
        </p:txBody>
      </p:sp>
      <p:grpSp>
        <p:nvGrpSpPr>
          <p:cNvPr id="22" name="Group 21"/>
          <p:cNvGrpSpPr/>
          <p:nvPr/>
        </p:nvGrpSpPr>
        <p:grpSpPr>
          <a:xfrm>
            <a:off x="4711701" y="2603927"/>
            <a:ext cx="2179449" cy="1930400"/>
            <a:chOff x="3948446" y="3263045"/>
            <a:chExt cx="2778125" cy="2528156"/>
          </a:xfrm>
        </p:grpSpPr>
        <p:sp>
          <p:nvSpPr>
            <p:cNvPr id="26" name="Freeform 25"/>
            <p:cNvSpPr/>
            <p:nvPr/>
          </p:nvSpPr>
          <p:spPr>
            <a:xfrm>
              <a:off x="3948446" y="3263045"/>
              <a:ext cx="2633711" cy="2528156"/>
            </a:xfrm>
            <a:custGeom>
              <a:avLst/>
              <a:gdLst>
                <a:gd name="connsiteX0" fmla="*/ 0 w 2438400"/>
                <a:gd name="connsiteY0" fmla="*/ 1219200 h 2438400"/>
                <a:gd name="connsiteX1" fmla="*/ 1219200 w 2438400"/>
                <a:gd name="connsiteY1" fmla="*/ 0 h 2438400"/>
                <a:gd name="connsiteX2" fmla="*/ 2438400 w 2438400"/>
                <a:gd name="connsiteY2" fmla="*/ 1219200 h 2438400"/>
                <a:gd name="connsiteX3" fmla="*/ 1219200 w 2438400"/>
                <a:gd name="connsiteY3" fmla="*/ 2438400 h 2438400"/>
                <a:gd name="connsiteX4" fmla="*/ 0 w 2438400"/>
                <a:gd name="connsiteY4" fmla="*/ 1219200 h 2438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438400" h="2438400">
                  <a:moveTo>
                    <a:pt x="0" y="1219200"/>
                  </a:moveTo>
                  <a:cubicBezTo>
                    <a:pt x="0" y="545854"/>
                    <a:pt x="545854" y="0"/>
                    <a:pt x="1219200" y="0"/>
                  </a:cubicBezTo>
                  <a:cubicBezTo>
                    <a:pt x="1892546" y="0"/>
                    <a:pt x="2438400" y="545854"/>
                    <a:pt x="2438400" y="1219200"/>
                  </a:cubicBezTo>
                  <a:cubicBezTo>
                    <a:pt x="2438400" y="1892546"/>
                    <a:pt x="1892546" y="2438400"/>
                    <a:pt x="1219200" y="2438400"/>
                  </a:cubicBezTo>
                  <a:cubicBezTo>
                    <a:pt x="545854" y="2438400"/>
                    <a:pt x="0" y="1892546"/>
                    <a:pt x="0" y="1219200"/>
                  </a:cubicBezTo>
                  <a:close/>
                </a:path>
              </a:pathLst>
            </a:custGeom>
            <a:solidFill>
              <a:schemeClr val="bg1">
                <a:lumMod val="50000"/>
                <a:alpha val="50000"/>
              </a:schemeClr>
            </a:solidFill>
          </p:spPr>
          <p:style>
            <a:lnRef idx="3">
              <a:schemeClr val="lt1">
                <a:hueOff val="0"/>
                <a:satOff val="0"/>
                <a:lumOff val="0"/>
                <a:alphaOff val="0"/>
              </a:schemeClr>
            </a:lnRef>
            <a:fillRef idx="1">
              <a:schemeClr val="accent1">
                <a:alpha val="50000"/>
                <a:hueOff val="0"/>
                <a:satOff val="0"/>
                <a:lumOff val="0"/>
                <a:alphaOff val="0"/>
              </a:schemeClr>
            </a:fillRef>
            <a:effectRef idx="0">
              <a:schemeClr val="accent1">
                <a:alpha val="50000"/>
                <a:hueOff val="0"/>
                <a:satOff val="0"/>
                <a:lumOff val="0"/>
                <a:alphaOff val="0"/>
              </a:schemeClr>
            </a:effectRef>
            <a:fontRef idx="minor">
              <a:schemeClr val="tx1"/>
            </a:fontRef>
          </p:style>
          <p:txBody>
            <a:bodyPr spcFirstLastPara="0" vert="horz" wrap="square" lIns="745744" tIns="629920" rIns="229616" bIns="467360" numCol="1" spcCol="1270" anchor="ctr" anchorCtr="0">
              <a:noAutofit/>
            </a:bodyPr>
            <a:lstStyle/>
            <a:p>
              <a:pPr lvl="0" algn="ctr" defTabSz="2133600">
                <a:lnSpc>
                  <a:spcPct val="90000"/>
                </a:lnSpc>
                <a:spcBef>
                  <a:spcPct val="0"/>
                </a:spcBef>
                <a:spcAft>
                  <a:spcPct val="35000"/>
                </a:spcAft>
              </a:pPr>
              <a:endParaRPr lang="en-US" kern="1200" dirty="0"/>
            </a:p>
          </p:txBody>
        </p:sp>
        <p:sp>
          <p:nvSpPr>
            <p:cNvPr id="30" name="TextBox 29"/>
            <p:cNvSpPr txBox="1"/>
            <p:nvPr/>
          </p:nvSpPr>
          <p:spPr>
            <a:xfrm>
              <a:off x="4796172" y="3987800"/>
              <a:ext cx="1930399" cy="967394"/>
            </a:xfrm>
            <a:prstGeom prst="rect">
              <a:avLst/>
            </a:prstGeom>
            <a:noFill/>
          </p:spPr>
          <p:txBody>
            <a:bodyPr wrap="square" rtlCol="0">
              <a:spAutoFit/>
            </a:bodyPr>
            <a:lstStyle/>
            <a:p>
              <a:pPr algn="ctr"/>
              <a:r>
                <a:rPr lang="en-US" sz="1400" dirty="0" smtClean="0">
                  <a:solidFill>
                    <a:srgbClr val="A6A6A6"/>
                  </a:solidFill>
                </a:rPr>
                <a:t>Performance Testing &amp; Measurement</a:t>
              </a:r>
              <a:endParaRPr lang="en-US" sz="1400" dirty="0">
                <a:solidFill>
                  <a:srgbClr val="A6A6A6"/>
                </a:solidFill>
              </a:endParaRPr>
            </a:p>
          </p:txBody>
        </p:sp>
      </p:grpSp>
      <p:grpSp>
        <p:nvGrpSpPr>
          <p:cNvPr id="31" name="Group 30"/>
          <p:cNvGrpSpPr/>
          <p:nvPr/>
        </p:nvGrpSpPr>
        <p:grpSpPr>
          <a:xfrm>
            <a:off x="2578100" y="2603927"/>
            <a:ext cx="2155056" cy="1930400"/>
            <a:chOff x="3835126" y="3263045"/>
            <a:chExt cx="2747031" cy="2528156"/>
          </a:xfrm>
        </p:grpSpPr>
        <p:sp>
          <p:nvSpPr>
            <p:cNvPr id="32" name="Freeform 31"/>
            <p:cNvSpPr/>
            <p:nvPr/>
          </p:nvSpPr>
          <p:spPr>
            <a:xfrm>
              <a:off x="3948446" y="3263045"/>
              <a:ext cx="2633711" cy="2528156"/>
            </a:xfrm>
            <a:custGeom>
              <a:avLst/>
              <a:gdLst>
                <a:gd name="connsiteX0" fmla="*/ 0 w 2438400"/>
                <a:gd name="connsiteY0" fmla="*/ 1219200 h 2438400"/>
                <a:gd name="connsiteX1" fmla="*/ 1219200 w 2438400"/>
                <a:gd name="connsiteY1" fmla="*/ 0 h 2438400"/>
                <a:gd name="connsiteX2" fmla="*/ 2438400 w 2438400"/>
                <a:gd name="connsiteY2" fmla="*/ 1219200 h 2438400"/>
                <a:gd name="connsiteX3" fmla="*/ 1219200 w 2438400"/>
                <a:gd name="connsiteY3" fmla="*/ 2438400 h 2438400"/>
                <a:gd name="connsiteX4" fmla="*/ 0 w 2438400"/>
                <a:gd name="connsiteY4" fmla="*/ 1219200 h 2438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438400" h="2438400">
                  <a:moveTo>
                    <a:pt x="0" y="1219200"/>
                  </a:moveTo>
                  <a:cubicBezTo>
                    <a:pt x="0" y="545854"/>
                    <a:pt x="545854" y="0"/>
                    <a:pt x="1219200" y="0"/>
                  </a:cubicBezTo>
                  <a:cubicBezTo>
                    <a:pt x="1892546" y="0"/>
                    <a:pt x="2438400" y="545854"/>
                    <a:pt x="2438400" y="1219200"/>
                  </a:cubicBezTo>
                  <a:cubicBezTo>
                    <a:pt x="2438400" y="1892546"/>
                    <a:pt x="1892546" y="2438400"/>
                    <a:pt x="1219200" y="2438400"/>
                  </a:cubicBezTo>
                  <a:cubicBezTo>
                    <a:pt x="545854" y="2438400"/>
                    <a:pt x="0" y="1892546"/>
                    <a:pt x="0" y="1219200"/>
                  </a:cubicBezTo>
                  <a:close/>
                </a:path>
              </a:pathLst>
            </a:custGeom>
          </p:spPr>
          <p:style>
            <a:lnRef idx="3">
              <a:schemeClr val="lt1">
                <a:hueOff val="0"/>
                <a:satOff val="0"/>
                <a:lumOff val="0"/>
                <a:alphaOff val="0"/>
              </a:schemeClr>
            </a:lnRef>
            <a:fillRef idx="1">
              <a:schemeClr val="accent1">
                <a:alpha val="50000"/>
                <a:hueOff val="0"/>
                <a:satOff val="0"/>
                <a:lumOff val="0"/>
                <a:alphaOff val="0"/>
              </a:schemeClr>
            </a:fillRef>
            <a:effectRef idx="0">
              <a:schemeClr val="accent1">
                <a:alpha val="50000"/>
                <a:hueOff val="0"/>
                <a:satOff val="0"/>
                <a:lumOff val="0"/>
                <a:alphaOff val="0"/>
              </a:schemeClr>
            </a:effectRef>
            <a:fontRef idx="minor">
              <a:schemeClr val="tx1"/>
            </a:fontRef>
          </p:style>
          <p:txBody>
            <a:bodyPr spcFirstLastPara="0" vert="horz" wrap="square" lIns="745744" tIns="629920" rIns="229616" bIns="467360" numCol="1" spcCol="1270" anchor="ctr" anchorCtr="0">
              <a:noAutofit/>
            </a:bodyPr>
            <a:lstStyle/>
            <a:p>
              <a:pPr lvl="0" algn="ctr" defTabSz="2133600">
                <a:lnSpc>
                  <a:spcPct val="90000"/>
                </a:lnSpc>
                <a:spcBef>
                  <a:spcPct val="0"/>
                </a:spcBef>
                <a:spcAft>
                  <a:spcPct val="35000"/>
                </a:spcAft>
              </a:pPr>
              <a:endParaRPr lang="en-US" kern="1200" dirty="0"/>
            </a:p>
          </p:txBody>
        </p:sp>
        <p:sp>
          <p:nvSpPr>
            <p:cNvPr id="33" name="TextBox 32"/>
            <p:cNvSpPr txBox="1"/>
            <p:nvPr/>
          </p:nvSpPr>
          <p:spPr>
            <a:xfrm>
              <a:off x="3835126" y="3988359"/>
              <a:ext cx="1930399" cy="967394"/>
            </a:xfrm>
            <a:prstGeom prst="rect">
              <a:avLst/>
            </a:prstGeom>
            <a:noFill/>
          </p:spPr>
          <p:txBody>
            <a:bodyPr wrap="square" rtlCol="0">
              <a:spAutoFit/>
            </a:bodyPr>
            <a:lstStyle/>
            <a:p>
              <a:pPr algn="ctr"/>
              <a:r>
                <a:rPr lang="en-US" sz="1400" dirty="0" smtClean="0"/>
                <a:t>Dedicated Systems for Data Transfer</a:t>
              </a:r>
              <a:endParaRPr lang="en-US" sz="1400" dirty="0"/>
            </a:p>
          </p:txBody>
        </p:sp>
      </p:grpSp>
      <p:grpSp>
        <p:nvGrpSpPr>
          <p:cNvPr id="34" name="Group 33"/>
          <p:cNvGrpSpPr/>
          <p:nvPr/>
        </p:nvGrpSpPr>
        <p:grpSpPr>
          <a:xfrm>
            <a:off x="3678623" y="1726213"/>
            <a:ext cx="2066156" cy="1930400"/>
            <a:chOff x="3948446" y="3263045"/>
            <a:chExt cx="2633711" cy="2528156"/>
          </a:xfrm>
        </p:grpSpPr>
        <p:sp>
          <p:nvSpPr>
            <p:cNvPr id="35" name="Freeform 34"/>
            <p:cNvSpPr/>
            <p:nvPr/>
          </p:nvSpPr>
          <p:spPr>
            <a:xfrm>
              <a:off x="3948446" y="3263045"/>
              <a:ext cx="2633711" cy="2528156"/>
            </a:xfrm>
            <a:custGeom>
              <a:avLst/>
              <a:gdLst>
                <a:gd name="connsiteX0" fmla="*/ 0 w 2438400"/>
                <a:gd name="connsiteY0" fmla="*/ 1219200 h 2438400"/>
                <a:gd name="connsiteX1" fmla="*/ 1219200 w 2438400"/>
                <a:gd name="connsiteY1" fmla="*/ 0 h 2438400"/>
                <a:gd name="connsiteX2" fmla="*/ 2438400 w 2438400"/>
                <a:gd name="connsiteY2" fmla="*/ 1219200 h 2438400"/>
                <a:gd name="connsiteX3" fmla="*/ 1219200 w 2438400"/>
                <a:gd name="connsiteY3" fmla="*/ 2438400 h 2438400"/>
                <a:gd name="connsiteX4" fmla="*/ 0 w 2438400"/>
                <a:gd name="connsiteY4" fmla="*/ 1219200 h 2438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438400" h="2438400">
                  <a:moveTo>
                    <a:pt x="0" y="1219200"/>
                  </a:moveTo>
                  <a:cubicBezTo>
                    <a:pt x="0" y="545854"/>
                    <a:pt x="545854" y="0"/>
                    <a:pt x="1219200" y="0"/>
                  </a:cubicBezTo>
                  <a:cubicBezTo>
                    <a:pt x="1892546" y="0"/>
                    <a:pt x="2438400" y="545854"/>
                    <a:pt x="2438400" y="1219200"/>
                  </a:cubicBezTo>
                  <a:cubicBezTo>
                    <a:pt x="2438400" y="1892546"/>
                    <a:pt x="1892546" y="2438400"/>
                    <a:pt x="1219200" y="2438400"/>
                  </a:cubicBezTo>
                  <a:cubicBezTo>
                    <a:pt x="545854" y="2438400"/>
                    <a:pt x="0" y="1892546"/>
                    <a:pt x="0" y="1219200"/>
                  </a:cubicBezTo>
                  <a:close/>
                </a:path>
              </a:pathLst>
            </a:custGeom>
            <a:solidFill>
              <a:schemeClr val="bg1">
                <a:lumMod val="50000"/>
                <a:alpha val="50000"/>
              </a:schemeClr>
            </a:solidFill>
          </p:spPr>
          <p:style>
            <a:lnRef idx="3">
              <a:schemeClr val="lt1">
                <a:hueOff val="0"/>
                <a:satOff val="0"/>
                <a:lumOff val="0"/>
                <a:alphaOff val="0"/>
              </a:schemeClr>
            </a:lnRef>
            <a:fillRef idx="1">
              <a:schemeClr val="accent1">
                <a:alpha val="50000"/>
                <a:hueOff val="0"/>
                <a:satOff val="0"/>
                <a:lumOff val="0"/>
                <a:alphaOff val="0"/>
              </a:schemeClr>
            </a:fillRef>
            <a:effectRef idx="0">
              <a:schemeClr val="accent1">
                <a:alpha val="50000"/>
                <a:hueOff val="0"/>
                <a:satOff val="0"/>
                <a:lumOff val="0"/>
                <a:alphaOff val="0"/>
              </a:schemeClr>
            </a:effectRef>
            <a:fontRef idx="minor">
              <a:schemeClr val="tx1"/>
            </a:fontRef>
          </p:style>
          <p:txBody>
            <a:bodyPr spcFirstLastPara="0" vert="horz" wrap="square" lIns="745744" tIns="629920" rIns="229616" bIns="467360" numCol="1" spcCol="1270" anchor="ctr" anchorCtr="0">
              <a:noAutofit/>
            </a:bodyPr>
            <a:lstStyle/>
            <a:p>
              <a:pPr lvl="0" algn="ctr" defTabSz="2133600">
                <a:lnSpc>
                  <a:spcPct val="90000"/>
                </a:lnSpc>
                <a:spcBef>
                  <a:spcPct val="0"/>
                </a:spcBef>
                <a:spcAft>
                  <a:spcPct val="35000"/>
                </a:spcAft>
              </a:pPr>
              <a:endParaRPr lang="en-US" kern="1200" dirty="0"/>
            </a:p>
          </p:txBody>
        </p:sp>
        <p:sp>
          <p:nvSpPr>
            <p:cNvPr id="36" name="TextBox 35"/>
            <p:cNvSpPr txBox="1"/>
            <p:nvPr/>
          </p:nvSpPr>
          <p:spPr>
            <a:xfrm>
              <a:off x="4314442" y="3754943"/>
              <a:ext cx="1930399" cy="967394"/>
            </a:xfrm>
            <a:prstGeom prst="rect">
              <a:avLst/>
            </a:prstGeom>
            <a:noFill/>
            <a:ln>
              <a:noFill/>
            </a:ln>
          </p:spPr>
          <p:txBody>
            <a:bodyPr wrap="square" rtlCol="0">
              <a:spAutoFit/>
            </a:bodyPr>
            <a:lstStyle/>
            <a:p>
              <a:pPr algn="ctr"/>
              <a:r>
                <a:rPr lang="en-US" sz="1400" dirty="0" smtClean="0">
                  <a:solidFill>
                    <a:schemeClr val="bg1">
                      <a:lumMod val="65000"/>
                    </a:schemeClr>
                  </a:solidFill>
                </a:rPr>
                <a:t>Engagement with Network Users</a:t>
              </a:r>
              <a:endParaRPr lang="en-US" sz="1400" dirty="0">
                <a:solidFill>
                  <a:schemeClr val="bg1">
                    <a:lumMod val="65000"/>
                  </a:schemeClr>
                </a:solidFill>
              </a:endParaRPr>
            </a:p>
          </p:txBody>
        </p:sp>
      </p:grpSp>
      <p:grpSp>
        <p:nvGrpSpPr>
          <p:cNvPr id="37" name="Group 36"/>
          <p:cNvGrpSpPr/>
          <p:nvPr/>
        </p:nvGrpSpPr>
        <p:grpSpPr>
          <a:xfrm>
            <a:off x="3678623" y="3406602"/>
            <a:ext cx="2066156" cy="1930400"/>
            <a:chOff x="3948446" y="3263045"/>
            <a:chExt cx="2633711" cy="2528156"/>
          </a:xfrm>
        </p:grpSpPr>
        <p:sp>
          <p:nvSpPr>
            <p:cNvPr id="38" name="Freeform 37"/>
            <p:cNvSpPr/>
            <p:nvPr/>
          </p:nvSpPr>
          <p:spPr>
            <a:xfrm>
              <a:off x="3948446" y="3263045"/>
              <a:ext cx="2633711" cy="2528156"/>
            </a:xfrm>
            <a:custGeom>
              <a:avLst/>
              <a:gdLst>
                <a:gd name="connsiteX0" fmla="*/ 0 w 2438400"/>
                <a:gd name="connsiteY0" fmla="*/ 1219200 h 2438400"/>
                <a:gd name="connsiteX1" fmla="*/ 1219200 w 2438400"/>
                <a:gd name="connsiteY1" fmla="*/ 0 h 2438400"/>
                <a:gd name="connsiteX2" fmla="*/ 2438400 w 2438400"/>
                <a:gd name="connsiteY2" fmla="*/ 1219200 h 2438400"/>
                <a:gd name="connsiteX3" fmla="*/ 1219200 w 2438400"/>
                <a:gd name="connsiteY3" fmla="*/ 2438400 h 2438400"/>
                <a:gd name="connsiteX4" fmla="*/ 0 w 2438400"/>
                <a:gd name="connsiteY4" fmla="*/ 1219200 h 2438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438400" h="2438400">
                  <a:moveTo>
                    <a:pt x="0" y="1219200"/>
                  </a:moveTo>
                  <a:cubicBezTo>
                    <a:pt x="0" y="545854"/>
                    <a:pt x="545854" y="0"/>
                    <a:pt x="1219200" y="0"/>
                  </a:cubicBezTo>
                  <a:cubicBezTo>
                    <a:pt x="1892546" y="0"/>
                    <a:pt x="2438400" y="545854"/>
                    <a:pt x="2438400" y="1219200"/>
                  </a:cubicBezTo>
                  <a:cubicBezTo>
                    <a:pt x="2438400" y="1892546"/>
                    <a:pt x="1892546" y="2438400"/>
                    <a:pt x="1219200" y="2438400"/>
                  </a:cubicBezTo>
                  <a:cubicBezTo>
                    <a:pt x="545854" y="2438400"/>
                    <a:pt x="0" y="1892546"/>
                    <a:pt x="0" y="1219200"/>
                  </a:cubicBezTo>
                  <a:close/>
                </a:path>
              </a:pathLst>
            </a:custGeom>
            <a:solidFill>
              <a:schemeClr val="bg1">
                <a:lumMod val="50000"/>
                <a:alpha val="50000"/>
              </a:schemeClr>
            </a:solidFill>
          </p:spPr>
          <p:style>
            <a:lnRef idx="3">
              <a:schemeClr val="lt1">
                <a:hueOff val="0"/>
                <a:satOff val="0"/>
                <a:lumOff val="0"/>
                <a:alphaOff val="0"/>
              </a:schemeClr>
            </a:lnRef>
            <a:fillRef idx="1">
              <a:schemeClr val="accent1">
                <a:alpha val="50000"/>
                <a:hueOff val="0"/>
                <a:satOff val="0"/>
                <a:lumOff val="0"/>
                <a:alphaOff val="0"/>
              </a:schemeClr>
            </a:fillRef>
            <a:effectRef idx="0">
              <a:schemeClr val="accent1">
                <a:alpha val="50000"/>
                <a:hueOff val="0"/>
                <a:satOff val="0"/>
                <a:lumOff val="0"/>
                <a:alphaOff val="0"/>
              </a:schemeClr>
            </a:effectRef>
            <a:fontRef idx="minor">
              <a:schemeClr val="tx1"/>
            </a:fontRef>
          </p:style>
          <p:txBody>
            <a:bodyPr spcFirstLastPara="0" vert="horz" wrap="square" lIns="745744" tIns="629920" rIns="229616" bIns="467360" numCol="1" spcCol="1270" anchor="ctr" anchorCtr="0">
              <a:noAutofit/>
            </a:bodyPr>
            <a:lstStyle/>
            <a:p>
              <a:pPr lvl="0" algn="ctr" defTabSz="2133600">
                <a:lnSpc>
                  <a:spcPct val="90000"/>
                </a:lnSpc>
                <a:spcBef>
                  <a:spcPct val="0"/>
                </a:spcBef>
                <a:spcAft>
                  <a:spcPct val="35000"/>
                </a:spcAft>
              </a:pPr>
              <a:endParaRPr lang="en-US" kern="1200" dirty="0"/>
            </a:p>
          </p:txBody>
        </p:sp>
        <p:sp>
          <p:nvSpPr>
            <p:cNvPr id="39" name="TextBox 38"/>
            <p:cNvSpPr txBox="1"/>
            <p:nvPr/>
          </p:nvSpPr>
          <p:spPr>
            <a:xfrm>
              <a:off x="4327450" y="4513932"/>
              <a:ext cx="1930399" cy="685237"/>
            </a:xfrm>
            <a:prstGeom prst="rect">
              <a:avLst/>
            </a:prstGeom>
            <a:noFill/>
          </p:spPr>
          <p:txBody>
            <a:bodyPr wrap="square" rtlCol="0">
              <a:spAutoFit/>
            </a:bodyPr>
            <a:lstStyle/>
            <a:p>
              <a:pPr algn="ctr"/>
              <a:r>
                <a:rPr lang="en-US" sz="1400" dirty="0" smtClean="0">
                  <a:solidFill>
                    <a:srgbClr val="A6A6A6"/>
                  </a:solidFill>
                </a:rPr>
                <a:t>Network Architecture</a:t>
              </a:r>
              <a:endParaRPr lang="en-US" sz="1400" dirty="0">
                <a:solidFill>
                  <a:srgbClr val="A6A6A6"/>
                </a:solidFill>
              </a:endParaRPr>
            </a:p>
          </p:txBody>
        </p:sp>
      </p:grpSp>
      <p:sp>
        <p:nvSpPr>
          <p:cNvPr id="40" name="TextBox 39"/>
          <p:cNvSpPr txBox="1"/>
          <p:nvPr/>
        </p:nvSpPr>
        <p:spPr>
          <a:xfrm>
            <a:off x="3202959" y="748000"/>
            <a:ext cx="3290699" cy="1015663"/>
          </a:xfrm>
          <a:prstGeom prst="rect">
            <a:avLst/>
          </a:prstGeom>
          <a:noFill/>
        </p:spPr>
        <p:txBody>
          <a:bodyPr wrap="square" rtlCol="0">
            <a:spAutoFit/>
          </a:bodyPr>
          <a:lstStyle/>
          <a:p>
            <a:pPr marL="0" lvl="1"/>
            <a:r>
              <a:rPr lang="en-US" dirty="0" smtClean="0"/>
              <a:t>Engagement</a:t>
            </a:r>
          </a:p>
          <a:p>
            <a:pPr marL="285750" indent="-285750">
              <a:buFont typeface="Arial"/>
              <a:buChar char="•"/>
            </a:pPr>
            <a:r>
              <a:rPr lang="en-US" sz="1400" dirty="0" smtClean="0"/>
              <a:t>Partnerships</a:t>
            </a:r>
          </a:p>
          <a:p>
            <a:pPr marL="285750" indent="-285750">
              <a:buFont typeface="Arial"/>
              <a:buChar char="•"/>
            </a:pPr>
            <a:r>
              <a:rPr lang="en-US" sz="1400" dirty="0" smtClean="0"/>
              <a:t>Education &amp; Consulting</a:t>
            </a:r>
          </a:p>
          <a:p>
            <a:pPr marL="285750" indent="-285750">
              <a:buFont typeface="Arial"/>
              <a:buChar char="•"/>
            </a:pPr>
            <a:r>
              <a:rPr lang="en-US" sz="1400" dirty="0" smtClean="0"/>
              <a:t>Resources &amp; Knowledgebase</a:t>
            </a:r>
            <a:endParaRPr lang="en-US" sz="1400" dirty="0"/>
          </a:p>
        </p:txBody>
      </p:sp>
      <p:sp>
        <p:nvSpPr>
          <p:cNvPr id="21" name="Date Placeholder 3"/>
          <p:cNvSpPr>
            <a:spLocks noGrp="1"/>
          </p:cNvSpPr>
          <p:nvPr>
            <p:ph type="dt" sz="half" idx="10"/>
          </p:nvPr>
        </p:nvSpPr>
        <p:spPr>
          <a:xfrm>
            <a:off x="6069930" y="6613560"/>
            <a:ext cx="2979710" cy="182562"/>
          </a:xfrm>
        </p:spPr>
        <p:txBody>
          <a:bodyPr/>
          <a:lstStyle/>
          <a:p>
            <a:pPr>
              <a:defRPr/>
            </a:pPr>
            <a:fld id="{A4C066DF-968D-2340-B25E-66D46178BCB9}" type="slidenum">
              <a:rPr lang="en-US" sz="800">
                <a:solidFill>
                  <a:prstClr val="black"/>
                </a:solidFill>
                <a:latin typeface="Arial"/>
              </a:rPr>
              <a:pPr>
                <a:defRPr/>
              </a:pPr>
              <a:t>3</a:t>
            </a:fld>
            <a:r>
              <a:rPr lang="en-US" sz="800" dirty="0">
                <a:solidFill>
                  <a:prstClr val="black"/>
                </a:solidFill>
                <a:latin typeface="Arial"/>
              </a:rPr>
              <a:t> – ESnet Science Engagement (</a:t>
            </a:r>
            <a:r>
              <a:rPr lang="en-US" sz="800" dirty="0">
                <a:solidFill>
                  <a:prstClr val="black"/>
                </a:solidFill>
                <a:latin typeface="Arial"/>
                <a:hlinkClick r:id="rId3"/>
              </a:rPr>
              <a:t>engage@es.net</a:t>
            </a:r>
            <a:r>
              <a:rPr lang="en-US" sz="800" dirty="0">
                <a:solidFill>
                  <a:prstClr val="black"/>
                </a:solidFill>
                <a:latin typeface="Arial"/>
              </a:rPr>
              <a:t>) - </a:t>
            </a:r>
            <a:fld id="{087BE274-2920-464F-BD83-825BA3315F3E}" type="datetime1">
              <a:rPr lang="en-US" sz="800">
                <a:solidFill>
                  <a:prstClr val="black"/>
                </a:solidFill>
                <a:latin typeface="Arial"/>
              </a:rPr>
              <a:pPr>
                <a:defRPr/>
              </a:pPr>
              <a:t>9/19/14</a:t>
            </a:fld>
            <a:endParaRPr lang="en-US" sz="800" dirty="0">
              <a:solidFill>
                <a:prstClr val="black"/>
              </a:solidFill>
              <a:latin typeface="Arial"/>
            </a:endParaRPr>
          </a:p>
        </p:txBody>
      </p:sp>
    </p:spTree>
    <p:extLst>
      <p:ext uri="{BB962C8B-B14F-4D97-AF65-F5344CB8AC3E}">
        <p14:creationId xmlns:p14="http://schemas.microsoft.com/office/powerpoint/2010/main" val="2421982919"/>
      </p:ext>
    </p:extLst>
  </p:cSld>
  <p:clrMapOvr>
    <a:masterClrMapping/>
  </p:clrMapOvr>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dirty="0"/>
              <a:t>EXT4 </a:t>
            </a:r>
            <a:r>
              <a:rPr lang="en-US" sz="4000" dirty="0" smtClean="0"/>
              <a:t>Tuning</a:t>
            </a:r>
            <a:endParaRPr lang="en-US" sz="4000" dirty="0"/>
          </a:p>
        </p:txBody>
      </p:sp>
      <p:sp>
        <p:nvSpPr>
          <p:cNvPr id="3" name="Content Placeholder 2"/>
          <p:cNvSpPr>
            <a:spLocks noGrp="1"/>
          </p:cNvSpPr>
          <p:nvPr>
            <p:ph idx="1"/>
          </p:nvPr>
        </p:nvSpPr>
        <p:spPr>
          <a:xfrm>
            <a:off x="457200" y="1600200"/>
            <a:ext cx="8229600" cy="4142987"/>
          </a:xfrm>
        </p:spPr>
        <p:txBody>
          <a:bodyPr>
            <a:normAutofit fontScale="62500" lnSpcReduction="20000"/>
          </a:bodyPr>
          <a:lstStyle/>
          <a:p>
            <a:r>
              <a:rPr lang="en-US" dirty="0" smtClean="0"/>
              <a:t>The file </a:t>
            </a:r>
            <a:r>
              <a:rPr lang="en-US" dirty="0"/>
              <a:t>system should be tuned to the physical layout of the drives. </a:t>
            </a:r>
            <a:endParaRPr lang="en-US" dirty="0" smtClean="0"/>
          </a:p>
          <a:p>
            <a:pPr lvl="1"/>
            <a:r>
              <a:rPr lang="en-US" dirty="0" smtClean="0"/>
              <a:t>Stride </a:t>
            </a:r>
            <a:r>
              <a:rPr lang="en-US" dirty="0"/>
              <a:t>and stripe-width are used to align the volume according to the stripe-size of the RAID</a:t>
            </a:r>
            <a:r>
              <a:rPr lang="en-US" dirty="0" smtClean="0"/>
              <a:t>.</a:t>
            </a:r>
            <a:endParaRPr lang="en-US" dirty="0"/>
          </a:p>
          <a:p>
            <a:pPr lvl="2"/>
            <a:r>
              <a:rPr lang="en-US" dirty="0"/>
              <a:t>stride is calculated as Stripe Size / Block </a:t>
            </a:r>
            <a:r>
              <a:rPr lang="en-US" dirty="0" smtClean="0"/>
              <a:t>Size </a:t>
            </a:r>
          </a:p>
          <a:p>
            <a:pPr lvl="2"/>
            <a:r>
              <a:rPr lang="en-US" dirty="0" smtClean="0"/>
              <a:t>stripe</a:t>
            </a:r>
            <a:r>
              <a:rPr lang="en-US" dirty="0"/>
              <a:t>-width is calculated as </a:t>
            </a:r>
            <a:r>
              <a:rPr lang="en-US" dirty="0" smtClean="0"/>
              <a:t>Stride </a:t>
            </a:r>
            <a:r>
              <a:rPr lang="en-US" dirty="0"/>
              <a:t>* Number of Disks Providing Capacity</a:t>
            </a:r>
            <a:r>
              <a:rPr lang="en-US" dirty="0" smtClean="0"/>
              <a:t>.</a:t>
            </a:r>
          </a:p>
          <a:p>
            <a:pPr lvl="2"/>
            <a:r>
              <a:rPr lang="en-US" dirty="0" smtClean="0"/>
              <a:t>Units are disk blocks, not bytes – know your block size (512 or 4096 bytes, typically)</a:t>
            </a:r>
            <a:endParaRPr lang="en-US" dirty="0"/>
          </a:p>
          <a:p>
            <a:r>
              <a:rPr lang="en-US" dirty="0"/>
              <a:t>Disabling journaling will also improve performance, but reduces reliability. </a:t>
            </a:r>
            <a:endParaRPr lang="en-US" dirty="0" smtClean="0"/>
          </a:p>
          <a:p>
            <a:pPr lvl="1"/>
            <a:r>
              <a:rPr lang="en-US" dirty="0" smtClean="0"/>
              <a:t>Don’t do this unless you know what your are doing</a:t>
            </a:r>
          </a:p>
          <a:p>
            <a:pPr lvl="1"/>
            <a:r>
              <a:rPr lang="en-US" dirty="0" smtClean="0"/>
              <a:t>Fine for benchmarking and exploration, but don’t run this way in production</a:t>
            </a:r>
          </a:p>
          <a:p>
            <a:r>
              <a:rPr lang="en-US" dirty="0"/>
              <a:t>Sample </a:t>
            </a:r>
            <a:r>
              <a:rPr lang="en-US" dirty="0" err="1"/>
              <a:t>mkfs</a:t>
            </a:r>
            <a:r>
              <a:rPr lang="en-US" dirty="0"/>
              <a:t> </a:t>
            </a:r>
            <a:r>
              <a:rPr lang="en-US" dirty="0" smtClean="0"/>
              <a:t>command (disables journal):</a:t>
            </a:r>
            <a:endParaRPr lang="en-US" dirty="0"/>
          </a:p>
          <a:p>
            <a:pPr lvl="1"/>
            <a:r>
              <a:rPr lang="en-US" dirty="0" smtClean="0">
                <a:latin typeface="Courier"/>
                <a:cs typeface="Courier"/>
              </a:rPr>
              <a:t>/</a:t>
            </a:r>
            <a:r>
              <a:rPr lang="en-US" dirty="0" err="1">
                <a:latin typeface="Courier"/>
                <a:cs typeface="Courier"/>
              </a:rPr>
              <a:t>sbin</a:t>
            </a:r>
            <a:r>
              <a:rPr lang="en-US" dirty="0">
                <a:latin typeface="Courier"/>
                <a:cs typeface="Courier"/>
              </a:rPr>
              <a:t>/mkfs.ext4  /</a:t>
            </a:r>
            <a:r>
              <a:rPr lang="en-US" dirty="0" err="1">
                <a:latin typeface="Courier"/>
                <a:cs typeface="Courier"/>
              </a:rPr>
              <a:t>dev</a:t>
            </a:r>
            <a:r>
              <a:rPr lang="en-US" dirty="0">
                <a:latin typeface="Courier"/>
                <a:cs typeface="Courier"/>
              </a:rPr>
              <a:t>/sdb1 –b 4096 –E stride=</a:t>
            </a:r>
            <a:r>
              <a:rPr lang="en-US" dirty="0" smtClean="0">
                <a:latin typeface="Courier"/>
                <a:cs typeface="Courier"/>
              </a:rPr>
              <a:t>64 \ </a:t>
            </a:r>
            <a:r>
              <a:rPr lang="en-US" dirty="0">
                <a:latin typeface="Courier"/>
                <a:cs typeface="Courier"/>
              </a:rPr>
              <a:t>stripe-width=768 –O ^</a:t>
            </a:r>
            <a:r>
              <a:rPr lang="en-US" dirty="0" err="1" smtClean="0">
                <a:latin typeface="Courier"/>
                <a:cs typeface="Courier"/>
              </a:rPr>
              <a:t>has_journal</a:t>
            </a:r>
            <a:endParaRPr lang="en-US" dirty="0" smtClean="0">
              <a:latin typeface="Courier"/>
              <a:cs typeface="Courier"/>
            </a:endParaRPr>
          </a:p>
          <a:p>
            <a:endParaRPr lang="en-US" dirty="0"/>
          </a:p>
          <a:p>
            <a:endParaRPr lang="en-US" dirty="0"/>
          </a:p>
          <a:p>
            <a:endParaRPr lang="en-US" dirty="0"/>
          </a:p>
          <a:p>
            <a:endParaRPr lang="en-US" dirty="0"/>
          </a:p>
        </p:txBody>
      </p:sp>
      <p:sp>
        <p:nvSpPr>
          <p:cNvPr id="5" name="Date Placeholder 3"/>
          <p:cNvSpPr>
            <a:spLocks noGrp="1"/>
          </p:cNvSpPr>
          <p:nvPr>
            <p:ph type="dt" sz="half" idx="10"/>
          </p:nvPr>
        </p:nvSpPr>
        <p:spPr>
          <a:xfrm>
            <a:off x="6069930" y="6613560"/>
            <a:ext cx="2979710" cy="182562"/>
          </a:xfrm>
        </p:spPr>
        <p:txBody>
          <a:bodyPr/>
          <a:lstStyle/>
          <a:p>
            <a:pPr>
              <a:defRPr/>
            </a:pPr>
            <a:fld id="{A4C066DF-968D-2340-B25E-66D46178BCB9}" type="slidenum">
              <a:rPr lang="en-US" sz="800">
                <a:solidFill>
                  <a:prstClr val="black"/>
                </a:solidFill>
                <a:latin typeface="Arial"/>
              </a:rPr>
              <a:pPr>
                <a:defRPr/>
              </a:pPr>
              <a:t>30</a:t>
            </a:fld>
            <a:r>
              <a:rPr lang="en-US" sz="800" dirty="0">
                <a:solidFill>
                  <a:prstClr val="black"/>
                </a:solidFill>
                <a:latin typeface="Arial"/>
              </a:rPr>
              <a:t> – ESnet Science Engagement (</a:t>
            </a:r>
            <a:r>
              <a:rPr lang="en-US" sz="800" dirty="0">
                <a:solidFill>
                  <a:prstClr val="black"/>
                </a:solidFill>
                <a:latin typeface="Arial"/>
                <a:hlinkClick r:id="rId3"/>
              </a:rPr>
              <a:t>engage@es.net</a:t>
            </a:r>
            <a:r>
              <a:rPr lang="en-US" sz="800" dirty="0">
                <a:solidFill>
                  <a:prstClr val="black"/>
                </a:solidFill>
                <a:latin typeface="Arial"/>
              </a:rPr>
              <a:t>) - </a:t>
            </a:r>
            <a:fld id="{087BE274-2920-464F-BD83-825BA3315F3E}" type="datetime1">
              <a:rPr lang="en-US" sz="800">
                <a:solidFill>
                  <a:prstClr val="black"/>
                </a:solidFill>
                <a:latin typeface="Arial"/>
              </a:rPr>
              <a:pPr>
                <a:defRPr/>
              </a:pPr>
              <a:t>9/19/14</a:t>
            </a:fld>
            <a:endParaRPr lang="en-US" sz="800" dirty="0">
              <a:solidFill>
                <a:prstClr val="black"/>
              </a:solidFill>
              <a:latin typeface="Arial"/>
            </a:endParaRPr>
          </a:p>
        </p:txBody>
      </p:sp>
    </p:spTree>
    <p:extLst>
      <p:ext uri="{BB962C8B-B14F-4D97-AF65-F5344CB8AC3E}">
        <p14:creationId xmlns:p14="http://schemas.microsoft.com/office/powerpoint/2010/main" val="632188186"/>
      </p:ext>
    </p:extLst>
  </p:cSld>
  <p:clrMapOvr>
    <a:masterClrMapping/>
  </p:clrMapOvr>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dirty="0" smtClean="0"/>
              <a:t>File System Tuning (cont.)</a:t>
            </a:r>
            <a:endParaRPr lang="en-US" sz="4000" dirty="0"/>
          </a:p>
        </p:txBody>
      </p:sp>
      <p:sp>
        <p:nvSpPr>
          <p:cNvPr id="3" name="Content Placeholder 2"/>
          <p:cNvSpPr>
            <a:spLocks noGrp="1"/>
          </p:cNvSpPr>
          <p:nvPr>
            <p:ph idx="1"/>
          </p:nvPr>
        </p:nvSpPr>
        <p:spPr>
          <a:xfrm>
            <a:off x="457200" y="1291604"/>
            <a:ext cx="8229600" cy="4538891"/>
          </a:xfrm>
        </p:spPr>
        <p:txBody>
          <a:bodyPr>
            <a:noAutofit/>
          </a:bodyPr>
          <a:lstStyle/>
          <a:p>
            <a:r>
              <a:rPr lang="en-US" sz="1600" dirty="0"/>
              <a:t>There are also tuning settings that are done at mount time. Here are the ones that we have found improve DTN </a:t>
            </a:r>
            <a:r>
              <a:rPr lang="en-US" sz="1600" dirty="0" smtClean="0"/>
              <a:t>performance</a:t>
            </a:r>
          </a:p>
          <a:p>
            <a:r>
              <a:rPr lang="en-US" sz="1600" b="1" i="1" u="sng" dirty="0" smtClean="0"/>
              <a:t>Note well </a:t>
            </a:r>
            <a:r>
              <a:rPr lang="en-US" sz="1600" dirty="0" smtClean="0"/>
              <a:t>– many options trade reliability for performance</a:t>
            </a:r>
          </a:p>
          <a:p>
            <a:pPr lvl="1"/>
            <a:r>
              <a:rPr lang="en-US" sz="1400" b="1" dirty="0" smtClean="0"/>
              <a:t>Know Your </a:t>
            </a:r>
            <a:r>
              <a:rPr lang="en-US" sz="1400" b="1" dirty="0"/>
              <a:t>W</a:t>
            </a:r>
            <a:r>
              <a:rPr lang="en-US" sz="1400" b="1" dirty="0" smtClean="0"/>
              <a:t>orkflow (just like Know Your Network)</a:t>
            </a:r>
          </a:p>
          <a:p>
            <a:pPr lvl="1"/>
            <a:r>
              <a:rPr lang="en-US" sz="1400" dirty="0" smtClean="0"/>
              <a:t>Is your DTN going to be used as a cache?</a:t>
            </a:r>
          </a:p>
          <a:p>
            <a:pPr lvl="1"/>
            <a:r>
              <a:rPr lang="en-US" sz="1400" dirty="0" smtClean="0"/>
              <a:t>Is the workload predominantly reads (e.g. data service)?</a:t>
            </a:r>
          </a:p>
          <a:p>
            <a:pPr lvl="1"/>
            <a:r>
              <a:rPr lang="en-US" sz="1400" dirty="0" smtClean="0"/>
              <a:t>Is the DTN the source of truth for data sets?</a:t>
            </a:r>
            <a:endParaRPr lang="en-US" sz="1400" dirty="0"/>
          </a:p>
          <a:p>
            <a:r>
              <a:rPr lang="en-US" sz="1600" dirty="0"/>
              <a:t>data=</a:t>
            </a:r>
            <a:r>
              <a:rPr lang="en-US" sz="1600" dirty="0" err="1"/>
              <a:t>writeback</a:t>
            </a:r>
            <a:r>
              <a:rPr lang="en-US" sz="1600" dirty="0"/>
              <a:t> </a:t>
            </a:r>
          </a:p>
          <a:p>
            <a:pPr lvl="1"/>
            <a:r>
              <a:rPr lang="en-US" sz="1400" dirty="0" smtClean="0"/>
              <a:t>This option </a:t>
            </a:r>
            <a:r>
              <a:rPr lang="en-US" sz="1400" dirty="0"/>
              <a:t>forces ext4 to use journaling only for metadata. This gives a huge improvement in write </a:t>
            </a:r>
            <a:r>
              <a:rPr lang="en-US" sz="1400" dirty="0" smtClean="0"/>
              <a:t>performance</a:t>
            </a:r>
          </a:p>
          <a:p>
            <a:pPr lvl="1"/>
            <a:r>
              <a:rPr lang="en-US" sz="1400" dirty="0" smtClean="0"/>
              <a:t>Some reliability concerns – understand before deploying</a:t>
            </a:r>
            <a:endParaRPr lang="en-US" sz="1400" dirty="0"/>
          </a:p>
          <a:p>
            <a:r>
              <a:rPr lang="en-US" sz="1600" dirty="0"/>
              <a:t>c</a:t>
            </a:r>
            <a:r>
              <a:rPr lang="en-US" sz="1600" dirty="0" smtClean="0"/>
              <a:t>ommit=300 </a:t>
            </a:r>
          </a:p>
          <a:p>
            <a:pPr lvl="1"/>
            <a:r>
              <a:rPr lang="en-US" sz="1400" dirty="0" smtClean="0"/>
              <a:t>This parameter tells ext4 to sync its metadata and data every 300s (default is 5)</a:t>
            </a:r>
          </a:p>
          <a:p>
            <a:pPr lvl="1"/>
            <a:r>
              <a:rPr lang="en-US" sz="1400" dirty="0" smtClean="0"/>
              <a:t>This reduces the reliability of data writes, but increases performance</a:t>
            </a:r>
          </a:p>
          <a:p>
            <a:r>
              <a:rPr lang="en-US" sz="1600" dirty="0" smtClean="0"/>
              <a:t>barrier=0</a:t>
            </a:r>
          </a:p>
          <a:p>
            <a:pPr lvl="1"/>
            <a:r>
              <a:rPr lang="en-US" sz="1400" dirty="0" smtClean="0"/>
              <a:t>Barriers enforce proper ordering of disk writes, making volatile disk caches safe</a:t>
            </a:r>
          </a:p>
          <a:p>
            <a:pPr lvl="1"/>
            <a:r>
              <a:rPr lang="en-US" sz="1400" dirty="0" smtClean="0"/>
              <a:t>If your cache is battery-backed, this may safely improve performance</a:t>
            </a:r>
            <a:endParaRPr lang="en-US" sz="1200" dirty="0"/>
          </a:p>
        </p:txBody>
      </p:sp>
      <p:sp>
        <p:nvSpPr>
          <p:cNvPr id="5" name="Date Placeholder 3"/>
          <p:cNvSpPr>
            <a:spLocks noGrp="1"/>
          </p:cNvSpPr>
          <p:nvPr>
            <p:ph type="dt" sz="half" idx="10"/>
          </p:nvPr>
        </p:nvSpPr>
        <p:spPr>
          <a:xfrm>
            <a:off x="6069930" y="6613560"/>
            <a:ext cx="2979710" cy="182562"/>
          </a:xfrm>
        </p:spPr>
        <p:txBody>
          <a:bodyPr/>
          <a:lstStyle/>
          <a:p>
            <a:pPr>
              <a:defRPr/>
            </a:pPr>
            <a:fld id="{A4C066DF-968D-2340-B25E-66D46178BCB9}" type="slidenum">
              <a:rPr lang="en-US" sz="800">
                <a:solidFill>
                  <a:prstClr val="black"/>
                </a:solidFill>
                <a:latin typeface="Arial"/>
              </a:rPr>
              <a:pPr>
                <a:defRPr/>
              </a:pPr>
              <a:t>31</a:t>
            </a:fld>
            <a:r>
              <a:rPr lang="en-US" sz="800" dirty="0">
                <a:solidFill>
                  <a:prstClr val="black"/>
                </a:solidFill>
                <a:latin typeface="Arial"/>
              </a:rPr>
              <a:t> – ESnet Science Engagement (</a:t>
            </a:r>
            <a:r>
              <a:rPr lang="en-US" sz="800" dirty="0">
                <a:solidFill>
                  <a:prstClr val="black"/>
                </a:solidFill>
                <a:latin typeface="Arial"/>
                <a:hlinkClick r:id="rId2"/>
              </a:rPr>
              <a:t>engage@es.net</a:t>
            </a:r>
            <a:r>
              <a:rPr lang="en-US" sz="800" dirty="0">
                <a:solidFill>
                  <a:prstClr val="black"/>
                </a:solidFill>
                <a:latin typeface="Arial"/>
              </a:rPr>
              <a:t>) - </a:t>
            </a:r>
            <a:fld id="{087BE274-2920-464F-BD83-825BA3315F3E}" type="datetime1">
              <a:rPr lang="en-US" sz="800">
                <a:solidFill>
                  <a:prstClr val="black"/>
                </a:solidFill>
                <a:latin typeface="Arial"/>
              </a:rPr>
              <a:pPr>
                <a:defRPr/>
              </a:pPr>
              <a:t>9/19/14</a:t>
            </a:fld>
            <a:endParaRPr lang="en-US" sz="800" dirty="0">
              <a:solidFill>
                <a:prstClr val="black"/>
              </a:solidFill>
              <a:latin typeface="Arial"/>
            </a:endParaRPr>
          </a:p>
        </p:txBody>
      </p:sp>
    </p:spTree>
    <p:extLst>
      <p:ext uri="{BB962C8B-B14F-4D97-AF65-F5344CB8AC3E}">
        <p14:creationId xmlns:p14="http://schemas.microsoft.com/office/powerpoint/2010/main" val="2674306810"/>
      </p:ext>
    </p:extLst>
  </p:cSld>
  <p:clrMapOvr>
    <a:masterClrMapping/>
  </p:clrMapOvr>
  <p:timing>
    <p:tnLst>
      <p:par>
        <p:cTn xmlns:p14="http://schemas.microsoft.com/office/powerpoint/2010/mai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dirty="0" smtClean="0"/>
              <a:t>File System Tuning (cont.)</a:t>
            </a:r>
            <a:endParaRPr lang="en-US" sz="4000" dirty="0"/>
          </a:p>
        </p:txBody>
      </p:sp>
      <p:sp>
        <p:nvSpPr>
          <p:cNvPr id="3" name="Content Placeholder 2"/>
          <p:cNvSpPr>
            <a:spLocks noGrp="1"/>
          </p:cNvSpPr>
          <p:nvPr>
            <p:ph idx="1"/>
          </p:nvPr>
        </p:nvSpPr>
        <p:spPr>
          <a:xfrm>
            <a:off x="457200" y="1291603"/>
            <a:ext cx="8229600" cy="4886325"/>
          </a:xfrm>
        </p:spPr>
        <p:txBody>
          <a:bodyPr>
            <a:noAutofit/>
          </a:bodyPr>
          <a:lstStyle/>
          <a:p>
            <a:r>
              <a:rPr lang="en-US" sz="2000" dirty="0" smtClean="0"/>
              <a:t>These mount-time options are less risky</a:t>
            </a:r>
            <a:endParaRPr lang="en-US" sz="2000" dirty="0"/>
          </a:p>
          <a:p>
            <a:r>
              <a:rPr lang="en-US" sz="1800" dirty="0" err="1" smtClean="0"/>
              <a:t>inode_readahead_blks</a:t>
            </a:r>
            <a:r>
              <a:rPr lang="en-US" sz="1800" dirty="0"/>
              <a:t>=64 </a:t>
            </a:r>
            <a:endParaRPr lang="en-US" sz="1800" dirty="0" smtClean="0"/>
          </a:p>
          <a:p>
            <a:pPr lvl="1"/>
            <a:r>
              <a:rPr lang="en-US" sz="1600" dirty="0" smtClean="0"/>
              <a:t>this </a:t>
            </a:r>
            <a:r>
              <a:rPr lang="en-US" sz="1600" dirty="0"/>
              <a:t>specifies the number of </a:t>
            </a:r>
            <a:r>
              <a:rPr lang="en-US" sz="1600" dirty="0" err="1"/>
              <a:t>inode</a:t>
            </a:r>
            <a:r>
              <a:rPr lang="en-US" sz="1600" dirty="0"/>
              <a:t> blocks to be read ahead by ext4’s </a:t>
            </a:r>
            <a:r>
              <a:rPr lang="en-US" sz="1600" dirty="0" err="1"/>
              <a:t>readahead</a:t>
            </a:r>
            <a:r>
              <a:rPr lang="en-US" sz="1600" dirty="0"/>
              <a:t> </a:t>
            </a:r>
            <a:r>
              <a:rPr lang="en-US" sz="1600" dirty="0" smtClean="0"/>
              <a:t>algorithm</a:t>
            </a:r>
          </a:p>
          <a:p>
            <a:pPr lvl="1"/>
            <a:r>
              <a:rPr lang="en-US" sz="1600" dirty="0" smtClean="0"/>
              <a:t>Default </a:t>
            </a:r>
            <a:r>
              <a:rPr lang="en-US" sz="1600" dirty="0"/>
              <a:t>is </a:t>
            </a:r>
            <a:r>
              <a:rPr lang="en-US" sz="1600" dirty="0" smtClean="0"/>
              <a:t>32</a:t>
            </a:r>
            <a:r>
              <a:rPr lang="en-US" sz="1600" dirty="0"/>
              <a:t> </a:t>
            </a:r>
            <a:r>
              <a:rPr lang="en-US" sz="1600" dirty="0" smtClean="0"/>
              <a:t>blocks</a:t>
            </a:r>
          </a:p>
          <a:p>
            <a:r>
              <a:rPr lang="en-US" sz="1800" dirty="0" err="1" smtClean="0"/>
              <a:t>noatime</a:t>
            </a:r>
            <a:r>
              <a:rPr lang="en-US" sz="1800" dirty="0" err="1"/>
              <a:t>,</a:t>
            </a:r>
            <a:r>
              <a:rPr lang="en-US" sz="1800" dirty="0" err="1" smtClean="0"/>
              <a:t>nodiratime</a:t>
            </a:r>
            <a:endParaRPr lang="en-US" sz="1800" dirty="0"/>
          </a:p>
          <a:p>
            <a:pPr lvl="1"/>
            <a:r>
              <a:rPr lang="en-US" sz="1600" dirty="0" smtClean="0"/>
              <a:t>These parameters </a:t>
            </a:r>
            <a:r>
              <a:rPr lang="en-US" sz="1600" dirty="0"/>
              <a:t>tells ext4 not to write the file and directory access timestamps</a:t>
            </a:r>
            <a:r>
              <a:rPr lang="en-US" sz="1600" dirty="0" smtClean="0"/>
              <a:t>.</a:t>
            </a:r>
          </a:p>
          <a:p>
            <a:pPr lvl="1"/>
            <a:r>
              <a:rPr lang="en-US" sz="1600" dirty="0"/>
              <a:t>A</a:t>
            </a:r>
            <a:r>
              <a:rPr lang="en-US" sz="1600" dirty="0" smtClean="0"/>
              <a:t>lmost always a no-brainer</a:t>
            </a:r>
          </a:p>
          <a:p>
            <a:pPr lvl="2"/>
            <a:r>
              <a:rPr lang="en-US" sz="1400" dirty="0"/>
              <a:t>M</a:t>
            </a:r>
            <a:r>
              <a:rPr lang="en-US" sz="1400" dirty="0" smtClean="0"/>
              <a:t>ost applications don</a:t>
            </a:r>
            <a:r>
              <a:rPr lang="fr-FR" sz="1400" dirty="0" smtClean="0"/>
              <a:t>’</a:t>
            </a:r>
            <a:r>
              <a:rPr lang="en-US" sz="1400" dirty="0" smtClean="0"/>
              <a:t>t use file or directory access time</a:t>
            </a:r>
          </a:p>
          <a:p>
            <a:pPr lvl="2"/>
            <a:r>
              <a:rPr lang="en-US" sz="1400" dirty="0" smtClean="0"/>
              <a:t>If your application does rely on </a:t>
            </a:r>
            <a:r>
              <a:rPr lang="en-US" sz="1400" dirty="0" err="1" smtClean="0"/>
              <a:t>atime</a:t>
            </a:r>
            <a:r>
              <a:rPr lang="en-US" sz="1400" dirty="0" smtClean="0"/>
              <a:t>, don’t use this</a:t>
            </a:r>
            <a:endParaRPr lang="en-US" sz="1400" dirty="0"/>
          </a:p>
          <a:p>
            <a:r>
              <a:rPr lang="en-US" sz="1800" dirty="0"/>
              <a:t>Sample </a:t>
            </a:r>
            <a:r>
              <a:rPr lang="en-US" sz="1800" dirty="0" err="1"/>
              <a:t>fstab</a:t>
            </a:r>
            <a:r>
              <a:rPr lang="en-US" sz="1800" dirty="0"/>
              <a:t> </a:t>
            </a:r>
            <a:r>
              <a:rPr lang="en-US" sz="1800" dirty="0" smtClean="0"/>
              <a:t>entry (includes safe and less-safe options):</a:t>
            </a:r>
            <a:endParaRPr lang="en-US" sz="1800" dirty="0"/>
          </a:p>
          <a:p>
            <a:pPr lvl="1"/>
            <a:r>
              <a:rPr lang="en-US" sz="1400" dirty="0" smtClean="0">
                <a:latin typeface="Courier"/>
                <a:cs typeface="Courier"/>
              </a:rPr>
              <a:t>/</a:t>
            </a:r>
            <a:r>
              <a:rPr lang="en-US" sz="1400" dirty="0" err="1">
                <a:latin typeface="Courier"/>
                <a:cs typeface="Courier"/>
              </a:rPr>
              <a:t>dev</a:t>
            </a:r>
            <a:r>
              <a:rPr lang="en-US" sz="1400" dirty="0">
                <a:latin typeface="Courier"/>
                <a:cs typeface="Courier"/>
              </a:rPr>
              <a:t>/sdb1 /storage/data1 ext4 </a:t>
            </a:r>
            <a:r>
              <a:rPr lang="en-US" sz="1400" dirty="0" err="1">
                <a:latin typeface="Courier"/>
                <a:cs typeface="Courier"/>
              </a:rPr>
              <a:t>inode_readahead_blks</a:t>
            </a:r>
            <a:r>
              <a:rPr lang="en-US" sz="1400" dirty="0">
                <a:latin typeface="Courier"/>
                <a:cs typeface="Courier"/>
              </a:rPr>
              <a:t>=64,data=</a:t>
            </a:r>
            <a:r>
              <a:rPr lang="en-US" sz="1400" dirty="0" err="1">
                <a:latin typeface="Courier"/>
                <a:cs typeface="Courier"/>
              </a:rPr>
              <a:t>writeback,barrier</a:t>
            </a:r>
            <a:r>
              <a:rPr lang="en-US" sz="1400" dirty="0">
                <a:latin typeface="Courier"/>
                <a:cs typeface="Courier"/>
              </a:rPr>
              <a:t>=0,commit=300,noatime,nodiratime</a:t>
            </a:r>
          </a:p>
          <a:p>
            <a:pPr lvl="1"/>
            <a:r>
              <a:rPr lang="en-US" sz="1400" dirty="0" smtClean="0"/>
              <a:t>For more info see: </a:t>
            </a:r>
            <a:r>
              <a:rPr lang="en-US" sz="1400" dirty="0">
                <a:hlinkClick r:id="rId2"/>
              </a:rPr>
              <a:t>http://kernel.org/doc/Documentation/filesystems/ext4.</a:t>
            </a:r>
            <a:r>
              <a:rPr lang="en-US" sz="1400" dirty="0" smtClean="0">
                <a:hlinkClick r:id="rId2"/>
              </a:rPr>
              <a:t>txt</a:t>
            </a:r>
            <a:r>
              <a:rPr lang="en-US" sz="1400" dirty="0" smtClean="0"/>
              <a:t> </a:t>
            </a:r>
            <a:endParaRPr lang="en-US" sz="1400" dirty="0"/>
          </a:p>
        </p:txBody>
      </p:sp>
      <p:sp>
        <p:nvSpPr>
          <p:cNvPr id="5" name="Date Placeholder 3"/>
          <p:cNvSpPr>
            <a:spLocks noGrp="1"/>
          </p:cNvSpPr>
          <p:nvPr>
            <p:ph type="dt" sz="half" idx="10"/>
          </p:nvPr>
        </p:nvSpPr>
        <p:spPr>
          <a:xfrm>
            <a:off x="6069930" y="6613560"/>
            <a:ext cx="2979710" cy="182562"/>
          </a:xfrm>
        </p:spPr>
        <p:txBody>
          <a:bodyPr/>
          <a:lstStyle/>
          <a:p>
            <a:pPr>
              <a:defRPr/>
            </a:pPr>
            <a:fld id="{A4C066DF-968D-2340-B25E-66D46178BCB9}" type="slidenum">
              <a:rPr lang="en-US" sz="800">
                <a:solidFill>
                  <a:prstClr val="black"/>
                </a:solidFill>
                <a:latin typeface="Arial"/>
              </a:rPr>
              <a:pPr>
                <a:defRPr/>
              </a:pPr>
              <a:t>32</a:t>
            </a:fld>
            <a:r>
              <a:rPr lang="en-US" sz="800" dirty="0">
                <a:solidFill>
                  <a:prstClr val="black"/>
                </a:solidFill>
                <a:latin typeface="Arial"/>
              </a:rPr>
              <a:t> – ESnet Science Engagement (</a:t>
            </a:r>
            <a:r>
              <a:rPr lang="en-US" sz="800" dirty="0">
                <a:solidFill>
                  <a:prstClr val="black"/>
                </a:solidFill>
                <a:latin typeface="Arial"/>
                <a:hlinkClick r:id="rId3"/>
              </a:rPr>
              <a:t>engage@es.net</a:t>
            </a:r>
            <a:r>
              <a:rPr lang="en-US" sz="800" dirty="0">
                <a:solidFill>
                  <a:prstClr val="black"/>
                </a:solidFill>
                <a:latin typeface="Arial"/>
              </a:rPr>
              <a:t>) - </a:t>
            </a:r>
            <a:fld id="{087BE274-2920-464F-BD83-825BA3315F3E}" type="datetime1">
              <a:rPr lang="en-US" sz="800">
                <a:solidFill>
                  <a:prstClr val="black"/>
                </a:solidFill>
                <a:latin typeface="Arial"/>
              </a:rPr>
              <a:pPr>
                <a:defRPr/>
              </a:pPr>
              <a:t>9/19/14</a:t>
            </a:fld>
            <a:endParaRPr lang="en-US" sz="800" dirty="0">
              <a:solidFill>
                <a:prstClr val="black"/>
              </a:solidFill>
              <a:latin typeface="Arial"/>
            </a:endParaRPr>
          </a:p>
        </p:txBody>
      </p:sp>
    </p:spTree>
    <p:extLst>
      <p:ext uri="{BB962C8B-B14F-4D97-AF65-F5344CB8AC3E}">
        <p14:creationId xmlns:p14="http://schemas.microsoft.com/office/powerpoint/2010/main" val="3335510568"/>
      </p:ext>
    </p:extLst>
  </p:cSld>
  <p:clrMapOvr>
    <a:masterClrMapping/>
  </p:clrMapOvr>
  <p:timing>
    <p:tnLst>
      <p:par>
        <p:cTn xmlns:p14="http://schemas.microsoft.com/office/powerpoint/2010/mai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dirty="0"/>
              <a:t>RAID </a:t>
            </a:r>
            <a:r>
              <a:rPr lang="en-US" sz="4000" dirty="0" smtClean="0"/>
              <a:t>Controller</a:t>
            </a:r>
            <a:endParaRPr lang="en-US" sz="4000" dirty="0"/>
          </a:p>
        </p:txBody>
      </p:sp>
      <p:sp>
        <p:nvSpPr>
          <p:cNvPr id="3" name="Content Placeholder 2"/>
          <p:cNvSpPr>
            <a:spLocks noGrp="1"/>
          </p:cNvSpPr>
          <p:nvPr>
            <p:ph idx="1"/>
          </p:nvPr>
        </p:nvSpPr>
        <p:spPr>
          <a:xfrm>
            <a:off x="457200" y="1417638"/>
            <a:ext cx="8229600" cy="4467475"/>
          </a:xfrm>
        </p:spPr>
        <p:txBody>
          <a:bodyPr>
            <a:normAutofit fontScale="62500" lnSpcReduction="20000"/>
          </a:bodyPr>
          <a:lstStyle/>
          <a:p>
            <a:r>
              <a:rPr lang="en-US" dirty="0" smtClean="0"/>
              <a:t>Different </a:t>
            </a:r>
            <a:r>
              <a:rPr lang="en-US" dirty="0"/>
              <a:t>RAID controllers provide different tuning controls</a:t>
            </a:r>
            <a:r>
              <a:rPr lang="en-US" dirty="0" smtClean="0"/>
              <a:t>. Check </a:t>
            </a:r>
            <a:r>
              <a:rPr lang="en-US" dirty="0"/>
              <a:t>the documentation for your controller and use the settings recommended to optimize for large file reading. </a:t>
            </a:r>
            <a:endParaRPr lang="en-US" dirty="0" smtClean="0"/>
          </a:p>
          <a:p>
            <a:pPr lvl="1"/>
            <a:r>
              <a:rPr lang="en-US" dirty="0" smtClean="0"/>
              <a:t>You </a:t>
            </a:r>
            <a:r>
              <a:rPr lang="en-US" dirty="0"/>
              <a:t>will usually want to disable any “smart” controller built-in options, as they are typically designed for different workflows.</a:t>
            </a:r>
          </a:p>
          <a:p>
            <a:r>
              <a:rPr lang="en-US" dirty="0" smtClean="0"/>
              <a:t>Here </a:t>
            </a:r>
            <a:r>
              <a:rPr lang="en-US" dirty="0"/>
              <a:t>are some settings that we found increase performance on a 3ware RAID controller. These settings are in the BIOS, and can be entered by pressing Alt+3 when the system boots up</a:t>
            </a:r>
            <a:r>
              <a:rPr lang="en-US" dirty="0" smtClean="0"/>
              <a:t>.</a:t>
            </a:r>
            <a:endParaRPr lang="en-US" dirty="0"/>
          </a:p>
          <a:p>
            <a:pPr lvl="1">
              <a:buFont typeface="Lucida Grande"/>
              <a:buChar char="-"/>
            </a:pPr>
            <a:r>
              <a:rPr lang="en-US" dirty="0"/>
              <a:t>Write cache – </a:t>
            </a:r>
            <a:r>
              <a:rPr lang="en-US" dirty="0" smtClean="0"/>
              <a:t>Enabled (</a:t>
            </a:r>
            <a:r>
              <a:rPr lang="en-US" b="1" i="1" dirty="0" smtClean="0"/>
              <a:t>reliability check – do you have a battery backup for your RAID cache memory?</a:t>
            </a:r>
            <a:r>
              <a:rPr lang="en-US" dirty="0" smtClean="0"/>
              <a:t>)</a:t>
            </a:r>
            <a:endParaRPr lang="en-US" dirty="0"/>
          </a:p>
          <a:p>
            <a:pPr lvl="1">
              <a:buFont typeface="Lucida Grande"/>
              <a:buChar char="-"/>
            </a:pPr>
            <a:r>
              <a:rPr lang="en-US" dirty="0"/>
              <a:t>Read cache – Enabled</a:t>
            </a:r>
          </a:p>
          <a:p>
            <a:pPr lvl="1">
              <a:buFont typeface="Lucida Grande"/>
              <a:buChar char="-"/>
            </a:pPr>
            <a:r>
              <a:rPr lang="en-US" dirty="0"/>
              <a:t>Continue on Error – Disabled</a:t>
            </a:r>
          </a:p>
          <a:p>
            <a:pPr lvl="1">
              <a:buFont typeface="Lucida Grande"/>
              <a:buChar char="-"/>
            </a:pPr>
            <a:r>
              <a:rPr lang="en-US" dirty="0"/>
              <a:t>Drive Queuing – Enabled</a:t>
            </a:r>
          </a:p>
          <a:p>
            <a:pPr lvl="1">
              <a:buFont typeface="Lucida Grande"/>
              <a:buChar char="-"/>
            </a:pPr>
            <a:r>
              <a:rPr lang="en-US" dirty="0" err="1"/>
              <a:t>StorSave</a:t>
            </a:r>
            <a:r>
              <a:rPr lang="en-US" dirty="0"/>
              <a:t> Profile – Performance</a:t>
            </a:r>
          </a:p>
          <a:p>
            <a:pPr lvl="1">
              <a:buFont typeface="Lucida Grande"/>
              <a:buChar char="-"/>
            </a:pPr>
            <a:r>
              <a:rPr lang="en-US" dirty="0"/>
              <a:t>Auto-verify – Disabled</a:t>
            </a:r>
          </a:p>
          <a:p>
            <a:pPr lvl="1">
              <a:buFont typeface="Lucida Grande"/>
              <a:buChar char="-"/>
            </a:pPr>
            <a:r>
              <a:rPr lang="en-US" dirty="0"/>
              <a:t>Rapid RAID recovery – </a:t>
            </a:r>
            <a:r>
              <a:rPr lang="en-US" dirty="0" smtClean="0"/>
              <a:t>Disabled</a:t>
            </a:r>
            <a:endParaRPr lang="en-US" dirty="0"/>
          </a:p>
        </p:txBody>
      </p:sp>
      <p:sp>
        <p:nvSpPr>
          <p:cNvPr id="5" name="Date Placeholder 3"/>
          <p:cNvSpPr>
            <a:spLocks noGrp="1"/>
          </p:cNvSpPr>
          <p:nvPr>
            <p:ph type="dt" sz="half" idx="10"/>
          </p:nvPr>
        </p:nvSpPr>
        <p:spPr>
          <a:xfrm>
            <a:off x="6069930" y="6613560"/>
            <a:ext cx="2979710" cy="182562"/>
          </a:xfrm>
        </p:spPr>
        <p:txBody>
          <a:bodyPr/>
          <a:lstStyle/>
          <a:p>
            <a:pPr>
              <a:defRPr/>
            </a:pPr>
            <a:fld id="{A4C066DF-968D-2340-B25E-66D46178BCB9}" type="slidenum">
              <a:rPr lang="en-US" sz="800">
                <a:solidFill>
                  <a:prstClr val="black"/>
                </a:solidFill>
                <a:latin typeface="Arial"/>
              </a:rPr>
              <a:pPr>
                <a:defRPr/>
              </a:pPr>
              <a:t>33</a:t>
            </a:fld>
            <a:r>
              <a:rPr lang="en-US" sz="800" dirty="0">
                <a:solidFill>
                  <a:prstClr val="black"/>
                </a:solidFill>
                <a:latin typeface="Arial"/>
              </a:rPr>
              <a:t> – ESnet Science Engagement (</a:t>
            </a:r>
            <a:r>
              <a:rPr lang="en-US" sz="800" dirty="0">
                <a:solidFill>
                  <a:prstClr val="black"/>
                </a:solidFill>
                <a:latin typeface="Arial"/>
                <a:hlinkClick r:id="rId2"/>
              </a:rPr>
              <a:t>engage@es.net</a:t>
            </a:r>
            <a:r>
              <a:rPr lang="en-US" sz="800" dirty="0">
                <a:solidFill>
                  <a:prstClr val="black"/>
                </a:solidFill>
                <a:latin typeface="Arial"/>
              </a:rPr>
              <a:t>) - </a:t>
            </a:r>
            <a:fld id="{087BE274-2920-464F-BD83-825BA3315F3E}" type="datetime1">
              <a:rPr lang="en-US" sz="800">
                <a:solidFill>
                  <a:prstClr val="black"/>
                </a:solidFill>
                <a:latin typeface="Arial"/>
              </a:rPr>
              <a:pPr>
                <a:defRPr/>
              </a:pPr>
              <a:t>9/19/14</a:t>
            </a:fld>
            <a:endParaRPr lang="en-US" sz="800" dirty="0">
              <a:solidFill>
                <a:prstClr val="black"/>
              </a:solidFill>
              <a:latin typeface="Arial"/>
            </a:endParaRPr>
          </a:p>
        </p:txBody>
      </p:sp>
    </p:spTree>
    <p:extLst>
      <p:ext uri="{BB962C8B-B14F-4D97-AF65-F5344CB8AC3E}">
        <p14:creationId xmlns:p14="http://schemas.microsoft.com/office/powerpoint/2010/main" val="1294795945"/>
      </p:ext>
    </p:extLst>
  </p:cSld>
  <p:clrMapOvr>
    <a:masterClrMapping/>
  </p:clrMapOvr>
  <p:timing>
    <p:tnLst>
      <p:par>
        <p:cTn xmlns:p14="http://schemas.microsoft.com/office/powerpoint/2010/mai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dirty="0"/>
              <a:t>Virtual memory </a:t>
            </a:r>
            <a:r>
              <a:rPr lang="en-US" sz="4000" dirty="0" smtClean="0"/>
              <a:t>Subsystem</a:t>
            </a:r>
            <a:endParaRPr lang="en-US" sz="4000" dirty="0"/>
          </a:p>
        </p:txBody>
      </p:sp>
      <p:sp>
        <p:nvSpPr>
          <p:cNvPr id="3" name="Content Placeholder 2"/>
          <p:cNvSpPr>
            <a:spLocks noGrp="1"/>
          </p:cNvSpPr>
          <p:nvPr>
            <p:ph idx="1"/>
          </p:nvPr>
        </p:nvSpPr>
        <p:spPr>
          <a:xfrm>
            <a:off x="457199" y="1600200"/>
            <a:ext cx="8811783" cy="4525963"/>
          </a:xfrm>
        </p:spPr>
        <p:txBody>
          <a:bodyPr>
            <a:normAutofit/>
          </a:bodyPr>
          <a:lstStyle/>
          <a:p>
            <a:r>
              <a:rPr lang="en-US" sz="2400" dirty="0" smtClean="0"/>
              <a:t>Setting </a:t>
            </a:r>
            <a:r>
              <a:rPr lang="en-US" sz="2400" dirty="0" err="1"/>
              <a:t>dirty_background_bytes</a:t>
            </a:r>
            <a:r>
              <a:rPr lang="en-US" sz="2400" dirty="0"/>
              <a:t> and </a:t>
            </a:r>
            <a:r>
              <a:rPr lang="en-US" sz="2400" dirty="0" err="1"/>
              <a:t>dirty_bytes</a:t>
            </a:r>
            <a:r>
              <a:rPr lang="en-US" sz="2400" dirty="0"/>
              <a:t>  improves write performance. </a:t>
            </a:r>
            <a:endParaRPr lang="en-US" sz="2400" dirty="0" smtClean="0"/>
          </a:p>
          <a:p>
            <a:r>
              <a:rPr lang="en-US" sz="2400" dirty="0" smtClean="0"/>
              <a:t>For </a:t>
            </a:r>
            <a:r>
              <a:rPr lang="en-US" sz="2400" dirty="0"/>
              <a:t>our system, the settings that gave best performance </a:t>
            </a:r>
            <a:r>
              <a:rPr lang="en-US" sz="2400" dirty="0" smtClean="0"/>
              <a:t>were:</a:t>
            </a:r>
            <a:endParaRPr lang="en-US" sz="2400" dirty="0"/>
          </a:p>
          <a:p>
            <a:pPr marL="228600" lvl="1" indent="0">
              <a:buNone/>
            </a:pPr>
            <a:r>
              <a:rPr lang="en-US" sz="2000" dirty="0">
                <a:latin typeface="Courier New"/>
                <a:cs typeface="Courier New"/>
              </a:rPr>
              <a:t>echo 1000000000 &gt; /</a:t>
            </a:r>
            <a:r>
              <a:rPr lang="en-US" sz="2000" dirty="0" err="1">
                <a:latin typeface="Courier New"/>
                <a:cs typeface="Courier New"/>
              </a:rPr>
              <a:t>proc</a:t>
            </a:r>
            <a:r>
              <a:rPr lang="en-US" sz="2000" dirty="0">
                <a:latin typeface="Courier New"/>
                <a:cs typeface="Courier New"/>
              </a:rPr>
              <a:t>/sys/</a:t>
            </a:r>
            <a:r>
              <a:rPr lang="en-US" sz="2000" dirty="0" err="1">
                <a:latin typeface="Courier New"/>
                <a:cs typeface="Courier New"/>
              </a:rPr>
              <a:t>vm</a:t>
            </a:r>
            <a:r>
              <a:rPr lang="en-US" sz="2000" dirty="0">
                <a:latin typeface="Courier New"/>
                <a:cs typeface="Courier New"/>
              </a:rPr>
              <a:t>/</a:t>
            </a:r>
            <a:r>
              <a:rPr lang="en-US" sz="2000" dirty="0" err="1">
                <a:latin typeface="Courier New"/>
                <a:cs typeface="Courier New"/>
              </a:rPr>
              <a:t>dirty_bytes</a:t>
            </a:r>
            <a:endParaRPr lang="en-US" sz="2000" dirty="0">
              <a:latin typeface="Courier New"/>
              <a:cs typeface="Courier New"/>
            </a:endParaRPr>
          </a:p>
          <a:p>
            <a:pPr marL="228600" lvl="1" indent="0">
              <a:buNone/>
            </a:pPr>
            <a:r>
              <a:rPr lang="en-US" sz="2000" dirty="0">
                <a:latin typeface="Courier New"/>
                <a:cs typeface="Courier New"/>
              </a:rPr>
              <a:t>echo 1000000000 &gt; /</a:t>
            </a:r>
            <a:r>
              <a:rPr lang="en-US" sz="2000" dirty="0" err="1">
                <a:latin typeface="Courier New"/>
                <a:cs typeface="Courier New"/>
              </a:rPr>
              <a:t>proc</a:t>
            </a:r>
            <a:r>
              <a:rPr lang="en-US" sz="2000" dirty="0">
                <a:latin typeface="Courier New"/>
                <a:cs typeface="Courier New"/>
              </a:rPr>
              <a:t>/sys/</a:t>
            </a:r>
            <a:r>
              <a:rPr lang="en-US" sz="2000" dirty="0" err="1">
                <a:latin typeface="Courier New"/>
                <a:cs typeface="Courier New"/>
              </a:rPr>
              <a:t>vm</a:t>
            </a:r>
            <a:r>
              <a:rPr lang="en-US" sz="2000" dirty="0">
                <a:latin typeface="Courier New"/>
                <a:cs typeface="Courier New"/>
              </a:rPr>
              <a:t>/</a:t>
            </a:r>
            <a:r>
              <a:rPr lang="en-US" sz="2000" dirty="0" err="1">
                <a:latin typeface="Courier New"/>
                <a:cs typeface="Courier New"/>
              </a:rPr>
              <a:t>dirty_background_bytes</a:t>
            </a:r>
            <a:endParaRPr lang="en-US" sz="2000" dirty="0">
              <a:latin typeface="Courier New"/>
              <a:cs typeface="Courier New"/>
            </a:endParaRPr>
          </a:p>
          <a:p>
            <a:r>
              <a:rPr lang="en-US" sz="2400" dirty="0"/>
              <a:t>For more information </a:t>
            </a:r>
            <a:r>
              <a:rPr lang="en-US" sz="2400" dirty="0" smtClean="0"/>
              <a:t>see:</a:t>
            </a:r>
          </a:p>
          <a:p>
            <a:pPr lvl="1"/>
            <a:r>
              <a:rPr lang="en-US" sz="2000" dirty="0" smtClean="0">
                <a:hlinkClick r:id="rId2"/>
              </a:rPr>
              <a:t>http</a:t>
            </a:r>
            <a:r>
              <a:rPr lang="en-US" sz="2000" dirty="0">
                <a:hlinkClick r:id="rId2"/>
              </a:rPr>
              <a:t>://www.kernel.org/doc/Documentation/sysctl/vm.txt</a:t>
            </a:r>
            <a:endParaRPr lang="en-US" sz="2000" dirty="0"/>
          </a:p>
          <a:p>
            <a:endParaRPr lang="en-US" sz="2400" dirty="0"/>
          </a:p>
          <a:p>
            <a:pPr marL="0" indent="0">
              <a:buNone/>
            </a:pPr>
            <a:endParaRPr lang="en-US" sz="2400" dirty="0"/>
          </a:p>
        </p:txBody>
      </p:sp>
      <p:sp>
        <p:nvSpPr>
          <p:cNvPr id="5" name="Date Placeholder 3"/>
          <p:cNvSpPr>
            <a:spLocks noGrp="1"/>
          </p:cNvSpPr>
          <p:nvPr>
            <p:ph type="dt" sz="half" idx="10"/>
          </p:nvPr>
        </p:nvSpPr>
        <p:spPr>
          <a:xfrm>
            <a:off x="6069930" y="6613560"/>
            <a:ext cx="2979710" cy="182562"/>
          </a:xfrm>
        </p:spPr>
        <p:txBody>
          <a:bodyPr/>
          <a:lstStyle/>
          <a:p>
            <a:pPr>
              <a:defRPr/>
            </a:pPr>
            <a:fld id="{A4C066DF-968D-2340-B25E-66D46178BCB9}" type="slidenum">
              <a:rPr lang="en-US" sz="800">
                <a:solidFill>
                  <a:prstClr val="black"/>
                </a:solidFill>
                <a:latin typeface="Arial"/>
              </a:rPr>
              <a:pPr>
                <a:defRPr/>
              </a:pPr>
              <a:t>34</a:t>
            </a:fld>
            <a:r>
              <a:rPr lang="en-US" sz="800" dirty="0">
                <a:solidFill>
                  <a:prstClr val="black"/>
                </a:solidFill>
                <a:latin typeface="Arial"/>
              </a:rPr>
              <a:t> – ESnet Science Engagement (</a:t>
            </a:r>
            <a:r>
              <a:rPr lang="en-US" sz="800" dirty="0">
                <a:solidFill>
                  <a:prstClr val="black"/>
                </a:solidFill>
                <a:latin typeface="Arial"/>
                <a:hlinkClick r:id="rId3"/>
              </a:rPr>
              <a:t>engage@es.net</a:t>
            </a:r>
            <a:r>
              <a:rPr lang="en-US" sz="800" dirty="0">
                <a:solidFill>
                  <a:prstClr val="black"/>
                </a:solidFill>
                <a:latin typeface="Arial"/>
              </a:rPr>
              <a:t>) - </a:t>
            </a:r>
            <a:fld id="{087BE274-2920-464F-BD83-825BA3315F3E}" type="datetime1">
              <a:rPr lang="en-US" sz="800">
                <a:solidFill>
                  <a:prstClr val="black"/>
                </a:solidFill>
                <a:latin typeface="Arial"/>
              </a:rPr>
              <a:pPr>
                <a:defRPr/>
              </a:pPr>
              <a:t>9/19/14</a:t>
            </a:fld>
            <a:endParaRPr lang="en-US" sz="800" dirty="0">
              <a:solidFill>
                <a:prstClr val="black"/>
              </a:solidFill>
              <a:latin typeface="Arial"/>
            </a:endParaRPr>
          </a:p>
        </p:txBody>
      </p:sp>
    </p:spTree>
    <p:extLst>
      <p:ext uri="{BB962C8B-B14F-4D97-AF65-F5344CB8AC3E}">
        <p14:creationId xmlns:p14="http://schemas.microsoft.com/office/powerpoint/2010/main" val="3457376772"/>
      </p:ext>
    </p:extLst>
  </p:cSld>
  <p:clrMapOvr>
    <a:masterClrMapping/>
  </p:clrMapOvr>
  <p:timing>
    <p:tnLst>
      <p:par>
        <p:cTn xmlns:p14="http://schemas.microsoft.com/office/powerpoint/2010/mai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dirty="0" smtClean="0"/>
              <a:t>SSD Issues – Write Sparingly</a:t>
            </a:r>
            <a:endParaRPr lang="en-US" sz="4000" dirty="0"/>
          </a:p>
        </p:txBody>
      </p:sp>
      <p:sp>
        <p:nvSpPr>
          <p:cNvPr id="3" name="Content Placeholder 2"/>
          <p:cNvSpPr>
            <a:spLocks noGrp="1"/>
          </p:cNvSpPr>
          <p:nvPr>
            <p:ph idx="1"/>
          </p:nvPr>
        </p:nvSpPr>
        <p:spPr>
          <a:xfrm>
            <a:off x="457200" y="1600200"/>
            <a:ext cx="8229600" cy="4243949"/>
          </a:xfrm>
        </p:spPr>
        <p:txBody>
          <a:bodyPr>
            <a:normAutofit fontScale="55000" lnSpcReduction="20000"/>
          </a:bodyPr>
          <a:lstStyle/>
          <a:p>
            <a:r>
              <a:rPr lang="en-US" dirty="0" smtClean="0"/>
              <a:t>Tuning </a:t>
            </a:r>
            <a:r>
              <a:rPr lang="en-US" dirty="0"/>
              <a:t>your SSD is more about reliability and longevity than </a:t>
            </a:r>
            <a:r>
              <a:rPr lang="en-US" dirty="0" smtClean="0"/>
              <a:t>performance</a:t>
            </a:r>
          </a:p>
          <a:p>
            <a:pPr lvl="1"/>
            <a:r>
              <a:rPr lang="en-US" dirty="0"/>
              <a:t>E</a:t>
            </a:r>
            <a:r>
              <a:rPr lang="en-US" dirty="0" smtClean="0"/>
              <a:t>ach </a:t>
            </a:r>
            <a:r>
              <a:rPr lang="en-US" dirty="0"/>
              <a:t>flash memory cell has a finite </a:t>
            </a:r>
            <a:r>
              <a:rPr lang="en-US" dirty="0" smtClean="0"/>
              <a:t>lifespan that </a:t>
            </a:r>
            <a:r>
              <a:rPr lang="en-US" dirty="0"/>
              <a:t>is determined by the number of "program and erase (P/E)" </a:t>
            </a:r>
            <a:r>
              <a:rPr lang="en-US" dirty="0" smtClean="0"/>
              <a:t>cycles</a:t>
            </a:r>
          </a:p>
          <a:p>
            <a:pPr lvl="1"/>
            <a:r>
              <a:rPr lang="en-US" dirty="0" smtClean="0"/>
              <a:t>Without </a:t>
            </a:r>
            <a:r>
              <a:rPr lang="en-US" dirty="0"/>
              <a:t>proper tuning, </a:t>
            </a:r>
            <a:r>
              <a:rPr lang="en-US" dirty="0" smtClean="0"/>
              <a:t>SSD </a:t>
            </a:r>
            <a:r>
              <a:rPr lang="en-US" dirty="0"/>
              <a:t>can die within months</a:t>
            </a:r>
            <a:r>
              <a:rPr lang="en-US" dirty="0" smtClean="0"/>
              <a:t>.</a:t>
            </a:r>
            <a:endParaRPr lang="en-US" dirty="0"/>
          </a:p>
          <a:p>
            <a:pPr lvl="1"/>
            <a:r>
              <a:rPr lang="en-US" b="1" i="1" dirty="0" smtClean="0">
                <a:solidFill>
                  <a:srgbClr val="FF0000"/>
                </a:solidFill>
              </a:rPr>
              <a:t>never </a:t>
            </a:r>
            <a:r>
              <a:rPr lang="en-US" b="1" i="1" dirty="0">
                <a:solidFill>
                  <a:srgbClr val="FF0000"/>
                </a:solidFill>
              </a:rPr>
              <a:t>do "write" benchmarks on SSD:  this will damage your SSD quickly</a:t>
            </a:r>
            <a:r>
              <a:rPr lang="en-US" b="1" i="1" dirty="0" smtClean="0">
                <a:solidFill>
                  <a:srgbClr val="FF0000"/>
                </a:solidFill>
              </a:rPr>
              <a:t>.</a:t>
            </a:r>
            <a:endParaRPr lang="en-US" b="1" i="1" dirty="0">
              <a:solidFill>
                <a:srgbClr val="FF0000"/>
              </a:solidFill>
            </a:endParaRPr>
          </a:p>
          <a:p>
            <a:r>
              <a:rPr lang="en-US" dirty="0" smtClean="0"/>
              <a:t>TRIM</a:t>
            </a:r>
          </a:p>
          <a:p>
            <a:pPr lvl="1"/>
            <a:r>
              <a:rPr lang="en-US" dirty="0" smtClean="0"/>
              <a:t>Trim informs the SSD when the filesystem no longer needs space</a:t>
            </a:r>
          </a:p>
          <a:p>
            <a:pPr lvl="1"/>
            <a:r>
              <a:rPr lang="en-US" dirty="0" smtClean="0"/>
              <a:t>Important to prolong the life of SSDs</a:t>
            </a:r>
          </a:p>
          <a:p>
            <a:pPr lvl="1"/>
            <a:r>
              <a:rPr lang="en-US" dirty="0" smtClean="0"/>
              <a:t>Modern </a:t>
            </a:r>
            <a:r>
              <a:rPr lang="en-US" dirty="0"/>
              <a:t>SSD drives and modern </a:t>
            </a:r>
            <a:r>
              <a:rPr lang="en-US" dirty="0" err="1"/>
              <a:t>OSes</a:t>
            </a:r>
            <a:r>
              <a:rPr lang="en-US" dirty="0"/>
              <a:t> should all </a:t>
            </a:r>
            <a:r>
              <a:rPr lang="en-US" dirty="0" smtClean="0"/>
              <a:t>include </a:t>
            </a:r>
            <a:r>
              <a:rPr lang="en-US" dirty="0"/>
              <a:t>TRIM </a:t>
            </a:r>
            <a:r>
              <a:rPr lang="en-US" dirty="0" smtClean="0"/>
              <a:t>support</a:t>
            </a:r>
          </a:p>
          <a:p>
            <a:pPr lvl="1"/>
            <a:r>
              <a:rPr lang="en-US" dirty="0" smtClean="0"/>
              <a:t>Only </a:t>
            </a:r>
            <a:r>
              <a:rPr lang="en-US" dirty="0"/>
              <a:t>the newest RAID controllers </a:t>
            </a:r>
            <a:r>
              <a:rPr lang="en-US" dirty="0" smtClean="0"/>
              <a:t>included </a:t>
            </a:r>
            <a:r>
              <a:rPr lang="en-US" dirty="0"/>
              <a:t>TRIM support </a:t>
            </a:r>
            <a:r>
              <a:rPr lang="en-US" dirty="0" smtClean="0"/>
              <a:t>as of late 2012</a:t>
            </a:r>
            <a:endParaRPr lang="en-US" dirty="0"/>
          </a:p>
          <a:p>
            <a:r>
              <a:rPr lang="en-US" dirty="0" smtClean="0"/>
              <a:t>Swap</a:t>
            </a:r>
            <a:endParaRPr lang="en-US" dirty="0"/>
          </a:p>
          <a:p>
            <a:pPr lvl="1"/>
            <a:r>
              <a:rPr lang="en-US" dirty="0"/>
              <a:t>To prolong SSD lifespan, do not swap on an </a:t>
            </a:r>
            <a:r>
              <a:rPr lang="en-US" dirty="0" smtClean="0"/>
              <a:t>SSD</a:t>
            </a:r>
          </a:p>
          <a:p>
            <a:pPr lvl="1"/>
            <a:r>
              <a:rPr lang="en-US" dirty="0" smtClean="0"/>
              <a:t>In </a:t>
            </a:r>
            <a:r>
              <a:rPr lang="en-US" dirty="0"/>
              <a:t>Linux you can control this using the </a:t>
            </a:r>
            <a:r>
              <a:rPr lang="en-US" dirty="0" err="1"/>
              <a:t>sysctl</a:t>
            </a:r>
            <a:r>
              <a:rPr lang="en-US" dirty="0"/>
              <a:t> variable </a:t>
            </a:r>
            <a:r>
              <a:rPr lang="en-US" dirty="0" err="1"/>
              <a:t>vm.swappiness</a:t>
            </a:r>
            <a:r>
              <a:rPr lang="en-US" dirty="0"/>
              <a:t>. </a:t>
            </a:r>
            <a:r>
              <a:rPr lang="en-US" dirty="0" smtClean="0"/>
              <a:t>E.g.: add </a:t>
            </a:r>
            <a:r>
              <a:rPr lang="en-US" dirty="0"/>
              <a:t>this to  /</a:t>
            </a:r>
            <a:r>
              <a:rPr lang="en-US" dirty="0" err="1"/>
              <a:t>etc</a:t>
            </a:r>
            <a:r>
              <a:rPr lang="en-US" dirty="0"/>
              <a:t>/</a:t>
            </a:r>
            <a:r>
              <a:rPr lang="en-US" dirty="0" err="1"/>
              <a:t>sysctl.conf</a:t>
            </a:r>
            <a:r>
              <a:rPr lang="en-US" dirty="0" smtClean="0"/>
              <a:t>:</a:t>
            </a:r>
            <a:endParaRPr lang="en-US" dirty="0"/>
          </a:p>
          <a:p>
            <a:pPr lvl="2"/>
            <a:r>
              <a:rPr lang="en-US" dirty="0" err="1" smtClean="0"/>
              <a:t>vm.swappiness</a:t>
            </a:r>
            <a:r>
              <a:rPr lang="en-US" dirty="0"/>
              <a:t>=1</a:t>
            </a:r>
          </a:p>
          <a:p>
            <a:pPr lvl="2"/>
            <a:r>
              <a:rPr lang="en-US" dirty="0"/>
              <a:t>This tells the kernel to avoid </a:t>
            </a:r>
            <a:r>
              <a:rPr lang="en-US" dirty="0" err="1"/>
              <a:t>unmapping</a:t>
            </a:r>
            <a:r>
              <a:rPr lang="en-US" dirty="0"/>
              <a:t> mapped pages whenever possible</a:t>
            </a:r>
            <a:r>
              <a:rPr lang="en-US" dirty="0" smtClean="0"/>
              <a:t>.</a:t>
            </a:r>
          </a:p>
          <a:p>
            <a:r>
              <a:rPr lang="en-US" dirty="0"/>
              <a:t>A</a:t>
            </a:r>
            <a:r>
              <a:rPr lang="en-US" dirty="0" smtClean="0"/>
              <a:t>void </a:t>
            </a:r>
            <a:r>
              <a:rPr lang="en-US" dirty="0"/>
              <a:t>frequent re-writing of files (for example during compiling code from source), use a </a:t>
            </a:r>
            <a:r>
              <a:rPr lang="en-US" dirty="0" err="1"/>
              <a:t>ramdisk</a:t>
            </a:r>
            <a:r>
              <a:rPr lang="en-US" dirty="0"/>
              <a:t> file system (</a:t>
            </a:r>
            <a:r>
              <a:rPr lang="en-US" dirty="0" err="1"/>
              <a:t>tmpfs</a:t>
            </a:r>
            <a:r>
              <a:rPr lang="en-US" dirty="0"/>
              <a:t>) for /</a:t>
            </a:r>
            <a:r>
              <a:rPr lang="en-US" dirty="0" err="1"/>
              <a:t>tmp</a:t>
            </a:r>
            <a:r>
              <a:rPr lang="en-US" dirty="0"/>
              <a:t> /</a:t>
            </a:r>
            <a:r>
              <a:rPr lang="en-US" dirty="0" err="1"/>
              <a:t>usr</a:t>
            </a:r>
            <a:r>
              <a:rPr lang="en-US" dirty="0"/>
              <a:t>/</a:t>
            </a:r>
            <a:r>
              <a:rPr lang="en-US" dirty="0" err="1"/>
              <a:t>tmp</a:t>
            </a:r>
            <a:r>
              <a:rPr lang="en-US" dirty="0"/>
              <a:t>, etc.</a:t>
            </a:r>
          </a:p>
          <a:p>
            <a:endParaRPr lang="en-US" dirty="0"/>
          </a:p>
          <a:p>
            <a:endParaRPr lang="en-US" dirty="0"/>
          </a:p>
          <a:p>
            <a:endParaRPr lang="en-US" dirty="0"/>
          </a:p>
        </p:txBody>
      </p:sp>
      <p:sp>
        <p:nvSpPr>
          <p:cNvPr id="5" name="Date Placeholder 3"/>
          <p:cNvSpPr>
            <a:spLocks noGrp="1"/>
          </p:cNvSpPr>
          <p:nvPr>
            <p:ph type="dt" sz="half" idx="10"/>
          </p:nvPr>
        </p:nvSpPr>
        <p:spPr>
          <a:xfrm>
            <a:off x="6069930" y="6613560"/>
            <a:ext cx="2979710" cy="182562"/>
          </a:xfrm>
        </p:spPr>
        <p:txBody>
          <a:bodyPr/>
          <a:lstStyle/>
          <a:p>
            <a:pPr>
              <a:defRPr/>
            </a:pPr>
            <a:fld id="{A4C066DF-968D-2340-B25E-66D46178BCB9}" type="slidenum">
              <a:rPr lang="en-US" sz="800">
                <a:solidFill>
                  <a:prstClr val="black"/>
                </a:solidFill>
                <a:latin typeface="Arial"/>
              </a:rPr>
              <a:pPr>
                <a:defRPr/>
              </a:pPr>
              <a:t>35</a:t>
            </a:fld>
            <a:r>
              <a:rPr lang="en-US" sz="800" dirty="0">
                <a:solidFill>
                  <a:prstClr val="black"/>
                </a:solidFill>
                <a:latin typeface="Arial"/>
              </a:rPr>
              <a:t> – ESnet Science Engagement (</a:t>
            </a:r>
            <a:r>
              <a:rPr lang="en-US" sz="800" dirty="0">
                <a:solidFill>
                  <a:prstClr val="black"/>
                </a:solidFill>
                <a:latin typeface="Arial"/>
                <a:hlinkClick r:id="rId3"/>
              </a:rPr>
              <a:t>engage@es.net</a:t>
            </a:r>
            <a:r>
              <a:rPr lang="en-US" sz="800" dirty="0">
                <a:solidFill>
                  <a:prstClr val="black"/>
                </a:solidFill>
                <a:latin typeface="Arial"/>
              </a:rPr>
              <a:t>) - </a:t>
            </a:r>
            <a:fld id="{087BE274-2920-464F-BD83-825BA3315F3E}" type="datetime1">
              <a:rPr lang="en-US" sz="800">
                <a:solidFill>
                  <a:prstClr val="black"/>
                </a:solidFill>
                <a:latin typeface="Arial"/>
              </a:rPr>
              <a:pPr>
                <a:defRPr/>
              </a:pPr>
              <a:t>9/19/14</a:t>
            </a:fld>
            <a:endParaRPr lang="en-US" sz="800" dirty="0">
              <a:solidFill>
                <a:prstClr val="black"/>
              </a:solidFill>
              <a:latin typeface="Arial"/>
            </a:endParaRPr>
          </a:p>
        </p:txBody>
      </p:sp>
    </p:spTree>
    <p:extLst>
      <p:ext uri="{BB962C8B-B14F-4D97-AF65-F5344CB8AC3E}">
        <p14:creationId xmlns:p14="http://schemas.microsoft.com/office/powerpoint/2010/main" val="1424501104"/>
      </p:ext>
    </p:extLst>
  </p:cSld>
  <p:clrMapOvr>
    <a:masterClrMapping/>
  </p:clrMapOvr>
  <p:timing>
    <p:tnLst>
      <p:par>
        <p:cTn xmlns:p14="http://schemas.microsoft.com/office/powerpoint/2010/mai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dirty="0"/>
              <a:t>ext4 file system tuning for SSD</a:t>
            </a:r>
          </a:p>
        </p:txBody>
      </p:sp>
      <p:sp>
        <p:nvSpPr>
          <p:cNvPr id="3" name="Content Placeholder 2"/>
          <p:cNvSpPr>
            <a:spLocks noGrp="1"/>
          </p:cNvSpPr>
          <p:nvPr>
            <p:ph idx="1"/>
          </p:nvPr>
        </p:nvSpPr>
        <p:spPr>
          <a:xfrm>
            <a:off x="457199" y="1600201"/>
            <a:ext cx="8569151" cy="4366840"/>
          </a:xfrm>
        </p:spPr>
        <p:txBody>
          <a:bodyPr>
            <a:normAutofit fontScale="77500" lnSpcReduction="20000"/>
          </a:bodyPr>
          <a:lstStyle/>
          <a:p>
            <a:r>
              <a:rPr lang="en-US" dirty="0" smtClean="0"/>
              <a:t>These </a:t>
            </a:r>
            <a:r>
              <a:rPr lang="en-US" dirty="0"/>
              <a:t>mount flags should be used for SSD partitions.</a:t>
            </a:r>
          </a:p>
          <a:p>
            <a:pPr lvl="1"/>
            <a:r>
              <a:rPr lang="en-US" dirty="0" err="1"/>
              <a:t>n</a:t>
            </a:r>
            <a:r>
              <a:rPr lang="en-US" dirty="0" err="1" smtClean="0"/>
              <a:t>oatime,nodiratime</a:t>
            </a:r>
            <a:r>
              <a:rPr lang="en-US" dirty="0" smtClean="0"/>
              <a:t>:</a:t>
            </a:r>
          </a:p>
          <a:p>
            <a:pPr lvl="2"/>
            <a:r>
              <a:rPr lang="en-US" dirty="0" smtClean="0"/>
              <a:t>File reads will </a:t>
            </a:r>
            <a:r>
              <a:rPr lang="en-US" dirty="0"/>
              <a:t>no longer result in an update to the </a:t>
            </a:r>
            <a:r>
              <a:rPr lang="en-US" dirty="0" err="1"/>
              <a:t>atime</a:t>
            </a:r>
            <a:r>
              <a:rPr lang="en-US" dirty="0"/>
              <a:t> information associated with the </a:t>
            </a:r>
            <a:r>
              <a:rPr lang="en-US" dirty="0" smtClean="0"/>
              <a:t>file</a:t>
            </a:r>
          </a:p>
          <a:p>
            <a:pPr lvl="2"/>
            <a:r>
              <a:rPr lang="en-US" dirty="0"/>
              <a:t>E</a:t>
            </a:r>
            <a:r>
              <a:rPr lang="en-US" dirty="0" smtClean="0"/>
              <a:t>liminates writes </a:t>
            </a:r>
            <a:r>
              <a:rPr lang="en-US" dirty="0"/>
              <a:t>to the file system </a:t>
            </a:r>
            <a:r>
              <a:rPr lang="en-US" dirty="0" smtClean="0"/>
              <a:t>resulting from file reads</a:t>
            </a:r>
            <a:endParaRPr lang="en-US" dirty="0"/>
          </a:p>
          <a:p>
            <a:pPr lvl="1"/>
            <a:r>
              <a:rPr lang="en-US" dirty="0"/>
              <a:t>discard: This enables the benefits of the TRIM command as long </a:t>
            </a:r>
            <a:r>
              <a:rPr lang="en-US" dirty="0" smtClean="0"/>
              <a:t>as kernel </a:t>
            </a:r>
            <a:r>
              <a:rPr lang="en-US" dirty="0"/>
              <a:t>version &gt;=2.6.33.</a:t>
            </a:r>
          </a:p>
          <a:p>
            <a:r>
              <a:rPr lang="en-US" dirty="0"/>
              <a:t>Sample /</a:t>
            </a:r>
            <a:r>
              <a:rPr lang="en-US" dirty="0" err="1"/>
              <a:t>etc</a:t>
            </a:r>
            <a:r>
              <a:rPr lang="en-US" dirty="0"/>
              <a:t>/</a:t>
            </a:r>
            <a:r>
              <a:rPr lang="en-US" dirty="0" err="1"/>
              <a:t>fstab</a:t>
            </a:r>
            <a:r>
              <a:rPr lang="en-US" dirty="0"/>
              <a:t> entry</a:t>
            </a:r>
            <a:r>
              <a:rPr lang="en-US" dirty="0" smtClean="0"/>
              <a:t>:</a:t>
            </a:r>
            <a:endParaRPr lang="en-US" dirty="0"/>
          </a:p>
          <a:p>
            <a:pPr lvl="1"/>
            <a:r>
              <a:rPr lang="en-US" dirty="0" smtClean="0">
                <a:latin typeface="Courier"/>
                <a:cs typeface="Courier"/>
              </a:rPr>
              <a:t>/</a:t>
            </a:r>
            <a:r>
              <a:rPr lang="en-US" dirty="0" err="1">
                <a:latin typeface="Courier"/>
                <a:cs typeface="Courier"/>
              </a:rPr>
              <a:t>dev</a:t>
            </a:r>
            <a:r>
              <a:rPr lang="en-US" dirty="0">
                <a:latin typeface="Courier"/>
                <a:cs typeface="Courier"/>
              </a:rPr>
              <a:t>/sda1 /home/data ext4 </a:t>
            </a:r>
            <a:r>
              <a:rPr lang="en-US" dirty="0" err="1">
                <a:latin typeface="Courier"/>
                <a:cs typeface="Courier"/>
              </a:rPr>
              <a:t>defaults,noatime,discard</a:t>
            </a:r>
            <a:r>
              <a:rPr lang="en-US" dirty="0">
                <a:latin typeface="Courier"/>
                <a:cs typeface="Courier"/>
              </a:rPr>
              <a:t> 0 1</a:t>
            </a:r>
          </a:p>
          <a:p>
            <a:r>
              <a:rPr lang="en-US" dirty="0"/>
              <a:t>For more </a:t>
            </a:r>
            <a:r>
              <a:rPr lang="en-US" dirty="0" smtClean="0"/>
              <a:t>information:</a:t>
            </a:r>
          </a:p>
          <a:p>
            <a:pPr lvl="1"/>
            <a:r>
              <a:rPr lang="en-US" dirty="0" smtClean="0">
                <a:hlinkClick r:id="rId2"/>
              </a:rPr>
              <a:t>http:</a:t>
            </a:r>
            <a:r>
              <a:rPr lang="en-US" dirty="0">
                <a:hlinkClick r:id="rId2"/>
              </a:rPr>
              <a:t>//wiki.archlinux.org/index.php/</a:t>
            </a:r>
            <a:r>
              <a:rPr lang="en-US" dirty="0" smtClean="0">
                <a:hlinkClick r:id="rId2"/>
              </a:rPr>
              <a:t>Solid_State_Drives</a:t>
            </a:r>
            <a:r>
              <a:rPr lang="en-US" dirty="0" smtClean="0"/>
              <a:t> </a:t>
            </a:r>
            <a:endParaRPr lang="en-US" dirty="0"/>
          </a:p>
          <a:p>
            <a:endParaRPr lang="en-US" dirty="0"/>
          </a:p>
        </p:txBody>
      </p:sp>
      <p:sp>
        <p:nvSpPr>
          <p:cNvPr id="5" name="Date Placeholder 3"/>
          <p:cNvSpPr>
            <a:spLocks noGrp="1"/>
          </p:cNvSpPr>
          <p:nvPr>
            <p:ph type="dt" sz="half" idx="10"/>
          </p:nvPr>
        </p:nvSpPr>
        <p:spPr>
          <a:xfrm>
            <a:off x="6069930" y="6613560"/>
            <a:ext cx="2979710" cy="182562"/>
          </a:xfrm>
        </p:spPr>
        <p:txBody>
          <a:bodyPr/>
          <a:lstStyle/>
          <a:p>
            <a:pPr>
              <a:defRPr/>
            </a:pPr>
            <a:fld id="{A4C066DF-968D-2340-B25E-66D46178BCB9}" type="slidenum">
              <a:rPr lang="en-US" sz="800">
                <a:solidFill>
                  <a:prstClr val="black"/>
                </a:solidFill>
                <a:latin typeface="Arial"/>
              </a:rPr>
              <a:pPr>
                <a:defRPr/>
              </a:pPr>
              <a:t>36</a:t>
            </a:fld>
            <a:r>
              <a:rPr lang="en-US" sz="800" dirty="0">
                <a:solidFill>
                  <a:prstClr val="black"/>
                </a:solidFill>
                <a:latin typeface="Arial"/>
              </a:rPr>
              <a:t> – ESnet Science Engagement (</a:t>
            </a:r>
            <a:r>
              <a:rPr lang="en-US" sz="800" dirty="0">
                <a:solidFill>
                  <a:prstClr val="black"/>
                </a:solidFill>
                <a:latin typeface="Arial"/>
                <a:hlinkClick r:id="rId3"/>
              </a:rPr>
              <a:t>engage@es.net</a:t>
            </a:r>
            <a:r>
              <a:rPr lang="en-US" sz="800" dirty="0">
                <a:solidFill>
                  <a:prstClr val="black"/>
                </a:solidFill>
                <a:latin typeface="Arial"/>
              </a:rPr>
              <a:t>) - </a:t>
            </a:r>
            <a:fld id="{087BE274-2920-464F-BD83-825BA3315F3E}" type="datetime1">
              <a:rPr lang="en-US" sz="800">
                <a:solidFill>
                  <a:prstClr val="black"/>
                </a:solidFill>
                <a:latin typeface="Arial"/>
              </a:rPr>
              <a:pPr>
                <a:defRPr/>
              </a:pPr>
              <a:t>9/19/14</a:t>
            </a:fld>
            <a:endParaRPr lang="en-US" sz="800" dirty="0">
              <a:solidFill>
                <a:prstClr val="black"/>
              </a:solidFill>
              <a:latin typeface="Arial"/>
            </a:endParaRPr>
          </a:p>
        </p:txBody>
      </p:sp>
    </p:spTree>
    <p:extLst>
      <p:ext uri="{BB962C8B-B14F-4D97-AF65-F5344CB8AC3E}">
        <p14:creationId xmlns:p14="http://schemas.microsoft.com/office/powerpoint/2010/main" val="750774105"/>
      </p:ext>
    </p:extLst>
  </p:cSld>
  <p:clrMapOvr>
    <a:masterClrMapping/>
  </p:clrMapOvr>
  <p:timing>
    <p:tnLst>
      <p:par>
        <p:cTn xmlns:p14="http://schemas.microsoft.com/office/powerpoint/2010/mai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dirty="0" smtClean="0"/>
              <a:t>Benchmarking</a:t>
            </a:r>
            <a:endParaRPr lang="en-US" sz="4000" dirty="0"/>
          </a:p>
        </p:txBody>
      </p:sp>
      <p:sp>
        <p:nvSpPr>
          <p:cNvPr id="3" name="Content Placeholder 2"/>
          <p:cNvSpPr>
            <a:spLocks noGrp="1"/>
          </p:cNvSpPr>
          <p:nvPr>
            <p:ph idx="1"/>
          </p:nvPr>
        </p:nvSpPr>
        <p:spPr/>
        <p:txBody>
          <a:bodyPr>
            <a:normAutofit lnSpcReduction="10000"/>
          </a:bodyPr>
          <a:lstStyle/>
          <a:p>
            <a:r>
              <a:rPr lang="en-US" dirty="0" smtClean="0"/>
              <a:t>Single-threaded sequential file write:</a:t>
            </a:r>
            <a:endParaRPr lang="en-US" dirty="0"/>
          </a:p>
          <a:p>
            <a:pPr lvl="1"/>
            <a:r>
              <a:rPr lang="en-US" dirty="0">
                <a:latin typeface="Courier"/>
                <a:cs typeface="Courier"/>
              </a:rPr>
              <a:t>$ </a:t>
            </a:r>
            <a:r>
              <a:rPr lang="en-US" dirty="0" err="1">
                <a:latin typeface="Courier"/>
                <a:cs typeface="Courier"/>
              </a:rPr>
              <a:t>dd</a:t>
            </a:r>
            <a:r>
              <a:rPr lang="en-US" dirty="0">
                <a:latin typeface="Courier"/>
                <a:cs typeface="Courier"/>
              </a:rPr>
              <a:t> if=/</a:t>
            </a:r>
            <a:r>
              <a:rPr lang="en-US" dirty="0" err="1">
                <a:latin typeface="Courier"/>
                <a:cs typeface="Courier"/>
              </a:rPr>
              <a:t>dev</a:t>
            </a:r>
            <a:r>
              <a:rPr lang="en-US" dirty="0">
                <a:latin typeface="Courier"/>
                <a:cs typeface="Courier"/>
              </a:rPr>
              <a:t>/zero of=/storage/data1/file1 </a:t>
            </a:r>
            <a:r>
              <a:rPr lang="en-US" dirty="0" err="1">
                <a:latin typeface="Courier"/>
                <a:cs typeface="Courier"/>
              </a:rPr>
              <a:t>bs</a:t>
            </a:r>
            <a:r>
              <a:rPr lang="en-US" dirty="0">
                <a:latin typeface="Courier"/>
                <a:cs typeface="Courier"/>
              </a:rPr>
              <a:t>=4k count=</a:t>
            </a:r>
            <a:r>
              <a:rPr lang="en-US" dirty="0" smtClean="0">
                <a:latin typeface="Courier"/>
                <a:cs typeface="Courier"/>
              </a:rPr>
              <a:t>33554432</a:t>
            </a:r>
            <a:endParaRPr lang="en-US" dirty="0"/>
          </a:p>
          <a:p>
            <a:r>
              <a:rPr lang="en-US" dirty="0" smtClean="0"/>
              <a:t>Single-threaded sequential file read:</a:t>
            </a:r>
          </a:p>
          <a:p>
            <a:pPr lvl="1"/>
            <a:r>
              <a:rPr lang="en-US" dirty="0" smtClean="0">
                <a:latin typeface="Courier"/>
                <a:cs typeface="Courier"/>
              </a:rPr>
              <a:t>$ </a:t>
            </a:r>
            <a:r>
              <a:rPr lang="en-US" dirty="0" err="1">
                <a:latin typeface="Courier"/>
                <a:cs typeface="Courier"/>
              </a:rPr>
              <a:t>dd</a:t>
            </a:r>
            <a:r>
              <a:rPr lang="en-US" dirty="0">
                <a:latin typeface="Courier"/>
                <a:cs typeface="Courier"/>
              </a:rPr>
              <a:t> if=/storage/data1/file1 of=/</a:t>
            </a:r>
            <a:r>
              <a:rPr lang="en-US" dirty="0" err="1">
                <a:latin typeface="Courier"/>
                <a:cs typeface="Courier"/>
              </a:rPr>
              <a:t>dev</a:t>
            </a:r>
            <a:r>
              <a:rPr lang="en-US" dirty="0">
                <a:latin typeface="Courier"/>
                <a:cs typeface="Courier"/>
              </a:rPr>
              <a:t>/null </a:t>
            </a:r>
            <a:r>
              <a:rPr lang="en-US" dirty="0" err="1">
                <a:latin typeface="Courier"/>
                <a:cs typeface="Courier"/>
              </a:rPr>
              <a:t>bs</a:t>
            </a:r>
            <a:r>
              <a:rPr lang="en-US" dirty="0">
                <a:latin typeface="Courier"/>
                <a:cs typeface="Courier"/>
              </a:rPr>
              <a:t>=</a:t>
            </a:r>
            <a:r>
              <a:rPr lang="en-US" dirty="0" smtClean="0">
                <a:latin typeface="Courier"/>
                <a:cs typeface="Courier"/>
              </a:rPr>
              <a:t>4k</a:t>
            </a:r>
          </a:p>
          <a:p>
            <a:r>
              <a:rPr lang="en-US" dirty="0" smtClean="0"/>
              <a:t>Use more to simulate parallel workload</a:t>
            </a:r>
            <a:endParaRPr lang="en-US" dirty="0"/>
          </a:p>
          <a:p>
            <a:pPr lvl="1"/>
            <a:r>
              <a:rPr lang="en-US" dirty="0" smtClean="0">
                <a:cs typeface="Courier"/>
              </a:rPr>
              <a:t>Use </a:t>
            </a:r>
            <a:r>
              <a:rPr lang="en-US" dirty="0" err="1" smtClean="0">
                <a:latin typeface="Courier"/>
                <a:cs typeface="Courier"/>
              </a:rPr>
              <a:t>oflag</a:t>
            </a:r>
            <a:r>
              <a:rPr lang="en-US" dirty="0" smtClean="0">
                <a:latin typeface="Courier"/>
                <a:cs typeface="Courier"/>
              </a:rPr>
              <a:t>=direct </a:t>
            </a:r>
            <a:r>
              <a:rPr lang="en-US" dirty="0" smtClean="0">
                <a:cs typeface="Courier"/>
              </a:rPr>
              <a:t>to disable caching</a:t>
            </a:r>
            <a:endParaRPr lang="en-US" dirty="0">
              <a:cs typeface="Courier"/>
            </a:endParaRPr>
          </a:p>
          <a:p>
            <a:pPr marL="0" indent="0">
              <a:buNone/>
            </a:pPr>
            <a:endParaRPr lang="en-US" dirty="0">
              <a:latin typeface="Courier"/>
              <a:cs typeface="Courier"/>
            </a:endParaRPr>
          </a:p>
        </p:txBody>
      </p:sp>
      <p:sp>
        <p:nvSpPr>
          <p:cNvPr id="5" name="Date Placeholder 3"/>
          <p:cNvSpPr>
            <a:spLocks noGrp="1"/>
          </p:cNvSpPr>
          <p:nvPr>
            <p:ph type="dt" sz="half" idx="10"/>
          </p:nvPr>
        </p:nvSpPr>
        <p:spPr>
          <a:xfrm>
            <a:off x="6069930" y="6613560"/>
            <a:ext cx="2979710" cy="182562"/>
          </a:xfrm>
        </p:spPr>
        <p:txBody>
          <a:bodyPr/>
          <a:lstStyle/>
          <a:p>
            <a:pPr>
              <a:defRPr/>
            </a:pPr>
            <a:fld id="{A4C066DF-968D-2340-B25E-66D46178BCB9}" type="slidenum">
              <a:rPr lang="en-US" sz="800">
                <a:solidFill>
                  <a:prstClr val="black"/>
                </a:solidFill>
                <a:latin typeface="Arial"/>
              </a:rPr>
              <a:pPr>
                <a:defRPr/>
              </a:pPr>
              <a:t>37</a:t>
            </a:fld>
            <a:r>
              <a:rPr lang="en-US" sz="800" dirty="0">
                <a:solidFill>
                  <a:prstClr val="black"/>
                </a:solidFill>
                <a:latin typeface="Arial"/>
              </a:rPr>
              <a:t> – ESnet Science Engagement (</a:t>
            </a:r>
            <a:r>
              <a:rPr lang="en-US" sz="800" dirty="0">
                <a:solidFill>
                  <a:prstClr val="black"/>
                </a:solidFill>
                <a:latin typeface="Arial"/>
                <a:hlinkClick r:id="rId2"/>
              </a:rPr>
              <a:t>engage@es.net</a:t>
            </a:r>
            <a:r>
              <a:rPr lang="en-US" sz="800" dirty="0">
                <a:solidFill>
                  <a:prstClr val="black"/>
                </a:solidFill>
                <a:latin typeface="Arial"/>
              </a:rPr>
              <a:t>) - </a:t>
            </a:r>
            <a:fld id="{087BE274-2920-464F-BD83-825BA3315F3E}" type="datetime1">
              <a:rPr lang="en-US" sz="800">
                <a:solidFill>
                  <a:prstClr val="black"/>
                </a:solidFill>
                <a:latin typeface="Arial"/>
              </a:rPr>
              <a:pPr>
                <a:defRPr/>
              </a:pPr>
              <a:t>9/19/14</a:t>
            </a:fld>
            <a:endParaRPr lang="en-US" sz="800" dirty="0">
              <a:solidFill>
                <a:prstClr val="black"/>
              </a:solidFill>
              <a:latin typeface="Arial"/>
            </a:endParaRPr>
          </a:p>
        </p:txBody>
      </p:sp>
    </p:spTree>
    <p:extLst>
      <p:ext uri="{BB962C8B-B14F-4D97-AF65-F5344CB8AC3E}">
        <p14:creationId xmlns:p14="http://schemas.microsoft.com/office/powerpoint/2010/main" val="4103454599"/>
      </p:ext>
    </p:extLst>
  </p:cSld>
  <p:clrMapOvr>
    <a:masterClrMapping/>
  </p:clrMapOvr>
  <p:timing>
    <p:tnLst>
      <p:par>
        <p:cTn xmlns:p14="http://schemas.microsoft.com/office/powerpoint/2010/mai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Overview</a:t>
            </a:r>
            <a:endParaRPr lang="en-US" dirty="0"/>
          </a:p>
        </p:txBody>
      </p:sp>
      <p:sp>
        <p:nvSpPr>
          <p:cNvPr id="3" name="Content Placeholder 2"/>
          <p:cNvSpPr>
            <a:spLocks noGrp="1"/>
          </p:cNvSpPr>
          <p:nvPr>
            <p:ph idx="1"/>
          </p:nvPr>
        </p:nvSpPr>
        <p:spPr>
          <a:xfrm>
            <a:off x="457199" y="1201738"/>
            <a:ext cx="8229600" cy="4932362"/>
          </a:xfrm>
        </p:spPr>
        <p:txBody>
          <a:bodyPr>
            <a:normAutofit/>
          </a:bodyPr>
          <a:lstStyle/>
          <a:p>
            <a:pPr>
              <a:spcBef>
                <a:spcPts val="0"/>
              </a:spcBef>
            </a:pPr>
            <a:r>
              <a:rPr lang="en-US" sz="1800" dirty="0"/>
              <a:t>Part </a:t>
            </a:r>
            <a:r>
              <a:rPr lang="en-US" sz="1800" dirty="0" smtClean="0"/>
              <a:t>1:</a:t>
            </a:r>
            <a:endParaRPr lang="en-US" sz="1800" dirty="0"/>
          </a:p>
          <a:p>
            <a:pPr lvl="1">
              <a:spcBef>
                <a:spcPts val="0"/>
              </a:spcBef>
            </a:pPr>
            <a:r>
              <a:rPr lang="en-US" sz="1800" dirty="0" smtClean="0"/>
              <a:t>What </a:t>
            </a:r>
            <a:r>
              <a:rPr lang="en-US" sz="1800" dirty="0" smtClean="0"/>
              <a:t>is Science Engagement?</a:t>
            </a:r>
            <a:endParaRPr lang="en-US" sz="1800" dirty="0"/>
          </a:p>
          <a:p>
            <a:pPr lvl="1">
              <a:spcBef>
                <a:spcPts val="0"/>
              </a:spcBef>
            </a:pPr>
            <a:r>
              <a:rPr lang="en-US" sz="1800" dirty="0"/>
              <a:t>Science DMZ Introduction &amp; Motivation</a:t>
            </a:r>
          </a:p>
          <a:p>
            <a:pPr lvl="1">
              <a:spcBef>
                <a:spcPts val="0"/>
              </a:spcBef>
            </a:pPr>
            <a:r>
              <a:rPr lang="en-US" sz="1800" dirty="0"/>
              <a:t>Science DMZ Architecture</a:t>
            </a:r>
          </a:p>
          <a:p>
            <a:pPr>
              <a:spcBef>
                <a:spcPts val="0"/>
              </a:spcBef>
            </a:pPr>
            <a:r>
              <a:rPr lang="en-US" sz="1800" dirty="0" smtClean="0"/>
              <a:t>Part 2:</a:t>
            </a:r>
          </a:p>
          <a:p>
            <a:pPr lvl="1">
              <a:spcBef>
                <a:spcPts val="0"/>
              </a:spcBef>
            </a:pPr>
            <a:r>
              <a:rPr lang="en-US" sz="1800" dirty="0"/>
              <a:t>Science DMZ Security Best Practices</a:t>
            </a:r>
          </a:p>
          <a:p>
            <a:pPr>
              <a:spcBef>
                <a:spcPts val="0"/>
              </a:spcBef>
            </a:pPr>
            <a:r>
              <a:rPr lang="en-US" sz="1800" b="1" dirty="0">
                <a:solidFill>
                  <a:srgbClr val="FF0000"/>
                </a:solidFill>
              </a:rPr>
              <a:t>Part 3:</a:t>
            </a:r>
          </a:p>
          <a:p>
            <a:pPr lvl="1">
              <a:spcBef>
                <a:spcPts val="0"/>
              </a:spcBef>
            </a:pPr>
            <a:r>
              <a:rPr lang="en-US" sz="1800" b="1" dirty="0"/>
              <a:t>The Data Transfer Node</a:t>
            </a:r>
          </a:p>
          <a:p>
            <a:pPr lvl="1">
              <a:spcBef>
                <a:spcPts val="0"/>
              </a:spcBef>
            </a:pPr>
            <a:r>
              <a:rPr lang="en-US" sz="1800" b="1" dirty="0">
                <a:solidFill>
                  <a:srgbClr val="FF0000"/>
                </a:solidFill>
              </a:rPr>
              <a:t>Data Transfer Tools</a:t>
            </a:r>
          </a:p>
          <a:p>
            <a:pPr lvl="1">
              <a:spcBef>
                <a:spcPts val="0"/>
              </a:spcBef>
            </a:pPr>
            <a:r>
              <a:rPr lang="en-US" sz="1800" b="1" dirty="0" smtClean="0"/>
              <a:t>Globus Connect Personal</a:t>
            </a:r>
            <a:endParaRPr lang="en-US" sz="1800" b="1" dirty="0"/>
          </a:p>
          <a:p>
            <a:pPr>
              <a:spcBef>
                <a:spcPts val="0"/>
              </a:spcBef>
            </a:pPr>
            <a:r>
              <a:rPr lang="en-US" sz="1800" dirty="0" smtClean="0"/>
              <a:t>Part </a:t>
            </a:r>
            <a:r>
              <a:rPr lang="en-US" sz="1800" dirty="0"/>
              <a:t>4</a:t>
            </a:r>
            <a:r>
              <a:rPr lang="en-US" sz="1800" dirty="0" smtClean="0"/>
              <a:t>:</a:t>
            </a:r>
          </a:p>
          <a:p>
            <a:pPr lvl="1">
              <a:spcBef>
                <a:spcPts val="0"/>
              </a:spcBef>
            </a:pPr>
            <a:r>
              <a:rPr lang="en-US" sz="1800" dirty="0" err="1"/>
              <a:t>p</a:t>
            </a:r>
            <a:r>
              <a:rPr lang="en-US" sz="1800" dirty="0" err="1" smtClean="0"/>
              <a:t>erfSONAR</a:t>
            </a:r>
            <a:endParaRPr lang="en-US" sz="1800" dirty="0" smtClean="0"/>
          </a:p>
          <a:p>
            <a:pPr>
              <a:spcBef>
                <a:spcPts val="0"/>
              </a:spcBef>
            </a:pPr>
            <a:r>
              <a:rPr lang="en-US" sz="1800" dirty="0" smtClean="0"/>
              <a:t>Part 5:</a:t>
            </a:r>
          </a:p>
          <a:p>
            <a:pPr lvl="1">
              <a:spcBef>
                <a:spcPts val="0"/>
              </a:spcBef>
            </a:pPr>
            <a:r>
              <a:rPr lang="en-US" sz="1600" dirty="0" smtClean="0"/>
              <a:t>SDN and the Science DMZ</a:t>
            </a:r>
            <a:endParaRPr lang="en-US" sz="1600" dirty="0"/>
          </a:p>
          <a:p>
            <a:pPr>
              <a:spcBef>
                <a:spcPts val="0"/>
              </a:spcBef>
            </a:pPr>
            <a:r>
              <a:rPr lang="en-US" sz="1800" dirty="0" smtClean="0"/>
              <a:t>Conclusions </a:t>
            </a:r>
            <a:r>
              <a:rPr lang="en-US" sz="1800" dirty="0"/>
              <a:t>&amp; Discussion</a:t>
            </a:r>
          </a:p>
          <a:p>
            <a:pPr marL="0" indent="0"/>
            <a:endParaRPr lang="en-US" sz="1800" dirty="0" smtClean="0"/>
          </a:p>
          <a:p>
            <a:pPr marL="0" indent="0"/>
            <a:endParaRPr lang="en-US" sz="1800" dirty="0" smtClean="0"/>
          </a:p>
        </p:txBody>
      </p:sp>
      <p:sp>
        <p:nvSpPr>
          <p:cNvPr id="5" name="Date Placeholder 3"/>
          <p:cNvSpPr>
            <a:spLocks noGrp="1"/>
          </p:cNvSpPr>
          <p:nvPr>
            <p:ph type="dt" sz="half" idx="10"/>
          </p:nvPr>
        </p:nvSpPr>
        <p:spPr>
          <a:xfrm>
            <a:off x="6069930" y="6613560"/>
            <a:ext cx="2979710" cy="182562"/>
          </a:xfrm>
        </p:spPr>
        <p:txBody>
          <a:bodyPr/>
          <a:lstStyle/>
          <a:p>
            <a:pPr>
              <a:defRPr/>
            </a:pPr>
            <a:fld id="{A4C066DF-968D-2340-B25E-66D46178BCB9}" type="slidenum">
              <a:rPr lang="en-US" sz="800">
                <a:solidFill>
                  <a:prstClr val="black"/>
                </a:solidFill>
                <a:latin typeface="Arial"/>
              </a:rPr>
              <a:pPr>
                <a:defRPr/>
              </a:pPr>
              <a:t>38</a:t>
            </a:fld>
            <a:r>
              <a:rPr lang="en-US" sz="800" dirty="0">
                <a:solidFill>
                  <a:prstClr val="black"/>
                </a:solidFill>
                <a:latin typeface="Arial"/>
              </a:rPr>
              <a:t> – ESnet Science Engagement (</a:t>
            </a:r>
            <a:r>
              <a:rPr lang="en-US" sz="800" dirty="0">
                <a:solidFill>
                  <a:prstClr val="black"/>
                </a:solidFill>
                <a:latin typeface="Arial"/>
                <a:hlinkClick r:id="rId3"/>
              </a:rPr>
              <a:t>engage@es.net</a:t>
            </a:r>
            <a:r>
              <a:rPr lang="en-US" sz="800" dirty="0">
                <a:solidFill>
                  <a:prstClr val="black"/>
                </a:solidFill>
                <a:latin typeface="Arial"/>
              </a:rPr>
              <a:t>) - </a:t>
            </a:r>
            <a:fld id="{087BE274-2920-464F-BD83-825BA3315F3E}" type="datetime1">
              <a:rPr lang="en-US" sz="800">
                <a:solidFill>
                  <a:prstClr val="black"/>
                </a:solidFill>
                <a:latin typeface="Arial"/>
              </a:rPr>
              <a:pPr>
                <a:defRPr/>
              </a:pPr>
              <a:t>9/19/14</a:t>
            </a:fld>
            <a:endParaRPr lang="en-US" sz="800" dirty="0">
              <a:solidFill>
                <a:prstClr val="black"/>
              </a:solidFill>
              <a:latin typeface="Arial"/>
            </a:endParaRPr>
          </a:p>
        </p:txBody>
      </p:sp>
    </p:spTree>
    <p:extLst>
      <p:ext uri="{BB962C8B-B14F-4D97-AF65-F5344CB8AC3E}">
        <p14:creationId xmlns:p14="http://schemas.microsoft.com/office/powerpoint/2010/main" val="2068516975"/>
      </p:ext>
    </p:extLst>
  </p:cSld>
  <p:clrMapOvr>
    <a:masterClrMapping/>
  </p:clrMapOvr>
  <p:timing>
    <p:tnLst>
      <p:par>
        <p:cTn xmlns:p14="http://schemas.microsoft.com/office/powerpoint/2010/mai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9730" name="Rectangle 2"/>
          <p:cNvSpPr>
            <a:spLocks noGrp="1" noChangeArrowheads="1"/>
          </p:cNvSpPr>
          <p:nvPr>
            <p:ph type="title"/>
          </p:nvPr>
        </p:nvSpPr>
        <p:spPr/>
        <p:txBody>
          <a:bodyPr>
            <a:normAutofit/>
          </a:bodyPr>
          <a:lstStyle/>
          <a:p>
            <a:r>
              <a:rPr lang="en-US" sz="4000" dirty="0" smtClean="0"/>
              <a:t>Sample Data Transfer Results</a:t>
            </a:r>
            <a:endParaRPr lang="en-US" sz="4000" dirty="0"/>
          </a:p>
        </p:txBody>
      </p:sp>
      <p:sp>
        <p:nvSpPr>
          <p:cNvPr id="329731" name="Rectangle 3"/>
          <p:cNvSpPr>
            <a:spLocks noGrp="1" noChangeArrowheads="1"/>
          </p:cNvSpPr>
          <p:nvPr>
            <p:ph type="body" idx="1"/>
          </p:nvPr>
        </p:nvSpPr>
        <p:spPr/>
        <p:txBody>
          <a:bodyPr>
            <a:normAutofit fontScale="77500" lnSpcReduction="20000"/>
          </a:bodyPr>
          <a:lstStyle/>
          <a:p>
            <a:r>
              <a:rPr lang="en-US" dirty="0" smtClean="0"/>
              <a:t>Using the right tool is very important</a:t>
            </a:r>
          </a:p>
          <a:p>
            <a:pPr lvl="1"/>
            <a:r>
              <a:rPr lang="en-US" dirty="0" smtClean="0"/>
              <a:t>Sample Results: Berkeley, CA to Argonne, IL (near </a:t>
            </a:r>
            <a:r>
              <a:rPr lang="en-US" dirty="0" err="1" smtClean="0"/>
              <a:t>Chicago). RTT</a:t>
            </a:r>
            <a:r>
              <a:rPr lang="en-US" dirty="0" smtClean="0"/>
              <a:t> = 53 ms, network capacity = 10Gbps.</a:t>
            </a:r>
          </a:p>
          <a:p>
            <a:endParaRPr lang="en-US" dirty="0" smtClean="0"/>
          </a:p>
          <a:p>
            <a:pPr lvl="2">
              <a:buNone/>
            </a:pPr>
            <a:r>
              <a:rPr lang="en-US" dirty="0" smtClean="0"/>
              <a:t>	</a:t>
            </a:r>
            <a:r>
              <a:rPr lang="en-US" b="1" i="1" u="sng" dirty="0" smtClean="0"/>
              <a:t>Tool						Throughput	</a:t>
            </a:r>
          </a:p>
          <a:p>
            <a:pPr lvl="2"/>
            <a:r>
              <a:rPr lang="en-US" dirty="0" smtClean="0"/>
              <a:t>scp:						140 Mbps	</a:t>
            </a:r>
          </a:p>
          <a:p>
            <a:pPr lvl="2"/>
            <a:r>
              <a:rPr lang="en-US" dirty="0" smtClean="0"/>
              <a:t>HPN patched scp:			1.2 Gbps</a:t>
            </a:r>
          </a:p>
          <a:p>
            <a:pPr lvl="2"/>
            <a:r>
              <a:rPr lang="en-US" dirty="0" smtClean="0"/>
              <a:t>ftp						1.4 Gbps	</a:t>
            </a:r>
          </a:p>
          <a:p>
            <a:pPr lvl="2"/>
            <a:r>
              <a:rPr lang="en-US" dirty="0" smtClean="0"/>
              <a:t>GridFTP, 4 streams		6.6 Gbps	(disk limited)</a:t>
            </a:r>
          </a:p>
          <a:p>
            <a:pPr lvl="2"/>
            <a:endParaRPr lang="en-US" dirty="0" smtClean="0"/>
          </a:p>
          <a:p>
            <a:pPr lvl="6"/>
            <a:r>
              <a:rPr lang="en-US" dirty="0" smtClean="0"/>
              <a:t>Note that to get more than 1 Gbps (125 MB/</a:t>
            </a:r>
            <a:r>
              <a:rPr lang="en-US" dirty="0" err="1" smtClean="0"/>
              <a:t>s</a:t>
            </a:r>
            <a:r>
              <a:rPr lang="en-US" dirty="0" smtClean="0"/>
              <a:t>) disk to disk requires RAID.</a:t>
            </a:r>
          </a:p>
          <a:p>
            <a:pPr lvl="2"/>
            <a:endParaRPr lang="en-US" dirty="0" smtClean="0"/>
          </a:p>
          <a:p>
            <a:pPr lvl="1"/>
            <a:endParaRPr lang="en-US" dirty="0"/>
          </a:p>
        </p:txBody>
      </p:sp>
      <p:sp>
        <p:nvSpPr>
          <p:cNvPr id="5" name="Date Placeholder 3"/>
          <p:cNvSpPr>
            <a:spLocks noGrp="1"/>
          </p:cNvSpPr>
          <p:nvPr>
            <p:ph type="dt" sz="half" idx="10"/>
          </p:nvPr>
        </p:nvSpPr>
        <p:spPr>
          <a:xfrm>
            <a:off x="6069930" y="6613560"/>
            <a:ext cx="2979710" cy="182562"/>
          </a:xfrm>
        </p:spPr>
        <p:txBody>
          <a:bodyPr/>
          <a:lstStyle/>
          <a:p>
            <a:pPr>
              <a:defRPr/>
            </a:pPr>
            <a:fld id="{A4C066DF-968D-2340-B25E-66D46178BCB9}" type="slidenum">
              <a:rPr lang="en-US" sz="800">
                <a:solidFill>
                  <a:prstClr val="black"/>
                </a:solidFill>
                <a:latin typeface="Arial"/>
              </a:rPr>
              <a:pPr>
                <a:defRPr/>
              </a:pPr>
              <a:t>39</a:t>
            </a:fld>
            <a:r>
              <a:rPr lang="en-US" sz="800" dirty="0">
                <a:solidFill>
                  <a:prstClr val="black"/>
                </a:solidFill>
                <a:latin typeface="Arial"/>
              </a:rPr>
              <a:t> – ESnet Science Engagement (</a:t>
            </a:r>
            <a:r>
              <a:rPr lang="en-US" sz="800" dirty="0">
                <a:solidFill>
                  <a:prstClr val="black"/>
                </a:solidFill>
                <a:latin typeface="Arial"/>
                <a:hlinkClick r:id="rId3"/>
              </a:rPr>
              <a:t>engage@es.net</a:t>
            </a:r>
            <a:r>
              <a:rPr lang="en-US" sz="800" dirty="0">
                <a:solidFill>
                  <a:prstClr val="black"/>
                </a:solidFill>
                <a:latin typeface="Arial"/>
              </a:rPr>
              <a:t>) - </a:t>
            </a:r>
            <a:fld id="{087BE274-2920-464F-BD83-825BA3315F3E}" type="datetime1">
              <a:rPr lang="en-US" sz="800">
                <a:solidFill>
                  <a:prstClr val="black"/>
                </a:solidFill>
                <a:latin typeface="Arial"/>
              </a:rPr>
              <a:pPr>
                <a:defRPr/>
              </a:pPr>
              <a:t>9/19/14</a:t>
            </a:fld>
            <a:endParaRPr lang="en-US" sz="800" dirty="0">
              <a:solidFill>
                <a:prstClr val="black"/>
              </a:solidFill>
              <a:latin typeface="Arial"/>
            </a:endParaRPr>
          </a:p>
        </p:txBody>
      </p:sp>
    </p:spTree>
    <p:extLst>
      <p:ext uri="{BB962C8B-B14F-4D97-AF65-F5344CB8AC3E}">
        <p14:creationId xmlns:p14="http://schemas.microsoft.com/office/powerpoint/2010/main" val="3100002576"/>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7" descr="science-dmz-simple-v2.pdf"/>
          <p:cNvPicPr>
            <a:picLocks noGrp="1" noChangeAspect="1"/>
          </p:cNvPicPr>
          <p:nvPr>
            <p:ph idx="1"/>
          </p:nvPr>
        </p:nvPicPr>
        <p:blipFill>
          <a:blip r:embed="rId3">
            <a:extLst>
              <a:ext uri="{28A0092B-C50C-407E-A947-70E740481C1C}">
                <a14:useLocalDpi xmlns:a14="http://schemas.microsoft.com/office/drawing/2010/main" val="0"/>
              </a:ext>
            </a:extLst>
          </a:blip>
          <a:srcRect t="14427" b="14427"/>
          <a:stretch>
            <a:fillRect/>
          </a:stretch>
        </p:blipFill>
        <p:spPr>
          <a:xfrm>
            <a:off x="-675249" y="0"/>
            <a:ext cx="10873727" cy="5980132"/>
          </a:xfrm>
        </p:spPr>
      </p:pic>
      <p:sp>
        <p:nvSpPr>
          <p:cNvPr id="5" name="Donut 4"/>
          <p:cNvSpPr/>
          <p:nvPr/>
        </p:nvSpPr>
        <p:spPr>
          <a:xfrm>
            <a:off x="466243" y="2861581"/>
            <a:ext cx="3279783" cy="3118551"/>
          </a:xfrm>
          <a:prstGeom prst="donut">
            <a:avLst>
              <a:gd name="adj" fmla="val 4072"/>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1055941716"/>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dirty="0" smtClean="0"/>
              <a:t>Data Transfer Tools</a:t>
            </a:r>
            <a:endParaRPr lang="en-US" sz="4000" dirty="0"/>
          </a:p>
        </p:txBody>
      </p:sp>
      <p:sp>
        <p:nvSpPr>
          <p:cNvPr id="3" name="Content Placeholder 2"/>
          <p:cNvSpPr>
            <a:spLocks noGrp="1"/>
          </p:cNvSpPr>
          <p:nvPr>
            <p:ph idx="1"/>
          </p:nvPr>
        </p:nvSpPr>
        <p:spPr/>
        <p:txBody>
          <a:bodyPr>
            <a:normAutofit fontScale="92500" lnSpcReduction="20000"/>
          </a:bodyPr>
          <a:lstStyle/>
          <a:p>
            <a:r>
              <a:rPr lang="en-US" smtClean="0"/>
              <a:t>Parallelism is key</a:t>
            </a:r>
          </a:p>
          <a:p>
            <a:pPr lvl="1"/>
            <a:r>
              <a:rPr lang="en-US" smtClean="0"/>
              <a:t>It is much easier to achieve a given performance level with four parallel connections than one connection</a:t>
            </a:r>
          </a:p>
          <a:p>
            <a:pPr lvl="1"/>
            <a:r>
              <a:rPr lang="en-US" smtClean="0"/>
              <a:t>Several tools offer parallel transfers</a:t>
            </a:r>
          </a:p>
          <a:p>
            <a:r>
              <a:rPr lang="en-US" smtClean="0"/>
              <a:t>Latency interaction is critical</a:t>
            </a:r>
          </a:p>
          <a:p>
            <a:pPr lvl="1"/>
            <a:r>
              <a:rPr lang="en-US" smtClean="0"/>
              <a:t>Wide area data transfers have much higher latency than LAN transfers</a:t>
            </a:r>
          </a:p>
          <a:p>
            <a:pPr lvl="1"/>
            <a:r>
              <a:rPr lang="en-US" smtClean="0"/>
              <a:t>Many tools and protocols assume a LAN</a:t>
            </a:r>
          </a:p>
          <a:p>
            <a:pPr lvl="1"/>
            <a:r>
              <a:rPr lang="en-US" smtClean="0"/>
              <a:t>Examples: SCP/SFTP, HPSS mover protocol</a:t>
            </a:r>
            <a:endParaRPr lang="en-US" dirty="0" smtClean="0"/>
          </a:p>
        </p:txBody>
      </p:sp>
      <p:sp>
        <p:nvSpPr>
          <p:cNvPr id="5" name="Date Placeholder 3"/>
          <p:cNvSpPr>
            <a:spLocks noGrp="1"/>
          </p:cNvSpPr>
          <p:nvPr>
            <p:ph type="dt" sz="half" idx="10"/>
          </p:nvPr>
        </p:nvSpPr>
        <p:spPr>
          <a:xfrm>
            <a:off x="6069930" y="6613560"/>
            <a:ext cx="2979710" cy="182562"/>
          </a:xfrm>
        </p:spPr>
        <p:txBody>
          <a:bodyPr/>
          <a:lstStyle/>
          <a:p>
            <a:pPr>
              <a:defRPr/>
            </a:pPr>
            <a:fld id="{A4C066DF-968D-2340-B25E-66D46178BCB9}" type="slidenum">
              <a:rPr lang="en-US" sz="800">
                <a:solidFill>
                  <a:prstClr val="black"/>
                </a:solidFill>
                <a:latin typeface="Arial"/>
              </a:rPr>
              <a:pPr>
                <a:defRPr/>
              </a:pPr>
              <a:t>40</a:t>
            </a:fld>
            <a:r>
              <a:rPr lang="en-US" sz="800" dirty="0">
                <a:solidFill>
                  <a:prstClr val="black"/>
                </a:solidFill>
                <a:latin typeface="Arial"/>
              </a:rPr>
              <a:t> – ESnet Science Engagement (</a:t>
            </a:r>
            <a:r>
              <a:rPr lang="en-US" sz="800" dirty="0">
                <a:solidFill>
                  <a:prstClr val="black"/>
                </a:solidFill>
                <a:latin typeface="Arial"/>
                <a:hlinkClick r:id="rId2"/>
              </a:rPr>
              <a:t>engage@es.net</a:t>
            </a:r>
            <a:r>
              <a:rPr lang="en-US" sz="800" dirty="0">
                <a:solidFill>
                  <a:prstClr val="black"/>
                </a:solidFill>
                <a:latin typeface="Arial"/>
              </a:rPr>
              <a:t>) - </a:t>
            </a:r>
            <a:fld id="{087BE274-2920-464F-BD83-825BA3315F3E}" type="datetime1">
              <a:rPr lang="en-US" sz="800">
                <a:solidFill>
                  <a:prstClr val="black"/>
                </a:solidFill>
                <a:latin typeface="Arial"/>
              </a:rPr>
              <a:pPr>
                <a:defRPr/>
              </a:pPr>
              <a:t>9/19/14</a:t>
            </a:fld>
            <a:endParaRPr lang="en-US" sz="800" dirty="0">
              <a:solidFill>
                <a:prstClr val="black"/>
              </a:solidFill>
              <a:latin typeface="Arial"/>
            </a:endParaRPr>
          </a:p>
        </p:txBody>
      </p:sp>
    </p:spTree>
    <p:extLst>
      <p:ext uri="{BB962C8B-B14F-4D97-AF65-F5344CB8AC3E}">
        <p14:creationId xmlns:p14="http://schemas.microsoft.com/office/powerpoint/2010/main" val="1033841973"/>
      </p:ext>
    </p:extLst>
  </p:cSld>
  <p:clrMapOvr>
    <a:masterClrMapping/>
  </p:clrMapOvr>
  <p:timing>
    <p:tnLst>
      <p:par>
        <p:cTn xmlns:p14="http://schemas.microsoft.com/office/powerpoint/2010/mai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dirty="0" smtClean="0"/>
              <a:t>Why Not Use SCP or SFTP?</a:t>
            </a:r>
            <a:endParaRPr lang="en-US" sz="4000" dirty="0"/>
          </a:p>
        </p:txBody>
      </p:sp>
      <p:sp>
        <p:nvSpPr>
          <p:cNvPr id="3" name="Content Placeholder 2"/>
          <p:cNvSpPr>
            <a:spLocks noGrp="1"/>
          </p:cNvSpPr>
          <p:nvPr>
            <p:ph idx="1"/>
          </p:nvPr>
        </p:nvSpPr>
        <p:spPr/>
        <p:txBody>
          <a:bodyPr>
            <a:noAutofit/>
          </a:bodyPr>
          <a:lstStyle/>
          <a:p>
            <a:r>
              <a:rPr lang="en-US" sz="1800" dirty="0" smtClean="0"/>
              <a:t>Pros:</a:t>
            </a:r>
          </a:p>
          <a:p>
            <a:pPr lvl="1"/>
            <a:r>
              <a:rPr lang="en-US" sz="1600" dirty="0" smtClean="0"/>
              <a:t>Most scientific systems are accessed via </a:t>
            </a:r>
            <a:r>
              <a:rPr lang="en-US" sz="1600" dirty="0" err="1" smtClean="0"/>
              <a:t>OpenSSH</a:t>
            </a:r>
            <a:endParaRPr lang="en-US" sz="1600" dirty="0" smtClean="0"/>
          </a:p>
          <a:p>
            <a:pPr lvl="1"/>
            <a:r>
              <a:rPr lang="en-US" sz="1600" dirty="0" smtClean="0"/>
              <a:t>SCP/SFTP are therefore installed by default</a:t>
            </a:r>
          </a:p>
          <a:p>
            <a:pPr lvl="1"/>
            <a:r>
              <a:rPr lang="en-US" sz="1600" dirty="0" smtClean="0"/>
              <a:t>Modern CPUs encrypt and decrypt well enough for small to medium scale transfers</a:t>
            </a:r>
          </a:p>
          <a:p>
            <a:pPr lvl="1"/>
            <a:r>
              <a:rPr lang="en-US" sz="1600" dirty="0" smtClean="0"/>
              <a:t>Credentials for system access and credentials for data transfer are the same</a:t>
            </a:r>
          </a:p>
          <a:p>
            <a:r>
              <a:rPr lang="en-US" sz="1800" dirty="0" smtClean="0"/>
              <a:t>Cons:</a:t>
            </a:r>
          </a:p>
          <a:p>
            <a:pPr lvl="1"/>
            <a:r>
              <a:rPr lang="en-US" sz="1600" dirty="0" smtClean="0"/>
              <a:t>The protocol used by SCP/SFTP has a fundamental flaw that limits WAN performance </a:t>
            </a:r>
          </a:p>
          <a:p>
            <a:pPr lvl="1"/>
            <a:r>
              <a:rPr lang="en-US" sz="1600" dirty="0" smtClean="0"/>
              <a:t>CPU speed doesn’t matter – latency matters</a:t>
            </a:r>
          </a:p>
          <a:p>
            <a:pPr lvl="1"/>
            <a:r>
              <a:rPr lang="en-US" sz="1600" dirty="0" smtClean="0"/>
              <a:t>Fixed-size buffers reduce performance as latency increases</a:t>
            </a:r>
          </a:p>
          <a:p>
            <a:pPr lvl="1"/>
            <a:r>
              <a:rPr lang="en-US" sz="1600" dirty="0" smtClean="0"/>
              <a:t>It doesn’t matter how easy it is to use SCP and SFTP – they simply do not perform</a:t>
            </a:r>
          </a:p>
          <a:p>
            <a:r>
              <a:rPr lang="en-US" sz="1800" dirty="0" smtClean="0"/>
              <a:t>Verdict: Do Not Use Without Performance Patches</a:t>
            </a:r>
          </a:p>
        </p:txBody>
      </p:sp>
      <p:sp>
        <p:nvSpPr>
          <p:cNvPr id="5" name="Date Placeholder 3"/>
          <p:cNvSpPr>
            <a:spLocks noGrp="1"/>
          </p:cNvSpPr>
          <p:nvPr>
            <p:ph type="dt" sz="half" idx="10"/>
          </p:nvPr>
        </p:nvSpPr>
        <p:spPr>
          <a:xfrm>
            <a:off x="6069930" y="6613560"/>
            <a:ext cx="2979710" cy="182562"/>
          </a:xfrm>
        </p:spPr>
        <p:txBody>
          <a:bodyPr/>
          <a:lstStyle/>
          <a:p>
            <a:pPr>
              <a:defRPr/>
            </a:pPr>
            <a:fld id="{A4C066DF-968D-2340-B25E-66D46178BCB9}" type="slidenum">
              <a:rPr lang="en-US" sz="800">
                <a:solidFill>
                  <a:prstClr val="black"/>
                </a:solidFill>
                <a:latin typeface="Arial"/>
              </a:rPr>
              <a:pPr>
                <a:defRPr/>
              </a:pPr>
              <a:t>41</a:t>
            </a:fld>
            <a:r>
              <a:rPr lang="en-US" sz="800" dirty="0">
                <a:solidFill>
                  <a:prstClr val="black"/>
                </a:solidFill>
                <a:latin typeface="Arial"/>
              </a:rPr>
              <a:t> – ESnet Science Engagement (</a:t>
            </a:r>
            <a:r>
              <a:rPr lang="en-US" sz="800" dirty="0">
                <a:solidFill>
                  <a:prstClr val="black"/>
                </a:solidFill>
                <a:latin typeface="Arial"/>
                <a:hlinkClick r:id="rId2"/>
              </a:rPr>
              <a:t>engage@es.net</a:t>
            </a:r>
            <a:r>
              <a:rPr lang="en-US" sz="800" dirty="0">
                <a:solidFill>
                  <a:prstClr val="black"/>
                </a:solidFill>
                <a:latin typeface="Arial"/>
              </a:rPr>
              <a:t>) - </a:t>
            </a:r>
            <a:fld id="{087BE274-2920-464F-BD83-825BA3315F3E}" type="datetime1">
              <a:rPr lang="en-US" sz="800">
                <a:solidFill>
                  <a:prstClr val="black"/>
                </a:solidFill>
                <a:latin typeface="Arial"/>
              </a:rPr>
              <a:pPr>
                <a:defRPr/>
              </a:pPr>
              <a:t>9/19/14</a:t>
            </a:fld>
            <a:endParaRPr lang="en-US" sz="800" dirty="0">
              <a:solidFill>
                <a:prstClr val="black"/>
              </a:solidFill>
              <a:latin typeface="Arial"/>
            </a:endParaRPr>
          </a:p>
        </p:txBody>
      </p:sp>
    </p:spTree>
    <p:extLst>
      <p:ext uri="{BB962C8B-B14F-4D97-AF65-F5344CB8AC3E}">
        <p14:creationId xmlns:p14="http://schemas.microsoft.com/office/powerpoint/2010/main" val="3350285866"/>
      </p:ext>
    </p:extLst>
  </p:cSld>
  <p:clrMapOvr>
    <a:masterClrMapping/>
  </p:clrMapOvr>
  <p:timing>
    <p:tnLst>
      <p:par>
        <p:cTn xmlns:p14="http://schemas.microsoft.com/office/powerpoint/2010/mai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2"/>
          <p:cNvSpPr>
            <a:spLocks noGrp="1" noChangeArrowheads="1"/>
          </p:cNvSpPr>
          <p:nvPr>
            <p:ph type="title"/>
          </p:nvPr>
        </p:nvSpPr>
        <p:spPr/>
        <p:txBody>
          <a:bodyPr>
            <a:normAutofit/>
          </a:bodyPr>
          <a:lstStyle/>
          <a:p>
            <a:r>
              <a:rPr lang="en-US" sz="4000" dirty="0" smtClean="0"/>
              <a:t>A Fix For </a:t>
            </a:r>
            <a:r>
              <a:rPr lang="en-US" sz="4000" dirty="0" err="1" smtClean="0"/>
              <a:t>scp</a:t>
            </a:r>
            <a:r>
              <a:rPr lang="en-US" sz="4000" dirty="0" smtClean="0"/>
              <a:t>/</a:t>
            </a:r>
            <a:r>
              <a:rPr lang="en-US" sz="4000" dirty="0" err="1" smtClean="0"/>
              <a:t>sftp</a:t>
            </a:r>
            <a:endParaRPr lang="en-US" sz="4000" dirty="0"/>
          </a:p>
        </p:txBody>
      </p:sp>
      <p:sp>
        <p:nvSpPr>
          <p:cNvPr id="64515" name="Rectangle 3"/>
          <p:cNvSpPr>
            <a:spLocks noGrp="1" noChangeArrowheads="1"/>
          </p:cNvSpPr>
          <p:nvPr>
            <p:ph sz="half" idx="1"/>
          </p:nvPr>
        </p:nvSpPr>
        <p:spPr/>
        <p:txBody>
          <a:bodyPr>
            <a:normAutofit/>
          </a:bodyPr>
          <a:lstStyle/>
          <a:p>
            <a:pPr>
              <a:buFont typeface="Arial"/>
              <a:buChar char="•"/>
            </a:pPr>
            <a:r>
              <a:rPr lang="en-US" sz="2400" dirty="0" smtClean="0"/>
              <a:t>PSC has a patch set that fixes problems with SSH</a:t>
            </a:r>
          </a:p>
          <a:p>
            <a:pPr lvl="1">
              <a:buFont typeface="Lucida Grande"/>
              <a:buChar char="-"/>
            </a:pPr>
            <a:r>
              <a:rPr lang="en-US" dirty="0" smtClean="0">
                <a:hlinkClick r:id="rId3"/>
              </a:rPr>
              <a:t>http://www.psc.edu/networking/projects/hpn-ssh/</a:t>
            </a:r>
            <a:r>
              <a:rPr lang="en-US" dirty="0" smtClean="0"/>
              <a:t> </a:t>
            </a:r>
          </a:p>
          <a:p>
            <a:pPr>
              <a:buFont typeface="Arial"/>
              <a:buChar char="•"/>
            </a:pPr>
            <a:r>
              <a:rPr lang="en-US" sz="2400" dirty="0" smtClean="0"/>
              <a:t>Significant performance increase</a:t>
            </a:r>
          </a:p>
          <a:p>
            <a:pPr>
              <a:buFont typeface="Arial"/>
              <a:buChar char="•"/>
            </a:pPr>
            <a:r>
              <a:rPr lang="en-US" sz="2400" dirty="0" smtClean="0"/>
              <a:t>Advantage – this helps </a:t>
            </a:r>
            <a:r>
              <a:rPr lang="en-US" sz="2400" dirty="0" err="1" smtClean="0"/>
              <a:t>rsync</a:t>
            </a:r>
            <a:r>
              <a:rPr lang="en-US" sz="2400" dirty="0" smtClean="0"/>
              <a:t> too</a:t>
            </a:r>
          </a:p>
        </p:txBody>
      </p:sp>
      <p:pic>
        <p:nvPicPr>
          <p:cNvPr id="64516" name="Picture 4" descr="bdp-v-ssh-win"/>
          <p:cNvPicPr>
            <a:picLocks noChangeAspect="1" noChangeArrowheads="1"/>
          </p:cNvPicPr>
          <p:nvPr/>
        </p:nvPicPr>
        <p:blipFill>
          <a:blip r:embed="rId4"/>
          <a:srcRect/>
          <a:stretch>
            <a:fillRect/>
          </a:stretch>
        </p:blipFill>
        <p:spPr bwMode="auto">
          <a:xfrm>
            <a:off x="4953000" y="1254160"/>
            <a:ext cx="3670300" cy="2820988"/>
          </a:xfrm>
          <a:prstGeom prst="rect">
            <a:avLst/>
          </a:prstGeom>
          <a:noFill/>
        </p:spPr>
      </p:pic>
      <p:pic>
        <p:nvPicPr>
          <p:cNvPr id="64517" name="Picture 5" descr="hpn-v-ssh-tput"/>
          <p:cNvPicPr>
            <a:picLocks noChangeAspect="1" noChangeArrowheads="1"/>
          </p:cNvPicPr>
          <p:nvPr/>
        </p:nvPicPr>
        <p:blipFill>
          <a:blip r:embed="rId5"/>
          <a:srcRect/>
          <a:stretch>
            <a:fillRect/>
          </a:stretch>
        </p:blipFill>
        <p:spPr bwMode="auto">
          <a:xfrm>
            <a:off x="4953000" y="4075148"/>
            <a:ext cx="3733800" cy="2538412"/>
          </a:xfrm>
          <a:prstGeom prst="rect">
            <a:avLst/>
          </a:prstGeom>
          <a:noFill/>
        </p:spPr>
      </p:pic>
      <p:sp>
        <p:nvSpPr>
          <p:cNvPr id="9" name="Date Placeholder 3"/>
          <p:cNvSpPr>
            <a:spLocks noGrp="1"/>
          </p:cNvSpPr>
          <p:nvPr>
            <p:ph type="dt" sz="half" idx="10"/>
          </p:nvPr>
        </p:nvSpPr>
        <p:spPr>
          <a:xfrm>
            <a:off x="6069930" y="6613560"/>
            <a:ext cx="2979710" cy="182562"/>
          </a:xfrm>
        </p:spPr>
        <p:txBody>
          <a:bodyPr/>
          <a:lstStyle/>
          <a:p>
            <a:pPr>
              <a:defRPr/>
            </a:pPr>
            <a:fld id="{A4C066DF-968D-2340-B25E-66D46178BCB9}" type="slidenum">
              <a:rPr lang="en-US" sz="800">
                <a:solidFill>
                  <a:prstClr val="black"/>
                </a:solidFill>
                <a:latin typeface="Arial"/>
              </a:rPr>
              <a:pPr>
                <a:defRPr/>
              </a:pPr>
              <a:t>42</a:t>
            </a:fld>
            <a:r>
              <a:rPr lang="en-US" sz="800" dirty="0">
                <a:solidFill>
                  <a:prstClr val="black"/>
                </a:solidFill>
                <a:latin typeface="Arial"/>
              </a:rPr>
              <a:t> – ESnet Science Engagement (</a:t>
            </a:r>
            <a:r>
              <a:rPr lang="en-US" sz="800" dirty="0">
                <a:solidFill>
                  <a:prstClr val="black"/>
                </a:solidFill>
                <a:latin typeface="Arial"/>
                <a:hlinkClick r:id="rId6"/>
              </a:rPr>
              <a:t>engage@es.net</a:t>
            </a:r>
            <a:r>
              <a:rPr lang="en-US" sz="800" dirty="0">
                <a:solidFill>
                  <a:prstClr val="black"/>
                </a:solidFill>
                <a:latin typeface="Arial"/>
              </a:rPr>
              <a:t>) - </a:t>
            </a:r>
            <a:fld id="{087BE274-2920-464F-BD83-825BA3315F3E}" type="datetime1">
              <a:rPr lang="en-US" sz="800">
                <a:solidFill>
                  <a:prstClr val="black"/>
                </a:solidFill>
                <a:latin typeface="Arial"/>
              </a:rPr>
              <a:pPr>
                <a:defRPr/>
              </a:pPr>
              <a:t>9/19/14</a:t>
            </a:fld>
            <a:endParaRPr lang="en-US" sz="800" dirty="0">
              <a:solidFill>
                <a:prstClr val="black"/>
              </a:solidFill>
              <a:latin typeface="Arial"/>
            </a:endParaRPr>
          </a:p>
        </p:txBody>
      </p:sp>
    </p:spTree>
    <p:extLst>
      <p:ext uri="{BB962C8B-B14F-4D97-AF65-F5344CB8AC3E}">
        <p14:creationId xmlns:p14="http://schemas.microsoft.com/office/powerpoint/2010/main" val="251197722"/>
      </p:ext>
    </p:extLst>
  </p:cSld>
  <p:clrMapOvr>
    <a:masterClrMapping/>
  </p:clrMapOvr>
  <p:timing>
    <p:tnLst>
      <p:par>
        <p:cTn xmlns:p14="http://schemas.microsoft.com/office/powerpoint/2010/mai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4386" name="Rectangle 2"/>
          <p:cNvSpPr>
            <a:spLocks noGrp="1" noChangeArrowheads="1"/>
          </p:cNvSpPr>
          <p:nvPr>
            <p:ph type="title"/>
          </p:nvPr>
        </p:nvSpPr>
        <p:spPr/>
        <p:txBody>
          <a:bodyPr>
            <a:normAutofit/>
          </a:bodyPr>
          <a:lstStyle/>
          <a:p>
            <a:r>
              <a:rPr lang="en-US" sz="4000" dirty="0" err="1" smtClean="0"/>
              <a:t>sftp</a:t>
            </a:r>
            <a:endParaRPr lang="en-US" sz="4000" dirty="0"/>
          </a:p>
        </p:txBody>
      </p:sp>
      <p:sp>
        <p:nvSpPr>
          <p:cNvPr id="144387" name="Rectangle 3"/>
          <p:cNvSpPr>
            <a:spLocks noGrp="1" noChangeArrowheads="1"/>
          </p:cNvSpPr>
          <p:nvPr>
            <p:ph type="body" idx="1"/>
          </p:nvPr>
        </p:nvSpPr>
        <p:spPr/>
        <p:txBody>
          <a:bodyPr>
            <a:normAutofit fontScale="70000" lnSpcReduction="20000"/>
          </a:bodyPr>
          <a:lstStyle/>
          <a:p>
            <a:r>
              <a:rPr lang="en-US" smtClean="0"/>
              <a:t>Uses same code as scp, so don't use sftp WAN transfers unless you have installed the HPN patch from PSC</a:t>
            </a:r>
          </a:p>
          <a:p>
            <a:r>
              <a:rPr lang="en-US" smtClean="0"/>
              <a:t>But even with the patch, SFTP has yet another flow control mechanism </a:t>
            </a:r>
          </a:p>
          <a:p>
            <a:pPr lvl="1"/>
            <a:r>
              <a:rPr lang="en-US" smtClean="0"/>
              <a:t>By default, sftp limits the total number of outstanding messages to 16 32KB messages. </a:t>
            </a:r>
          </a:p>
          <a:p>
            <a:pPr lvl="1"/>
            <a:r>
              <a:rPr lang="en-US" smtClean="0"/>
              <a:t>Since each datagram is a distinct message you end up with a 512KB outstanding data limit. </a:t>
            </a:r>
          </a:p>
          <a:p>
            <a:pPr lvl="1"/>
            <a:r>
              <a:rPr lang="en-US" smtClean="0"/>
              <a:t>You can increase both the number of outstanding messages ('-R') and the size of the message ('-B') from the command line though.</a:t>
            </a:r>
          </a:p>
          <a:p>
            <a:r>
              <a:rPr lang="en-US" smtClean="0"/>
              <a:t>Sample command for a 128MB window:</a:t>
            </a:r>
          </a:p>
          <a:p>
            <a:pPr lvl="1"/>
            <a:r>
              <a:rPr lang="en-US" smtClean="0"/>
              <a:t>sftp -R 512 -B 262144 user@host:/path/to/file outfile</a:t>
            </a:r>
            <a:endParaRPr lang="en-US" dirty="0"/>
          </a:p>
        </p:txBody>
      </p:sp>
      <p:sp>
        <p:nvSpPr>
          <p:cNvPr id="5" name="Date Placeholder 3"/>
          <p:cNvSpPr>
            <a:spLocks noGrp="1"/>
          </p:cNvSpPr>
          <p:nvPr>
            <p:ph type="dt" sz="half" idx="10"/>
          </p:nvPr>
        </p:nvSpPr>
        <p:spPr>
          <a:xfrm>
            <a:off x="6069930" y="6613560"/>
            <a:ext cx="2979710" cy="182562"/>
          </a:xfrm>
        </p:spPr>
        <p:txBody>
          <a:bodyPr/>
          <a:lstStyle/>
          <a:p>
            <a:pPr>
              <a:defRPr/>
            </a:pPr>
            <a:fld id="{A4C066DF-968D-2340-B25E-66D46178BCB9}" type="slidenum">
              <a:rPr lang="en-US" sz="800">
                <a:solidFill>
                  <a:prstClr val="black"/>
                </a:solidFill>
                <a:latin typeface="Arial"/>
              </a:rPr>
              <a:pPr>
                <a:defRPr/>
              </a:pPr>
              <a:t>43</a:t>
            </a:fld>
            <a:r>
              <a:rPr lang="en-US" sz="800" dirty="0">
                <a:solidFill>
                  <a:prstClr val="black"/>
                </a:solidFill>
                <a:latin typeface="Arial"/>
              </a:rPr>
              <a:t> – ESnet Science Engagement (</a:t>
            </a:r>
            <a:r>
              <a:rPr lang="en-US" sz="800" dirty="0">
                <a:solidFill>
                  <a:prstClr val="black"/>
                </a:solidFill>
                <a:latin typeface="Arial"/>
                <a:hlinkClick r:id="rId3"/>
              </a:rPr>
              <a:t>engage@es.net</a:t>
            </a:r>
            <a:r>
              <a:rPr lang="en-US" sz="800" dirty="0">
                <a:solidFill>
                  <a:prstClr val="black"/>
                </a:solidFill>
                <a:latin typeface="Arial"/>
              </a:rPr>
              <a:t>) - </a:t>
            </a:r>
            <a:fld id="{087BE274-2920-464F-BD83-825BA3315F3E}" type="datetime1">
              <a:rPr lang="en-US" sz="800">
                <a:solidFill>
                  <a:prstClr val="black"/>
                </a:solidFill>
                <a:latin typeface="Arial"/>
              </a:rPr>
              <a:pPr>
                <a:defRPr/>
              </a:pPr>
              <a:t>9/19/14</a:t>
            </a:fld>
            <a:endParaRPr lang="en-US" sz="800" dirty="0">
              <a:solidFill>
                <a:prstClr val="black"/>
              </a:solidFill>
              <a:latin typeface="Arial"/>
            </a:endParaRPr>
          </a:p>
        </p:txBody>
      </p:sp>
    </p:spTree>
    <p:extLst>
      <p:ext uri="{BB962C8B-B14F-4D97-AF65-F5344CB8AC3E}">
        <p14:creationId xmlns:p14="http://schemas.microsoft.com/office/powerpoint/2010/main" val="678628973"/>
      </p:ext>
    </p:extLst>
  </p:cSld>
  <p:clrMapOvr>
    <a:masterClrMapping/>
  </p:clrMapOvr>
  <p:timing>
    <p:tnLst>
      <p:par>
        <p:cTn xmlns:p14="http://schemas.microsoft.com/office/powerpoint/2010/mai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dirty="0" smtClean="0"/>
              <a:t>FDT</a:t>
            </a:r>
            <a:endParaRPr lang="en-US" sz="4000" dirty="0"/>
          </a:p>
        </p:txBody>
      </p:sp>
      <p:sp>
        <p:nvSpPr>
          <p:cNvPr id="3" name="Content Placeholder 2"/>
          <p:cNvSpPr>
            <a:spLocks noGrp="1"/>
          </p:cNvSpPr>
          <p:nvPr>
            <p:ph idx="1"/>
          </p:nvPr>
        </p:nvSpPr>
        <p:spPr/>
        <p:txBody>
          <a:bodyPr/>
          <a:lstStyle/>
          <a:p>
            <a:r>
              <a:rPr lang="en-US" dirty="0" smtClean="0"/>
              <a:t>FDT = Fast Data Transfer tool from Caltech</a:t>
            </a:r>
          </a:p>
          <a:p>
            <a:pPr lvl="1"/>
            <a:r>
              <a:rPr lang="en-US" dirty="0" smtClean="0">
                <a:hlinkClick r:id="rId2"/>
              </a:rPr>
              <a:t>http://monalisa.cern.ch/FDT/</a:t>
            </a:r>
            <a:r>
              <a:rPr lang="en-US" dirty="0" smtClean="0"/>
              <a:t> </a:t>
            </a:r>
          </a:p>
          <a:p>
            <a:pPr lvl="1"/>
            <a:r>
              <a:rPr lang="en-US" dirty="0" smtClean="0"/>
              <a:t>Java-based, easy to install</a:t>
            </a:r>
          </a:p>
          <a:p>
            <a:pPr lvl="1"/>
            <a:r>
              <a:rPr lang="en-US" dirty="0" smtClean="0"/>
              <a:t>used by CMS project and DYNES NSF Funding effort</a:t>
            </a:r>
          </a:p>
        </p:txBody>
      </p:sp>
      <p:sp>
        <p:nvSpPr>
          <p:cNvPr id="5" name="Date Placeholder 3"/>
          <p:cNvSpPr>
            <a:spLocks noGrp="1"/>
          </p:cNvSpPr>
          <p:nvPr>
            <p:ph type="dt" sz="half" idx="10"/>
          </p:nvPr>
        </p:nvSpPr>
        <p:spPr>
          <a:xfrm>
            <a:off x="6069930" y="6613560"/>
            <a:ext cx="2979710" cy="182562"/>
          </a:xfrm>
        </p:spPr>
        <p:txBody>
          <a:bodyPr/>
          <a:lstStyle/>
          <a:p>
            <a:pPr>
              <a:defRPr/>
            </a:pPr>
            <a:fld id="{A4C066DF-968D-2340-B25E-66D46178BCB9}" type="slidenum">
              <a:rPr lang="en-US" sz="800">
                <a:solidFill>
                  <a:prstClr val="black"/>
                </a:solidFill>
                <a:latin typeface="Arial"/>
              </a:rPr>
              <a:pPr>
                <a:defRPr/>
              </a:pPr>
              <a:t>44</a:t>
            </a:fld>
            <a:r>
              <a:rPr lang="en-US" sz="800" dirty="0">
                <a:solidFill>
                  <a:prstClr val="black"/>
                </a:solidFill>
                <a:latin typeface="Arial"/>
              </a:rPr>
              <a:t> – ESnet Science Engagement (</a:t>
            </a:r>
            <a:r>
              <a:rPr lang="en-US" sz="800" dirty="0">
                <a:solidFill>
                  <a:prstClr val="black"/>
                </a:solidFill>
                <a:latin typeface="Arial"/>
                <a:hlinkClick r:id="rId3"/>
              </a:rPr>
              <a:t>engage@es.net</a:t>
            </a:r>
            <a:r>
              <a:rPr lang="en-US" sz="800" dirty="0">
                <a:solidFill>
                  <a:prstClr val="black"/>
                </a:solidFill>
                <a:latin typeface="Arial"/>
              </a:rPr>
              <a:t>) - </a:t>
            </a:r>
            <a:fld id="{087BE274-2920-464F-BD83-825BA3315F3E}" type="datetime1">
              <a:rPr lang="en-US" sz="800">
                <a:solidFill>
                  <a:prstClr val="black"/>
                </a:solidFill>
                <a:latin typeface="Arial"/>
              </a:rPr>
              <a:pPr>
                <a:defRPr/>
              </a:pPr>
              <a:t>9/19/14</a:t>
            </a:fld>
            <a:endParaRPr lang="en-US" sz="800" dirty="0">
              <a:solidFill>
                <a:prstClr val="black"/>
              </a:solidFill>
              <a:latin typeface="Arial"/>
            </a:endParaRPr>
          </a:p>
        </p:txBody>
      </p:sp>
    </p:spTree>
    <p:extLst>
      <p:ext uri="{BB962C8B-B14F-4D97-AF65-F5344CB8AC3E}">
        <p14:creationId xmlns:p14="http://schemas.microsoft.com/office/powerpoint/2010/main" val="1981586070"/>
      </p:ext>
    </p:extLst>
  </p:cSld>
  <p:clrMapOvr>
    <a:masterClrMapping/>
  </p:clrMapOvr>
  <p:timing>
    <p:tnLst>
      <p:par>
        <p:cTn xmlns:p14="http://schemas.microsoft.com/office/powerpoint/2010/mai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7266" name="Rectangle 1026"/>
          <p:cNvSpPr>
            <a:spLocks noGrp="1" noChangeArrowheads="1"/>
          </p:cNvSpPr>
          <p:nvPr>
            <p:ph type="title"/>
          </p:nvPr>
        </p:nvSpPr>
        <p:spPr/>
        <p:txBody>
          <a:bodyPr>
            <a:normAutofit/>
          </a:bodyPr>
          <a:lstStyle/>
          <a:p>
            <a:r>
              <a:rPr lang="en-US" sz="4000" dirty="0" smtClean="0"/>
              <a:t>Other Data Transfer Tools</a:t>
            </a:r>
            <a:endParaRPr lang="en-US" sz="4000" dirty="0"/>
          </a:p>
        </p:txBody>
      </p:sp>
      <p:sp>
        <p:nvSpPr>
          <p:cNvPr id="267267" name="Rectangle 1027"/>
          <p:cNvSpPr>
            <a:spLocks noGrp="1" noChangeArrowheads="1"/>
          </p:cNvSpPr>
          <p:nvPr>
            <p:ph type="body" idx="1"/>
          </p:nvPr>
        </p:nvSpPr>
        <p:spPr/>
        <p:txBody>
          <a:bodyPr>
            <a:normAutofit fontScale="77500" lnSpcReduction="20000"/>
          </a:bodyPr>
          <a:lstStyle/>
          <a:p>
            <a:r>
              <a:rPr lang="en-US" dirty="0" err="1" smtClean="0"/>
              <a:t>bbcp</a:t>
            </a:r>
            <a:r>
              <a:rPr lang="en-US" dirty="0" smtClean="0"/>
              <a:t>: </a:t>
            </a:r>
            <a:r>
              <a:rPr lang="en-US" dirty="0" smtClean="0">
                <a:hlinkClick r:id="rId3"/>
              </a:rPr>
              <a:t>http://www.slac.stanford.edu/~abh/bbcp/</a:t>
            </a:r>
            <a:r>
              <a:rPr lang="en-US" dirty="0" smtClean="0"/>
              <a:t> </a:t>
            </a:r>
          </a:p>
          <a:p>
            <a:pPr lvl="1"/>
            <a:r>
              <a:rPr lang="en-US" dirty="0" smtClean="0"/>
              <a:t>supports parallel transfers and socket tuning </a:t>
            </a:r>
          </a:p>
          <a:p>
            <a:pPr lvl="1"/>
            <a:r>
              <a:rPr lang="en-US" dirty="0" err="1" smtClean="0"/>
              <a:t>bbcp</a:t>
            </a:r>
            <a:r>
              <a:rPr lang="en-US" dirty="0" smtClean="0"/>
              <a:t> -P 4 -v -w 2M </a:t>
            </a:r>
            <a:r>
              <a:rPr lang="en-US" dirty="0" err="1" smtClean="0"/>
              <a:t>myfile</a:t>
            </a:r>
            <a:r>
              <a:rPr lang="en-US" dirty="0" smtClean="0"/>
              <a:t> </a:t>
            </a:r>
            <a:r>
              <a:rPr lang="en-US" dirty="0" err="1" smtClean="0"/>
              <a:t>remotehost:filename</a:t>
            </a:r>
            <a:endParaRPr lang="en-US" dirty="0" smtClean="0"/>
          </a:p>
          <a:p>
            <a:r>
              <a:rPr lang="en-US" dirty="0" err="1" smtClean="0"/>
              <a:t>lftp</a:t>
            </a:r>
            <a:r>
              <a:rPr lang="en-US" dirty="0" smtClean="0"/>
              <a:t>: </a:t>
            </a:r>
            <a:r>
              <a:rPr lang="en-US" dirty="0" smtClean="0">
                <a:hlinkClick r:id="rId4"/>
              </a:rPr>
              <a:t>http://lftp.yar.ru/</a:t>
            </a:r>
            <a:r>
              <a:rPr lang="en-US" dirty="0" smtClean="0"/>
              <a:t>  </a:t>
            </a:r>
          </a:p>
          <a:p>
            <a:pPr lvl="1"/>
            <a:r>
              <a:rPr lang="en-US" dirty="0" smtClean="0"/>
              <a:t>parallel file transfer, socket tuning, HTTP transfers, and more.</a:t>
            </a:r>
          </a:p>
          <a:p>
            <a:pPr lvl="1"/>
            <a:r>
              <a:rPr lang="en-US" dirty="0" err="1" smtClean="0"/>
              <a:t>lftp</a:t>
            </a:r>
            <a:r>
              <a:rPr lang="en-US" dirty="0" smtClean="0"/>
              <a:t> -e 'set </a:t>
            </a:r>
            <a:r>
              <a:rPr lang="en-US" dirty="0" err="1" smtClean="0"/>
              <a:t>net:socket-buffer</a:t>
            </a:r>
            <a:r>
              <a:rPr lang="en-US" dirty="0" smtClean="0"/>
              <a:t> 4000000; </a:t>
            </a:r>
            <a:r>
              <a:rPr lang="en-US" dirty="0" err="1" smtClean="0"/>
              <a:t>pget</a:t>
            </a:r>
            <a:r>
              <a:rPr lang="en-US" dirty="0" smtClean="0"/>
              <a:t> -n 4 [</a:t>
            </a:r>
            <a:r>
              <a:rPr lang="en-US" dirty="0" err="1" smtClean="0"/>
              <a:t>http|ftp</a:t>
            </a:r>
            <a:r>
              <a:rPr lang="en-US" dirty="0" smtClean="0"/>
              <a:t>]://site/path/file; quit'</a:t>
            </a:r>
          </a:p>
          <a:p>
            <a:r>
              <a:rPr lang="en-US" dirty="0" smtClean="0"/>
              <a:t>axel: </a:t>
            </a:r>
            <a:r>
              <a:rPr lang="en-US" dirty="0" smtClean="0">
                <a:hlinkClick r:id="rId5"/>
              </a:rPr>
              <a:t>http://axel.alioth.debian.org/</a:t>
            </a:r>
            <a:r>
              <a:rPr lang="en-US" dirty="0" smtClean="0"/>
              <a:t> </a:t>
            </a:r>
          </a:p>
          <a:p>
            <a:pPr lvl="1"/>
            <a:r>
              <a:rPr lang="en-US" dirty="0" smtClean="0"/>
              <a:t>simple parallel accelerator for HTTP and FTP.</a:t>
            </a:r>
          </a:p>
          <a:p>
            <a:pPr lvl="1"/>
            <a:r>
              <a:rPr lang="en-US" dirty="0" smtClean="0"/>
              <a:t>axel -n 4 [</a:t>
            </a:r>
            <a:r>
              <a:rPr lang="en-US" dirty="0" err="1" smtClean="0"/>
              <a:t>http|ftp</a:t>
            </a:r>
            <a:r>
              <a:rPr lang="en-US" dirty="0" smtClean="0"/>
              <a:t>]://site/file</a:t>
            </a:r>
            <a:endParaRPr lang="en-US" dirty="0"/>
          </a:p>
        </p:txBody>
      </p:sp>
      <p:sp>
        <p:nvSpPr>
          <p:cNvPr id="5" name="Date Placeholder 3"/>
          <p:cNvSpPr>
            <a:spLocks noGrp="1"/>
          </p:cNvSpPr>
          <p:nvPr>
            <p:ph type="dt" sz="half" idx="10"/>
          </p:nvPr>
        </p:nvSpPr>
        <p:spPr>
          <a:xfrm>
            <a:off x="6069930" y="6613560"/>
            <a:ext cx="2979710" cy="182562"/>
          </a:xfrm>
        </p:spPr>
        <p:txBody>
          <a:bodyPr/>
          <a:lstStyle/>
          <a:p>
            <a:pPr>
              <a:defRPr/>
            </a:pPr>
            <a:fld id="{A4C066DF-968D-2340-B25E-66D46178BCB9}" type="slidenum">
              <a:rPr lang="en-US" sz="800">
                <a:solidFill>
                  <a:prstClr val="black"/>
                </a:solidFill>
                <a:latin typeface="Arial"/>
              </a:rPr>
              <a:pPr>
                <a:defRPr/>
              </a:pPr>
              <a:t>45</a:t>
            </a:fld>
            <a:r>
              <a:rPr lang="en-US" sz="800" dirty="0">
                <a:solidFill>
                  <a:prstClr val="black"/>
                </a:solidFill>
                <a:latin typeface="Arial"/>
              </a:rPr>
              <a:t> – ESnet Science Engagement (</a:t>
            </a:r>
            <a:r>
              <a:rPr lang="en-US" sz="800" dirty="0">
                <a:solidFill>
                  <a:prstClr val="black"/>
                </a:solidFill>
                <a:latin typeface="Arial"/>
                <a:hlinkClick r:id="rId6"/>
              </a:rPr>
              <a:t>engage@es.net</a:t>
            </a:r>
            <a:r>
              <a:rPr lang="en-US" sz="800" dirty="0">
                <a:solidFill>
                  <a:prstClr val="black"/>
                </a:solidFill>
                <a:latin typeface="Arial"/>
              </a:rPr>
              <a:t>) - </a:t>
            </a:r>
            <a:fld id="{087BE274-2920-464F-BD83-825BA3315F3E}" type="datetime1">
              <a:rPr lang="en-US" sz="800">
                <a:solidFill>
                  <a:prstClr val="black"/>
                </a:solidFill>
                <a:latin typeface="Arial"/>
              </a:rPr>
              <a:pPr>
                <a:defRPr/>
              </a:pPr>
              <a:t>9/19/14</a:t>
            </a:fld>
            <a:endParaRPr lang="en-US" sz="800" dirty="0">
              <a:solidFill>
                <a:prstClr val="black"/>
              </a:solidFill>
              <a:latin typeface="Arial"/>
            </a:endParaRPr>
          </a:p>
        </p:txBody>
      </p:sp>
    </p:spTree>
    <p:extLst>
      <p:ext uri="{BB962C8B-B14F-4D97-AF65-F5344CB8AC3E}">
        <p14:creationId xmlns:p14="http://schemas.microsoft.com/office/powerpoint/2010/main" val="1216707316"/>
      </p:ext>
    </p:extLst>
  </p:cSld>
  <p:clrMapOvr>
    <a:masterClrMapping/>
  </p:clrMapOvr>
  <p:timing>
    <p:tnLst>
      <p:par>
        <p:cTn xmlns:p14="http://schemas.microsoft.com/office/powerpoint/2010/mai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dirty="0" smtClean="0"/>
              <a:t>Commercial Data Transfer Tools</a:t>
            </a:r>
            <a:endParaRPr lang="en-US" sz="4000" dirty="0"/>
          </a:p>
        </p:txBody>
      </p:sp>
      <p:sp>
        <p:nvSpPr>
          <p:cNvPr id="3" name="Content Placeholder 2"/>
          <p:cNvSpPr>
            <a:spLocks noGrp="1"/>
          </p:cNvSpPr>
          <p:nvPr>
            <p:ph idx="1"/>
          </p:nvPr>
        </p:nvSpPr>
        <p:spPr/>
        <p:txBody>
          <a:bodyPr>
            <a:normAutofit fontScale="77500" lnSpcReduction="20000"/>
          </a:bodyPr>
          <a:lstStyle/>
          <a:p>
            <a:r>
              <a:rPr lang="en-US" dirty="0" smtClean="0"/>
              <a:t>There are several commercial UDP-based tools</a:t>
            </a:r>
          </a:p>
          <a:p>
            <a:pPr lvl="1"/>
            <a:r>
              <a:rPr lang="en-US" dirty="0" err="1" smtClean="0"/>
              <a:t>Aspera</a:t>
            </a:r>
            <a:r>
              <a:rPr lang="en-US" dirty="0" smtClean="0"/>
              <a:t>: </a:t>
            </a:r>
            <a:r>
              <a:rPr lang="en-US" dirty="0" smtClean="0">
                <a:hlinkClick r:id="rId2"/>
              </a:rPr>
              <a:t>http://www.asperasoft.com/</a:t>
            </a:r>
            <a:r>
              <a:rPr lang="en-US" dirty="0" smtClean="0"/>
              <a:t> </a:t>
            </a:r>
          </a:p>
          <a:p>
            <a:pPr lvl="1"/>
            <a:r>
              <a:rPr lang="en-US" dirty="0" smtClean="0"/>
              <a:t>Data Expedition: </a:t>
            </a:r>
            <a:r>
              <a:rPr lang="en-US" dirty="0" smtClean="0">
                <a:hlinkClick r:id="rId3"/>
              </a:rPr>
              <a:t>http://www.dataexpedition.com/</a:t>
            </a:r>
            <a:r>
              <a:rPr lang="en-US" dirty="0" smtClean="0"/>
              <a:t> </a:t>
            </a:r>
          </a:p>
          <a:p>
            <a:pPr lvl="1"/>
            <a:r>
              <a:rPr lang="en-US" dirty="0" err="1" smtClean="0"/>
              <a:t>TIXstream</a:t>
            </a:r>
            <a:r>
              <a:rPr lang="en-US" dirty="0" smtClean="0"/>
              <a:t>: </a:t>
            </a:r>
            <a:r>
              <a:rPr lang="en-US" dirty="0" smtClean="0">
                <a:hlinkClick r:id="rId4"/>
              </a:rPr>
              <a:t>http://www.tixeltec.com/tixstream_en.html</a:t>
            </a:r>
            <a:r>
              <a:rPr lang="en-US" dirty="0" smtClean="0"/>
              <a:t> </a:t>
            </a:r>
          </a:p>
          <a:p>
            <a:endParaRPr lang="en-US" dirty="0" smtClean="0"/>
          </a:p>
          <a:p>
            <a:r>
              <a:rPr lang="en-US" dirty="0" smtClean="0"/>
              <a:t>These should all do better than TCP on a </a:t>
            </a:r>
            <a:r>
              <a:rPr lang="en-US" dirty="0" err="1" smtClean="0"/>
              <a:t>lossy</a:t>
            </a:r>
            <a:r>
              <a:rPr lang="en-US" dirty="0" smtClean="0"/>
              <a:t> path</a:t>
            </a:r>
          </a:p>
          <a:p>
            <a:pPr lvl="1"/>
            <a:r>
              <a:rPr lang="en-US" dirty="0" smtClean="0"/>
              <a:t>advantage of these tools less clear on an clean path</a:t>
            </a:r>
          </a:p>
          <a:p>
            <a:endParaRPr lang="en-US" dirty="0" smtClean="0"/>
          </a:p>
          <a:p>
            <a:r>
              <a:rPr lang="en-US" dirty="0" smtClean="0"/>
              <a:t>They all have different, fairly complicated pricing models</a:t>
            </a:r>
          </a:p>
          <a:p>
            <a:endParaRPr lang="en-US" dirty="0" smtClean="0"/>
          </a:p>
          <a:p>
            <a:endParaRPr lang="en-US" dirty="0" smtClean="0"/>
          </a:p>
          <a:p>
            <a:endParaRPr lang="en-US" dirty="0"/>
          </a:p>
        </p:txBody>
      </p:sp>
      <p:sp>
        <p:nvSpPr>
          <p:cNvPr id="5" name="Date Placeholder 3"/>
          <p:cNvSpPr>
            <a:spLocks noGrp="1"/>
          </p:cNvSpPr>
          <p:nvPr>
            <p:ph type="dt" sz="half" idx="10"/>
          </p:nvPr>
        </p:nvSpPr>
        <p:spPr>
          <a:xfrm>
            <a:off x="6069930" y="6613560"/>
            <a:ext cx="2979710" cy="182562"/>
          </a:xfrm>
        </p:spPr>
        <p:txBody>
          <a:bodyPr/>
          <a:lstStyle/>
          <a:p>
            <a:pPr>
              <a:defRPr/>
            </a:pPr>
            <a:fld id="{A4C066DF-968D-2340-B25E-66D46178BCB9}" type="slidenum">
              <a:rPr lang="en-US" sz="800">
                <a:solidFill>
                  <a:prstClr val="black"/>
                </a:solidFill>
                <a:latin typeface="Arial"/>
              </a:rPr>
              <a:pPr>
                <a:defRPr/>
              </a:pPr>
              <a:t>46</a:t>
            </a:fld>
            <a:r>
              <a:rPr lang="en-US" sz="800" dirty="0">
                <a:solidFill>
                  <a:prstClr val="black"/>
                </a:solidFill>
                <a:latin typeface="Arial"/>
              </a:rPr>
              <a:t> – ESnet Science Engagement (</a:t>
            </a:r>
            <a:r>
              <a:rPr lang="en-US" sz="800" dirty="0">
                <a:solidFill>
                  <a:prstClr val="black"/>
                </a:solidFill>
                <a:latin typeface="Arial"/>
                <a:hlinkClick r:id="rId5"/>
              </a:rPr>
              <a:t>engage@es.net</a:t>
            </a:r>
            <a:r>
              <a:rPr lang="en-US" sz="800" dirty="0">
                <a:solidFill>
                  <a:prstClr val="black"/>
                </a:solidFill>
                <a:latin typeface="Arial"/>
              </a:rPr>
              <a:t>) - </a:t>
            </a:r>
            <a:fld id="{087BE274-2920-464F-BD83-825BA3315F3E}" type="datetime1">
              <a:rPr lang="en-US" sz="800">
                <a:solidFill>
                  <a:prstClr val="black"/>
                </a:solidFill>
                <a:latin typeface="Arial"/>
              </a:rPr>
              <a:pPr>
                <a:defRPr/>
              </a:pPr>
              <a:t>9/19/14</a:t>
            </a:fld>
            <a:endParaRPr lang="en-US" sz="800" dirty="0">
              <a:solidFill>
                <a:prstClr val="black"/>
              </a:solidFill>
              <a:latin typeface="Arial"/>
            </a:endParaRPr>
          </a:p>
        </p:txBody>
      </p:sp>
    </p:spTree>
    <p:extLst>
      <p:ext uri="{BB962C8B-B14F-4D97-AF65-F5344CB8AC3E}">
        <p14:creationId xmlns:p14="http://schemas.microsoft.com/office/powerpoint/2010/main" val="1635755103"/>
      </p:ext>
    </p:extLst>
  </p:cSld>
  <p:clrMapOvr>
    <a:masterClrMapping/>
  </p:clrMapOvr>
  <p:timing>
    <p:tnLst>
      <p:par>
        <p:cTn xmlns:p14="http://schemas.microsoft.com/office/powerpoint/2010/mai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2"/>
          <p:cNvSpPr>
            <a:spLocks noGrp="1" noChangeArrowheads="1"/>
          </p:cNvSpPr>
          <p:nvPr>
            <p:ph type="title"/>
          </p:nvPr>
        </p:nvSpPr>
        <p:spPr/>
        <p:txBody>
          <a:bodyPr>
            <a:normAutofit/>
          </a:bodyPr>
          <a:lstStyle/>
          <a:p>
            <a:r>
              <a:rPr lang="en-US" sz="4000" dirty="0" err="1" smtClean="0"/>
              <a:t>GridFTP</a:t>
            </a:r>
            <a:endParaRPr lang="en-US" sz="4000" dirty="0"/>
          </a:p>
        </p:txBody>
      </p:sp>
      <p:sp>
        <p:nvSpPr>
          <p:cNvPr id="70659" name="Rectangle 3"/>
          <p:cNvSpPr>
            <a:spLocks noGrp="1" noChangeArrowheads="1"/>
          </p:cNvSpPr>
          <p:nvPr>
            <p:ph type="body" idx="1"/>
          </p:nvPr>
        </p:nvSpPr>
        <p:spPr>
          <a:xfrm>
            <a:off x="457200" y="1189182"/>
            <a:ext cx="8229600" cy="4936981"/>
          </a:xfrm>
        </p:spPr>
        <p:txBody>
          <a:bodyPr>
            <a:normAutofit fontScale="85000" lnSpcReduction="20000"/>
          </a:bodyPr>
          <a:lstStyle/>
          <a:p>
            <a:r>
              <a:rPr lang="en-US" dirty="0" smtClean="0"/>
              <a:t>GridFTP from ANL has features needed to fill the network pipe</a:t>
            </a:r>
          </a:p>
          <a:p>
            <a:pPr lvl="1"/>
            <a:r>
              <a:rPr lang="en-US" dirty="0" smtClean="0"/>
              <a:t>Buffer Tuning</a:t>
            </a:r>
          </a:p>
          <a:p>
            <a:pPr lvl="1"/>
            <a:r>
              <a:rPr lang="en-US" dirty="0" smtClean="0"/>
              <a:t>Parallel Streams</a:t>
            </a:r>
          </a:p>
          <a:p>
            <a:r>
              <a:rPr lang="en-US" dirty="0" smtClean="0"/>
              <a:t>Supports multiple authentication options</a:t>
            </a:r>
          </a:p>
          <a:p>
            <a:pPr lvl="1"/>
            <a:r>
              <a:rPr lang="en-US" dirty="0" smtClean="0"/>
              <a:t>Anonymous</a:t>
            </a:r>
          </a:p>
          <a:p>
            <a:pPr lvl="1"/>
            <a:r>
              <a:rPr lang="en-US" dirty="0" err="1" smtClean="0"/>
              <a:t>ssh</a:t>
            </a:r>
            <a:endParaRPr lang="en-US" dirty="0" smtClean="0"/>
          </a:p>
          <a:p>
            <a:pPr lvl="1"/>
            <a:r>
              <a:rPr lang="en-US" dirty="0" smtClean="0"/>
              <a:t>X509</a:t>
            </a:r>
          </a:p>
          <a:p>
            <a:r>
              <a:rPr lang="en-US" dirty="0" smtClean="0"/>
              <a:t>Ability to define a range of data ports</a:t>
            </a:r>
          </a:p>
          <a:p>
            <a:pPr lvl="1"/>
            <a:r>
              <a:rPr lang="en-US" dirty="0" smtClean="0"/>
              <a:t>helpful to get through firewalls</a:t>
            </a:r>
          </a:p>
          <a:p>
            <a:r>
              <a:rPr lang="en-US" dirty="0" smtClean="0"/>
              <a:t>Partnership with ESnet and Globus Online to support Globus Online for use in Science DMZs</a:t>
            </a:r>
          </a:p>
        </p:txBody>
      </p:sp>
      <p:sp>
        <p:nvSpPr>
          <p:cNvPr id="5" name="Date Placeholder 3"/>
          <p:cNvSpPr>
            <a:spLocks noGrp="1"/>
          </p:cNvSpPr>
          <p:nvPr>
            <p:ph type="dt" sz="half" idx="10"/>
          </p:nvPr>
        </p:nvSpPr>
        <p:spPr>
          <a:xfrm>
            <a:off x="6069930" y="6613560"/>
            <a:ext cx="2979710" cy="182562"/>
          </a:xfrm>
        </p:spPr>
        <p:txBody>
          <a:bodyPr/>
          <a:lstStyle/>
          <a:p>
            <a:pPr>
              <a:defRPr/>
            </a:pPr>
            <a:fld id="{A4C066DF-968D-2340-B25E-66D46178BCB9}" type="slidenum">
              <a:rPr lang="en-US" sz="800">
                <a:solidFill>
                  <a:prstClr val="black"/>
                </a:solidFill>
                <a:latin typeface="Arial"/>
              </a:rPr>
              <a:pPr>
                <a:defRPr/>
              </a:pPr>
              <a:t>47</a:t>
            </a:fld>
            <a:r>
              <a:rPr lang="en-US" sz="800" dirty="0">
                <a:solidFill>
                  <a:prstClr val="black"/>
                </a:solidFill>
                <a:latin typeface="Arial"/>
              </a:rPr>
              <a:t> – ESnet Science Engagement (</a:t>
            </a:r>
            <a:r>
              <a:rPr lang="en-US" sz="800" dirty="0">
                <a:solidFill>
                  <a:prstClr val="black"/>
                </a:solidFill>
                <a:latin typeface="Arial"/>
                <a:hlinkClick r:id="rId3"/>
              </a:rPr>
              <a:t>engage@es.net</a:t>
            </a:r>
            <a:r>
              <a:rPr lang="en-US" sz="800" dirty="0">
                <a:solidFill>
                  <a:prstClr val="black"/>
                </a:solidFill>
                <a:latin typeface="Arial"/>
              </a:rPr>
              <a:t>) - </a:t>
            </a:r>
            <a:fld id="{087BE274-2920-464F-BD83-825BA3315F3E}" type="datetime1">
              <a:rPr lang="en-US" sz="800">
                <a:solidFill>
                  <a:prstClr val="black"/>
                </a:solidFill>
                <a:latin typeface="Arial"/>
              </a:rPr>
              <a:pPr>
                <a:defRPr/>
              </a:pPr>
              <a:t>9/19/14</a:t>
            </a:fld>
            <a:endParaRPr lang="en-US" sz="800" dirty="0">
              <a:solidFill>
                <a:prstClr val="black"/>
              </a:solidFill>
              <a:latin typeface="Arial"/>
            </a:endParaRPr>
          </a:p>
        </p:txBody>
      </p:sp>
    </p:spTree>
    <p:extLst>
      <p:ext uri="{BB962C8B-B14F-4D97-AF65-F5344CB8AC3E}">
        <p14:creationId xmlns:p14="http://schemas.microsoft.com/office/powerpoint/2010/main" val="3470963573"/>
      </p:ext>
    </p:extLst>
  </p:cSld>
  <p:clrMapOvr>
    <a:masterClrMapping/>
  </p:clrMapOvr>
  <p:timing>
    <p:tnLst>
      <p:par>
        <p:cTn xmlns:p14="http://schemas.microsoft.com/office/powerpoint/2010/mai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06964" y="5766741"/>
            <a:ext cx="2803406" cy="865481"/>
          </a:xfrm>
          <a:prstGeom prst="rect">
            <a:avLst/>
          </a:prstGeom>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6" name="Rectangle 5"/>
          <p:cNvSpPr/>
          <p:nvPr/>
        </p:nvSpPr>
        <p:spPr>
          <a:xfrm>
            <a:off x="6293556" y="5766741"/>
            <a:ext cx="2560695" cy="865481"/>
          </a:xfrm>
          <a:prstGeom prst="rect">
            <a:avLst/>
          </a:prstGeom>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pic>
        <p:nvPicPr>
          <p:cNvPr id="2" name="Picture 1" descr="ppt-temp-OIN-2-02.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7" name="Text Placeholder 7"/>
          <p:cNvSpPr txBox="1">
            <a:spLocks/>
          </p:cNvSpPr>
          <p:nvPr/>
        </p:nvSpPr>
        <p:spPr>
          <a:xfrm>
            <a:off x="4648200" y="4689887"/>
            <a:ext cx="4495800" cy="2153708"/>
          </a:xfrm>
          <a:prstGeom prst="rect">
            <a:avLst/>
          </a:prstGeom>
        </p:spPr>
        <p:txBody>
          <a:bodyPr rtlCol="0">
            <a:no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defRPr/>
            </a:pPr>
            <a:r>
              <a:rPr lang="en-US" sz="1200" i="1" dirty="0" smtClean="0"/>
              <a:t>Jason Zurawski - </a:t>
            </a:r>
            <a:r>
              <a:rPr lang="en-US" sz="1200" i="1" dirty="0" smtClean="0">
                <a:hlinkClick r:id="rId3"/>
              </a:rPr>
              <a:t>zurawski@es.net</a:t>
            </a:r>
            <a:r>
              <a:rPr lang="en-US" sz="1200" i="1" dirty="0" smtClean="0"/>
              <a:t> </a:t>
            </a:r>
          </a:p>
          <a:p>
            <a:pPr>
              <a:defRPr/>
            </a:pPr>
            <a:r>
              <a:rPr lang="en-US" sz="1200" i="1" dirty="0" smtClean="0"/>
              <a:t>Mary Hester – </a:t>
            </a:r>
            <a:r>
              <a:rPr lang="en-US" sz="1200" i="1" dirty="0" smtClean="0">
                <a:hlinkClick r:id="rId4"/>
              </a:rPr>
              <a:t>mchester@es.net</a:t>
            </a:r>
            <a:r>
              <a:rPr lang="en-US" sz="1200" i="1" dirty="0" smtClean="0"/>
              <a:t> </a:t>
            </a:r>
          </a:p>
          <a:p>
            <a:pPr>
              <a:defRPr/>
            </a:pPr>
            <a:r>
              <a:rPr lang="en-US" sz="1200" dirty="0" smtClean="0"/>
              <a:t>	</a:t>
            </a:r>
          </a:p>
          <a:p>
            <a:pPr>
              <a:defRPr/>
            </a:pPr>
            <a:r>
              <a:rPr lang="en-US" sz="1200" dirty="0"/>
              <a:t>	</a:t>
            </a:r>
            <a:r>
              <a:rPr lang="en-US" sz="1200" dirty="0" smtClean="0"/>
              <a:t>		ESnet Science Engagement – </a:t>
            </a:r>
            <a:r>
              <a:rPr lang="en-US" sz="1200" dirty="0" smtClean="0">
                <a:hlinkClick r:id="rId5"/>
              </a:rPr>
              <a:t>engage@es.net</a:t>
            </a:r>
            <a:endParaRPr lang="en-US" sz="1200" dirty="0"/>
          </a:p>
          <a:p>
            <a:pPr>
              <a:defRPr/>
            </a:pPr>
            <a:endParaRPr lang="en-US" sz="1200" dirty="0" smtClean="0"/>
          </a:p>
          <a:p>
            <a:pPr>
              <a:defRPr/>
            </a:pPr>
            <a:r>
              <a:rPr lang="en-US" dirty="0" smtClean="0"/>
              <a:t>	</a:t>
            </a:r>
          </a:p>
          <a:p>
            <a:pPr>
              <a:defRPr/>
            </a:pPr>
            <a:endParaRPr lang="en-US" dirty="0">
              <a:hlinkClick r:id=""/>
            </a:endParaRPr>
          </a:p>
          <a:p>
            <a:pPr>
              <a:defRPr/>
            </a:pPr>
            <a:endParaRPr lang="en-US" dirty="0">
              <a:hlinkClick r:id=""/>
            </a:endParaRPr>
          </a:p>
          <a:p>
            <a:pPr algn="r">
              <a:defRPr/>
            </a:pPr>
            <a:r>
              <a:rPr lang="en-US" dirty="0" smtClean="0">
                <a:hlinkClick r:id="rId6"/>
              </a:rPr>
              <a:t>http://fasterdata.es.net</a:t>
            </a:r>
            <a:r>
              <a:rPr lang="en-US" dirty="0" smtClean="0"/>
              <a:t> </a:t>
            </a:r>
          </a:p>
        </p:txBody>
      </p:sp>
    </p:spTree>
    <p:extLst>
      <p:ext uri="{BB962C8B-B14F-4D97-AF65-F5344CB8AC3E}">
        <p14:creationId xmlns:p14="http://schemas.microsoft.com/office/powerpoint/2010/main" val="50557715"/>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06964" y="5766741"/>
            <a:ext cx="2803406" cy="865481"/>
          </a:xfrm>
          <a:prstGeom prst="rect">
            <a:avLst/>
          </a:prstGeom>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6" name="Rectangle 5"/>
          <p:cNvSpPr/>
          <p:nvPr/>
        </p:nvSpPr>
        <p:spPr>
          <a:xfrm>
            <a:off x="6293556" y="5766741"/>
            <a:ext cx="2560695" cy="865481"/>
          </a:xfrm>
          <a:prstGeom prst="rect">
            <a:avLst/>
          </a:prstGeom>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pic>
        <p:nvPicPr>
          <p:cNvPr id="2" name="Picture 1" descr="ppt-temp-OIN-2-02.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5" name="Title 5"/>
          <p:cNvSpPr>
            <a:spLocks noGrp="1"/>
          </p:cNvSpPr>
          <p:nvPr>
            <p:ph type="title"/>
          </p:nvPr>
        </p:nvSpPr>
        <p:spPr>
          <a:xfrm>
            <a:off x="457200" y="4406900"/>
            <a:ext cx="8037513" cy="1362075"/>
          </a:xfrm>
        </p:spPr>
        <p:txBody>
          <a:bodyPr/>
          <a:lstStyle/>
          <a:p>
            <a:r>
              <a:rPr lang="en-US" dirty="0" smtClean="0"/>
              <a:t>Extra Slides</a:t>
            </a:r>
            <a:endParaRPr lang="en-US" dirty="0"/>
          </a:p>
        </p:txBody>
      </p:sp>
    </p:spTree>
    <p:extLst>
      <p:ext uri="{BB962C8B-B14F-4D97-AF65-F5344CB8AC3E}">
        <p14:creationId xmlns:p14="http://schemas.microsoft.com/office/powerpoint/2010/main" val="67300709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06964" y="5766741"/>
            <a:ext cx="2803406" cy="865481"/>
          </a:xfrm>
          <a:prstGeom prst="rect">
            <a:avLst/>
          </a:prstGeom>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6" name="Rectangle 5"/>
          <p:cNvSpPr/>
          <p:nvPr/>
        </p:nvSpPr>
        <p:spPr>
          <a:xfrm>
            <a:off x="6293556" y="5766741"/>
            <a:ext cx="2560695" cy="865481"/>
          </a:xfrm>
          <a:prstGeom prst="rect">
            <a:avLst/>
          </a:prstGeom>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pic>
        <p:nvPicPr>
          <p:cNvPr id="2" name="Picture 1" descr="ppt-temp-OIN-2-02.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5" name="Title 5"/>
          <p:cNvSpPr>
            <a:spLocks noGrp="1"/>
          </p:cNvSpPr>
          <p:nvPr>
            <p:ph type="title"/>
          </p:nvPr>
        </p:nvSpPr>
        <p:spPr>
          <a:xfrm>
            <a:off x="457200" y="4406900"/>
            <a:ext cx="8037513" cy="1362075"/>
          </a:xfrm>
        </p:spPr>
        <p:txBody>
          <a:bodyPr/>
          <a:lstStyle/>
          <a:p>
            <a:r>
              <a:rPr lang="en-US" dirty="0" smtClean="0"/>
              <a:t>DTN Hardware Selection</a:t>
            </a:r>
            <a:endParaRPr lang="en-US" dirty="0"/>
          </a:p>
        </p:txBody>
      </p:sp>
    </p:spTree>
    <p:extLst>
      <p:ext uri="{BB962C8B-B14F-4D97-AF65-F5344CB8AC3E}">
        <p14:creationId xmlns:p14="http://schemas.microsoft.com/office/powerpoint/2010/main" val="1528913882"/>
      </p:ext>
    </p:extLst>
  </p:cSld>
  <p:clrMapOvr>
    <a:masterClrMapping/>
  </p:clrMapOvr>
  <p:timing>
    <p:tnLst>
      <p:par>
        <p:cTn xmlns:p14="http://schemas.microsoft.com/office/powerpoint/2010/mai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dirty="0" smtClean="0"/>
              <a:t>DTN Hardware Selection</a:t>
            </a:r>
            <a:endParaRPr lang="en-US" sz="4000" dirty="0"/>
          </a:p>
        </p:txBody>
      </p:sp>
      <p:sp>
        <p:nvSpPr>
          <p:cNvPr id="3" name="Content Placeholder 2"/>
          <p:cNvSpPr>
            <a:spLocks noGrp="1"/>
          </p:cNvSpPr>
          <p:nvPr>
            <p:ph idx="1"/>
          </p:nvPr>
        </p:nvSpPr>
        <p:spPr>
          <a:xfrm>
            <a:off x="457200" y="1417638"/>
            <a:ext cx="8229600" cy="4708525"/>
          </a:xfrm>
        </p:spPr>
        <p:txBody>
          <a:bodyPr>
            <a:normAutofit fontScale="70000" lnSpcReduction="20000"/>
          </a:bodyPr>
          <a:lstStyle/>
          <a:p>
            <a:r>
              <a:rPr lang="en-US" dirty="0" smtClean="0"/>
              <a:t>The </a:t>
            </a:r>
            <a:r>
              <a:rPr lang="en-US" dirty="0"/>
              <a:t>typical engineering trade-offs between cost, redundancy, performance, and so forth apply when deciding on what hardware to use for a DTN node </a:t>
            </a:r>
            <a:endParaRPr lang="en-US" dirty="0" smtClean="0"/>
          </a:p>
          <a:p>
            <a:pPr lvl="1"/>
            <a:r>
              <a:rPr lang="en-US" dirty="0" smtClean="0"/>
              <a:t>e.g</a:t>
            </a:r>
            <a:r>
              <a:rPr lang="en-US" dirty="0"/>
              <a:t>. redundant power supplies, SATA or SAS disks, cost/performance for RAID controllers, quality of </a:t>
            </a:r>
            <a:r>
              <a:rPr lang="en-US" dirty="0" smtClean="0"/>
              <a:t>NICs, etc.</a:t>
            </a:r>
          </a:p>
          <a:p>
            <a:r>
              <a:rPr lang="en-US" dirty="0" smtClean="0"/>
              <a:t> We recommend getting </a:t>
            </a:r>
            <a:r>
              <a:rPr lang="en-US" dirty="0"/>
              <a:t>a system that can be expanded to meet future </a:t>
            </a:r>
            <a:r>
              <a:rPr lang="en-US" dirty="0" smtClean="0"/>
              <a:t>storage/bandwidth </a:t>
            </a:r>
            <a:r>
              <a:rPr lang="en-US" dirty="0"/>
              <a:t>requirements. </a:t>
            </a:r>
            <a:endParaRPr lang="en-US" dirty="0" smtClean="0"/>
          </a:p>
          <a:p>
            <a:pPr lvl="1"/>
            <a:r>
              <a:rPr lang="en-US" dirty="0" smtClean="0"/>
              <a:t>science data is growing faster than Moore Law, so might as well consider a host that can </a:t>
            </a:r>
            <a:r>
              <a:rPr lang="en-US" b="1" i="1" dirty="0" smtClean="0"/>
              <a:t>support</a:t>
            </a:r>
            <a:r>
              <a:rPr lang="en-US" dirty="0" smtClean="0"/>
              <a:t> 40GE now, even if you only have a 10G network</a:t>
            </a:r>
          </a:p>
          <a:p>
            <a:pPr lvl="1"/>
            <a:endParaRPr lang="en-US" dirty="0" smtClean="0"/>
          </a:p>
          <a:p>
            <a:r>
              <a:rPr lang="en-US" b="1" i="1" dirty="0" smtClean="0">
                <a:solidFill>
                  <a:srgbClr val="FF0000"/>
                </a:solidFill>
              </a:rPr>
              <a:t>IMPORTANT</a:t>
            </a:r>
            <a:r>
              <a:rPr lang="en-US" b="1" i="1" dirty="0">
                <a:solidFill>
                  <a:srgbClr val="FF0000"/>
                </a:solidFill>
              </a:rPr>
              <a:t>:  Buying the right hardware is not enough. Extensive tuning is needed for a well optimized DTN.</a:t>
            </a:r>
          </a:p>
          <a:p>
            <a:endParaRPr lang="en-US" dirty="0"/>
          </a:p>
          <a:p>
            <a:endParaRPr lang="en-US" dirty="0"/>
          </a:p>
        </p:txBody>
      </p:sp>
      <p:sp>
        <p:nvSpPr>
          <p:cNvPr id="5" name="Date Placeholder 3"/>
          <p:cNvSpPr>
            <a:spLocks noGrp="1"/>
          </p:cNvSpPr>
          <p:nvPr>
            <p:ph type="dt" sz="half" idx="10"/>
          </p:nvPr>
        </p:nvSpPr>
        <p:spPr>
          <a:xfrm>
            <a:off x="6069930" y="6613560"/>
            <a:ext cx="2979710" cy="182562"/>
          </a:xfrm>
        </p:spPr>
        <p:txBody>
          <a:bodyPr/>
          <a:lstStyle/>
          <a:p>
            <a:pPr>
              <a:defRPr/>
            </a:pPr>
            <a:fld id="{A4C066DF-968D-2340-B25E-66D46178BCB9}" type="slidenum">
              <a:rPr lang="en-US" sz="800">
                <a:solidFill>
                  <a:prstClr val="black"/>
                </a:solidFill>
                <a:latin typeface="Arial"/>
              </a:rPr>
              <a:pPr>
                <a:defRPr/>
              </a:pPr>
              <a:t>50</a:t>
            </a:fld>
            <a:r>
              <a:rPr lang="en-US" sz="800" dirty="0">
                <a:solidFill>
                  <a:prstClr val="black"/>
                </a:solidFill>
                <a:latin typeface="Arial"/>
              </a:rPr>
              <a:t> – ESnet Science Engagement (</a:t>
            </a:r>
            <a:r>
              <a:rPr lang="en-US" sz="800" dirty="0">
                <a:solidFill>
                  <a:prstClr val="black"/>
                </a:solidFill>
                <a:latin typeface="Arial"/>
                <a:hlinkClick r:id="rId2"/>
              </a:rPr>
              <a:t>engage@es.net</a:t>
            </a:r>
            <a:r>
              <a:rPr lang="en-US" sz="800" dirty="0">
                <a:solidFill>
                  <a:prstClr val="black"/>
                </a:solidFill>
                <a:latin typeface="Arial"/>
              </a:rPr>
              <a:t>) - </a:t>
            </a:r>
            <a:fld id="{087BE274-2920-464F-BD83-825BA3315F3E}" type="datetime1">
              <a:rPr lang="en-US" sz="800">
                <a:solidFill>
                  <a:prstClr val="black"/>
                </a:solidFill>
                <a:latin typeface="Arial"/>
              </a:rPr>
              <a:pPr>
                <a:defRPr/>
              </a:pPr>
              <a:t>9/19/14</a:t>
            </a:fld>
            <a:endParaRPr lang="en-US" sz="800" dirty="0">
              <a:solidFill>
                <a:prstClr val="black"/>
              </a:solidFill>
              <a:latin typeface="Arial"/>
            </a:endParaRPr>
          </a:p>
        </p:txBody>
      </p:sp>
    </p:spTree>
    <p:extLst>
      <p:ext uri="{BB962C8B-B14F-4D97-AF65-F5344CB8AC3E}">
        <p14:creationId xmlns:p14="http://schemas.microsoft.com/office/powerpoint/2010/main" val="3247811810"/>
      </p:ext>
    </p:extLst>
  </p:cSld>
  <p:clrMapOvr>
    <a:masterClrMapping/>
  </p:clrMapOvr>
  <p:timing>
    <p:tnLst>
      <p:par>
        <p:cTn xmlns:p14="http://schemas.microsoft.com/office/powerpoint/2010/mai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dirty="0" smtClean="0"/>
              <a:t>Interrupt Binding Considerations</a:t>
            </a:r>
            <a:endParaRPr lang="en-US" sz="4000" dirty="0"/>
          </a:p>
        </p:txBody>
      </p:sp>
      <p:sp>
        <p:nvSpPr>
          <p:cNvPr id="3" name="Content Placeholder 2"/>
          <p:cNvSpPr>
            <a:spLocks noGrp="1"/>
          </p:cNvSpPr>
          <p:nvPr>
            <p:ph idx="1"/>
          </p:nvPr>
        </p:nvSpPr>
        <p:spPr/>
        <p:txBody>
          <a:bodyPr>
            <a:normAutofit fontScale="62500" lnSpcReduction="20000"/>
          </a:bodyPr>
          <a:lstStyle/>
          <a:p>
            <a:r>
              <a:rPr lang="en-US" dirty="0" smtClean="0"/>
              <a:t>On a multi-processor host, your process </a:t>
            </a:r>
            <a:r>
              <a:rPr lang="en-US" dirty="0"/>
              <a:t>might </a:t>
            </a:r>
            <a:r>
              <a:rPr lang="en-US" dirty="0" smtClean="0"/>
              <a:t>run on </a:t>
            </a:r>
            <a:r>
              <a:rPr lang="en-US" dirty="0"/>
              <a:t>one processor, but your I/O interrupts on another processor. </a:t>
            </a:r>
            <a:endParaRPr lang="en-US" dirty="0" smtClean="0"/>
          </a:p>
          <a:p>
            <a:pPr lvl="1"/>
            <a:r>
              <a:rPr lang="en-US" dirty="0" smtClean="0"/>
              <a:t>When </a:t>
            </a:r>
            <a:r>
              <a:rPr lang="en-US" dirty="0"/>
              <a:t>this happens there will be a huge performance hit. </a:t>
            </a:r>
          </a:p>
          <a:p>
            <a:pPr lvl="2"/>
            <a:r>
              <a:rPr lang="en-US" dirty="0" smtClean="0"/>
              <a:t>a </a:t>
            </a:r>
            <a:r>
              <a:rPr lang="en-US" dirty="0"/>
              <a:t>single 10G NIC can saturate the QPIC that connects the two processors.  </a:t>
            </a:r>
            <a:endParaRPr lang="en-US" dirty="0" smtClean="0"/>
          </a:p>
          <a:p>
            <a:pPr lvl="1"/>
            <a:r>
              <a:rPr lang="en-US" dirty="0" smtClean="0"/>
              <a:t>You may want to consider getting a </a:t>
            </a:r>
            <a:r>
              <a:rPr lang="en-US" dirty="0"/>
              <a:t>single </a:t>
            </a:r>
            <a:r>
              <a:rPr lang="en-US" dirty="0" smtClean="0"/>
              <a:t>CPU system, </a:t>
            </a:r>
            <a:r>
              <a:rPr lang="en-US" dirty="0"/>
              <a:t>and avoid dual-processor motherboards if you only need 3 </a:t>
            </a:r>
            <a:r>
              <a:rPr lang="en-US" dirty="0" err="1"/>
              <a:t>PCIe</a:t>
            </a:r>
            <a:r>
              <a:rPr lang="en-US" dirty="0"/>
              <a:t> </a:t>
            </a:r>
            <a:r>
              <a:rPr lang="en-US" dirty="0" smtClean="0"/>
              <a:t>slots.</a:t>
            </a:r>
          </a:p>
          <a:p>
            <a:pPr lvl="1"/>
            <a:r>
              <a:rPr lang="en-US" dirty="0" smtClean="0"/>
              <a:t>If </a:t>
            </a:r>
            <a:r>
              <a:rPr lang="en-US" dirty="0"/>
              <a:t>you </a:t>
            </a:r>
            <a:r>
              <a:rPr lang="en-US" dirty="0" smtClean="0"/>
              <a:t>need to </a:t>
            </a:r>
            <a:r>
              <a:rPr lang="en-US" dirty="0"/>
              <a:t>optimize for a small number of very fast (&gt; 6Gbps) flows, this means you will need to manage IQR bindings by hand. </a:t>
            </a:r>
            <a:endParaRPr lang="en-US" dirty="0" smtClean="0"/>
          </a:p>
          <a:p>
            <a:pPr lvl="2"/>
            <a:r>
              <a:rPr lang="en-US" dirty="0" smtClean="0"/>
              <a:t>If you </a:t>
            </a:r>
            <a:r>
              <a:rPr lang="en-US" dirty="0"/>
              <a:t>are optimizing for many 500Mbps-1Gbps flows, this will be less of an issue. </a:t>
            </a:r>
            <a:endParaRPr lang="en-US" dirty="0" smtClean="0"/>
          </a:p>
          <a:p>
            <a:pPr lvl="2"/>
            <a:r>
              <a:rPr lang="en-US" dirty="0"/>
              <a:t>Y</a:t>
            </a:r>
            <a:r>
              <a:rPr lang="en-US" dirty="0" smtClean="0"/>
              <a:t>ou </a:t>
            </a:r>
            <a:r>
              <a:rPr lang="en-US" dirty="0"/>
              <a:t>may be better off doing 4x10GE instead of 1x40GE, as you will have more control mapping IRQs to processors</a:t>
            </a:r>
            <a:r>
              <a:rPr lang="en-US" dirty="0" smtClean="0"/>
              <a:t>.</a:t>
            </a:r>
          </a:p>
          <a:p>
            <a:r>
              <a:rPr lang="en-US" dirty="0" smtClean="0"/>
              <a:t>The impact of this is even greater with Sandy/Ivy Bridge Hosts, as the PCI </a:t>
            </a:r>
            <a:r>
              <a:rPr lang="en-US" dirty="0"/>
              <a:t>bus slots are connected directly to a processor. </a:t>
            </a:r>
          </a:p>
          <a:p>
            <a:pPr lvl="2"/>
            <a:endParaRPr lang="en-US" dirty="0"/>
          </a:p>
          <a:p>
            <a:endParaRPr lang="en-US" dirty="0"/>
          </a:p>
        </p:txBody>
      </p:sp>
      <p:sp>
        <p:nvSpPr>
          <p:cNvPr id="5" name="Date Placeholder 3"/>
          <p:cNvSpPr>
            <a:spLocks noGrp="1"/>
          </p:cNvSpPr>
          <p:nvPr>
            <p:ph type="dt" sz="half" idx="10"/>
          </p:nvPr>
        </p:nvSpPr>
        <p:spPr>
          <a:xfrm>
            <a:off x="6069930" y="6613560"/>
            <a:ext cx="2979710" cy="182562"/>
          </a:xfrm>
        </p:spPr>
        <p:txBody>
          <a:bodyPr/>
          <a:lstStyle/>
          <a:p>
            <a:pPr>
              <a:defRPr/>
            </a:pPr>
            <a:fld id="{A4C066DF-968D-2340-B25E-66D46178BCB9}" type="slidenum">
              <a:rPr lang="en-US" sz="800">
                <a:solidFill>
                  <a:prstClr val="black"/>
                </a:solidFill>
                <a:latin typeface="Arial"/>
              </a:rPr>
              <a:pPr>
                <a:defRPr/>
              </a:pPr>
              <a:t>51</a:t>
            </a:fld>
            <a:r>
              <a:rPr lang="en-US" sz="800" dirty="0">
                <a:solidFill>
                  <a:prstClr val="black"/>
                </a:solidFill>
                <a:latin typeface="Arial"/>
              </a:rPr>
              <a:t> – ESnet Science Engagement (</a:t>
            </a:r>
            <a:r>
              <a:rPr lang="en-US" sz="800" dirty="0">
                <a:solidFill>
                  <a:prstClr val="black"/>
                </a:solidFill>
                <a:latin typeface="Arial"/>
                <a:hlinkClick r:id="rId2"/>
              </a:rPr>
              <a:t>engage@es.net</a:t>
            </a:r>
            <a:r>
              <a:rPr lang="en-US" sz="800" dirty="0">
                <a:solidFill>
                  <a:prstClr val="black"/>
                </a:solidFill>
                <a:latin typeface="Arial"/>
              </a:rPr>
              <a:t>) - </a:t>
            </a:r>
            <a:fld id="{087BE274-2920-464F-BD83-825BA3315F3E}" type="datetime1">
              <a:rPr lang="en-US" sz="800">
                <a:solidFill>
                  <a:prstClr val="black"/>
                </a:solidFill>
                <a:latin typeface="Arial"/>
              </a:rPr>
              <a:pPr>
                <a:defRPr/>
              </a:pPr>
              <a:t>9/19/14</a:t>
            </a:fld>
            <a:endParaRPr lang="en-US" sz="800" dirty="0">
              <a:solidFill>
                <a:prstClr val="black"/>
              </a:solidFill>
              <a:latin typeface="Arial"/>
            </a:endParaRPr>
          </a:p>
        </p:txBody>
      </p:sp>
    </p:spTree>
    <p:extLst>
      <p:ext uri="{BB962C8B-B14F-4D97-AF65-F5344CB8AC3E}">
        <p14:creationId xmlns:p14="http://schemas.microsoft.com/office/powerpoint/2010/main" val="1934328069"/>
      </p:ext>
    </p:extLst>
  </p:cSld>
  <p:clrMapOvr>
    <a:masterClrMapping/>
  </p:clrMapOvr>
  <p:timing>
    <p:tnLst>
      <p:par>
        <p:cTn xmlns:p14="http://schemas.microsoft.com/office/powerpoint/2010/mai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dirty="0" smtClean="0"/>
              <a:t>Sample Hardware configuration</a:t>
            </a:r>
            <a:endParaRPr lang="en-US" sz="4000" dirty="0"/>
          </a:p>
        </p:txBody>
      </p:sp>
      <p:sp>
        <p:nvSpPr>
          <p:cNvPr id="3" name="Content Placeholder 2"/>
          <p:cNvSpPr>
            <a:spLocks noGrp="1"/>
          </p:cNvSpPr>
          <p:nvPr>
            <p:ph idx="1"/>
          </p:nvPr>
        </p:nvSpPr>
        <p:spPr>
          <a:xfrm>
            <a:off x="457199" y="1600200"/>
            <a:ext cx="8432189" cy="4525963"/>
          </a:xfrm>
        </p:spPr>
        <p:txBody>
          <a:bodyPr>
            <a:normAutofit fontScale="70000" lnSpcReduction="20000"/>
          </a:bodyPr>
          <a:lstStyle/>
          <a:p>
            <a:r>
              <a:rPr lang="en-US" dirty="0"/>
              <a:t>Motherboard: </a:t>
            </a:r>
            <a:r>
              <a:rPr lang="en-US" dirty="0" err="1"/>
              <a:t>SuperMicro</a:t>
            </a:r>
            <a:r>
              <a:rPr lang="en-US" dirty="0"/>
              <a:t> X9DR3-F</a:t>
            </a:r>
          </a:p>
          <a:p>
            <a:r>
              <a:rPr lang="en-US" dirty="0"/>
              <a:t>CPU: 2 x Intel(R) Xeon(R) CPU E5-2667 0 @ 2.90GHz</a:t>
            </a:r>
          </a:p>
          <a:p>
            <a:r>
              <a:rPr lang="en-US" dirty="0"/>
              <a:t>Memory: 64G ( 8 x 8GiB Kingston DDR3 1600 MHz / 0.6 ns)</a:t>
            </a:r>
          </a:p>
          <a:p>
            <a:r>
              <a:rPr lang="en-US" dirty="0"/>
              <a:t>RAID: 2 x 3Ware 9750SA-24i (24 ports SAS) connected to CPU </a:t>
            </a:r>
            <a:r>
              <a:rPr lang="en-US" dirty="0" smtClean="0"/>
              <a:t>0</a:t>
            </a:r>
          </a:p>
          <a:p>
            <a:pPr lvl="1"/>
            <a:r>
              <a:rPr lang="en-US" dirty="0" smtClean="0"/>
              <a:t>Areca </a:t>
            </a:r>
            <a:r>
              <a:rPr lang="en-US" dirty="0"/>
              <a:t>ARC-</a:t>
            </a:r>
            <a:r>
              <a:rPr lang="en-US" dirty="0" smtClean="0"/>
              <a:t>1882i should be even better, but we have not tested it</a:t>
            </a:r>
            <a:endParaRPr lang="en-US" dirty="0"/>
          </a:p>
          <a:p>
            <a:r>
              <a:rPr lang="en-US" dirty="0"/>
              <a:t>Network Controller: </a:t>
            </a:r>
            <a:r>
              <a:rPr lang="en-US" dirty="0" err="1"/>
              <a:t>Myricom</a:t>
            </a:r>
            <a:r>
              <a:rPr lang="en-US" dirty="0"/>
              <a:t> 10G-PCIE2-8C2-</a:t>
            </a:r>
            <a:r>
              <a:rPr lang="en-US" dirty="0" smtClean="0"/>
              <a:t>2S</a:t>
            </a:r>
          </a:p>
          <a:p>
            <a:pPr lvl="1"/>
            <a:r>
              <a:rPr lang="en-US" dirty="0" smtClean="0"/>
              <a:t>Use </a:t>
            </a:r>
            <a:r>
              <a:rPr lang="en-US" dirty="0" err="1" smtClean="0"/>
              <a:t>Mellanox</a:t>
            </a:r>
            <a:r>
              <a:rPr lang="en-US" dirty="0" smtClean="0"/>
              <a:t> cards if you are interested in RDMA</a:t>
            </a:r>
            <a:endParaRPr lang="en-US" dirty="0"/>
          </a:p>
          <a:p>
            <a:r>
              <a:rPr lang="en-US" dirty="0"/>
              <a:t>Disks: 16 x Seagate </a:t>
            </a:r>
            <a:r>
              <a:rPr lang="en-US" dirty="0" smtClean="0"/>
              <a:t>1TB </a:t>
            </a:r>
            <a:r>
              <a:rPr lang="en-US" dirty="0"/>
              <a:t>SAS HDD 7,200 RPM </a:t>
            </a:r>
            <a:r>
              <a:rPr lang="en-US" dirty="0" smtClean="0"/>
              <a:t>drives</a:t>
            </a:r>
            <a:endParaRPr lang="en-US" dirty="0"/>
          </a:p>
          <a:p>
            <a:endParaRPr lang="en-US" dirty="0" smtClean="0"/>
          </a:p>
          <a:p>
            <a:r>
              <a:rPr lang="en-US" dirty="0" smtClean="0"/>
              <a:t>Total cost: $12K in mid 2012</a:t>
            </a:r>
            <a:endParaRPr lang="en-US" dirty="0"/>
          </a:p>
        </p:txBody>
      </p:sp>
      <p:sp>
        <p:nvSpPr>
          <p:cNvPr id="5" name="Date Placeholder 3"/>
          <p:cNvSpPr>
            <a:spLocks noGrp="1"/>
          </p:cNvSpPr>
          <p:nvPr>
            <p:ph type="dt" sz="half" idx="10"/>
          </p:nvPr>
        </p:nvSpPr>
        <p:spPr>
          <a:xfrm>
            <a:off x="6069930" y="6613560"/>
            <a:ext cx="2979710" cy="182562"/>
          </a:xfrm>
        </p:spPr>
        <p:txBody>
          <a:bodyPr/>
          <a:lstStyle/>
          <a:p>
            <a:pPr>
              <a:defRPr/>
            </a:pPr>
            <a:fld id="{A4C066DF-968D-2340-B25E-66D46178BCB9}" type="slidenum">
              <a:rPr lang="en-US" sz="800">
                <a:solidFill>
                  <a:prstClr val="black"/>
                </a:solidFill>
                <a:latin typeface="Arial"/>
              </a:rPr>
              <a:pPr>
                <a:defRPr/>
              </a:pPr>
              <a:t>52</a:t>
            </a:fld>
            <a:r>
              <a:rPr lang="en-US" sz="800" dirty="0">
                <a:solidFill>
                  <a:prstClr val="black"/>
                </a:solidFill>
                <a:latin typeface="Arial"/>
              </a:rPr>
              <a:t> – ESnet Science Engagement (</a:t>
            </a:r>
            <a:r>
              <a:rPr lang="en-US" sz="800" dirty="0">
                <a:solidFill>
                  <a:prstClr val="black"/>
                </a:solidFill>
                <a:latin typeface="Arial"/>
                <a:hlinkClick r:id="rId2"/>
              </a:rPr>
              <a:t>engage@es.net</a:t>
            </a:r>
            <a:r>
              <a:rPr lang="en-US" sz="800" dirty="0">
                <a:solidFill>
                  <a:prstClr val="black"/>
                </a:solidFill>
                <a:latin typeface="Arial"/>
              </a:rPr>
              <a:t>) - </a:t>
            </a:r>
            <a:fld id="{087BE274-2920-464F-BD83-825BA3315F3E}" type="datetime1">
              <a:rPr lang="en-US" sz="800">
                <a:solidFill>
                  <a:prstClr val="black"/>
                </a:solidFill>
                <a:latin typeface="Arial"/>
              </a:rPr>
              <a:pPr>
                <a:defRPr/>
              </a:pPr>
              <a:t>9/19/14</a:t>
            </a:fld>
            <a:endParaRPr lang="en-US" sz="800" dirty="0">
              <a:solidFill>
                <a:prstClr val="black"/>
              </a:solidFill>
              <a:latin typeface="Arial"/>
            </a:endParaRPr>
          </a:p>
        </p:txBody>
      </p:sp>
    </p:spTree>
    <p:extLst>
      <p:ext uri="{BB962C8B-B14F-4D97-AF65-F5344CB8AC3E}">
        <p14:creationId xmlns:p14="http://schemas.microsoft.com/office/powerpoint/2010/main" val="2278493298"/>
      </p:ext>
    </p:extLst>
  </p:cSld>
  <p:clrMapOvr>
    <a:masterClrMapping/>
  </p:clrMapOvr>
  <p:timing>
    <p:tnLst>
      <p:par>
        <p:cTn xmlns:p14="http://schemas.microsoft.com/office/powerpoint/2010/mai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2"/>
          <p:cNvSpPr>
            <a:spLocks noGrp="1" noChangeArrowheads="1"/>
          </p:cNvSpPr>
          <p:nvPr>
            <p:ph type="title"/>
          </p:nvPr>
        </p:nvSpPr>
        <p:spPr/>
        <p:txBody>
          <a:bodyPr>
            <a:normAutofit fontScale="90000"/>
          </a:bodyPr>
          <a:lstStyle/>
          <a:p>
            <a:r>
              <a:rPr lang="en-US" dirty="0"/>
              <a:t>Parallel Streams</a:t>
            </a:r>
            <a:r>
              <a:rPr lang="en-US" dirty="0" smtClean="0"/>
              <a:t> Help With TCP Congestion Control Recovery Time	</a:t>
            </a:r>
            <a:endParaRPr lang="en-US" dirty="0"/>
          </a:p>
        </p:txBody>
      </p:sp>
      <p:pic>
        <p:nvPicPr>
          <p:cNvPr id="77827" name="Picture 3" descr="Snapshot 2007-07-25 14-02-40"/>
          <p:cNvPicPr>
            <a:picLocks noChangeAspect="1" noChangeArrowheads="1"/>
          </p:cNvPicPr>
          <p:nvPr/>
        </p:nvPicPr>
        <p:blipFill>
          <a:blip r:embed="rId3"/>
          <a:srcRect/>
          <a:stretch>
            <a:fillRect/>
          </a:stretch>
        </p:blipFill>
        <p:spPr bwMode="auto">
          <a:xfrm>
            <a:off x="303583" y="1945035"/>
            <a:ext cx="8534400" cy="3633788"/>
          </a:xfrm>
          <a:prstGeom prst="rect">
            <a:avLst/>
          </a:prstGeom>
          <a:noFill/>
        </p:spPr>
      </p:pic>
      <p:sp>
        <p:nvSpPr>
          <p:cNvPr id="5" name="Date Placeholder 3"/>
          <p:cNvSpPr>
            <a:spLocks noGrp="1"/>
          </p:cNvSpPr>
          <p:nvPr>
            <p:ph type="dt" sz="half" idx="10"/>
          </p:nvPr>
        </p:nvSpPr>
        <p:spPr>
          <a:xfrm>
            <a:off x="6069930" y="6613560"/>
            <a:ext cx="2979710" cy="182562"/>
          </a:xfrm>
        </p:spPr>
        <p:txBody>
          <a:bodyPr/>
          <a:lstStyle/>
          <a:p>
            <a:pPr>
              <a:defRPr/>
            </a:pPr>
            <a:fld id="{A4C066DF-968D-2340-B25E-66D46178BCB9}" type="slidenum">
              <a:rPr lang="en-US" sz="800">
                <a:solidFill>
                  <a:prstClr val="black"/>
                </a:solidFill>
                <a:latin typeface="Arial"/>
              </a:rPr>
              <a:pPr>
                <a:defRPr/>
              </a:pPr>
              <a:t>53</a:t>
            </a:fld>
            <a:r>
              <a:rPr lang="en-US" sz="800" dirty="0">
                <a:solidFill>
                  <a:prstClr val="black"/>
                </a:solidFill>
                <a:latin typeface="Arial"/>
              </a:rPr>
              <a:t> – ESnet Science Engagement (</a:t>
            </a:r>
            <a:r>
              <a:rPr lang="en-US" sz="800" dirty="0">
                <a:solidFill>
                  <a:prstClr val="black"/>
                </a:solidFill>
                <a:latin typeface="Arial"/>
                <a:hlinkClick r:id="rId4"/>
              </a:rPr>
              <a:t>engage@es.net</a:t>
            </a:r>
            <a:r>
              <a:rPr lang="en-US" sz="800" dirty="0">
                <a:solidFill>
                  <a:prstClr val="black"/>
                </a:solidFill>
                <a:latin typeface="Arial"/>
              </a:rPr>
              <a:t>) - </a:t>
            </a:r>
            <a:fld id="{087BE274-2920-464F-BD83-825BA3315F3E}" type="datetime1">
              <a:rPr lang="en-US" sz="800">
                <a:solidFill>
                  <a:prstClr val="black"/>
                </a:solidFill>
                <a:latin typeface="Arial"/>
              </a:rPr>
              <a:pPr>
                <a:defRPr/>
              </a:pPr>
              <a:t>9/19/14</a:t>
            </a:fld>
            <a:endParaRPr lang="en-US" sz="800" dirty="0">
              <a:solidFill>
                <a:prstClr val="black"/>
              </a:solidFill>
              <a:latin typeface="Arial"/>
            </a:endParaRPr>
          </a:p>
        </p:txBody>
      </p:sp>
    </p:spTree>
    <p:extLst>
      <p:ext uri="{BB962C8B-B14F-4D97-AF65-F5344CB8AC3E}">
        <p14:creationId xmlns:p14="http://schemas.microsoft.com/office/powerpoint/2010/main" val="901123071"/>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dirty="0" smtClean="0"/>
              <a:t>Data Transfer Node</a:t>
            </a:r>
            <a:endParaRPr lang="en-US" sz="4000" dirty="0"/>
          </a:p>
        </p:txBody>
      </p:sp>
      <p:sp>
        <p:nvSpPr>
          <p:cNvPr id="3" name="Content Placeholder 2"/>
          <p:cNvSpPr>
            <a:spLocks noGrp="1"/>
          </p:cNvSpPr>
          <p:nvPr>
            <p:ph idx="1"/>
          </p:nvPr>
        </p:nvSpPr>
        <p:spPr/>
        <p:txBody>
          <a:bodyPr>
            <a:normAutofit/>
          </a:bodyPr>
          <a:lstStyle/>
          <a:p>
            <a:r>
              <a:rPr lang="en-US" sz="1800" dirty="0" smtClean="0"/>
              <a:t>A DTN server is made of several subsystems. Each needs to perform optimally for the DTN workflow:</a:t>
            </a:r>
          </a:p>
          <a:p>
            <a:pPr lvl="1"/>
            <a:r>
              <a:rPr lang="en-US" sz="1400" b="1" dirty="0" smtClean="0"/>
              <a:t>Storage:</a:t>
            </a:r>
            <a:r>
              <a:rPr lang="en-US" sz="1400" dirty="0" smtClean="0"/>
              <a:t> capacity, performance, reliability, physical footprint</a:t>
            </a:r>
          </a:p>
          <a:p>
            <a:pPr lvl="1"/>
            <a:r>
              <a:rPr lang="en-US" sz="1400" b="1" dirty="0" smtClean="0"/>
              <a:t>Networking:</a:t>
            </a:r>
            <a:r>
              <a:rPr lang="en-US" sz="1400" dirty="0" smtClean="0"/>
              <a:t> protocol support, optimization, reliability</a:t>
            </a:r>
          </a:p>
          <a:p>
            <a:pPr lvl="1"/>
            <a:r>
              <a:rPr lang="en-US" sz="1400" b="1" dirty="0" smtClean="0"/>
              <a:t>Motherboard: </a:t>
            </a:r>
            <a:r>
              <a:rPr lang="en-US" sz="1400" dirty="0" smtClean="0"/>
              <a:t>I/O paths, PCIe subsystem, IPMI</a:t>
            </a:r>
          </a:p>
          <a:p>
            <a:pPr lvl="1"/>
            <a:r>
              <a:rPr lang="en-US" sz="1400" b="1" dirty="0" smtClean="0"/>
              <a:t>Chassis:</a:t>
            </a:r>
            <a:r>
              <a:rPr lang="en-US" sz="1400" dirty="0" smtClean="0"/>
              <a:t> adequate power supply, extra cooling  </a:t>
            </a:r>
          </a:p>
          <a:p>
            <a:endParaRPr lang="en-US" sz="1800" b="1" dirty="0"/>
          </a:p>
          <a:p>
            <a:r>
              <a:rPr lang="en-US" sz="1800" b="1" dirty="0" smtClean="0"/>
              <a:t>Note: the workflow we are optimizing for here is sequential reads/write of large files, and a moderate number of high bandwidth flows. </a:t>
            </a:r>
          </a:p>
          <a:p>
            <a:endParaRPr lang="en-US" sz="1800" b="1" dirty="0" smtClean="0"/>
          </a:p>
          <a:p>
            <a:r>
              <a:rPr lang="en-US" sz="1800" dirty="0" smtClean="0"/>
              <a:t>We assume this host is </a:t>
            </a:r>
            <a:r>
              <a:rPr lang="en-US" sz="1800" dirty="0"/>
              <a:t>dedicated to data transfer, and not doing data analysis/manipulation</a:t>
            </a:r>
            <a:endParaRPr lang="en-US" sz="1800" b="1" dirty="0" smtClean="0"/>
          </a:p>
        </p:txBody>
      </p:sp>
      <p:sp>
        <p:nvSpPr>
          <p:cNvPr id="5" name="Date Placeholder 3"/>
          <p:cNvSpPr>
            <a:spLocks noGrp="1"/>
          </p:cNvSpPr>
          <p:nvPr>
            <p:ph type="dt" sz="half" idx="10"/>
          </p:nvPr>
        </p:nvSpPr>
        <p:spPr>
          <a:xfrm>
            <a:off x="6069930" y="6613560"/>
            <a:ext cx="2979710" cy="182562"/>
          </a:xfrm>
        </p:spPr>
        <p:txBody>
          <a:bodyPr/>
          <a:lstStyle/>
          <a:p>
            <a:pPr>
              <a:defRPr/>
            </a:pPr>
            <a:fld id="{A4C066DF-968D-2340-B25E-66D46178BCB9}" type="slidenum">
              <a:rPr lang="en-US" sz="800">
                <a:solidFill>
                  <a:prstClr val="black"/>
                </a:solidFill>
                <a:latin typeface="Arial"/>
              </a:rPr>
              <a:pPr>
                <a:defRPr/>
              </a:pPr>
              <a:t>6</a:t>
            </a:fld>
            <a:r>
              <a:rPr lang="en-US" sz="800" dirty="0">
                <a:solidFill>
                  <a:prstClr val="black"/>
                </a:solidFill>
                <a:latin typeface="Arial"/>
              </a:rPr>
              <a:t> – ESnet Science Engagement (</a:t>
            </a:r>
            <a:r>
              <a:rPr lang="en-US" sz="800" dirty="0">
                <a:solidFill>
                  <a:prstClr val="black"/>
                </a:solidFill>
                <a:latin typeface="Arial"/>
                <a:hlinkClick r:id="rId3"/>
              </a:rPr>
              <a:t>engage@es.net</a:t>
            </a:r>
            <a:r>
              <a:rPr lang="en-US" sz="800" dirty="0">
                <a:solidFill>
                  <a:prstClr val="black"/>
                </a:solidFill>
                <a:latin typeface="Arial"/>
              </a:rPr>
              <a:t>) - </a:t>
            </a:r>
            <a:fld id="{087BE274-2920-464F-BD83-825BA3315F3E}" type="datetime1">
              <a:rPr lang="en-US" sz="800">
                <a:solidFill>
                  <a:prstClr val="black"/>
                </a:solidFill>
                <a:latin typeface="Arial"/>
              </a:rPr>
              <a:pPr>
                <a:defRPr/>
              </a:pPr>
              <a:t>9/19/14</a:t>
            </a:fld>
            <a:endParaRPr lang="en-US" sz="800" dirty="0">
              <a:solidFill>
                <a:prstClr val="black"/>
              </a:solidFill>
              <a:latin typeface="Arial"/>
            </a:endParaRPr>
          </a:p>
        </p:txBody>
      </p:sp>
    </p:spTree>
    <p:extLst>
      <p:ext uri="{BB962C8B-B14F-4D97-AF65-F5344CB8AC3E}">
        <p14:creationId xmlns:p14="http://schemas.microsoft.com/office/powerpoint/2010/main" val="3634536505"/>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Motherboard and Chassis selection</a:t>
            </a:r>
            <a:endParaRPr lang="en-US" dirty="0"/>
          </a:p>
        </p:txBody>
      </p:sp>
      <p:sp>
        <p:nvSpPr>
          <p:cNvPr id="3" name="Content Placeholder 2"/>
          <p:cNvSpPr>
            <a:spLocks noGrp="1"/>
          </p:cNvSpPr>
          <p:nvPr>
            <p:ph idx="1"/>
          </p:nvPr>
        </p:nvSpPr>
        <p:spPr/>
        <p:txBody>
          <a:bodyPr>
            <a:normAutofit fontScale="70000" lnSpcReduction="20000"/>
          </a:bodyPr>
          <a:lstStyle/>
          <a:p>
            <a:r>
              <a:rPr lang="en-US" dirty="0" smtClean="0"/>
              <a:t>Chassis</a:t>
            </a:r>
          </a:p>
          <a:p>
            <a:pPr lvl="1"/>
            <a:r>
              <a:rPr lang="en-US" dirty="0" smtClean="0"/>
              <a:t>Extra cooling (for future expansion, unless you buy the system full)</a:t>
            </a:r>
          </a:p>
          <a:p>
            <a:pPr lvl="1"/>
            <a:r>
              <a:rPr lang="en-US" dirty="0" smtClean="0"/>
              <a:t>Make sure the power supply is adequate</a:t>
            </a:r>
          </a:p>
          <a:p>
            <a:r>
              <a:rPr lang="en-US" dirty="0" smtClean="0"/>
              <a:t>Motherboard/CPU</a:t>
            </a:r>
          </a:p>
          <a:p>
            <a:pPr lvl="1"/>
            <a:r>
              <a:rPr lang="en-US" dirty="0" smtClean="0"/>
              <a:t>Intel </a:t>
            </a:r>
            <a:r>
              <a:rPr lang="en-US" dirty="0"/>
              <a:t>Sandy Bridge or Ivy Bridge CPU architecture </a:t>
            </a:r>
          </a:p>
          <a:p>
            <a:pPr lvl="2"/>
            <a:r>
              <a:rPr lang="en-US" dirty="0"/>
              <a:t>Ivy Bridge is about 20% </a:t>
            </a:r>
            <a:r>
              <a:rPr lang="en-US" dirty="0" smtClean="0"/>
              <a:t>faster</a:t>
            </a:r>
          </a:p>
          <a:p>
            <a:pPr lvl="2"/>
            <a:r>
              <a:rPr lang="en-US" dirty="0" smtClean="0"/>
              <a:t>High </a:t>
            </a:r>
            <a:r>
              <a:rPr lang="en-US" dirty="0"/>
              <a:t>clock rate </a:t>
            </a:r>
            <a:r>
              <a:rPr lang="en-US" dirty="0" smtClean="0"/>
              <a:t>better than high core count for DTNs</a:t>
            </a:r>
            <a:endParaRPr lang="en-US" dirty="0"/>
          </a:p>
          <a:p>
            <a:pPr lvl="2"/>
            <a:r>
              <a:rPr lang="en-US" dirty="0"/>
              <a:t>Faster QPIC for communication between </a:t>
            </a:r>
            <a:r>
              <a:rPr lang="en-US" dirty="0" smtClean="0"/>
              <a:t>processors</a:t>
            </a:r>
          </a:p>
          <a:p>
            <a:pPr lvl="1"/>
            <a:r>
              <a:rPr lang="en-US" dirty="0" smtClean="0"/>
              <a:t>PCI Gen 3 (full 40G requires PCI Gen 3)</a:t>
            </a:r>
          </a:p>
          <a:p>
            <a:pPr lvl="1"/>
            <a:r>
              <a:rPr lang="en-US" dirty="0" smtClean="0"/>
              <a:t>Memory speed – faster is better</a:t>
            </a:r>
          </a:p>
          <a:p>
            <a:pPr lvl="2"/>
            <a:r>
              <a:rPr lang="en-US" dirty="0"/>
              <a:t>We recommend 32GB of RAM for a DTN node. </a:t>
            </a:r>
            <a:r>
              <a:rPr lang="en-US" b="1" i="1" dirty="0"/>
              <a:t>More is </a:t>
            </a:r>
            <a:r>
              <a:rPr lang="en-US" b="1" i="1" dirty="0" smtClean="0"/>
              <a:t>better</a:t>
            </a:r>
          </a:p>
          <a:p>
            <a:pPr lvl="1"/>
            <a:r>
              <a:rPr lang="en-US" dirty="0" smtClean="0"/>
              <a:t>IPMI for remote management</a:t>
            </a:r>
            <a:endParaRPr lang="en-US" dirty="0"/>
          </a:p>
        </p:txBody>
      </p:sp>
      <p:sp>
        <p:nvSpPr>
          <p:cNvPr id="8" name="Date Placeholder 3"/>
          <p:cNvSpPr>
            <a:spLocks noGrp="1"/>
          </p:cNvSpPr>
          <p:nvPr>
            <p:ph type="dt" sz="half" idx="10"/>
          </p:nvPr>
        </p:nvSpPr>
        <p:spPr>
          <a:xfrm>
            <a:off x="5645738" y="6538912"/>
            <a:ext cx="3041062" cy="365125"/>
          </a:xfrm>
        </p:spPr>
        <p:txBody>
          <a:bodyPr/>
          <a:lstStyle/>
          <a:p>
            <a:fld id="{A4C066DF-968D-2340-B25E-66D46178BCB9}" type="slidenum">
              <a:rPr lang="en-US" sz="800" smtClean="0"/>
              <a:pPr/>
              <a:t>7</a:t>
            </a:fld>
            <a:r>
              <a:rPr lang="en-US" sz="800" dirty="0" smtClean="0"/>
              <a:t> – ESnet Science Engagement (</a:t>
            </a:r>
            <a:r>
              <a:rPr lang="en-US" sz="800" dirty="0" smtClean="0">
                <a:hlinkClick r:id="rId3"/>
              </a:rPr>
              <a:t>engage@es.net</a:t>
            </a:r>
            <a:r>
              <a:rPr lang="en-US" sz="800" dirty="0" smtClean="0"/>
              <a:t>) - </a:t>
            </a:r>
            <a:fld id="{087BE274-2920-464F-BD83-825BA3315F3E}" type="datetime1">
              <a:rPr lang="en-US" sz="800" smtClean="0"/>
              <a:pPr/>
              <a:t>9/19/14</a:t>
            </a:fld>
            <a:endParaRPr lang="en-US" sz="800" dirty="0"/>
          </a:p>
        </p:txBody>
      </p:sp>
    </p:spTree>
    <p:extLst>
      <p:ext uri="{BB962C8B-B14F-4D97-AF65-F5344CB8AC3E}">
        <p14:creationId xmlns:p14="http://schemas.microsoft.com/office/powerpoint/2010/main" val="2123752315"/>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74638"/>
            <a:ext cx="9144000" cy="1143000"/>
          </a:xfrm>
        </p:spPr>
        <p:txBody>
          <a:bodyPr>
            <a:normAutofit/>
          </a:bodyPr>
          <a:lstStyle/>
          <a:p>
            <a:r>
              <a:rPr lang="en-US" dirty="0" smtClean="0"/>
              <a:t>PCI Slot Considerations</a:t>
            </a:r>
            <a:endParaRPr lang="en-US" dirty="0"/>
          </a:p>
        </p:txBody>
      </p:sp>
      <p:sp>
        <p:nvSpPr>
          <p:cNvPr id="3" name="Content Placeholder 2"/>
          <p:cNvSpPr>
            <a:spLocks noGrp="1"/>
          </p:cNvSpPr>
          <p:nvPr>
            <p:ph idx="1"/>
          </p:nvPr>
        </p:nvSpPr>
        <p:spPr>
          <a:xfrm>
            <a:off x="457200" y="1310993"/>
            <a:ext cx="8229600" cy="4708525"/>
          </a:xfrm>
        </p:spPr>
        <p:txBody>
          <a:bodyPr>
            <a:normAutofit/>
          </a:bodyPr>
          <a:lstStyle/>
          <a:p>
            <a:r>
              <a:rPr lang="en-US" dirty="0" smtClean="0"/>
              <a:t>PCI </a:t>
            </a:r>
            <a:r>
              <a:rPr lang="en-US" dirty="0"/>
              <a:t>slots are defined </a:t>
            </a:r>
            <a:r>
              <a:rPr lang="en-US" dirty="0" smtClean="0"/>
              <a:t>by:</a:t>
            </a:r>
          </a:p>
          <a:p>
            <a:pPr lvl="1"/>
            <a:r>
              <a:rPr lang="en-US" dirty="0" smtClean="0"/>
              <a:t>Slot width: </a:t>
            </a:r>
          </a:p>
          <a:p>
            <a:pPr lvl="2"/>
            <a:r>
              <a:rPr lang="en-US" dirty="0" smtClean="0"/>
              <a:t>Physical card and form factor</a:t>
            </a:r>
          </a:p>
          <a:p>
            <a:pPr lvl="2"/>
            <a:r>
              <a:rPr lang="en-US" dirty="0" smtClean="0"/>
              <a:t>Max number of lanes</a:t>
            </a:r>
          </a:p>
          <a:p>
            <a:pPr lvl="1"/>
            <a:r>
              <a:rPr lang="en-US" dirty="0" smtClean="0"/>
              <a:t>Lane count:</a:t>
            </a:r>
          </a:p>
          <a:p>
            <a:pPr lvl="2"/>
            <a:r>
              <a:rPr lang="en-US" dirty="0" smtClean="0"/>
              <a:t>Maximum bandwidth per lane</a:t>
            </a:r>
          </a:p>
          <a:p>
            <a:pPr lvl="2"/>
            <a:r>
              <a:rPr lang="en-US" dirty="0" smtClean="0"/>
              <a:t>Most cards will run slower in a slower slot</a:t>
            </a:r>
          </a:p>
          <a:p>
            <a:pPr lvl="2"/>
            <a:r>
              <a:rPr lang="en-US" dirty="0" smtClean="0"/>
              <a:t>Not all cards will use all lanes</a:t>
            </a:r>
          </a:p>
        </p:txBody>
      </p:sp>
      <p:sp>
        <p:nvSpPr>
          <p:cNvPr id="5" name="Date Placeholder 3"/>
          <p:cNvSpPr>
            <a:spLocks noGrp="1"/>
          </p:cNvSpPr>
          <p:nvPr>
            <p:ph type="dt" sz="half" idx="10"/>
          </p:nvPr>
        </p:nvSpPr>
        <p:spPr>
          <a:xfrm>
            <a:off x="6069930" y="6613560"/>
            <a:ext cx="2979710" cy="182562"/>
          </a:xfrm>
        </p:spPr>
        <p:txBody>
          <a:bodyPr/>
          <a:lstStyle/>
          <a:p>
            <a:pPr>
              <a:defRPr/>
            </a:pPr>
            <a:fld id="{A4C066DF-968D-2340-B25E-66D46178BCB9}" type="slidenum">
              <a:rPr lang="en-US" sz="800">
                <a:solidFill>
                  <a:prstClr val="black"/>
                </a:solidFill>
                <a:latin typeface="Arial"/>
              </a:rPr>
              <a:pPr>
                <a:defRPr/>
              </a:pPr>
              <a:t>8</a:t>
            </a:fld>
            <a:r>
              <a:rPr lang="en-US" sz="800" dirty="0">
                <a:solidFill>
                  <a:prstClr val="black"/>
                </a:solidFill>
                <a:latin typeface="Arial"/>
              </a:rPr>
              <a:t> – ESnet Science Engagement (</a:t>
            </a:r>
            <a:r>
              <a:rPr lang="en-US" sz="800" dirty="0">
                <a:solidFill>
                  <a:prstClr val="black"/>
                </a:solidFill>
                <a:latin typeface="Arial"/>
                <a:hlinkClick r:id="rId3"/>
              </a:rPr>
              <a:t>engage@es.net</a:t>
            </a:r>
            <a:r>
              <a:rPr lang="en-US" sz="800" dirty="0">
                <a:solidFill>
                  <a:prstClr val="black"/>
                </a:solidFill>
                <a:latin typeface="Arial"/>
              </a:rPr>
              <a:t>) - </a:t>
            </a:r>
            <a:fld id="{087BE274-2920-464F-BD83-825BA3315F3E}" type="datetime1">
              <a:rPr lang="en-US" sz="800">
                <a:solidFill>
                  <a:prstClr val="black"/>
                </a:solidFill>
                <a:latin typeface="Arial"/>
              </a:rPr>
              <a:pPr>
                <a:defRPr/>
              </a:pPr>
              <a:t>9/19/14</a:t>
            </a:fld>
            <a:endParaRPr lang="en-US" sz="800" dirty="0">
              <a:solidFill>
                <a:prstClr val="black"/>
              </a:solidFill>
              <a:latin typeface="Arial"/>
            </a:endParaRPr>
          </a:p>
        </p:txBody>
      </p:sp>
    </p:spTree>
    <p:extLst>
      <p:ext uri="{BB962C8B-B14F-4D97-AF65-F5344CB8AC3E}">
        <p14:creationId xmlns:p14="http://schemas.microsoft.com/office/powerpoint/2010/main" val="1060001070"/>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dirty="0" smtClean="0"/>
              <a:t>PCI Bus Considerations</a:t>
            </a:r>
            <a:endParaRPr lang="en-US" sz="4000" dirty="0"/>
          </a:p>
        </p:txBody>
      </p:sp>
      <p:sp>
        <p:nvSpPr>
          <p:cNvPr id="3" name="Content Placeholder 2"/>
          <p:cNvSpPr>
            <a:spLocks noGrp="1"/>
          </p:cNvSpPr>
          <p:nvPr>
            <p:ph idx="1"/>
          </p:nvPr>
        </p:nvSpPr>
        <p:spPr>
          <a:xfrm>
            <a:off x="457200" y="1417638"/>
            <a:ext cx="8229600" cy="4609061"/>
          </a:xfrm>
        </p:spPr>
        <p:txBody>
          <a:bodyPr>
            <a:normAutofit/>
          </a:bodyPr>
          <a:lstStyle/>
          <a:p>
            <a:r>
              <a:rPr lang="en-US" sz="2400" dirty="0" smtClean="0"/>
              <a:t>Example:</a:t>
            </a:r>
            <a:endParaRPr lang="en-US" sz="2400" dirty="0"/>
          </a:p>
          <a:p>
            <a:pPr lvl="1"/>
            <a:r>
              <a:rPr lang="en-US" sz="2000" dirty="0"/>
              <a:t>10GE NICs require </a:t>
            </a:r>
            <a:r>
              <a:rPr lang="en-US" sz="2000" dirty="0" smtClean="0"/>
              <a:t>an </a:t>
            </a:r>
            <a:r>
              <a:rPr lang="en-US" sz="2000" dirty="0"/>
              <a:t>8 lane PCIe-2 slot</a:t>
            </a:r>
          </a:p>
          <a:p>
            <a:pPr lvl="1"/>
            <a:r>
              <a:rPr lang="en-US" sz="2000" dirty="0" smtClean="0"/>
              <a:t>40G/QDR </a:t>
            </a:r>
            <a:r>
              <a:rPr lang="en-US" sz="2000" dirty="0"/>
              <a:t>NICs require </a:t>
            </a:r>
            <a:r>
              <a:rPr lang="en-US" sz="2000" dirty="0" smtClean="0"/>
              <a:t>an </a:t>
            </a:r>
            <a:r>
              <a:rPr lang="en-US" sz="2000" dirty="0"/>
              <a:t>8 lane PCIe-3 slot</a:t>
            </a:r>
            <a:endParaRPr lang="en-US" sz="2000" dirty="0" smtClean="0"/>
          </a:p>
          <a:p>
            <a:pPr lvl="1"/>
            <a:r>
              <a:rPr lang="en-US" sz="2000" dirty="0" smtClean="0"/>
              <a:t>Most </a:t>
            </a:r>
            <a:r>
              <a:rPr lang="en-US" sz="2000" dirty="0"/>
              <a:t>RAID controllers require </a:t>
            </a:r>
            <a:r>
              <a:rPr lang="en-US" sz="2000" dirty="0" smtClean="0"/>
              <a:t>an 8 </a:t>
            </a:r>
            <a:r>
              <a:rPr lang="en-US" sz="2000" dirty="0"/>
              <a:t>lane PCIe-2 slot</a:t>
            </a:r>
            <a:endParaRPr lang="en-US" sz="2000" dirty="0" smtClean="0"/>
          </a:p>
          <a:p>
            <a:pPr lvl="1"/>
            <a:r>
              <a:rPr lang="en-US" sz="2000" dirty="0" smtClean="0"/>
              <a:t>A </a:t>
            </a:r>
            <a:r>
              <a:rPr lang="en-US" sz="2000" dirty="0"/>
              <a:t>high-end </a:t>
            </a:r>
            <a:r>
              <a:rPr lang="en-US" sz="2000" dirty="0" smtClean="0"/>
              <a:t>Fusion-</a:t>
            </a:r>
            <a:r>
              <a:rPr lang="en-US" sz="2000" dirty="0" err="1" smtClean="0"/>
              <a:t>io</a:t>
            </a:r>
            <a:r>
              <a:rPr lang="en-US" sz="2000" dirty="0" smtClean="0"/>
              <a:t> card may require </a:t>
            </a:r>
            <a:r>
              <a:rPr lang="en-US" sz="2000" dirty="0"/>
              <a:t>a 16 lane PCIe</a:t>
            </a:r>
            <a:r>
              <a:rPr lang="en-US" sz="2000" dirty="0" smtClean="0"/>
              <a:t>-3 slot</a:t>
            </a:r>
          </a:p>
          <a:p>
            <a:r>
              <a:rPr lang="en-US" sz="2400" dirty="0" smtClean="0"/>
              <a:t>Motherboard/system possibilities:</a:t>
            </a:r>
            <a:endParaRPr lang="en-US" sz="2400" dirty="0"/>
          </a:p>
          <a:p>
            <a:pPr lvl="1">
              <a:buFont typeface="Lucida Grande"/>
              <a:buChar char="-"/>
            </a:pPr>
            <a:r>
              <a:rPr lang="en-US" sz="2000" dirty="0" err="1"/>
              <a:t>SuperMicro</a:t>
            </a:r>
            <a:r>
              <a:rPr lang="en-US" sz="2000" dirty="0"/>
              <a:t> </a:t>
            </a:r>
            <a:r>
              <a:rPr lang="en-US" sz="2000" dirty="0" smtClean="0"/>
              <a:t>motherboard X9DR3</a:t>
            </a:r>
            <a:r>
              <a:rPr lang="en-US" sz="2000" dirty="0"/>
              <a:t>-F</a:t>
            </a:r>
          </a:p>
          <a:p>
            <a:pPr lvl="1">
              <a:buFont typeface="Lucida Grande"/>
              <a:buChar char="-"/>
            </a:pPr>
            <a:r>
              <a:rPr lang="en-US" sz="2000" dirty="0"/>
              <a:t>Sample Dell Server (</a:t>
            </a:r>
            <a:r>
              <a:rPr lang="en-US" sz="2000" dirty="0" err="1" smtClean="0"/>
              <a:t>Poweredge</a:t>
            </a:r>
            <a:r>
              <a:rPr lang="en-US" sz="2000" dirty="0"/>
              <a:t> </a:t>
            </a:r>
            <a:r>
              <a:rPr lang="en-US" sz="2000" dirty="0" smtClean="0"/>
              <a:t>r320-r720</a:t>
            </a:r>
            <a:r>
              <a:rPr lang="en-US" sz="2000" dirty="0"/>
              <a:t>)</a:t>
            </a:r>
          </a:p>
          <a:p>
            <a:pPr lvl="1">
              <a:buFont typeface="Lucida Grande"/>
              <a:buChar char="-"/>
            </a:pPr>
            <a:r>
              <a:rPr lang="en-US" sz="2000" dirty="0"/>
              <a:t>Sample HP Server (</a:t>
            </a:r>
            <a:r>
              <a:rPr lang="en-US" sz="2000" dirty="0" err="1"/>
              <a:t>ProLiant</a:t>
            </a:r>
            <a:r>
              <a:rPr lang="en-US" sz="2000" dirty="0"/>
              <a:t> </a:t>
            </a:r>
            <a:r>
              <a:rPr lang="en-US" sz="2000" dirty="0" smtClean="0"/>
              <a:t>DL380p gen8 High </a:t>
            </a:r>
            <a:r>
              <a:rPr lang="en-US" sz="2000" dirty="0"/>
              <a:t>Performance model)</a:t>
            </a:r>
          </a:p>
        </p:txBody>
      </p:sp>
      <p:sp>
        <p:nvSpPr>
          <p:cNvPr id="5" name="Date Placeholder 3"/>
          <p:cNvSpPr>
            <a:spLocks noGrp="1"/>
          </p:cNvSpPr>
          <p:nvPr>
            <p:ph type="dt" sz="half" idx="10"/>
          </p:nvPr>
        </p:nvSpPr>
        <p:spPr>
          <a:xfrm>
            <a:off x="6069930" y="6613560"/>
            <a:ext cx="2979710" cy="182562"/>
          </a:xfrm>
        </p:spPr>
        <p:txBody>
          <a:bodyPr/>
          <a:lstStyle/>
          <a:p>
            <a:pPr>
              <a:defRPr/>
            </a:pPr>
            <a:fld id="{A4C066DF-968D-2340-B25E-66D46178BCB9}" type="slidenum">
              <a:rPr lang="en-US" sz="800">
                <a:solidFill>
                  <a:prstClr val="black"/>
                </a:solidFill>
                <a:latin typeface="Arial"/>
              </a:rPr>
              <a:pPr>
                <a:defRPr/>
              </a:pPr>
              <a:t>9</a:t>
            </a:fld>
            <a:r>
              <a:rPr lang="en-US" sz="800" dirty="0">
                <a:solidFill>
                  <a:prstClr val="black"/>
                </a:solidFill>
                <a:latin typeface="Arial"/>
              </a:rPr>
              <a:t> – ESnet Science Engagement (</a:t>
            </a:r>
            <a:r>
              <a:rPr lang="en-US" sz="800" dirty="0">
                <a:solidFill>
                  <a:prstClr val="black"/>
                </a:solidFill>
                <a:latin typeface="Arial"/>
                <a:hlinkClick r:id="rId3"/>
              </a:rPr>
              <a:t>engage@es.net</a:t>
            </a:r>
            <a:r>
              <a:rPr lang="en-US" sz="800" dirty="0">
                <a:solidFill>
                  <a:prstClr val="black"/>
                </a:solidFill>
                <a:latin typeface="Arial"/>
              </a:rPr>
              <a:t>) - </a:t>
            </a:r>
            <a:fld id="{087BE274-2920-464F-BD83-825BA3315F3E}" type="datetime1">
              <a:rPr lang="en-US" sz="800">
                <a:solidFill>
                  <a:prstClr val="black"/>
                </a:solidFill>
                <a:latin typeface="Arial"/>
              </a:rPr>
              <a:pPr>
                <a:defRPr/>
              </a:pPr>
              <a:t>9/19/14</a:t>
            </a:fld>
            <a:endParaRPr lang="en-US" sz="800" dirty="0">
              <a:solidFill>
                <a:prstClr val="black"/>
              </a:solidFill>
              <a:latin typeface="Arial"/>
            </a:endParaRPr>
          </a:p>
        </p:txBody>
      </p:sp>
    </p:spTree>
    <p:extLst>
      <p:ext uri="{BB962C8B-B14F-4D97-AF65-F5344CB8AC3E}">
        <p14:creationId xmlns:p14="http://schemas.microsoft.com/office/powerpoint/2010/main" val="2163486860"/>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4426</TotalTime>
  <Words>6315</Words>
  <Application>Microsoft Macintosh PowerPoint</Application>
  <PresentationFormat>On-screen Show (4:3)</PresentationFormat>
  <Paragraphs>902</Paragraphs>
  <Slides>53</Slides>
  <Notes>32</Notes>
  <HiddenSlides>0</HiddenSlides>
  <MMClips>0</MMClips>
  <ScaleCrop>false</ScaleCrop>
  <HeadingPairs>
    <vt:vector size="4" baseType="variant">
      <vt:variant>
        <vt:lpstr>Theme</vt:lpstr>
      </vt:variant>
      <vt:variant>
        <vt:i4>1</vt:i4>
      </vt:variant>
      <vt:variant>
        <vt:lpstr>Slide Titles</vt:lpstr>
      </vt:variant>
      <vt:variant>
        <vt:i4>53</vt:i4>
      </vt:variant>
    </vt:vector>
  </HeadingPairs>
  <TitlesOfParts>
    <vt:vector size="54" baseType="lpstr">
      <vt:lpstr>Office Theme</vt:lpstr>
      <vt:lpstr>Data Transfer Nodes</vt:lpstr>
      <vt:lpstr>Overview</vt:lpstr>
      <vt:lpstr>The Data Transfer Superfecta: Science DMZ Model</vt:lpstr>
      <vt:lpstr>PowerPoint Presentation</vt:lpstr>
      <vt:lpstr>DTN Hardware Selection</vt:lpstr>
      <vt:lpstr>Data Transfer Node</vt:lpstr>
      <vt:lpstr>Motherboard and Chassis selection</vt:lpstr>
      <vt:lpstr>PCI Slot Considerations</vt:lpstr>
      <vt:lpstr>PCI Bus Considerations</vt:lpstr>
      <vt:lpstr>Storage Architectures - Internal</vt:lpstr>
      <vt:lpstr>Storage Architectures - External</vt:lpstr>
      <vt:lpstr>Storage Subsystem Selection</vt:lpstr>
      <vt:lpstr>SSDs and HDs</vt:lpstr>
      <vt:lpstr>SSD Form Factors</vt:lpstr>
      <vt:lpstr>RAID Controllers</vt:lpstr>
      <vt:lpstr>RAID Controller</vt:lpstr>
      <vt:lpstr>Network Subsystem Selection</vt:lpstr>
      <vt:lpstr>Take Home Points</vt:lpstr>
      <vt:lpstr>Tuning for Performance http://fasterdata.es.net </vt:lpstr>
      <vt:lpstr>DTN Tuning  http://fasterdata.es.net/science-dmz/DTN/tuning </vt:lpstr>
      <vt:lpstr>DTN Tuning</vt:lpstr>
      <vt:lpstr>Network Tuning</vt:lpstr>
      <vt:lpstr>BIOS Tuning</vt:lpstr>
      <vt:lpstr>I/O Scheduler</vt:lpstr>
      <vt:lpstr>Interrupt Affinity</vt:lpstr>
      <vt:lpstr>A simple solution: interrupt binding</vt:lpstr>
      <vt:lpstr>Know Your Layout</vt:lpstr>
      <vt:lpstr>Firmware</vt:lpstr>
      <vt:lpstr>File System Tuning</vt:lpstr>
      <vt:lpstr>EXT4 Tuning</vt:lpstr>
      <vt:lpstr>File System Tuning (cont.)</vt:lpstr>
      <vt:lpstr>File System Tuning (cont.)</vt:lpstr>
      <vt:lpstr>RAID Controller</vt:lpstr>
      <vt:lpstr>Virtual memory Subsystem</vt:lpstr>
      <vt:lpstr>SSD Issues – Write Sparingly</vt:lpstr>
      <vt:lpstr>ext4 file system tuning for SSD</vt:lpstr>
      <vt:lpstr>Benchmarking</vt:lpstr>
      <vt:lpstr>Overview</vt:lpstr>
      <vt:lpstr>Sample Data Transfer Results</vt:lpstr>
      <vt:lpstr>Data Transfer Tools</vt:lpstr>
      <vt:lpstr>Why Not Use SCP or SFTP?</vt:lpstr>
      <vt:lpstr>A Fix For scp/sftp</vt:lpstr>
      <vt:lpstr>sftp</vt:lpstr>
      <vt:lpstr>FDT</vt:lpstr>
      <vt:lpstr>Other Data Transfer Tools</vt:lpstr>
      <vt:lpstr>Commercial Data Transfer Tools</vt:lpstr>
      <vt:lpstr>GridFTP</vt:lpstr>
      <vt:lpstr>PowerPoint Presentation</vt:lpstr>
      <vt:lpstr>Extra Slides</vt:lpstr>
      <vt:lpstr>DTN Hardware Selection</vt:lpstr>
      <vt:lpstr>Interrupt Binding Considerations</vt:lpstr>
      <vt:lpstr>Sample Hardware configuration</vt:lpstr>
      <vt:lpstr>Parallel Streams Help With TCP Congestion Control Recovery Time </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UITS</dc:creator>
  <cp:lastModifiedBy>Jason Zurawski</cp:lastModifiedBy>
  <cp:revision>276</cp:revision>
  <dcterms:created xsi:type="dcterms:W3CDTF">2014-06-05T15:04:40Z</dcterms:created>
  <dcterms:modified xsi:type="dcterms:W3CDTF">2014-09-19T15:49:46Z</dcterms:modified>
</cp:coreProperties>
</file>