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6"/>
  </p:notesMasterIdLst>
  <p:sldIdLst>
    <p:sldId id="329" r:id="rId2"/>
    <p:sldId id="263" r:id="rId3"/>
    <p:sldId id="335" r:id="rId4"/>
    <p:sldId id="265" r:id="rId5"/>
    <p:sldId id="331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8" r:id="rId17"/>
    <p:sldId id="279" r:id="rId18"/>
    <p:sldId id="280" r:id="rId19"/>
    <p:sldId id="281" r:id="rId20"/>
    <p:sldId id="336" r:id="rId21"/>
    <p:sldId id="283" r:id="rId22"/>
    <p:sldId id="285" r:id="rId23"/>
    <p:sldId id="286" r:id="rId24"/>
    <p:sldId id="287" r:id="rId25"/>
    <p:sldId id="288" r:id="rId26"/>
    <p:sldId id="292" r:id="rId27"/>
    <p:sldId id="293" r:id="rId28"/>
    <p:sldId id="294" r:id="rId29"/>
    <p:sldId id="295" r:id="rId30"/>
    <p:sldId id="296" r:id="rId31"/>
    <p:sldId id="297" r:id="rId32"/>
    <p:sldId id="298" r:id="rId33"/>
    <p:sldId id="299" r:id="rId34"/>
    <p:sldId id="300" r:id="rId35"/>
    <p:sldId id="301" r:id="rId36"/>
    <p:sldId id="302" r:id="rId37"/>
    <p:sldId id="303" r:id="rId38"/>
    <p:sldId id="304" r:id="rId39"/>
    <p:sldId id="305" r:id="rId40"/>
    <p:sldId id="306" r:id="rId41"/>
    <p:sldId id="307" r:id="rId42"/>
    <p:sldId id="308" r:id="rId43"/>
    <p:sldId id="309" r:id="rId44"/>
    <p:sldId id="310" r:id="rId45"/>
    <p:sldId id="311" r:id="rId46"/>
    <p:sldId id="312" r:id="rId47"/>
    <p:sldId id="313" r:id="rId48"/>
    <p:sldId id="314" r:id="rId49"/>
    <p:sldId id="315" r:id="rId50"/>
    <p:sldId id="332" r:id="rId51"/>
    <p:sldId id="333" r:id="rId52"/>
    <p:sldId id="334" r:id="rId53"/>
    <p:sldId id="316" r:id="rId54"/>
    <p:sldId id="317" r:id="rId55"/>
    <p:sldId id="318" r:id="rId56"/>
    <p:sldId id="319" r:id="rId57"/>
    <p:sldId id="320" r:id="rId58"/>
    <p:sldId id="321" r:id="rId59"/>
    <p:sldId id="322" r:id="rId60"/>
    <p:sldId id="323" r:id="rId61"/>
    <p:sldId id="330" r:id="rId62"/>
    <p:sldId id="326" r:id="rId63"/>
    <p:sldId id="327" r:id="rId64"/>
    <p:sldId id="328" r:id="rId6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80" autoAdjust="0"/>
    <p:restoredTop sz="87563" autoAdjust="0"/>
  </p:normalViewPr>
  <p:slideViewPr>
    <p:cSldViewPr snapToGrid="0" snapToObjects="1">
      <p:cViewPr>
        <p:scale>
          <a:sx n="90" d="100"/>
          <a:sy n="90" d="100"/>
        </p:scale>
        <p:origin x="-1616" y="-8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notesMaster" Target="notesMasters/notesMaster1.xml"/><Relationship Id="rId67" Type="http://schemas.openxmlformats.org/officeDocument/2006/relationships/printerSettings" Target="printerSettings/printerSettings1.bin"/><Relationship Id="rId68" Type="http://schemas.openxmlformats.org/officeDocument/2006/relationships/presProps" Target="presProps.xml"/><Relationship Id="rId69" Type="http://schemas.openxmlformats.org/officeDocument/2006/relationships/viewProps" Target="viewProp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theme" Target="theme/theme1.xml"/><Relationship Id="rId71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FDB961-3104-2B48-9BF8-9D551E17D031}" type="datetimeFigureOut">
              <a:rPr lang="en-US" smtClean="0"/>
              <a:t>9/19/14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989DA1-DDBD-2240-A821-5873D12365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118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/>
            <a:r>
              <a:rPr lang="en-US" sz="1000" dirty="0" smtClean="0"/>
              <a:t>Goals and why we put on this workshop.</a:t>
            </a:r>
            <a:r>
              <a:rPr lang="en-US" sz="1000" baseline="0" dirty="0" smtClean="0"/>
              <a:t>  There is software (and a community) there to help</a:t>
            </a:r>
            <a:endParaRPr lang="en-US" sz="1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271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/>
            <a:endParaRPr lang="en-US" sz="1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8271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99609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/>
            <a:endParaRPr lang="en-US" sz="1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271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C9639-C0D2-A746-9AD6-FEE097F08E85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Science DMZ model is a set of ideas – the</a:t>
            </a:r>
            <a:r>
              <a:rPr lang="en-US" baseline="0" dirty="0" smtClean="0"/>
              <a:t> diagrams that follow are examples.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15196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On a 10 Gb/s  LAN  path the impact of low packet loss rates is minimal</a:t>
            </a:r>
          </a:p>
          <a:p>
            <a:r>
              <a:rPr lang="en-US" baseline="0" dirty="0" smtClean="0"/>
              <a:t>On a 10 Gb/s WAN path the impact of low packet loss rates is enormous</a:t>
            </a:r>
          </a:p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Beyond</a:t>
            </a:r>
            <a:r>
              <a:rPr lang="en-US" baseline="0" dirty="0" smtClean="0"/>
              <a:t> your metro area, zero loss is essentially required for performance</a:t>
            </a:r>
            <a:endParaRPr lang="en-US" dirty="0" smtClean="0"/>
          </a:p>
          <a:p>
            <a:r>
              <a:rPr lang="en-US" dirty="0" smtClean="0"/>
              <a:t>Where are your collaborators?</a:t>
            </a:r>
            <a:r>
              <a:rPr lang="en-US" baseline="0" dirty="0" smtClean="0"/>
              <a:t>  </a:t>
            </a:r>
            <a:r>
              <a:rPr lang="en-US" dirty="0" smtClean="0"/>
              <a:t>Where are your users?</a:t>
            </a:r>
          </a:p>
          <a:p>
            <a:r>
              <a:rPr lang="en-US" dirty="0" smtClean="0"/>
              <a:t>When</a:t>
            </a:r>
            <a:r>
              <a:rPr lang="en-US" baseline="0" dirty="0" smtClean="0"/>
              <a:t> global collaboration is the norm</a:t>
            </a:r>
            <a:r>
              <a:rPr lang="en-US" dirty="0" smtClean="0"/>
              <a:t>, nobod</a:t>
            </a:r>
            <a:r>
              <a:rPr lang="en-US" baseline="0" dirty="0" smtClean="0"/>
              <a:t>y can afford to be a local-only resource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05707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99609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16592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DTN node deep within</a:t>
            </a:r>
            <a:r>
              <a:rPr lang="en-US" baseline="0" dirty="0" smtClean="0"/>
              <a:t> campus infrastructure.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27140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Previous slide is diagram</a:t>
            </a:r>
            <a:r>
              <a:rPr lang="en-US" baseline="0" dirty="0" smtClean="0"/>
              <a:t> for this; just say these things while showing previous slide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010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99609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Add-on to existing network infrastructure</a:t>
            </a:r>
          </a:p>
          <a:p>
            <a:pPr lvl="1"/>
            <a:r>
              <a:rPr lang="en-US" dirty="0" smtClean="0"/>
              <a:t>All that is required is a port on the border router</a:t>
            </a:r>
          </a:p>
          <a:p>
            <a:pPr lvl="1"/>
            <a:r>
              <a:rPr lang="en-US" dirty="0" smtClean="0"/>
              <a:t>Small footprint, pre-production commitment</a:t>
            </a:r>
          </a:p>
          <a:p>
            <a:r>
              <a:rPr lang="en-US" dirty="0" smtClean="0"/>
              <a:t>Easy to experiment with components and technologies</a:t>
            </a:r>
          </a:p>
          <a:p>
            <a:pPr lvl="1"/>
            <a:r>
              <a:rPr lang="en-US" dirty="0" smtClean="0"/>
              <a:t>DTN prototyping</a:t>
            </a:r>
          </a:p>
          <a:p>
            <a:pPr lvl="1"/>
            <a:r>
              <a:rPr lang="en-US" dirty="0" smtClean="0"/>
              <a:t>perfSONAR testing</a:t>
            </a:r>
          </a:p>
          <a:p>
            <a:r>
              <a:rPr lang="en-US" dirty="0" smtClean="0"/>
              <a:t>Limited scope makes security policy exceptions easy</a:t>
            </a:r>
          </a:p>
          <a:p>
            <a:pPr lvl="1"/>
            <a:r>
              <a:rPr lang="en-US" dirty="0" smtClean="0"/>
              <a:t>Only allow traffic from partners</a:t>
            </a:r>
          </a:p>
          <a:p>
            <a:pPr lvl="1"/>
            <a:r>
              <a:rPr lang="en-US" dirty="0" smtClean="0"/>
              <a:t>Add-on to production infrastructure – lower risk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8437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</a:t>
            </a:r>
            <a:r>
              <a:rPr lang="en-US" baseline="0" dirty="0" smtClean="0"/>
              <a:t> text goes with previous slide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74846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Joe Breen Tale 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18983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Research</a:t>
            </a:r>
            <a:r>
              <a:rPr lang="en-US" baseline="0" dirty="0" smtClean="0"/>
              <a:t> DMZ with separate connection to border router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63347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Researc</a:t>
            </a:r>
            <a:r>
              <a:rPr lang="en-US" baseline="0" dirty="0" smtClean="0"/>
              <a:t>h DMZ as extension of production DMZ; can also be used to test new hardware before putting it into production.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63347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Initial deployment brings SDN</a:t>
            </a:r>
            <a:r>
              <a:rPr lang="en-US" baseline="0" dirty="0" smtClean="0"/>
              <a:t> services to research DMZ via a separate link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633476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Once SDN software</a:t>
            </a:r>
            <a:r>
              <a:rPr lang="en-US" baseline="0" dirty="0" smtClean="0"/>
              <a:t> for the switch platform is solid and operational models are clear, production Science DMZ supports SDN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633476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When</a:t>
            </a:r>
            <a:r>
              <a:rPr lang="en-US" baseline="0" dirty="0" smtClean="0"/>
              <a:t> the entire production path supports SDN, SDN is another production service on the Science DMZ and we’re back to the original picture</a:t>
            </a:r>
          </a:p>
          <a:p>
            <a:endParaRPr lang="en-US" baseline="0" dirty="0" smtClean="0"/>
          </a:p>
          <a:p>
            <a:r>
              <a:rPr lang="en-US" baseline="0" dirty="0" smtClean="0"/>
              <a:t>ESnet5 supports routed traffic and OSCARS on the same platform in a similar way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633476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If networks</a:t>
            </a:r>
            <a:r>
              <a:rPr lang="en-US" baseline="0" dirty="0" smtClean="0"/>
              <a:t> are so important, we need to make them useful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64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37159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>
                <a:ea typeface="ＭＳ Ｐゴシック" pitchFamily="34" charset="-128"/>
              </a:rPr>
              <a:t>The U.S. Department of Energy’s Office of Science (“SC”) supports about half of all civilian R&amp;D in the U.S.</a:t>
            </a:r>
            <a:r>
              <a:rPr lang="en-US" baseline="0" dirty="0" smtClean="0">
                <a:ea typeface="ＭＳ Ｐゴシック" pitchFamily="34" charset="-128"/>
              </a:rPr>
              <a:t> </a:t>
            </a:r>
            <a:r>
              <a:rPr lang="en-US" dirty="0" smtClean="0">
                <a:ea typeface="ＭＳ Ｐゴシック" pitchFamily="34" charset="-128"/>
              </a:rPr>
              <a:t>with about $5B/year in funding (with the National Science Foundation (NSF) funding the other half)</a:t>
            </a:r>
          </a:p>
          <a:p>
            <a:pPr>
              <a:buFont typeface="Wingdings" pitchFamily="2" charset="2"/>
              <a:buNone/>
            </a:pPr>
            <a:endParaRPr lang="en-US" sz="2200" u="sng" dirty="0" smtClean="0">
              <a:ea typeface="ＭＳ Ｐゴシック" pitchFamily="34" charset="-128"/>
            </a:endParaRPr>
          </a:p>
          <a:p>
            <a:pPr>
              <a:buFont typeface="Wingdings" pitchFamily="2" charset="2"/>
              <a:buChar char="Ø"/>
            </a:pPr>
            <a:r>
              <a:rPr lang="en-US" sz="2200" u="sng" dirty="0" smtClean="0">
                <a:ea typeface="ＭＳ Ｐゴシック" pitchFamily="34" charset="-128"/>
              </a:rPr>
              <a:t>Operates ten National Laboratories and dozens of major scientific user facilities such as synchrotron light sources, neutron sources, particle accelerators, electron and atomic force microscopes, supercomputer centers, </a:t>
            </a:r>
            <a:r>
              <a:rPr lang="en-US" sz="2200" dirty="0" smtClean="0">
                <a:ea typeface="ＭＳ Ｐゴシック" pitchFamily="34" charset="-128"/>
              </a:rPr>
              <a:t>etc., that are all available to the US and Global science research community, and many of which generate massive amounts of data and involve large, distributed collaborations</a:t>
            </a:r>
          </a:p>
          <a:p>
            <a:pPr>
              <a:buFont typeface="Wingdings" pitchFamily="2" charset="2"/>
              <a:buChar char="Ø"/>
            </a:pPr>
            <a:endParaRPr lang="en-US" sz="2200" dirty="0" smtClean="0">
              <a:ea typeface="ＭＳ Ｐゴシック" pitchFamily="34" charset="-128"/>
            </a:endParaRPr>
          </a:p>
          <a:p>
            <a:pPr>
              <a:buFont typeface="Wingdings" pitchFamily="2" charset="2"/>
              <a:buChar char="Ø"/>
            </a:pPr>
            <a:r>
              <a:rPr lang="en-US" sz="2200" dirty="0" smtClean="0">
                <a:ea typeface="ＭＳ Ｐゴシック" pitchFamily="34" charset="-128"/>
              </a:rPr>
              <a:t>Supports global, large-scale science collaborations such as the LHC at CERN and the ITER fusion experiment in France</a:t>
            </a:r>
          </a:p>
          <a:p>
            <a:pPr>
              <a:buFont typeface="Wingdings" pitchFamily="2" charset="2"/>
              <a:buNone/>
            </a:pPr>
            <a:endParaRPr lang="en-US" sz="2200" dirty="0" smtClean="0">
              <a:ea typeface="ＭＳ Ｐゴシック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8243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This is a graph of data, in bytes, transferred every month across the entire DOE complex since January 1990. </a:t>
            </a:r>
          </a:p>
          <a:p>
            <a:r>
              <a:rPr lang="en-US" baseline="0" dirty="0" smtClean="0"/>
              <a:t>This is on a log scale. </a:t>
            </a:r>
          </a:p>
          <a:p>
            <a:r>
              <a:rPr lang="en-US" baseline="0" dirty="0" smtClean="0"/>
              <a:t>This growth here is double that of the commercial Internet currently. </a:t>
            </a:r>
          </a:p>
          <a:p>
            <a:r>
              <a:rPr lang="en-US" baseline="0" dirty="0" smtClean="0"/>
              <a:t>It’s been remarkably consistent for a quarter century. </a:t>
            </a:r>
          </a:p>
          <a:p>
            <a:r>
              <a:rPr lang="en-US" baseline="0" dirty="0" smtClean="0"/>
              <a:t>One thing this shows is that there has not been a sudden explosion in the rate of growth of scientific data.</a:t>
            </a:r>
          </a:p>
          <a:p>
            <a:r>
              <a:rPr lang="en-US" baseline="0" dirty="0" smtClean="0"/>
              <a:t>Instead, what’s happening is that the unrelenting pace of this exponential is beginning to stress and even overwhelm the workflows, tools, and architectures designed to handle it.  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54913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RED = topics covered</a:t>
            </a:r>
            <a:r>
              <a:rPr lang="en-US" baseline="0" dirty="0" smtClean="0"/>
              <a:t> in this tutorial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55283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6052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FD31A9-462A-4D4B-A16A-4EE9BECC7A92}" type="slidenum">
              <a:rPr lang="en-US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93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3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99609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9960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5B3F6EF-98C7-D542-946D-182435F591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742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94D7075-E686-1B46-84EA-C20C62CD3583}" type="datetimeFigureOut">
              <a:rPr lang="en-US" smtClean="0"/>
              <a:t>9/19/14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5B3F6EF-98C7-D542-946D-182435F591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415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94D7075-E686-1B46-84EA-C20C62CD3583}" type="datetimeFigureOut">
              <a:rPr lang="en-US" smtClean="0"/>
              <a:t>9/19/14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5B3F6EF-98C7-D542-946D-182435F591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3489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0607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94D7075-E686-1B46-84EA-C20C62CD3583}" type="datetimeFigureOut">
              <a:rPr lang="en-US" smtClean="0"/>
              <a:t>9/19/14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5B3F6EF-98C7-D542-946D-182435F591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2071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94D7075-E686-1B46-84EA-C20C62CD3583}" type="datetimeFigureOut">
              <a:rPr lang="en-US" smtClean="0"/>
              <a:t>9/19/14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5B3F6EF-98C7-D542-946D-182435F591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734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94D7075-E686-1B46-84EA-C20C62CD3583}" type="datetimeFigureOut">
              <a:rPr lang="en-US" smtClean="0"/>
              <a:t>9/19/14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5B3F6EF-98C7-D542-946D-182435F591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692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94D7075-E686-1B46-84EA-C20C62CD3583}" type="datetimeFigureOut">
              <a:rPr lang="en-US" smtClean="0"/>
              <a:t>9/19/14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5B3F6EF-98C7-D542-946D-182435F591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0546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94D7075-E686-1B46-84EA-C20C62CD3583}" type="datetimeFigureOut">
              <a:rPr lang="en-US" smtClean="0"/>
              <a:t>9/19/14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5B3F6EF-98C7-D542-946D-182435F591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499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94D7075-E686-1B46-84EA-C20C62CD3583}" type="datetimeFigureOut">
              <a:rPr lang="en-US" smtClean="0"/>
              <a:t>9/19/14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5B3F6EF-98C7-D542-946D-182435F591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560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94D7075-E686-1B46-84EA-C20C62CD3583}" type="datetimeFigureOut">
              <a:rPr lang="en-US" smtClean="0"/>
              <a:t>9/19/14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5B3F6EF-98C7-D542-946D-182435F591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0885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94D7075-E686-1B46-84EA-C20C62CD3583}" type="datetimeFigureOut">
              <a:rPr lang="en-US" smtClean="0"/>
              <a:t>9/19/14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5B3F6EF-98C7-D542-946D-182435F591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337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39547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4" name="Picture 3" descr="ppt-temp-OIN-05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739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zurawski@es.net" TargetMode="External"/><Relationship Id="rId4" Type="http://schemas.openxmlformats.org/officeDocument/2006/relationships/hyperlink" Target="mailto:mchester@es.net" TargetMode="External"/><Relationship Id="rId5" Type="http://schemas.openxmlformats.org/officeDocument/2006/relationships/hyperlink" Target="mailto:engage@es.net" TargetMode="External"/><Relationship Id="rId6" Type="http://schemas.openxmlformats.org/officeDocument/2006/relationships/hyperlink" Target="http://fasterdata.es.net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hyperlink" Target="mailto:engage@es.net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4" Type="http://schemas.openxmlformats.org/officeDocument/2006/relationships/image" Target="../media/image20.png"/><Relationship Id="rId5" Type="http://schemas.openxmlformats.org/officeDocument/2006/relationships/image" Target="../media/image21.jpg"/><Relationship Id="rId6" Type="http://schemas.openxmlformats.org/officeDocument/2006/relationships/hyperlink" Target="mailto:engage@es.net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4" Type="http://schemas.openxmlformats.org/officeDocument/2006/relationships/hyperlink" Target="mailto:engage@es.net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4" Type="http://schemas.openxmlformats.org/officeDocument/2006/relationships/image" Target="../media/image20.png"/><Relationship Id="rId5" Type="http://schemas.openxmlformats.org/officeDocument/2006/relationships/image" Target="../media/image21.jpg"/><Relationship Id="rId6" Type="http://schemas.openxmlformats.org/officeDocument/2006/relationships/image" Target="../media/image23.jpg"/><Relationship Id="rId7" Type="http://schemas.openxmlformats.org/officeDocument/2006/relationships/image" Target="../media/image24.jpg"/><Relationship Id="rId8" Type="http://schemas.openxmlformats.org/officeDocument/2006/relationships/hyperlink" Target="mailto:engage@es.net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engage@es.net" TargetMode="External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fasterdata.es.net/science-dmz/" TargetMode="External"/><Relationship Id="rId4" Type="http://schemas.openxmlformats.org/officeDocument/2006/relationships/image" Target="../media/image26.gif"/><Relationship Id="rId5" Type="http://schemas.openxmlformats.org/officeDocument/2006/relationships/image" Target="../media/image27.png"/><Relationship Id="rId6" Type="http://schemas.openxmlformats.org/officeDocument/2006/relationships/hyperlink" Target="mailto:engage@es.net" TargetMode="External"/><Relationship Id="rId7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hyperlink" Target="mailto:engage@es.net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hyperlink" Target="mailto:engage@es.net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Relationship Id="rId3" Type="http://schemas.openxmlformats.org/officeDocument/2006/relationships/image" Target="../media/image30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fasterdata.es.net/forums/" TargetMode="External"/><Relationship Id="rId4" Type="http://schemas.openxmlformats.org/officeDocument/2006/relationships/hyperlink" Target="https://gab.es.net/mailman/listinfo/sciencedmz" TargetMode="External"/><Relationship Id="rId5" Type="http://schemas.openxmlformats.org/officeDocument/2006/relationships/hyperlink" Target="http://www.nsf.gov/pubs/2013/nsf13530/nsf13530.htm" TargetMode="External"/><Relationship Id="rId6" Type="http://schemas.openxmlformats.org/officeDocument/2006/relationships/hyperlink" Target="http://www.nsf.gov/pubs/2014/nsf14521/nsf14521.htm" TargetMode="External"/><Relationship Id="rId7" Type="http://schemas.openxmlformats.org/officeDocument/2006/relationships/image" Target="../media/image3.jpeg"/><Relationship Id="rId8" Type="http://schemas.openxmlformats.org/officeDocument/2006/relationships/hyperlink" Target="mailto:engage@es.net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hyperlink" Target="mailto:engage@es.net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hyperlink" Target="mailto:engage@es.net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4" Type="http://schemas.openxmlformats.org/officeDocument/2006/relationships/hyperlink" Target="mailto:engage@es.net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hyperlink" Target="mailto:engage@es.net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4" Type="http://schemas.openxmlformats.org/officeDocument/2006/relationships/hyperlink" Target="mailto:engage@es.net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hyperlink" Target="mailto:engage@es.net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emf"/><Relationship Id="rId3" Type="http://schemas.openxmlformats.org/officeDocument/2006/relationships/hyperlink" Target="mailto:engage@es.net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hyperlink" Target="mailto:engage@es.net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emf"/><Relationship Id="rId3" Type="http://schemas.openxmlformats.org/officeDocument/2006/relationships/hyperlink" Target="mailto:engage@es.net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emf"/><Relationship Id="rId3" Type="http://schemas.openxmlformats.org/officeDocument/2006/relationships/hyperlink" Target="mailto:engage@es.net" TargetMode="Externa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emf"/><Relationship Id="rId3" Type="http://schemas.openxmlformats.org/officeDocument/2006/relationships/hyperlink" Target="mailto:engage@es.net" TargetMode="Externa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emf"/><Relationship Id="rId3" Type="http://schemas.openxmlformats.org/officeDocument/2006/relationships/hyperlink" Target="mailto:engage@es.net" TargetMode="Externa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emf"/><Relationship Id="rId3" Type="http://schemas.openxmlformats.org/officeDocument/2006/relationships/hyperlink" Target="mailto:engage@es.net" TargetMode="Externa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emf"/><Relationship Id="rId3" Type="http://schemas.openxmlformats.org/officeDocument/2006/relationships/hyperlink" Target="mailto:engage@es.net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hyperlink" Target="mailto:engage@es.net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emf"/><Relationship Id="rId3" Type="http://schemas.openxmlformats.org/officeDocument/2006/relationships/hyperlink" Target="mailto:engage@es.net" TargetMode="Externa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hyperlink" Target="mailto:engage@es.net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4" Type="http://schemas.openxmlformats.org/officeDocument/2006/relationships/hyperlink" Target="mailto:engage@es.net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4" Type="http://schemas.openxmlformats.org/officeDocument/2006/relationships/hyperlink" Target="mailto:engage@es.net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4" Type="http://schemas.openxmlformats.org/officeDocument/2006/relationships/hyperlink" Target="mailto:engage@es.net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4" Type="http://schemas.openxmlformats.org/officeDocument/2006/relationships/hyperlink" Target="mailto:engage@es.net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4" Type="http://schemas.openxmlformats.org/officeDocument/2006/relationships/hyperlink" Target="mailto:engage@es.net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em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emf"/><Relationship Id="rId3" Type="http://schemas.openxmlformats.org/officeDocument/2006/relationships/hyperlink" Target="mailto:engage@es.net" TargetMode="Externa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emf"/><Relationship Id="rId3" Type="http://schemas.openxmlformats.org/officeDocument/2006/relationships/hyperlink" Target="mailto:engage@es.net" TargetMode="Externa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people.ucsc.edu/~warner/buffer.html" TargetMode="External"/><Relationship Id="rId3" Type="http://schemas.openxmlformats.org/officeDocument/2006/relationships/hyperlink" Target="mailto:engage@es.net" TargetMode="Externa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sciencedmz@es.net" TargetMode="External"/><Relationship Id="rId3" Type="http://schemas.openxmlformats.org/officeDocument/2006/relationships/hyperlink" Target="mailto:engage@es.net" TargetMode="Externa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hyperlink" Target="mailto:engage@es.net" TargetMode="Externa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mailto:zurawski@es.net" TargetMode="External"/><Relationship Id="rId4" Type="http://schemas.openxmlformats.org/officeDocument/2006/relationships/hyperlink" Target="mailto:mchester@es.net" TargetMode="External"/><Relationship Id="rId5" Type="http://schemas.openxmlformats.org/officeDocument/2006/relationships/hyperlink" Target="mailto:engage@es.net" TargetMode="External"/><Relationship Id="rId6" Type="http://schemas.openxmlformats.org/officeDocument/2006/relationships/hyperlink" Target="http://fasterdata.es.net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engage@es.net" TargetMode="Externa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hyperlink" Target="mailto:engage@es.net" TargetMode="External"/></Relationships>
</file>

<file path=ppt/slides/_rels/slide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4.png"/><Relationship Id="rId12" Type="http://schemas.openxmlformats.org/officeDocument/2006/relationships/image" Target="../media/image15.png"/><Relationship Id="rId13" Type="http://schemas.openxmlformats.org/officeDocument/2006/relationships/hyperlink" Target="mailto:engage@es.net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jpeg"/><Relationship Id="rId7" Type="http://schemas.openxmlformats.org/officeDocument/2006/relationships/image" Target="../media/image10.jpeg"/><Relationship Id="rId8" Type="http://schemas.openxmlformats.org/officeDocument/2006/relationships/image" Target="../media/image11.jpeg"/><Relationship Id="rId9" Type="http://schemas.openxmlformats.org/officeDocument/2006/relationships/image" Target="../media/image12.jpeg"/><Relationship Id="rId10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hyperlink" Target="http://what-if.xkcd.com/31/" TargetMode="External"/><Relationship Id="rId6" Type="http://schemas.openxmlformats.org/officeDocument/2006/relationships/hyperlink" Target="mailto:engage@es.net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fasterdata.es.net/fasterdata-home/requirements-and-expectations/" TargetMode="External"/><Relationship Id="rId4" Type="http://schemas.openxmlformats.org/officeDocument/2006/relationships/hyperlink" Target="mailto:engage@es.net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6964" y="5766741"/>
            <a:ext cx="2803406" cy="865481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293556" y="5766741"/>
            <a:ext cx="2560695" cy="865481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ppt-temp-OIN-2-0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 Placeholder 7"/>
          <p:cNvSpPr txBox="1">
            <a:spLocks/>
          </p:cNvSpPr>
          <p:nvPr/>
        </p:nvSpPr>
        <p:spPr>
          <a:xfrm>
            <a:off x="4648200" y="4689887"/>
            <a:ext cx="4495800" cy="215370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200" i="1" dirty="0" smtClean="0"/>
              <a:t>Jason Zurawski - </a:t>
            </a:r>
            <a:r>
              <a:rPr lang="en-US" sz="1200" i="1" dirty="0" smtClean="0">
                <a:hlinkClick r:id="rId3"/>
              </a:rPr>
              <a:t>zurawski@es.net</a:t>
            </a:r>
            <a:r>
              <a:rPr lang="en-US" sz="1200" i="1" dirty="0" smtClean="0"/>
              <a:t> </a:t>
            </a:r>
          </a:p>
          <a:p>
            <a:pPr>
              <a:defRPr/>
            </a:pPr>
            <a:r>
              <a:rPr lang="en-US" sz="1200" i="1" dirty="0" smtClean="0"/>
              <a:t>Mary Hester – </a:t>
            </a:r>
            <a:r>
              <a:rPr lang="en-US" sz="1200" i="1" dirty="0" smtClean="0">
                <a:hlinkClick r:id="rId4"/>
              </a:rPr>
              <a:t>mchester@es.net</a:t>
            </a:r>
            <a:r>
              <a:rPr lang="en-US" sz="1200" i="1" dirty="0" smtClean="0"/>
              <a:t> </a:t>
            </a:r>
          </a:p>
          <a:p>
            <a:pPr>
              <a:defRPr/>
            </a:pPr>
            <a:r>
              <a:rPr lang="en-US" sz="1200" dirty="0" smtClean="0"/>
              <a:t>	</a:t>
            </a:r>
          </a:p>
          <a:p>
            <a:pPr>
              <a:defRPr/>
            </a:pPr>
            <a:r>
              <a:rPr lang="en-US" sz="1200" dirty="0"/>
              <a:t>	</a:t>
            </a:r>
            <a:r>
              <a:rPr lang="en-US" sz="1200" dirty="0" smtClean="0"/>
              <a:t>		ESnet Science Engagement – </a:t>
            </a:r>
            <a:r>
              <a:rPr lang="en-US" sz="1200" dirty="0" smtClean="0">
                <a:hlinkClick r:id="rId5"/>
              </a:rPr>
              <a:t>engage@es.net</a:t>
            </a:r>
            <a:endParaRPr lang="en-US" sz="1200" dirty="0"/>
          </a:p>
          <a:p>
            <a:pPr>
              <a:defRPr/>
            </a:pPr>
            <a:endParaRPr lang="en-US" sz="1200" dirty="0" smtClean="0"/>
          </a:p>
          <a:p>
            <a:pPr>
              <a:defRPr/>
            </a:pPr>
            <a:r>
              <a:rPr lang="en-US" dirty="0" smtClean="0"/>
              <a:t>	</a:t>
            </a:r>
          </a:p>
          <a:p>
            <a:pPr>
              <a:defRPr/>
            </a:pPr>
            <a:endParaRPr lang="en-US" dirty="0">
              <a:hlinkClick r:id=""/>
            </a:endParaRPr>
          </a:p>
          <a:p>
            <a:pPr>
              <a:defRPr/>
            </a:pPr>
            <a:endParaRPr lang="en-US" dirty="0">
              <a:hlinkClick r:id=""/>
            </a:endParaRPr>
          </a:p>
          <a:p>
            <a:pPr algn="r">
              <a:defRPr/>
            </a:pPr>
            <a:r>
              <a:rPr lang="en-US" dirty="0" smtClean="0">
                <a:hlinkClick r:id="rId6"/>
              </a:rPr>
              <a:t>http://fasterdata.es.net</a:t>
            </a:r>
            <a:r>
              <a:rPr lang="en-US" dirty="0" smtClean="0"/>
              <a:t> 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Science DMZ Architecture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152234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Use Case = End to End Exchange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04749"/>
            <a:ext cx="8229600" cy="4932362"/>
          </a:xfrm>
        </p:spPr>
        <p:txBody>
          <a:bodyPr>
            <a:normAutofit fontScale="92500" lnSpcReduction="10000"/>
          </a:bodyPr>
          <a:lstStyle/>
          <a:p>
            <a:pPr>
              <a:buFont typeface="Arial"/>
              <a:buChar char="•"/>
            </a:pPr>
            <a:r>
              <a:rPr lang="en-US" sz="2600" dirty="0" smtClean="0"/>
              <a:t>Alice &amp; Bob are collaborators</a:t>
            </a:r>
          </a:p>
          <a:p>
            <a:pPr lvl="2">
              <a:buFont typeface="Courier New"/>
              <a:buChar char="o"/>
            </a:pPr>
            <a:r>
              <a:rPr lang="en-US" sz="2200" dirty="0" smtClean="0"/>
              <a:t>Experts in their field</a:t>
            </a:r>
          </a:p>
          <a:p>
            <a:pPr lvl="2">
              <a:buFont typeface="Courier New"/>
              <a:buChar char="o"/>
            </a:pPr>
            <a:r>
              <a:rPr lang="en-US" sz="2200" dirty="0" smtClean="0"/>
              <a:t>Physically separated (common) </a:t>
            </a:r>
          </a:p>
          <a:p>
            <a:pPr lvl="2">
              <a:buFont typeface="Courier New"/>
              <a:buChar char="o"/>
            </a:pPr>
            <a:r>
              <a:rPr lang="en-US" sz="2200" dirty="0" smtClean="0"/>
              <a:t>Rely on networks, but are not IT experts (common &amp; expected)</a:t>
            </a:r>
          </a:p>
          <a:p>
            <a:pPr lvl="2">
              <a:buFont typeface="Courier New"/>
              <a:buChar char="o"/>
            </a:pPr>
            <a:r>
              <a:rPr lang="en-US" sz="2200" dirty="0" smtClean="0"/>
              <a:t>They know their local IT staff.  May also have an adversarial relationship with them (e.g. Alice and Bob are ‘troublemakers’ since they use the network, and expect it to work)</a:t>
            </a:r>
          </a:p>
          <a:p>
            <a:pPr>
              <a:buFont typeface="Arial"/>
              <a:buChar char="•"/>
            </a:pPr>
            <a:r>
              <a:rPr lang="en-US" sz="2600" dirty="0" smtClean="0"/>
              <a:t>Alice &amp; Bob want to embark on a new project</a:t>
            </a:r>
          </a:p>
          <a:p>
            <a:pPr lvl="2">
              <a:buFont typeface="Courier New"/>
              <a:buChar char="o"/>
            </a:pPr>
            <a:r>
              <a:rPr lang="en-US" sz="2200" dirty="0" smtClean="0"/>
              <a:t>Instrument @ one end, processing/analysis @ the other</a:t>
            </a:r>
          </a:p>
          <a:p>
            <a:pPr lvl="2">
              <a:buFont typeface="Courier New"/>
              <a:buChar char="o"/>
            </a:pPr>
            <a:r>
              <a:rPr lang="en-US" sz="2200" dirty="0" smtClean="0"/>
              <a:t>Keep in mind they know about the science, not about the technology in the middle</a:t>
            </a:r>
          </a:p>
          <a:p>
            <a:pPr lvl="2">
              <a:buFont typeface="Courier New"/>
              <a:buChar char="o"/>
            </a:pPr>
            <a:r>
              <a:rPr lang="en-US" sz="2200" dirty="0" smtClean="0"/>
              <a:t>Use infrastructure they are comfortable with, perhaps cobbled together by local support staff</a:t>
            </a:r>
          </a:p>
          <a:p>
            <a:pPr marL="0" indent="0"/>
            <a:endParaRPr lang="en-US" dirty="0" smtClean="0"/>
          </a:p>
          <a:p>
            <a:pPr marL="0" indent="0"/>
            <a:endParaRPr lang="en-US" dirty="0" smtClean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10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436201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Meet Alice &amp; Bob - They are Science Cats</a:t>
            </a:r>
            <a:endParaRPr lang="en-US" dirty="0"/>
          </a:p>
        </p:txBody>
      </p:sp>
      <p:pic>
        <p:nvPicPr>
          <p:cNvPr id="5" name="Picture 4" descr="LOLcat - Do Scienc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" y="2438400"/>
            <a:ext cx="1620474" cy="2184400"/>
          </a:xfrm>
          <a:prstGeom prst="rect">
            <a:avLst/>
          </a:prstGeom>
        </p:spPr>
      </p:pic>
      <p:pic>
        <p:nvPicPr>
          <p:cNvPr id="6" name="Picture 5" descr="clou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600" y="1417638"/>
            <a:ext cx="5621559" cy="3911776"/>
          </a:xfrm>
          <a:prstGeom prst="rect">
            <a:avLst/>
          </a:prstGeom>
        </p:spPr>
      </p:pic>
      <p:pic>
        <p:nvPicPr>
          <p:cNvPr id="7" name="Picture 6" descr="I_get_it_4_u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4759" y="2763876"/>
            <a:ext cx="1964267" cy="1473200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3352800" y="2949928"/>
            <a:ext cx="2298700" cy="1033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+mj-lt"/>
                <a:ea typeface="ＭＳ Ｐゴシック" pitchFamily="-108" charset="-128"/>
                <a:cs typeface="ＭＳ Ｐゴシック" pitchFamily="-108" charset="-128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9pPr>
          </a:lstStyle>
          <a:p>
            <a:r>
              <a:rPr lang="en-US" b="1" dirty="0" smtClean="0">
                <a:latin typeface="Courier"/>
                <a:cs typeface="Courier"/>
              </a:rPr>
              <a:t>INTERNETS</a:t>
            </a:r>
            <a:endParaRPr lang="en-US" b="1" dirty="0">
              <a:latin typeface="Courier"/>
              <a:cs typeface="Courier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 bwMode="auto">
          <a:xfrm>
            <a:off x="7556500" y="4225914"/>
            <a:ext cx="1253374" cy="266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+mj-lt"/>
                <a:ea typeface="ＭＳ Ｐゴシック" pitchFamily="-108" charset="-128"/>
                <a:cs typeface="ＭＳ Ｐゴシック" pitchFamily="-108" charset="-128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9pPr>
          </a:lstStyle>
          <a:p>
            <a:r>
              <a:rPr lang="en-US" sz="600" dirty="0">
                <a:solidFill>
                  <a:srgbClr val="FF0000"/>
                </a:solidFill>
              </a:rPr>
              <a:t>© </a:t>
            </a:r>
            <a:r>
              <a:rPr lang="en-US" sz="600" dirty="0" smtClean="0">
                <a:solidFill>
                  <a:srgbClr val="FF0000"/>
                </a:solidFill>
              </a:rPr>
              <a:t>2013 Susan's </a:t>
            </a:r>
            <a:r>
              <a:rPr lang="en-US" sz="600" dirty="0">
                <a:solidFill>
                  <a:srgbClr val="FF0000"/>
                </a:solidFill>
              </a:rPr>
              <a:t>School </a:t>
            </a:r>
            <a:r>
              <a:rPr lang="en-US" sz="600" dirty="0" smtClean="0">
                <a:solidFill>
                  <a:srgbClr val="FF0000"/>
                </a:solidFill>
              </a:rPr>
              <a:t>Days</a:t>
            </a:r>
            <a:endParaRPr lang="en-US" sz="600" dirty="0">
              <a:solidFill>
                <a:srgbClr val="FF0000"/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254000" y="4654704"/>
            <a:ext cx="1468074" cy="266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+mj-lt"/>
                <a:ea typeface="ＭＳ Ｐゴシック" pitchFamily="-108" charset="-128"/>
                <a:cs typeface="ＭＳ Ｐゴシック" pitchFamily="-108" charset="-128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9pPr>
          </a:lstStyle>
          <a:p>
            <a:r>
              <a:rPr lang="en-US" sz="600" dirty="0">
                <a:solidFill>
                  <a:srgbClr val="FF0000"/>
                </a:solidFill>
              </a:rPr>
              <a:t>© 2013 </a:t>
            </a:r>
            <a:r>
              <a:rPr lang="en-US" sz="600" dirty="0" smtClean="0">
                <a:solidFill>
                  <a:srgbClr val="FF0000"/>
                </a:solidFill>
              </a:rPr>
              <a:t>icanhascheezburger.com</a:t>
            </a:r>
            <a:endParaRPr lang="en-US" sz="600" dirty="0">
              <a:solidFill>
                <a:srgbClr val="FF0000"/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6763654" y="1556104"/>
            <a:ext cx="1839692" cy="80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+mj-lt"/>
                <a:ea typeface="ＭＳ Ｐゴシック" pitchFamily="-108" charset="-128"/>
                <a:cs typeface="ＭＳ Ｐゴシック" pitchFamily="-108" charset="-128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9pPr>
          </a:lstStyle>
          <a:p>
            <a:r>
              <a:rPr lang="en-US" sz="2200" b="1" dirty="0" smtClean="0">
                <a:solidFill>
                  <a:srgbClr val="008000"/>
                </a:solidFill>
              </a:rPr>
              <a:t>HAI, I CAN HAZ DATA?</a:t>
            </a:r>
            <a:endParaRPr lang="en-US" sz="2200" b="1" dirty="0">
              <a:solidFill>
                <a:srgbClr val="008000"/>
              </a:solidFill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 bwMode="auto">
          <a:xfrm>
            <a:off x="1477182" y="4550128"/>
            <a:ext cx="1534891" cy="80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+mj-lt"/>
                <a:ea typeface="ＭＳ Ｐゴシック" pitchFamily="-108" charset="-128"/>
                <a:cs typeface="ＭＳ Ｐゴシック" pitchFamily="-108" charset="-128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9pPr>
          </a:lstStyle>
          <a:p>
            <a:r>
              <a:rPr lang="en-US" sz="2200" b="1" dirty="0" smtClean="0">
                <a:solidFill>
                  <a:srgbClr val="008000"/>
                </a:solidFill>
              </a:rPr>
              <a:t>MOAR DATA 4 U</a:t>
            </a:r>
            <a:endParaRPr lang="en-US" sz="2200" b="1" dirty="0">
              <a:solidFill>
                <a:srgbClr val="008000"/>
              </a:solidFill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 bwMode="auto">
          <a:xfrm>
            <a:off x="7094759" y="1795804"/>
            <a:ext cx="1255492" cy="80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+mj-lt"/>
                <a:ea typeface="ＭＳ Ｐゴシック" pitchFamily="-108" charset="-128"/>
                <a:cs typeface="ＭＳ Ｐゴシック" pitchFamily="-108" charset="-128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9pPr>
          </a:lstStyle>
          <a:p>
            <a:r>
              <a:rPr lang="en-US" sz="2200" b="1" dirty="0" smtClean="0">
                <a:solidFill>
                  <a:srgbClr val="008000"/>
                </a:solidFill>
              </a:rPr>
              <a:t>K THX BAI</a:t>
            </a:r>
            <a:endParaRPr lang="en-US" sz="2200" b="1" dirty="0">
              <a:solidFill>
                <a:srgbClr val="008000"/>
              </a:solidFill>
            </a:endParaRPr>
          </a:p>
        </p:txBody>
      </p:sp>
      <p:sp>
        <p:nvSpPr>
          <p:cNvPr id="14" name="Curved Down Arrow 13"/>
          <p:cNvSpPr/>
          <p:nvPr/>
        </p:nvSpPr>
        <p:spPr>
          <a:xfrm>
            <a:off x="1869074" y="2590800"/>
            <a:ext cx="5059680" cy="990600"/>
          </a:xfrm>
          <a:prstGeom prst="curvedDownArrow">
            <a:avLst/>
          </a:prstGeom>
          <a:solidFill>
            <a:srgbClr val="BD9D19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11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6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606156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2" grpId="1"/>
      <p:bldP spid="13" grpId="0"/>
      <p:bldP spid="14" grpId="0" animBg="1"/>
      <p:bldP spid="1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en-US" dirty="0"/>
              <a:t>Expectations &amp; Realities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794094" y="4117549"/>
            <a:ext cx="15954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FF0000"/>
                </a:solidFill>
              </a:rPr>
              <a:t>© </a:t>
            </a:r>
            <a:r>
              <a:rPr lang="en-US" sz="800" dirty="0" smtClean="0">
                <a:solidFill>
                  <a:srgbClr val="FF0000"/>
                </a:solidFill>
              </a:rPr>
              <a:t>Dog Shaming 2012</a:t>
            </a:r>
            <a:endParaRPr lang="en-US" sz="800" dirty="0">
              <a:solidFill>
                <a:srgbClr val="FF0000"/>
              </a:solidFill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199" y="1168399"/>
            <a:ext cx="6552138" cy="3098801"/>
          </a:xfrm>
        </p:spPr>
        <p:txBody>
          <a:bodyPr>
            <a:noAutofit/>
          </a:bodyPr>
          <a:lstStyle/>
          <a:p>
            <a:pPr marL="0" indent="0">
              <a:buFont typeface="Arial" charset="0"/>
              <a:buNone/>
              <a:defRPr/>
            </a:pPr>
            <a:r>
              <a:rPr lang="en-US" sz="1800" i="1" dirty="0" smtClean="0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t>"</a:t>
            </a:r>
            <a:r>
              <a:rPr lang="en-US" sz="1800" i="1" dirty="0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t>In any large system, there is always something broken.”</a:t>
            </a:r>
          </a:p>
          <a:p>
            <a:pPr marL="0" indent="0">
              <a:buFont typeface="Arial" charset="0"/>
              <a:buNone/>
              <a:defRPr/>
            </a:pPr>
            <a:r>
              <a:rPr lang="en-US" sz="1800" b="1" i="1" dirty="0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t>	Jon </a:t>
            </a:r>
            <a:r>
              <a:rPr lang="en-US" sz="1800" b="1" i="1" dirty="0" err="1" smtClean="0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t>Postel</a:t>
            </a:r>
            <a:endParaRPr lang="en-US" sz="1800" b="1" i="1" dirty="0" smtClean="0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  <a:p>
            <a:pPr marL="0" indent="0">
              <a:buFont typeface="Arial" charset="0"/>
              <a:buNone/>
              <a:defRPr/>
            </a:pPr>
            <a:endParaRPr lang="en-US" sz="1800" b="1" i="1" dirty="0" smtClean="0">
              <a:solidFill>
                <a:prstClr val="black"/>
              </a:solidFill>
            </a:endParaRPr>
          </a:p>
          <a:p>
            <a:pPr>
              <a:buFont typeface="Arial"/>
              <a:buChar char="•"/>
            </a:pPr>
            <a:r>
              <a:rPr lang="en-US" sz="1800" dirty="0" smtClean="0">
                <a:solidFill>
                  <a:prstClr val="black"/>
                </a:solidFill>
              </a:rPr>
              <a:t>Modern networks are large and complicated</a:t>
            </a:r>
          </a:p>
          <a:p>
            <a:pPr>
              <a:buFont typeface="Arial"/>
              <a:buChar char="•"/>
            </a:pPr>
            <a:r>
              <a:rPr lang="en-US" sz="1800" dirty="0" smtClean="0">
                <a:solidFill>
                  <a:prstClr val="black"/>
                </a:solidFill>
              </a:rPr>
              <a:t>Many users will encounter unforeseen (and therefore challenging) situations:</a:t>
            </a:r>
          </a:p>
          <a:p>
            <a:pPr lvl="1">
              <a:buFont typeface="Courier New"/>
              <a:buChar char="o"/>
            </a:pPr>
            <a:r>
              <a:rPr lang="en-US" sz="1600" dirty="0" smtClean="0">
                <a:solidFill>
                  <a:prstClr val="black"/>
                </a:solidFill>
              </a:rPr>
              <a:t>Upgrading networks breaks them (loss of configuration, etc.)</a:t>
            </a:r>
          </a:p>
          <a:p>
            <a:pPr lvl="1">
              <a:buFont typeface="Courier New"/>
              <a:buChar char="o"/>
            </a:pPr>
            <a:r>
              <a:rPr lang="en-US" sz="1600" dirty="0" smtClean="0">
                <a:solidFill>
                  <a:prstClr val="black"/>
                </a:solidFill>
              </a:rPr>
              <a:t>Synergy between the new and the old</a:t>
            </a:r>
          </a:p>
          <a:p>
            <a:pPr lvl="1">
              <a:buFont typeface="Courier New"/>
              <a:buChar char="o"/>
            </a:pPr>
            <a:r>
              <a:rPr lang="en-US" sz="1600" dirty="0" smtClean="0">
                <a:solidFill>
                  <a:prstClr val="black"/>
                </a:solidFill>
              </a:rPr>
              <a:t>Statistical anomalies, e.g. that 7 year old interface will stop working eventually…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457200" y="4140126"/>
            <a:ext cx="8686801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2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ＭＳ Ｐゴシック" pitchFamily="-108" charset="-128"/>
              </a:defRPr>
            </a:lvl1pPr>
            <a:lvl2pPr marL="457200" indent="-228600" algn="l" defTabSz="457200" rtl="0" eaLnBrk="0" fontAlgn="base" hangingPunct="0">
              <a:spcBef>
                <a:spcPts val="900"/>
              </a:spcBef>
              <a:spcAft>
                <a:spcPct val="0"/>
              </a:spcAft>
              <a:buSzPct val="10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+mn-cs"/>
              </a:defRPr>
            </a:lvl2pPr>
            <a:lvl3pPr marL="6858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Font typeface="Lucida Grande" charset="0"/>
              <a:buChar char="-"/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+mn-cs"/>
              </a:defRPr>
            </a:lvl3pPr>
            <a:lvl4pPr marL="914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/>
              <a:buChar char="•"/>
            </a:pPr>
            <a:r>
              <a:rPr lang="en-US" sz="1800" dirty="0">
                <a:solidFill>
                  <a:prstClr val="black"/>
                </a:solidFill>
              </a:rPr>
              <a:t>Mitigating the risk can (and should) be done in a number of ways:</a:t>
            </a:r>
          </a:p>
          <a:p>
            <a:pPr marL="571500" lvl="2" indent="-342900">
              <a:spcBef>
                <a:spcPts val="1200"/>
              </a:spcBef>
              <a:buSzTx/>
              <a:buFont typeface="Courier New"/>
              <a:buChar char="o"/>
            </a:pPr>
            <a:r>
              <a:rPr lang="en-US" sz="1600" dirty="0"/>
              <a:t>Analysis and alteration </a:t>
            </a:r>
            <a:r>
              <a:rPr lang="en-US" sz="1600" dirty="0" smtClean="0"/>
              <a:t>of architecture</a:t>
            </a:r>
            <a:endParaRPr lang="en-US" sz="1600" dirty="0"/>
          </a:p>
          <a:p>
            <a:pPr marL="571500" lvl="2" indent="-342900">
              <a:spcBef>
                <a:spcPts val="1200"/>
              </a:spcBef>
              <a:buSzTx/>
              <a:buFont typeface="Courier New"/>
              <a:buChar char="o"/>
            </a:pPr>
            <a:r>
              <a:rPr lang="en-US" sz="1600" dirty="0">
                <a:solidFill>
                  <a:prstClr val="black"/>
                </a:solidFill>
              </a:rPr>
              <a:t>Careful thought to security/data policies in target </a:t>
            </a:r>
            <a:r>
              <a:rPr lang="en-US" sz="1600" dirty="0" smtClean="0">
                <a:solidFill>
                  <a:prstClr val="black"/>
                </a:solidFill>
              </a:rPr>
              <a:t>areas</a:t>
            </a:r>
            <a:r>
              <a:rPr lang="en-US" sz="1600" dirty="0" smtClean="0">
                <a:solidFill>
                  <a:prstClr val="black"/>
                </a:solidFill>
                <a:latin typeface="Arial"/>
              </a:rPr>
              <a:t>  </a:t>
            </a:r>
          </a:p>
          <a:p>
            <a:pPr lvl="1">
              <a:buFont typeface="Courier New"/>
              <a:buChar char="o"/>
            </a:pPr>
            <a:r>
              <a:rPr lang="en-US" sz="1600" dirty="0" smtClean="0">
                <a:solidFill>
                  <a:prstClr val="black"/>
                </a:solidFill>
                <a:latin typeface="Arial"/>
              </a:rPr>
              <a:t>   Integration of software designed to exercise the network, and alert/visualize</a:t>
            </a:r>
          </a:p>
          <a:p>
            <a:pPr lvl="1">
              <a:buFont typeface="Courier New"/>
              <a:buChar char="o"/>
            </a:pPr>
            <a:r>
              <a:rPr lang="en-US" sz="1600" dirty="0" smtClean="0">
                <a:solidFill>
                  <a:prstClr val="black"/>
                </a:solidFill>
                <a:latin typeface="Arial"/>
              </a:rPr>
              <a:t>   Capable hosts and tools for scientific activities</a:t>
            </a:r>
          </a:p>
        </p:txBody>
      </p:sp>
      <p:pic>
        <p:nvPicPr>
          <p:cNvPr id="11" name="Picture 2" descr="tumblr_mayz1uMDON1re4ne0o1_128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9337" y="1062037"/>
            <a:ext cx="2134663" cy="302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12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4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75530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Meet Alice &amp; Bob; Sad Reality</a:t>
            </a:r>
            <a:endParaRPr lang="en-US" dirty="0"/>
          </a:p>
        </p:txBody>
      </p:sp>
      <p:pic>
        <p:nvPicPr>
          <p:cNvPr id="5" name="Picture 4" descr="LOLcat - Do Scienc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" y="2438400"/>
            <a:ext cx="1620474" cy="2184400"/>
          </a:xfrm>
          <a:prstGeom prst="rect">
            <a:avLst/>
          </a:prstGeom>
        </p:spPr>
      </p:pic>
      <p:pic>
        <p:nvPicPr>
          <p:cNvPr id="6" name="Picture 5" descr="clou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600" y="1417638"/>
            <a:ext cx="5621559" cy="3911776"/>
          </a:xfrm>
          <a:prstGeom prst="rect">
            <a:avLst/>
          </a:prstGeom>
        </p:spPr>
      </p:pic>
      <p:pic>
        <p:nvPicPr>
          <p:cNvPr id="7" name="Picture 6" descr="I_get_it_4_u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4759" y="2763876"/>
            <a:ext cx="1964267" cy="1473200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3352800" y="2949928"/>
            <a:ext cx="2298700" cy="1033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+mj-lt"/>
                <a:ea typeface="ＭＳ Ｐゴシック" pitchFamily="-108" charset="-128"/>
                <a:cs typeface="ＭＳ Ｐゴシック" pitchFamily="-108" charset="-128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9pPr>
          </a:lstStyle>
          <a:p>
            <a:r>
              <a:rPr lang="en-US" b="1" dirty="0" smtClean="0">
                <a:latin typeface="Courier"/>
                <a:cs typeface="Courier"/>
              </a:rPr>
              <a:t>INTERNETS</a:t>
            </a:r>
            <a:endParaRPr lang="en-US" b="1" dirty="0">
              <a:latin typeface="Courier"/>
              <a:cs typeface="Courier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 bwMode="auto">
          <a:xfrm>
            <a:off x="7556500" y="4225914"/>
            <a:ext cx="1253374" cy="266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+mj-lt"/>
                <a:ea typeface="ＭＳ Ｐゴシック" pitchFamily="-108" charset="-128"/>
                <a:cs typeface="ＭＳ Ｐゴシック" pitchFamily="-108" charset="-128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9pPr>
          </a:lstStyle>
          <a:p>
            <a:r>
              <a:rPr lang="en-US" sz="600" dirty="0">
                <a:solidFill>
                  <a:srgbClr val="FF0000"/>
                </a:solidFill>
              </a:rPr>
              <a:t>© </a:t>
            </a:r>
            <a:r>
              <a:rPr lang="en-US" sz="600" dirty="0" smtClean="0">
                <a:solidFill>
                  <a:srgbClr val="FF0000"/>
                </a:solidFill>
              </a:rPr>
              <a:t>2013 Susan's </a:t>
            </a:r>
            <a:r>
              <a:rPr lang="en-US" sz="600" dirty="0">
                <a:solidFill>
                  <a:srgbClr val="FF0000"/>
                </a:solidFill>
              </a:rPr>
              <a:t>School </a:t>
            </a:r>
            <a:r>
              <a:rPr lang="en-US" sz="600" dirty="0" smtClean="0">
                <a:solidFill>
                  <a:srgbClr val="FF0000"/>
                </a:solidFill>
              </a:rPr>
              <a:t>Days</a:t>
            </a:r>
          </a:p>
          <a:p>
            <a:endParaRPr lang="en-US" sz="600" dirty="0">
              <a:solidFill>
                <a:srgbClr val="FF0000"/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254000" y="4654704"/>
            <a:ext cx="1468074" cy="266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+mj-lt"/>
                <a:ea typeface="ＭＳ Ｐゴシック" pitchFamily="-108" charset="-128"/>
                <a:cs typeface="ＭＳ Ｐゴシック" pitchFamily="-108" charset="-128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9pPr>
          </a:lstStyle>
          <a:p>
            <a:r>
              <a:rPr lang="en-US" sz="600" dirty="0">
                <a:solidFill>
                  <a:srgbClr val="FF0000"/>
                </a:solidFill>
              </a:rPr>
              <a:t>© 2013 </a:t>
            </a:r>
            <a:r>
              <a:rPr lang="en-US" sz="600" dirty="0" smtClean="0">
                <a:solidFill>
                  <a:srgbClr val="FF0000"/>
                </a:solidFill>
              </a:rPr>
              <a:t>icanhascheezburger.com</a:t>
            </a:r>
            <a:endParaRPr lang="en-US" sz="600" dirty="0">
              <a:solidFill>
                <a:srgbClr val="FF0000"/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6763654" y="1556104"/>
            <a:ext cx="1839692" cy="80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+mj-lt"/>
                <a:ea typeface="ＭＳ Ｐゴシック" pitchFamily="-108" charset="-128"/>
                <a:cs typeface="ＭＳ Ｐゴシック" pitchFamily="-108" charset="-128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9pPr>
          </a:lstStyle>
          <a:p>
            <a:r>
              <a:rPr lang="en-US" sz="2200" b="1" dirty="0" smtClean="0">
                <a:solidFill>
                  <a:srgbClr val="008000"/>
                </a:solidFill>
              </a:rPr>
              <a:t>HAI, I CAN HAZ DATA?</a:t>
            </a:r>
            <a:endParaRPr lang="en-US" sz="2200" b="1" dirty="0">
              <a:solidFill>
                <a:srgbClr val="008000"/>
              </a:solidFill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 bwMode="auto">
          <a:xfrm>
            <a:off x="1477182" y="4550128"/>
            <a:ext cx="1534891" cy="80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+mj-lt"/>
                <a:ea typeface="ＭＳ Ｐゴシック" pitchFamily="-108" charset="-128"/>
                <a:cs typeface="ＭＳ Ｐゴシック" pitchFamily="-108" charset="-128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9pPr>
          </a:lstStyle>
          <a:p>
            <a:r>
              <a:rPr lang="en-US" sz="2200" b="1" dirty="0" smtClean="0">
                <a:solidFill>
                  <a:srgbClr val="008000"/>
                </a:solidFill>
              </a:rPr>
              <a:t>MOAR DATA 4 U</a:t>
            </a:r>
            <a:endParaRPr lang="en-US" sz="2200" b="1" dirty="0">
              <a:solidFill>
                <a:srgbClr val="008000"/>
              </a:solidFill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 bwMode="auto">
          <a:xfrm>
            <a:off x="7094759" y="1853004"/>
            <a:ext cx="1747098" cy="809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+mj-lt"/>
                <a:ea typeface="ＭＳ Ｐゴシック" pitchFamily="-108" charset="-128"/>
                <a:cs typeface="ＭＳ Ｐゴシック" pitchFamily="-108" charset="-128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9pPr>
          </a:lstStyle>
          <a:p>
            <a:r>
              <a:rPr lang="en-US" sz="2200" b="1" dirty="0" smtClean="0">
                <a:solidFill>
                  <a:srgbClr val="008000"/>
                </a:solidFill>
              </a:rPr>
              <a:t>SOOO SLOOOW!</a:t>
            </a:r>
            <a:endParaRPr lang="en-US" sz="2200" b="1" dirty="0">
              <a:solidFill>
                <a:srgbClr val="008000"/>
              </a:solidFill>
            </a:endParaRPr>
          </a:p>
        </p:txBody>
      </p:sp>
      <p:sp>
        <p:nvSpPr>
          <p:cNvPr id="14" name="Curved Down Arrow 13"/>
          <p:cNvSpPr/>
          <p:nvPr/>
        </p:nvSpPr>
        <p:spPr>
          <a:xfrm>
            <a:off x="1869074" y="2949928"/>
            <a:ext cx="5059680" cy="359128"/>
          </a:xfrm>
          <a:prstGeom prst="curvedDownArrow">
            <a:avLst/>
          </a:prstGeom>
          <a:solidFill>
            <a:srgbClr val="FF0000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5" name="Title 1"/>
          <p:cNvSpPr txBox="1">
            <a:spLocks/>
          </p:cNvSpPr>
          <p:nvPr/>
        </p:nvSpPr>
        <p:spPr bwMode="auto">
          <a:xfrm>
            <a:off x="6928754" y="1641916"/>
            <a:ext cx="1747098" cy="809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+mj-lt"/>
                <a:ea typeface="ＭＳ Ｐゴシック" pitchFamily="-108" charset="-128"/>
                <a:cs typeface="ＭＳ Ｐゴシック" pitchFamily="-108" charset="-128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9pPr>
          </a:lstStyle>
          <a:p>
            <a:r>
              <a:rPr lang="en-US" sz="2200" b="1" dirty="0" smtClean="0">
                <a:solidFill>
                  <a:srgbClr val="008000"/>
                </a:solidFill>
              </a:rPr>
              <a:t>I CAN HAZ TECH SUPPORT?</a:t>
            </a:r>
            <a:endParaRPr lang="en-US" sz="2200" b="1" dirty="0">
              <a:solidFill>
                <a:srgbClr val="008000"/>
              </a:solidFill>
            </a:endParaRPr>
          </a:p>
        </p:txBody>
      </p:sp>
      <p:pic>
        <p:nvPicPr>
          <p:cNvPr id="3" name="Picture 2" descr="6a00d8341bfdb853ef0133f0476797970b-800wi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8754" y="4592814"/>
            <a:ext cx="1789288" cy="1608186"/>
          </a:xfrm>
          <a:prstGeom prst="rect">
            <a:avLst/>
          </a:prstGeom>
        </p:spPr>
      </p:pic>
      <p:sp>
        <p:nvSpPr>
          <p:cNvPr id="16" name="Title 1"/>
          <p:cNvSpPr txBox="1">
            <a:spLocks/>
          </p:cNvSpPr>
          <p:nvPr/>
        </p:nvSpPr>
        <p:spPr bwMode="auto">
          <a:xfrm>
            <a:off x="7247159" y="6201000"/>
            <a:ext cx="1253374" cy="266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+mj-lt"/>
                <a:ea typeface="ＭＳ Ｐゴシック" pitchFamily="-108" charset="-128"/>
                <a:cs typeface="ＭＳ Ｐゴシック" pitchFamily="-108" charset="-128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9pPr>
          </a:lstStyle>
          <a:p>
            <a:r>
              <a:rPr lang="en-US" sz="600" dirty="0">
                <a:solidFill>
                  <a:srgbClr val="FF0000"/>
                </a:solidFill>
              </a:rPr>
              <a:t>© 2013 Berkeley Breathed</a:t>
            </a:r>
          </a:p>
        </p:txBody>
      </p:sp>
      <p:sp>
        <p:nvSpPr>
          <p:cNvPr id="17" name="Title 1"/>
          <p:cNvSpPr txBox="1">
            <a:spLocks/>
          </p:cNvSpPr>
          <p:nvPr/>
        </p:nvSpPr>
        <p:spPr bwMode="auto">
          <a:xfrm>
            <a:off x="6945544" y="1748014"/>
            <a:ext cx="1747098" cy="809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+mj-lt"/>
                <a:ea typeface="ＭＳ Ｐゴシック" pitchFamily="-108" charset="-128"/>
                <a:cs typeface="ＭＳ Ｐゴシック" pitchFamily="-108" charset="-128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9pPr>
          </a:lstStyle>
          <a:p>
            <a:r>
              <a:rPr lang="en-US" sz="2200" b="1" dirty="0" smtClean="0">
                <a:solidFill>
                  <a:srgbClr val="008000"/>
                </a:solidFill>
              </a:rPr>
              <a:t>I CAN HAZ FEDEX?</a:t>
            </a:r>
            <a:endParaRPr lang="en-US" sz="2200" b="1" dirty="0">
              <a:solidFill>
                <a:srgbClr val="008000"/>
              </a:solidFill>
            </a:endParaRPr>
          </a:p>
        </p:txBody>
      </p:sp>
      <p:pic>
        <p:nvPicPr>
          <p:cNvPr id="4" name="Picture 3" descr="04-FedEx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074" y="1853004"/>
            <a:ext cx="5152346" cy="3452072"/>
          </a:xfrm>
          <a:prstGeom prst="rect">
            <a:avLst/>
          </a:prstGeom>
        </p:spPr>
      </p:pic>
      <p:sp>
        <p:nvSpPr>
          <p:cNvPr id="18" name="Title 1"/>
          <p:cNvSpPr txBox="1">
            <a:spLocks/>
          </p:cNvSpPr>
          <p:nvPr/>
        </p:nvSpPr>
        <p:spPr bwMode="auto">
          <a:xfrm>
            <a:off x="3695700" y="5329414"/>
            <a:ext cx="1816100" cy="266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+mj-lt"/>
                <a:ea typeface="ＭＳ Ｐゴシック" pitchFamily="-108" charset="-128"/>
                <a:cs typeface="ＭＳ Ｐゴシック" pitchFamily="-108" charset="-128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9pPr>
          </a:lstStyle>
          <a:p>
            <a:r>
              <a:rPr lang="en-US" sz="600" dirty="0">
                <a:solidFill>
                  <a:srgbClr val="FF0000"/>
                </a:solidFill>
              </a:rPr>
              <a:t>© 2013 Renee Richardson photography</a:t>
            </a:r>
          </a:p>
        </p:txBody>
      </p:sp>
      <p:sp>
        <p:nvSpPr>
          <p:cNvPr id="21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13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8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539961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2" grpId="1"/>
      <p:bldP spid="13" grpId="0"/>
      <p:bldP spid="13" grpId="1"/>
      <p:bldP spid="14" grpId="0" animBg="1"/>
      <p:bldP spid="14" grpId="1" animBg="1"/>
      <p:bldP spid="15" grpId="0"/>
      <p:bldP spid="15" grpId="1"/>
      <p:bldP spid="16" grpId="0"/>
      <p:bldP spid="16" grpId="1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" y="274638"/>
            <a:ext cx="892264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Which leads us to the Science DMZ…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52538"/>
            <a:ext cx="6106922" cy="1935162"/>
          </a:xfrm>
        </p:spPr>
        <p:txBody>
          <a:bodyPr>
            <a:noAutofit/>
          </a:bodyPr>
          <a:lstStyle/>
          <a:p>
            <a:pPr>
              <a:buFont typeface="Arial"/>
              <a:buChar char="•"/>
            </a:pPr>
            <a:r>
              <a:rPr lang="en-US" sz="2000" dirty="0" smtClean="0"/>
              <a:t>Significant </a:t>
            </a:r>
            <a:r>
              <a:rPr lang="en-US" sz="2000" dirty="0"/>
              <a:t>commonality </a:t>
            </a:r>
            <a:r>
              <a:rPr lang="en-US" sz="2000" dirty="0" smtClean="0"/>
              <a:t>in </a:t>
            </a:r>
            <a:r>
              <a:rPr lang="en-US" sz="2000" dirty="0"/>
              <a:t>issues </a:t>
            </a:r>
            <a:r>
              <a:rPr lang="en-US" sz="2000" dirty="0" smtClean="0"/>
              <a:t>encountered with science collaborations … and similar solution set</a:t>
            </a:r>
            <a:endParaRPr lang="en-US" sz="2000" dirty="0"/>
          </a:p>
          <a:p>
            <a:pPr lvl="1">
              <a:buFont typeface="Courier New"/>
              <a:buChar char="o"/>
            </a:pPr>
            <a:r>
              <a:rPr lang="en-US" sz="1600" dirty="0"/>
              <a:t>The causes of poor data transfer performance fit into a few categories with similar </a:t>
            </a:r>
            <a:r>
              <a:rPr lang="en-US" sz="1600" dirty="0" smtClean="0"/>
              <a:t>solutions</a:t>
            </a:r>
            <a:endParaRPr lang="en-US" sz="1600" dirty="0"/>
          </a:p>
          <a:p>
            <a:pPr lvl="2">
              <a:buFont typeface="Arial"/>
              <a:buChar char="•"/>
            </a:pPr>
            <a:r>
              <a:rPr lang="en-US" sz="1600" dirty="0"/>
              <a:t>Un-tuned/under-powered </a:t>
            </a:r>
            <a:r>
              <a:rPr lang="en-US" sz="1600" dirty="0" smtClean="0"/>
              <a:t>hosts</a:t>
            </a:r>
            <a:endParaRPr lang="en-US" sz="1600" dirty="0">
              <a:solidFill>
                <a:prstClr val="black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694267" y="2738967"/>
            <a:ext cx="822960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2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ＭＳ Ｐゴシック" pitchFamily="-108" charset="-128"/>
              </a:defRPr>
            </a:lvl1pPr>
            <a:lvl2pPr marL="457200" indent="-228600" algn="l" defTabSz="457200" rtl="0" eaLnBrk="0" fontAlgn="base" hangingPunct="0">
              <a:spcBef>
                <a:spcPts val="900"/>
              </a:spcBef>
              <a:spcAft>
                <a:spcPct val="0"/>
              </a:spcAft>
              <a:buSzPct val="10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+mn-cs"/>
              </a:defRPr>
            </a:lvl2pPr>
            <a:lvl3pPr marL="6858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Font typeface="Lucida Grande" charset="0"/>
              <a:buChar char="-"/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+mn-cs"/>
              </a:defRPr>
            </a:lvl3pPr>
            <a:lvl4pPr marL="914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2" indent="0">
              <a:buNone/>
            </a:pPr>
            <a:endParaRPr lang="en-US" sz="1600" dirty="0"/>
          </a:p>
          <a:p>
            <a:pPr lvl="3">
              <a:buFont typeface="Arial"/>
              <a:buChar char="•"/>
            </a:pPr>
            <a:r>
              <a:rPr lang="en-US" sz="1600" dirty="0"/>
              <a:t>Packet loss </a:t>
            </a:r>
            <a:r>
              <a:rPr lang="en-US" sz="1600" dirty="0" smtClean="0"/>
              <a:t>issues</a:t>
            </a:r>
          </a:p>
          <a:p>
            <a:pPr lvl="3">
              <a:buFont typeface="Arial"/>
              <a:buChar char="•"/>
            </a:pPr>
            <a:r>
              <a:rPr lang="en-US" sz="1600" dirty="0" smtClean="0"/>
              <a:t>Security devices</a:t>
            </a:r>
          </a:p>
          <a:p>
            <a:pPr lvl="1">
              <a:buFont typeface="Courier New"/>
              <a:buChar char="o"/>
            </a:pPr>
            <a:r>
              <a:rPr lang="en-US" dirty="0" smtClean="0"/>
              <a:t>A successful model has emerged – the Science DMZ</a:t>
            </a:r>
          </a:p>
          <a:p>
            <a:pPr lvl="2">
              <a:buFont typeface="Arial"/>
              <a:buChar char="•"/>
            </a:pPr>
            <a:r>
              <a:rPr lang="en-US" sz="1600" dirty="0" smtClean="0"/>
              <a:t>This model successfully in use by CMS/ATLAS, ESG, NERSC, ORNL, ALS, and others</a:t>
            </a:r>
          </a:p>
          <a:p>
            <a:pPr>
              <a:buFont typeface="Arial"/>
              <a:buChar char="•"/>
            </a:pPr>
            <a:r>
              <a:rPr lang="en-US" dirty="0" smtClean="0"/>
              <a:t>The Science DMZ is a </a:t>
            </a:r>
            <a:r>
              <a:rPr lang="en-US" b="1" i="1" u="sng" dirty="0" smtClean="0"/>
              <a:t>design pattern</a:t>
            </a:r>
            <a:r>
              <a:rPr lang="en-US" dirty="0" smtClean="0"/>
              <a:t> for network performance.</a:t>
            </a:r>
          </a:p>
          <a:p>
            <a:pPr lvl="1">
              <a:buFont typeface="Courier New"/>
              <a:buChar char="o"/>
            </a:pPr>
            <a:r>
              <a:rPr lang="en-US" sz="1600" dirty="0" smtClean="0"/>
              <a:t>Not all implementations look the same, but share common features</a:t>
            </a:r>
          </a:p>
          <a:p>
            <a:pPr lvl="1">
              <a:buFont typeface="Courier New"/>
              <a:buChar char="o"/>
            </a:pPr>
            <a:r>
              <a:rPr lang="en-US" sz="1600" dirty="0" smtClean="0"/>
              <a:t>Some choices don’t make sense for everyone – </a:t>
            </a:r>
            <a:r>
              <a:rPr lang="en-US" sz="1600" b="1" u="sng" dirty="0" smtClean="0"/>
              <a:t>Know Your Network</a:t>
            </a:r>
          </a:p>
          <a:p>
            <a:pPr>
              <a:buFont typeface="Arial"/>
              <a:buChar char="•"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14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8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6321" y="1163638"/>
            <a:ext cx="2725565" cy="213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 bwMode="auto">
          <a:xfrm>
            <a:off x="6386321" y="3303566"/>
            <a:ext cx="1468074" cy="266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+mj-lt"/>
                <a:ea typeface="ＭＳ Ｐゴシック" pitchFamily="-108" charset="-128"/>
                <a:cs typeface="ＭＳ Ｐゴシック" pitchFamily="-108" charset="-128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9pPr>
          </a:lstStyle>
          <a:p>
            <a:r>
              <a:rPr lang="en-US" sz="600" dirty="0">
                <a:solidFill>
                  <a:srgbClr val="FF0000"/>
                </a:solidFill>
              </a:rPr>
              <a:t>© 2013 </a:t>
            </a:r>
            <a:r>
              <a:rPr lang="en-US" sz="600" dirty="0" smtClean="0">
                <a:solidFill>
                  <a:srgbClr val="FF0000"/>
                </a:solidFill>
              </a:rPr>
              <a:t>icanhascheezburger.com</a:t>
            </a:r>
            <a:endParaRPr lang="en-US" sz="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08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61824" y="185084"/>
            <a:ext cx="8653576" cy="575876"/>
          </a:xfrm>
        </p:spPr>
        <p:txBody>
          <a:bodyPr>
            <a:noAutofit/>
          </a:bodyPr>
          <a:lstStyle/>
          <a:p>
            <a:r>
              <a:rPr lang="en-US" sz="4000" dirty="0" smtClean="0"/>
              <a:t>The Science DMZ in 1 Slide</a:t>
            </a:r>
            <a:endParaRPr lang="en-US" sz="40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3268" y="1219199"/>
            <a:ext cx="7767341" cy="472440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 smtClean="0"/>
              <a:t>Consists of </a:t>
            </a:r>
            <a:r>
              <a:rPr lang="en-US" sz="2000" b="1" dirty="0" smtClean="0"/>
              <a:t>three key components</a:t>
            </a:r>
            <a:r>
              <a:rPr lang="en-US" sz="2000" dirty="0" smtClean="0"/>
              <a:t>, all required:</a:t>
            </a:r>
          </a:p>
          <a:p>
            <a:r>
              <a:rPr lang="en-US" sz="2000" b="1" i="1" dirty="0" smtClean="0"/>
              <a:t>“Friction free” network path</a:t>
            </a:r>
          </a:p>
          <a:p>
            <a:pPr lvl="1"/>
            <a:r>
              <a:rPr lang="en-US" sz="1800" dirty="0" smtClean="0"/>
              <a:t>Highly capable network devices (wire-speed, deep queues)</a:t>
            </a:r>
          </a:p>
          <a:p>
            <a:pPr lvl="1"/>
            <a:r>
              <a:rPr lang="en-US" sz="1800" dirty="0" smtClean="0"/>
              <a:t>Virtual circuit connectivity option</a:t>
            </a:r>
          </a:p>
          <a:p>
            <a:pPr lvl="1"/>
            <a:r>
              <a:rPr lang="en-US" sz="1800" dirty="0" smtClean="0"/>
              <a:t>Security policy and enforcement specific to science workflows</a:t>
            </a:r>
          </a:p>
          <a:p>
            <a:pPr lvl="1"/>
            <a:r>
              <a:rPr lang="en-US" sz="1800" dirty="0" smtClean="0"/>
              <a:t>Located at or near site perimeter if possible</a:t>
            </a:r>
          </a:p>
          <a:p>
            <a:r>
              <a:rPr lang="en-US" sz="2000" b="1" i="1" dirty="0" smtClean="0"/>
              <a:t>Dedicated, high-performance Data Transfer Nodes (DTNs)</a:t>
            </a:r>
            <a:endParaRPr lang="en-US" sz="2000" b="1" i="1" dirty="0"/>
          </a:p>
          <a:p>
            <a:pPr lvl="1"/>
            <a:r>
              <a:rPr lang="en-US" sz="1800" dirty="0" smtClean="0"/>
              <a:t>Hardware, operating system, libraries all optimized for transfer</a:t>
            </a:r>
          </a:p>
          <a:p>
            <a:pPr lvl="1"/>
            <a:r>
              <a:rPr lang="en-US" sz="1800" dirty="0" smtClean="0"/>
              <a:t>Includes optimized data transfer tools such as Globus and GridFTP</a:t>
            </a:r>
          </a:p>
          <a:p>
            <a:r>
              <a:rPr lang="en-US" sz="2000" b="1" i="1" dirty="0" smtClean="0"/>
              <a:t>Performance measurement/test node</a:t>
            </a:r>
          </a:p>
          <a:p>
            <a:pPr lvl="1"/>
            <a:r>
              <a:rPr lang="en-US" sz="1800" dirty="0" err="1" smtClean="0"/>
              <a:t>perfSONAR</a:t>
            </a:r>
            <a:endParaRPr lang="en-US" sz="1800" dirty="0" smtClean="0"/>
          </a:p>
          <a:p>
            <a:r>
              <a:rPr lang="en-US" sz="2000" b="1" i="1" dirty="0" smtClean="0"/>
              <a:t>Once it’s up, users often need training – Engagement is key</a:t>
            </a:r>
            <a:endParaRPr lang="en-US" sz="2000" b="1" i="1" dirty="0"/>
          </a:p>
          <a:p>
            <a:pPr marL="0" lvl="1" indent="-57150">
              <a:buNone/>
            </a:pPr>
            <a:r>
              <a:rPr lang="en-US" sz="1800" dirty="0" smtClean="0"/>
              <a:t>						Details at </a:t>
            </a:r>
            <a:r>
              <a:rPr lang="en-US" sz="1800" dirty="0" smtClean="0">
                <a:hlinkClick r:id="rId3"/>
              </a:rPr>
              <a:t>http</a:t>
            </a:r>
            <a:r>
              <a:rPr lang="en-US" sz="1800" dirty="0">
                <a:hlinkClick r:id="rId3"/>
              </a:rPr>
              <a:t>://fasterdata.es.net/science-dmz</a:t>
            </a:r>
            <a:r>
              <a:rPr lang="en-US" sz="1800" dirty="0" smtClean="0">
                <a:hlinkClick r:id="rId3"/>
              </a:rPr>
              <a:t>/</a:t>
            </a:r>
            <a:r>
              <a:rPr lang="en-US" sz="1800" dirty="0" smtClean="0"/>
              <a:t> </a:t>
            </a:r>
            <a:endParaRPr lang="en-US" sz="1800" dirty="0"/>
          </a:p>
        </p:txBody>
      </p:sp>
      <p:pic>
        <p:nvPicPr>
          <p:cNvPr id="6" name="Picture 5" descr="header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8417" y="4478918"/>
            <a:ext cx="2143253" cy="474418"/>
          </a:xfrm>
          <a:prstGeom prst="rect">
            <a:avLst/>
          </a:prstGeom>
        </p:spPr>
      </p:pic>
      <p:pic>
        <p:nvPicPr>
          <p:cNvPr id="9" name="Picture 8" descr="300px-Free_body_frictionless.sv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3123" y="1739900"/>
            <a:ext cx="2278529" cy="1549400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 bwMode="auto">
          <a:xfrm>
            <a:off x="7675926" y="3177658"/>
            <a:ext cx="1468074" cy="266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+mj-lt"/>
                <a:ea typeface="ＭＳ Ｐゴシック" pitchFamily="-108" charset="-128"/>
                <a:cs typeface="ＭＳ Ｐゴシック" pitchFamily="-108" charset="-128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9pPr>
          </a:lstStyle>
          <a:p>
            <a:r>
              <a:rPr lang="en-US" sz="600" dirty="0">
                <a:solidFill>
                  <a:srgbClr val="FF0000"/>
                </a:solidFill>
              </a:rPr>
              <a:t>© 2013 </a:t>
            </a:r>
            <a:r>
              <a:rPr lang="en-US" sz="600" dirty="0" smtClean="0">
                <a:solidFill>
                  <a:srgbClr val="FF0000"/>
                </a:solidFill>
              </a:rPr>
              <a:t>Wikipedia</a:t>
            </a:r>
            <a:endParaRPr lang="en-US" sz="600" dirty="0">
              <a:solidFill>
                <a:srgbClr val="FF0000"/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7960609" y="1576916"/>
            <a:ext cx="1468074" cy="266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+mj-lt"/>
                <a:ea typeface="ＭＳ Ｐゴシック" pitchFamily="-108" charset="-128"/>
                <a:cs typeface="ＭＳ Ｐゴシック" pitchFamily="-108" charset="-128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9pPr>
          </a:lstStyle>
          <a:p>
            <a:r>
              <a:rPr lang="en-US" sz="600" dirty="0">
                <a:solidFill>
                  <a:srgbClr val="FF0000"/>
                </a:solidFill>
              </a:rPr>
              <a:t>© 2013 </a:t>
            </a:r>
            <a:r>
              <a:rPr lang="en-US" sz="600" dirty="0" smtClean="0">
                <a:solidFill>
                  <a:srgbClr val="FF0000"/>
                </a:solidFill>
              </a:rPr>
              <a:t>Globus</a:t>
            </a:r>
            <a:endParaRPr lang="en-US" sz="600" dirty="0">
              <a:solidFill>
                <a:srgbClr val="FF0000"/>
              </a:solidFill>
            </a:endParaRP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15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6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4" name="Picture 3" descr="globus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8494" y="861482"/>
            <a:ext cx="1016906" cy="715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1676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Science DMZ 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1365"/>
            <a:ext cx="8229600" cy="4932362"/>
          </a:xfrm>
        </p:spPr>
        <p:txBody>
          <a:bodyPr>
            <a:noAutofit/>
          </a:bodyPr>
          <a:lstStyle/>
          <a:p>
            <a:r>
              <a:rPr lang="en-US" sz="1800" dirty="0" smtClean="0"/>
              <a:t>The data mobility performance requirements for data intensive science are beyond what can typically be achieved using traditional methods</a:t>
            </a:r>
          </a:p>
          <a:p>
            <a:pPr lvl="1"/>
            <a:r>
              <a:rPr lang="en-US" sz="1600" dirty="0" smtClean="0"/>
              <a:t>Default host configurations (TCP, filesystems, NICs) </a:t>
            </a:r>
          </a:p>
          <a:p>
            <a:pPr lvl="1"/>
            <a:r>
              <a:rPr lang="en-US" sz="1600" dirty="0" smtClean="0"/>
              <a:t>Converged network architectures designed for commodity traffic</a:t>
            </a:r>
          </a:p>
          <a:p>
            <a:pPr lvl="1"/>
            <a:r>
              <a:rPr lang="en-US" sz="1600" dirty="0" smtClean="0"/>
              <a:t>Conventional security tools and policies</a:t>
            </a:r>
          </a:p>
          <a:p>
            <a:pPr lvl="1"/>
            <a:r>
              <a:rPr lang="en-US" sz="1600" dirty="0" smtClean="0"/>
              <a:t>Legacy data transfer tools (e.g. SCP)</a:t>
            </a:r>
          </a:p>
          <a:p>
            <a:pPr lvl="1"/>
            <a:r>
              <a:rPr lang="en-US" sz="1600" dirty="0" smtClean="0"/>
              <a:t>Wait-for-trouble-ticket operational models for network performance</a:t>
            </a:r>
          </a:p>
          <a:p>
            <a:r>
              <a:rPr lang="en-US" sz="1800" dirty="0" smtClean="0"/>
              <a:t>The Science DMZ model describes a performance-based approach</a:t>
            </a:r>
          </a:p>
          <a:p>
            <a:pPr lvl="1"/>
            <a:r>
              <a:rPr lang="en-US" sz="1600" dirty="0" smtClean="0"/>
              <a:t>Dedicated infrastructure for wide-area data transfer</a:t>
            </a:r>
          </a:p>
          <a:p>
            <a:pPr lvl="2"/>
            <a:r>
              <a:rPr lang="en-US" sz="1600" dirty="0" smtClean="0"/>
              <a:t>Well-configured data transfer hosts with modern tools</a:t>
            </a:r>
          </a:p>
          <a:p>
            <a:pPr lvl="2"/>
            <a:r>
              <a:rPr lang="en-US" sz="1600" dirty="0" smtClean="0"/>
              <a:t>Capable network devices</a:t>
            </a:r>
          </a:p>
          <a:p>
            <a:pPr lvl="2"/>
            <a:r>
              <a:rPr lang="en-US" sz="1600" dirty="0" smtClean="0"/>
              <a:t>High-performance data path which does not traverse commodity LAN</a:t>
            </a:r>
          </a:p>
          <a:p>
            <a:pPr lvl="1"/>
            <a:r>
              <a:rPr lang="en-US" sz="1600" dirty="0" smtClean="0"/>
              <a:t>Proactive operational models that enable performance</a:t>
            </a:r>
          </a:p>
          <a:p>
            <a:pPr lvl="2"/>
            <a:r>
              <a:rPr lang="en-US" sz="1600" dirty="0" smtClean="0"/>
              <a:t>Well-deployed test and measurement tools (perfSONAR)</a:t>
            </a:r>
          </a:p>
          <a:p>
            <a:pPr lvl="2"/>
            <a:r>
              <a:rPr lang="en-US" sz="1600" dirty="0" smtClean="0"/>
              <a:t>Periodic testing to locate issues instead of waiting for users to complain</a:t>
            </a:r>
          </a:p>
          <a:p>
            <a:pPr lvl="1"/>
            <a:r>
              <a:rPr lang="en-US" sz="1600" dirty="0" smtClean="0"/>
              <a:t>Security posture well-matched to high-performance science applications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16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487177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TCP – Ubiquitous and Fragile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Networks provide connectivity between hosts – how do hosts see the network?</a:t>
            </a:r>
          </a:p>
          <a:p>
            <a:pPr lvl="1"/>
            <a:r>
              <a:rPr lang="en-US" sz="2000" dirty="0" smtClean="0"/>
              <a:t>From an application’s perspective, the interface to “the other end” is a socket</a:t>
            </a:r>
          </a:p>
          <a:p>
            <a:pPr lvl="1"/>
            <a:r>
              <a:rPr lang="en-US" sz="2000" dirty="0" smtClean="0"/>
              <a:t>Communication is between applications – mostly over TCP</a:t>
            </a:r>
          </a:p>
          <a:p>
            <a:r>
              <a:rPr lang="en-US" sz="2400" dirty="0" smtClean="0"/>
              <a:t>TCP – the fragile workhorse</a:t>
            </a:r>
          </a:p>
          <a:p>
            <a:pPr lvl="1"/>
            <a:r>
              <a:rPr lang="en-US" sz="2000" dirty="0" smtClean="0"/>
              <a:t>TCP is (for very good reasons) timid – packet loss is interpreted as congestion</a:t>
            </a:r>
          </a:p>
          <a:p>
            <a:pPr lvl="1"/>
            <a:r>
              <a:rPr lang="en-US" sz="2000" dirty="0" smtClean="0"/>
              <a:t>Packet loss in conjunction with latency is a performance killer</a:t>
            </a:r>
          </a:p>
          <a:p>
            <a:pPr lvl="1"/>
            <a:r>
              <a:rPr lang="en-US" sz="2000" dirty="0"/>
              <a:t>Like it or not, TCP is used for the vast majority of data transfer </a:t>
            </a:r>
            <a:r>
              <a:rPr lang="en-US" sz="2000" dirty="0" smtClean="0"/>
              <a:t>applications (more than 95% of ESnet traffic is TCP)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17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221835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034"/>
            <a:ext cx="9144000" cy="1143000"/>
          </a:xfrm>
        </p:spPr>
        <p:txBody>
          <a:bodyPr>
            <a:noAutofit/>
          </a:bodyPr>
          <a:lstStyle/>
          <a:p>
            <a:r>
              <a:rPr lang="en-US" sz="3600" dirty="0"/>
              <a:t>A small amount of packet loss makes a huge difference in TCP performance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0501"/>
            <a:ext cx="8229600" cy="3954723"/>
          </a:xfrm>
        </p:spPr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12" y="1167282"/>
            <a:ext cx="9131188" cy="5402551"/>
          </a:xfrm>
          <a:prstGeom prst="rect">
            <a:avLst/>
          </a:prstGeom>
        </p:spPr>
      </p:pic>
      <p:sp>
        <p:nvSpPr>
          <p:cNvPr id="7" name="Rounded Rectangular Callout 6"/>
          <p:cNvSpPr/>
          <p:nvPr/>
        </p:nvSpPr>
        <p:spPr>
          <a:xfrm>
            <a:off x="2172418" y="3526813"/>
            <a:ext cx="836763" cy="465826"/>
          </a:xfrm>
          <a:prstGeom prst="wedgeRoundRectCallout">
            <a:avLst>
              <a:gd name="adj1" fmla="val -143822"/>
              <a:gd name="adj2" fmla="val -40114"/>
              <a:gd name="adj3" fmla="val 16667"/>
            </a:avLst>
          </a:prstGeom>
          <a:ln w="12700">
            <a:solidFill>
              <a:schemeClr val="tx1"/>
            </a:solidFill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400" eaLnBrk="0" hangingPunct="0"/>
            <a:r>
              <a:rPr lang="en-US" sz="1200" dirty="0" smtClean="0">
                <a:solidFill>
                  <a:srgbClr val="000000"/>
                </a:solidFill>
                <a:ea typeface="+mn-ea"/>
                <a:cs typeface="Arial" charset="0"/>
              </a:rPr>
              <a:t>Metro Area</a:t>
            </a:r>
            <a:endParaRPr lang="en-US" sz="1200" dirty="0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2430706" y="2577153"/>
            <a:ext cx="836763" cy="632926"/>
          </a:xfrm>
          <a:prstGeom prst="wedgeRoundRectCallout">
            <a:avLst>
              <a:gd name="adj1" fmla="val -227975"/>
              <a:gd name="adj2" fmla="val -85359"/>
              <a:gd name="adj3" fmla="val 16667"/>
            </a:avLst>
          </a:prstGeom>
          <a:ln w="12700">
            <a:solidFill>
              <a:schemeClr val="tx1"/>
            </a:solidFill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400" eaLnBrk="0" hangingPunct="0"/>
            <a:r>
              <a:rPr lang="en-US" sz="1200" dirty="0" smtClean="0">
                <a:solidFill>
                  <a:srgbClr val="000000"/>
                </a:solidFill>
                <a:ea typeface="+mn-ea"/>
                <a:cs typeface="Arial" charset="0"/>
              </a:rPr>
              <a:t>Local</a:t>
            </a:r>
          </a:p>
          <a:p>
            <a:pPr algn="ctr" defTabSz="914400" eaLnBrk="0" hangingPunct="0"/>
            <a:r>
              <a:rPr lang="en-US" sz="1200" dirty="0" smtClean="0">
                <a:solidFill>
                  <a:srgbClr val="000000"/>
                </a:solidFill>
                <a:ea typeface="+mn-ea"/>
                <a:cs typeface="Arial" charset="0"/>
              </a:rPr>
              <a:t>(LAN)</a:t>
            </a:r>
            <a:endParaRPr lang="en-US" sz="1200" dirty="0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9" name="Rounded Rectangular Callout 8"/>
          <p:cNvSpPr/>
          <p:nvPr/>
        </p:nvSpPr>
        <p:spPr>
          <a:xfrm>
            <a:off x="3392899" y="3536926"/>
            <a:ext cx="836763" cy="465826"/>
          </a:xfrm>
          <a:prstGeom prst="wedgeRoundRectCallout">
            <a:avLst>
              <a:gd name="adj1" fmla="val -204254"/>
              <a:gd name="adj2" fmla="val 221554"/>
              <a:gd name="adj3" fmla="val 16667"/>
            </a:avLst>
          </a:prstGeom>
          <a:ln w="12700">
            <a:solidFill>
              <a:schemeClr val="tx1"/>
            </a:solidFill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400" eaLnBrk="0" hangingPunct="0"/>
            <a:r>
              <a:rPr lang="en-US" sz="1200" dirty="0" smtClean="0">
                <a:solidFill>
                  <a:srgbClr val="000000"/>
                </a:solidFill>
                <a:ea typeface="+mn-ea"/>
                <a:cs typeface="Arial" charset="0"/>
              </a:rPr>
              <a:t>Regional</a:t>
            </a:r>
            <a:endParaRPr lang="en-US" sz="1200" dirty="0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10" name="Rounded Rectangular Callout 9"/>
          <p:cNvSpPr/>
          <p:nvPr/>
        </p:nvSpPr>
        <p:spPr>
          <a:xfrm>
            <a:off x="5043230" y="3861008"/>
            <a:ext cx="928362" cy="465826"/>
          </a:xfrm>
          <a:prstGeom prst="wedgeRoundRectCallout">
            <a:avLst>
              <a:gd name="adj1" fmla="val 162253"/>
              <a:gd name="adj2" fmla="val 205386"/>
              <a:gd name="adj3" fmla="val 16667"/>
            </a:avLst>
          </a:prstGeom>
          <a:ln w="12700">
            <a:solidFill>
              <a:schemeClr val="tx1"/>
            </a:solidFill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400" eaLnBrk="0" hangingPunct="0"/>
            <a:r>
              <a:rPr lang="en-US" sz="1200" dirty="0" smtClean="0">
                <a:solidFill>
                  <a:srgbClr val="000000"/>
                </a:solidFill>
                <a:ea typeface="+mn-ea"/>
                <a:cs typeface="Arial" charset="0"/>
              </a:rPr>
              <a:t>Continental</a:t>
            </a:r>
            <a:endParaRPr lang="en-US" sz="1200" dirty="0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11" name="Rounded Rectangular Callout 10"/>
          <p:cNvSpPr/>
          <p:nvPr/>
        </p:nvSpPr>
        <p:spPr>
          <a:xfrm>
            <a:off x="6818736" y="3187993"/>
            <a:ext cx="1281336" cy="465826"/>
          </a:xfrm>
          <a:prstGeom prst="wedgeRoundRectCallout">
            <a:avLst>
              <a:gd name="adj1" fmla="val 105870"/>
              <a:gd name="adj2" fmla="val 348839"/>
              <a:gd name="adj3" fmla="val 16667"/>
            </a:avLst>
          </a:prstGeom>
          <a:ln w="12700">
            <a:solidFill>
              <a:schemeClr val="tx1"/>
            </a:solidFill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400" eaLnBrk="0" hangingPunct="0"/>
            <a:r>
              <a:rPr lang="en-US" sz="1200" dirty="0" smtClean="0">
                <a:solidFill>
                  <a:srgbClr val="000000"/>
                </a:solidFill>
                <a:ea typeface="+mn-ea"/>
                <a:cs typeface="Arial" charset="0"/>
              </a:rPr>
              <a:t>International</a:t>
            </a:r>
            <a:endParaRPr lang="en-US" sz="1200" dirty="0">
              <a:solidFill>
                <a:srgbClr val="000000"/>
              </a:solidFill>
              <a:ea typeface="+mn-ea"/>
              <a:cs typeface="Arial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57200" y="5942183"/>
            <a:ext cx="8350250" cy="43208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/>
          <p:nvPr/>
        </p:nvCxnSpPr>
        <p:spPr>
          <a:xfrm>
            <a:off x="7526115" y="6259964"/>
            <a:ext cx="1281336" cy="0"/>
          </a:xfrm>
          <a:prstGeom prst="line">
            <a:avLst/>
          </a:prstGeom>
          <a:ln w="76200">
            <a:solidFill>
              <a:srgbClr val="66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5182525" y="6265786"/>
            <a:ext cx="1281336" cy="0"/>
          </a:xfrm>
          <a:prstGeom prst="line">
            <a:avLst/>
          </a:prstGeom>
          <a:ln w="76200">
            <a:solidFill>
              <a:srgbClr val="9FC244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2757034" y="6259964"/>
            <a:ext cx="1281336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61952" y="5952645"/>
            <a:ext cx="17787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Measured (TCP Reno)</a:t>
            </a:r>
            <a:endParaRPr lang="en-US" sz="12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2660808" y="5950396"/>
            <a:ext cx="15628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Measured (HTCP)</a:t>
            </a:r>
            <a:endParaRPr lang="en-US" sz="12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5081891" y="5950397"/>
            <a:ext cx="19841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Theoretical (TCP Reno)</a:t>
            </a:r>
            <a:endParaRPr lang="en-US" sz="12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7425542" y="5949347"/>
            <a:ext cx="17332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Measured (no loss)</a:t>
            </a:r>
            <a:endParaRPr lang="en-US" sz="1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448069" y="2585569"/>
            <a:ext cx="33871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With loss, high performance </a:t>
            </a:r>
            <a:r>
              <a:rPr lang="en-US" b="1" dirty="0"/>
              <a:t> </a:t>
            </a:r>
            <a:r>
              <a:rPr lang="en-US" b="1" dirty="0" smtClean="0"/>
              <a:t>beyond </a:t>
            </a:r>
            <a:r>
              <a:rPr lang="en-US" b="1" dirty="0"/>
              <a:t>metro </a:t>
            </a:r>
            <a:r>
              <a:rPr lang="en-US" b="1" dirty="0" smtClean="0"/>
              <a:t>distances is essentially impossible</a:t>
            </a:r>
            <a:endParaRPr lang="en-US" b="1" dirty="0"/>
          </a:p>
        </p:txBody>
      </p:sp>
      <p:sp>
        <p:nvSpPr>
          <p:cNvPr id="28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18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4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>
            <a:off x="626535" y="6265786"/>
            <a:ext cx="1281336" cy="0"/>
          </a:xfrm>
          <a:prstGeom prst="line">
            <a:avLst/>
          </a:prstGeom>
          <a:ln w="762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45614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Do We Accommodate TCP?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9941"/>
            <a:ext cx="5698067" cy="2438459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High-performance wide area TCP flows must get loss-free service</a:t>
            </a:r>
          </a:p>
          <a:p>
            <a:pPr lvl="1"/>
            <a:r>
              <a:rPr lang="en-US" dirty="0" smtClean="0"/>
              <a:t>Sufficient bandwidth to avoid congestion</a:t>
            </a:r>
          </a:p>
          <a:p>
            <a:pPr lvl="1"/>
            <a:r>
              <a:rPr lang="en-US" dirty="0" smtClean="0"/>
              <a:t>Deep enough buffers in routers and switches to handle bursts</a:t>
            </a:r>
          </a:p>
          <a:p>
            <a:pPr lvl="2"/>
            <a:r>
              <a:rPr lang="en-US" dirty="0" smtClean="0"/>
              <a:t>Especially true for long-distance flows due to packet behavior</a:t>
            </a:r>
          </a:p>
          <a:p>
            <a:pPr lvl="2"/>
            <a:r>
              <a:rPr lang="en-US" dirty="0" smtClean="0"/>
              <a:t>No, this isn’t buffer bloat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19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3563938"/>
            <a:ext cx="8523770" cy="2417764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Equally important – the infrastructure must be verifiable so that clean service can be provided</a:t>
            </a:r>
          </a:p>
          <a:p>
            <a:pPr lvl="1"/>
            <a:r>
              <a:rPr lang="en-US" dirty="0" smtClean="0"/>
              <a:t>Stuff breaks</a:t>
            </a:r>
          </a:p>
          <a:p>
            <a:pPr lvl="2"/>
            <a:r>
              <a:rPr lang="en-US" dirty="0" smtClean="0"/>
              <a:t>Hardware, software, optics, bugs, …</a:t>
            </a:r>
          </a:p>
          <a:p>
            <a:pPr lvl="2"/>
            <a:r>
              <a:rPr lang="en-US" dirty="0" smtClean="0"/>
              <a:t>How do we deal with it in a production environment?</a:t>
            </a:r>
          </a:p>
          <a:p>
            <a:pPr lvl="1"/>
            <a:r>
              <a:rPr lang="en-US" dirty="0" smtClean="0"/>
              <a:t>Must be able to prove a network device or path is functioning correctly</a:t>
            </a:r>
          </a:p>
          <a:p>
            <a:pPr lvl="2"/>
            <a:r>
              <a:rPr lang="en-US" dirty="0" smtClean="0"/>
              <a:t>Regular active tests should be run - </a:t>
            </a:r>
            <a:r>
              <a:rPr lang="en-US" dirty="0" err="1" smtClean="0"/>
              <a:t>perfSONAR</a:t>
            </a:r>
            <a:endParaRPr lang="en-US" dirty="0" smtClean="0"/>
          </a:p>
          <a:p>
            <a:pPr lvl="1"/>
            <a:r>
              <a:rPr lang="en-US" dirty="0" smtClean="0"/>
              <a:t>Small footprint is a huge win </a:t>
            </a:r>
          </a:p>
          <a:p>
            <a:pPr lvl="2"/>
            <a:r>
              <a:rPr lang="en-US" dirty="0" smtClean="0"/>
              <a:t>Fewer the number of devices = easier to locate the source of packet loss</a:t>
            </a:r>
          </a:p>
        </p:txBody>
      </p:sp>
      <p:pic>
        <p:nvPicPr>
          <p:cNvPr id="8" name="Picture 7" descr="failcat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9714" y="1341438"/>
            <a:ext cx="2971256" cy="2222500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 bwMode="auto">
          <a:xfrm>
            <a:off x="6009714" y="1074562"/>
            <a:ext cx="1468074" cy="266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+mj-lt"/>
                <a:ea typeface="ＭＳ Ｐゴシック" pitchFamily="-108" charset="-128"/>
                <a:cs typeface="ＭＳ Ｐゴシック" pitchFamily="-108" charset="-128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9pPr>
          </a:lstStyle>
          <a:p>
            <a:r>
              <a:rPr lang="en-US" sz="600" dirty="0">
                <a:solidFill>
                  <a:srgbClr val="FF0000"/>
                </a:solidFill>
              </a:rPr>
              <a:t>© 2013 </a:t>
            </a:r>
            <a:r>
              <a:rPr lang="en-US" sz="600" dirty="0" smtClean="0">
                <a:solidFill>
                  <a:srgbClr val="FF0000"/>
                </a:solidFill>
              </a:rPr>
              <a:t>icanhascheezburger.com</a:t>
            </a:r>
            <a:endParaRPr lang="en-US" sz="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2729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Community Context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1025"/>
            <a:ext cx="5740944" cy="2620508"/>
          </a:xfrm>
        </p:spPr>
        <p:txBody>
          <a:bodyPr>
            <a:normAutofit fontScale="92500" lnSpcReduction="10000"/>
          </a:bodyPr>
          <a:lstStyle/>
          <a:p>
            <a:pPr>
              <a:buFont typeface="Arial"/>
              <a:buChar char="•"/>
            </a:pPr>
            <a:r>
              <a:rPr lang="en-US" sz="1500" dirty="0" smtClean="0">
                <a:solidFill>
                  <a:prstClr val="black"/>
                </a:solidFill>
              </a:rPr>
              <a:t>NSF CC-NIE and CC-IIE programs</a:t>
            </a:r>
          </a:p>
          <a:p>
            <a:pPr lvl="1">
              <a:buFont typeface="Lucida Grande"/>
              <a:buChar char="-"/>
            </a:pPr>
            <a:r>
              <a:rPr lang="en-US" sz="1500" dirty="0" smtClean="0">
                <a:solidFill>
                  <a:prstClr val="black"/>
                </a:solidFill>
              </a:rPr>
              <a:t>Invest </a:t>
            </a:r>
            <a:r>
              <a:rPr lang="en-US" sz="1500" dirty="0">
                <a:solidFill>
                  <a:prstClr val="black"/>
                </a:solidFill>
              </a:rPr>
              <a:t>in improvements and re-engineering at the campus level to support a range of data transfers supporting computational science and computer networks and systems </a:t>
            </a:r>
            <a:r>
              <a:rPr lang="en-US" sz="1500" dirty="0" smtClean="0">
                <a:solidFill>
                  <a:prstClr val="black"/>
                </a:solidFill>
              </a:rPr>
              <a:t>research</a:t>
            </a:r>
          </a:p>
          <a:p>
            <a:pPr lvl="1">
              <a:buFont typeface="Lucida Grande"/>
              <a:buChar char="-"/>
            </a:pPr>
            <a:r>
              <a:rPr lang="en-US" sz="1500" dirty="0" smtClean="0">
                <a:solidFill>
                  <a:prstClr val="black"/>
                </a:solidFill>
              </a:rPr>
              <a:t>Support </a:t>
            </a:r>
            <a:r>
              <a:rPr lang="en-US" sz="1500" dirty="0">
                <a:solidFill>
                  <a:prstClr val="black"/>
                </a:solidFill>
              </a:rPr>
              <a:t>Network Integration activities tied to achieving higher levels of </a:t>
            </a:r>
            <a:r>
              <a:rPr lang="en-US" sz="1500" b="1" i="1" dirty="0">
                <a:solidFill>
                  <a:prstClr val="black"/>
                </a:solidFill>
              </a:rPr>
              <a:t>performance</a:t>
            </a:r>
            <a:r>
              <a:rPr lang="en-US" sz="1500" dirty="0">
                <a:solidFill>
                  <a:prstClr val="black"/>
                </a:solidFill>
              </a:rPr>
              <a:t>, </a:t>
            </a:r>
            <a:r>
              <a:rPr lang="en-US" sz="1500" b="1" i="1" dirty="0">
                <a:solidFill>
                  <a:prstClr val="black"/>
                </a:solidFill>
              </a:rPr>
              <a:t>reliability</a:t>
            </a:r>
            <a:r>
              <a:rPr lang="en-US" sz="1500" dirty="0">
                <a:solidFill>
                  <a:prstClr val="black"/>
                </a:solidFill>
              </a:rPr>
              <a:t> and </a:t>
            </a:r>
            <a:r>
              <a:rPr lang="en-US" sz="1500" b="1" i="1" dirty="0">
                <a:solidFill>
                  <a:prstClr val="black"/>
                </a:solidFill>
              </a:rPr>
              <a:t>predictability</a:t>
            </a:r>
            <a:r>
              <a:rPr lang="en-US" sz="1500" dirty="0">
                <a:solidFill>
                  <a:prstClr val="black"/>
                </a:solidFill>
              </a:rPr>
              <a:t> for science applications and distributed research </a:t>
            </a:r>
            <a:r>
              <a:rPr lang="en-US" sz="1500" dirty="0" smtClean="0">
                <a:solidFill>
                  <a:prstClr val="black"/>
                </a:solidFill>
              </a:rPr>
              <a:t>projects</a:t>
            </a:r>
          </a:p>
          <a:p>
            <a:r>
              <a:rPr lang="en-US" sz="1500" dirty="0">
                <a:solidFill>
                  <a:prstClr val="black"/>
                </a:solidFill>
              </a:rPr>
              <a:t>Significant upgrades at National Laboratories</a:t>
            </a:r>
          </a:p>
          <a:p>
            <a:pPr lvl="1">
              <a:buFont typeface="Lucida Grande"/>
              <a:buChar char="-"/>
            </a:pPr>
            <a:r>
              <a:rPr lang="en-US" sz="1500" dirty="0">
                <a:solidFill>
                  <a:prstClr val="black"/>
                </a:solidFill>
              </a:rPr>
              <a:t>Instruments, HPC, network infrastructure to tie it all </a:t>
            </a:r>
            <a:r>
              <a:rPr lang="en-US" sz="1500" dirty="0" smtClean="0">
                <a:solidFill>
                  <a:prstClr val="black"/>
                </a:solidFill>
              </a:rPr>
              <a:t>together</a:t>
            </a:r>
          </a:p>
          <a:p>
            <a:r>
              <a:rPr lang="en-US" sz="1500" dirty="0">
                <a:solidFill>
                  <a:prstClr val="black"/>
                </a:solidFill>
              </a:rPr>
              <a:t>Workshop goal – provide “hit the ground running” background for tackling these challenges.  Several topics to be covered:</a:t>
            </a:r>
          </a:p>
          <a:p>
            <a:pPr lvl="1">
              <a:buFont typeface="Arial"/>
              <a:buChar char="•"/>
            </a:pPr>
            <a:endParaRPr lang="en-US" sz="1200" dirty="0">
              <a:solidFill>
                <a:prstClr val="black"/>
              </a:solidFill>
            </a:endParaRPr>
          </a:p>
          <a:p>
            <a:pPr lvl="1">
              <a:buFont typeface="Arial"/>
              <a:buChar char="•"/>
            </a:pPr>
            <a:endParaRPr lang="en-US" sz="1200" dirty="0" smtClean="0">
              <a:solidFill>
                <a:prstClr val="black"/>
              </a:solidFill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457200" y="3762022"/>
            <a:ext cx="8293098" cy="2106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ts val="12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ＭＳ Ｐゴシック" pitchFamily="-108" charset="-128"/>
              </a:defRPr>
            </a:lvl1pPr>
            <a:lvl2pPr marL="457200" indent="-228600" algn="l" defTabSz="457200" rtl="0" eaLnBrk="0" fontAlgn="base" hangingPunct="0">
              <a:spcBef>
                <a:spcPts val="900"/>
              </a:spcBef>
              <a:spcAft>
                <a:spcPct val="0"/>
              </a:spcAft>
              <a:buSzPct val="10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+mn-cs"/>
              </a:defRPr>
            </a:lvl2pPr>
            <a:lvl3pPr marL="6858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Font typeface="Lucida Grande" charset="0"/>
              <a:buChar char="-"/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+mn-cs"/>
              </a:defRPr>
            </a:lvl3pPr>
            <a:lvl4pPr marL="914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>
              <a:buFont typeface="Lucida Grande"/>
              <a:buChar char="-"/>
            </a:pPr>
            <a:r>
              <a:rPr lang="en-US" sz="1400" dirty="0" smtClean="0">
                <a:solidFill>
                  <a:prstClr val="black"/>
                </a:solidFill>
              </a:rPr>
              <a:t>Advanced </a:t>
            </a:r>
            <a:r>
              <a:rPr lang="en-US" sz="1400" dirty="0">
                <a:solidFill>
                  <a:prstClr val="black"/>
                </a:solidFill>
              </a:rPr>
              <a:t>data movement tools and </a:t>
            </a:r>
            <a:r>
              <a:rPr lang="en-US" sz="1400" dirty="0" smtClean="0">
                <a:solidFill>
                  <a:prstClr val="black"/>
                </a:solidFill>
              </a:rPr>
              <a:t>procedures</a:t>
            </a:r>
          </a:p>
          <a:p>
            <a:pPr lvl="2">
              <a:buFont typeface="Lucida Grande"/>
              <a:buChar char="-"/>
            </a:pPr>
            <a:r>
              <a:rPr lang="en-US" sz="1400" dirty="0" smtClean="0">
                <a:solidFill>
                  <a:prstClr val="black"/>
                </a:solidFill>
              </a:rPr>
              <a:t>Capable </a:t>
            </a:r>
            <a:r>
              <a:rPr lang="en-US" sz="1400" dirty="0">
                <a:solidFill>
                  <a:prstClr val="black"/>
                </a:solidFill>
              </a:rPr>
              <a:t>network </a:t>
            </a:r>
            <a:r>
              <a:rPr lang="en-US" sz="1400" dirty="0" smtClean="0">
                <a:solidFill>
                  <a:prstClr val="black"/>
                </a:solidFill>
              </a:rPr>
              <a:t>architectures – Science DMZ, SDN</a:t>
            </a:r>
          </a:p>
          <a:p>
            <a:pPr lvl="2">
              <a:buFont typeface="Lucida Grande"/>
              <a:buChar char="-"/>
            </a:pPr>
            <a:r>
              <a:rPr lang="en-US" sz="1400" dirty="0" smtClean="0">
                <a:solidFill>
                  <a:prstClr val="black"/>
                </a:solidFill>
              </a:rPr>
              <a:t>Federated End-to-End monitoring</a:t>
            </a:r>
          </a:p>
          <a:p>
            <a:pPr>
              <a:buFont typeface="Arial"/>
              <a:buChar char="•"/>
            </a:pPr>
            <a:r>
              <a:rPr lang="en-US" sz="1400" dirty="0" smtClean="0">
                <a:solidFill>
                  <a:prstClr val="black"/>
                </a:solidFill>
              </a:rPr>
              <a:t>Community discussion</a:t>
            </a:r>
          </a:p>
          <a:p>
            <a:pPr lvl="2">
              <a:buFont typeface="Lucida Grande"/>
              <a:buChar char="-"/>
            </a:pPr>
            <a:r>
              <a:rPr lang="en-US" sz="1400" dirty="0" smtClean="0">
                <a:solidFill>
                  <a:prstClr val="black"/>
                </a:solidFill>
                <a:hlinkClick r:id="rId3"/>
              </a:rPr>
              <a:t>http://fasterdata.es.net/forums/</a:t>
            </a:r>
            <a:endParaRPr lang="en-US" sz="1400" dirty="0" smtClean="0">
              <a:solidFill>
                <a:prstClr val="black"/>
              </a:solidFill>
            </a:endParaRPr>
          </a:p>
          <a:p>
            <a:pPr lvl="2">
              <a:buFont typeface="Lucida Grande"/>
              <a:buChar char="-"/>
            </a:pPr>
            <a:r>
              <a:rPr lang="en-US" sz="1400" dirty="0" smtClean="0">
                <a:solidFill>
                  <a:prstClr val="black"/>
                </a:solidFill>
                <a:hlinkClick r:id="rId4"/>
              </a:rPr>
              <a:t>https://gab.es.net/mailman/listinfo/sciencedmz</a:t>
            </a:r>
            <a:r>
              <a:rPr lang="en-US" sz="1400" dirty="0" smtClean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49799" y="4524141"/>
            <a:ext cx="65151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NSF 13-530: </a:t>
            </a:r>
            <a:r>
              <a:rPr lang="en-US" sz="1100" dirty="0" smtClean="0">
                <a:hlinkClick r:id="rId5"/>
              </a:rPr>
              <a:t>http</a:t>
            </a:r>
            <a:r>
              <a:rPr lang="en-US" sz="1100" dirty="0">
                <a:hlinkClick r:id="rId5"/>
              </a:rPr>
              <a:t>://www.nsf.gov/pubs/2013/nsf13530/nsf13530.</a:t>
            </a:r>
            <a:r>
              <a:rPr lang="en-US" sz="1100" dirty="0" smtClean="0">
                <a:hlinkClick r:id="rId5"/>
              </a:rPr>
              <a:t>htm</a:t>
            </a:r>
            <a:r>
              <a:rPr lang="en-US" sz="1100" dirty="0" smtClean="0"/>
              <a:t> </a:t>
            </a:r>
            <a:endParaRPr lang="en-US" sz="1100" dirty="0"/>
          </a:p>
        </p:txBody>
      </p:sp>
      <p:sp>
        <p:nvSpPr>
          <p:cNvPr id="13" name="TextBox 12"/>
          <p:cNvSpPr txBox="1"/>
          <p:nvPr/>
        </p:nvSpPr>
        <p:spPr>
          <a:xfrm>
            <a:off x="4749799" y="4812249"/>
            <a:ext cx="65151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NSF 14-521</a:t>
            </a:r>
            <a:r>
              <a:rPr lang="en-US" sz="1100" dirty="0"/>
              <a:t>: </a:t>
            </a:r>
            <a:r>
              <a:rPr lang="en-US" sz="1100" dirty="0">
                <a:hlinkClick r:id="rId6"/>
              </a:rPr>
              <a:t>http://www.nsf.gov/pubs/2014/nsf14521/nsf14521.</a:t>
            </a:r>
            <a:r>
              <a:rPr lang="en-US" sz="1100" dirty="0" smtClean="0">
                <a:hlinkClick r:id="rId6"/>
              </a:rPr>
              <a:t>htm</a:t>
            </a:r>
            <a:r>
              <a:rPr lang="en-US" sz="1100" dirty="0" smtClean="0"/>
              <a:t> </a:t>
            </a:r>
            <a:endParaRPr lang="en-US" sz="1100" dirty="0"/>
          </a:p>
        </p:txBody>
      </p:sp>
      <p:pic>
        <p:nvPicPr>
          <p:cNvPr id="4" name="Picture 3" descr="Attachment-1.jpe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8144" y="1181025"/>
            <a:ext cx="2832947" cy="2815242"/>
          </a:xfrm>
          <a:prstGeom prst="rect">
            <a:avLst/>
          </a:prstGeom>
        </p:spPr>
      </p:pic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2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8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245043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201738"/>
            <a:ext cx="8229600" cy="493236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1800" b="1" dirty="0">
                <a:solidFill>
                  <a:srgbClr val="FF0000"/>
                </a:solidFill>
              </a:rPr>
              <a:t>Part </a:t>
            </a:r>
            <a:r>
              <a:rPr lang="en-US" sz="1800" b="1" dirty="0" smtClean="0">
                <a:solidFill>
                  <a:srgbClr val="FF0000"/>
                </a:solidFill>
              </a:rPr>
              <a:t>1:</a:t>
            </a:r>
            <a:endParaRPr lang="en-US" sz="1800" b="1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</a:pPr>
            <a:r>
              <a:rPr lang="en-US" sz="1800" b="1" dirty="0" smtClean="0"/>
              <a:t>What </a:t>
            </a:r>
            <a:r>
              <a:rPr lang="en-US" sz="1800" b="1" dirty="0" smtClean="0"/>
              <a:t>is Science Engagement?</a:t>
            </a:r>
            <a:endParaRPr lang="en-US" sz="1800" b="1" dirty="0"/>
          </a:p>
          <a:p>
            <a:pPr lvl="1">
              <a:spcBef>
                <a:spcPts val="0"/>
              </a:spcBef>
            </a:pPr>
            <a:r>
              <a:rPr lang="en-US" sz="1800" b="1" dirty="0"/>
              <a:t>Science DMZ Introduction &amp; Motivation</a:t>
            </a:r>
          </a:p>
          <a:p>
            <a:pPr lvl="1">
              <a:spcBef>
                <a:spcPts val="0"/>
              </a:spcBef>
            </a:pPr>
            <a:r>
              <a:rPr lang="en-US" sz="1800" b="1" dirty="0">
                <a:solidFill>
                  <a:srgbClr val="FF0000"/>
                </a:solidFill>
              </a:rPr>
              <a:t>Science DMZ Architecture</a:t>
            </a:r>
          </a:p>
          <a:p>
            <a:pPr>
              <a:spcBef>
                <a:spcPts val="0"/>
              </a:spcBef>
            </a:pPr>
            <a:r>
              <a:rPr lang="en-US" sz="1800" dirty="0" smtClean="0"/>
              <a:t>Part 2:</a:t>
            </a:r>
          </a:p>
          <a:p>
            <a:pPr lvl="1">
              <a:spcBef>
                <a:spcPts val="0"/>
              </a:spcBef>
            </a:pPr>
            <a:r>
              <a:rPr lang="en-US" sz="1800" dirty="0"/>
              <a:t>Science DMZ Security Best Practices</a:t>
            </a:r>
          </a:p>
          <a:p>
            <a:pPr>
              <a:spcBef>
                <a:spcPts val="0"/>
              </a:spcBef>
            </a:pPr>
            <a:r>
              <a:rPr lang="en-US" sz="1800" dirty="0">
                <a:solidFill>
                  <a:srgbClr val="000000"/>
                </a:solidFill>
              </a:rPr>
              <a:t>Part 3:</a:t>
            </a:r>
          </a:p>
          <a:p>
            <a:pPr lvl="1">
              <a:spcBef>
                <a:spcPts val="0"/>
              </a:spcBef>
            </a:pPr>
            <a:r>
              <a:rPr lang="en-US" sz="1800" dirty="0">
                <a:solidFill>
                  <a:srgbClr val="000000"/>
                </a:solidFill>
              </a:rPr>
              <a:t>The Data Transfer Node</a:t>
            </a:r>
          </a:p>
          <a:p>
            <a:pPr lvl="1">
              <a:spcBef>
                <a:spcPts val="0"/>
              </a:spcBef>
            </a:pPr>
            <a:r>
              <a:rPr lang="en-US" sz="1800" dirty="0">
                <a:solidFill>
                  <a:srgbClr val="000000"/>
                </a:solidFill>
              </a:rPr>
              <a:t>Data Transfer Tools</a:t>
            </a:r>
          </a:p>
          <a:p>
            <a:pPr lvl="1">
              <a:spcBef>
                <a:spcPts val="0"/>
              </a:spcBef>
            </a:pPr>
            <a:r>
              <a:rPr lang="en-US" sz="1800" dirty="0" smtClean="0">
                <a:solidFill>
                  <a:srgbClr val="000000"/>
                </a:solidFill>
              </a:rPr>
              <a:t>Globus Connect Personal</a:t>
            </a:r>
            <a:endParaRPr lang="en-US" sz="18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</a:pPr>
            <a:r>
              <a:rPr lang="en-US" sz="1800" dirty="0" smtClean="0"/>
              <a:t>Part </a:t>
            </a:r>
            <a:r>
              <a:rPr lang="en-US" sz="1800" dirty="0"/>
              <a:t>4</a:t>
            </a:r>
            <a:r>
              <a:rPr lang="en-US" sz="1800" dirty="0" smtClean="0"/>
              <a:t>:</a:t>
            </a:r>
          </a:p>
          <a:p>
            <a:pPr lvl="1">
              <a:spcBef>
                <a:spcPts val="0"/>
              </a:spcBef>
            </a:pPr>
            <a:r>
              <a:rPr lang="en-US" sz="1800" dirty="0" err="1"/>
              <a:t>p</a:t>
            </a:r>
            <a:r>
              <a:rPr lang="en-US" sz="1800" dirty="0" err="1" smtClean="0"/>
              <a:t>erfSONAR</a:t>
            </a:r>
            <a:endParaRPr lang="en-US" sz="1800" dirty="0" smtClean="0"/>
          </a:p>
          <a:p>
            <a:pPr>
              <a:spcBef>
                <a:spcPts val="0"/>
              </a:spcBef>
            </a:pPr>
            <a:r>
              <a:rPr lang="en-US" sz="1800" dirty="0" smtClean="0"/>
              <a:t>Part 5:</a:t>
            </a:r>
          </a:p>
          <a:p>
            <a:pPr lvl="1">
              <a:spcBef>
                <a:spcPts val="0"/>
              </a:spcBef>
            </a:pPr>
            <a:r>
              <a:rPr lang="en-US" sz="1600" dirty="0" smtClean="0"/>
              <a:t>SDN and the Science DMZ</a:t>
            </a:r>
            <a:endParaRPr lang="en-US" sz="1600" dirty="0"/>
          </a:p>
          <a:p>
            <a:pPr>
              <a:spcBef>
                <a:spcPts val="0"/>
              </a:spcBef>
            </a:pPr>
            <a:r>
              <a:rPr lang="en-US" sz="1800" dirty="0" smtClean="0"/>
              <a:t>Conclusions </a:t>
            </a:r>
            <a:r>
              <a:rPr lang="en-US" sz="1800" dirty="0"/>
              <a:t>&amp; Discussion</a:t>
            </a:r>
          </a:p>
          <a:p>
            <a:pPr marL="0" indent="0"/>
            <a:endParaRPr lang="en-US" sz="1800" dirty="0" smtClean="0"/>
          </a:p>
          <a:p>
            <a:pPr marL="0" indent="0"/>
            <a:endParaRPr lang="en-US" sz="1800" dirty="0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20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685169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Traditional Network DMZ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00562"/>
          </a:xfrm>
        </p:spPr>
        <p:txBody>
          <a:bodyPr>
            <a:noAutofit/>
          </a:bodyPr>
          <a:lstStyle/>
          <a:p>
            <a:r>
              <a:rPr lang="en-US" sz="2000" dirty="0" smtClean="0"/>
              <a:t>DMZ – “Demilitarized Zone”</a:t>
            </a:r>
          </a:p>
          <a:p>
            <a:pPr lvl="1"/>
            <a:r>
              <a:rPr lang="en-US" sz="1800" dirty="0" smtClean="0"/>
              <a:t>Network segment near the site perimeter with different security policy</a:t>
            </a:r>
          </a:p>
          <a:p>
            <a:pPr lvl="1"/>
            <a:r>
              <a:rPr lang="en-US" sz="1800" dirty="0" smtClean="0"/>
              <a:t>Commonly used architectural element for deploying WAN-facing services (e.g. email, DNS, web)</a:t>
            </a:r>
          </a:p>
          <a:p>
            <a:r>
              <a:rPr lang="en-US" sz="2000" dirty="0" smtClean="0"/>
              <a:t>Traffic for WAN-facing services does not traverse the LAN</a:t>
            </a:r>
          </a:p>
          <a:p>
            <a:pPr lvl="1"/>
            <a:r>
              <a:rPr lang="en-US" sz="1800" dirty="0" smtClean="0"/>
              <a:t>WAN flows are isolated from LAN traffic</a:t>
            </a:r>
          </a:p>
          <a:p>
            <a:pPr lvl="1"/>
            <a:r>
              <a:rPr lang="en-US" sz="1800" dirty="0" smtClean="0"/>
              <a:t>Infrastructure for WAN services is specifically configured for WAN</a:t>
            </a:r>
          </a:p>
          <a:p>
            <a:r>
              <a:rPr lang="en-US" sz="2000" dirty="0" smtClean="0"/>
              <a:t>Separation of security policy improves both LAN and WAN</a:t>
            </a:r>
          </a:p>
          <a:p>
            <a:pPr lvl="1"/>
            <a:r>
              <a:rPr lang="en-US" sz="1800" dirty="0" smtClean="0"/>
              <a:t>No conflation of security policy between LAN hosts and WAN services</a:t>
            </a:r>
          </a:p>
          <a:p>
            <a:pPr lvl="1"/>
            <a:r>
              <a:rPr lang="en-US" sz="1800" dirty="0" smtClean="0"/>
              <a:t>DMZ hosts provide specific services</a:t>
            </a:r>
            <a:endParaRPr lang="en-US" sz="1800" dirty="0" smtClean="0">
              <a:solidFill>
                <a:prstClr val="black"/>
              </a:solidFill>
            </a:endParaRPr>
          </a:p>
          <a:p>
            <a:pPr lvl="1"/>
            <a:r>
              <a:rPr lang="en-US" sz="1800" dirty="0" smtClean="0"/>
              <a:t>LAN hosts must traverse the same ACLs as WAN hosts to access DMZ</a:t>
            </a:r>
          </a:p>
          <a:p>
            <a:r>
              <a:rPr lang="en-US" sz="2000" dirty="0" smtClean="0"/>
              <a:t>Do the same thing for science – Science DMZ</a:t>
            </a:r>
          </a:p>
          <a:p>
            <a:pPr lvl="1"/>
            <a:endParaRPr lang="en-US" sz="2000" dirty="0" smtClean="0">
              <a:solidFill>
                <a:prstClr val="black"/>
              </a:solidFill>
            </a:endParaRP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21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327052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0800"/>
            <a:ext cx="9144000" cy="697200"/>
          </a:xfrm>
        </p:spPr>
        <p:txBody>
          <a:bodyPr>
            <a:noAutofit/>
          </a:bodyPr>
          <a:lstStyle/>
          <a:p>
            <a:r>
              <a:rPr lang="en-US" sz="2800" dirty="0" smtClean="0"/>
              <a:t>The Data Transfer </a:t>
            </a:r>
            <a:r>
              <a:rPr lang="en-US" sz="2800" dirty="0" err="1" smtClean="0"/>
              <a:t>Superfecta</a:t>
            </a:r>
            <a:r>
              <a:rPr lang="en-US" sz="2800" dirty="0" smtClean="0"/>
              <a:t>: Science DMZ Model</a:t>
            </a: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0" y="2898770"/>
            <a:ext cx="29083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dirty="0"/>
              <a:t>Data Transfer </a:t>
            </a:r>
            <a:r>
              <a:rPr lang="en-US" dirty="0" smtClean="0"/>
              <a:t>Node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/>
              <a:t>High performance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Configured </a:t>
            </a:r>
            <a:r>
              <a:rPr lang="en-US" sz="1400" dirty="0"/>
              <a:t>for data transfer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/>
              <a:t>Proper tools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722882" y="2726387"/>
            <a:ext cx="2421118" cy="166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perfSONAR</a:t>
            </a:r>
            <a:r>
              <a:rPr lang="en-US" dirty="0" smtClean="0"/>
              <a:t>            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Enables fault isolation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Verify </a:t>
            </a:r>
            <a:r>
              <a:rPr lang="en-US" sz="1400" dirty="0"/>
              <a:t>correct operation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/>
              <a:t>Widely </a:t>
            </a:r>
            <a:r>
              <a:rPr lang="en-US" sz="1400" dirty="0" smtClean="0"/>
              <a:t>deployed in ESnet and other networks, as well as sites and facilities</a:t>
            </a:r>
            <a:endParaRPr lang="en-US" sz="1400" dirty="0"/>
          </a:p>
        </p:txBody>
      </p:sp>
      <p:sp>
        <p:nvSpPr>
          <p:cNvPr id="19" name="TextBox 18"/>
          <p:cNvSpPr txBox="1"/>
          <p:nvPr/>
        </p:nvSpPr>
        <p:spPr>
          <a:xfrm>
            <a:off x="3202959" y="5255419"/>
            <a:ext cx="314482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Science DMZ</a:t>
            </a:r>
          </a:p>
          <a:p>
            <a:pPr marL="285750" indent="-285750">
              <a:buFont typeface="Arial"/>
              <a:buChar char="•"/>
            </a:pPr>
            <a:r>
              <a:rPr lang="en-US" sz="1400" b="1" dirty="0" smtClean="0">
                <a:solidFill>
                  <a:srgbClr val="FF0000"/>
                </a:solidFill>
              </a:rPr>
              <a:t>Dedicated location for DTN</a:t>
            </a:r>
          </a:p>
          <a:p>
            <a:pPr marL="285750" indent="-285750">
              <a:buFont typeface="Arial"/>
              <a:buChar char="•"/>
            </a:pPr>
            <a:r>
              <a:rPr lang="en-US" sz="1400" b="1" dirty="0" smtClean="0">
                <a:solidFill>
                  <a:srgbClr val="FF0000"/>
                </a:solidFill>
              </a:rPr>
              <a:t>Proper security </a:t>
            </a:r>
          </a:p>
          <a:p>
            <a:pPr marL="285750" indent="-285750">
              <a:buFont typeface="Arial"/>
              <a:buChar char="•"/>
            </a:pPr>
            <a:r>
              <a:rPr lang="en-US" sz="1400" b="1" dirty="0" smtClean="0">
                <a:solidFill>
                  <a:srgbClr val="FF0000"/>
                </a:solidFill>
              </a:rPr>
              <a:t>Easy to deploy - no </a:t>
            </a:r>
            <a:r>
              <a:rPr lang="en-US" sz="1400" b="1" dirty="0">
                <a:solidFill>
                  <a:srgbClr val="FF0000"/>
                </a:solidFill>
              </a:rPr>
              <a:t>need to redesign the whole </a:t>
            </a:r>
            <a:r>
              <a:rPr lang="en-US" sz="1400" b="1" dirty="0" smtClean="0">
                <a:solidFill>
                  <a:srgbClr val="FF0000"/>
                </a:solidFill>
              </a:rPr>
              <a:t>network</a:t>
            </a:r>
            <a:endParaRPr lang="en-US" sz="1400" b="1" dirty="0">
              <a:solidFill>
                <a:srgbClr val="FF0000"/>
              </a:solidFill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4711701" y="2603927"/>
            <a:ext cx="2179449" cy="1930400"/>
            <a:chOff x="3948446" y="3263045"/>
            <a:chExt cx="2778125" cy="2528156"/>
          </a:xfrm>
        </p:grpSpPr>
        <p:sp>
          <p:nvSpPr>
            <p:cNvPr id="26" name="Freeform 25"/>
            <p:cNvSpPr/>
            <p:nvPr/>
          </p:nvSpPr>
          <p:spPr>
            <a:xfrm>
              <a:off x="3948446" y="3263045"/>
              <a:ext cx="2633711" cy="2528156"/>
            </a:xfrm>
            <a:custGeom>
              <a:avLst/>
              <a:gdLst>
                <a:gd name="connsiteX0" fmla="*/ 0 w 2438400"/>
                <a:gd name="connsiteY0" fmla="*/ 1219200 h 2438400"/>
                <a:gd name="connsiteX1" fmla="*/ 1219200 w 2438400"/>
                <a:gd name="connsiteY1" fmla="*/ 0 h 2438400"/>
                <a:gd name="connsiteX2" fmla="*/ 2438400 w 2438400"/>
                <a:gd name="connsiteY2" fmla="*/ 1219200 h 2438400"/>
                <a:gd name="connsiteX3" fmla="*/ 1219200 w 2438400"/>
                <a:gd name="connsiteY3" fmla="*/ 2438400 h 2438400"/>
                <a:gd name="connsiteX4" fmla="*/ 0 w 2438400"/>
                <a:gd name="connsiteY4" fmla="*/ 121920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8400" h="2438400">
                  <a:moveTo>
                    <a:pt x="0" y="1219200"/>
                  </a:moveTo>
                  <a:cubicBezTo>
                    <a:pt x="0" y="545854"/>
                    <a:pt x="545854" y="0"/>
                    <a:pt x="1219200" y="0"/>
                  </a:cubicBezTo>
                  <a:cubicBezTo>
                    <a:pt x="1892546" y="0"/>
                    <a:pt x="2438400" y="545854"/>
                    <a:pt x="2438400" y="1219200"/>
                  </a:cubicBezTo>
                  <a:cubicBezTo>
                    <a:pt x="2438400" y="1892546"/>
                    <a:pt x="1892546" y="2438400"/>
                    <a:pt x="1219200" y="2438400"/>
                  </a:cubicBezTo>
                  <a:cubicBezTo>
                    <a:pt x="545854" y="2438400"/>
                    <a:pt x="0" y="1892546"/>
                    <a:pt x="0" y="1219200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50000"/>
              </a:schemeClr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745744" tIns="629920" rIns="229616" bIns="467360" numCol="1" spcCol="1270" anchor="ctr" anchorCtr="0">
              <a:noAutofit/>
            </a:bodyPr>
            <a:lstStyle/>
            <a:p>
              <a:pPr lvl="0"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kern="1200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796172" y="3987800"/>
              <a:ext cx="1930399" cy="967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Performance Testing &amp; Measurement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578100" y="2603927"/>
            <a:ext cx="2155056" cy="1930400"/>
            <a:chOff x="3835126" y="3263045"/>
            <a:chExt cx="2747031" cy="2528156"/>
          </a:xfrm>
        </p:grpSpPr>
        <p:sp>
          <p:nvSpPr>
            <p:cNvPr id="32" name="Freeform 31"/>
            <p:cNvSpPr/>
            <p:nvPr/>
          </p:nvSpPr>
          <p:spPr>
            <a:xfrm>
              <a:off x="3948446" y="3263045"/>
              <a:ext cx="2633711" cy="2528156"/>
            </a:xfrm>
            <a:custGeom>
              <a:avLst/>
              <a:gdLst>
                <a:gd name="connsiteX0" fmla="*/ 0 w 2438400"/>
                <a:gd name="connsiteY0" fmla="*/ 1219200 h 2438400"/>
                <a:gd name="connsiteX1" fmla="*/ 1219200 w 2438400"/>
                <a:gd name="connsiteY1" fmla="*/ 0 h 2438400"/>
                <a:gd name="connsiteX2" fmla="*/ 2438400 w 2438400"/>
                <a:gd name="connsiteY2" fmla="*/ 1219200 h 2438400"/>
                <a:gd name="connsiteX3" fmla="*/ 1219200 w 2438400"/>
                <a:gd name="connsiteY3" fmla="*/ 2438400 h 2438400"/>
                <a:gd name="connsiteX4" fmla="*/ 0 w 2438400"/>
                <a:gd name="connsiteY4" fmla="*/ 121920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8400" h="2438400">
                  <a:moveTo>
                    <a:pt x="0" y="1219200"/>
                  </a:moveTo>
                  <a:cubicBezTo>
                    <a:pt x="0" y="545854"/>
                    <a:pt x="545854" y="0"/>
                    <a:pt x="1219200" y="0"/>
                  </a:cubicBezTo>
                  <a:cubicBezTo>
                    <a:pt x="1892546" y="0"/>
                    <a:pt x="2438400" y="545854"/>
                    <a:pt x="2438400" y="1219200"/>
                  </a:cubicBezTo>
                  <a:cubicBezTo>
                    <a:pt x="2438400" y="1892546"/>
                    <a:pt x="1892546" y="2438400"/>
                    <a:pt x="1219200" y="2438400"/>
                  </a:cubicBezTo>
                  <a:cubicBezTo>
                    <a:pt x="545854" y="2438400"/>
                    <a:pt x="0" y="1892546"/>
                    <a:pt x="0" y="1219200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50000"/>
              </a:schemeClr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745744" tIns="629920" rIns="229616" bIns="467360" numCol="1" spcCol="1270" anchor="ctr" anchorCtr="0">
              <a:noAutofit/>
            </a:bodyPr>
            <a:lstStyle/>
            <a:p>
              <a:pPr lvl="0"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kern="1200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835126" y="3988359"/>
              <a:ext cx="1930399" cy="967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Dedicated Systems for Data Transfer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678623" y="1726213"/>
            <a:ext cx="2066156" cy="1930400"/>
            <a:chOff x="3948446" y="3263045"/>
            <a:chExt cx="2633711" cy="2528156"/>
          </a:xfrm>
        </p:grpSpPr>
        <p:sp>
          <p:nvSpPr>
            <p:cNvPr id="35" name="Freeform 34"/>
            <p:cNvSpPr/>
            <p:nvPr/>
          </p:nvSpPr>
          <p:spPr>
            <a:xfrm>
              <a:off x="3948446" y="3263045"/>
              <a:ext cx="2633711" cy="2528156"/>
            </a:xfrm>
            <a:custGeom>
              <a:avLst/>
              <a:gdLst>
                <a:gd name="connsiteX0" fmla="*/ 0 w 2438400"/>
                <a:gd name="connsiteY0" fmla="*/ 1219200 h 2438400"/>
                <a:gd name="connsiteX1" fmla="*/ 1219200 w 2438400"/>
                <a:gd name="connsiteY1" fmla="*/ 0 h 2438400"/>
                <a:gd name="connsiteX2" fmla="*/ 2438400 w 2438400"/>
                <a:gd name="connsiteY2" fmla="*/ 1219200 h 2438400"/>
                <a:gd name="connsiteX3" fmla="*/ 1219200 w 2438400"/>
                <a:gd name="connsiteY3" fmla="*/ 2438400 h 2438400"/>
                <a:gd name="connsiteX4" fmla="*/ 0 w 2438400"/>
                <a:gd name="connsiteY4" fmla="*/ 121920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8400" h="2438400">
                  <a:moveTo>
                    <a:pt x="0" y="1219200"/>
                  </a:moveTo>
                  <a:cubicBezTo>
                    <a:pt x="0" y="545854"/>
                    <a:pt x="545854" y="0"/>
                    <a:pt x="1219200" y="0"/>
                  </a:cubicBezTo>
                  <a:cubicBezTo>
                    <a:pt x="1892546" y="0"/>
                    <a:pt x="2438400" y="545854"/>
                    <a:pt x="2438400" y="1219200"/>
                  </a:cubicBezTo>
                  <a:cubicBezTo>
                    <a:pt x="2438400" y="1892546"/>
                    <a:pt x="1892546" y="2438400"/>
                    <a:pt x="1219200" y="2438400"/>
                  </a:cubicBezTo>
                  <a:cubicBezTo>
                    <a:pt x="545854" y="2438400"/>
                    <a:pt x="0" y="1892546"/>
                    <a:pt x="0" y="1219200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50000"/>
              </a:schemeClr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745744" tIns="629920" rIns="229616" bIns="467360" numCol="1" spcCol="1270" anchor="ctr" anchorCtr="0">
              <a:noAutofit/>
            </a:bodyPr>
            <a:lstStyle/>
            <a:p>
              <a:pPr lvl="0"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kern="1200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314442" y="3754943"/>
              <a:ext cx="1930399" cy="967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Engagement with Network Users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678623" y="3406602"/>
            <a:ext cx="2066156" cy="1930400"/>
            <a:chOff x="3948446" y="3263045"/>
            <a:chExt cx="2633711" cy="2528156"/>
          </a:xfrm>
        </p:grpSpPr>
        <p:sp>
          <p:nvSpPr>
            <p:cNvPr id="38" name="Freeform 37"/>
            <p:cNvSpPr/>
            <p:nvPr/>
          </p:nvSpPr>
          <p:spPr>
            <a:xfrm>
              <a:off x="3948446" y="3263045"/>
              <a:ext cx="2633711" cy="2528156"/>
            </a:xfrm>
            <a:custGeom>
              <a:avLst/>
              <a:gdLst>
                <a:gd name="connsiteX0" fmla="*/ 0 w 2438400"/>
                <a:gd name="connsiteY0" fmla="*/ 1219200 h 2438400"/>
                <a:gd name="connsiteX1" fmla="*/ 1219200 w 2438400"/>
                <a:gd name="connsiteY1" fmla="*/ 0 h 2438400"/>
                <a:gd name="connsiteX2" fmla="*/ 2438400 w 2438400"/>
                <a:gd name="connsiteY2" fmla="*/ 1219200 h 2438400"/>
                <a:gd name="connsiteX3" fmla="*/ 1219200 w 2438400"/>
                <a:gd name="connsiteY3" fmla="*/ 2438400 h 2438400"/>
                <a:gd name="connsiteX4" fmla="*/ 0 w 2438400"/>
                <a:gd name="connsiteY4" fmla="*/ 121920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8400" h="2438400">
                  <a:moveTo>
                    <a:pt x="0" y="1219200"/>
                  </a:moveTo>
                  <a:cubicBezTo>
                    <a:pt x="0" y="545854"/>
                    <a:pt x="545854" y="0"/>
                    <a:pt x="1219200" y="0"/>
                  </a:cubicBezTo>
                  <a:cubicBezTo>
                    <a:pt x="1892546" y="0"/>
                    <a:pt x="2438400" y="545854"/>
                    <a:pt x="2438400" y="1219200"/>
                  </a:cubicBezTo>
                  <a:cubicBezTo>
                    <a:pt x="2438400" y="1892546"/>
                    <a:pt x="1892546" y="2438400"/>
                    <a:pt x="1219200" y="2438400"/>
                  </a:cubicBezTo>
                  <a:cubicBezTo>
                    <a:pt x="545854" y="2438400"/>
                    <a:pt x="0" y="1892546"/>
                    <a:pt x="0" y="1219200"/>
                  </a:cubicBezTo>
                  <a:close/>
                </a:path>
              </a:pathLst>
            </a:cu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745744" tIns="629920" rIns="229616" bIns="467360" numCol="1" spcCol="1270" anchor="ctr" anchorCtr="0">
              <a:noAutofit/>
            </a:bodyPr>
            <a:lstStyle/>
            <a:p>
              <a:pPr lvl="0"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kern="1200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327450" y="4513932"/>
              <a:ext cx="1930399" cy="6852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Network Architecture</a:t>
              </a:r>
              <a:endParaRPr lang="en-US" sz="1400" dirty="0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3202959" y="748000"/>
            <a:ext cx="32906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dirty="0" smtClean="0"/>
              <a:t>Engagement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Partnerships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Education &amp; Consulting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Resources &amp; Knowledgebase</a:t>
            </a:r>
            <a:endParaRPr lang="en-US" sz="1400" dirty="0"/>
          </a:p>
        </p:txBody>
      </p:sp>
      <p:sp>
        <p:nvSpPr>
          <p:cNvPr id="21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22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091819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Science DMZ Takes Many Forms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There are a lot of ways to combine these things – it all depends on what you need to do</a:t>
            </a:r>
          </a:p>
          <a:p>
            <a:pPr lvl="1"/>
            <a:r>
              <a:rPr lang="en-US" dirty="0" smtClean="0"/>
              <a:t>Small installation for a project or two</a:t>
            </a:r>
          </a:p>
          <a:p>
            <a:pPr lvl="1"/>
            <a:r>
              <a:rPr lang="en-US" dirty="0" smtClean="0"/>
              <a:t>Facility inside a larger institution</a:t>
            </a:r>
          </a:p>
          <a:p>
            <a:pPr lvl="1"/>
            <a:r>
              <a:rPr lang="en-US" dirty="0" smtClean="0"/>
              <a:t>Institutional capability serving multiple departments/divisions</a:t>
            </a:r>
          </a:p>
          <a:p>
            <a:pPr lvl="1"/>
            <a:r>
              <a:rPr lang="en-US" dirty="0" smtClean="0"/>
              <a:t>Science capability that consumes a majority of the infrastructure</a:t>
            </a:r>
          </a:p>
          <a:p>
            <a:r>
              <a:rPr lang="en-US" dirty="0" smtClean="0"/>
              <a:t>Some of these are straightforward, others are less obvious</a:t>
            </a:r>
          </a:p>
          <a:p>
            <a:r>
              <a:rPr lang="en-US" dirty="0" smtClean="0"/>
              <a:t>Key point of concentration: eliminate sources of packet loss / packet friction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23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208179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Ad Hoc DTN Deployment</a:t>
            </a:r>
          </a:p>
        </p:txBody>
      </p:sp>
      <p:pic>
        <p:nvPicPr>
          <p:cNvPr id="10" name="Content Placeholder 9" descr="science-dmz-no-science-dmz-v2a.pdf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4" b="14427"/>
          <a:stretch/>
        </p:blipFill>
        <p:spPr>
          <a:xfrm>
            <a:off x="0" y="980918"/>
            <a:ext cx="8288746" cy="5199748"/>
          </a:xfrm>
        </p:spPr>
      </p:pic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24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4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313887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Legacy Method: Ad Hoc DTN Deployment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This is often what gets tried first</a:t>
            </a:r>
          </a:p>
          <a:p>
            <a:r>
              <a:rPr lang="en-US" sz="2400" dirty="0" smtClean="0"/>
              <a:t>Data transfer node deployed where the owner has space</a:t>
            </a:r>
          </a:p>
          <a:p>
            <a:pPr lvl="1"/>
            <a:r>
              <a:rPr lang="en-US" sz="2200" dirty="0" smtClean="0"/>
              <a:t>This is often the easiest thing to do at the time</a:t>
            </a:r>
          </a:p>
          <a:p>
            <a:pPr lvl="1"/>
            <a:r>
              <a:rPr lang="en-US" sz="2200" dirty="0" smtClean="0"/>
              <a:t>Straightforward to turn on, hard to achieve performance</a:t>
            </a:r>
          </a:p>
          <a:p>
            <a:r>
              <a:rPr lang="en-US" sz="2400" dirty="0" smtClean="0"/>
              <a:t>If lucky, perfSONAR is at the border</a:t>
            </a:r>
          </a:p>
          <a:p>
            <a:pPr lvl="1"/>
            <a:r>
              <a:rPr lang="en-US" sz="2200" dirty="0" smtClean="0"/>
              <a:t>This is a good start</a:t>
            </a:r>
          </a:p>
          <a:p>
            <a:pPr lvl="1"/>
            <a:r>
              <a:rPr lang="en-US" sz="2200" dirty="0" smtClean="0"/>
              <a:t>Need a second one next to the DTN</a:t>
            </a:r>
          </a:p>
          <a:p>
            <a:r>
              <a:rPr lang="en-US" sz="2400" dirty="0" smtClean="0"/>
              <a:t>Entire LAN path has to be sized for data flows</a:t>
            </a:r>
          </a:p>
          <a:p>
            <a:r>
              <a:rPr lang="en-US" sz="2400" dirty="0" smtClean="0"/>
              <a:t>Entire LAN path is part of any troubleshooting exercise</a:t>
            </a:r>
          </a:p>
          <a:p>
            <a:r>
              <a:rPr lang="en-US" sz="2400" dirty="0" smtClean="0"/>
              <a:t>This usually fails to provide the necessary performance.</a:t>
            </a:r>
            <a:endParaRPr lang="en-US" sz="2400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25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770272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42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 better approach: simple Science DMZ</a:t>
            </a:r>
            <a:endParaRPr lang="en-US" dirty="0"/>
          </a:p>
        </p:txBody>
      </p:sp>
      <p:pic>
        <p:nvPicPr>
          <p:cNvPr id="11" name="Content Placeholder 5" descr="science-dmz-simple.pdf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5" t="9838" r="18675" b="12887"/>
          <a:stretch/>
        </p:blipFill>
        <p:spPr>
          <a:xfrm rot="5400000">
            <a:off x="2300450" y="-816251"/>
            <a:ext cx="5268779" cy="8229602"/>
          </a:xfrm>
        </p:spPr>
      </p:pic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26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4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649804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Small-scale Science DMZ Deployment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Add-on to existing network infrastructure</a:t>
            </a:r>
          </a:p>
          <a:p>
            <a:pPr lvl="1"/>
            <a:r>
              <a:rPr lang="en-US" sz="2400" dirty="0" smtClean="0"/>
              <a:t>All that is required is a port on the border router</a:t>
            </a:r>
          </a:p>
          <a:p>
            <a:pPr lvl="1"/>
            <a:r>
              <a:rPr lang="en-US" sz="2400" dirty="0" smtClean="0"/>
              <a:t>Small footprint, pre-production commitment</a:t>
            </a:r>
          </a:p>
          <a:p>
            <a:r>
              <a:rPr lang="en-US" sz="2400" dirty="0" smtClean="0"/>
              <a:t>Easy to experiment with components and technologies</a:t>
            </a:r>
          </a:p>
          <a:p>
            <a:pPr lvl="1"/>
            <a:r>
              <a:rPr lang="en-US" sz="2400" dirty="0" smtClean="0"/>
              <a:t>DTN prototyping</a:t>
            </a:r>
          </a:p>
          <a:p>
            <a:pPr lvl="1"/>
            <a:r>
              <a:rPr lang="en-US" sz="2400" dirty="0" smtClean="0"/>
              <a:t>perfSONAR testing</a:t>
            </a:r>
          </a:p>
          <a:p>
            <a:r>
              <a:rPr lang="en-US" sz="2400" dirty="0" smtClean="0"/>
              <a:t>Limited scope makes security policy exceptions easy</a:t>
            </a:r>
          </a:p>
          <a:p>
            <a:pPr lvl="1"/>
            <a:r>
              <a:rPr lang="en-US" sz="2400" dirty="0" smtClean="0"/>
              <a:t>Only allow traffic from partners</a:t>
            </a:r>
          </a:p>
          <a:p>
            <a:pPr lvl="1"/>
            <a:r>
              <a:rPr lang="en-US" sz="2400" dirty="0" smtClean="0"/>
              <a:t>Add-on to production infrastructure – lower risk</a:t>
            </a:r>
            <a:endParaRPr lang="en-US" sz="2400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27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602045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Prototype Science DMZ Data Path</a:t>
            </a:r>
            <a:endParaRPr lang="en-US" dirty="0"/>
          </a:p>
        </p:txBody>
      </p:sp>
      <p:pic>
        <p:nvPicPr>
          <p:cNvPr id="8" name="Content Placeholder 7" descr="science-dmz-simple-v2.pd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27" b="14427"/>
          <a:stretch>
            <a:fillRect/>
          </a:stretch>
        </p:blipFill>
        <p:spPr>
          <a:xfrm>
            <a:off x="212600" y="1149048"/>
            <a:ext cx="9049934" cy="4977115"/>
          </a:xfrm>
        </p:spPr>
      </p:pic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28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144460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Prototype With Virtual Circuits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Small virtual circuit prototype can be done in a small Science DMZ</a:t>
            </a:r>
          </a:p>
          <a:p>
            <a:pPr lvl="1"/>
            <a:r>
              <a:rPr lang="en-US" dirty="0" smtClean="0"/>
              <a:t>Perfect example is a Software Defined Networking (SDN) testbed</a:t>
            </a:r>
          </a:p>
          <a:p>
            <a:pPr lvl="1"/>
            <a:r>
              <a:rPr lang="en-US" dirty="0" smtClean="0"/>
              <a:t>Virtual circuit connection may or may not traverse border router</a:t>
            </a:r>
          </a:p>
          <a:p>
            <a:r>
              <a:rPr lang="en-US" dirty="0" smtClean="0"/>
              <a:t>As with any Science DMZ deployment, this can be expanded as need grows</a:t>
            </a:r>
          </a:p>
          <a:p>
            <a:r>
              <a:rPr lang="en-US" dirty="0" smtClean="0"/>
              <a:t>In this particular diagram, Science DMZ hosts can use either the routed or the circuit connection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29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395083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201738"/>
            <a:ext cx="8229600" cy="493236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1800" b="1" dirty="0">
                <a:solidFill>
                  <a:srgbClr val="FF0000"/>
                </a:solidFill>
              </a:rPr>
              <a:t>Part </a:t>
            </a:r>
            <a:r>
              <a:rPr lang="en-US" sz="1800" b="1" dirty="0" smtClean="0">
                <a:solidFill>
                  <a:srgbClr val="FF0000"/>
                </a:solidFill>
              </a:rPr>
              <a:t>1:</a:t>
            </a:r>
            <a:endParaRPr lang="en-US" sz="1800" b="1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</a:pPr>
            <a:r>
              <a:rPr lang="en-US" sz="1800" b="1" dirty="0" smtClean="0">
                <a:solidFill>
                  <a:srgbClr val="000000"/>
                </a:solidFill>
              </a:rPr>
              <a:t>What </a:t>
            </a:r>
            <a:r>
              <a:rPr lang="en-US" sz="1800" b="1" dirty="0" smtClean="0">
                <a:solidFill>
                  <a:srgbClr val="000000"/>
                </a:solidFill>
              </a:rPr>
              <a:t>is Science Engagement?</a:t>
            </a:r>
            <a:endParaRPr lang="en-US" sz="1800" b="1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</a:pPr>
            <a:r>
              <a:rPr lang="en-US" sz="1800" b="1" dirty="0">
                <a:solidFill>
                  <a:srgbClr val="FF0000"/>
                </a:solidFill>
              </a:rPr>
              <a:t>Science DMZ Introduction &amp; Motivation</a:t>
            </a:r>
          </a:p>
          <a:p>
            <a:pPr lvl="1">
              <a:spcBef>
                <a:spcPts val="0"/>
              </a:spcBef>
            </a:pPr>
            <a:r>
              <a:rPr lang="en-US" sz="1800" b="1" dirty="0"/>
              <a:t>Science DMZ Architecture</a:t>
            </a:r>
          </a:p>
          <a:p>
            <a:pPr>
              <a:spcBef>
                <a:spcPts val="0"/>
              </a:spcBef>
            </a:pPr>
            <a:r>
              <a:rPr lang="en-US" sz="1800" dirty="0" smtClean="0"/>
              <a:t>Part 2:</a:t>
            </a:r>
          </a:p>
          <a:p>
            <a:pPr lvl="1">
              <a:spcBef>
                <a:spcPts val="0"/>
              </a:spcBef>
            </a:pPr>
            <a:r>
              <a:rPr lang="en-US" sz="1800" dirty="0"/>
              <a:t>Science DMZ Security Best Practices</a:t>
            </a:r>
          </a:p>
          <a:p>
            <a:pPr>
              <a:spcBef>
                <a:spcPts val="0"/>
              </a:spcBef>
            </a:pPr>
            <a:r>
              <a:rPr lang="en-US" sz="1800" dirty="0">
                <a:solidFill>
                  <a:srgbClr val="000000"/>
                </a:solidFill>
              </a:rPr>
              <a:t>Part 3:</a:t>
            </a:r>
          </a:p>
          <a:p>
            <a:pPr lvl="1">
              <a:spcBef>
                <a:spcPts val="0"/>
              </a:spcBef>
            </a:pPr>
            <a:r>
              <a:rPr lang="en-US" sz="1800" dirty="0">
                <a:solidFill>
                  <a:srgbClr val="000000"/>
                </a:solidFill>
              </a:rPr>
              <a:t>The Data Transfer Node</a:t>
            </a:r>
          </a:p>
          <a:p>
            <a:pPr lvl="1">
              <a:spcBef>
                <a:spcPts val="0"/>
              </a:spcBef>
            </a:pPr>
            <a:r>
              <a:rPr lang="en-US" sz="1800" dirty="0">
                <a:solidFill>
                  <a:srgbClr val="000000"/>
                </a:solidFill>
              </a:rPr>
              <a:t>Data Transfer Tools</a:t>
            </a:r>
          </a:p>
          <a:p>
            <a:pPr lvl="1">
              <a:spcBef>
                <a:spcPts val="0"/>
              </a:spcBef>
            </a:pPr>
            <a:r>
              <a:rPr lang="en-US" sz="1800" dirty="0" smtClean="0">
                <a:solidFill>
                  <a:srgbClr val="000000"/>
                </a:solidFill>
              </a:rPr>
              <a:t>Globus Connect Personal</a:t>
            </a:r>
            <a:endParaRPr lang="en-US" sz="18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</a:pPr>
            <a:r>
              <a:rPr lang="en-US" sz="1800" dirty="0" smtClean="0"/>
              <a:t>Part </a:t>
            </a:r>
            <a:r>
              <a:rPr lang="en-US" sz="1800" dirty="0"/>
              <a:t>4</a:t>
            </a:r>
            <a:r>
              <a:rPr lang="en-US" sz="1800" dirty="0" smtClean="0"/>
              <a:t>:</a:t>
            </a:r>
          </a:p>
          <a:p>
            <a:pPr lvl="1">
              <a:spcBef>
                <a:spcPts val="0"/>
              </a:spcBef>
            </a:pPr>
            <a:r>
              <a:rPr lang="en-US" sz="1800" dirty="0" err="1"/>
              <a:t>p</a:t>
            </a:r>
            <a:r>
              <a:rPr lang="en-US" sz="1800" dirty="0" err="1" smtClean="0"/>
              <a:t>erfSONAR</a:t>
            </a:r>
            <a:endParaRPr lang="en-US" sz="1800" dirty="0" smtClean="0"/>
          </a:p>
          <a:p>
            <a:pPr>
              <a:spcBef>
                <a:spcPts val="0"/>
              </a:spcBef>
            </a:pPr>
            <a:r>
              <a:rPr lang="en-US" sz="1800" dirty="0" smtClean="0"/>
              <a:t>Part 5:</a:t>
            </a:r>
          </a:p>
          <a:p>
            <a:pPr lvl="1">
              <a:spcBef>
                <a:spcPts val="0"/>
              </a:spcBef>
            </a:pPr>
            <a:r>
              <a:rPr lang="en-US" sz="1600" dirty="0" smtClean="0"/>
              <a:t>SDN and the Science DMZ</a:t>
            </a:r>
            <a:endParaRPr lang="en-US" sz="1600" dirty="0"/>
          </a:p>
          <a:p>
            <a:pPr>
              <a:spcBef>
                <a:spcPts val="0"/>
              </a:spcBef>
            </a:pPr>
            <a:r>
              <a:rPr lang="en-US" sz="1800" dirty="0" smtClean="0"/>
              <a:t>Conclusions </a:t>
            </a:r>
            <a:r>
              <a:rPr lang="en-US" sz="1800" dirty="0"/>
              <a:t>&amp; Discussion</a:t>
            </a:r>
          </a:p>
          <a:p>
            <a:pPr marL="0" indent="0"/>
            <a:endParaRPr lang="en-US" sz="1800" dirty="0" smtClean="0"/>
          </a:p>
          <a:p>
            <a:pPr marL="0" indent="0"/>
            <a:endParaRPr lang="en-US" sz="1800" dirty="0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3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685169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30705"/>
            <a:ext cx="9144000" cy="85989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Virtual Circuit Prototype Deployment</a:t>
            </a:r>
            <a:endParaRPr lang="en-US" dirty="0"/>
          </a:p>
        </p:txBody>
      </p:sp>
      <p:pic>
        <p:nvPicPr>
          <p:cNvPr id="11" name="Content Placeholder 5" descr="science-dmz-vc.pdf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6" t="9362" r="21177" b="13365"/>
          <a:stretch/>
        </p:blipFill>
        <p:spPr>
          <a:xfrm rot="5400000">
            <a:off x="2175876" y="-443867"/>
            <a:ext cx="5158187" cy="7880594"/>
          </a:xfrm>
        </p:spPr>
      </p:pic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30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836718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Support</a:t>
            </a:r>
            <a:r>
              <a:rPr lang="en-US" dirty="0" smtClean="0"/>
              <a:t> For Multiple Projects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3954723"/>
          </a:xfrm>
        </p:spPr>
        <p:txBody>
          <a:bodyPr>
            <a:noAutofit/>
          </a:bodyPr>
          <a:lstStyle/>
          <a:p>
            <a:r>
              <a:rPr lang="en-US" sz="2200" dirty="0" smtClean="0"/>
              <a:t>Science DMZ architecture allows multiple projects to put DTNs in place</a:t>
            </a:r>
          </a:p>
          <a:p>
            <a:pPr lvl="1"/>
            <a:r>
              <a:rPr lang="en-US" sz="2000" dirty="0" smtClean="0"/>
              <a:t>Modular architecture</a:t>
            </a:r>
          </a:p>
          <a:p>
            <a:pPr lvl="1"/>
            <a:r>
              <a:rPr lang="en-US" sz="2000" dirty="0" smtClean="0"/>
              <a:t>Centralized location for data servers</a:t>
            </a:r>
          </a:p>
          <a:p>
            <a:r>
              <a:rPr lang="en-US" sz="2200" dirty="0" smtClean="0"/>
              <a:t>This may or may not work well depending on institutional politics</a:t>
            </a:r>
          </a:p>
          <a:p>
            <a:pPr lvl="1"/>
            <a:r>
              <a:rPr lang="en-US" sz="2000" dirty="0" smtClean="0"/>
              <a:t>Issues such as physical security can make this a non-starter</a:t>
            </a:r>
          </a:p>
          <a:p>
            <a:pPr lvl="1"/>
            <a:r>
              <a:rPr lang="en-US" sz="2000" dirty="0" smtClean="0"/>
              <a:t>On the other hand, some shops already have service models in place</a:t>
            </a:r>
          </a:p>
          <a:p>
            <a:r>
              <a:rPr lang="en-US" sz="2200" dirty="0" smtClean="0"/>
              <a:t>On balance, this can provide a cost savings – it depends</a:t>
            </a:r>
          </a:p>
          <a:p>
            <a:pPr lvl="1"/>
            <a:r>
              <a:rPr lang="en-US" sz="2000" dirty="0" smtClean="0"/>
              <a:t>Central support for data servers vs. carrying data flows</a:t>
            </a:r>
          </a:p>
          <a:p>
            <a:pPr lvl="1"/>
            <a:r>
              <a:rPr lang="en-US" sz="2000" dirty="0" smtClean="0"/>
              <a:t>How far do the data flows have to go?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31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599802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Multiple Projects</a:t>
            </a:r>
            <a:endParaRPr lang="en-US" sz="4000" dirty="0"/>
          </a:p>
        </p:txBody>
      </p:sp>
      <p:pic>
        <p:nvPicPr>
          <p:cNvPr id="10" name="Content Placeholder 9" descr="science-dmz-aggregate-jt-talk-v4.pd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27" b="14427"/>
          <a:stretch>
            <a:fillRect/>
          </a:stretch>
        </p:blipFill>
        <p:spPr>
          <a:xfrm>
            <a:off x="-260451" y="996824"/>
            <a:ext cx="9599184" cy="5279181"/>
          </a:xfrm>
        </p:spPr>
      </p:pic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32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773109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Supercomputer Center Deployment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48304"/>
            <a:ext cx="8229600" cy="3954723"/>
          </a:xfrm>
        </p:spPr>
        <p:txBody>
          <a:bodyPr>
            <a:noAutofit/>
          </a:bodyPr>
          <a:lstStyle/>
          <a:p>
            <a:r>
              <a:rPr lang="en-US" sz="2000" dirty="0" smtClean="0"/>
              <a:t>High-performance networking is assumed in this environment</a:t>
            </a:r>
          </a:p>
          <a:p>
            <a:pPr lvl="1"/>
            <a:r>
              <a:rPr lang="en-US" sz="1800" dirty="0" smtClean="0"/>
              <a:t>Data flows between systems, between systems and storage, wide area, etc.</a:t>
            </a:r>
          </a:p>
          <a:p>
            <a:pPr lvl="1"/>
            <a:r>
              <a:rPr lang="en-US" sz="1800" dirty="0" smtClean="0"/>
              <a:t>Global </a:t>
            </a:r>
            <a:r>
              <a:rPr lang="en-US" sz="1800" dirty="0" err="1" smtClean="0"/>
              <a:t>filesystem</a:t>
            </a:r>
            <a:r>
              <a:rPr lang="en-US" sz="1800" dirty="0" smtClean="0"/>
              <a:t> often ties resources together</a:t>
            </a:r>
          </a:p>
          <a:p>
            <a:pPr lvl="2"/>
            <a:r>
              <a:rPr lang="en-US" sz="1800" dirty="0" smtClean="0"/>
              <a:t>Portions of this may not run over Ethernet (e.g. IB)</a:t>
            </a:r>
          </a:p>
          <a:p>
            <a:pPr lvl="2"/>
            <a:r>
              <a:rPr lang="en-US" sz="1800" dirty="0" smtClean="0"/>
              <a:t>Implications for Data Transfer Nodes</a:t>
            </a:r>
          </a:p>
          <a:p>
            <a:r>
              <a:rPr lang="en-US" sz="2000" dirty="0" smtClean="0"/>
              <a:t>“Science DMZ” may not look like a discrete entity here</a:t>
            </a:r>
          </a:p>
          <a:p>
            <a:pPr lvl="1"/>
            <a:r>
              <a:rPr lang="en-US" sz="1800" dirty="0" smtClean="0"/>
              <a:t>By the time you get through interconnecting all the resources, you end up with most of the network in the Science DMZ</a:t>
            </a:r>
          </a:p>
          <a:p>
            <a:pPr lvl="1"/>
            <a:r>
              <a:rPr lang="en-US" sz="1800" dirty="0" smtClean="0"/>
              <a:t>This is as it should be – the point is appropriate deployment of tools, configuration, policy control, etc.</a:t>
            </a:r>
          </a:p>
          <a:p>
            <a:r>
              <a:rPr lang="en-US" sz="2000" dirty="0" smtClean="0"/>
              <a:t>Office networks can look like an afterthought, but they aren’t</a:t>
            </a:r>
          </a:p>
          <a:p>
            <a:pPr lvl="1"/>
            <a:r>
              <a:rPr lang="en-US" sz="1800" dirty="0" smtClean="0"/>
              <a:t>Deployed with appropriate security controls</a:t>
            </a:r>
          </a:p>
          <a:p>
            <a:pPr lvl="1"/>
            <a:r>
              <a:rPr lang="en-US" sz="1800" dirty="0" smtClean="0"/>
              <a:t>Office infrastructure need not be sized for science traffic</a:t>
            </a:r>
            <a:endParaRPr lang="en-US" sz="1800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33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721458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Supercomputer Center</a:t>
            </a:r>
            <a:endParaRPr lang="en-US" sz="4000" dirty="0"/>
          </a:p>
        </p:txBody>
      </p:sp>
      <p:pic>
        <p:nvPicPr>
          <p:cNvPr id="6" name="Content Placeholder 5" descr="science-dmz-aggregate-jt-talk-v2.pd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27" b="14427"/>
          <a:stretch>
            <a:fillRect/>
          </a:stretch>
        </p:blipFill>
        <p:spPr>
          <a:xfrm>
            <a:off x="0" y="1086982"/>
            <a:ext cx="9535322" cy="5244060"/>
          </a:xfrm>
        </p:spPr>
      </p:pic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34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10194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Supercomputer Center Data Path</a:t>
            </a:r>
            <a:endParaRPr lang="en-US" dirty="0"/>
          </a:p>
        </p:txBody>
      </p:sp>
      <p:pic>
        <p:nvPicPr>
          <p:cNvPr id="6" name="Content Placeholder 5" descr="science-dmz-aggregate-jt-talk-v2.pd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27" b="14427"/>
          <a:stretch>
            <a:fillRect/>
          </a:stretch>
        </p:blipFill>
        <p:spPr>
          <a:xfrm>
            <a:off x="361019" y="1258612"/>
            <a:ext cx="8850714" cy="4867552"/>
          </a:xfrm>
        </p:spPr>
      </p:pic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35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134533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Major Data Site Deployment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200" dirty="0" smtClean="0"/>
              <a:t>In some cases, large scale data service is the major driver</a:t>
            </a:r>
          </a:p>
          <a:p>
            <a:pPr lvl="1"/>
            <a:r>
              <a:rPr lang="en-US" sz="2200" dirty="0" smtClean="0"/>
              <a:t>Huge volumes of data – ingest, export</a:t>
            </a:r>
          </a:p>
          <a:p>
            <a:pPr lvl="1"/>
            <a:r>
              <a:rPr lang="en-US" sz="2200" dirty="0" smtClean="0"/>
              <a:t>Individual DTNs don’t exist here – data transfer clusters</a:t>
            </a:r>
          </a:p>
          <a:p>
            <a:r>
              <a:rPr lang="en-US" sz="2200" dirty="0" smtClean="0"/>
              <a:t>Single-pipe deployments don’t work</a:t>
            </a:r>
          </a:p>
          <a:p>
            <a:pPr lvl="1"/>
            <a:r>
              <a:rPr lang="en-US" sz="2200" dirty="0" smtClean="0"/>
              <a:t>Everything is parallel</a:t>
            </a:r>
          </a:p>
          <a:p>
            <a:pPr lvl="2"/>
            <a:r>
              <a:rPr lang="en-US" sz="2200" dirty="0" smtClean="0"/>
              <a:t>Networks (Nx10G LAGs, soon to be Nx100G)</a:t>
            </a:r>
          </a:p>
          <a:p>
            <a:pPr lvl="2"/>
            <a:r>
              <a:rPr lang="en-US" sz="2200" dirty="0" smtClean="0"/>
              <a:t>Hosts – data transfer clusters, no individual DTNs</a:t>
            </a:r>
          </a:p>
          <a:p>
            <a:pPr lvl="2"/>
            <a:r>
              <a:rPr lang="en-US" sz="2200" dirty="0" smtClean="0"/>
              <a:t>WAN connections – multiple entry, redundant equipment</a:t>
            </a:r>
          </a:p>
          <a:p>
            <a:pPr lvl="1"/>
            <a:r>
              <a:rPr lang="en-US" sz="2200" dirty="0" smtClean="0"/>
              <a:t>Choke points (e.g. enterprise firewalls) cause problems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36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91805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Data Site – Architecture</a:t>
            </a:r>
            <a:endParaRPr lang="en-US" sz="4000" dirty="0"/>
          </a:p>
        </p:txBody>
      </p:sp>
      <p:pic>
        <p:nvPicPr>
          <p:cNvPr id="8" name="Content Placeholder 7" descr="science-dmz-aggregate-jt-talk-v4.pd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27" b="14427"/>
          <a:stretch>
            <a:fillRect/>
          </a:stretch>
        </p:blipFill>
        <p:spPr>
          <a:xfrm>
            <a:off x="-148301" y="1417638"/>
            <a:ext cx="9716315" cy="5343599"/>
          </a:xfrm>
        </p:spPr>
      </p:pic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37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661795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Distributed Science DMZ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Fiber-rich environment enables distributed Science DMZ</a:t>
            </a:r>
          </a:p>
          <a:p>
            <a:pPr lvl="1"/>
            <a:r>
              <a:rPr lang="en-US" dirty="0" smtClean="0"/>
              <a:t>No need to accommodate all equipment in one location</a:t>
            </a:r>
          </a:p>
          <a:p>
            <a:pPr lvl="1"/>
            <a:r>
              <a:rPr lang="en-US" dirty="0" smtClean="0"/>
              <a:t>Allows the deployment of institutional science service</a:t>
            </a:r>
          </a:p>
          <a:p>
            <a:r>
              <a:rPr lang="en-US" dirty="0" smtClean="0"/>
              <a:t>WAN services arrive at the site in the normal way</a:t>
            </a:r>
          </a:p>
          <a:p>
            <a:r>
              <a:rPr lang="en-US" dirty="0" smtClean="0"/>
              <a:t>Dark fiber distributes connectivity to Science DMZ services throughout the site</a:t>
            </a:r>
          </a:p>
          <a:p>
            <a:pPr lvl="1"/>
            <a:r>
              <a:rPr lang="en-US" dirty="0" smtClean="0"/>
              <a:t>Departments with their own networking groups can manage their own local Science DMZ infrastructure</a:t>
            </a:r>
          </a:p>
          <a:p>
            <a:pPr lvl="1"/>
            <a:r>
              <a:rPr lang="en-US" dirty="0" smtClean="0"/>
              <a:t>Facilities or buildings can be served without building up the business network to support those flows</a:t>
            </a:r>
          </a:p>
          <a:p>
            <a:r>
              <a:rPr lang="en-US" dirty="0" smtClean="0"/>
              <a:t>Security is potentially more complex</a:t>
            </a:r>
          </a:p>
          <a:p>
            <a:pPr lvl="1"/>
            <a:r>
              <a:rPr lang="en-US" dirty="0" smtClean="0"/>
              <a:t>Remote infrastructure must be monitored</a:t>
            </a:r>
          </a:p>
          <a:p>
            <a:pPr lvl="1"/>
            <a:r>
              <a:rPr lang="en-US" dirty="0" smtClean="0"/>
              <a:t>Solutions depend on relationships with security groups</a:t>
            </a:r>
          </a:p>
          <a:p>
            <a:pPr lvl="1"/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38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876678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Distributed Science DMZ – Dark Fiber</a:t>
            </a:r>
            <a:endParaRPr lang="en-US" dirty="0"/>
          </a:p>
        </p:txBody>
      </p:sp>
      <p:pic>
        <p:nvPicPr>
          <p:cNvPr id="6" name="Content Placeholder 5" descr="science-dmz-aggregate-jt-talk-v6.pd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27" b="14427"/>
          <a:stretch>
            <a:fillRect/>
          </a:stretch>
        </p:blipFill>
        <p:spPr>
          <a:xfrm>
            <a:off x="-211667" y="1417638"/>
            <a:ext cx="9735460" cy="4678362"/>
          </a:xfrm>
        </p:spPr>
      </p:pic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39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994632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7" descr="Screen shot 2011-09-27 at 1.07.27 P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481096"/>
            <a:ext cx="9144000" cy="5059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What is ESnet?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61085"/>
            <a:ext cx="6174818" cy="4564363"/>
          </a:xfrm>
          <a:solidFill>
            <a:schemeClr val="bg1">
              <a:alpha val="79000"/>
            </a:schemeClr>
          </a:solidFill>
          <a:ln w="44450"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/>
            <a:endParaRPr lang="en-US" sz="1800" dirty="0" smtClean="0"/>
          </a:p>
          <a:p>
            <a:pPr>
              <a:buFont typeface="Arial"/>
              <a:buChar char="•"/>
            </a:pPr>
            <a:r>
              <a:rPr lang="en-US" sz="1800" dirty="0" smtClean="0"/>
              <a:t>A high-performance network linking DOE Office of Science researchers to global collaborators and resources around the world, including: </a:t>
            </a:r>
          </a:p>
          <a:p>
            <a:pPr lvl="2">
              <a:buFont typeface="Arial"/>
              <a:buChar char="•"/>
            </a:pPr>
            <a:r>
              <a:rPr lang="en-US" sz="1600" dirty="0" smtClean="0"/>
              <a:t>Supercomputer centers</a:t>
            </a:r>
          </a:p>
          <a:p>
            <a:pPr lvl="2">
              <a:buFont typeface="Arial"/>
              <a:buChar char="•"/>
            </a:pPr>
            <a:r>
              <a:rPr lang="en-US" sz="1600" dirty="0" smtClean="0"/>
              <a:t>User Facilities</a:t>
            </a:r>
          </a:p>
          <a:p>
            <a:pPr lvl="2">
              <a:buFont typeface="Arial"/>
              <a:buChar char="•"/>
            </a:pPr>
            <a:r>
              <a:rPr lang="en-US" sz="1600" dirty="0"/>
              <a:t>Multi-program labs </a:t>
            </a:r>
            <a:endParaRPr lang="en-US" sz="1600" dirty="0" smtClean="0"/>
          </a:p>
          <a:p>
            <a:pPr lvl="2">
              <a:buFont typeface="Arial"/>
              <a:buChar char="•"/>
            </a:pPr>
            <a:r>
              <a:rPr lang="en-US" sz="1600" dirty="0" smtClean="0"/>
              <a:t>Universities</a:t>
            </a:r>
          </a:p>
          <a:p>
            <a:pPr lvl="2">
              <a:buFont typeface="Arial"/>
              <a:buChar char="•"/>
            </a:pPr>
            <a:r>
              <a:rPr lang="en-US" sz="1600" dirty="0"/>
              <a:t>Connectivity to </a:t>
            </a:r>
            <a:r>
              <a:rPr lang="en-US" sz="1600" dirty="0" smtClean="0"/>
              <a:t>Internet </a:t>
            </a:r>
            <a:r>
              <a:rPr lang="en-US" sz="1600" dirty="0"/>
              <a:t>and Cloud </a:t>
            </a:r>
            <a:r>
              <a:rPr lang="en-US" sz="1600" dirty="0" smtClean="0"/>
              <a:t>providers</a:t>
            </a:r>
          </a:p>
          <a:p>
            <a:pPr>
              <a:buFont typeface="Arial"/>
              <a:buChar char="•"/>
            </a:pPr>
            <a:r>
              <a:rPr lang="en-US" sz="1800" dirty="0" smtClean="0"/>
              <a:t>A national DOE user facility providing:</a:t>
            </a:r>
          </a:p>
          <a:p>
            <a:pPr lvl="2">
              <a:buFont typeface="Arial"/>
              <a:buChar char="•"/>
            </a:pPr>
            <a:r>
              <a:rPr lang="en-US" sz="1600" dirty="0" smtClean="0"/>
              <a:t>Tailored data mobility solutions for science</a:t>
            </a:r>
          </a:p>
          <a:p>
            <a:pPr lvl="2">
              <a:buFont typeface="Arial"/>
              <a:buChar char="•"/>
            </a:pPr>
            <a:r>
              <a:rPr lang="en-US" sz="1600" i="1" dirty="0"/>
              <a:t>Dedicated </a:t>
            </a:r>
            <a:r>
              <a:rPr lang="en-US" sz="1600" i="1" dirty="0" smtClean="0"/>
              <a:t>Science Engagement </a:t>
            </a:r>
            <a:r>
              <a:rPr lang="en-US" sz="1600" i="1" dirty="0"/>
              <a:t>team to support </a:t>
            </a:r>
            <a:r>
              <a:rPr lang="en-US" sz="1600" i="1" dirty="0" smtClean="0"/>
              <a:t>researchers</a:t>
            </a:r>
          </a:p>
          <a:p>
            <a:pPr lvl="2">
              <a:buFont typeface="Arial"/>
              <a:buChar char="•"/>
            </a:pPr>
            <a:r>
              <a:rPr lang="en-US" sz="1600" dirty="0" smtClean="0"/>
              <a:t>Collaboration services e.g. audio/video conferencing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4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4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206916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902229"/>
          </a:xfrm>
        </p:spPr>
        <p:txBody>
          <a:bodyPr>
            <a:normAutofit/>
          </a:bodyPr>
          <a:lstStyle/>
          <a:p>
            <a:r>
              <a:rPr lang="en-US" sz="4000" dirty="0" smtClean="0"/>
              <a:t>Multiple Science DMZs – Dark Fiber</a:t>
            </a:r>
            <a:endParaRPr lang="en-US" sz="4000" dirty="0"/>
          </a:p>
        </p:txBody>
      </p:sp>
      <p:pic>
        <p:nvPicPr>
          <p:cNvPr id="7" name="Content Placeholder 6" descr="science-dmz-aggregate-jt-talk-v7.pd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27" b="14427"/>
          <a:stretch>
            <a:fillRect/>
          </a:stretch>
        </p:blipFill>
        <p:spPr>
          <a:xfrm>
            <a:off x="-59889" y="943288"/>
            <a:ext cx="9401937" cy="5170703"/>
          </a:xfrm>
        </p:spPr>
      </p:pic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40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355698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Common Threads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3954723"/>
          </a:xfrm>
        </p:spPr>
        <p:txBody>
          <a:bodyPr>
            <a:noAutofit/>
          </a:bodyPr>
          <a:lstStyle/>
          <a:p>
            <a:r>
              <a:rPr lang="en-US" sz="2000" dirty="0" smtClean="0"/>
              <a:t>Two common threads exist in all these examples</a:t>
            </a:r>
          </a:p>
          <a:p>
            <a:r>
              <a:rPr lang="en-US" sz="2000" dirty="0" smtClean="0"/>
              <a:t>Accommodation of TCP</a:t>
            </a:r>
          </a:p>
          <a:p>
            <a:pPr lvl="1"/>
            <a:r>
              <a:rPr lang="en-US" sz="2000" dirty="0" smtClean="0"/>
              <a:t>Wide area portion of data transfers traverses purpose-built path</a:t>
            </a:r>
          </a:p>
          <a:p>
            <a:pPr lvl="1"/>
            <a:r>
              <a:rPr lang="en-US" sz="2000" dirty="0" smtClean="0"/>
              <a:t>High performance devices that don’t drop packets</a:t>
            </a:r>
          </a:p>
          <a:p>
            <a:r>
              <a:rPr lang="en-US" sz="2000" dirty="0" smtClean="0"/>
              <a:t>Ability to test and verify</a:t>
            </a:r>
          </a:p>
          <a:p>
            <a:pPr lvl="1"/>
            <a:r>
              <a:rPr lang="en-US" sz="2000" dirty="0" smtClean="0"/>
              <a:t>When problems arise (and they always will), they can be solved if the infrastructure is built correctly</a:t>
            </a:r>
          </a:p>
          <a:p>
            <a:pPr lvl="1"/>
            <a:r>
              <a:rPr lang="en-US" sz="2000" dirty="0" smtClean="0"/>
              <a:t>Small device count makes it easier to find issues</a:t>
            </a:r>
          </a:p>
          <a:p>
            <a:pPr lvl="1"/>
            <a:r>
              <a:rPr lang="en-US" sz="2000" dirty="0" smtClean="0"/>
              <a:t>Multiple test and measurement hosts provide multiple views of the data path</a:t>
            </a:r>
          </a:p>
          <a:p>
            <a:pPr lvl="2"/>
            <a:r>
              <a:rPr lang="en-US" sz="2000" dirty="0" smtClean="0"/>
              <a:t>perfSONAR nodes at the site and in the WAN</a:t>
            </a:r>
          </a:p>
          <a:p>
            <a:pPr lvl="2"/>
            <a:r>
              <a:rPr lang="en-US" sz="2000" dirty="0" smtClean="0"/>
              <a:t>perfSONAR nodes at the remote site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41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485027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88749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Network Research Project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48378"/>
            <a:ext cx="8229600" cy="5068887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Science DMZ model can be used to support research</a:t>
            </a:r>
          </a:p>
          <a:p>
            <a:r>
              <a:rPr lang="en-US" sz="2400" dirty="0" smtClean="0"/>
              <a:t>Some research projects are networking research projects</a:t>
            </a:r>
          </a:p>
          <a:p>
            <a:pPr lvl="1"/>
            <a:r>
              <a:rPr lang="en-US" sz="2400" dirty="0" smtClean="0"/>
              <a:t>The network is both the environment and the subject of research</a:t>
            </a:r>
          </a:p>
          <a:p>
            <a:pPr lvl="1"/>
            <a:r>
              <a:rPr lang="en-US" sz="2400" dirty="0" smtClean="0"/>
              <a:t>Science DMZ is a good fit for several reasons</a:t>
            </a:r>
          </a:p>
          <a:p>
            <a:pPr lvl="2"/>
            <a:r>
              <a:rPr lang="en-US" dirty="0" smtClean="0"/>
              <a:t>Isolate research from production when research is in the unstable phase</a:t>
            </a:r>
          </a:p>
          <a:p>
            <a:pPr lvl="2"/>
            <a:r>
              <a:rPr lang="en-US" dirty="0" smtClean="0"/>
              <a:t>Separation of administrative control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42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244510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2039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Science DMZ With Separate Research Area</a:t>
            </a:r>
            <a:endParaRPr lang="en-US" dirty="0"/>
          </a:p>
        </p:txBody>
      </p:sp>
      <p:pic>
        <p:nvPicPr>
          <p:cNvPr id="14" name="Content Placeholder 13" descr="science-dmz-research-env2.pdf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21" t="9996" r="16445" b="12730"/>
          <a:stretch/>
        </p:blipFill>
        <p:spPr>
          <a:xfrm rot="5400000">
            <a:off x="2182383" y="-33318"/>
            <a:ext cx="4996242" cy="7216724"/>
          </a:xfrm>
        </p:spPr>
      </p:pic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43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4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064726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2039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Science DMZ With Separate Research Area</a:t>
            </a:r>
            <a:endParaRPr lang="en-US" dirty="0"/>
          </a:p>
        </p:txBody>
      </p:sp>
      <p:pic>
        <p:nvPicPr>
          <p:cNvPr id="11" name="Content Placeholder 10" descr="science-dmz-research-env3.pdf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89" t="9726" r="16680" b="12999"/>
          <a:stretch/>
        </p:blipFill>
        <p:spPr>
          <a:xfrm rot="5400000">
            <a:off x="2213179" y="-95598"/>
            <a:ext cx="4959313" cy="7225930"/>
          </a:xfrm>
        </p:spPr>
      </p:pic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44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4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201364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Science DMZ – Flexible Design Pattern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3954723"/>
          </a:xfrm>
        </p:spPr>
        <p:txBody>
          <a:bodyPr>
            <a:noAutofit/>
          </a:bodyPr>
          <a:lstStyle/>
          <a:p>
            <a:r>
              <a:rPr lang="en-US" sz="2000" dirty="0"/>
              <a:t>The Science DMZ design pattern is highly </a:t>
            </a:r>
            <a:r>
              <a:rPr lang="en-US" sz="2000" dirty="0" smtClean="0"/>
              <a:t>adaptable to research</a:t>
            </a:r>
          </a:p>
          <a:p>
            <a:r>
              <a:rPr lang="en-US" sz="2000" dirty="0" smtClean="0"/>
              <a:t>Deploying a research Science DMZ is straightforward</a:t>
            </a:r>
          </a:p>
          <a:p>
            <a:pPr lvl="1"/>
            <a:r>
              <a:rPr lang="en-US" sz="2000" dirty="0" smtClean="0"/>
              <a:t>The basic elements are the same</a:t>
            </a:r>
          </a:p>
          <a:p>
            <a:pPr lvl="2"/>
            <a:r>
              <a:rPr lang="en-US" sz="2000" dirty="0" smtClean="0"/>
              <a:t>Capable infrastructure designed for the task</a:t>
            </a:r>
          </a:p>
          <a:p>
            <a:pPr lvl="2"/>
            <a:r>
              <a:rPr lang="en-US" sz="2000" dirty="0" smtClean="0"/>
              <a:t>Test and measurement to verify correct operation</a:t>
            </a:r>
          </a:p>
          <a:p>
            <a:pPr lvl="2"/>
            <a:r>
              <a:rPr lang="en-US" sz="2000" dirty="0" smtClean="0"/>
              <a:t>Security policy well-matched to the environment, application set is strictly limited to reduce risk</a:t>
            </a:r>
          </a:p>
          <a:p>
            <a:pPr lvl="1"/>
            <a:r>
              <a:rPr lang="en-US" sz="2000" dirty="0" smtClean="0"/>
              <a:t>Connect the research DMZ to other resources as appropriate</a:t>
            </a:r>
          </a:p>
          <a:p>
            <a:r>
              <a:rPr lang="en-US" sz="2000" dirty="0" smtClean="0"/>
              <a:t>The same ideas apply to supporting an SDN effort</a:t>
            </a:r>
          </a:p>
          <a:p>
            <a:pPr lvl="1"/>
            <a:r>
              <a:rPr lang="en-US" sz="2000" dirty="0" smtClean="0"/>
              <a:t>Test/research areas for development</a:t>
            </a:r>
          </a:p>
          <a:p>
            <a:pPr lvl="1"/>
            <a:r>
              <a:rPr lang="en-US" sz="2000" dirty="0" smtClean="0"/>
              <a:t>Transition to production as technology matures and need dictates</a:t>
            </a:r>
          </a:p>
          <a:p>
            <a:pPr lvl="1"/>
            <a:r>
              <a:rPr lang="en-US" sz="2000" dirty="0" smtClean="0"/>
              <a:t>One possible trajectory follows…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45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820806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46334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Science DMZ – Separate SDN Connection</a:t>
            </a:r>
            <a:endParaRPr lang="en-US" dirty="0"/>
          </a:p>
        </p:txBody>
      </p:sp>
      <p:pic>
        <p:nvPicPr>
          <p:cNvPr id="9" name="Content Placeholder 8" descr="science-dmz-sdn-env.pdf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20" t="10667" r="16504" b="11049"/>
          <a:stretch/>
        </p:blipFill>
        <p:spPr>
          <a:xfrm rot="5400000">
            <a:off x="2124282" y="-136649"/>
            <a:ext cx="4974069" cy="7626036"/>
          </a:xfrm>
        </p:spPr>
      </p:pic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46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4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368632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6334"/>
            <a:ext cx="9143999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Science DMZ – Production SDN Connection</a:t>
            </a:r>
            <a:endParaRPr lang="en-US" dirty="0"/>
          </a:p>
        </p:txBody>
      </p:sp>
      <p:pic>
        <p:nvPicPr>
          <p:cNvPr id="11" name="Content Placeholder 10" descr="science-dmz-sdn-prod.pdf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77" t="11378" r="16034" b="11347"/>
          <a:stretch/>
        </p:blipFill>
        <p:spPr>
          <a:xfrm rot="5400000">
            <a:off x="2086263" y="-44154"/>
            <a:ext cx="4808249" cy="7275226"/>
          </a:xfrm>
        </p:spPr>
      </p:pic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47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4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348181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6334"/>
            <a:ext cx="9143999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Science DMZ – SDN Campus Border</a:t>
            </a:r>
            <a:endParaRPr lang="en-US" dirty="0"/>
          </a:p>
        </p:txBody>
      </p:sp>
      <p:pic>
        <p:nvPicPr>
          <p:cNvPr id="6" name="Content Placeholder 5" descr="science-dmz-sdn-full-prod.pdf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37" t="10836" r="16387" b="11892"/>
          <a:stretch/>
        </p:blipFill>
        <p:spPr>
          <a:xfrm rot="5400000">
            <a:off x="2150963" y="-93739"/>
            <a:ext cx="4934424" cy="7205919"/>
          </a:xfrm>
        </p:spPr>
      </p:pic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48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4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30402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n-US" dirty="0"/>
              <a:t>Equipment – Routers and Switches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3023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Requirements for Science DMZ gear are different</a:t>
            </a:r>
          </a:p>
          <a:p>
            <a:pPr lvl="1"/>
            <a:r>
              <a:rPr lang="en-US" dirty="0" smtClean="0"/>
              <a:t>No need to go for the kitchen sink list of services</a:t>
            </a:r>
          </a:p>
          <a:p>
            <a:pPr lvl="1"/>
            <a:r>
              <a:rPr lang="en-US" dirty="0" smtClean="0"/>
              <a:t>A Science DMZ box only needs to do a few things, but do them well</a:t>
            </a:r>
          </a:p>
          <a:p>
            <a:pPr lvl="1"/>
            <a:r>
              <a:rPr lang="en-US" dirty="0" smtClean="0"/>
              <a:t>Support for the </a:t>
            </a:r>
            <a:r>
              <a:rPr lang="en-US" dirty="0"/>
              <a:t>latest LAN integration magic with your Windows Active Directory environment is probably not </a:t>
            </a:r>
            <a:r>
              <a:rPr lang="en-US" dirty="0" smtClean="0"/>
              <a:t>super-important</a:t>
            </a:r>
          </a:p>
          <a:p>
            <a:pPr lvl="1"/>
            <a:r>
              <a:rPr lang="en-US" dirty="0" smtClean="0"/>
              <a:t>A clean architecture is important</a:t>
            </a:r>
          </a:p>
          <a:p>
            <a:pPr lvl="2"/>
            <a:r>
              <a:rPr lang="en-US" dirty="0" smtClean="0"/>
              <a:t>How fast can a single flow go?</a:t>
            </a:r>
          </a:p>
          <a:p>
            <a:pPr lvl="2"/>
            <a:r>
              <a:rPr lang="en-US" dirty="0" smtClean="0"/>
              <a:t>Are there any components that go slower than interface wire speed?</a:t>
            </a:r>
          </a:p>
          <a:p>
            <a:r>
              <a:rPr lang="en-US" dirty="0" smtClean="0"/>
              <a:t>There is a temptation to go cheap</a:t>
            </a:r>
          </a:p>
          <a:p>
            <a:pPr lvl="1">
              <a:buFont typeface="Arial"/>
              <a:buChar char="•"/>
            </a:pPr>
            <a:r>
              <a:rPr lang="en-US" dirty="0" smtClean="0"/>
              <a:t>Hey, it only needs to do a few things, right?</a:t>
            </a:r>
          </a:p>
          <a:p>
            <a:pPr lvl="1"/>
            <a:r>
              <a:rPr lang="en-US" dirty="0"/>
              <a:t>You typically don’t get what you don’t pay for</a:t>
            </a:r>
          </a:p>
          <a:p>
            <a:pPr lvl="2"/>
            <a:r>
              <a:rPr lang="en-US" dirty="0" smtClean="0"/>
              <a:t>(You </a:t>
            </a:r>
            <a:r>
              <a:rPr lang="en-US" dirty="0"/>
              <a:t>sometimes don’t get what you pay for </a:t>
            </a:r>
            <a:r>
              <a:rPr lang="en-US" dirty="0" smtClean="0"/>
              <a:t>either)</a:t>
            </a:r>
            <a:endParaRPr lang="en-US" dirty="0"/>
          </a:p>
          <a:p>
            <a:pPr marL="228600" lvl="1" indent="0">
              <a:buNone/>
            </a:pPr>
            <a:endParaRPr lang="en-US" dirty="0" smtClean="0"/>
          </a:p>
          <a:p>
            <a:pPr lvl="2">
              <a:buFont typeface="Arial"/>
              <a:buChar char="•"/>
            </a:pPr>
            <a:endParaRPr lang="en-US" dirty="0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49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667508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2100"/>
            <a:ext cx="9144000" cy="6258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224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en-US" sz="3400" dirty="0" smtClean="0"/>
              <a:t>Common Circumstance:</a:t>
            </a:r>
            <a:br>
              <a:rPr lang="en-US" sz="3400" dirty="0" smtClean="0"/>
            </a:br>
            <a:r>
              <a:rPr lang="en-US" sz="3400" dirty="0" smtClean="0"/>
              <a:t>Multiple Ingress Data Flows, Common Egress</a:t>
            </a:r>
            <a:endParaRPr lang="en-US" sz="3400" dirty="0"/>
          </a:p>
        </p:txBody>
      </p:sp>
      <p:pic>
        <p:nvPicPr>
          <p:cNvPr id="6" name="Content Placeholder 5" descr="device-fan-in-v3.pdf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51" t="15406" r="22543" b="13448"/>
          <a:stretch/>
        </p:blipFill>
        <p:spPr>
          <a:xfrm>
            <a:off x="4960240" y="590500"/>
            <a:ext cx="4457772" cy="6205622"/>
          </a:xfrm>
        </p:spPr>
      </p:pic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457199" y="1600200"/>
            <a:ext cx="528289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20000"/>
          </a:bodyPr>
          <a:lstStyle>
            <a:lvl1pPr marL="342900" indent="-342900" algn="l" defTabSz="457200" rtl="0" eaLnBrk="0" fontAlgn="base" hangingPunct="0">
              <a:spcBef>
                <a:spcPts val="12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ＭＳ Ｐゴシック" pitchFamily="-108" charset="-128"/>
              </a:defRPr>
            </a:lvl1pPr>
            <a:lvl2pPr marL="571500" indent="-342900" algn="l" defTabSz="457200" rtl="0" eaLnBrk="0" fontAlgn="base" hangingPunct="0">
              <a:spcBef>
                <a:spcPts val="900"/>
              </a:spcBef>
              <a:spcAft>
                <a:spcPct val="0"/>
              </a:spcAft>
              <a:buSzPct val="10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+mn-cs"/>
              </a:defRPr>
            </a:lvl2pPr>
            <a:lvl3pPr marL="8001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Font typeface="Lucida Grande"/>
              <a:buChar char="−"/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+mn-cs"/>
              </a:defRPr>
            </a:lvl3pPr>
            <a:lvl4pPr marL="10287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itchFamily="-108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Hosts will typically send packets at the speed of their interface (1G, 10G, etc.)</a:t>
            </a:r>
          </a:p>
          <a:p>
            <a:pPr lvl="1"/>
            <a:r>
              <a:rPr lang="en-US" dirty="0" smtClean="0"/>
              <a:t>Instantaneous rate, not average rate</a:t>
            </a:r>
          </a:p>
          <a:p>
            <a:pPr lvl="1"/>
            <a:r>
              <a:rPr lang="en-US" dirty="0" smtClean="0"/>
              <a:t>If TCP has window available and data to send, host sends until there is either no data or no window</a:t>
            </a:r>
          </a:p>
          <a:p>
            <a:r>
              <a:rPr lang="en-US" dirty="0" smtClean="0"/>
              <a:t>Hosts moving big data (e.g. DTNs) can send large bursts of back-to-back packets</a:t>
            </a:r>
          </a:p>
          <a:p>
            <a:pPr lvl="1"/>
            <a:r>
              <a:rPr lang="en-US" dirty="0" smtClean="0"/>
              <a:t>This is true even if the average rate as measured over seconds is slower (e.g. 4Gbps)</a:t>
            </a:r>
          </a:p>
          <a:p>
            <a:pPr lvl="1"/>
            <a:r>
              <a:rPr lang="en-US" dirty="0" smtClean="0"/>
              <a:t>On microsecond time scales, there is often congestion</a:t>
            </a:r>
          </a:p>
          <a:p>
            <a:pPr lvl="1"/>
            <a:r>
              <a:rPr lang="en-US" dirty="0" smtClean="0"/>
              <a:t>Router or switch must queue packets or drop them</a:t>
            </a:r>
          </a:p>
          <a:p>
            <a:pPr marL="228600" lvl="1" indent="0">
              <a:buFont typeface="Arial"/>
              <a:buNone/>
            </a:pP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50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208129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Output Queue Drops – Common Locations</a:t>
            </a:r>
            <a:endParaRPr lang="en-US" dirty="0"/>
          </a:p>
        </p:txBody>
      </p:sp>
      <p:pic>
        <p:nvPicPr>
          <p:cNvPr id="6" name="Content Placeholder 5" descr="fan-in-slow-uplink-no-text-v2.pdf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80" b="5840"/>
          <a:stretch/>
        </p:blipFill>
        <p:spPr>
          <a:xfrm>
            <a:off x="1444978" y="1417638"/>
            <a:ext cx="8028067" cy="4944756"/>
          </a:xfrm>
        </p:spPr>
      </p:pic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51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275039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Router and Switch Output Queues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1800" dirty="0" smtClean="0"/>
              <a:t>Interface output queue allows the router or switch to avoid causing packet loss in cases of momentary congestion</a:t>
            </a:r>
          </a:p>
          <a:p>
            <a:r>
              <a:rPr lang="en-US" sz="1800" dirty="0" smtClean="0"/>
              <a:t>In network devices, queue depth (or ‘buffer’) is often a function of cost</a:t>
            </a:r>
          </a:p>
          <a:p>
            <a:pPr lvl="1"/>
            <a:r>
              <a:rPr lang="en-US" sz="1600" dirty="0" smtClean="0"/>
              <a:t>Cheap, fixed-config LAN switches (especially in the 10G space) have inadequate buffering.  Imagine a 10G ‘data center’ switch as the guilty party</a:t>
            </a:r>
          </a:p>
          <a:p>
            <a:pPr lvl="1"/>
            <a:r>
              <a:rPr lang="en-US" sz="1600" dirty="0" smtClean="0"/>
              <a:t>Cut-through or low-latency Ethernet switches typically have inadequate buffering (the whole point is to avoid queuing!)</a:t>
            </a:r>
          </a:p>
          <a:p>
            <a:r>
              <a:rPr lang="en-US" sz="1800" dirty="0" smtClean="0"/>
              <a:t>Expensive, chassis-based devices are more likely to have deep enough queues</a:t>
            </a:r>
            <a:endParaRPr lang="en-US" sz="1800" dirty="0"/>
          </a:p>
          <a:p>
            <a:pPr lvl="1"/>
            <a:r>
              <a:rPr lang="en-US" sz="1600" dirty="0" smtClean="0"/>
              <a:t>Juniper MX and Alcatel-Lucent 7750 used in ESnet backbone</a:t>
            </a:r>
            <a:endParaRPr lang="en-US" sz="1600" dirty="0"/>
          </a:p>
          <a:p>
            <a:pPr lvl="1"/>
            <a:r>
              <a:rPr lang="en-US" sz="1600" dirty="0" smtClean="0"/>
              <a:t>Other vendors make such devices as well</a:t>
            </a:r>
            <a:r>
              <a:rPr lang="en-US" sz="1600" dirty="0"/>
              <a:t> </a:t>
            </a:r>
            <a:r>
              <a:rPr lang="en-US" sz="1600" dirty="0" smtClean="0"/>
              <a:t>- details are important</a:t>
            </a:r>
          </a:p>
          <a:p>
            <a:pPr lvl="1"/>
            <a:r>
              <a:rPr lang="en-US" sz="1600" dirty="0" smtClean="0"/>
              <a:t>Thx </a:t>
            </a:r>
            <a:r>
              <a:rPr lang="en-US" sz="1600" dirty="0"/>
              <a:t>to Jim: </a:t>
            </a:r>
            <a:r>
              <a:rPr lang="en-US" sz="1600" dirty="0">
                <a:hlinkClick r:id="rId2"/>
              </a:rPr>
              <a:t>http://people.ucsc.edu/~warner/</a:t>
            </a:r>
            <a:r>
              <a:rPr lang="en-US" sz="1600" dirty="0" smtClean="0">
                <a:hlinkClick r:id="rId2"/>
              </a:rPr>
              <a:t>buffer.html</a:t>
            </a:r>
            <a:r>
              <a:rPr lang="en-US" sz="1600" dirty="0" smtClean="0"/>
              <a:t> </a:t>
            </a:r>
          </a:p>
          <a:p>
            <a:r>
              <a:rPr lang="en-US" sz="1800" dirty="0" smtClean="0"/>
              <a:t>This expense is one driver for the Science DMZ architecture – only deploy the expensive features where necessary</a:t>
            </a:r>
            <a:endParaRPr lang="en-US" sz="1800" dirty="0"/>
          </a:p>
          <a:p>
            <a:pPr marL="228600" lvl="1" indent="0">
              <a:buNone/>
            </a:pPr>
            <a:endParaRPr lang="en-US" sz="1800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52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694205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944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“Please tell me – what should I buy??”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1320800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We get this question a lot</a:t>
            </a:r>
          </a:p>
          <a:p>
            <a:pPr lvl="1"/>
            <a:r>
              <a:rPr lang="en-US" dirty="0" smtClean="0"/>
              <a:t>Hard to answer for several reasons</a:t>
            </a:r>
          </a:p>
          <a:p>
            <a:pPr lvl="1"/>
            <a:r>
              <a:rPr lang="en-US" dirty="0" smtClean="0"/>
              <a:t>Some have to do with us, and some have to do with you</a:t>
            </a:r>
          </a:p>
          <a:p>
            <a:r>
              <a:rPr lang="en-US" dirty="0" smtClean="0"/>
              <a:t>We can’t endorse anybody</a:t>
            </a:r>
          </a:p>
          <a:p>
            <a:pPr lvl="1"/>
            <a:r>
              <a:rPr lang="en-US" dirty="0" smtClean="0"/>
              <a:t>We can’t recommend one business over another</a:t>
            </a:r>
          </a:p>
          <a:p>
            <a:pPr lvl="1"/>
            <a:r>
              <a:rPr lang="en-US" dirty="0" smtClean="0"/>
              <a:t>No, really – we’ll get slapped</a:t>
            </a:r>
          </a:p>
          <a:p>
            <a:pPr lvl="1"/>
            <a:r>
              <a:rPr lang="en-US" dirty="0" smtClean="0"/>
              <a:t>We are also unable to accept any liability</a:t>
            </a:r>
          </a:p>
          <a:p>
            <a:r>
              <a:rPr lang="en-US" dirty="0" smtClean="0"/>
              <a:t>We have no idea what’s right for your environment</a:t>
            </a:r>
          </a:p>
          <a:p>
            <a:pPr lvl="1"/>
            <a:r>
              <a:rPr lang="en-US" dirty="0" smtClean="0"/>
              <a:t>Different networks are different – specific vendor, multi-vendor, single vendor, management style, home-grown tools, commercial tools, …</a:t>
            </a:r>
          </a:p>
          <a:p>
            <a:pPr lvl="1"/>
            <a:r>
              <a:rPr lang="en-US" dirty="0" smtClean="0"/>
              <a:t>Our goal is to describe our understanding of what works and why</a:t>
            </a:r>
          </a:p>
          <a:p>
            <a:pPr lvl="1"/>
            <a:r>
              <a:rPr lang="en-US" dirty="0" smtClean="0"/>
              <a:t>You are free to use that information in whatever way you see fit</a:t>
            </a:r>
          </a:p>
          <a:p>
            <a:r>
              <a:rPr lang="en-US" b="1" u="sng" dirty="0" smtClean="0"/>
              <a:t>Know Your Network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53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999938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2971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You are not alone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20800"/>
            <a:ext cx="82296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Lots of community resources</a:t>
            </a:r>
          </a:p>
          <a:p>
            <a:pPr lvl="1"/>
            <a:r>
              <a:rPr lang="en-US" dirty="0" smtClean="0"/>
              <a:t>Ask folks who have already done it</a:t>
            </a:r>
          </a:p>
          <a:p>
            <a:pPr lvl="1"/>
            <a:r>
              <a:rPr lang="en-US" dirty="0" smtClean="0"/>
              <a:t>Ask the Science DMZ mailing list: </a:t>
            </a:r>
            <a:r>
              <a:rPr lang="en-US" dirty="0">
                <a:hlinkClick r:id="rId2"/>
              </a:rPr>
              <a:t>sciencedmz@es.net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 smtClean="0"/>
              <a:t>Vendors can be very helpful – just ask the right questions</a:t>
            </a:r>
          </a:p>
          <a:p>
            <a:pPr lvl="1"/>
            <a:r>
              <a:rPr lang="en-US" dirty="0" smtClean="0"/>
              <a:t>Request an </a:t>
            </a:r>
            <a:r>
              <a:rPr lang="en-US" dirty="0" err="1" smtClean="0"/>
              <a:t>eval</a:t>
            </a:r>
            <a:r>
              <a:rPr lang="en-US" dirty="0" smtClean="0"/>
              <a:t> box (or preferably two)</a:t>
            </a:r>
          </a:p>
          <a:p>
            <a:pPr lvl="1"/>
            <a:r>
              <a:rPr lang="en-US" dirty="0" smtClean="0"/>
              <a:t>Ask for config examples to implement a particular feature</a:t>
            </a:r>
          </a:p>
          <a:p>
            <a:pPr lvl="2"/>
            <a:r>
              <a:rPr lang="en-US" dirty="0" smtClean="0"/>
              <a:t>E.g. “Please give me the QoS config for the following:”</a:t>
            </a:r>
          </a:p>
          <a:p>
            <a:pPr lvl="3"/>
            <a:r>
              <a:rPr lang="en-US" dirty="0" smtClean="0"/>
              <a:t>1 queue for network control (highest priority) – 5% of interface buffer memory</a:t>
            </a:r>
          </a:p>
          <a:p>
            <a:pPr lvl="3"/>
            <a:r>
              <a:rPr lang="en-US" dirty="0" smtClean="0"/>
              <a:t>1 queue configured for tail-drop (lower priority) – 95% of interface buffer memory</a:t>
            </a:r>
          </a:p>
          <a:p>
            <a:pPr lvl="3"/>
            <a:r>
              <a:rPr lang="en-US" dirty="0" smtClean="0"/>
              <a:t>With that config, how many milliseconds of buffer are in the tail-drop queue when measured at interface wire speed?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54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370066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Some Stuff </a:t>
            </a:r>
            <a:r>
              <a:rPr lang="en-US" dirty="0"/>
              <a:t>We Think Is Important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20800"/>
            <a:ext cx="8229600" cy="4769974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Deep interface queues</a:t>
            </a:r>
          </a:p>
          <a:p>
            <a:pPr lvl="1"/>
            <a:r>
              <a:rPr lang="en-US" dirty="0" smtClean="0"/>
              <a:t>Output queue or VOQ – doesn’t matter</a:t>
            </a:r>
          </a:p>
          <a:p>
            <a:pPr lvl="1"/>
            <a:r>
              <a:rPr lang="en-US" dirty="0" smtClean="0"/>
              <a:t>What TCP sees is what matters – fan-in is *not* your friend</a:t>
            </a:r>
          </a:p>
          <a:p>
            <a:pPr lvl="1"/>
            <a:r>
              <a:rPr lang="en-US" dirty="0" smtClean="0"/>
              <a:t>No, this isn’t buffer bloat</a:t>
            </a:r>
          </a:p>
          <a:p>
            <a:r>
              <a:rPr lang="en-US" dirty="0" smtClean="0"/>
              <a:t>Good counters</a:t>
            </a:r>
          </a:p>
          <a:p>
            <a:pPr lvl="1"/>
            <a:r>
              <a:rPr lang="en-US" dirty="0" smtClean="0"/>
              <a:t>We like the ability to reliably count *every* packet associated with a particular flow, address pair, </a:t>
            </a:r>
            <a:r>
              <a:rPr lang="en-US" dirty="0" err="1" smtClean="0"/>
              <a:t>etc</a:t>
            </a:r>
            <a:endParaRPr lang="en-US" dirty="0" smtClean="0"/>
          </a:p>
          <a:p>
            <a:pPr lvl="2"/>
            <a:r>
              <a:rPr lang="en-US" dirty="0" smtClean="0"/>
              <a:t>Very helpful for debugging packet loss</a:t>
            </a:r>
          </a:p>
          <a:p>
            <a:pPr lvl="2"/>
            <a:r>
              <a:rPr lang="en-US" dirty="0" smtClean="0"/>
              <a:t>Must not affect performance (just count it, don’t punt it)</a:t>
            </a:r>
          </a:p>
          <a:p>
            <a:pPr lvl="2"/>
            <a:r>
              <a:rPr lang="en-US" dirty="0" err="1"/>
              <a:t>s</a:t>
            </a:r>
            <a:r>
              <a:rPr lang="en-US" dirty="0" err="1" smtClean="0"/>
              <a:t>flow</a:t>
            </a:r>
            <a:r>
              <a:rPr lang="en-US" dirty="0" smtClean="0"/>
              <a:t> support if possible</a:t>
            </a:r>
          </a:p>
          <a:p>
            <a:pPr lvl="1"/>
            <a:r>
              <a:rPr lang="en-US" dirty="0" smtClean="0"/>
              <a:t>If the box is going to drop a packet, it should increment a counter somewhere indicating that it dropped the packet</a:t>
            </a:r>
          </a:p>
          <a:p>
            <a:pPr lvl="2"/>
            <a:r>
              <a:rPr lang="en-US" dirty="0" smtClean="0"/>
              <a:t>Magic vendor permissions and hidden commands should not be necessary</a:t>
            </a:r>
          </a:p>
          <a:p>
            <a:pPr lvl="2"/>
            <a:r>
              <a:rPr lang="en-US" dirty="0" smtClean="0"/>
              <a:t>Some boxes just lie – run away!</a:t>
            </a:r>
          </a:p>
          <a:p>
            <a:r>
              <a:rPr lang="en-US" dirty="0" smtClean="0"/>
              <a:t>Single-flow performance should be wire-speed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55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529137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Experience With 100G Equipment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09700"/>
            <a:ext cx="82296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ESnet experiences</a:t>
            </a:r>
          </a:p>
          <a:p>
            <a:pPr lvl="1"/>
            <a:r>
              <a:rPr lang="en-US" dirty="0" smtClean="0"/>
              <a:t>Advanced Networking Initiative</a:t>
            </a:r>
          </a:p>
          <a:p>
            <a:pPr lvl="1"/>
            <a:r>
              <a:rPr lang="en-US" dirty="0" smtClean="0"/>
              <a:t>ESnet5 production 100G network</a:t>
            </a:r>
          </a:p>
          <a:p>
            <a:pPr lvl="1"/>
            <a:r>
              <a:rPr lang="en-US" dirty="0" smtClean="0"/>
              <a:t>Helping other people debug their stuff</a:t>
            </a:r>
          </a:p>
          <a:p>
            <a:r>
              <a:rPr lang="en-US" dirty="0" smtClean="0"/>
              <a:t>Important takeaways</a:t>
            </a:r>
          </a:p>
          <a:p>
            <a:pPr lvl="1"/>
            <a:r>
              <a:rPr lang="en-US" dirty="0" smtClean="0"/>
              <a:t>R&amp;E requirements are outside the design spec for most gear</a:t>
            </a:r>
          </a:p>
          <a:p>
            <a:pPr lvl="2"/>
            <a:r>
              <a:rPr lang="en-US" dirty="0" smtClean="0"/>
              <a:t>Results in platform limitations – sometimes can’t be fixed</a:t>
            </a:r>
          </a:p>
          <a:p>
            <a:pPr lvl="2"/>
            <a:r>
              <a:rPr lang="en-US" dirty="0" smtClean="0"/>
              <a:t>You need to be able to identify those limitations before you buy</a:t>
            </a:r>
          </a:p>
          <a:p>
            <a:pPr lvl="1"/>
            <a:r>
              <a:rPr lang="en-US" dirty="0" smtClean="0"/>
              <a:t>R&amp;E requirements are outside the test scenarios for most vendors</a:t>
            </a:r>
          </a:p>
          <a:p>
            <a:pPr lvl="2"/>
            <a:r>
              <a:rPr lang="en-US" dirty="0" smtClean="0"/>
              <a:t>Bugs show up when R&amp;E workload is applied</a:t>
            </a:r>
          </a:p>
          <a:p>
            <a:pPr lvl="2"/>
            <a:r>
              <a:rPr lang="en-US" dirty="0" smtClean="0"/>
              <a:t>You need to be able to troubleshoot those scenarios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56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025872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98438"/>
            <a:ext cx="9144000" cy="1143000"/>
          </a:xfrm>
        </p:spPr>
        <p:txBody>
          <a:bodyPr/>
          <a:lstStyle/>
          <a:p>
            <a:r>
              <a:rPr lang="en-US" dirty="0" smtClean="0"/>
              <a:t>Platform Limitations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5068887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We have seen significant limitations in 100G equipment from all vendors with a major presence in R&amp;E</a:t>
            </a:r>
          </a:p>
          <a:p>
            <a:pPr lvl="1"/>
            <a:r>
              <a:rPr lang="en-US" dirty="0" smtClean="0"/>
              <a:t>100G single flow not supported</a:t>
            </a:r>
          </a:p>
          <a:p>
            <a:pPr lvl="2"/>
            <a:r>
              <a:rPr lang="en-US" dirty="0" smtClean="0"/>
              <a:t>Channelized forwarding plane</a:t>
            </a:r>
          </a:p>
          <a:p>
            <a:pPr lvl="2"/>
            <a:r>
              <a:rPr lang="en-US" dirty="0" smtClean="0"/>
              <a:t>Unexplained limitations</a:t>
            </a:r>
          </a:p>
          <a:p>
            <a:pPr lvl="2"/>
            <a:r>
              <a:rPr lang="en-US" dirty="0" smtClean="0"/>
              <a:t>Sometimes the senior sales engineers don’t know!</a:t>
            </a:r>
          </a:p>
          <a:p>
            <a:pPr lvl="1"/>
            <a:r>
              <a:rPr lang="en-US" dirty="0" smtClean="0"/>
              <a:t>Non-determinism in the forwarding plane</a:t>
            </a:r>
          </a:p>
          <a:p>
            <a:pPr lvl="2"/>
            <a:r>
              <a:rPr lang="en-US" dirty="0" smtClean="0"/>
              <a:t>Performance depends on features used (i.e. config-dependent)</a:t>
            </a:r>
          </a:p>
          <a:p>
            <a:pPr lvl="2"/>
            <a:r>
              <a:rPr lang="en-US" dirty="0" smtClean="0"/>
              <a:t>Packet loss that doesn’t show up in counters anywhere</a:t>
            </a:r>
          </a:p>
          <a:p>
            <a:r>
              <a:rPr lang="en-US" dirty="0" smtClean="0"/>
              <a:t>If you can’t find it, nobody will tell you about it</a:t>
            </a:r>
          </a:p>
          <a:p>
            <a:pPr lvl="1"/>
            <a:r>
              <a:rPr lang="en-US" dirty="0" smtClean="0"/>
              <a:t>Vendors don’t know or won’t say</a:t>
            </a:r>
          </a:p>
          <a:p>
            <a:pPr lvl="1"/>
            <a:r>
              <a:rPr lang="en-US" dirty="0" smtClean="0"/>
              <a:t>Watch how you write your procurements</a:t>
            </a:r>
          </a:p>
          <a:p>
            <a:r>
              <a:rPr lang="en-US" dirty="0" smtClean="0"/>
              <a:t>Second-generation equipment seems to be much better</a:t>
            </a:r>
          </a:p>
          <a:p>
            <a:r>
              <a:rPr lang="en-US" dirty="0" smtClean="0"/>
              <a:t>Vendors have been responsive in rolling new code to fix problems</a:t>
            </a:r>
          </a:p>
          <a:p>
            <a:pPr lvl="1"/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57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229942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They Don’t Test For This Stuff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08100"/>
            <a:ext cx="82296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Most sales engineers and support engineers don’t have access to 100G test equipment</a:t>
            </a:r>
          </a:p>
          <a:p>
            <a:pPr lvl="1"/>
            <a:r>
              <a:rPr lang="en-US" dirty="0" smtClean="0"/>
              <a:t>It’s expensive</a:t>
            </a:r>
          </a:p>
          <a:p>
            <a:pPr lvl="1"/>
            <a:r>
              <a:rPr lang="en-US" dirty="0" smtClean="0"/>
              <a:t>Setup of scenarios is time-consuming</a:t>
            </a:r>
          </a:p>
          <a:p>
            <a:r>
              <a:rPr lang="en-US" dirty="0" smtClean="0"/>
              <a:t>R&amp;E traffic profile is different than their standard model</a:t>
            </a:r>
          </a:p>
          <a:p>
            <a:pPr lvl="1"/>
            <a:r>
              <a:rPr lang="en-US" dirty="0" smtClean="0"/>
              <a:t>IMIX (Internet Mix) traffic is normal test profile</a:t>
            </a:r>
          </a:p>
          <a:p>
            <a:pPr lvl="2"/>
            <a:r>
              <a:rPr lang="en-US" dirty="0" smtClean="0"/>
              <a:t>Aggregate web browsers, email, YouTube, Netflix, etc.</a:t>
            </a:r>
          </a:p>
          <a:p>
            <a:pPr lvl="2"/>
            <a:r>
              <a:rPr lang="en-US" dirty="0" smtClean="0"/>
              <a:t>Large flow count, low per-flow bandwidth</a:t>
            </a:r>
          </a:p>
          <a:p>
            <a:pPr lvl="2"/>
            <a:r>
              <a:rPr lang="en-US" dirty="0" smtClean="0"/>
              <a:t>This is to be expected – that’s where the market is</a:t>
            </a:r>
          </a:p>
          <a:p>
            <a:pPr lvl="1"/>
            <a:r>
              <a:rPr lang="en-US" dirty="0" smtClean="0"/>
              <a:t>R&amp;E shops are the ones that get the testing done for R&amp;E profile</a:t>
            </a:r>
          </a:p>
          <a:p>
            <a:pPr lvl="2"/>
            <a:r>
              <a:rPr lang="en-US" dirty="0" err="1" smtClean="0"/>
              <a:t>SCinet</a:t>
            </a:r>
            <a:r>
              <a:rPr lang="en-US" dirty="0"/>
              <a:t> </a:t>
            </a:r>
            <a:r>
              <a:rPr lang="en-US" dirty="0" smtClean="0"/>
              <a:t>at </a:t>
            </a:r>
            <a:r>
              <a:rPr lang="en-US" dirty="0" err="1" smtClean="0"/>
              <a:t>Supercomuting</a:t>
            </a:r>
            <a:r>
              <a:rPr lang="en-US" dirty="0" smtClean="0"/>
              <a:t> conference provides huge value</a:t>
            </a:r>
          </a:p>
          <a:p>
            <a:pPr lvl="2"/>
            <a:r>
              <a:rPr lang="en-US" dirty="0" smtClean="0"/>
              <a:t>But, in the end, it’s up to us – the R&amp;E community</a:t>
            </a:r>
          </a:p>
          <a:p>
            <a:pPr lvl="2"/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58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366994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Technology, New Bugs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8900"/>
            <a:ext cx="82296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Bugs happen.</a:t>
            </a:r>
          </a:p>
          <a:p>
            <a:pPr lvl="1"/>
            <a:r>
              <a:rPr lang="en-US" dirty="0" smtClean="0"/>
              <a:t>Data integrity (traffic forwarded, but with altered data payload)</a:t>
            </a:r>
          </a:p>
          <a:p>
            <a:pPr lvl="1"/>
            <a:r>
              <a:rPr lang="en-US" dirty="0" smtClean="0"/>
              <a:t>Packet loss</a:t>
            </a:r>
          </a:p>
          <a:p>
            <a:pPr lvl="1"/>
            <a:r>
              <a:rPr lang="en-US" dirty="0" smtClean="0"/>
              <a:t>Interface wedge</a:t>
            </a:r>
          </a:p>
          <a:p>
            <a:pPr lvl="1"/>
            <a:r>
              <a:rPr lang="en-US" dirty="0" smtClean="0"/>
              <a:t>Optics flaps</a:t>
            </a:r>
          </a:p>
          <a:p>
            <a:r>
              <a:rPr lang="en-US" dirty="0" smtClean="0"/>
              <a:t>Monitoring systems are indispensable</a:t>
            </a:r>
          </a:p>
          <a:p>
            <a:r>
              <a:rPr lang="en-US" dirty="0" smtClean="0"/>
              <a:t>Finding and fixing issues is sometimes hard</a:t>
            </a:r>
          </a:p>
          <a:p>
            <a:pPr lvl="1"/>
            <a:r>
              <a:rPr lang="en-US" dirty="0" smtClean="0"/>
              <a:t>Rough guess – difficulty exponent is degrees of freedom</a:t>
            </a:r>
          </a:p>
          <a:p>
            <a:pPr lvl="2"/>
            <a:r>
              <a:rPr lang="en-US" dirty="0" smtClean="0"/>
              <a:t>Vendors/platforms, administrative domains, time zones</a:t>
            </a:r>
          </a:p>
          <a:p>
            <a:r>
              <a:rPr lang="en-US" dirty="0" smtClean="0"/>
              <a:t>Takeaway – don’t skimp on test gear (at least maintain your perfSONAR boxes)</a:t>
            </a:r>
          </a:p>
          <a:p>
            <a:pPr lvl="2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59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556117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5426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Supporting Science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8244"/>
            <a:ext cx="8229600" cy="5067920"/>
          </a:xfrm>
        </p:spPr>
        <p:txBody>
          <a:bodyPr>
            <a:normAutofit/>
          </a:bodyPr>
          <a:lstStyle/>
          <a:p>
            <a:r>
              <a:rPr lang="en-US" sz="2200" dirty="0"/>
              <a:t>The capabilities required to support </a:t>
            </a:r>
            <a:r>
              <a:rPr lang="en-US" sz="2200" dirty="0" smtClean="0"/>
              <a:t>scientific data </a:t>
            </a:r>
            <a:r>
              <a:rPr lang="en-US" sz="2200" dirty="0"/>
              <a:t>movement </a:t>
            </a:r>
            <a:r>
              <a:rPr lang="en-US" sz="2200" u="sng" dirty="0"/>
              <a:t>involve hardware and software developments at all </a:t>
            </a:r>
            <a:r>
              <a:rPr lang="en-US" sz="2200" u="sng" dirty="0" smtClean="0"/>
              <a:t>levels</a:t>
            </a:r>
            <a:r>
              <a:rPr lang="en-US" sz="2200" dirty="0" smtClean="0"/>
              <a:t>:</a:t>
            </a:r>
          </a:p>
          <a:p>
            <a:pPr marL="914400" lvl="1" indent="-457200">
              <a:spcBef>
                <a:spcPts val="600"/>
              </a:spcBef>
              <a:buFont typeface="+mj-lt"/>
              <a:buAutoNum type="arabicPeriod"/>
            </a:pPr>
            <a:r>
              <a:rPr lang="en-US" sz="2000" dirty="0" smtClean="0"/>
              <a:t>Optical signal transport</a:t>
            </a:r>
          </a:p>
          <a:p>
            <a:pPr marL="914400" lvl="1" indent="-457200">
              <a:spcBef>
                <a:spcPts val="600"/>
              </a:spcBef>
              <a:buFont typeface="+mj-lt"/>
              <a:buAutoNum type="arabicPeriod"/>
            </a:pPr>
            <a:r>
              <a:rPr lang="en-US" sz="2000" dirty="0" smtClean="0"/>
              <a:t>Network routers and switches</a:t>
            </a:r>
          </a:p>
          <a:p>
            <a:pPr marL="914400" lvl="1" indent="-457200">
              <a:spcBef>
                <a:spcPts val="600"/>
              </a:spcBef>
              <a:buFont typeface="+mj-lt"/>
              <a:buAutoNum type="arabicPeriod"/>
            </a:pPr>
            <a:r>
              <a:rPr lang="en-US" sz="2000" dirty="0">
                <a:solidFill>
                  <a:srgbClr val="FF0000"/>
                </a:solidFill>
              </a:rPr>
              <a:t>D</a:t>
            </a:r>
            <a:r>
              <a:rPr lang="en-US" sz="2000" dirty="0" smtClean="0">
                <a:solidFill>
                  <a:srgbClr val="FF0000"/>
                </a:solidFill>
              </a:rPr>
              <a:t>ata </a:t>
            </a:r>
            <a:r>
              <a:rPr lang="en-US" sz="2000" dirty="0">
                <a:solidFill>
                  <a:srgbClr val="FF0000"/>
                </a:solidFill>
              </a:rPr>
              <a:t>transport (TCP is still the </a:t>
            </a:r>
            <a:r>
              <a:rPr lang="en-US" sz="2000" dirty="0" smtClean="0">
                <a:solidFill>
                  <a:srgbClr val="FF0000"/>
                </a:solidFill>
              </a:rPr>
              <a:t>norm)</a:t>
            </a:r>
          </a:p>
          <a:p>
            <a:pPr marL="914400" lvl="1" indent="-457200">
              <a:spcBef>
                <a:spcPts val="600"/>
              </a:spcBef>
              <a:buFont typeface="+mj-lt"/>
              <a:buAutoNum type="arabicPeriod"/>
            </a:pPr>
            <a:r>
              <a:rPr lang="en-US" sz="2000" dirty="0" smtClean="0">
                <a:solidFill>
                  <a:srgbClr val="FF0000"/>
                </a:solidFill>
              </a:rPr>
              <a:t>Network monitoring and testing</a:t>
            </a:r>
          </a:p>
          <a:p>
            <a:pPr marL="914400" lvl="1" indent="-457200">
              <a:spcBef>
                <a:spcPts val="600"/>
              </a:spcBef>
              <a:buFont typeface="+mj-lt"/>
              <a:buAutoNum type="arabicPeriod"/>
            </a:pPr>
            <a:r>
              <a:rPr lang="en-US" sz="2000" dirty="0">
                <a:solidFill>
                  <a:srgbClr val="FF0000"/>
                </a:solidFill>
              </a:rPr>
              <a:t>O</a:t>
            </a:r>
            <a:r>
              <a:rPr lang="en-US" sz="2000" dirty="0" smtClean="0">
                <a:solidFill>
                  <a:srgbClr val="FF0000"/>
                </a:solidFill>
              </a:rPr>
              <a:t>perating </a:t>
            </a:r>
            <a:r>
              <a:rPr lang="en-US" sz="2000" dirty="0">
                <a:solidFill>
                  <a:srgbClr val="FF0000"/>
                </a:solidFill>
              </a:rPr>
              <a:t>system </a:t>
            </a:r>
            <a:r>
              <a:rPr lang="en-US" sz="2000" dirty="0" smtClean="0">
                <a:solidFill>
                  <a:srgbClr val="FF0000"/>
                </a:solidFill>
              </a:rPr>
              <a:t>evolution</a:t>
            </a:r>
          </a:p>
          <a:p>
            <a:pPr marL="914400" lvl="1" indent="-457200">
              <a:spcBef>
                <a:spcPts val="600"/>
              </a:spcBef>
              <a:buFont typeface="+mj-lt"/>
              <a:buAutoNum type="arabicPeriod"/>
            </a:pPr>
            <a:r>
              <a:rPr lang="en-US" sz="2000" dirty="0">
                <a:solidFill>
                  <a:srgbClr val="FF0000"/>
                </a:solidFill>
              </a:rPr>
              <a:t>D</a:t>
            </a:r>
            <a:r>
              <a:rPr lang="en-US" sz="2000" dirty="0" smtClean="0">
                <a:solidFill>
                  <a:srgbClr val="FF0000"/>
                </a:solidFill>
              </a:rPr>
              <a:t>ata </a:t>
            </a:r>
            <a:r>
              <a:rPr lang="en-US" sz="2000" dirty="0">
                <a:solidFill>
                  <a:srgbClr val="FF0000"/>
                </a:solidFill>
              </a:rPr>
              <a:t>movement and management techniques and </a:t>
            </a:r>
            <a:r>
              <a:rPr lang="en-US" sz="2000" dirty="0" smtClean="0">
                <a:solidFill>
                  <a:srgbClr val="FF0000"/>
                </a:solidFill>
              </a:rPr>
              <a:t>software</a:t>
            </a:r>
          </a:p>
          <a:p>
            <a:pPr marL="914400" lvl="1" indent="-457200">
              <a:spcBef>
                <a:spcPts val="600"/>
              </a:spcBef>
              <a:buFont typeface="+mj-lt"/>
              <a:buAutoNum type="arabicPeriod"/>
            </a:pPr>
            <a:r>
              <a:rPr lang="en-US" sz="2000" dirty="0" smtClean="0">
                <a:solidFill>
                  <a:srgbClr val="FF0000"/>
                </a:solidFill>
              </a:rPr>
              <a:t>Evolution of network architectures</a:t>
            </a:r>
          </a:p>
          <a:p>
            <a:pPr marL="914400" lvl="1" indent="-457200">
              <a:spcBef>
                <a:spcPts val="600"/>
              </a:spcBef>
              <a:buFont typeface="+mj-lt"/>
              <a:buAutoNum type="arabicPeriod"/>
            </a:pPr>
            <a:r>
              <a:rPr lang="en-US" sz="2000" dirty="0" smtClean="0">
                <a:solidFill>
                  <a:srgbClr val="FF0000"/>
                </a:solidFill>
              </a:rPr>
              <a:t>New network services</a:t>
            </a:r>
            <a:endParaRPr lang="en-US" sz="2000" dirty="0">
              <a:solidFill>
                <a:srgbClr val="FF0000"/>
              </a:solidFill>
            </a:endParaRPr>
          </a:p>
          <a:p>
            <a:pPr>
              <a:spcBef>
                <a:spcPts val="600"/>
              </a:spcBef>
            </a:pPr>
            <a:r>
              <a:rPr lang="en-US" sz="2200" dirty="0" smtClean="0"/>
              <a:t>Technology </a:t>
            </a:r>
            <a:r>
              <a:rPr lang="en-US" sz="2200" dirty="0"/>
              <a:t>advances </a:t>
            </a:r>
            <a:r>
              <a:rPr lang="en-US" sz="2200" dirty="0" smtClean="0"/>
              <a:t>in these areas </a:t>
            </a:r>
            <a:r>
              <a:rPr lang="en-US" sz="2200" u="sng" dirty="0" smtClean="0"/>
              <a:t>have </a:t>
            </a:r>
            <a:r>
              <a:rPr lang="en-US" sz="2200" u="sng" dirty="0"/>
              <a:t>resulted in today’s state-of-the-art that makes it possible for </a:t>
            </a:r>
            <a:r>
              <a:rPr lang="en-US" sz="2200" u="sng" dirty="0" smtClean="0"/>
              <a:t>science to continue innovating</a:t>
            </a:r>
            <a:endParaRPr lang="en-US" sz="2200" u="sng" dirty="0"/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79028" y="2612864"/>
            <a:ext cx="8107771" cy="226060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400" eaLnBrk="0" hangingPunct="0"/>
            <a:endParaRPr lang="en-US" sz="1200" b="1" dirty="0" smtClean="0">
              <a:solidFill>
                <a:srgbClr val="3366FF"/>
              </a:solidFill>
              <a:latin typeface="Arial" pitchFamily="-65" charset="0"/>
              <a:ea typeface="Arial" pitchFamily="-65" charset="0"/>
              <a:cs typeface="Arial" pitchFamily="-65" charset="0"/>
            </a:endParaRP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6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50316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So Far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There is no single “correct” way build a Science DMZ</a:t>
            </a:r>
          </a:p>
          <a:p>
            <a:pPr lvl="1"/>
            <a:r>
              <a:rPr lang="en-US" dirty="0" smtClean="0"/>
              <a:t>These are design patterns, not rules</a:t>
            </a:r>
          </a:p>
          <a:p>
            <a:r>
              <a:rPr lang="en-US" dirty="0" smtClean="0"/>
              <a:t>It depends on things like:</a:t>
            </a:r>
          </a:p>
          <a:p>
            <a:pPr lvl="1"/>
            <a:r>
              <a:rPr lang="en-US" dirty="0" smtClean="0"/>
              <a:t>site requirements</a:t>
            </a:r>
          </a:p>
          <a:p>
            <a:pPr lvl="1"/>
            <a:r>
              <a:rPr lang="en-US" dirty="0"/>
              <a:t>e</a:t>
            </a:r>
            <a:r>
              <a:rPr lang="en-US" dirty="0" smtClean="0"/>
              <a:t>xisting resources </a:t>
            </a:r>
          </a:p>
          <a:p>
            <a:pPr lvl="1"/>
            <a:r>
              <a:rPr lang="en-US" dirty="0" smtClean="0"/>
              <a:t>availability of dark fiber</a:t>
            </a:r>
          </a:p>
          <a:p>
            <a:pPr lvl="1"/>
            <a:r>
              <a:rPr lang="en-US" dirty="0" smtClean="0"/>
              <a:t>budget</a:t>
            </a:r>
          </a:p>
          <a:p>
            <a:endParaRPr lang="en-US" dirty="0" smtClean="0"/>
          </a:p>
          <a:p>
            <a:r>
              <a:rPr lang="en-US" dirty="0" smtClean="0"/>
              <a:t>The main point is to reduce the opportunities for packet loss, and be able to find loss if it’s present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60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040722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6964" y="5766741"/>
            <a:ext cx="2803406" cy="865481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293556" y="5766741"/>
            <a:ext cx="2560695" cy="865481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ppt-temp-OIN-2-0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 Placeholder 7"/>
          <p:cNvSpPr txBox="1">
            <a:spLocks/>
          </p:cNvSpPr>
          <p:nvPr/>
        </p:nvSpPr>
        <p:spPr>
          <a:xfrm>
            <a:off x="4648200" y="4689887"/>
            <a:ext cx="4495800" cy="215370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200" i="1" dirty="0" smtClean="0"/>
              <a:t>Jason Zurawski - </a:t>
            </a:r>
            <a:r>
              <a:rPr lang="en-US" sz="1200" i="1" dirty="0" smtClean="0">
                <a:hlinkClick r:id="rId3"/>
              </a:rPr>
              <a:t>zurawski@es.net</a:t>
            </a:r>
            <a:r>
              <a:rPr lang="en-US" sz="1200" i="1" dirty="0" smtClean="0"/>
              <a:t> </a:t>
            </a:r>
          </a:p>
          <a:p>
            <a:pPr>
              <a:defRPr/>
            </a:pPr>
            <a:r>
              <a:rPr lang="en-US" sz="1200" i="1" smtClean="0"/>
              <a:t>Mary </a:t>
            </a:r>
            <a:r>
              <a:rPr lang="en-US" sz="1200" i="1" dirty="0" smtClean="0"/>
              <a:t>Hester – </a:t>
            </a:r>
            <a:r>
              <a:rPr lang="en-US" sz="1200" i="1" dirty="0" smtClean="0">
                <a:hlinkClick r:id="rId4"/>
              </a:rPr>
              <a:t>mchester@es.net</a:t>
            </a:r>
            <a:r>
              <a:rPr lang="en-US" sz="1200" i="1" dirty="0" smtClean="0"/>
              <a:t> </a:t>
            </a:r>
          </a:p>
          <a:p>
            <a:pPr>
              <a:defRPr/>
            </a:pPr>
            <a:r>
              <a:rPr lang="en-US" sz="1200" dirty="0" smtClean="0"/>
              <a:t>	</a:t>
            </a:r>
          </a:p>
          <a:p>
            <a:pPr>
              <a:defRPr/>
            </a:pPr>
            <a:r>
              <a:rPr lang="en-US" sz="1200" dirty="0"/>
              <a:t>	</a:t>
            </a:r>
            <a:r>
              <a:rPr lang="en-US" sz="1200" dirty="0" smtClean="0"/>
              <a:t>		ESnet Science Engagement – </a:t>
            </a:r>
            <a:r>
              <a:rPr lang="en-US" sz="1200" dirty="0" smtClean="0">
                <a:hlinkClick r:id="rId5"/>
              </a:rPr>
              <a:t>engage@es.net</a:t>
            </a:r>
            <a:endParaRPr lang="en-US" sz="1200" dirty="0"/>
          </a:p>
          <a:p>
            <a:pPr>
              <a:defRPr/>
            </a:pPr>
            <a:endParaRPr lang="en-US" sz="1200" dirty="0" smtClean="0"/>
          </a:p>
          <a:p>
            <a:pPr>
              <a:defRPr/>
            </a:pPr>
            <a:r>
              <a:rPr lang="en-US" dirty="0" smtClean="0"/>
              <a:t>	</a:t>
            </a:r>
          </a:p>
          <a:p>
            <a:pPr>
              <a:defRPr/>
            </a:pPr>
            <a:endParaRPr lang="en-US" dirty="0">
              <a:hlinkClick r:id=""/>
            </a:endParaRPr>
          </a:p>
          <a:p>
            <a:pPr>
              <a:defRPr/>
            </a:pPr>
            <a:endParaRPr lang="en-US" dirty="0">
              <a:hlinkClick r:id=""/>
            </a:endParaRPr>
          </a:p>
          <a:p>
            <a:pPr algn="r">
              <a:defRPr/>
            </a:pPr>
            <a:r>
              <a:rPr lang="en-US" dirty="0" smtClean="0">
                <a:hlinkClick r:id="rId6"/>
              </a:rPr>
              <a:t>http://fasterdata.es.net</a:t>
            </a:r>
            <a:r>
              <a:rPr lang="en-US" dirty="0" smtClean="0"/>
              <a:t> 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Science DMZ Architecture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152234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6964" y="5766741"/>
            <a:ext cx="2803406" cy="865481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293556" y="5766741"/>
            <a:ext cx="2560695" cy="865481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ppt-temp-OIN-2-0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457200" y="4406900"/>
            <a:ext cx="8037513" cy="1362075"/>
          </a:xfrm>
        </p:spPr>
        <p:txBody>
          <a:bodyPr/>
          <a:lstStyle/>
          <a:p>
            <a:r>
              <a:rPr lang="en-US" dirty="0" smtClean="0"/>
              <a:t>Extra Slides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05196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84300"/>
            <a:ext cx="8229600" cy="4525963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Science data increasing both in volume and in value</a:t>
            </a:r>
          </a:p>
          <a:p>
            <a:pPr lvl="1"/>
            <a:r>
              <a:rPr lang="en-US" dirty="0" smtClean="0"/>
              <a:t>Higher instrument performance</a:t>
            </a:r>
          </a:p>
          <a:p>
            <a:pPr lvl="1"/>
            <a:r>
              <a:rPr lang="en-US" dirty="0" smtClean="0"/>
              <a:t>Increased capacity for discovery</a:t>
            </a:r>
          </a:p>
          <a:p>
            <a:pPr lvl="1"/>
            <a:r>
              <a:rPr lang="en-US" dirty="0" smtClean="0"/>
              <a:t>Analyses previously not possible</a:t>
            </a:r>
          </a:p>
          <a:p>
            <a:r>
              <a:rPr lang="en-US" dirty="0" smtClean="0"/>
              <a:t>Lots of promise, but only if scientists can actually work with the data</a:t>
            </a:r>
          </a:p>
          <a:p>
            <a:pPr lvl="1"/>
            <a:r>
              <a:rPr lang="en-US" dirty="0" smtClean="0"/>
              <a:t>Data has to get to analysis resources</a:t>
            </a:r>
          </a:p>
          <a:p>
            <a:pPr lvl="1"/>
            <a:r>
              <a:rPr lang="en-US" dirty="0" smtClean="0"/>
              <a:t>Results have to get to people</a:t>
            </a:r>
          </a:p>
          <a:p>
            <a:pPr lvl="1"/>
            <a:r>
              <a:rPr lang="en-US" dirty="0" smtClean="0"/>
              <a:t>People have to share results</a:t>
            </a:r>
          </a:p>
          <a:p>
            <a:r>
              <a:rPr lang="en-US" dirty="0" smtClean="0"/>
              <a:t>Common pain point – data mobility</a:t>
            </a:r>
          </a:p>
          <a:p>
            <a:pPr lvl="1"/>
            <a:r>
              <a:rPr lang="en-US" dirty="0" smtClean="0"/>
              <a:t>Movement of data between instruments, facilities, analysis systems, and scientists is a gating factor for much of data intensive science</a:t>
            </a:r>
          </a:p>
          <a:p>
            <a:pPr lvl="1"/>
            <a:r>
              <a:rPr lang="en-US" dirty="0" smtClean="0"/>
              <a:t>Data mobility is not the only part of data intensive science – not even the most important part</a:t>
            </a:r>
          </a:p>
          <a:p>
            <a:pPr lvl="1"/>
            <a:r>
              <a:rPr lang="en-US" dirty="0" smtClean="0"/>
              <a:t>However, without data mobility data intensive science is hard</a:t>
            </a:r>
          </a:p>
          <a:p>
            <a:r>
              <a:rPr lang="en-US" dirty="0" smtClean="0"/>
              <a:t>We need to move data – how can we do it consistently well?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63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2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846277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Central Role of the Network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64889"/>
          </a:xfrm>
        </p:spPr>
        <p:txBody>
          <a:bodyPr>
            <a:normAutofit lnSpcReduction="10000"/>
          </a:bodyPr>
          <a:lstStyle/>
          <a:p>
            <a:r>
              <a:rPr lang="en-US" sz="1900" dirty="0" smtClean="0"/>
              <a:t>The very structure of modern science assumes science networks exist: high performance, feature rich, global scope</a:t>
            </a:r>
          </a:p>
          <a:p>
            <a:pPr marL="0" indent="0"/>
            <a:r>
              <a:rPr lang="en-US" sz="1900" dirty="0">
                <a:sym typeface="Wingdings"/>
              </a:rPr>
              <a:t>What is important?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sz="1800" dirty="0">
                <a:sym typeface="Wingdings"/>
              </a:rPr>
              <a:t>Correctness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sz="1800" dirty="0">
                <a:sym typeface="Wingdings"/>
              </a:rPr>
              <a:t>Consistency</a:t>
            </a:r>
          </a:p>
          <a:p>
            <a:pPr marL="685800" lvl="1" indent="-457200">
              <a:buFont typeface="+mj-lt"/>
              <a:buAutoNum type="arabicPeriod"/>
            </a:pPr>
            <a:r>
              <a:rPr lang="en-US" sz="1800" dirty="0" smtClean="0">
                <a:sym typeface="Wingdings"/>
              </a:rPr>
              <a:t>Performance</a:t>
            </a:r>
            <a:endParaRPr lang="en-US" sz="1800" dirty="0" smtClean="0"/>
          </a:p>
          <a:p>
            <a:r>
              <a:rPr lang="en-US" sz="1900" dirty="0" smtClean="0"/>
              <a:t>What is “The Network” anyway?</a:t>
            </a:r>
          </a:p>
          <a:p>
            <a:pPr lvl="1"/>
            <a:r>
              <a:rPr lang="en-US" sz="1800" dirty="0" smtClean="0">
                <a:sym typeface="Wingdings"/>
              </a:rPr>
              <a:t>“</a:t>
            </a:r>
            <a:r>
              <a:rPr lang="en-US" sz="1800" dirty="0">
                <a:sym typeface="Wingdings"/>
              </a:rPr>
              <a:t>The Network” is the set of devices and applications involved in the use of a remote </a:t>
            </a:r>
            <a:r>
              <a:rPr lang="en-US" sz="1800" dirty="0" smtClean="0">
                <a:sym typeface="Wingdings"/>
              </a:rPr>
              <a:t>resource</a:t>
            </a:r>
          </a:p>
          <a:p>
            <a:pPr lvl="2"/>
            <a:r>
              <a:rPr lang="en-US" sz="1800" dirty="0" smtClean="0">
                <a:sym typeface="Wingdings"/>
              </a:rPr>
              <a:t>This is not about supercomputer interconnects</a:t>
            </a:r>
          </a:p>
          <a:p>
            <a:pPr lvl="2"/>
            <a:r>
              <a:rPr lang="en-US" sz="1800" dirty="0" smtClean="0">
                <a:sym typeface="Wingdings"/>
              </a:rPr>
              <a:t>This is about data flow from experiment to analysis, between facilities, etc.</a:t>
            </a:r>
            <a:endParaRPr lang="en-US" sz="1800" dirty="0">
              <a:sym typeface="Wingdings"/>
            </a:endParaRPr>
          </a:p>
          <a:p>
            <a:pPr lvl="1"/>
            <a:r>
              <a:rPr lang="en-US" sz="1800" dirty="0" smtClean="0">
                <a:sym typeface="Wingdings"/>
              </a:rPr>
              <a:t>User interfaces for “</a:t>
            </a:r>
            <a:r>
              <a:rPr lang="en-US" sz="1800" dirty="0">
                <a:sym typeface="Wingdings"/>
              </a:rPr>
              <a:t>The </a:t>
            </a:r>
            <a:r>
              <a:rPr lang="en-US" sz="1800" dirty="0" smtClean="0">
                <a:sym typeface="Wingdings"/>
              </a:rPr>
              <a:t>Network” – portal, data transfer tool, workflow engine</a:t>
            </a:r>
          </a:p>
          <a:p>
            <a:pPr lvl="1"/>
            <a:r>
              <a:rPr lang="en-US" sz="1800" dirty="0" smtClean="0">
                <a:sym typeface="Wingdings"/>
              </a:rPr>
              <a:t>Therefore, servers and applications must also be considered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64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140091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"/>
          <p:cNvSpPr>
            <a:spLocks noGrp="1"/>
          </p:cNvSpPr>
          <p:nvPr>
            <p:ph type="title"/>
          </p:nvPr>
        </p:nvSpPr>
        <p:spPr>
          <a:xfrm>
            <a:off x="0" y="185739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Wide Area Network is Engineered for Elephants</a:t>
            </a:r>
            <a:endParaRPr lang="en-US" dirty="0"/>
          </a:p>
        </p:txBody>
      </p:sp>
      <p:pic>
        <p:nvPicPr>
          <p:cNvPr id="7" name="Content Placeholder 19" descr="Screen Shot 2012-01-28 at 6.58.29 PM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 bwMode="auto">
          <a:xfrm>
            <a:off x="3275152" y="1344069"/>
            <a:ext cx="2625109" cy="2116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AM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6394" y="4792752"/>
            <a:ext cx="2397425" cy="1066286"/>
          </a:xfrm>
          <a:prstGeom prst="rect">
            <a:avLst/>
          </a:prstGeom>
        </p:spPr>
      </p:pic>
      <p:pic>
        <p:nvPicPr>
          <p:cNvPr id="43" name="Picture 42" descr="100G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583" y="1751680"/>
            <a:ext cx="1788813" cy="1672645"/>
          </a:xfrm>
          <a:prstGeom prst="rect">
            <a:avLst/>
          </a:prstGeom>
        </p:spPr>
      </p:pic>
      <p:grpSp>
        <p:nvGrpSpPr>
          <p:cNvPr id="44" name="Group 43"/>
          <p:cNvGrpSpPr/>
          <p:nvPr/>
        </p:nvGrpSpPr>
        <p:grpSpPr>
          <a:xfrm>
            <a:off x="794966" y="4600049"/>
            <a:ext cx="1961683" cy="1421504"/>
            <a:chOff x="4285933" y="1262841"/>
            <a:chExt cx="3384867" cy="2671146"/>
          </a:xfrm>
        </p:grpSpPr>
        <p:pic>
          <p:nvPicPr>
            <p:cNvPr id="45" name="Picture 44" descr="youtube.jpe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96097" y="1571208"/>
              <a:ext cx="988959" cy="743409"/>
            </a:xfrm>
            <a:prstGeom prst="rect">
              <a:avLst/>
            </a:prstGeom>
          </p:spPr>
        </p:pic>
        <p:pic>
          <p:nvPicPr>
            <p:cNvPr id="46" name="Picture 45" descr="netflix_logo.jpe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34986" y="2437293"/>
              <a:ext cx="722222" cy="429496"/>
            </a:xfrm>
            <a:prstGeom prst="rect">
              <a:avLst/>
            </a:prstGeom>
          </p:spPr>
        </p:pic>
        <p:pic>
          <p:nvPicPr>
            <p:cNvPr id="47" name="Picture 46" descr="hulu.jpe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37811" y="1671472"/>
              <a:ext cx="892443" cy="314282"/>
            </a:xfrm>
            <a:prstGeom prst="rect">
              <a:avLst/>
            </a:prstGeom>
          </p:spPr>
        </p:pic>
        <p:pic>
          <p:nvPicPr>
            <p:cNvPr id="48" name="Picture 47" descr="facebook logo.jpe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16533" y="2970693"/>
              <a:ext cx="557778" cy="592323"/>
            </a:xfrm>
            <a:prstGeom prst="rect">
              <a:avLst/>
            </a:prstGeom>
          </p:spPr>
        </p:pic>
        <p:pic>
          <p:nvPicPr>
            <p:cNvPr id="49" name="Picture 48" descr="Google logo.jpe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53287" y="2155595"/>
              <a:ext cx="1511597" cy="618077"/>
            </a:xfrm>
            <a:prstGeom prst="rect">
              <a:avLst/>
            </a:prstGeom>
          </p:spPr>
        </p:pic>
        <p:sp>
          <p:nvSpPr>
            <p:cNvPr id="50" name="Freeform 49"/>
            <p:cNvSpPr/>
            <p:nvPr/>
          </p:nvSpPr>
          <p:spPr>
            <a:xfrm>
              <a:off x="6904647" y="3690016"/>
              <a:ext cx="0" cy="0"/>
            </a:xfrm>
            <a:custGeom>
              <a:avLst/>
              <a:gdLst>
                <a:gd name="connsiteX0" fmla="*/ 0 w 0"/>
                <a:gd name="connsiteY0" fmla="*/ 0 h 0"/>
                <a:gd name="connsiteX1" fmla="*/ 0 w 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51" name="Cloud 50"/>
            <p:cNvSpPr/>
            <p:nvPr/>
          </p:nvSpPr>
          <p:spPr>
            <a:xfrm>
              <a:off x="4285933" y="1262841"/>
              <a:ext cx="3384867" cy="2671146"/>
            </a:xfrm>
            <a:prstGeom prst="cloud">
              <a:avLst/>
            </a:prstGeom>
            <a:noFill/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latin typeface="Arial"/>
              </a:endParaRPr>
            </a:p>
          </p:txBody>
        </p:sp>
      </p:grpSp>
      <p:pic>
        <p:nvPicPr>
          <p:cNvPr id="53" name="Picture 52" descr="clip-art-of-mice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0804" y="5020079"/>
            <a:ext cx="400805" cy="260523"/>
          </a:xfrm>
          <a:prstGeom prst="rect">
            <a:avLst/>
          </a:prstGeom>
        </p:spPr>
      </p:pic>
      <p:sp>
        <p:nvSpPr>
          <p:cNvPr id="13" name="Right Arrow 12"/>
          <p:cNvSpPr/>
          <p:nvPr/>
        </p:nvSpPr>
        <p:spPr>
          <a:xfrm flipV="1">
            <a:off x="2360697" y="3707378"/>
            <a:ext cx="1108199" cy="246027"/>
          </a:xfrm>
          <a:prstGeom prst="rightArrow">
            <a:avLst/>
          </a:prstGeom>
          <a:ln w="9525" cmpd="sng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  <a:latin typeface="Arial"/>
            </a:endParaRPr>
          </a:p>
        </p:txBody>
      </p:sp>
      <p:sp>
        <p:nvSpPr>
          <p:cNvPr id="26" name="Right Arrow 25"/>
          <p:cNvSpPr/>
          <p:nvPr/>
        </p:nvSpPr>
        <p:spPr>
          <a:xfrm flipV="1">
            <a:off x="5216890" y="3720078"/>
            <a:ext cx="1108199" cy="246027"/>
          </a:xfrm>
          <a:prstGeom prst="rightArrow">
            <a:avLst/>
          </a:prstGeom>
          <a:ln w="9525" cmpd="sng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  <a:latin typeface="Arial"/>
            </a:endParaRPr>
          </a:p>
        </p:txBody>
      </p:sp>
      <p:pic>
        <p:nvPicPr>
          <p:cNvPr id="22" name="Picture 21" descr="Screen Shot 2012-12-05 at 6.52.08 PM.png"/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97" r="-1097"/>
          <a:stretch/>
        </p:blipFill>
        <p:spPr>
          <a:xfrm>
            <a:off x="6570045" y="1927437"/>
            <a:ext cx="1916138" cy="1484176"/>
          </a:xfrm>
          <a:prstGeom prst="rect">
            <a:avLst/>
          </a:prstGeom>
        </p:spPr>
      </p:pic>
      <p:pic>
        <p:nvPicPr>
          <p:cNvPr id="21" name="Picture 20" descr="clip-art-of-mice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0633" y="5020079"/>
            <a:ext cx="400805" cy="260523"/>
          </a:xfrm>
          <a:prstGeom prst="rect">
            <a:avLst/>
          </a:prstGeom>
        </p:spPr>
      </p:pic>
      <p:pic>
        <p:nvPicPr>
          <p:cNvPr id="23" name="Picture 22" descr="clip-art-of-mice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8043" y="5509795"/>
            <a:ext cx="400805" cy="260523"/>
          </a:xfrm>
          <a:prstGeom prst="rect">
            <a:avLst/>
          </a:prstGeom>
        </p:spPr>
      </p:pic>
      <p:pic>
        <p:nvPicPr>
          <p:cNvPr id="24" name="Picture 23" descr="clip-art-of-mice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8327" y="5649574"/>
            <a:ext cx="400805" cy="260523"/>
          </a:xfrm>
          <a:prstGeom prst="rect">
            <a:avLst/>
          </a:prstGeom>
        </p:spPr>
      </p:pic>
      <p:pic>
        <p:nvPicPr>
          <p:cNvPr id="25" name="Picture 24" descr="clip-art-of-mice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3793" y="4590820"/>
            <a:ext cx="400805" cy="260523"/>
          </a:xfrm>
          <a:prstGeom prst="rect">
            <a:avLst/>
          </a:prstGeom>
        </p:spPr>
      </p:pic>
      <p:pic>
        <p:nvPicPr>
          <p:cNvPr id="27" name="Picture 26" descr="clip-art-of-mice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1316" y="5168938"/>
            <a:ext cx="400805" cy="260523"/>
          </a:xfrm>
          <a:prstGeom prst="rect">
            <a:avLst/>
          </a:prstGeom>
        </p:spPr>
      </p:pic>
      <p:pic>
        <p:nvPicPr>
          <p:cNvPr id="28" name="Picture 27" descr="clip-art-of-mice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8157" y="4530267"/>
            <a:ext cx="400805" cy="260523"/>
          </a:xfrm>
          <a:prstGeom prst="rect">
            <a:avLst/>
          </a:prstGeom>
        </p:spPr>
      </p:pic>
      <p:sp>
        <p:nvSpPr>
          <p:cNvPr id="31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7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1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29063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268111"/>
            <a:ext cx="9144000" cy="84826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Time to Raise Your Network Expectations: </a:t>
            </a:r>
            <a:br>
              <a:rPr lang="en-US" dirty="0" smtClean="0"/>
            </a:br>
            <a:r>
              <a:rPr lang="en-US" sz="2000" i="1" dirty="0" smtClean="0"/>
              <a:t>Time to Copy 1 Terabyte</a:t>
            </a:r>
            <a:endParaRPr lang="en-US" sz="2000" i="1" dirty="0"/>
          </a:p>
        </p:txBody>
      </p:sp>
      <p:sp>
        <p:nvSpPr>
          <p:cNvPr id="126979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457200" y="1346585"/>
            <a:ext cx="8229600" cy="5041163"/>
          </a:xfrm>
        </p:spPr>
        <p:txBody>
          <a:bodyPr/>
          <a:lstStyle/>
          <a:p>
            <a:r>
              <a:rPr lang="en-US" sz="1600" dirty="0" smtClean="0"/>
              <a:t>On a…</a:t>
            </a:r>
          </a:p>
          <a:p>
            <a:pPr lvl="2"/>
            <a:r>
              <a:rPr lang="en-US" sz="1600" dirty="0" smtClean="0"/>
              <a:t>10 Mbps network: 300 hrs (12.5 days)</a:t>
            </a:r>
          </a:p>
          <a:p>
            <a:pPr lvl="2"/>
            <a:r>
              <a:rPr lang="en-US" sz="1600" dirty="0" smtClean="0"/>
              <a:t>100 Mbps network: 30 hrs</a:t>
            </a:r>
          </a:p>
          <a:p>
            <a:pPr lvl="2"/>
            <a:r>
              <a:rPr lang="en-US" sz="1600" dirty="0" smtClean="0"/>
              <a:t>1 </a:t>
            </a:r>
            <a:r>
              <a:rPr lang="en-US" sz="1600" dirty="0" err="1" smtClean="0"/>
              <a:t>Gbps</a:t>
            </a:r>
            <a:r>
              <a:rPr lang="en-US" sz="1600" dirty="0" smtClean="0"/>
              <a:t> network: 3 hrs (are your disks fast enough?)</a:t>
            </a:r>
          </a:p>
          <a:p>
            <a:pPr lvl="2"/>
            <a:r>
              <a:rPr lang="en-US" sz="1600" dirty="0" smtClean="0"/>
              <a:t>10 Gbps network: 20 minutes (need really fast disks and </a:t>
            </a:r>
            <a:r>
              <a:rPr lang="en-US" sz="1600" dirty="0" err="1" smtClean="0"/>
              <a:t>filesystems</a:t>
            </a:r>
            <a:r>
              <a:rPr lang="en-US" sz="1600" dirty="0" smtClean="0"/>
              <a:t>)</a:t>
            </a:r>
          </a:p>
          <a:p>
            <a:pPr marL="457200" lvl="2" indent="0">
              <a:buNone/>
            </a:pPr>
            <a:endParaRPr lang="en-US" sz="1600" dirty="0" smtClean="0"/>
          </a:p>
          <a:p>
            <a:pPr lvl="1"/>
            <a:r>
              <a:rPr lang="en-US" sz="1600" dirty="0" smtClean="0"/>
              <a:t>These figures assume some headroom left for other users</a:t>
            </a:r>
          </a:p>
          <a:p>
            <a:pPr lvl="2"/>
            <a:r>
              <a:rPr lang="en-US" sz="1600" dirty="0" smtClean="0"/>
              <a:t>Compare these speeds to:</a:t>
            </a:r>
          </a:p>
          <a:p>
            <a:pPr lvl="3"/>
            <a:r>
              <a:rPr lang="en-US" sz="1600" dirty="0" smtClean="0"/>
              <a:t>USB 2.0 portable disk  </a:t>
            </a:r>
          </a:p>
          <a:p>
            <a:pPr lvl="4"/>
            <a:r>
              <a:rPr lang="en-US" sz="1600" b="1" i="1" u="sng" dirty="0" smtClean="0"/>
              <a:t>20-30 hours to load 1 Terabyte</a:t>
            </a:r>
            <a:endParaRPr lang="en-US" sz="1600" b="1" i="1" u="sng" dirty="0"/>
          </a:p>
        </p:txBody>
      </p:sp>
      <p:pic>
        <p:nvPicPr>
          <p:cNvPr id="5" name="Picture 4" descr="Screen Shot 2012-10-09 at 9.22.31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923" y="4369351"/>
            <a:ext cx="1108083" cy="1263276"/>
          </a:xfrm>
          <a:prstGeom prst="rect">
            <a:avLst/>
          </a:prstGeom>
        </p:spPr>
      </p:pic>
      <p:pic>
        <p:nvPicPr>
          <p:cNvPr id="7" name="Picture 6" descr="Screen Shot 2012-10-09 at 9.23.55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9127" y="4369351"/>
            <a:ext cx="2406688" cy="1404762"/>
          </a:xfrm>
          <a:prstGeom prst="rect">
            <a:avLst/>
          </a:prstGeom>
        </p:spPr>
      </p:pic>
      <p:sp>
        <p:nvSpPr>
          <p:cNvPr id="8" name="Plus 7"/>
          <p:cNvSpPr/>
          <p:nvPr/>
        </p:nvSpPr>
        <p:spPr>
          <a:xfrm>
            <a:off x="2783915" y="4546600"/>
            <a:ext cx="1206500" cy="914400"/>
          </a:xfrm>
          <a:prstGeom prst="mathPlu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Arial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5012727" y="5701966"/>
            <a:ext cx="863600" cy="464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+mj-lt"/>
                <a:ea typeface="ＭＳ Ｐゴシック" pitchFamily="-108" charset="-128"/>
                <a:cs typeface="ＭＳ Ｐゴシック" pitchFamily="-108" charset="-128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-108" charset="0"/>
                <a:ea typeface="ＭＳ Ｐゴシック" pitchFamily="-108" charset="-128"/>
                <a:cs typeface="ＭＳ Ｐゴシック" pitchFamily="-108" charset="-128"/>
              </a:defRPr>
            </a:lvl9pPr>
          </a:lstStyle>
          <a:p>
            <a:r>
              <a:rPr lang="en-US" sz="600" dirty="0">
                <a:solidFill>
                  <a:srgbClr val="FF0000"/>
                </a:solidFill>
                <a:latin typeface="Arial"/>
              </a:rPr>
              <a:t>© 2013 </a:t>
            </a:r>
            <a:r>
              <a:rPr lang="en-US" sz="600" dirty="0" smtClean="0">
                <a:solidFill>
                  <a:srgbClr val="FF0000"/>
                </a:solidFill>
                <a:latin typeface="Arial"/>
              </a:rPr>
              <a:t>FedEx</a:t>
            </a:r>
            <a:endParaRPr lang="en-US" sz="60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392719" y="6143821"/>
            <a:ext cx="266513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/>
              <a:t>See Also:</a:t>
            </a:r>
            <a:r>
              <a:rPr lang="en-US" sz="1200" dirty="0"/>
              <a:t> </a:t>
            </a:r>
            <a:r>
              <a:rPr lang="en-US" sz="1200" dirty="0" smtClean="0">
                <a:hlinkClick r:id="rId5"/>
              </a:rPr>
              <a:t>http</a:t>
            </a:r>
            <a:r>
              <a:rPr lang="en-US" sz="1200" dirty="0">
                <a:hlinkClick r:id="rId5"/>
              </a:rPr>
              <a:t>://what-if.xkcd.com/31</a:t>
            </a:r>
            <a:r>
              <a:rPr lang="en-US" sz="1200" dirty="0" smtClean="0">
                <a:hlinkClick r:id="rId5"/>
              </a:rPr>
              <a:t>/</a:t>
            </a:r>
            <a:r>
              <a:rPr lang="en-US" sz="1200" dirty="0" smtClean="0"/>
              <a:t> </a:t>
            </a:r>
            <a:endParaRPr lang="en-US" sz="1200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8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6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301514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Sample Data Transfer Rates</a:t>
            </a:r>
            <a:endParaRPr lang="en-US" sz="4000" dirty="0"/>
          </a:p>
        </p:txBody>
      </p:sp>
      <p:pic>
        <p:nvPicPr>
          <p:cNvPr id="6" name="Content Placeholder 5" descr="data-rate-1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8"/>
          <a:stretch/>
        </p:blipFill>
        <p:spPr>
          <a:xfrm>
            <a:off x="287866" y="1240762"/>
            <a:ext cx="8630355" cy="3809077"/>
          </a:xfrm>
        </p:spPr>
      </p:pic>
      <p:sp>
        <p:nvSpPr>
          <p:cNvPr id="7" name="Text Box 1030"/>
          <p:cNvSpPr txBox="1">
            <a:spLocks noChangeArrowheads="1"/>
          </p:cNvSpPr>
          <p:nvPr/>
        </p:nvSpPr>
        <p:spPr bwMode="auto">
          <a:xfrm>
            <a:off x="1117600" y="5049839"/>
            <a:ext cx="8026400" cy="1200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27" tIns="45713" rIns="91427" bIns="45713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latin typeface="Helvetica" pitchFamily="-112" charset="0"/>
              </a:rPr>
              <a:t>This table available </a:t>
            </a:r>
            <a:r>
              <a:rPr lang="en-US" dirty="0" smtClean="0">
                <a:latin typeface="Helvetica" pitchFamily="-112" charset="0"/>
              </a:rPr>
              <a:t>at:</a:t>
            </a:r>
          </a:p>
          <a:p>
            <a:pPr>
              <a:spcBef>
                <a:spcPct val="50000"/>
              </a:spcBef>
            </a:pPr>
            <a:r>
              <a:rPr lang="en-US" dirty="0" smtClean="0">
                <a:latin typeface="Helvetica" pitchFamily="-112" charset="0"/>
                <a:hlinkClick r:id="rId3"/>
              </a:rPr>
              <a:t>http</a:t>
            </a:r>
            <a:r>
              <a:rPr lang="en-US" dirty="0">
                <a:latin typeface="Helvetica" pitchFamily="-112" charset="0"/>
                <a:hlinkClick r:id="rId3"/>
              </a:rPr>
              <a:t>://fasterdata.es.net/fasterdata-home/requirements-and-expectations</a:t>
            </a:r>
            <a:r>
              <a:rPr lang="en-US" dirty="0" smtClean="0">
                <a:latin typeface="Helvetica" pitchFamily="-112" charset="0"/>
                <a:hlinkClick r:id="rId3"/>
              </a:rPr>
              <a:t>/</a:t>
            </a:r>
            <a:endParaRPr lang="en-US" dirty="0">
              <a:latin typeface="Helvetica" pitchFamily="-112" charset="0"/>
            </a:endParaRPr>
          </a:p>
          <a:p>
            <a:pPr>
              <a:spcBef>
                <a:spcPct val="50000"/>
              </a:spcBef>
            </a:pPr>
            <a:endParaRPr lang="en-US" dirty="0" smtClean="0">
              <a:latin typeface="Helvetica" pitchFamily="-112" charset="0"/>
            </a:endParaRP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4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289846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1622</TotalTime>
  <Words>5493</Words>
  <Application>Microsoft Macintosh PowerPoint</Application>
  <PresentationFormat>On-screen Show (4:3)</PresentationFormat>
  <Paragraphs>670</Paragraphs>
  <Slides>64</Slides>
  <Notes>28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5" baseType="lpstr">
      <vt:lpstr>Office Theme</vt:lpstr>
      <vt:lpstr>Science DMZ Architecture</vt:lpstr>
      <vt:lpstr>Community Context</vt:lpstr>
      <vt:lpstr>Overview</vt:lpstr>
      <vt:lpstr>What is ESnet?</vt:lpstr>
      <vt:lpstr>PowerPoint Presentation</vt:lpstr>
      <vt:lpstr>Supporting Science Data</vt:lpstr>
      <vt:lpstr>Wide Area Network is Engineered for Elephants</vt:lpstr>
      <vt:lpstr>Time to Raise Your Network Expectations:  Time to Copy 1 Terabyte</vt:lpstr>
      <vt:lpstr>Sample Data Transfer Rates</vt:lpstr>
      <vt:lpstr>Use Case = End to End Exchange</vt:lpstr>
      <vt:lpstr>Meet Alice &amp; Bob - They are Science Cats</vt:lpstr>
      <vt:lpstr>Expectations &amp; Realities</vt:lpstr>
      <vt:lpstr>Meet Alice &amp; Bob; Sad Reality</vt:lpstr>
      <vt:lpstr>Which leads us to the Science DMZ…</vt:lpstr>
      <vt:lpstr>The Science DMZ in 1 Slide</vt:lpstr>
      <vt:lpstr>Science DMZ Background</vt:lpstr>
      <vt:lpstr>TCP – Ubiquitous and Fragile</vt:lpstr>
      <vt:lpstr>A small amount of packet loss makes a huge difference in TCP performance</vt:lpstr>
      <vt:lpstr>How Do We Accommodate TCP?</vt:lpstr>
      <vt:lpstr>Overview</vt:lpstr>
      <vt:lpstr>Traditional Network DMZ</vt:lpstr>
      <vt:lpstr>The Data Transfer Superfecta: Science DMZ Model</vt:lpstr>
      <vt:lpstr>Science DMZ Takes Many Forms</vt:lpstr>
      <vt:lpstr>Ad Hoc DTN Deployment</vt:lpstr>
      <vt:lpstr>Legacy Method: Ad Hoc DTN Deployment</vt:lpstr>
      <vt:lpstr>A better approach: simple Science DMZ</vt:lpstr>
      <vt:lpstr>Small-scale Science DMZ Deployment</vt:lpstr>
      <vt:lpstr>Prototype Science DMZ Data Path</vt:lpstr>
      <vt:lpstr>Prototype With Virtual Circuits</vt:lpstr>
      <vt:lpstr>Virtual Circuit Prototype Deployment</vt:lpstr>
      <vt:lpstr>Support For Multiple Projects</vt:lpstr>
      <vt:lpstr>Multiple Projects</vt:lpstr>
      <vt:lpstr>Supercomputer Center Deployment</vt:lpstr>
      <vt:lpstr>Supercomputer Center</vt:lpstr>
      <vt:lpstr>Supercomputer Center Data Path</vt:lpstr>
      <vt:lpstr>Major Data Site Deployment</vt:lpstr>
      <vt:lpstr>Data Site – Architecture</vt:lpstr>
      <vt:lpstr>Distributed Science DMZ</vt:lpstr>
      <vt:lpstr>Distributed Science DMZ – Dark Fiber</vt:lpstr>
      <vt:lpstr>Multiple Science DMZs – Dark Fiber</vt:lpstr>
      <vt:lpstr>Common Threads</vt:lpstr>
      <vt:lpstr>Network Research Project Requirements</vt:lpstr>
      <vt:lpstr>Science DMZ With Separate Research Area</vt:lpstr>
      <vt:lpstr>Science DMZ With Separate Research Area</vt:lpstr>
      <vt:lpstr>Science DMZ – Flexible Design Pattern</vt:lpstr>
      <vt:lpstr>Science DMZ – Separate SDN Connection</vt:lpstr>
      <vt:lpstr>Science DMZ – Production SDN Connection</vt:lpstr>
      <vt:lpstr>Science DMZ – SDN Campus Border</vt:lpstr>
      <vt:lpstr>Equipment – Routers and Switches</vt:lpstr>
      <vt:lpstr>Common Circumstance: Multiple Ingress Data Flows, Common Egress</vt:lpstr>
      <vt:lpstr>Output Queue Drops – Common Locations</vt:lpstr>
      <vt:lpstr>Router and Switch Output Queues</vt:lpstr>
      <vt:lpstr>“Please tell me – what should I buy??”</vt:lpstr>
      <vt:lpstr>You are not alone</vt:lpstr>
      <vt:lpstr>Some Stuff We Think Is Important</vt:lpstr>
      <vt:lpstr>Experience With 100G Equipment</vt:lpstr>
      <vt:lpstr>Platform Limitations</vt:lpstr>
      <vt:lpstr>They Don’t Test For This Stuff</vt:lpstr>
      <vt:lpstr>New Technology, New Bugs</vt:lpstr>
      <vt:lpstr>Summary So Far</vt:lpstr>
      <vt:lpstr>Science DMZ Architecture</vt:lpstr>
      <vt:lpstr>Extra Slides</vt:lpstr>
      <vt:lpstr>Motivation</vt:lpstr>
      <vt:lpstr>The Central Role of the Network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UITS</dc:creator>
  <cp:lastModifiedBy>Jason Zurawski</cp:lastModifiedBy>
  <cp:revision>33</cp:revision>
  <dcterms:created xsi:type="dcterms:W3CDTF">2014-06-05T15:04:40Z</dcterms:created>
  <dcterms:modified xsi:type="dcterms:W3CDTF">2014-09-19T15:46:55Z</dcterms:modified>
</cp:coreProperties>
</file>