
<file path=[Content_Types].xml><?xml version="1.0" encoding="utf-8"?>
<Types xmlns="http://schemas.openxmlformats.org/package/2006/content-types">
  <Default Extension="xml" ContentType="application/xml"/>
  <Default Extension="jpg" ContentType="image/jpeg"/>
  <Default Extension="tiff" ContentType="image/tiff"/>
  <Default Extension="emf" ContentType="image/x-emf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1" r:id="rId3"/>
  </p:sldMasterIdLst>
  <p:notesMasterIdLst>
    <p:notesMasterId r:id="rId70"/>
  </p:notesMasterIdLst>
  <p:sldIdLst>
    <p:sldId id="399" r:id="rId4"/>
    <p:sldId id="400" r:id="rId5"/>
    <p:sldId id="318" r:id="rId6"/>
    <p:sldId id="319" r:id="rId7"/>
    <p:sldId id="320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41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5" r:id="rId27"/>
    <p:sldId id="356" r:id="rId28"/>
    <p:sldId id="357" r:id="rId29"/>
    <p:sldId id="342" r:id="rId30"/>
    <p:sldId id="331" r:id="rId31"/>
    <p:sldId id="332" r:id="rId32"/>
    <p:sldId id="333" r:id="rId33"/>
    <p:sldId id="397" r:id="rId34"/>
    <p:sldId id="398" r:id="rId35"/>
    <p:sldId id="396" r:id="rId36"/>
    <p:sldId id="395" r:id="rId37"/>
    <p:sldId id="312" r:id="rId38"/>
    <p:sldId id="314" r:id="rId39"/>
    <p:sldId id="358" r:id="rId40"/>
    <p:sldId id="394" r:id="rId41"/>
    <p:sldId id="372" r:id="rId42"/>
    <p:sldId id="373" r:id="rId43"/>
    <p:sldId id="361" r:id="rId44"/>
    <p:sldId id="362" r:id="rId45"/>
    <p:sldId id="367" r:id="rId46"/>
    <p:sldId id="375" r:id="rId47"/>
    <p:sldId id="368" r:id="rId48"/>
    <p:sldId id="374" r:id="rId49"/>
    <p:sldId id="363" r:id="rId50"/>
    <p:sldId id="369" r:id="rId51"/>
    <p:sldId id="370" r:id="rId52"/>
    <p:sldId id="371" r:id="rId53"/>
    <p:sldId id="378" r:id="rId54"/>
    <p:sldId id="379" r:id="rId55"/>
    <p:sldId id="364" r:id="rId56"/>
    <p:sldId id="359" r:id="rId57"/>
    <p:sldId id="381" r:id="rId58"/>
    <p:sldId id="390" r:id="rId59"/>
    <p:sldId id="391" r:id="rId60"/>
    <p:sldId id="392" r:id="rId61"/>
    <p:sldId id="382" r:id="rId62"/>
    <p:sldId id="383" r:id="rId63"/>
    <p:sldId id="384" r:id="rId64"/>
    <p:sldId id="385" r:id="rId65"/>
    <p:sldId id="386" r:id="rId66"/>
    <p:sldId id="387" r:id="rId67"/>
    <p:sldId id="388" r:id="rId68"/>
    <p:sldId id="389" r:id="rId6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0" autoAdjust="0"/>
    <p:restoredTop sz="86563" autoAdjust="0"/>
  </p:normalViewPr>
  <p:slideViewPr>
    <p:cSldViewPr snapToGrid="0" snapToObjects="1">
      <p:cViewPr varScale="1">
        <p:scale>
          <a:sx n="155" d="100"/>
          <a:sy n="155" d="100"/>
        </p:scale>
        <p:origin x="-5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slide" Target="slides/slide65.xml"/><Relationship Id="rId69" Type="http://schemas.openxmlformats.org/officeDocument/2006/relationships/slide" Target="slides/slide6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70" Type="http://schemas.openxmlformats.org/officeDocument/2006/relationships/notesMaster" Target="notesMasters/notesMaster1.xml"/><Relationship Id="rId71" Type="http://schemas.openxmlformats.org/officeDocument/2006/relationships/printerSettings" Target="printerSettings/printerSettings1.bin"/><Relationship Id="rId72" Type="http://schemas.openxmlformats.org/officeDocument/2006/relationships/presProps" Target="presProps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73" Type="http://schemas.openxmlformats.org/officeDocument/2006/relationships/viewProps" Target="viewProps.xml"/><Relationship Id="rId74" Type="http://schemas.openxmlformats.org/officeDocument/2006/relationships/theme" Target="theme/theme1.xml"/><Relationship Id="rId75" Type="http://schemas.openxmlformats.org/officeDocument/2006/relationships/tableStyles" Target="tableStyles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FDB961-3104-2B48-9BF8-9D551E17D031}" type="datetimeFigureOut">
              <a:rPr lang="en-US" smtClean="0"/>
              <a:t>9/19/14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989DA1-DDBD-2240-A821-5873D12365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18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9609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 roadmap</a:t>
            </a:r>
            <a:r>
              <a:rPr lang="en-US" baseline="0" dirty="0" smtClean="0"/>
              <a:t> in the Science DMZ model</a:t>
            </a:r>
          </a:p>
          <a:p>
            <a:endParaRPr lang="en-US" baseline="0" dirty="0" smtClean="0"/>
          </a:p>
          <a:p>
            <a:r>
              <a:rPr lang="en-US" baseline="0" dirty="0" smtClean="0"/>
              <a:t>Data transfer nodes (both hardware and software) and configuration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Me: Hardware part</a:t>
            </a:r>
          </a:p>
          <a:p>
            <a:endParaRPr lang="en-US" baseline="0" dirty="0" smtClean="0"/>
          </a:p>
          <a:p>
            <a:r>
              <a:rPr lang="en-US" baseline="0" dirty="0" smtClean="0"/>
              <a:t>Eli: software tools and performance tuning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6592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 refresher…</a:t>
            </a:r>
          </a:p>
          <a:p>
            <a:endParaRPr lang="en-US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Data transfer node (or DTN) is a dedicated server specifically made for high-performing, wide-area data transfers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This is usually connected to a Science DMZ switch connected to the site border router (in a basic campus-based Science DMZ)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989DA1-DDBD-2240-A821-5873D123659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6541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ctr" anchorCtr="0">
            <a:spAutoFit/>
          </a:bodyPr>
          <a:lstStyle/>
          <a:p>
            <a:r>
              <a:rPr lang="en-US" dirty="0" smtClean="0"/>
              <a:t>As the name suggests, it is a server version of Globus Connect</a:t>
            </a:r>
            <a:r>
              <a:rPr lang="en-US" baseline="0" dirty="0" smtClean="0"/>
              <a:t>, a </a:t>
            </a:r>
            <a:r>
              <a:rPr lang="en-US" dirty="0" smtClean="0"/>
              <a:t>one click</a:t>
            </a:r>
            <a:r>
              <a:rPr lang="en-US" baseline="0" dirty="0" smtClean="0"/>
              <a:t> install of GridFTP server for laptops and desktops</a:t>
            </a:r>
            <a:endParaRPr dirty="0"/>
          </a:p>
        </p:txBody>
      </p:sp>
      <p:sp>
        <p:nvSpPr>
          <p:cNvPr id="254" name="Shape 2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Now</a:t>
            </a:r>
            <a:r>
              <a:rPr lang="en-US" baseline="0" dirty="0" smtClean="0"/>
              <a:t> onto the first part of the DTN</a:t>
            </a:r>
          </a:p>
          <a:p>
            <a:r>
              <a:rPr lang="en-US" baseline="0" dirty="0" smtClean="0"/>
              <a:t>	</a:t>
            </a:r>
            <a:r>
              <a:rPr lang="en-US" dirty="0" smtClean="0"/>
              <a:t>the Hardware</a:t>
            </a:r>
            <a:r>
              <a:rPr lang="en-US" baseline="0" dirty="0" smtClean="0"/>
              <a:t> selection</a:t>
            </a:r>
          </a:p>
          <a:p>
            <a:endParaRPr lang="en-US" baseline="0" dirty="0" smtClean="0"/>
          </a:p>
          <a:p>
            <a:r>
              <a:rPr lang="en-US" baseline="0" dirty="0" smtClean="0"/>
              <a:t>For importance and completeness,</a:t>
            </a:r>
          </a:p>
          <a:p>
            <a:r>
              <a:rPr lang="en-US" baseline="0" dirty="0" smtClean="0"/>
              <a:t>we have to start from the bottom up to build these servers—there is not always a common “out of the box” solution for deploying these (as everyone has different needs, architecture etc.) so it is important to point out a few key things related to the hardware to reduce potential problems and bottlenecks.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We do also have a few reference designs which help out with DTNs as well (on </a:t>
            </a:r>
            <a:r>
              <a:rPr lang="en-US" baseline="0" dirty="0" err="1" smtClean="0"/>
              <a:t>fasterdata.es.net</a:t>
            </a:r>
            <a:r>
              <a:rPr lang="en-US" baseline="0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989DA1-DDBD-2240-A821-5873D12365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0978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number</a:t>
            </a:r>
            <a:r>
              <a:rPr lang="en-US" baseline="0" dirty="0" smtClean="0"/>
              <a:t> of common patterns, each supported by Globus—plus services deployed on various campus resources. Explains why so many endpoints!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80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AF03E7-0DA5-084C-A73B-84F898909E97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524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91798A-62F2-894A-92B1-C0CB6D63505F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681550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composes</a:t>
            </a:r>
            <a:r>
              <a:rPr lang="en-US" baseline="0" dirty="0" smtClean="0"/>
              <a:t> a DTN</a:t>
            </a:r>
          </a:p>
          <a:p>
            <a:endParaRPr lang="en-US" baseline="0" dirty="0" smtClean="0"/>
          </a:p>
          <a:p>
            <a:r>
              <a:rPr lang="en-US" sz="1800" dirty="0" smtClean="0"/>
              <a:t>A DTN server is made of several subsystems:</a:t>
            </a:r>
          </a:p>
          <a:p>
            <a:pPr lvl="1"/>
            <a:r>
              <a:rPr lang="en-US" sz="1400" b="1" dirty="0" smtClean="0"/>
              <a:t>Storage</a:t>
            </a:r>
            <a:endParaRPr lang="en-US" sz="1400" dirty="0" smtClean="0"/>
          </a:p>
          <a:p>
            <a:pPr lvl="1"/>
            <a:r>
              <a:rPr lang="en-US" sz="1400" b="1" dirty="0" smtClean="0"/>
              <a:t>Networking</a:t>
            </a:r>
            <a:endParaRPr lang="en-US" sz="1400" dirty="0" smtClean="0"/>
          </a:p>
          <a:p>
            <a:pPr lvl="1"/>
            <a:r>
              <a:rPr lang="en-US" sz="1400" b="1" dirty="0" smtClean="0"/>
              <a:t>Motherboard</a:t>
            </a:r>
            <a:endParaRPr lang="en-US" sz="1400" dirty="0" smtClean="0"/>
          </a:p>
          <a:p>
            <a:pPr lvl="1"/>
            <a:r>
              <a:rPr lang="en-US" sz="1400" b="1" dirty="0" smtClean="0"/>
              <a:t>Chassis</a:t>
            </a:r>
            <a:endParaRPr lang="en-US" dirty="0" smtClean="0"/>
          </a:p>
          <a:p>
            <a:endParaRPr lang="en-US" sz="1200" dirty="0" smtClean="0"/>
          </a:p>
          <a:p>
            <a:r>
              <a:rPr lang="en-US" sz="1200" dirty="0" smtClean="0"/>
              <a:t>Each needs to perform optimally for the DTN workflow—a</a:t>
            </a:r>
            <a:r>
              <a:rPr lang="en-US" dirty="0" smtClean="0"/>
              <a:t>ny of</a:t>
            </a:r>
            <a:r>
              <a:rPr lang="en-US" baseline="0" dirty="0" smtClean="0"/>
              <a:t> these things components can be the bottleneck if you’re not careful</a:t>
            </a:r>
          </a:p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There is always one thing that prevents you from going faster—eliminate as many bottlenecks as possible with hardware as a start 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Only job is big sequential writes and big sequential reads—large file IO</a:t>
            </a:r>
          </a:p>
          <a:p>
            <a:endParaRPr lang="en-US" dirty="0" smtClean="0"/>
          </a:p>
          <a:p>
            <a:r>
              <a:rPr lang="en-US" dirty="0" smtClean="0"/>
              <a:t>_______________</a:t>
            </a:r>
          </a:p>
          <a:p>
            <a:r>
              <a:rPr lang="en-US" sz="1200" b="1" dirty="0" smtClean="0"/>
              <a:t>Also please note the workflow we are optimizing for here is </a:t>
            </a:r>
          </a:p>
          <a:p>
            <a:r>
              <a:rPr lang="en-US" sz="1200" b="1" dirty="0" smtClean="0"/>
              <a:t>	sequential reads/write of large files, and a moderate number of high bandwidth flows.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 Data Transfer Node is not a processing, rendering, server. Its only workflow is:</a:t>
            </a:r>
          </a:p>
          <a:p>
            <a:endParaRPr lang="en-US" dirty="0" smtClean="0"/>
          </a:p>
          <a:p>
            <a:r>
              <a:rPr lang="en-US" dirty="0" smtClean="0"/>
              <a:t>Sender host:</a:t>
            </a:r>
          </a:p>
          <a:p>
            <a:r>
              <a:rPr lang="en-US" dirty="0" smtClean="0"/>
              <a:t>	1) read data from the storage subsystem</a:t>
            </a:r>
          </a:p>
          <a:p>
            <a:r>
              <a:rPr lang="en-US" dirty="0" smtClean="0"/>
              <a:t>	2) send it to the receiver host</a:t>
            </a:r>
          </a:p>
          <a:p>
            <a:endParaRPr lang="en-US" dirty="0" smtClean="0"/>
          </a:p>
          <a:p>
            <a:r>
              <a:rPr lang="en-US" dirty="0" smtClean="0"/>
              <a:t>Receiver host:</a:t>
            </a:r>
          </a:p>
          <a:p>
            <a:r>
              <a:rPr lang="en-US" dirty="0" smtClean="0"/>
              <a:t>	1) read data from the network</a:t>
            </a:r>
          </a:p>
          <a:p>
            <a:r>
              <a:rPr lang="en-US" dirty="0" smtClean="0"/>
              <a:t>	2) write it onto the storage subsystem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0BBB7A-8119-B346-B00D-0735D4D59AB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0742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415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348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09" y="532991"/>
            <a:ext cx="8442608" cy="2494850"/>
          </a:xfrm>
        </p:spPr>
        <p:txBody>
          <a:bodyPr anchor="t"/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10" y="3844336"/>
            <a:ext cx="4700527" cy="1678353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  <p:pic>
        <p:nvPicPr>
          <p:cNvPr id="4" name="Picture 3" descr="Globus_White_2013_squar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6927" y="3170623"/>
            <a:ext cx="2967556" cy="300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99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  <a:lvl2pPr>
              <a:defRPr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globus-online-2013-large-whit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8" b="23423"/>
          <a:stretch/>
        </p:blipFill>
        <p:spPr>
          <a:xfrm>
            <a:off x="168127" y="271433"/>
            <a:ext cx="804970" cy="59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2906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1886"/>
            <a:ext cx="8229600" cy="4178553"/>
          </a:xfrm>
        </p:spPr>
        <p:txBody>
          <a:bodyPr>
            <a:normAutofit/>
          </a:bodyPr>
          <a:lstStyle>
            <a:lvl1pPr marL="0" indent="0" algn="ctr">
              <a:buNone/>
              <a:defRPr sz="4800" b="0" i="0"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 smtClean="0"/>
              <a:t>Click to edit Master text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globus-online-2013-large-whit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8" b="23423"/>
          <a:stretch/>
        </p:blipFill>
        <p:spPr>
          <a:xfrm>
            <a:off x="168127" y="271433"/>
            <a:ext cx="804970" cy="59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610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1724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6376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43421"/>
            <a:ext cx="8229600" cy="3391796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504917"/>
      </p:ext>
    </p:extLst>
  </p:cSld>
  <p:clrMapOvr>
    <a:masterClrMapping/>
  </p:clrMapOvr>
  <p:transition xmlns:p14="http://schemas.microsoft.com/office/powerpoint/2010/main" advClick="0" advTm="5000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4572000" y="1600200"/>
            <a:ext cx="4114800" cy="4525963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381000" y="1600200"/>
            <a:ext cx="4114800" cy="4525963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DCC-98C3-D046-B854-1C38EB4E5E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7495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09" y="532991"/>
            <a:ext cx="8442608" cy="2494850"/>
          </a:xfrm>
        </p:spPr>
        <p:txBody>
          <a:bodyPr anchor="t"/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10" y="3844336"/>
            <a:ext cx="4700527" cy="1678353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  <p:pic>
        <p:nvPicPr>
          <p:cNvPr id="6" name="Picture 5" descr="Globus_Online_logo_large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976" y="3237846"/>
            <a:ext cx="3782463" cy="3169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8676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2071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1886"/>
            <a:ext cx="8229600" cy="4178553"/>
          </a:xfrm>
        </p:spPr>
        <p:txBody>
          <a:bodyPr>
            <a:normAutofit/>
          </a:bodyPr>
          <a:lstStyle>
            <a:lvl1pPr marL="0" indent="0" algn="ctr">
              <a:buNone/>
              <a:defRPr sz="4800" b="0" i="0"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 smtClean="0"/>
              <a:t>Click to edit Master text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globus-online-2013-large-whit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8" b="23423"/>
          <a:stretch/>
        </p:blipFill>
        <p:spPr>
          <a:xfrm>
            <a:off x="168127" y="271433"/>
            <a:ext cx="804970" cy="59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569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1886"/>
            <a:ext cx="8229600" cy="4178553"/>
          </a:xfrm>
        </p:spPr>
        <p:txBody>
          <a:bodyPr>
            <a:normAutofit/>
          </a:bodyPr>
          <a:lstStyle>
            <a:lvl1pPr marL="0" indent="0" algn="ctr">
              <a:buNone/>
              <a:defRPr sz="4800" b="0" i="0"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 smtClean="0"/>
              <a:t>Click to edit Master text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globus-online-2013-large-whit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8" b="23423"/>
          <a:stretch/>
        </p:blipFill>
        <p:spPr>
          <a:xfrm>
            <a:off x="168127" y="271433"/>
            <a:ext cx="804970" cy="59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20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09" y="532991"/>
            <a:ext cx="8442608" cy="2494850"/>
          </a:xfrm>
        </p:spPr>
        <p:txBody>
          <a:bodyPr anchor="t"/>
          <a:lstStyle>
            <a:lvl1pPr algn="l"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10" y="3844336"/>
            <a:ext cx="4700527" cy="1678353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  <p:pic>
        <p:nvPicPr>
          <p:cNvPr id="4" name="Picture 3" descr="globus_2013_square_whit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6618" y="3561675"/>
            <a:ext cx="2627745" cy="265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182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/>
                <a:cs typeface="Arial"/>
              </a:defRPr>
            </a:lvl1pPr>
            <a:lvl2pPr>
              <a:defRPr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globus-online-2013-large-whit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8" b="23423"/>
          <a:stretch/>
        </p:blipFill>
        <p:spPr>
          <a:xfrm>
            <a:off x="168127" y="271433"/>
            <a:ext cx="804970" cy="59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7916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1886"/>
            <a:ext cx="8229600" cy="4178553"/>
          </a:xfrm>
        </p:spPr>
        <p:txBody>
          <a:bodyPr>
            <a:normAutofit/>
          </a:bodyPr>
          <a:lstStyle>
            <a:lvl1pPr marL="0" indent="0" algn="ctr">
              <a:buNone/>
              <a:defRPr sz="4800" b="0" i="0">
                <a:latin typeface="Arial"/>
                <a:cs typeface="Arial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</a:lstStyle>
          <a:p>
            <a:pPr lvl="0"/>
            <a:r>
              <a:rPr lang="en-US" dirty="0" smtClean="0"/>
              <a:t>Click to edit Master text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globus-online-2013-large-white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8" b="23423"/>
          <a:stretch/>
        </p:blipFill>
        <p:spPr>
          <a:xfrm>
            <a:off x="168127" y="271433"/>
            <a:ext cx="804970" cy="59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3643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9203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4140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0"/>
          </p:nvPr>
        </p:nvSpPr>
        <p:spPr>
          <a:xfrm>
            <a:off x="4572000" y="1600200"/>
            <a:ext cx="4114800" cy="4525963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1"/>
          </p:nvPr>
        </p:nvSpPr>
        <p:spPr>
          <a:xfrm>
            <a:off x="381000" y="1600200"/>
            <a:ext cx="4114800" cy="4525963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84DCC-98C3-D046-B854-1C38EB4E5E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9863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743421"/>
            <a:ext cx="8229600" cy="3391796"/>
          </a:xfrm>
        </p:spPr>
        <p:txBody>
          <a:bodyPr anchor="t">
            <a:normAutofit/>
          </a:bodyPr>
          <a:lstStyle>
            <a:lvl1pPr algn="l">
              <a:defRPr sz="48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928198"/>
      </p:ext>
    </p:extLst>
  </p:cSld>
  <p:clrMapOvr>
    <a:masterClrMapping/>
  </p:clrMapOvr>
  <p:transition xmlns:p14="http://schemas.microsoft.com/office/powerpoint/2010/main" advClick="0" advTm="5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34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692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054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49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560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885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C94D7075-E686-1B46-84EA-C20C62CD3583}" type="datetimeFigureOut">
              <a:rPr lang="en-US" smtClean="0"/>
              <a:t>9/19/14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5B3F6EF-98C7-D542-946D-182435F591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337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theme" Target="../theme/theme2.xml"/><Relationship Id="rId1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5.xml"/><Relationship Id="rId5" Type="http://schemas.openxmlformats.org/officeDocument/2006/relationships/slideLayout" Target="../slideLayouts/slideLayout26.xml"/><Relationship Id="rId6" Type="http://schemas.openxmlformats.org/officeDocument/2006/relationships/slideLayout" Target="../slideLayouts/slideLayout27.xml"/><Relationship Id="rId7" Type="http://schemas.openxmlformats.org/officeDocument/2006/relationships/slideLayout" Target="../slideLayouts/slideLayout28.xml"/><Relationship Id="rId8" Type="http://schemas.openxmlformats.org/officeDocument/2006/relationships/theme" Target="../theme/theme3.xml"/><Relationship Id="rId9" Type="http://schemas.openxmlformats.org/officeDocument/2006/relationships/image" Target="../media/image2.png"/><Relationship Id="rId1" Type="http://schemas.openxmlformats.org/officeDocument/2006/relationships/slideLayout" Target="../slideLayouts/slideLayout22.xml"/><Relationship Id="rId2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39547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4" name="Picture 3" descr="ppt-temp-OIN-05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73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51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6434" y="0"/>
            <a:ext cx="80275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87865" y="6506404"/>
            <a:ext cx="956266" cy="269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rgbClr val="F2F2F2"/>
                </a:solidFill>
                <a:latin typeface="Museo Sans 300"/>
                <a:cs typeface="Museo Sans 300"/>
              </a:defRPr>
            </a:lvl1pPr>
          </a:lstStyle>
          <a:p>
            <a:endParaRPr lang="en-US" dirty="0">
              <a:ea typeface="ＭＳ Ｐゴシック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53067" y="6506404"/>
            <a:ext cx="441580" cy="269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2F2F2"/>
                </a:solidFill>
                <a:latin typeface="Museo Sans 100"/>
                <a:cs typeface="Museo Sans 100"/>
              </a:defRPr>
            </a:lvl1pPr>
          </a:lstStyle>
          <a:p>
            <a:fld id="{F9A62DDD-3F5F-554E-8F55-F59D7AC7F5D2}" type="slidenum">
              <a:rPr lang="en-US" smtClean="0">
                <a:ea typeface="ＭＳ Ｐゴシック" charset="-128"/>
              </a:rPr>
              <a:pPr/>
              <a:t>‹#›</a:t>
            </a:fld>
            <a:endParaRPr lang="en-US">
              <a:ea typeface="ＭＳ Ｐゴシック" charset="-128"/>
            </a:endParaRPr>
          </a:p>
        </p:txBody>
      </p:sp>
      <p:pic>
        <p:nvPicPr>
          <p:cNvPr id="7" name="Picture 6" descr="globus-online-2013-large-white.png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8" b="23423"/>
          <a:stretch/>
        </p:blipFill>
        <p:spPr>
          <a:xfrm>
            <a:off x="168127" y="271433"/>
            <a:ext cx="804970" cy="59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0008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000" b="0" i="0" kern="1200">
          <a:solidFill>
            <a:schemeClr val="bg1">
              <a:lumMod val="95000"/>
            </a:schemeClr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ts val="1400"/>
        </a:spcBef>
        <a:buFont typeface="Arial"/>
        <a:buChar char="•"/>
        <a:defRPr sz="3200" b="1" i="0" kern="1200">
          <a:solidFill>
            <a:schemeClr val="bg1">
              <a:lumMod val="95000"/>
            </a:schemeClr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bg1">
              <a:lumMod val="95000"/>
            </a:schemeClr>
          </a:solidFill>
          <a:latin typeface="Museo Sans 300"/>
          <a:ea typeface="+mn-ea"/>
          <a:cs typeface="Museo Sans 300"/>
        </a:defRPr>
      </a:lvl2pPr>
      <a:lvl3pPr marL="1143000" indent="-228600" algn="l" defTabSz="457200" rtl="0" eaLnBrk="1" latinLnBrk="0" hangingPunct="1">
        <a:spcBef>
          <a:spcPct val="20000"/>
        </a:spcBef>
        <a:buSzPct val="80000"/>
        <a:buFont typeface="Courier New"/>
        <a:buChar char="o"/>
        <a:defRPr sz="2400" b="0" i="0" kern="1200">
          <a:solidFill>
            <a:schemeClr val="bg1">
              <a:lumMod val="95000"/>
            </a:schemeClr>
          </a:solidFill>
          <a:latin typeface="Museo Sans 300"/>
          <a:ea typeface="+mn-ea"/>
          <a:cs typeface="Museo Sans 30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bg1">
              <a:lumMod val="95000"/>
            </a:schemeClr>
          </a:solidFill>
          <a:latin typeface="Museo Sans 300"/>
          <a:ea typeface="+mn-ea"/>
          <a:cs typeface="Museo Sans 30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bg1">
              <a:lumMod val="95000"/>
            </a:schemeClr>
          </a:solidFill>
          <a:latin typeface="Museo Sans 300"/>
          <a:ea typeface="+mn-ea"/>
          <a:cs typeface="Museo Sans 30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518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16434" y="0"/>
            <a:ext cx="80275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87865" y="6506404"/>
            <a:ext cx="956266" cy="269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rgbClr val="F2F2F2"/>
                </a:solidFill>
                <a:latin typeface="Museo Sans 300"/>
                <a:cs typeface="Museo Sans 300"/>
              </a:defRPr>
            </a:lvl1pPr>
          </a:lstStyle>
          <a:p>
            <a:endParaRPr lang="en-US" dirty="0">
              <a:ea typeface="ＭＳ Ｐゴシック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53067" y="6506404"/>
            <a:ext cx="441580" cy="269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2F2F2"/>
                </a:solidFill>
                <a:latin typeface="Museo Sans 100"/>
                <a:cs typeface="Museo Sans 100"/>
              </a:defRPr>
            </a:lvl1pPr>
          </a:lstStyle>
          <a:p>
            <a:fld id="{F9A62DDD-3F5F-554E-8F55-F59D7AC7F5D2}" type="slidenum">
              <a:rPr lang="en-US" smtClean="0">
                <a:ea typeface="ＭＳ Ｐゴシック" charset="-128"/>
              </a:rPr>
              <a:pPr/>
              <a:t>‹#›</a:t>
            </a:fld>
            <a:endParaRPr lang="en-US">
              <a:ea typeface="ＭＳ Ｐゴシック" charset="-128"/>
            </a:endParaRPr>
          </a:p>
        </p:txBody>
      </p:sp>
      <p:pic>
        <p:nvPicPr>
          <p:cNvPr id="7" name="Picture 6" descr="globus-online-2013-large-white.png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8" b="23423"/>
          <a:stretch/>
        </p:blipFill>
        <p:spPr>
          <a:xfrm>
            <a:off x="168127" y="271433"/>
            <a:ext cx="804970" cy="598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14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4000" b="0" i="0" kern="1200">
          <a:solidFill>
            <a:schemeClr val="bg1">
              <a:lumMod val="95000"/>
            </a:schemeClr>
          </a:solidFill>
          <a:latin typeface="Arial"/>
          <a:ea typeface="+mj-ea"/>
          <a:cs typeface="Arial"/>
        </a:defRPr>
      </a:lvl1pPr>
    </p:titleStyle>
    <p:bodyStyle>
      <a:lvl1pPr marL="342900" indent="-342900" algn="l" defTabSz="457200" rtl="0" eaLnBrk="1" latinLnBrk="0" hangingPunct="1">
        <a:spcBef>
          <a:spcPts val="1400"/>
        </a:spcBef>
        <a:buFont typeface="Arial"/>
        <a:buChar char="•"/>
        <a:defRPr sz="3200" b="1" i="0" kern="1200">
          <a:solidFill>
            <a:schemeClr val="bg1">
              <a:lumMod val="95000"/>
            </a:schemeClr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bg1">
              <a:lumMod val="95000"/>
            </a:schemeClr>
          </a:solidFill>
          <a:latin typeface="Museo Sans 300"/>
          <a:ea typeface="+mn-ea"/>
          <a:cs typeface="Museo Sans 300"/>
        </a:defRPr>
      </a:lvl2pPr>
      <a:lvl3pPr marL="1143000" indent="-228600" algn="l" defTabSz="457200" rtl="0" eaLnBrk="1" latinLnBrk="0" hangingPunct="1">
        <a:spcBef>
          <a:spcPct val="20000"/>
        </a:spcBef>
        <a:buSzPct val="80000"/>
        <a:buFont typeface="Courier New"/>
        <a:buChar char="o"/>
        <a:defRPr sz="2400" b="0" i="0" kern="1200">
          <a:solidFill>
            <a:schemeClr val="bg1">
              <a:lumMod val="95000"/>
            </a:schemeClr>
          </a:solidFill>
          <a:latin typeface="Museo Sans 300"/>
          <a:ea typeface="+mn-ea"/>
          <a:cs typeface="Museo Sans 30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bg1">
              <a:lumMod val="95000"/>
            </a:schemeClr>
          </a:solidFill>
          <a:latin typeface="Museo Sans 300"/>
          <a:ea typeface="+mn-ea"/>
          <a:cs typeface="Museo Sans 30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bg1">
              <a:lumMod val="95000"/>
            </a:schemeClr>
          </a:solidFill>
          <a:latin typeface="Museo Sans 300"/>
          <a:ea typeface="+mn-ea"/>
          <a:cs typeface="Museo Sans 30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zurawski@es.net" TargetMode="External"/><Relationship Id="rId4" Type="http://schemas.openxmlformats.org/officeDocument/2006/relationships/hyperlink" Target="mailto:mchester@es.net" TargetMode="External"/><Relationship Id="rId5" Type="http://schemas.openxmlformats.org/officeDocument/2006/relationships/hyperlink" Target="mailto:engage@es.net" TargetMode="External"/><Relationship Id="rId6" Type="http://schemas.openxmlformats.org/officeDocument/2006/relationships/hyperlink" Target="http://fasterdata.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png"/><Relationship Id="rId5" Type="http://schemas.openxmlformats.org/officeDocument/2006/relationships/image" Target="../media/image39.pn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.png"/><Relationship Id="rId3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engage@es.net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50.png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6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mailto:engage@es.net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58.emf"/><Relationship Id="rId3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0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hyperlink" Target="mailto:engage@es.net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hyperlink" Target="mailto:engage@es.net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mailto:zurawski@es.net" TargetMode="External"/><Relationship Id="rId4" Type="http://schemas.openxmlformats.org/officeDocument/2006/relationships/hyperlink" Target="mailto:mchester@es.net" TargetMode="External"/><Relationship Id="rId5" Type="http://schemas.openxmlformats.org/officeDocument/2006/relationships/hyperlink" Target="mailto:engage@es.net" TargetMode="External"/><Relationship Id="rId6" Type="http://schemas.openxmlformats.org/officeDocument/2006/relationships/hyperlink" Target="http://fasterdata.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obus.org/globus-connect-server" TargetMode="External"/><Relationship Id="rId4" Type="http://schemas.openxmlformats.org/officeDocument/2006/relationships/hyperlink" Target="mailto:engage@es.net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64.png"/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globus.org/entries/23857088" TargetMode="External"/><Relationship Id="rId4" Type="http://schemas.openxmlformats.org/officeDocument/2006/relationships/hyperlink" Target="mailto:engage@es.net" TargetMode="External"/><Relationship Id="rId5" Type="http://schemas.openxmlformats.org/officeDocument/2006/relationships/image" Target="../media/image65.png"/><Relationship Id="rId6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fedoraproject.org/wiki/EPEL/FAQ" TargetMode="External"/><Relationship Id="rId4" Type="http://schemas.openxmlformats.org/officeDocument/2006/relationships/hyperlink" Target="http://www.globus.org/ftppub/gt5/5.2/stable/installers/repo/" TargetMode="External"/><Relationship Id="rId5" Type="http://schemas.openxmlformats.org/officeDocument/2006/relationships/hyperlink" Target="mailto:engage@es.net" TargetMode="External"/><Relationship Id="rId6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hyperlink" Target="mailto:engage@es.net" TargetMode="Externa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6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hyperlink" Target="mailto:kettimut@anl.gov" TargetMode="External"/><Relationship Id="rId5" Type="http://schemas.openxmlformats.org/officeDocument/2006/relationships/hyperlink" Target="https://www.globus.org" TargetMode="External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60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mailto:engage@es.net" TargetMode="External"/><Relationship Id="rId4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image" Target="../media/image7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5" Type="http://schemas.openxmlformats.org/officeDocument/2006/relationships/image" Target="../media/image10.jpg"/><Relationship Id="rId6" Type="http://schemas.openxmlformats.org/officeDocument/2006/relationships/image" Target="../media/image11.pn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1.jpg"/><Relationship Id="rId1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2.jpg"/><Relationship Id="rId3" Type="http://schemas.openxmlformats.org/officeDocument/2006/relationships/image" Target="../media/image13.png"/><Relationship Id="rId4" Type="http://schemas.openxmlformats.org/officeDocument/2006/relationships/image" Target="../media/image14.tiff"/><Relationship Id="rId5" Type="http://schemas.openxmlformats.org/officeDocument/2006/relationships/image" Target="../media/image15.jpg"/><Relationship Id="rId6" Type="http://schemas.openxmlformats.org/officeDocument/2006/relationships/image" Target="../media/image16.jpg"/><Relationship Id="rId7" Type="http://schemas.openxmlformats.org/officeDocument/2006/relationships/image" Target="../media/image17.jpg"/><Relationship Id="rId8" Type="http://schemas.openxmlformats.org/officeDocument/2006/relationships/image" Target="../media/image18.png"/><Relationship Id="rId9" Type="http://schemas.openxmlformats.org/officeDocument/2006/relationships/image" Target="../media/image19.png"/><Relationship Id="rId10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4" Type="http://schemas.openxmlformats.org/officeDocument/2006/relationships/image" Target="../media/image25.png"/><Relationship Id="rId5" Type="http://schemas.openxmlformats.org/officeDocument/2006/relationships/image" Target="../media/image26.png"/><Relationship Id="rId6" Type="http://schemas.openxmlformats.org/officeDocument/2006/relationships/image" Target="../media/image27.jpg"/><Relationship Id="rId7" Type="http://schemas.openxmlformats.org/officeDocument/2006/relationships/image" Target="../media/image28.png"/><Relationship Id="rId8" Type="http://schemas.openxmlformats.org/officeDocument/2006/relationships/image" Target="../media/image29.png"/><Relationship Id="rId9" Type="http://schemas.openxmlformats.org/officeDocument/2006/relationships/image" Target="../media/image30.png"/><Relationship Id="rId10" Type="http://schemas.openxmlformats.org/officeDocument/2006/relationships/image" Target="../media/image31.png"/><Relationship Id="rId11" Type="http://schemas.openxmlformats.org/officeDocument/2006/relationships/image" Target="../media/image32.pn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4" Type="http://schemas.openxmlformats.org/officeDocument/2006/relationships/image" Target="../media/image34.png"/><Relationship Id="rId5" Type="http://schemas.openxmlformats.org/officeDocument/2006/relationships/image" Target="../media/image35.jpg"/><Relationship Id="rId6" Type="http://schemas.openxmlformats.org/officeDocument/2006/relationships/image" Target="../media/image36.jpg"/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 Placeholder 7"/>
          <p:cNvSpPr txBox="1">
            <a:spLocks/>
          </p:cNvSpPr>
          <p:nvPr/>
        </p:nvSpPr>
        <p:spPr>
          <a:xfrm>
            <a:off x="4648200" y="4689887"/>
            <a:ext cx="4495800" cy="215370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00" i="1" dirty="0" smtClean="0"/>
              <a:t>Jason Zurawski - </a:t>
            </a:r>
            <a:r>
              <a:rPr lang="en-US" sz="1200" i="1" dirty="0" smtClean="0">
                <a:hlinkClick r:id="rId3"/>
              </a:rPr>
              <a:t>zurawski@es.net</a:t>
            </a:r>
            <a:r>
              <a:rPr lang="en-US" sz="1200" i="1" dirty="0" smtClean="0"/>
              <a:t> </a:t>
            </a:r>
          </a:p>
          <a:p>
            <a:pPr>
              <a:defRPr/>
            </a:pPr>
            <a:r>
              <a:rPr lang="en-US" sz="1200" i="1" dirty="0" smtClean="0"/>
              <a:t>Mary Hester – </a:t>
            </a:r>
            <a:r>
              <a:rPr lang="en-US" sz="1200" i="1" dirty="0" smtClean="0">
                <a:hlinkClick r:id="rId4"/>
              </a:rPr>
              <a:t>mchester@es.net</a:t>
            </a:r>
            <a:r>
              <a:rPr lang="en-US" sz="1200" i="1" dirty="0" smtClean="0"/>
              <a:t> </a:t>
            </a:r>
          </a:p>
          <a:p>
            <a:pPr>
              <a:defRPr/>
            </a:pPr>
            <a:r>
              <a:rPr lang="en-US" sz="1200" dirty="0" smtClean="0"/>
              <a:t>	</a:t>
            </a:r>
          </a:p>
          <a:p>
            <a:pPr>
              <a:defRPr/>
            </a:pPr>
            <a:r>
              <a:rPr lang="en-US" sz="1200" dirty="0"/>
              <a:t>	</a:t>
            </a:r>
            <a:r>
              <a:rPr lang="en-US" sz="1200" dirty="0" smtClean="0"/>
              <a:t>		ESnet Science Engagement – </a:t>
            </a:r>
            <a:r>
              <a:rPr lang="en-US" sz="1200" dirty="0" smtClean="0">
                <a:hlinkClick r:id="rId5"/>
              </a:rPr>
              <a:t>engage@es.net</a:t>
            </a:r>
            <a:endParaRPr lang="en-US" sz="1200" dirty="0"/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r>
              <a:rPr lang="en-US" dirty="0" smtClean="0"/>
              <a:t>	</a:t>
            </a:r>
          </a:p>
          <a:p>
            <a:pPr>
              <a:defRPr/>
            </a:pPr>
            <a:endParaRPr lang="en-US" dirty="0">
              <a:hlinkClick r:id=""/>
            </a:endParaRPr>
          </a:p>
          <a:p>
            <a:pPr>
              <a:defRPr/>
            </a:pPr>
            <a:endParaRPr lang="en-US" dirty="0">
              <a:hlinkClick r:id=""/>
            </a:endParaRPr>
          </a:p>
          <a:p>
            <a:pPr algn="r">
              <a:defRPr/>
            </a:pPr>
            <a:r>
              <a:rPr lang="en-US" dirty="0" smtClean="0">
                <a:hlinkClick r:id="rId6"/>
              </a:rPr>
              <a:t>http://fasterdata.es.net</a:t>
            </a:r>
            <a:r>
              <a:rPr lang="en-US" dirty="0" smtClean="0"/>
              <a:t> 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Introduction to Globus Connect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17873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1095721"/>
            <a:ext cx="8343900" cy="3391796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/>
            </a:r>
            <a:br>
              <a:rPr lang="en-US" sz="2800" dirty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Challenge: Manage research data as easily as…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03953" y="3877114"/>
            <a:ext cx="2538717" cy="1220805"/>
            <a:chOff x="763282" y="3846495"/>
            <a:chExt cx="2538717" cy="122080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3282" y="3846495"/>
              <a:ext cx="2538717" cy="770501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939800" y="4544080"/>
              <a:ext cx="21930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prstClr val="white"/>
                  </a:solidFill>
                  <a:latin typeface="Calibri"/>
                  <a:ea typeface="ＭＳ Ｐゴシック" charset="-128"/>
                  <a:cs typeface="ＭＳ Ｐゴシック" charset="-128"/>
                </a:rPr>
                <a:t>…our pictures</a:t>
              </a:r>
              <a:endParaRPr lang="en-US" sz="2800" dirty="0">
                <a:solidFill>
                  <a:prstClr val="white"/>
                </a:solidFill>
                <a:latin typeface="Calibri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76549" y="4296608"/>
            <a:ext cx="3486451" cy="1673830"/>
            <a:chOff x="5276549" y="4616996"/>
            <a:chExt cx="3486451" cy="167383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713698" y="4616996"/>
              <a:ext cx="2612153" cy="1156793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276549" y="5767606"/>
              <a:ext cx="34864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prstClr val="white"/>
                  </a:solidFill>
                  <a:latin typeface="Calibri"/>
                  <a:ea typeface="ＭＳ Ｐゴシック" charset="-128"/>
                  <a:cs typeface="ＭＳ Ｐゴシック" charset="-128"/>
                </a:rPr>
                <a:t>…home entertainment</a:t>
              </a:r>
              <a:endParaRPr lang="en-US" sz="2800" dirty="0">
                <a:solidFill>
                  <a:prstClr val="white"/>
                </a:solidFill>
                <a:latin typeface="Calibri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647754" y="5133523"/>
            <a:ext cx="2324100" cy="1549038"/>
            <a:chOff x="2647754" y="5133523"/>
            <a:chExt cx="2324100" cy="154903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647754" y="5635669"/>
              <a:ext cx="2324100" cy="104689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042670" y="5133523"/>
              <a:ext cx="19291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prstClr val="white"/>
                  </a:solidFill>
                  <a:latin typeface="Calibri"/>
                  <a:ea typeface="ＭＳ Ｐゴシック" charset="-128"/>
                  <a:cs typeface="ＭＳ Ｐゴシック" charset="-128"/>
                </a:rPr>
                <a:t>…our e-mail</a:t>
              </a:r>
              <a:endParaRPr lang="en-US" sz="2800" dirty="0">
                <a:solidFill>
                  <a:prstClr val="white"/>
                </a:solidFill>
                <a:latin typeface="Calibri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3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10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34551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Globus?</a:t>
            </a:r>
            <a:endParaRPr lang="en-US" dirty="0"/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0" y="1351886"/>
            <a:ext cx="9144000" cy="4561837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42900" indent="-342900" algn="l" defTabSz="457200" rtl="0" eaLnBrk="1" latinLnBrk="0" hangingPunct="1">
              <a:spcBef>
                <a:spcPts val="1400"/>
              </a:spcBef>
              <a:buFont typeface="Arial"/>
              <a:buChar char="•"/>
              <a:defRPr sz="3200" b="0" i="0" kern="1200">
                <a:solidFill>
                  <a:schemeClr val="bg1">
                    <a:lumMod val="95000"/>
                  </a:schemeClr>
                </a:solidFill>
                <a:latin typeface="Museo Sans 700"/>
                <a:ea typeface="+mn-ea"/>
                <a:cs typeface="Museo Sans 70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b="0" i="0" kern="120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80000"/>
              <a:buFont typeface="Courier New"/>
              <a:buChar char="o"/>
              <a:defRPr sz="2400" b="0" i="0" kern="120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b="0" i="0" kern="120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b="0" i="0" kern="120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/>
              <a:buNone/>
            </a:pPr>
            <a:r>
              <a:rPr lang="en-US" sz="4800" dirty="0" smtClean="0">
                <a:solidFill>
                  <a:prstClr val="white">
                    <a:lumMod val="95000"/>
                  </a:prstClr>
                </a:solidFill>
                <a:latin typeface="Arial"/>
                <a:cs typeface="Arial"/>
              </a:rPr>
              <a:t>Big data transfer, and sharing…</a:t>
            </a:r>
          </a:p>
          <a:p>
            <a:pPr marL="0" indent="0" algn="ctr">
              <a:buFont typeface="Arial"/>
              <a:buNone/>
            </a:pPr>
            <a:r>
              <a:rPr lang="en-US" sz="4800" dirty="0" smtClean="0">
                <a:solidFill>
                  <a:prstClr val="white">
                    <a:lumMod val="95000"/>
                  </a:prstClr>
                </a:solidFill>
                <a:latin typeface="Arial"/>
                <a:cs typeface="Arial"/>
              </a:rPr>
              <a:t>… delivered via </a:t>
            </a:r>
            <a:r>
              <a:rPr lang="en-US" sz="4800" dirty="0" err="1" smtClean="0">
                <a:solidFill>
                  <a:prstClr val="white">
                    <a:lumMod val="95000"/>
                  </a:prstClr>
                </a:solidFill>
                <a:latin typeface="Arial"/>
                <a:cs typeface="Arial"/>
              </a:rPr>
              <a:t>SaaS</a:t>
            </a:r>
            <a:r>
              <a:rPr lang="en-US" sz="4800" dirty="0" smtClean="0">
                <a:solidFill>
                  <a:prstClr val="white">
                    <a:lumMod val="95000"/>
                  </a:prstClr>
                </a:solidFill>
                <a:latin typeface="Arial"/>
                <a:cs typeface="Arial"/>
              </a:rPr>
              <a:t> …</a:t>
            </a:r>
          </a:p>
          <a:p>
            <a:pPr marL="0" indent="0" algn="ctr">
              <a:buFont typeface="Arial"/>
              <a:buNone/>
            </a:pPr>
            <a:r>
              <a:rPr lang="en-US" sz="4800" dirty="0" smtClean="0">
                <a:solidFill>
                  <a:prstClr val="white">
                    <a:lumMod val="95000"/>
                  </a:prstClr>
                </a:solidFill>
                <a:latin typeface="Arial"/>
                <a:cs typeface="Arial"/>
              </a:rPr>
              <a:t>… that is simple, secure, and fast…</a:t>
            </a:r>
          </a:p>
          <a:p>
            <a:pPr marL="0" indent="0" algn="ctr">
              <a:buFont typeface="Arial"/>
              <a:buNone/>
            </a:pPr>
            <a:r>
              <a:rPr lang="en-US" sz="4800" dirty="0" smtClean="0">
                <a:solidFill>
                  <a:prstClr val="white">
                    <a:lumMod val="95000"/>
                  </a:prstClr>
                </a:solidFill>
                <a:latin typeface="Arial"/>
                <a:cs typeface="Arial"/>
              </a:rPr>
              <a:t>… directly from your own storage systems</a:t>
            </a:r>
            <a:endParaRPr lang="en-US" sz="4800" dirty="0">
              <a:solidFill>
                <a:prstClr val="white">
                  <a:lumMod val="9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11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134170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/>
              <a:t>R</a:t>
            </a:r>
            <a:r>
              <a:rPr lang="en-US" sz="3800" dirty="0" smtClean="0"/>
              <a:t>eliable, secure, high-performance </a:t>
            </a:r>
            <a:r>
              <a:rPr lang="en-US" sz="3800" b="1" i="1" dirty="0" smtClean="0"/>
              <a:t>file</a:t>
            </a:r>
            <a:r>
              <a:rPr lang="en-US" sz="3800" b="1" dirty="0" smtClean="0"/>
              <a:t> </a:t>
            </a:r>
            <a:r>
              <a:rPr lang="en-US" sz="3800" b="1" i="1" dirty="0" smtClean="0"/>
              <a:t>transfer</a:t>
            </a:r>
            <a:endParaRPr lang="en-US" sz="3800" i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53559" y="1714161"/>
            <a:ext cx="3958041" cy="3093826"/>
          </a:xfrm>
        </p:spPr>
        <p:txBody>
          <a:bodyPr>
            <a:noAutofit/>
          </a:bodyPr>
          <a:lstStyle/>
          <a:p>
            <a:r>
              <a:rPr lang="en-US" sz="2800" dirty="0" smtClean="0"/>
              <a:t>“Fire</a:t>
            </a:r>
            <a:r>
              <a:rPr lang="en-US" sz="2800" dirty="0"/>
              <a:t>-and-forget” transfers</a:t>
            </a:r>
          </a:p>
          <a:p>
            <a:r>
              <a:rPr lang="en-US" sz="2800" dirty="0" smtClean="0"/>
              <a:t>Automatic </a:t>
            </a:r>
            <a:r>
              <a:rPr lang="en-US" sz="2800" dirty="0"/>
              <a:t>fault </a:t>
            </a:r>
            <a:r>
              <a:rPr lang="en-US" sz="2800" dirty="0" smtClean="0"/>
              <a:t>recovery</a:t>
            </a:r>
          </a:p>
          <a:p>
            <a:r>
              <a:rPr lang="en-US" sz="2800" dirty="0" smtClean="0"/>
              <a:t>Seamless security integration</a:t>
            </a:r>
          </a:p>
          <a:p>
            <a:r>
              <a:rPr lang="en-US" sz="2800" dirty="0" smtClean="0"/>
              <a:t>Powerful GUI</a:t>
            </a:r>
            <a:br>
              <a:rPr lang="en-US" sz="2800" dirty="0" smtClean="0"/>
            </a:br>
            <a:r>
              <a:rPr lang="en-US" sz="2800" dirty="0" smtClean="0"/>
              <a:t>and APIs</a:t>
            </a:r>
          </a:p>
        </p:txBody>
      </p:sp>
      <p:sp>
        <p:nvSpPr>
          <p:cNvPr id="22" name="Regular Pentagon 21"/>
          <p:cNvSpPr/>
          <p:nvPr/>
        </p:nvSpPr>
        <p:spPr>
          <a:xfrm>
            <a:off x="4558362" y="2514940"/>
            <a:ext cx="1096861" cy="1044629"/>
          </a:xfrm>
          <a:prstGeom prst="pentagon">
            <a:avLst/>
          </a:prstGeom>
          <a:solidFill>
            <a:schemeClr val="bg2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ctr"/>
            <a:r>
              <a:rPr lang="en-US" sz="1600" dirty="0" smtClean="0">
                <a:solidFill>
                  <a:prstClr val="black"/>
                </a:solidFill>
                <a:latin typeface="Arial"/>
                <a:cs typeface="Arial"/>
              </a:rPr>
              <a:t>Data</a:t>
            </a:r>
          </a:p>
          <a:p>
            <a:pPr algn="ctr"/>
            <a:r>
              <a:rPr lang="en-US" sz="1600" dirty="0" smtClean="0">
                <a:solidFill>
                  <a:prstClr val="black"/>
                </a:solidFill>
                <a:latin typeface="Arial"/>
                <a:cs typeface="Arial"/>
              </a:rPr>
              <a:t>Source</a:t>
            </a:r>
            <a:endParaRPr lang="en-US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7533162" y="2514940"/>
            <a:ext cx="1292295" cy="1044629"/>
          </a:xfrm>
          <a:prstGeom prst="roundRect">
            <a:avLst>
              <a:gd name="adj" fmla="val 523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cs typeface="Arial"/>
              </a:rPr>
              <a:t>Data</a:t>
            </a:r>
          </a:p>
          <a:p>
            <a:pPr algn="ctr"/>
            <a:r>
              <a:rPr 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/>
                <a:cs typeface="Arial"/>
              </a:rPr>
              <a:t>Destination</a:t>
            </a:r>
            <a:endParaRPr lang="en-US" sz="1600" dirty="0">
              <a:solidFill>
                <a:prstClr val="black">
                  <a:lumMod val="85000"/>
                  <a:lumOff val="15000"/>
                </a:prstClr>
              </a:solidFill>
              <a:latin typeface="Arial"/>
              <a:cs typeface="Arial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3535061" y="4694027"/>
            <a:ext cx="2489282" cy="1677305"/>
            <a:chOff x="556695" y="3828391"/>
            <a:chExt cx="3650657" cy="2459845"/>
          </a:xfrm>
        </p:grpSpPr>
        <p:pic>
          <p:nvPicPr>
            <p:cNvPr id="26" name="Picture 25" descr="femaleuser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6695" y="5049379"/>
              <a:ext cx="1238857" cy="1238857"/>
            </a:xfrm>
            <a:prstGeom prst="rect">
              <a:avLst/>
            </a:prstGeom>
          </p:spPr>
        </p:pic>
        <p:cxnSp>
          <p:nvCxnSpPr>
            <p:cNvPr id="27" name="Straight Arrow Connector 26"/>
            <p:cNvCxnSpPr>
              <a:stCxn id="26" idx="3"/>
            </p:cNvCxnSpPr>
            <p:nvPr/>
          </p:nvCxnSpPr>
          <p:spPr>
            <a:xfrm flipV="1">
              <a:off x="1795552" y="4787500"/>
              <a:ext cx="2411800" cy="881308"/>
            </a:xfrm>
            <a:prstGeom prst="straightConnector1">
              <a:avLst/>
            </a:prstGeom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1511300" y="3828391"/>
              <a:ext cx="2553930" cy="135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2F2F2"/>
                  </a:solidFill>
                  <a:latin typeface="Arial"/>
                  <a:ea typeface="ＭＳ Ｐゴシック" charset="-128"/>
                  <a:cs typeface="Arial"/>
                </a:rPr>
                <a:t>User initiates transfer request</a:t>
              </a:r>
              <a:endParaRPr lang="en-US" dirty="0">
                <a:solidFill>
                  <a:srgbClr val="F2F2F2"/>
                </a:solidFill>
                <a:latin typeface="Arial"/>
                <a:ea typeface="ＭＳ Ｐゴシック" charset="-128"/>
                <a:cs typeface="Arial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888945" y="3880766"/>
              <a:ext cx="622355" cy="622353"/>
            </a:xfrm>
            <a:prstGeom prst="ellipse">
              <a:avLst/>
            </a:prstGeom>
            <a:solidFill>
              <a:srgbClr val="265B9B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F2F2F2"/>
                  </a:solidFill>
                  <a:latin typeface="Arial"/>
                  <a:cs typeface="Arial"/>
                </a:rPr>
                <a:t>1</a:t>
              </a:r>
              <a:endParaRPr lang="en-US" sz="2000" b="1" dirty="0">
                <a:solidFill>
                  <a:srgbClr val="F2F2F2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271386" y="2246656"/>
            <a:ext cx="2410538" cy="2172807"/>
            <a:chOff x="3103103" y="239189"/>
            <a:chExt cx="3535176" cy="3186531"/>
          </a:xfrm>
        </p:grpSpPr>
        <p:cxnSp>
          <p:nvCxnSpPr>
            <p:cNvPr id="31" name="Straight Arrow Connector 30"/>
            <p:cNvCxnSpPr/>
            <p:nvPr/>
          </p:nvCxnSpPr>
          <p:spPr>
            <a:xfrm>
              <a:off x="3718391" y="1284923"/>
              <a:ext cx="2631835" cy="1588"/>
            </a:xfrm>
            <a:prstGeom prst="straightConnector1">
              <a:avLst/>
            </a:prstGeom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/>
          </p:nvSpPr>
          <p:spPr>
            <a:xfrm>
              <a:off x="4065228" y="347319"/>
              <a:ext cx="2430926" cy="1354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2F2F2"/>
                  </a:solidFill>
                  <a:latin typeface="Arial"/>
                  <a:ea typeface="ＭＳ Ｐゴシック" charset="-128"/>
                  <a:cs typeface="Arial"/>
                </a:rPr>
                <a:t>Globus </a:t>
              </a:r>
            </a:p>
            <a:p>
              <a:r>
                <a:rPr lang="en-US" dirty="0" smtClean="0">
                  <a:solidFill>
                    <a:srgbClr val="F2F2F2"/>
                  </a:solidFill>
                  <a:latin typeface="Arial"/>
                  <a:ea typeface="ＭＳ Ｐゴシック" charset="-128"/>
                  <a:cs typeface="Arial"/>
                </a:rPr>
                <a:t>moves and syncs files</a:t>
              </a:r>
              <a:endParaRPr lang="en-US" dirty="0">
                <a:solidFill>
                  <a:srgbClr val="F2F2F2"/>
                </a:solidFill>
                <a:latin typeface="Arial"/>
                <a:ea typeface="ＭＳ Ｐゴシック" charset="-128"/>
                <a:cs typeface="Arial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3487547" y="239189"/>
              <a:ext cx="622355" cy="622355"/>
            </a:xfrm>
            <a:prstGeom prst="ellipse">
              <a:avLst/>
            </a:prstGeom>
            <a:solidFill>
              <a:srgbClr val="265B9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>
                  <a:solidFill>
                    <a:srgbClr val="F2F2F2"/>
                  </a:solidFill>
                  <a:latin typeface="Arial"/>
                  <a:cs typeface="Arial"/>
                </a:rPr>
                <a:t>2</a:t>
              </a:r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 rot="10800000">
              <a:off x="3103103" y="2262010"/>
              <a:ext cx="1885426" cy="1163710"/>
            </a:xfrm>
            <a:prstGeom prst="straightConnector1">
              <a:avLst/>
            </a:prstGeom>
            <a:ln w="50800" cap="flat" cmpd="sng" algn="ctr">
              <a:solidFill>
                <a:srgbClr val="A6A6A6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 flipV="1">
              <a:off x="5140929" y="2164644"/>
              <a:ext cx="1497350" cy="1261076"/>
            </a:xfrm>
            <a:prstGeom prst="straightConnector1">
              <a:avLst/>
            </a:prstGeom>
            <a:ln w="50800" cap="flat" cmpd="sng" algn="ctr">
              <a:solidFill>
                <a:srgbClr val="A6A6A6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4633150" y="5260517"/>
            <a:ext cx="4088766" cy="1159995"/>
            <a:chOff x="2057417" y="4865466"/>
            <a:chExt cx="5996382" cy="1701191"/>
          </a:xfrm>
        </p:grpSpPr>
        <p:sp>
          <p:nvSpPr>
            <p:cNvPr id="37" name="Freeform 36"/>
            <p:cNvSpPr/>
            <p:nvPr/>
          </p:nvSpPr>
          <p:spPr>
            <a:xfrm>
              <a:off x="2057417" y="5176644"/>
              <a:ext cx="3323910" cy="1390013"/>
            </a:xfrm>
            <a:custGeom>
              <a:avLst/>
              <a:gdLst>
                <a:gd name="connsiteX0" fmla="*/ 4307680 w 4307680"/>
                <a:gd name="connsiteY0" fmla="*/ 0 h 1669490"/>
                <a:gd name="connsiteX1" fmla="*/ 2919795 w 4307680"/>
                <a:gd name="connsiteY1" fmla="*/ 1440344 h 1669490"/>
                <a:gd name="connsiteX2" fmla="*/ 0 w 4307680"/>
                <a:gd name="connsiteY2" fmla="*/ 1374874 h 1669490"/>
                <a:gd name="connsiteX3" fmla="*/ 0 w 4307680"/>
                <a:gd name="connsiteY3" fmla="*/ 1374874 h 166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07680" h="1669490">
                  <a:moveTo>
                    <a:pt x="4307680" y="0"/>
                  </a:moveTo>
                  <a:cubicBezTo>
                    <a:pt x="3972711" y="605599"/>
                    <a:pt x="3637742" y="1211198"/>
                    <a:pt x="2919795" y="1440344"/>
                  </a:cubicBezTo>
                  <a:cubicBezTo>
                    <a:pt x="2201848" y="1669490"/>
                    <a:pt x="0" y="1374874"/>
                    <a:pt x="0" y="1374874"/>
                  </a:cubicBezTo>
                  <a:lnTo>
                    <a:pt x="0" y="1374874"/>
                  </a:lnTo>
                </a:path>
              </a:pathLst>
            </a:custGeom>
            <a:ln w="3810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srgbClr val="F2F2F2"/>
                </a:solidFill>
                <a:latin typeface="Arial"/>
                <a:cs typeface="Arial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381327" y="5489439"/>
              <a:ext cx="2672472" cy="9478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2F2F2"/>
                  </a:solidFill>
                  <a:latin typeface="Arial"/>
                  <a:ea typeface="ＭＳ Ｐゴシック" charset="-128"/>
                  <a:cs typeface="Arial"/>
                </a:rPr>
                <a:t>Globus </a:t>
              </a:r>
            </a:p>
            <a:p>
              <a:r>
                <a:rPr lang="en-US" dirty="0" smtClean="0">
                  <a:solidFill>
                    <a:srgbClr val="F2F2F2"/>
                  </a:solidFill>
                  <a:latin typeface="Arial"/>
                  <a:ea typeface="ＭＳ Ｐゴシック" charset="-128"/>
                  <a:cs typeface="Arial"/>
                </a:rPr>
                <a:t>notifies user</a:t>
              </a:r>
              <a:endParaRPr lang="en-US" dirty="0">
                <a:solidFill>
                  <a:srgbClr val="F2F2F2"/>
                </a:solidFill>
                <a:latin typeface="Arial"/>
                <a:ea typeface="ＭＳ Ｐゴシック" charset="-128"/>
                <a:cs typeface="Arial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6528599" y="4865466"/>
              <a:ext cx="622355" cy="622355"/>
            </a:xfrm>
            <a:prstGeom prst="ellipse">
              <a:avLst/>
            </a:prstGeom>
            <a:solidFill>
              <a:srgbClr val="265B9B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F2F2F2"/>
                  </a:solidFill>
                  <a:latin typeface="Arial"/>
                  <a:cs typeface="Arial"/>
                </a:rPr>
                <a:t>3</a:t>
              </a:r>
              <a:endParaRPr lang="en-US" sz="2000" b="1" dirty="0">
                <a:solidFill>
                  <a:srgbClr val="F2F2F2"/>
                </a:solidFill>
                <a:latin typeface="Arial"/>
                <a:cs typeface="Arial"/>
              </a:endParaRPr>
            </a:p>
          </p:txBody>
        </p:sp>
      </p:grpSp>
      <p:sp>
        <p:nvSpPr>
          <p:cNvPr id="24" name="Cloud 23"/>
          <p:cNvSpPr/>
          <p:nvPr/>
        </p:nvSpPr>
        <p:spPr>
          <a:xfrm>
            <a:off x="5797571" y="4181850"/>
            <a:ext cx="1787443" cy="1344742"/>
          </a:xfrm>
          <a:prstGeom prst="cloud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prstClr val="white"/>
              </a:solidFill>
              <a:latin typeface="Arial"/>
              <a:cs typeface="Arial"/>
            </a:endParaRPr>
          </a:p>
        </p:txBody>
      </p:sp>
      <p:pic>
        <p:nvPicPr>
          <p:cNvPr id="42" name="Picture 41" descr="globus-online-2013-large-whit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8" b="23423"/>
          <a:stretch/>
        </p:blipFill>
        <p:spPr>
          <a:xfrm>
            <a:off x="6095553" y="4434412"/>
            <a:ext cx="1130740" cy="840962"/>
          </a:xfrm>
          <a:prstGeom prst="rect">
            <a:avLst/>
          </a:prstGeom>
        </p:spPr>
      </p:pic>
      <p:sp>
        <p:nvSpPr>
          <p:cNvPr id="40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12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3006953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dirty="0" smtClean="0"/>
              <a:t>Ability to purchase simple, secure </a:t>
            </a:r>
            <a:r>
              <a:rPr lang="en-US" sz="3800" b="1" i="1" dirty="0" smtClean="0"/>
              <a:t>sharing</a:t>
            </a:r>
            <a:r>
              <a:rPr lang="en-US" sz="3800" dirty="0" smtClean="0"/>
              <a:t> off existing storage systems </a:t>
            </a:r>
            <a:endParaRPr lang="en-US" sz="3800" dirty="0"/>
          </a:p>
        </p:txBody>
      </p:sp>
      <p:sp>
        <p:nvSpPr>
          <p:cNvPr id="3" name="Regular Pentagon 2"/>
          <p:cNvSpPr/>
          <p:nvPr/>
        </p:nvSpPr>
        <p:spPr>
          <a:xfrm>
            <a:off x="7377460" y="2556094"/>
            <a:ext cx="1073364" cy="1022252"/>
          </a:xfrm>
          <a:prstGeom prst="pentagon">
            <a:avLst/>
          </a:prstGeom>
          <a:solidFill>
            <a:schemeClr val="bg2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t"/>
          <a:lstStyle/>
          <a:p>
            <a:pPr algn="ctr"/>
            <a:r>
              <a:rPr lang="en-US" sz="1400" dirty="0" smtClean="0">
                <a:solidFill>
                  <a:prstClr val="black"/>
                </a:solidFill>
                <a:latin typeface="Arial"/>
                <a:cs typeface="Arial"/>
              </a:rPr>
              <a:t>Data</a:t>
            </a:r>
          </a:p>
          <a:p>
            <a:pPr algn="ctr"/>
            <a:r>
              <a:rPr lang="en-US" sz="1400" dirty="0" smtClean="0">
                <a:solidFill>
                  <a:prstClr val="black"/>
                </a:solidFill>
                <a:latin typeface="Arial"/>
                <a:cs typeface="Arial"/>
              </a:rPr>
              <a:t>Source</a:t>
            </a:r>
            <a:endParaRPr lang="en-US" sz="14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855400" y="3908158"/>
            <a:ext cx="2327223" cy="2514935"/>
            <a:chOff x="334997" y="2519218"/>
            <a:chExt cx="3487703" cy="3769018"/>
          </a:xfrm>
        </p:grpSpPr>
        <p:pic>
          <p:nvPicPr>
            <p:cNvPr id="5" name="Picture 4" descr="femaleuser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6695" y="5049379"/>
              <a:ext cx="1238857" cy="1238857"/>
            </a:xfrm>
            <a:prstGeom prst="rect">
              <a:avLst/>
            </a:prstGeom>
          </p:spPr>
        </p:pic>
        <p:cxnSp>
          <p:nvCxnSpPr>
            <p:cNvPr id="6" name="Straight Arrow Connector 5"/>
            <p:cNvCxnSpPr/>
            <p:nvPr/>
          </p:nvCxnSpPr>
          <p:spPr>
            <a:xfrm flipV="1">
              <a:off x="1837852" y="4373620"/>
              <a:ext cx="1854200" cy="1404880"/>
            </a:xfrm>
            <a:prstGeom prst="straightConnector1">
              <a:avLst/>
            </a:prstGeom>
            <a:ln w="38100" cap="flat" cmpd="sng" algn="ctr">
              <a:solidFill>
                <a:srgbClr val="A6A6A6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1008151" y="2530343"/>
              <a:ext cx="2814549" cy="1983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prstClr val="white">
                      <a:lumMod val="85000"/>
                    </a:prstClr>
                  </a:solidFill>
                  <a:latin typeface="Arial"/>
                  <a:ea typeface="ＭＳ Ｐゴシック" charset="-128"/>
                  <a:cs typeface="Arial"/>
                </a:rPr>
                <a:t>User A selects file(s) to share, selects user or group, and sets permissions </a:t>
              </a:r>
              <a:endParaRPr lang="en-US" sz="1600" dirty="0">
                <a:solidFill>
                  <a:prstClr val="white">
                    <a:lumMod val="85000"/>
                  </a:prstClr>
                </a:solidFill>
                <a:latin typeface="Arial"/>
                <a:ea typeface="ＭＳ Ｐゴシック" charset="-128"/>
                <a:cs typeface="Arial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334997" y="2519218"/>
              <a:ext cx="622355" cy="622355"/>
            </a:xfrm>
            <a:prstGeom prst="ellipse">
              <a:avLst/>
            </a:prstGeom>
            <a:solidFill>
              <a:srgbClr val="265B9B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prstClr val="white"/>
                  </a:solidFill>
                  <a:latin typeface="Arial"/>
                  <a:cs typeface="Arial"/>
                </a:rPr>
                <a:t>1</a:t>
              </a:r>
              <a:endParaRPr lang="en-US" b="1" dirty="0">
                <a:solidFill>
                  <a:prstClr val="white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767348" y="2614790"/>
            <a:ext cx="2677905" cy="1898247"/>
            <a:chOff x="3213046" y="580907"/>
            <a:chExt cx="4013254" cy="2844815"/>
          </a:xfrm>
        </p:grpSpPr>
        <p:sp>
          <p:nvSpPr>
            <p:cNvPr id="10" name="TextBox 9"/>
            <p:cNvSpPr txBox="1"/>
            <p:nvPr/>
          </p:nvSpPr>
          <p:spPr>
            <a:xfrm>
              <a:off x="3860800" y="580907"/>
              <a:ext cx="3225798" cy="1614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prstClr val="white">
                      <a:lumMod val="85000"/>
                    </a:prstClr>
                  </a:solidFill>
                  <a:latin typeface="Arial"/>
                  <a:ea typeface="ＭＳ Ｐゴシック" charset="-128"/>
                  <a:cs typeface="Arial"/>
                </a:rPr>
                <a:t>Globus tracks shared files; no need to move files to cloud storage!</a:t>
              </a:r>
              <a:endParaRPr lang="en-US" sz="1600" dirty="0">
                <a:solidFill>
                  <a:prstClr val="white">
                    <a:lumMod val="85000"/>
                  </a:prstClr>
                </a:solidFill>
                <a:latin typeface="Arial"/>
                <a:ea typeface="ＭＳ Ｐゴシック" charset="-128"/>
                <a:cs typeface="Arial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3213046" y="580907"/>
              <a:ext cx="622355" cy="622355"/>
            </a:xfrm>
            <a:prstGeom prst="ellipse">
              <a:avLst/>
            </a:prstGeom>
            <a:solidFill>
              <a:srgbClr val="265B9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prstClr val="white"/>
                  </a:solidFill>
                  <a:latin typeface="Arial"/>
                  <a:cs typeface="Arial"/>
                </a:rPr>
                <a:t>2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flipV="1">
              <a:off x="4988530" y="1727200"/>
              <a:ext cx="2237770" cy="1698522"/>
            </a:xfrm>
            <a:prstGeom prst="straightConnector1">
              <a:avLst/>
            </a:prstGeom>
            <a:ln w="50800" cap="flat" cmpd="sng" algn="ctr">
              <a:solidFill>
                <a:srgbClr val="A6A6A6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6254660" y="3642375"/>
            <a:ext cx="2403535" cy="2839569"/>
            <a:chOff x="5416612" y="2120900"/>
            <a:chExt cx="3602068" cy="4255532"/>
          </a:xfrm>
        </p:grpSpPr>
        <p:sp>
          <p:nvSpPr>
            <p:cNvPr id="17" name="TextBox 16"/>
            <p:cNvSpPr txBox="1"/>
            <p:nvPr/>
          </p:nvSpPr>
          <p:spPr>
            <a:xfrm>
              <a:off x="5994400" y="3095323"/>
              <a:ext cx="2451100" cy="1614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1600" dirty="0" smtClean="0">
                  <a:solidFill>
                    <a:prstClr val="white">
                      <a:lumMod val="85000"/>
                    </a:prstClr>
                  </a:solidFill>
                  <a:latin typeface="Arial"/>
                  <a:ea typeface="ＭＳ Ｐゴシック" charset="-128"/>
                  <a:cs typeface="Arial"/>
                </a:rPr>
                <a:t>User B logs in to Globus and accesses shared file</a:t>
              </a:r>
              <a:endParaRPr lang="en-US" sz="1600" dirty="0">
                <a:solidFill>
                  <a:prstClr val="white">
                    <a:lumMod val="85000"/>
                  </a:prstClr>
                </a:solidFill>
                <a:latin typeface="Arial"/>
                <a:ea typeface="ＭＳ Ｐゴシック" charset="-128"/>
                <a:cs typeface="Arial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7297224" y="2465430"/>
              <a:ext cx="622355" cy="622355"/>
            </a:xfrm>
            <a:prstGeom prst="ellipse">
              <a:avLst/>
            </a:prstGeom>
            <a:solidFill>
              <a:srgbClr val="265B9B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prstClr val="white"/>
                  </a:solidFill>
                  <a:latin typeface="Arial"/>
                  <a:cs typeface="Arial"/>
                </a:rPr>
                <a:t>3</a:t>
              </a:r>
              <a:endParaRPr lang="en-US" sz="2000" b="1" dirty="0">
                <a:solidFill>
                  <a:prstClr val="white"/>
                </a:solidFill>
                <a:latin typeface="Arial"/>
                <a:cs typeface="Arial"/>
              </a:endParaRPr>
            </a:p>
          </p:txBody>
        </p:sp>
        <p:pic>
          <p:nvPicPr>
            <p:cNvPr id="19" name="Picture 18" descr="female_user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12262"/>
            <a:stretch/>
          </p:blipFill>
          <p:spPr>
            <a:xfrm>
              <a:off x="7539305" y="4962559"/>
              <a:ext cx="1240499" cy="1413873"/>
            </a:xfrm>
            <a:prstGeom prst="rect">
              <a:avLst/>
            </a:prstGeom>
          </p:spPr>
        </p:pic>
        <p:sp>
          <p:nvSpPr>
            <p:cNvPr id="20" name="Freeform 19"/>
            <p:cNvSpPr/>
            <p:nvPr/>
          </p:nvSpPr>
          <p:spPr>
            <a:xfrm>
              <a:off x="8445500" y="2120900"/>
              <a:ext cx="573180" cy="3124200"/>
            </a:xfrm>
            <a:custGeom>
              <a:avLst/>
              <a:gdLst>
                <a:gd name="connsiteX0" fmla="*/ 0 w 458880"/>
                <a:gd name="connsiteY0" fmla="*/ 0 h 3632200"/>
                <a:gd name="connsiteX1" fmla="*/ 457200 w 458880"/>
                <a:gd name="connsiteY1" fmla="*/ 2247900 h 3632200"/>
                <a:gd name="connsiteX2" fmla="*/ 165100 w 458880"/>
                <a:gd name="connsiteY2" fmla="*/ 3632200 h 363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8880" h="3632200">
                  <a:moveTo>
                    <a:pt x="0" y="0"/>
                  </a:moveTo>
                  <a:cubicBezTo>
                    <a:pt x="214841" y="821266"/>
                    <a:pt x="429683" y="1642533"/>
                    <a:pt x="457200" y="2247900"/>
                  </a:cubicBezTo>
                  <a:cubicBezTo>
                    <a:pt x="484717" y="2853267"/>
                    <a:pt x="165100" y="3632200"/>
                    <a:pt x="165100" y="3632200"/>
                  </a:cubicBezTo>
                </a:path>
              </a:pathLst>
            </a:custGeom>
            <a:ln w="38100" cap="flat" cmpd="sng" algn="ctr">
              <a:solidFill>
                <a:srgbClr val="A6A6A6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100">
                <a:solidFill>
                  <a:prstClr val="black"/>
                </a:solidFill>
                <a:latin typeface="Arial"/>
                <a:cs typeface="Arial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>
            <a:xfrm flipH="1" flipV="1">
              <a:off x="5416612" y="4373620"/>
              <a:ext cx="2343089" cy="1112781"/>
            </a:xfrm>
            <a:prstGeom prst="straightConnector1">
              <a:avLst/>
            </a:prstGeom>
            <a:ln w="50800" cap="flat" cmpd="sng" algn="ctr">
              <a:solidFill>
                <a:srgbClr val="A6A6A6"/>
              </a:solidFill>
              <a:prstDash val="sysDash"/>
              <a:round/>
              <a:headEnd type="none" w="med" len="med"/>
              <a:tailEnd type="arrow" w="med" len="me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Cloud 22"/>
          <p:cNvSpPr/>
          <p:nvPr/>
        </p:nvSpPr>
        <p:spPr>
          <a:xfrm>
            <a:off x="4883724" y="4094966"/>
            <a:ext cx="1652754" cy="1243411"/>
          </a:xfrm>
          <a:prstGeom prst="cloud">
            <a:avLst/>
          </a:prstGeom>
          <a:solidFill>
            <a:schemeClr val="tx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>
              <a:solidFill>
                <a:prstClr val="white"/>
              </a:solidFill>
              <a:latin typeface="Arial"/>
              <a:cs typeface="Arial"/>
            </a:endParaRPr>
          </a:p>
        </p:txBody>
      </p:sp>
      <p:pic>
        <p:nvPicPr>
          <p:cNvPr id="24" name="Picture 23" descr="globus-online-2013-large-white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28" b="23423"/>
          <a:stretch/>
        </p:blipFill>
        <p:spPr>
          <a:xfrm>
            <a:off x="5159253" y="4328496"/>
            <a:ext cx="1045535" cy="777593"/>
          </a:xfrm>
          <a:prstGeom prst="rect">
            <a:avLst/>
          </a:prstGeom>
        </p:spPr>
      </p:pic>
      <p:sp>
        <p:nvSpPr>
          <p:cNvPr id="22" name="Content Placeholder 3"/>
          <p:cNvSpPr txBox="1">
            <a:spLocks/>
          </p:cNvSpPr>
          <p:nvPr/>
        </p:nvSpPr>
        <p:spPr>
          <a:xfrm>
            <a:off x="413731" y="1550646"/>
            <a:ext cx="4403499" cy="24058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eaLnBrk="1" latinLnBrk="0" hangingPunct="1">
              <a:spcBef>
                <a:spcPts val="1400"/>
              </a:spcBef>
              <a:buFont typeface="Arial"/>
              <a:buChar char="•"/>
              <a:defRPr sz="2800" b="1" i="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1pPr>
            <a:lvl2pPr marL="742950" indent="-285750" eaLnBrk="1" latinLnBrk="0" hangingPunct="1">
              <a:spcBef>
                <a:spcPct val="20000"/>
              </a:spcBef>
              <a:buFont typeface="Arial"/>
              <a:buChar char="–"/>
              <a:defRPr sz="2800" b="0" i="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143000" indent="-228600" eaLnBrk="1" latinLnBrk="0" hangingPunct="1">
              <a:spcBef>
                <a:spcPct val="20000"/>
              </a:spcBef>
              <a:buSzPct val="80000"/>
              <a:buFont typeface="Courier New"/>
              <a:buChar char="o"/>
              <a:defRPr sz="2400" b="0" i="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600200" indent="-228600" eaLnBrk="1" latinLnBrk="0" hangingPunct="1">
              <a:spcBef>
                <a:spcPct val="20000"/>
              </a:spcBef>
              <a:buFont typeface="Arial"/>
              <a:buChar char="–"/>
              <a:defRPr sz="2000" b="0" i="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4pPr>
            <a:lvl5pPr marL="2057400" indent="-228600" eaLnBrk="1" latinLnBrk="0" hangingPunct="1">
              <a:spcBef>
                <a:spcPct val="20000"/>
              </a:spcBef>
              <a:buFont typeface="Arial"/>
              <a:buChar char="»"/>
              <a:defRPr sz="2000" b="0" i="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5pPr>
            <a:lvl6pPr marL="25146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6pPr>
            <a:lvl7pPr marL="29718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7pPr>
            <a:lvl8pPr marL="34290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8pPr>
            <a:lvl9pPr marL="3886200" indent="-228600">
              <a:spcBef>
                <a:spcPct val="20000"/>
              </a:spcBef>
              <a:buFont typeface="Arial"/>
              <a:buChar char="•"/>
              <a:defRPr sz="2000">
                <a:latin typeface="+mn-lt"/>
                <a:ea typeface="+mn-ea"/>
                <a:cs typeface="+mn-cs"/>
              </a:defRPr>
            </a:lvl9pPr>
          </a:lstStyle>
          <a:p>
            <a:pPr fontAlgn="base">
              <a:spcAft>
                <a:spcPct val="0"/>
              </a:spcAft>
            </a:pP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>Easily share large data with any user or </a:t>
            </a:r>
            <a:r>
              <a:rPr lang="en-US" dirty="0" smtClean="0">
                <a:solidFill>
                  <a:prstClr val="white">
                    <a:lumMod val="95000"/>
                  </a:prstClr>
                </a:solidFill>
              </a:rPr>
              <a:t>group</a:t>
            </a:r>
            <a:endParaRPr lang="en-US" dirty="0">
              <a:solidFill>
                <a:prstClr val="white">
                  <a:lumMod val="95000"/>
                </a:prstClr>
              </a:solidFill>
            </a:endParaRPr>
          </a:p>
          <a:p>
            <a:pPr fontAlgn="base">
              <a:spcAft>
                <a:spcPct val="0"/>
              </a:spcAft>
            </a:pPr>
            <a:r>
              <a:rPr lang="en-US" dirty="0">
                <a:solidFill>
                  <a:prstClr val="white">
                    <a:lumMod val="95000"/>
                  </a:prstClr>
                </a:solidFill>
              </a:rPr>
              <a:t>No cloud storage </a:t>
            </a:r>
            <a:r>
              <a:rPr lang="en-US" dirty="0" smtClean="0">
                <a:solidFill>
                  <a:prstClr val="white">
                    <a:lumMod val="95000"/>
                  </a:prstClr>
                </a:solidFill>
              </a:rPr>
              <a:t>required</a:t>
            </a:r>
          </a:p>
        </p:txBody>
      </p:sp>
      <p:sp>
        <p:nvSpPr>
          <p:cNvPr id="2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13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155558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Globus is SaaS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Web</a:t>
            </a:r>
            <a:r>
              <a:rPr lang="en-US" dirty="0"/>
              <a:t>, command line, and REST </a:t>
            </a:r>
            <a:r>
              <a:rPr lang="en-US" dirty="0" smtClean="0"/>
              <a:t>interfaces</a:t>
            </a:r>
          </a:p>
          <a:p>
            <a:pPr lvl="1"/>
            <a:r>
              <a:rPr lang="en-US" dirty="0" smtClean="0"/>
              <a:t>Facilities different models of data movement (e.g. user initiated vs. scripted)</a:t>
            </a:r>
            <a:endParaRPr lang="en-US" dirty="0"/>
          </a:p>
          <a:p>
            <a:r>
              <a:rPr lang="en-US" dirty="0" smtClean="0"/>
              <a:t>Reduced </a:t>
            </a:r>
            <a:r>
              <a:rPr lang="en-US" dirty="0"/>
              <a:t>IT </a:t>
            </a:r>
            <a:r>
              <a:rPr lang="en-US" dirty="0" smtClean="0"/>
              <a:t>operational costs</a:t>
            </a:r>
            <a:endParaRPr lang="en-US" dirty="0"/>
          </a:p>
          <a:p>
            <a:r>
              <a:rPr lang="en-US" dirty="0" smtClean="0"/>
              <a:t>New </a:t>
            </a:r>
            <a:r>
              <a:rPr lang="en-US" dirty="0"/>
              <a:t>features automatically available</a:t>
            </a:r>
          </a:p>
          <a:p>
            <a:r>
              <a:rPr lang="en-US" dirty="0"/>
              <a:t>Consolidated support &amp; </a:t>
            </a:r>
            <a:r>
              <a:rPr lang="en-US" dirty="0" smtClean="0"/>
              <a:t>troubleshooting available under service plans</a:t>
            </a:r>
            <a:endParaRPr lang="en-US" dirty="0"/>
          </a:p>
          <a:p>
            <a:r>
              <a:rPr lang="en-US" dirty="0" smtClean="0"/>
              <a:t>Easy to add your laptop, server, cluster, supercomputer, etc. with </a:t>
            </a:r>
            <a:r>
              <a:rPr lang="en-US" i="1" u="sng" dirty="0" smtClean="0"/>
              <a:t>Globus </a:t>
            </a:r>
            <a:r>
              <a:rPr lang="en-US" i="1" u="sng" dirty="0"/>
              <a:t>Connect </a:t>
            </a:r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14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22782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457200" y="4406900"/>
            <a:ext cx="8037513" cy="1362075"/>
          </a:xfrm>
        </p:spPr>
        <p:txBody>
          <a:bodyPr/>
          <a:lstStyle/>
          <a:p>
            <a:r>
              <a:rPr lang="en-US" dirty="0" smtClean="0"/>
              <a:t>Globus Connect Hands 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130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Account Sign Up (or Login)</a:t>
            </a:r>
            <a:endParaRPr lang="en-US" sz="40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6" name="Picture 5" descr="Screen Shot 2014-09-09 at 8.32.30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622" y="1241511"/>
            <a:ext cx="7525105" cy="472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626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Create Account (if needed)</a:t>
            </a:r>
            <a:endParaRPr lang="en-US" sz="40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6" name="Picture 5" descr="Screen Shot 2014-09-09 at 8.33.51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74" y="1135628"/>
            <a:ext cx="7766496" cy="522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404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Logging In (Globus or Alternate)</a:t>
            </a:r>
            <a:endParaRPr lang="en-US" sz="40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6" name="Picture 5" descr="Screen Shot 2014-09-09 at 8.34.41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42" y="1167117"/>
            <a:ext cx="5274646" cy="3545708"/>
          </a:xfrm>
          <a:prstGeom prst="rect">
            <a:avLst/>
          </a:prstGeom>
        </p:spPr>
      </p:pic>
      <p:pic>
        <p:nvPicPr>
          <p:cNvPr id="7" name="Picture 6" descr="Screen Shot 2014-09-09 at 8.35.32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3766" y="2510640"/>
            <a:ext cx="5305874" cy="356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2813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Dashboard</a:t>
            </a:r>
            <a:endParaRPr lang="en-US" sz="40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19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Picture 3" descr="Screen Shot 2014-09-09 at 8.35.44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49" y="1024213"/>
            <a:ext cx="7813776" cy="525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294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1738"/>
            <a:ext cx="8229600" cy="493236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</a:rPr>
              <a:t>Part </a:t>
            </a:r>
            <a:r>
              <a:rPr lang="en-US" sz="1800" dirty="0" smtClean="0">
                <a:solidFill>
                  <a:srgbClr val="000000"/>
                </a:solidFill>
              </a:rPr>
              <a:t>1:</a:t>
            </a:r>
            <a:endParaRPr lang="en-US" sz="18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sz="1800" dirty="0" smtClean="0">
                <a:solidFill>
                  <a:srgbClr val="000000"/>
                </a:solidFill>
              </a:rPr>
              <a:t>What is Science Engagement?</a:t>
            </a:r>
            <a:endParaRPr lang="en-US" sz="1800" dirty="0">
              <a:solidFill>
                <a:srgbClr val="000000"/>
              </a:solidFill>
            </a:endParaRP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</a:rPr>
              <a:t>Science DMZ Introduction &amp; Motivation</a:t>
            </a:r>
          </a:p>
          <a:p>
            <a:pPr lvl="1">
              <a:spcBef>
                <a:spcPts val="0"/>
              </a:spcBef>
            </a:pPr>
            <a:r>
              <a:rPr lang="en-US" sz="1800" dirty="0">
                <a:solidFill>
                  <a:srgbClr val="000000"/>
                </a:solidFill>
              </a:rPr>
              <a:t>Science DMZ Architecture</a:t>
            </a:r>
          </a:p>
          <a:p>
            <a:pPr>
              <a:spcBef>
                <a:spcPts val="0"/>
              </a:spcBef>
            </a:pPr>
            <a:r>
              <a:rPr lang="en-US" sz="1800" dirty="0" smtClean="0"/>
              <a:t>Part 2:</a:t>
            </a:r>
          </a:p>
          <a:p>
            <a:pPr lvl="1">
              <a:spcBef>
                <a:spcPts val="0"/>
              </a:spcBef>
            </a:pPr>
            <a:r>
              <a:rPr lang="en-US" sz="1800" dirty="0"/>
              <a:t>Science DMZ Security Best Practices</a:t>
            </a:r>
          </a:p>
          <a:p>
            <a:pPr>
              <a:spcBef>
                <a:spcPts val="0"/>
              </a:spcBef>
            </a:pPr>
            <a:r>
              <a:rPr lang="en-US" sz="1800" b="1" dirty="0">
                <a:solidFill>
                  <a:srgbClr val="FF0000"/>
                </a:solidFill>
              </a:rPr>
              <a:t>Part 3:</a:t>
            </a:r>
          </a:p>
          <a:p>
            <a:pPr lvl="1">
              <a:spcBef>
                <a:spcPts val="0"/>
              </a:spcBef>
            </a:pPr>
            <a:r>
              <a:rPr lang="en-US" sz="1800" b="1" dirty="0">
                <a:solidFill>
                  <a:srgbClr val="000000"/>
                </a:solidFill>
              </a:rPr>
              <a:t>The Data Transfer Node</a:t>
            </a:r>
          </a:p>
          <a:p>
            <a:pPr lvl="1">
              <a:spcBef>
                <a:spcPts val="0"/>
              </a:spcBef>
            </a:pPr>
            <a:r>
              <a:rPr lang="en-US" sz="1800" b="1" dirty="0">
                <a:solidFill>
                  <a:srgbClr val="000000"/>
                </a:solidFill>
              </a:rPr>
              <a:t>Data Transfer Tools</a:t>
            </a:r>
          </a:p>
          <a:p>
            <a:pPr lvl="1">
              <a:spcBef>
                <a:spcPts val="0"/>
              </a:spcBef>
            </a:pPr>
            <a:r>
              <a:rPr lang="en-US" sz="1800" b="1" dirty="0" smtClean="0">
                <a:solidFill>
                  <a:srgbClr val="FF0000"/>
                </a:solidFill>
              </a:rPr>
              <a:t>Globus Connect Personal</a:t>
            </a:r>
            <a:endParaRPr lang="en-US" sz="1800" b="1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</a:pPr>
            <a:r>
              <a:rPr lang="en-US" sz="1800" dirty="0" smtClean="0"/>
              <a:t>Part </a:t>
            </a:r>
            <a:r>
              <a:rPr lang="en-US" sz="1800" dirty="0"/>
              <a:t>4</a:t>
            </a:r>
            <a:r>
              <a:rPr lang="en-US" sz="1800" dirty="0" smtClean="0"/>
              <a:t>:</a:t>
            </a:r>
          </a:p>
          <a:p>
            <a:pPr lvl="1">
              <a:spcBef>
                <a:spcPts val="0"/>
              </a:spcBef>
            </a:pPr>
            <a:r>
              <a:rPr lang="en-US" sz="1800" dirty="0" err="1"/>
              <a:t>p</a:t>
            </a:r>
            <a:r>
              <a:rPr lang="en-US" sz="1800" dirty="0" err="1" smtClean="0"/>
              <a:t>erfSONAR</a:t>
            </a:r>
            <a:endParaRPr lang="en-US" sz="1800" dirty="0" smtClean="0"/>
          </a:p>
          <a:p>
            <a:pPr>
              <a:spcBef>
                <a:spcPts val="0"/>
              </a:spcBef>
            </a:pPr>
            <a:r>
              <a:rPr lang="en-US" sz="1800" dirty="0" smtClean="0"/>
              <a:t>Part 5:</a:t>
            </a:r>
          </a:p>
          <a:p>
            <a:pPr lvl="1">
              <a:spcBef>
                <a:spcPts val="0"/>
              </a:spcBef>
            </a:pPr>
            <a:r>
              <a:rPr lang="en-US" sz="1600" dirty="0" smtClean="0"/>
              <a:t>SDN and the Science DMZ</a:t>
            </a:r>
            <a:endParaRPr lang="en-US" sz="1600" dirty="0"/>
          </a:p>
          <a:p>
            <a:pPr>
              <a:spcBef>
                <a:spcPts val="0"/>
              </a:spcBef>
            </a:pPr>
            <a:r>
              <a:rPr lang="en-US" sz="1800" dirty="0" smtClean="0"/>
              <a:t>Conclusions </a:t>
            </a:r>
            <a:r>
              <a:rPr lang="en-US" sz="1800" dirty="0"/>
              <a:t>&amp; Discussion</a:t>
            </a:r>
          </a:p>
          <a:p>
            <a:pPr marL="0" indent="0"/>
            <a:endParaRPr lang="en-US" sz="1800" dirty="0" smtClean="0"/>
          </a:p>
          <a:p>
            <a:pPr marL="0" indent="0"/>
            <a:endParaRPr lang="en-US" sz="1800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685169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/>
              <a:t>Downloading Globus Connect Personal</a:t>
            </a:r>
            <a:endParaRPr lang="en-US" sz="40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7" name="Picture 6" descr="Screen Shot 2014-09-09 at 8.36.51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4413" y="944665"/>
            <a:ext cx="6775122" cy="5426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8621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Installing &amp; Starting Software</a:t>
            </a:r>
            <a:endParaRPr lang="en-US" sz="40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6" name="Picture 5" descr="Screen Shot 2014-09-09 at 8.42.09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259553"/>
            <a:ext cx="4512964" cy="3949712"/>
          </a:xfrm>
          <a:prstGeom prst="rect">
            <a:avLst/>
          </a:prstGeom>
        </p:spPr>
      </p:pic>
      <p:pic>
        <p:nvPicPr>
          <p:cNvPr id="7" name="Picture 6" descr="gcp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600" y="2189329"/>
            <a:ext cx="37592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835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Web View: Active Endpoint</a:t>
            </a:r>
            <a:endParaRPr lang="en-US" sz="40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6" name="Picture 5" descr="Screen Shot 2014-09-09 at 8.41.02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5805" y="1102108"/>
            <a:ext cx="6198215" cy="4964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71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Transfer File</a:t>
            </a:r>
            <a:endParaRPr lang="en-US" sz="40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6" name="Picture 5" descr="Screen Shot 2014-09-09 at 8.43.58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881" y="1039131"/>
            <a:ext cx="6271682" cy="502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1133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Transfer File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7567"/>
            <a:ext cx="8229600" cy="476530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One Side:</a:t>
            </a:r>
          </a:p>
          <a:p>
            <a:pPr lvl="1"/>
            <a:r>
              <a:rPr lang="en-US" sz="2400" dirty="0" smtClean="0"/>
              <a:t>Find your endpoint (e.g. type your username followed by the ‘#’ symbol – should auto-complete)</a:t>
            </a:r>
          </a:p>
          <a:p>
            <a:pPr lvl="1"/>
            <a:endParaRPr lang="en-US" sz="2400" dirty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Other Side:</a:t>
            </a:r>
          </a:p>
          <a:p>
            <a:pPr lvl="1"/>
            <a:r>
              <a:rPr lang="en-US" sz="2400" dirty="0" smtClean="0"/>
              <a:t>Type ‘</a:t>
            </a:r>
            <a:r>
              <a:rPr lang="en-US" sz="2400" dirty="0" err="1" smtClean="0"/>
              <a:t>esnet</a:t>
            </a:r>
            <a:r>
              <a:rPr lang="en-US" sz="2400" dirty="0" smtClean="0"/>
              <a:t>#’ and select either ‘</a:t>
            </a:r>
            <a:r>
              <a:rPr lang="en-US" sz="2400" dirty="0" err="1" smtClean="0"/>
              <a:t>lbl</a:t>
            </a:r>
            <a:r>
              <a:rPr lang="en-US" sz="2400" dirty="0" smtClean="0"/>
              <a:t>’ or ‘</a:t>
            </a:r>
            <a:r>
              <a:rPr lang="en-US" sz="2400" dirty="0" err="1" smtClean="0"/>
              <a:t>anl</a:t>
            </a:r>
            <a:r>
              <a:rPr lang="en-US" sz="2400" dirty="0" smtClean="0"/>
              <a:t>’ (‘</a:t>
            </a:r>
            <a:r>
              <a:rPr lang="en-US" sz="2400" dirty="0" err="1" smtClean="0"/>
              <a:t>bnl</a:t>
            </a:r>
            <a:r>
              <a:rPr lang="en-US" sz="2400" dirty="0" smtClean="0"/>
              <a:t>’ is down for maintenance) 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Picture 3" descr="Screen Shot 2014-09-09 at 8.59.50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43918"/>
            <a:ext cx="3695700" cy="774700"/>
          </a:xfrm>
          <a:prstGeom prst="rect">
            <a:avLst/>
          </a:prstGeom>
        </p:spPr>
      </p:pic>
      <p:pic>
        <p:nvPicPr>
          <p:cNvPr id="6" name="Picture 5" descr="Screen Shot 2014-09-09 at 8.58.58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3940" y="2833993"/>
            <a:ext cx="3695700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228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Transfer File</a:t>
            </a:r>
            <a:endParaRPr lang="en-US" sz="40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Picture 3" descr="Screen Shot 2014-09-09 at 8.45.03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367" y="1127880"/>
            <a:ext cx="6244969" cy="500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7593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smtClean="0"/>
              <a:t>Transfer File</a:t>
            </a:r>
            <a:endParaRPr lang="en-US" sz="40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26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6" name="Picture 5" descr="Screen Shot 2014-09-09 at 8.45.07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38" y="1144400"/>
            <a:ext cx="6392738" cy="546476"/>
          </a:xfrm>
          <a:prstGeom prst="rect">
            <a:avLst/>
          </a:prstGeom>
        </p:spPr>
      </p:pic>
      <p:pic>
        <p:nvPicPr>
          <p:cNvPr id="7" name="Picture 6" descr="Screen Shot 2014-09-09 at 8.48.29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432" y="1762827"/>
            <a:ext cx="6192208" cy="1794168"/>
          </a:xfrm>
          <a:prstGeom prst="rect">
            <a:avLst/>
          </a:prstGeom>
        </p:spPr>
      </p:pic>
      <p:pic>
        <p:nvPicPr>
          <p:cNvPr id="8" name="Picture 7" descr="Screen Shot 2014-09-09 at 8.45.24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8996"/>
            <a:ext cx="5610199" cy="323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875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457200" y="4406900"/>
            <a:ext cx="8037513" cy="1362075"/>
          </a:xfrm>
        </p:spPr>
        <p:txBody>
          <a:bodyPr/>
          <a:lstStyle/>
          <a:p>
            <a:r>
              <a:rPr lang="en-US" dirty="0" smtClean="0"/>
              <a:t>Use Cases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496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40625_Moving_the_Need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59135"/>
            <a:ext cx="9144000" cy="4945330"/>
          </a:xfrm>
          <a:prstGeom prst="rect">
            <a:avLst/>
          </a:prstGeom>
        </p:spPr>
      </p:pic>
      <p:sp>
        <p:nvSpPr>
          <p:cNvPr id="3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28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222650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Globus increasingly used to build campus-wide data services</a:t>
            </a:r>
            <a:endParaRPr lang="en-US" dirty="0"/>
          </a:p>
        </p:txBody>
      </p:sp>
      <p:pic>
        <p:nvPicPr>
          <p:cNvPr id="4" name="Picture 3" descr="PastedGraphic-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8248"/>
            <a:ext cx="9144000" cy="55137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68592" y="6261100"/>
            <a:ext cx="25569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Source: University of Nebraska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100" b="1" i="1" dirty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 </a:t>
            </a:r>
            <a:r>
              <a:rPr lang="en-US" sz="1100" b="1" i="1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Arial" charset="0"/>
                <a:ea typeface="ＭＳ Ｐゴシック" charset="-128"/>
                <a:cs typeface="ＭＳ Ｐゴシック" charset="-128"/>
              </a:rPr>
              <a:t>             Holland Computing Center</a:t>
            </a:r>
            <a:endParaRPr lang="en-US" sz="1100" b="1" i="1" dirty="0">
              <a:solidFill>
                <a:prstClr val="black">
                  <a:lumMod val="75000"/>
                  <a:lumOff val="25000"/>
                </a:prstClr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1333500" y="1757663"/>
            <a:ext cx="2946400" cy="1277637"/>
          </a:xfrm>
          <a:prstGeom prst="wedgeRoundRectCallout">
            <a:avLst>
              <a:gd name="adj1" fmla="val 82630"/>
              <a:gd name="adj2" fmla="val 1291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Calibri"/>
              </a:rPr>
              <a:t>Enable campus computing facilities to better utilize high performance network infrastructure</a:t>
            </a:r>
          </a:p>
        </p:txBody>
      </p:sp>
      <p:sp>
        <p:nvSpPr>
          <p:cNvPr id="8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29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1838041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800"/>
            <a:ext cx="8661400" cy="697200"/>
          </a:xfrm>
        </p:spPr>
        <p:txBody>
          <a:bodyPr/>
          <a:lstStyle/>
          <a:p>
            <a:r>
              <a:rPr lang="en-US" sz="2700" dirty="0" smtClean="0"/>
              <a:t>The Data Transfer </a:t>
            </a:r>
            <a:r>
              <a:rPr lang="en-US" sz="2700" dirty="0" err="1" smtClean="0"/>
              <a:t>Superfecta</a:t>
            </a:r>
            <a:r>
              <a:rPr lang="en-US" sz="2700" dirty="0" smtClean="0"/>
              <a:t>: Science DMZ Model</a:t>
            </a:r>
            <a:endParaRPr lang="en-US" sz="2700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898770"/>
            <a:ext cx="29083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>
                <a:solidFill>
                  <a:srgbClr val="FF0000"/>
                </a:solidFill>
              </a:rPr>
              <a:t>Data Transfer </a:t>
            </a:r>
            <a:r>
              <a:rPr lang="en-US" dirty="0" smtClean="0">
                <a:solidFill>
                  <a:srgbClr val="FF0000"/>
                </a:solidFill>
              </a:rPr>
              <a:t>Node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High performance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Configured </a:t>
            </a:r>
            <a:r>
              <a:rPr lang="en-US" sz="1400" dirty="0"/>
              <a:t>for data transfer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>
                <a:solidFill>
                  <a:srgbClr val="FF0000"/>
                </a:solidFill>
              </a:rPr>
              <a:t>Proper tools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22882" y="2726387"/>
            <a:ext cx="2421118" cy="16619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perfSONAR</a:t>
            </a:r>
            <a:r>
              <a:rPr lang="en-US" dirty="0" smtClean="0"/>
              <a:t>           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Enables fault isolation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Verify </a:t>
            </a:r>
            <a:r>
              <a:rPr lang="en-US" sz="1400" dirty="0"/>
              <a:t>correct operation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/>
              <a:t>Widely </a:t>
            </a:r>
            <a:r>
              <a:rPr lang="en-US" sz="1400" dirty="0" smtClean="0"/>
              <a:t>deployed in ESnet and other networks, as well as sites and facilities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3202959" y="5255419"/>
            <a:ext cx="3144824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Science DMZ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Dedicated location for DTN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Proper security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Easy to deploy - no </a:t>
            </a:r>
            <a:r>
              <a:rPr lang="en-US" sz="1400" dirty="0"/>
              <a:t>need to redesign the whole </a:t>
            </a:r>
            <a:r>
              <a:rPr lang="en-US" sz="1400" dirty="0" smtClean="0"/>
              <a:t>network</a:t>
            </a:r>
            <a:endParaRPr lang="en-US" sz="1400" dirty="0"/>
          </a:p>
        </p:txBody>
      </p:sp>
      <p:grpSp>
        <p:nvGrpSpPr>
          <p:cNvPr id="22" name="Group 21"/>
          <p:cNvGrpSpPr/>
          <p:nvPr/>
        </p:nvGrpSpPr>
        <p:grpSpPr>
          <a:xfrm>
            <a:off x="4711701" y="2603927"/>
            <a:ext cx="2179449" cy="1930400"/>
            <a:chOff x="3948446" y="3263045"/>
            <a:chExt cx="2778125" cy="2528156"/>
          </a:xfrm>
        </p:grpSpPr>
        <p:sp>
          <p:nvSpPr>
            <p:cNvPr id="26" name="Freeform 25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796172" y="3987800"/>
              <a:ext cx="1930399" cy="96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A6A6A6"/>
                  </a:solidFill>
                </a:rPr>
                <a:t>Performance Testing &amp; Measurement</a:t>
              </a:r>
              <a:endParaRPr lang="en-US" sz="1400" dirty="0">
                <a:solidFill>
                  <a:srgbClr val="A6A6A6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578100" y="2603927"/>
            <a:ext cx="2155056" cy="1930400"/>
            <a:chOff x="3835126" y="3263045"/>
            <a:chExt cx="2747031" cy="2528156"/>
          </a:xfrm>
        </p:grpSpPr>
        <p:sp>
          <p:nvSpPr>
            <p:cNvPr id="32" name="Freeform 31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835126" y="3988359"/>
              <a:ext cx="1930399" cy="967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/>
                <a:t>Dedicated Systems for Data Transfer</a:t>
              </a:r>
              <a:endParaRPr lang="en-US" sz="1400" dirty="0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678623" y="1726213"/>
            <a:ext cx="2066156" cy="1930400"/>
            <a:chOff x="3948446" y="3263045"/>
            <a:chExt cx="2633711" cy="2528156"/>
          </a:xfrm>
        </p:grpSpPr>
        <p:sp>
          <p:nvSpPr>
            <p:cNvPr id="35" name="Freeform 34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4442" y="3754943"/>
              <a:ext cx="1930399" cy="96739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Engagement with Network Users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78623" y="3406602"/>
            <a:ext cx="2066156" cy="1930400"/>
            <a:chOff x="3948446" y="3263045"/>
            <a:chExt cx="2633711" cy="2528156"/>
          </a:xfrm>
        </p:grpSpPr>
        <p:sp>
          <p:nvSpPr>
            <p:cNvPr id="38" name="Freeform 37"/>
            <p:cNvSpPr/>
            <p:nvPr/>
          </p:nvSpPr>
          <p:spPr>
            <a:xfrm>
              <a:off x="3948446" y="3263045"/>
              <a:ext cx="2633711" cy="2528156"/>
            </a:xfrm>
            <a:custGeom>
              <a:avLst/>
              <a:gdLst>
                <a:gd name="connsiteX0" fmla="*/ 0 w 2438400"/>
                <a:gd name="connsiteY0" fmla="*/ 1219200 h 2438400"/>
                <a:gd name="connsiteX1" fmla="*/ 1219200 w 2438400"/>
                <a:gd name="connsiteY1" fmla="*/ 0 h 2438400"/>
                <a:gd name="connsiteX2" fmla="*/ 2438400 w 2438400"/>
                <a:gd name="connsiteY2" fmla="*/ 1219200 h 2438400"/>
                <a:gd name="connsiteX3" fmla="*/ 1219200 w 2438400"/>
                <a:gd name="connsiteY3" fmla="*/ 2438400 h 2438400"/>
                <a:gd name="connsiteX4" fmla="*/ 0 w 2438400"/>
                <a:gd name="connsiteY4" fmla="*/ 1219200 h 243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400" h="2438400">
                  <a:moveTo>
                    <a:pt x="0" y="1219200"/>
                  </a:moveTo>
                  <a:cubicBezTo>
                    <a:pt x="0" y="545854"/>
                    <a:pt x="545854" y="0"/>
                    <a:pt x="1219200" y="0"/>
                  </a:cubicBezTo>
                  <a:cubicBezTo>
                    <a:pt x="1892546" y="0"/>
                    <a:pt x="2438400" y="545854"/>
                    <a:pt x="2438400" y="1219200"/>
                  </a:cubicBezTo>
                  <a:cubicBezTo>
                    <a:pt x="2438400" y="1892546"/>
                    <a:pt x="1892546" y="2438400"/>
                    <a:pt x="1219200" y="2438400"/>
                  </a:cubicBezTo>
                  <a:cubicBezTo>
                    <a:pt x="545854" y="2438400"/>
                    <a:pt x="0" y="1892546"/>
                    <a:pt x="0" y="121920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50000"/>
              </a:schemeClr>
            </a:solidFill>
          </p:spPr>
          <p:style>
            <a:lnRef idx="3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745744" tIns="629920" rIns="229616" bIns="467360" numCol="1" spcCol="1270" anchor="ctr" anchorCtr="0">
              <a:noAutofit/>
            </a:bodyPr>
            <a:lstStyle/>
            <a:p>
              <a:pPr lvl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kern="1200" dirty="0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4327450" y="4513932"/>
              <a:ext cx="1930399" cy="6852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rgbClr val="A6A6A6"/>
                  </a:solidFill>
                </a:rPr>
                <a:t>Network Architecture</a:t>
              </a:r>
              <a:endParaRPr lang="en-US" sz="1400" dirty="0">
                <a:solidFill>
                  <a:srgbClr val="A6A6A6"/>
                </a:solidFill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3202959" y="748000"/>
            <a:ext cx="3290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en-US" dirty="0" smtClean="0"/>
              <a:t>Engagement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Partnerships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Education &amp; Consulting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Resources &amp; Knowledgebase</a:t>
            </a:r>
            <a:endParaRPr lang="en-US" sz="1400" dirty="0"/>
          </a:p>
        </p:txBody>
      </p:sp>
      <p:sp>
        <p:nvSpPr>
          <p:cNvPr id="21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1982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1909626" y="1308255"/>
            <a:ext cx="7126226" cy="5289180"/>
          </a:xfrm>
          <a:prstGeom prst="roundRect">
            <a:avLst>
              <a:gd name="adj" fmla="val 2626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" name="Content Placeholder 5" descr="science-dmz-simple-GO.pdf"/>
          <p:cNvPicPr>
            <a:picLocks noGrp="1"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72" t="17444" r="15249" b="16827"/>
          <a:stretch/>
        </p:blipFill>
        <p:spPr bwMode="auto">
          <a:xfrm>
            <a:off x="2101664" y="1466416"/>
            <a:ext cx="6749814" cy="5008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deployment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369" y="2362201"/>
            <a:ext cx="2044700" cy="2590800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Science DMZ</a:t>
            </a:r>
          </a:p>
          <a:p>
            <a:pPr marL="0" indent="0" algn="ctr">
              <a:buNone/>
            </a:pPr>
            <a:r>
              <a:rPr lang="en-US" dirty="0" smtClean="0"/>
              <a:t>+</a:t>
            </a:r>
          </a:p>
          <a:p>
            <a:pPr marL="0" indent="0" algn="ctr">
              <a:buNone/>
            </a:pPr>
            <a:r>
              <a:rPr lang="en-US" dirty="0" smtClean="0"/>
              <a:t>Globus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52636" y="6115358"/>
            <a:ext cx="34750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en-US" sz="1600" i="1" dirty="0" smtClean="0">
                <a:solidFill>
                  <a:prstClr val="black"/>
                </a:solidFill>
                <a:latin typeface="Arial" charset="0"/>
                <a:ea typeface="ＭＳ Ｐゴシック" charset="-128"/>
                <a:cs typeface="ＭＳ Ｐゴシック" charset="-128"/>
              </a:rPr>
              <a:t>Details at: </a:t>
            </a:r>
            <a:r>
              <a:rPr lang="en-US" sz="1600" b="1" i="1" dirty="0" err="1" smtClean="0">
                <a:solidFill>
                  <a:prstClr val="black"/>
                </a:solidFill>
                <a:latin typeface="Arial" charset="0"/>
                <a:ea typeface="ＭＳ Ｐゴシック" charset="-128"/>
                <a:cs typeface="ＭＳ Ｐゴシック" charset="-128"/>
              </a:rPr>
              <a:t>fasterdata.es.net</a:t>
            </a:r>
            <a:endParaRPr lang="en-US" sz="1600" b="1" i="1" dirty="0">
              <a:solidFill>
                <a:prstClr val="black"/>
              </a:solidFill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4" name="Picture 3" descr="Globus_Blue_2013_square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431"/>
          <a:stretch/>
        </p:blipFill>
        <p:spPr>
          <a:xfrm>
            <a:off x="3206424" y="5159705"/>
            <a:ext cx="1007768" cy="791367"/>
          </a:xfrm>
          <a:prstGeom prst="rect">
            <a:avLst/>
          </a:prstGeom>
        </p:spPr>
      </p:pic>
      <p:sp>
        <p:nvSpPr>
          <p:cNvPr id="8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30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4086568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116434" y="11140"/>
            <a:ext cx="8027566" cy="1143000"/>
          </a:xfrm>
        </p:spPr>
        <p:txBody>
          <a:bodyPr/>
          <a:lstStyle/>
          <a:p>
            <a:r>
              <a:rPr lang="en-US" dirty="0" smtClean="0"/>
              <a:t>Firewall configuration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smtClean="0">
                <a:sym typeface="Arial"/>
              </a:rPr>
              <a:t>Allow inbound connections to port 2811 (GridFTP control channel), 7512 (MyProxy CA), 443 (</a:t>
            </a:r>
            <a:r>
              <a:rPr lang="en-US" dirty="0" err="1" smtClean="0">
                <a:sym typeface="Arial"/>
              </a:rPr>
              <a:t>OAuth</a:t>
            </a:r>
            <a:r>
              <a:rPr lang="en-US" dirty="0" smtClean="0">
                <a:sym typeface="Arial"/>
              </a:rPr>
              <a:t>)</a:t>
            </a:r>
          </a:p>
          <a:p>
            <a:r>
              <a:rPr lang="en-US" dirty="0" smtClean="0"/>
              <a:t>Allow inbound connections to ports 50000-51000 (GridFTP data channel)</a:t>
            </a:r>
            <a:endParaRPr lang="en" dirty="0" smtClean="0">
              <a:sym typeface="Arial"/>
            </a:endParaRPr>
          </a:p>
          <a:p>
            <a:pPr lvl="1"/>
            <a:r>
              <a:rPr lang="en-US" dirty="0" smtClean="0">
                <a:sym typeface="Arial"/>
              </a:rPr>
              <a:t>If transfers to/from this machine </a:t>
            </a:r>
            <a:r>
              <a:rPr lang="en-US" dirty="0" smtClean="0"/>
              <a:t>will happen only from/to a known set of endpoints (not common), you can restrict connections to this port range only from those machines</a:t>
            </a:r>
          </a:p>
          <a:p>
            <a:r>
              <a:rPr lang="en-US" dirty="0" smtClean="0"/>
              <a:t>If your firewall restricts outbound connections</a:t>
            </a:r>
          </a:p>
          <a:p>
            <a:pPr lvl="1"/>
            <a:r>
              <a:rPr lang="en-US" dirty="0" smtClean="0"/>
              <a:t>Allow outbound connections if the source port is in the range 50000-51000</a:t>
            </a:r>
          </a:p>
          <a:p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31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2162206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052" y="156752"/>
            <a:ext cx="7296469" cy="650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9263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“Double Copy” Workflow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63825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DTN sits on border, no </a:t>
            </a:r>
            <a:r>
              <a:rPr lang="en-US" sz="2400" dirty="0" err="1" smtClean="0"/>
              <a:t>filesystem</a:t>
            </a:r>
            <a:r>
              <a:rPr lang="en-US" sz="2400" dirty="0" smtClean="0"/>
              <a:t> mount into campus resources</a:t>
            </a:r>
          </a:p>
          <a:p>
            <a:pPr lvl="1"/>
            <a:r>
              <a:rPr lang="en-US" sz="2000" dirty="0" smtClean="0"/>
              <a:t>E.g. use of the Globus GUI moves data from remote location to DTN</a:t>
            </a:r>
          </a:p>
          <a:p>
            <a:pPr lvl="1"/>
            <a:r>
              <a:rPr lang="en-US" sz="2000" dirty="0" smtClean="0"/>
              <a:t>Needs to get from DTN into campus</a:t>
            </a:r>
          </a:p>
          <a:p>
            <a:r>
              <a:rPr lang="en-US" sz="2400" dirty="0" smtClean="0"/>
              <a:t>What can be done?</a:t>
            </a:r>
          </a:p>
          <a:p>
            <a:pPr lvl="1"/>
            <a:r>
              <a:rPr lang="en-US" sz="2000" dirty="0" smtClean="0"/>
              <a:t>For short RTT, </a:t>
            </a:r>
            <a:r>
              <a:rPr lang="en-US" sz="2000" dirty="0" err="1" smtClean="0"/>
              <a:t>rsync</a:t>
            </a:r>
            <a:r>
              <a:rPr lang="en-US" sz="2000" dirty="0" smtClean="0"/>
              <a:t> or </a:t>
            </a:r>
            <a:r>
              <a:rPr lang="en-US" sz="2000" dirty="0" err="1" smtClean="0"/>
              <a:t>scp</a:t>
            </a:r>
            <a:r>
              <a:rPr lang="en-US" sz="2000" dirty="0" smtClean="0"/>
              <a:t> (with the HPN patch!) could be used</a:t>
            </a:r>
          </a:p>
          <a:p>
            <a:pPr lvl="1"/>
            <a:r>
              <a:rPr lang="en-US" sz="2000" dirty="0" smtClean="0"/>
              <a:t>Create 2</a:t>
            </a:r>
            <a:r>
              <a:rPr lang="en-US" sz="2000" baseline="30000" dirty="0" smtClean="0"/>
              <a:t>nd</a:t>
            </a:r>
            <a:r>
              <a:rPr lang="en-US" sz="2000" dirty="0" smtClean="0"/>
              <a:t> Globus endpoint inside of campus – move data again through interface</a:t>
            </a:r>
          </a:p>
          <a:p>
            <a:r>
              <a:rPr lang="en-US" sz="2400" dirty="0" smtClean="0"/>
              <a:t>Suggestion – to foster adoption by users, the remote mount (via NFS, LUSTER, whatever) into the campus is a huge selling point.  The data ‘shows up’ where it is needed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516372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“Single Copy” Workflow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63825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DTN sits on border – has a file system mount in through the firewall</a:t>
            </a:r>
          </a:p>
          <a:p>
            <a:pPr lvl="1"/>
            <a:r>
              <a:rPr lang="en-US" sz="2000" dirty="0" smtClean="0"/>
              <a:t>Data orchestration done via the Globus GUI</a:t>
            </a:r>
          </a:p>
          <a:p>
            <a:pPr lvl="1"/>
            <a:r>
              <a:rPr lang="en-US" sz="2000" dirty="0" smtClean="0"/>
              <a:t>When the user attempts to use a cluster/SC resource with the same mounts, the data is waiting for them</a:t>
            </a:r>
          </a:p>
          <a:p>
            <a:r>
              <a:rPr lang="en-US" sz="2400" dirty="0" smtClean="0"/>
              <a:t>Why this works:</a:t>
            </a:r>
          </a:p>
          <a:p>
            <a:pPr lvl="1"/>
            <a:r>
              <a:rPr lang="en-US" sz="2000" dirty="0" smtClean="0"/>
              <a:t>Short RTT from border DTN through campus firewall, using protocols like NFS, can tolerate some loss and delay.  </a:t>
            </a:r>
          </a:p>
          <a:p>
            <a:pPr lvl="1"/>
            <a:r>
              <a:rPr lang="en-US" sz="2000" dirty="0" smtClean="0"/>
              <a:t>User doesn’t need to change much of their normal behavior – they just need to learn to pick out the campus DTN as the destination for files</a:t>
            </a:r>
          </a:p>
          <a:p>
            <a:endParaRPr lang="en-US" sz="2000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34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602865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 Placeholder 7"/>
          <p:cNvSpPr txBox="1">
            <a:spLocks/>
          </p:cNvSpPr>
          <p:nvPr/>
        </p:nvSpPr>
        <p:spPr>
          <a:xfrm>
            <a:off x="4648200" y="4689887"/>
            <a:ext cx="4495800" cy="215370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00" i="1" dirty="0" smtClean="0"/>
              <a:t>Jason Zurawski - </a:t>
            </a:r>
            <a:r>
              <a:rPr lang="en-US" sz="1200" i="1" dirty="0" smtClean="0">
                <a:hlinkClick r:id="rId3"/>
              </a:rPr>
              <a:t>zurawski@es.net</a:t>
            </a:r>
            <a:r>
              <a:rPr lang="en-US" sz="1200" i="1" dirty="0" smtClean="0"/>
              <a:t> </a:t>
            </a:r>
          </a:p>
          <a:p>
            <a:pPr>
              <a:defRPr/>
            </a:pPr>
            <a:r>
              <a:rPr lang="en-US" sz="1200" i="1" dirty="0" smtClean="0"/>
              <a:t>Mary Hester – </a:t>
            </a:r>
            <a:r>
              <a:rPr lang="en-US" sz="1200" i="1" dirty="0" smtClean="0">
                <a:hlinkClick r:id="rId4"/>
              </a:rPr>
              <a:t>mchester@es.net</a:t>
            </a:r>
            <a:r>
              <a:rPr lang="en-US" sz="1200" i="1" dirty="0" smtClean="0"/>
              <a:t> </a:t>
            </a:r>
          </a:p>
          <a:p>
            <a:pPr>
              <a:defRPr/>
            </a:pPr>
            <a:r>
              <a:rPr lang="en-US" sz="1200" dirty="0" smtClean="0"/>
              <a:t>	</a:t>
            </a:r>
          </a:p>
          <a:p>
            <a:pPr>
              <a:defRPr/>
            </a:pPr>
            <a:r>
              <a:rPr lang="en-US" sz="1200" dirty="0"/>
              <a:t>	</a:t>
            </a:r>
            <a:r>
              <a:rPr lang="en-US" sz="1200" dirty="0" smtClean="0"/>
              <a:t>		ESnet Science Engagement – </a:t>
            </a:r>
            <a:r>
              <a:rPr lang="en-US" sz="1200" dirty="0" smtClean="0">
                <a:hlinkClick r:id="rId5"/>
              </a:rPr>
              <a:t>engage@es.net</a:t>
            </a:r>
            <a:endParaRPr lang="en-US" sz="1200" dirty="0"/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r>
              <a:rPr lang="en-US" dirty="0" smtClean="0"/>
              <a:t>	</a:t>
            </a:r>
          </a:p>
          <a:p>
            <a:pPr>
              <a:defRPr/>
            </a:pPr>
            <a:endParaRPr lang="en-US" dirty="0">
              <a:hlinkClick r:id=""/>
            </a:endParaRPr>
          </a:p>
          <a:p>
            <a:pPr>
              <a:defRPr/>
            </a:pPr>
            <a:endParaRPr lang="en-US" dirty="0">
              <a:hlinkClick r:id=""/>
            </a:endParaRPr>
          </a:p>
          <a:p>
            <a:pPr algn="r">
              <a:defRPr/>
            </a:pPr>
            <a:r>
              <a:rPr lang="en-US" dirty="0" smtClean="0">
                <a:hlinkClick r:id="rId6"/>
              </a:rPr>
              <a:t>http://fasterdata.es.net</a:t>
            </a: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0557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457200" y="4406900"/>
            <a:ext cx="8037513" cy="1362075"/>
          </a:xfrm>
        </p:spPr>
        <p:txBody>
          <a:bodyPr/>
          <a:lstStyle/>
          <a:p>
            <a:r>
              <a:rPr lang="en-US" dirty="0" smtClean="0"/>
              <a:t>Extra Slides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0070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457200" y="4406900"/>
            <a:ext cx="8037513" cy="13620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Globus Connect Server (Optional Hands-On)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9249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Globus </a:t>
            </a:r>
            <a:r>
              <a:rPr lang="en-US" sz="4000" dirty="0"/>
              <a:t>Connect Server</a:t>
            </a:r>
            <a:br>
              <a:rPr lang="en-US" sz="4000" dirty="0"/>
            </a:br>
            <a:r>
              <a:rPr lang="en-US" sz="1800" dirty="0">
                <a:hlinkClick r:id="rId3"/>
              </a:rPr>
              <a:t>https://www.globus.org/globus-connect-</a:t>
            </a:r>
            <a:r>
              <a:rPr lang="en-US" sz="1800" dirty="0" smtClean="0">
                <a:hlinkClick r:id="rId3"/>
              </a:rPr>
              <a:t>server</a:t>
            </a:r>
            <a:r>
              <a:rPr lang="en-US" sz="1800" dirty="0" smtClean="0"/>
              <a:t> 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63825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Similar to Globus Connect Personal – but designed for multi-user shared environments like a DTN</a:t>
            </a:r>
          </a:p>
          <a:p>
            <a:pPr lvl="1"/>
            <a:r>
              <a:rPr lang="en-US" sz="2000" dirty="0" smtClean="0"/>
              <a:t>Typically administered by a campus </a:t>
            </a:r>
            <a:r>
              <a:rPr lang="en-US" sz="2000" dirty="0" err="1" smtClean="0"/>
              <a:t>sysadmin</a:t>
            </a:r>
            <a:r>
              <a:rPr lang="en-US" sz="2000" dirty="0" smtClean="0"/>
              <a:t> for the benefit of many users</a:t>
            </a:r>
          </a:p>
          <a:p>
            <a:pPr lvl="1"/>
            <a:r>
              <a:rPr lang="en-US" sz="2000" dirty="0" smtClean="0"/>
              <a:t>Allows for multiple forms of authentication (e.g. federated identify, local accounts, Globus credentials)</a:t>
            </a:r>
          </a:p>
          <a:p>
            <a:pPr lvl="1"/>
            <a:r>
              <a:rPr lang="en-US" sz="2000" dirty="0" smtClean="0"/>
              <a:t>Integrates with local and remote (e.g. </a:t>
            </a:r>
            <a:r>
              <a:rPr lang="en-US" sz="2000" dirty="0" err="1" smtClean="0"/>
              <a:t>filesystem</a:t>
            </a:r>
            <a:r>
              <a:rPr lang="en-US" sz="2000" dirty="0" smtClean="0"/>
              <a:t> mounted) storage.  </a:t>
            </a:r>
          </a:p>
          <a:p>
            <a:r>
              <a:rPr lang="en-US" sz="2400" dirty="0" smtClean="0"/>
              <a:t>The following is an overview of how to enable this service on a VM</a:t>
            </a:r>
          </a:p>
          <a:p>
            <a:pPr lvl="1"/>
            <a:r>
              <a:rPr lang="en-US" sz="2000" dirty="0" smtClean="0"/>
              <a:t>Some features such as sharing are premium offerings.</a:t>
            </a:r>
          </a:p>
          <a:p>
            <a:pPr lvl="1"/>
            <a:r>
              <a:rPr lang="en-US" sz="2000" dirty="0" smtClean="0"/>
              <a:t>The basic activity of file transfer is still a free and supported activity.  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38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7975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ight Arrow 33"/>
          <p:cNvSpPr/>
          <p:nvPr/>
        </p:nvSpPr>
        <p:spPr>
          <a:xfrm>
            <a:off x="4572446" y="2179077"/>
            <a:ext cx="2456361" cy="121670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Arial"/>
              <a:cs typeface="Arial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Globus Connect Server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199" y="4533940"/>
            <a:ext cx="8277368" cy="1882643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Create endpoint in minutes; no complex </a:t>
            </a:r>
            <a:r>
              <a:rPr lang="en-US" dirty="0"/>
              <a:t>GridFTP </a:t>
            </a:r>
            <a:r>
              <a:rPr lang="en-US" dirty="0" smtClean="0"/>
              <a:t>install</a:t>
            </a:r>
          </a:p>
          <a:p>
            <a:r>
              <a:rPr lang="en-US" dirty="0" smtClean="0"/>
              <a:t>Enable all users with local accounts to transfer files</a:t>
            </a:r>
          </a:p>
          <a:p>
            <a:r>
              <a:rPr lang="en-US" dirty="0" smtClean="0"/>
              <a:t>Native packages: RPMs and DEBs</a:t>
            </a:r>
          </a:p>
          <a:p>
            <a:r>
              <a:rPr lang="en-US" dirty="0" smtClean="0"/>
              <a:t>Also available </a:t>
            </a:r>
            <a:r>
              <a:rPr lang="en-US" dirty="0"/>
              <a:t>as part of the Globus </a:t>
            </a:r>
            <a:r>
              <a:rPr lang="en-US" dirty="0" smtClean="0"/>
              <a:t>Toolkit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543829" y="1375762"/>
            <a:ext cx="4028617" cy="2823332"/>
            <a:chOff x="3959500" y="2589105"/>
            <a:chExt cx="4028617" cy="2823332"/>
          </a:xfrm>
        </p:grpSpPr>
        <p:sp>
          <p:nvSpPr>
            <p:cNvPr id="17" name="Can 16"/>
            <p:cNvSpPr/>
            <p:nvPr/>
          </p:nvSpPr>
          <p:spPr>
            <a:xfrm>
              <a:off x="3959500" y="2589105"/>
              <a:ext cx="4028617" cy="2823332"/>
            </a:xfrm>
            <a:prstGeom prst="can">
              <a:avLst>
                <a:gd name="adj" fmla="val 17109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 smtClean="0">
                  <a:solidFill>
                    <a:srgbClr val="262626"/>
                  </a:solidFill>
                  <a:latin typeface="Arial"/>
                  <a:cs typeface="Arial"/>
                </a:rPr>
                <a:t>Local Storage System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 smtClean="0">
                  <a:solidFill>
                    <a:srgbClr val="262626"/>
                  </a:solidFill>
                  <a:latin typeface="Arial"/>
                  <a:cs typeface="Arial"/>
                </a:rPr>
                <a:t>(HPC cluster, campus server, …)</a:t>
              </a:r>
              <a:endParaRPr lang="en-US" sz="1600" dirty="0">
                <a:solidFill>
                  <a:srgbClr val="262626"/>
                </a:solidFill>
                <a:latin typeface="Arial"/>
                <a:cs typeface="Arial"/>
              </a:endParaRPr>
            </a:p>
          </p:txBody>
        </p:sp>
        <p:sp>
          <p:nvSpPr>
            <p:cNvPr id="5" name="AutoShape 7"/>
            <p:cNvSpPr>
              <a:spLocks noChangeArrowheads="1"/>
            </p:cNvSpPr>
            <p:nvPr/>
          </p:nvSpPr>
          <p:spPr bwMode="auto">
            <a:xfrm>
              <a:off x="4315876" y="2917593"/>
              <a:ext cx="3311431" cy="1547294"/>
            </a:xfrm>
            <a:prstGeom prst="roundRect">
              <a:avLst>
                <a:gd name="adj" fmla="val 5271"/>
              </a:avLst>
            </a:prstGeom>
            <a:solidFill>
              <a:schemeClr val="bg1">
                <a:lumMod val="85000"/>
              </a:schemeClr>
            </a:solidFill>
            <a:ln w="15875">
              <a:solidFill>
                <a:srgbClr val="558ED5"/>
              </a:solidFill>
              <a:round/>
              <a:headEnd/>
              <a:tailEnd/>
            </a:ln>
            <a:extLst/>
          </p:spPr>
          <p:txBody>
            <a:bodyPr anchor="t" anchorCtr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dirty="0" smtClean="0">
                  <a:solidFill>
                    <a:srgbClr val="2B589B"/>
                  </a:solidFill>
                  <a:latin typeface="Arial"/>
                  <a:ea typeface="ＭＳ Ｐゴシック" charset="-128"/>
                  <a:cs typeface="Arial"/>
                </a:rPr>
                <a:t>Globus Connect Server</a:t>
              </a:r>
              <a:endParaRPr lang="en-US" dirty="0">
                <a:solidFill>
                  <a:srgbClr val="2B589B"/>
                </a:solidFill>
                <a:latin typeface="Arial"/>
                <a:ea typeface="ＭＳ Ｐゴシック" charset="-128"/>
                <a:cs typeface="Arial"/>
              </a:endParaRPr>
            </a:p>
          </p:txBody>
        </p:sp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>
              <a:off x="4512853" y="3453481"/>
              <a:ext cx="1343030" cy="783601"/>
            </a:xfrm>
            <a:prstGeom prst="roundRect">
              <a:avLst>
                <a:gd name="adj" fmla="val 8714"/>
              </a:avLst>
            </a:prstGeom>
            <a:solidFill>
              <a:srgbClr val="FFFFFF"/>
            </a:solidFill>
            <a:ln w="9525">
              <a:solidFill>
                <a:srgbClr val="558ED5"/>
              </a:solidFill>
              <a:round/>
              <a:headEnd/>
              <a:tailEnd/>
            </a:ln>
            <a:extLst/>
          </p:spPr>
          <p:txBody>
            <a:bodyPr anchor="ctr"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 err="1">
                  <a:solidFill>
                    <a:srgbClr val="558ED5"/>
                  </a:solidFill>
                  <a:latin typeface="Arial"/>
                  <a:ea typeface="ＭＳ Ｐゴシック" charset="-128"/>
                  <a:cs typeface="Arial"/>
                </a:rPr>
                <a:t>MyProxy</a:t>
              </a:r>
              <a:r>
                <a:rPr lang="en-US" sz="1600" dirty="0">
                  <a:solidFill>
                    <a:srgbClr val="558ED5"/>
                  </a:solidFill>
                  <a:latin typeface="Arial"/>
                  <a:ea typeface="ＭＳ Ｐゴシック" charset="-128"/>
                  <a:cs typeface="Arial"/>
                </a:rPr>
                <a:t/>
              </a:r>
              <a:br>
                <a:rPr lang="en-US" sz="1600" dirty="0">
                  <a:solidFill>
                    <a:srgbClr val="558ED5"/>
                  </a:solidFill>
                  <a:latin typeface="Arial"/>
                  <a:ea typeface="ＭＳ Ｐゴシック" charset="-128"/>
                  <a:cs typeface="Arial"/>
                </a:rPr>
              </a:br>
              <a:r>
                <a:rPr lang="en-US" sz="1600" dirty="0" smtClean="0">
                  <a:solidFill>
                    <a:srgbClr val="558ED5"/>
                  </a:solidFill>
                  <a:latin typeface="Arial"/>
                  <a:ea typeface="ＭＳ Ｐゴシック" charset="-128"/>
                  <a:cs typeface="Arial"/>
                </a:rPr>
                <a:t>Online CA</a:t>
              </a:r>
              <a:endParaRPr lang="en-US" sz="1600" dirty="0">
                <a:solidFill>
                  <a:srgbClr val="558ED5"/>
                </a:solidFill>
                <a:latin typeface="Arial"/>
                <a:ea typeface="ＭＳ Ｐゴシック" charset="-128"/>
                <a:cs typeface="Arial"/>
              </a:endParaRPr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>
              <a:off x="6050416" y="3453481"/>
              <a:ext cx="1365066" cy="783601"/>
            </a:xfrm>
            <a:prstGeom prst="roundRect">
              <a:avLst>
                <a:gd name="adj" fmla="val 5403"/>
              </a:avLst>
            </a:prstGeom>
            <a:solidFill>
              <a:srgbClr val="FFFFFF"/>
            </a:solidFill>
            <a:ln w="9525">
              <a:solidFill>
                <a:srgbClr val="558ED5"/>
              </a:solidFill>
              <a:round/>
              <a:headEnd/>
              <a:tailEnd/>
            </a:ln>
            <a:extLst/>
          </p:spPr>
          <p:txBody>
            <a:bodyPr anchor="ctr">
              <a:scene3d>
                <a:camera prst="orthographicFront">
                  <a:rot lat="0" lon="0" rev="0"/>
                </a:camera>
                <a:lightRig rig="threePt" dir="t"/>
              </a:scene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dirty="0" smtClean="0">
                  <a:solidFill>
                    <a:srgbClr val="558ED5"/>
                  </a:solidFill>
                  <a:latin typeface="Arial"/>
                  <a:ea typeface="ＭＳ Ｐゴシック" charset="-128"/>
                  <a:cs typeface="Arial"/>
                </a:rPr>
                <a:t>GridFTP Server</a:t>
              </a:r>
              <a:endParaRPr lang="en-US" sz="1600" dirty="0">
                <a:solidFill>
                  <a:srgbClr val="558ED5"/>
                </a:solidFill>
                <a:latin typeface="Arial"/>
                <a:ea typeface="ＭＳ Ｐゴシック" charset="-128"/>
                <a:cs typeface="Arial"/>
              </a:endParaRPr>
            </a:p>
          </p:txBody>
        </p:sp>
      </p:grpSp>
      <p:pic>
        <p:nvPicPr>
          <p:cNvPr id="14" name="Picture 13" descr="user-group-icon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717" y="1636325"/>
            <a:ext cx="1117683" cy="1117683"/>
          </a:xfrm>
          <a:prstGeom prst="rect">
            <a:avLst/>
          </a:prstGeom>
        </p:spPr>
      </p:pic>
      <p:pic>
        <p:nvPicPr>
          <p:cNvPr id="15" name="Picture 14" descr="121181177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717" y="2709448"/>
            <a:ext cx="898158" cy="89815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794647" y="3698446"/>
            <a:ext cx="2089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prstClr val="white">
                    <a:lumMod val="95000"/>
                  </a:prstClr>
                </a:solidFill>
                <a:latin typeface="Arial"/>
                <a:ea typeface="ＭＳ Ｐゴシック" charset="-128"/>
                <a:cs typeface="Arial"/>
              </a:rPr>
              <a:t>Local system users</a:t>
            </a:r>
            <a:endParaRPr lang="en-US" sz="1600" b="1" dirty="0">
              <a:solidFill>
                <a:prstClr val="white">
                  <a:lumMod val="95000"/>
                </a:prstClr>
              </a:solidFill>
              <a:latin typeface="Arial"/>
              <a:ea typeface="ＭＳ Ｐゴシック" charset="-128"/>
              <a:cs typeface="Arial"/>
            </a:endParaRPr>
          </a:p>
        </p:txBody>
      </p:sp>
      <p:pic>
        <p:nvPicPr>
          <p:cNvPr id="8" name="Picture 7" descr="globus_2013_square_whit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896" y="2041629"/>
            <a:ext cx="1499806" cy="1515677"/>
          </a:xfrm>
          <a:prstGeom prst="rect">
            <a:avLst/>
          </a:prstGeom>
        </p:spPr>
      </p:pic>
      <p:sp>
        <p:nvSpPr>
          <p:cNvPr id="16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39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1487514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7" descr="science-dmz-simple-v2.pdf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7" b="14427"/>
          <a:stretch>
            <a:fillRect/>
          </a:stretch>
        </p:blipFill>
        <p:spPr>
          <a:xfrm>
            <a:off x="-675249" y="0"/>
            <a:ext cx="10873727" cy="5980132"/>
          </a:xfrm>
        </p:spPr>
      </p:pic>
      <p:sp>
        <p:nvSpPr>
          <p:cNvPr id="5" name="Donut 4"/>
          <p:cNvSpPr/>
          <p:nvPr/>
        </p:nvSpPr>
        <p:spPr>
          <a:xfrm>
            <a:off x="466243" y="2861581"/>
            <a:ext cx="3279783" cy="3118551"/>
          </a:xfrm>
          <a:prstGeom prst="donut">
            <a:avLst>
              <a:gd name="adj" fmla="val 4072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6" name="Picture 5" descr="globu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10426">
            <a:off x="2052829" y="4246110"/>
            <a:ext cx="363795" cy="26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9417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are going to do: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3791606" y="1205875"/>
            <a:ext cx="4191788" cy="13051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smtClean="0"/>
              <a:t>Install Globus Connect Server</a:t>
            </a:r>
          </a:p>
          <a:p>
            <a:pPr>
              <a:spcBef>
                <a:spcPts val="200"/>
              </a:spcBef>
            </a:pPr>
            <a:r>
              <a:rPr lang="en-US" sz="1400" b="0" dirty="0" smtClean="0"/>
              <a:t>Access server as local admin e.g. “root”</a:t>
            </a:r>
          </a:p>
          <a:p>
            <a:pPr>
              <a:spcBef>
                <a:spcPts val="200"/>
              </a:spcBef>
            </a:pPr>
            <a:r>
              <a:rPr lang="en-US" sz="1400" b="0" dirty="0" smtClean="0"/>
              <a:t>Update repo</a:t>
            </a:r>
          </a:p>
          <a:p>
            <a:pPr>
              <a:spcBef>
                <a:spcPts val="200"/>
              </a:spcBef>
            </a:pPr>
            <a:r>
              <a:rPr lang="en-US" sz="1400" b="0" dirty="0" smtClean="0"/>
              <a:t>Install package</a:t>
            </a:r>
          </a:p>
          <a:p>
            <a:pPr>
              <a:spcBef>
                <a:spcPts val="200"/>
              </a:spcBef>
            </a:pPr>
            <a:r>
              <a:rPr lang="en-US" sz="1400" b="0" dirty="0" smtClean="0"/>
              <a:t>Setup Globus Connect Server</a:t>
            </a:r>
            <a:endParaRPr lang="en-US" sz="1400" b="0" dirty="0"/>
          </a:p>
        </p:txBody>
      </p:sp>
      <p:sp>
        <p:nvSpPr>
          <p:cNvPr id="4" name="Can 3"/>
          <p:cNvSpPr/>
          <p:nvPr/>
        </p:nvSpPr>
        <p:spPr>
          <a:xfrm>
            <a:off x="678963" y="1508980"/>
            <a:ext cx="1627434" cy="1042570"/>
          </a:xfrm>
          <a:prstGeom prst="can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Server</a:t>
            </a:r>
          </a:p>
        </p:txBody>
      </p:sp>
      <p:sp>
        <p:nvSpPr>
          <p:cNvPr id="2" name="Left Arrow 1"/>
          <p:cNvSpPr/>
          <p:nvPr/>
        </p:nvSpPr>
        <p:spPr>
          <a:xfrm>
            <a:off x="2414092" y="1667014"/>
            <a:ext cx="1081311" cy="884536"/>
          </a:xfrm>
          <a:prstGeom prst="lef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800" dirty="0" err="1">
                <a:solidFill>
                  <a:srgbClr val="4F81BD">
                    <a:lumMod val="75000"/>
                  </a:srgbClr>
                </a:solidFill>
                <a:latin typeface="Calibri"/>
              </a:rPr>
              <a:t>ssh</a:t>
            </a:r>
            <a:endParaRPr lang="en-US" sz="2800" dirty="0">
              <a:solidFill>
                <a:srgbClr val="4F81BD">
                  <a:lumMod val="75000"/>
                </a:srgbClr>
              </a:solidFill>
              <a:latin typeface="Calibri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78963" y="3167885"/>
            <a:ext cx="1627434" cy="1683216"/>
            <a:chOff x="678963" y="3308993"/>
            <a:chExt cx="1627434" cy="1683216"/>
          </a:xfrm>
        </p:grpSpPr>
        <p:sp>
          <p:nvSpPr>
            <p:cNvPr id="8" name="Can 7"/>
            <p:cNvSpPr/>
            <p:nvPr/>
          </p:nvSpPr>
          <p:spPr>
            <a:xfrm>
              <a:off x="678963" y="3308993"/>
              <a:ext cx="1627434" cy="1683216"/>
            </a:xfrm>
            <a:prstGeom prst="can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accent1">
                  <a:lumMod val="40000"/>
                  <a:lumOff val="60000"/>
                </a:schemeClr>
              </a:solidFill>
            </a:ln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srgbClr val="262626"/>
                </a:solidFill>
                <a:latin typeface="Arial"/>
                <a:cs typeface="Arial"/>
              </a:endParaRPr>
            </a:p>
          </p:txBody>
        </p:sp>
        <p:pic>
          <p:nvPicPr>
            <p:cNvPr id="10" name="Picture 9" descr="globus_connect_logo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2125" y="3847900"/>
              <a:ext cx="1366859" cy="914650"/>
            </a:xfrm>
            <a:prstGeom prst="rect">
              <a:avLst/>
            </a:prstGeom>
          </p:spPr>
        </p:pic>
      </p:grpSp>
      <p:pic>
        <p:nvPicPr>
          <p:cNvPr id="11" name="Picture 10" descr="globus_2013_square_whit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162" y="4329701"/>
            <a:ext cx="1288023" cy="1301652"/>
          </a:xfrm>
          <a:prstGeom prst="rect">
            <a:avLst/>
          </a:prstGeom>
        </p:spPr>
      </p:pic>
      <p:sp>
        <p:nvSpPr>
          <p:cNvPr id="12" name="Can 11"/>
          <p:cNvSpPr/>
          <p:nvPr/>
        </p:nvSpPr>
        <p:spPr>
          <a:xfrm>
            <a:off x="701765" y="5631353"/>
            <a:ext cx="1627434" cy="843936"/>
          </a:xfrm>
          <a:prstGeom prst="can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rgbClr val="1F497D">
                    <a:lumMod val="75000"/>
                  </a:srgbClr>
                </a:solidFill>
                <a:latin typeface="Arial"/>
                <a:cs typeface="Arial"/>
              </a:rPr>
              <a:t>Test Endpoint</a:t>
            </a:r>
            <a:endParaRPr lang="en-US" sz="1600" dirty="0">
              <a:solidFill>
                <a:srgbClr val="1F497D">
                  <a:lumMod val="75000"/>
                </a:srgbClr>
              </a:solidFill>
              <a:latin typeface="Arial"/>
              <a:cs typeface="Arial"/>
            </a:endParaRPr>
          </a:p>
        </p:txBody>
      </p:sp>
      <p:pic>
        <p:nvPicPr>
          <p:cNvPr id="15" name="Picture 14" descr="131116_File_Transfer_Select_Endpoin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3008" y="3367199"/>
            <a:ext cx="2112702" cy="1733499"/>
          </a:xfrm>
          <a:prstGeom prst="rect">
            <a:avLst/>
          </a:prstGeom>
        </p:spPr>
      </p:pic>
      <p:sp>
        <p:nvSpPr>
          <p:cNvPr id="16" name="Content Placeholder 5"/>
          <p:cNvSpPr txBox="1">
            <a:spLocks/>
          </p:cNvSpPr>
          <p:nvPr/>
        </p:nvSpPr>
        <p:spPr>
          <a:xfrm>
            <a:off x="4617612" y="2879639"/>
            <a:ext cx="4146043" cy="8404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400"/>
              </a:spcBef>
              <a:buFont typeface="Arial"/>
              <a:buChar char="•"/>
              <a:defRPr sz="3200" b="1" i="0" kern="120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b="0" i="0" kern="120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80000"/>
              <a:buFont typeface="Courier New"/>
              <a:buChar char="o"/>
              <a:defRPr sz="2400" b="0" i="0" kern="120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b="0" i="0" kern="120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b="0" i="0" kern="120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Font typeface="Arial"/>
              <a:buNone/>
            </a:pPr>
            <a:r>
              <a:rPr lang="en-US" sz="1800" dirty="0" smtClean="0">
                <a:solidFill>
                  <a:prstClr val="white">
                    <a:lumMod val="95000"/>
                  </a:prstClr>
                </a:solidFill>
              </a:rPr>
              <a:t>Log into Globus (using </a:t>
            </a:r>
            <a:r>
              <a:rPr lang="en-US" sz="1800" i="1" u="sng" dirty="0" smtClean="0">
                <a:solidFill>
                  <a:prstClr val="white">
                    <a:lumMod val="95000"/>
                  </a:prstClr>
                </a:solidFill>
              </a:rPr>
              <a:t>Globus username</a:t>
            </a:r>
            <a:r>
              <a:rPr lang="en-US" sz="1800" dirty="0" smtClean="0">
                <a:solidFill>
                  <a:prstClr val="white">
                    <a:lumMod val="95000"/>
                  </a:prstClr>
                </a:solidFill>
              </a:rPr>
              <a:t>)</a:t>
            </a:r>
            <a:endParaRPr lang="en-US" sz="18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7" name="Content Placeholder 5"/>
          <p:cNvSpPr txBox="1">
            <a:spLocks/>
          </p:cNvSpPr>
          <p:nvPr/>
        </p:nvSpPr>
        <p:spPr>
          <a:xfrm>
            <a:off x="5373437" y="6064344"/>
            <a:ext cx="3314680" cy="576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400"/>
              </a:spcBef>
              <a:buFont typeface="Arial"/>
              <a:buChar char="•"/>
              <a:defRPr sz="3200" b="1" i="0" kern="120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b="0" i="0" kern="120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80000"/>
              <a:buFont typeface="Courier New"/>
              <a:buChar char="o"/>
              <a:defRPr sz="2400" b="0" i="0" kern="120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b="0" i="0" kern="120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b="0" i="0" kern="120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Font typeface="Arial"/>
              <a:buNone/>
            </a:pPr>
            <a:r>
              <a:rPr lang="en-US" sz="1800" dirty="0" smtClean="0">
                <a:solidFill>
                  <a:prstClr val="white">
                    <a:lumMod val="95000"/>
                  </a:prstClr>
                </a:solidFill>
              </a:rPr>
              <a:t>Transfer a file</a:t>
            </a:r>
            <a:endParaRPr lang="en-US" sz="1800" dirty="0">
              <a:solidFill>
                <a:prstClr val="white">
                  <a:lumMod val="95000"/>
                </a:prstClr>
              </a:solidFill>
            </a:endParaRPr>
          </a:p>
        </p:txBody>
      </p:sp>
      <p:cxnSp>
        <p:nvCxnSpPr>
          <p:cNvPr id="19" name="Curved Connector 18"/>
          <p:cNvCxnSpPr>
            <a:stCxn id="8" idx="4"/>
          </p:cNvCxnSpPr>
          <p:nvPr/>
        </p:nvCxnSpPr>
        <p:spPr>
          <a:xfrm>
            <a:off x="2306397" y="4009493"/>
            <a:ext cx="1066800" cy="611949"/>
          </a:xfrm>
          <a:prstGeom prst="curvedConnector3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  <a:headEnd type="triangle" w="lg" len="med"/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urved Connector 19"/>
          <p:cNvCxnSpPr>
            <a:stCxn id="12" idx="4"/>
          </p:cNvCxnSpPr>
          <p:nvPr/>
        </p:nvCxnSpPr>
        <p:spPr>
          <a:xfrm flipV="1">
            <a:off x="2329199" y="5027873"/>
            <a:ext cx="1043998" cy="1025448"/>
          </a:xfrm>
          <a:prstGeom prst="curvedConnector3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prstDash val="sysDash"/>
            <a:headEnd type="triangle" w="lg" len="med"/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Up-Down Arrow 22"/>
          <p:cNvSpPr/>
          <p:nvPr/>
        </p:nvSpPr>
        <p:spPr>
          <a:xfrm>
            <a:off x="1154153" y="4759996"/>
            <a:ext cx="618694" cy="1009911"/>
          </a:xfrm>
          <a:prstGeom prst="up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26" name="Straight Arrow Connector 25"/>
          <p:cNvCxnSpPr>
            <a:stCxn id="15" idx="1"/>
          </p:cNvCxnSpPr>
          <p:nvPr/>
        </p:nvCxnSpPr>
        <p:spPr>
          <a:xfrm flipH="1">
            <a:off x="4604670" y="4233949"/>
            <a:ext cx="1808338" cy="526047"/>
          </a:xfrm>
          <a:prstGeom prst="straightConnector1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  <a:headEnd type="triangle" w="lg" len="med"/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/>
          <p:nvPr/>
        </p:nvSpPr>
        <p:spPr>
          <a:xfrm>
            <a:off x="3342162" y="1191239"/>
            <a:ext cx="424367" cy="424366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 smtClean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1</a:t>
            </a:r>
            <a:endParaRPr lang="en-US" sz="2000" b="1" dirty="0">
              <a:solidFill>
                <a:srgbClr val="F79646">
                  <a:lumMod val="75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4180303" y="2993427"/>
            <a:ext cx="424367" cy="424366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2</a:t>
            </a:r>
          </a:p>
        </p:txBody>
      </p:sp>
      <p:sp>
        <p:nvSpPr>
          <p:cNvPr id="31" name="Oval 30"/>
          <p:cNvSpPr/>
          <p:nvPr/>
        </p:nvSpPr>
        <p:spPr>
          <a:xfrm>
            <a:off x="4915082" y="5267014"/>
            <a:ext cx="424367" cy="424366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3</a:t>
            </a:r>
          </a:p>
        </p:txBody>
      </p:sp>
      <p:sp>
        <p:nvSpPr>
          <p:cNvPr id="22" name="Content Placeholder 5"/>
          <p:cNvSpPr txBox="1">
            <a:spLocks/>
          </p:cNvSpPr>
          <p:nvPr/>
        </p:nvSpPr>
        <p:spPr>
          <a:xfrm>
            <a:off x="5339449" y="5159528"/>
            <a:ext cx="3611239" cy="5763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400"/>
              </a:spcBef>
              <a:buFont typeface="Arial"/>
              <a:buChar char="•"/>
              <a:defRPr sz="3200" b="1" i="0" kern="120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b="0" i="0" kern="120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SzPct val="80000"/>
              <a:buFont typeface="Courier New"/>
              <a:buChar char="o"/>
              <a:defRPr sz="2400" b="0" i="0" kern="1200">
                <a:solidFill>
                  <a:schemeClr val="bg1">
                    <a:lumMod val="9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b="0" i="0" kern="120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b="0" i="0" kern="1200">
                <a:solidFill>
                  <a:schemeClr val="bg1">
                    <a:lumMod val="95000"/>
                  </a:schemeClr>
                </a:solidFill>
                <a:latin typeface="Museo Sans 300"/>
                <a:ea typeface="+mn-ea"/>
                <a:cs typeface="Museo Sans 300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Font typeface="Arial"/>
              <a:buNone/>
            </a:pPr>
            <a:r>
              <a:rPr lang="en-US" sz="1800" dirty="0" smtClean="0">
                <a:solidFill>
                  <a:prstClr val="white">
                    <a:lumMod val="95000"/>
                  </a:prstClr>
                </a:solidFill>
              </a:rPr>
              <a:t>Access the </a:t>
            </a:r>
            <a:r>
              <a:rPr lang="en-US" sz="1800" dirty="0">
                <a:solidFill>
                  <a:prstClr val="white">
                    <a:lumMod val="95000"/>
                  </a:prstClr>
                </a:solidFill>
              </a:rPr>
              <a:t>newly created </a:t>
            </a:r>
            <a:r>
              <a:rPr lang="en-US" sz="1800" dirty="0" smtClean="0">
                <a:solidFill>
                  <a:prstClr val="white">
                    <a:lumMod val="95000"/>
                  </a:prstClr>
                </a:solidFill>
              </a:rPr>
              <a:t>endpoint (as </a:t>
            </a:r>
            <a:r>
              <a:rPr lang="en-US" sz="1800" i="1" u="sng" dirty="0" smtClean="0">
                <a:solidFill>
                  <a:prstClr val="white">
                    <a:lumMod val="95000"/>
                  </a:prstClr>
                </a:solidFill>
              </a:rPr>
              <a:t>local</a:t>
            </a:r>
            <a:r>
              <a:rPr lang="en-US" sz="1800" dirty="0" smtClean="0">
                <a:solidFill>
                  <a:prstClr val="white">
                    <a:lumMod val="95000"/>
                  </a:prstClr>
                </a:solidFill>
              </a:rPr>
              <a:t> user e.g. “</a:t>
            </a:r>
            <a:r>
              <a:rPr lang="en-US" sz="1800" dirty="0" err="1" smtClean="0">
                <a:solidFill>
                  <a:prstClr val="white">
                    <a:lumMod val="95000"/>
                  </a:prstClr>
                </a:solidFill>
              </a:rPr>
              <a:t>yourname</a:t>
            </a:r>
            <a:r>
              <a:rPr lang="en-US" sz="1800" dirty="0" smtClean="0">
                <a:solidFill>
                  <a:prstClr val="white">
                    <a:lumMod val="95000"/>
                  </a:prstClr>
                </a:solidFill>
              </a:rPr>
              <a:t>”)</a:t>
            </a:r>
            <a:endParaRPr lang="en-US" sz="1800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25" name="Oval 24"/>
          <p:cNvSpPr/>
          <p:nvPr/>
        </p:nvSpPr>
        <p:spPr>
          <a:xfrm>
            <a:off x="4915082" y="6053321"/>
            <a:ext cx="424367" cy="424366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 smtClean="0">
                <a:solidFill>
                  <a:srgbClr val="F79646">
                    <a:lumMod val="75000"/>
                  </a:srgbClr>
                </a:solidFill>
                <a:latin typeface="Arial"/>
                <a:cs typeface="Arial"/>
              </a:rPr>
              <a:t>4</a:t>
            </a:r>
            <a:endParaRPr lang="en-US" sz="2000" b="1" dirty="0">
              <a:solidFill>
                <a:srgbClr val="F79646">
                  <a:lumMod val="75000"/>
                </a:srgbClr>
              </a:solidFill>
              <a:latin typeface="Arial"/>
              <a:cs typeface="Arial"/>
            </a:endParaRPr>
          </a:p>
        </p:txBody>
      </p:sp>
      <p:sp>
        <p:nvSpPr>
          <p:cNvPr id="24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40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264935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Quick Start</a:t>
            </a:r>
            <a:br>
              <a:rPr lang="en-US" sz="4000" dirty="0"/>
            </a:br>
            <a:r>
              <a:rPr lang="en-US" sz="1800" dirty="0">
                <a:hlinkClick r:id="rId3"/>
              </a:rPr>
              <a:t>https://support.globus.org/entries/</a:t>
            </a:r>
            <a:r>
              <a:rPr lang="en-US" sz="1800" dirty="0" smtClean="0">
                <a:hlinkClick r:id="rId3"/>
              </a:rPr>
              <a:t>23857088</a:t>
            </a:r>
            <a:r>
              <a:rPr lang="en-US" sz="1800" dirty="0" smtClean="0"/>
              <a:t> 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63825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Basics:</a:t>
            </a:r>
          </a:p>
          <a:p>
            <a:pPr lvl="1"/>
            <a:r>
              <a:rPr lang="en-US" sz="1600" dirty="0" smtClean="0"/>
              <a:t>Ensure NTP is running and synchronized (use </a:t>
            </a:r>
            <a:r>
              <a:rPr lang="en-US" sz="1600" b="1" dirty="0" err="1" smtClean="0">
                <a:latin typeface="Courier"/>
                <a:cs typeface="Courier"/>
              </a:rPr>
              <a:t>ntpq</a:t>
            </a:r>
            <a:r>
              <a:rPr lang="en-US" sz="1600" b="1" dirty="0" smtClean="0">
                <a:latin typeface="Courier"/>
                <a:cs typeface="Courier"/>
              </a:rPr>
              <a:t> –p </a:t>
            </a:r>
            <a:r>
              <a:rPr lang="en-US" sz="1600" dirty="0" smtClean="0"/>
              <a:t>to check this)</a:t>
            </a:r>
          </a:p>
          <a:p>
            <a:pPr lvl="1"/>
            <a:r>
              <a:rPr lang="en-US" sz="1600" dirty="0" smtClean="0"/>
              <a:t>Host has to be connected to the internet, with a real hostname</a:t>
            </a:r>
          </a:p>
          <a:p>
            <a:pPr lvl="2"/>
            <a:r>
              <a:rPr lang="en-US" sz="1200" dirty="0" smtClean="0"/>
              <a:t>Wrong:</a:t>
            </a:r>
          </a:p>
          <a:p>
            <a:pPr lvl="2"/>
            <a:endParaRPr lang="en-US" sz="1200" dirty="0"/>
          </a:p>
          <a:p>
            <a:pPr lvl="2"/>
            <a:r>
              <a:rPr lang="en-US" sz="1200" dirty="0" smtClean="0"/>
              <a:t>Right:</a:t>
            </a:r>
          </a:p>
          <a:p>
            <a:pPr lvl="2"/>
            <a:endParaRPr lang="en-US" sz="1200" dirty="0"/>
          </a:p>
          <a:p>
            <a:pPr marL="914400" lvl="2" indent="0">
              <a:buNone/>
            </a:pPr>
            <a:endParaRPr lang="en-US" sz="1200" dirty="0"/>
          </a:p>
          <a:p>
            <a:pPr lvl="1"/>
            <a:r>
              <a:rPr lang="en-US" sz="1600" dirty="0" smtClean="0"/>
              <a:t>Any older version of </a:t>
            </a:r>
            <a:r>
              <a:rPr lang="en-US" sz="1600" dirty="0"/>
              <a:t>G</a:t>
            </a:r>
            <a:r>
              <a:rPr lang="en-US" sz="1600" dirty="0" smtClean="0"/>
              <a:t>lobus must be removed (ensures libraries are compatible)</a:t>
            </a:r>
          </a:p>
          <a:p>
            <a:pPr lvl="1"/>
            <a:r>
              <a:rPr lang="en-US" sz="1600" dirty="0" smtClean="0"/>
              <a:t>The system supports the ‘login’ command – this is normal, unless it has been explicitly configured to disallow terminal logins.   </a:t>
            </a:r>
            <a:endParaRPr lang="en-US" sz="1200" dirty="0" smtClean="0"/>
          </a:p>
          <a:p>
            <a:r>
              <a:rPr lang="en-US" sz="2000" dirty="0" smtClean="0"/>
              <a:t>Note the following instructions are for RHEL (</a:t>
            </a:r>
            <a:r>
              <a:rPr lang="en-US" sz="2000" dirty="0" err="1" smtClean="0"/>
              <a:t>CentOS</a:t>
            </a:r>
            <a:r>
              <a:rPr lang="en-US" sz="2000" dirty="0" smtClean="0"/>
              <a:t>/Fedora/SL) systems. Instructions are available on the Globus website for </a:t>
            </a:r>
            <a:r>
              <a:rPr lang="en-US" sz="2000" dirty="0" err="1" smtClean="0"/>
              <a:t>Debian</a:t>
            </a:r>
            <a:r>
              <a:rPr lang="en-US" sz="2000" dirty="0" smtClean="0"/>
              <a:t>-based installations</a:t>
            </a:r>
          </a:p>
          <a:p>
            <a:r>
              <a:rPr lang="en-US" sz="2000" dirty="0" smtClean="0"/>
              <a:t>A root or </a:t>
            </a:r>
            <a:r>
              <a:rPr lang="en-US" sz="2000" dirty="0" err="1" smtClean="0"/>
              <a:t>sudo</a:t>
            </a:r>
            <a:r>
              <a:rPr lang="en-US" sz="2000" dirty="0" smtClean="0"/>
              <a:t>-capable account is required for some installation.  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41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4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Picture 3" descr="Screen Shot 2014-09-09 at 9.31.39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182" y="2354696"/>
            <a:ext cx="3416300" cy="469900"/>
          </a:xfrm>
          <a:prstGeom prst="rect">
            <a:avLst/>
          </a:prstGeom>
        </p:spPr>
      </p:pic>
      <p:pic>
        <p:nvPicPr>
          <p:cNvPr id="6" name="Picture 5" descr="Screen Shot 2014-09-09 at 9.31.13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7182" y="2943507"/>
            <a:ext cx="4305300" cy="52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171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Quick Start (</a:t>
            </a:r>
            <a:r>
              <a:rPr lang="en-US" sz="4000" dirty="0" err="1" smtClean="0"/>
              <a:t>CentOS</a:t>
            </a:r>
            <a:r>
              <a:rPr lang="en-US" sz="4000" dirty="0" smtClean="0"/>
              <a:t> 5)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638250"/>
          </a:xfrm>
        </p:spPr>
        <p:txBody>
          <a:bodyPr>
            <a:normAutofit/>
          </a:bodyPr>
          <a:lstStyle/>
          <a:p>
            <a:r>
              <a:rPr lang="en-US" sz="2400" dirty="0"/>
              <a:t>If you are not using EPEL, install EPEL:</a:t>
            </a:r>
          </a:p>
          <a:p>
            <a:pPr lvl="1"/>
            <a:r>
              <a:rPr lang="en-US" sz="2000" dirty="0">
                <a:hlinkClick r:id="rId3"/>
              </a:rPr>
              <a:t>http://fedoraproject.org/wiki/EPEL/FAQ</a:t>
            </a:r>
            <a:r>
              <a:rPr lang="en-US" sz="2000" dirty="0"/>
              <a:t> </a:t>
            </a:r>
            <a:endParaRPr lang="en-US" sz="2400" dirty="0" smtClean="0"/>
          </a:p>
          <a:p>
            <a:r>
              <a:rPr lang="en-US" sz="2400" dirty="0" smtClean="0"/>
              <a:t>Locate your system’s RPM:</a:t>
            </a:r>
          </a:p>
          <a:p>
            <a:pPr lvl="1"/>
            <a:r>
              <a:rPr lang="en-US" sz="2000" dirty="0">
                <a:hlinkClick r:id="rId4"/>
              </a:rPr>
              <a:t>http://www.globus.org/ftppub/gt5/5.2/stable/installers/repo</a:t>
            </a:r>
            <a:r>
              <a:rPr lang="en-US" sz="2000" dirty="0" smtClean="0">
                <a:hlinkClick r:id="rId4"/>
              </a:rPr>
              <a:t>/</a:t>
            </a:r>
            <a:r>
              <a:rPr lang="en-US" sz="2000" dirty="0" smtClean="0"/>
              <a:t> </a:t>
            </a:r>
            <a:endParaRPr lang="en-US" sz="2000" dirty="0"/>
          </a:p>
          <a:p>
            <a:r>
              <a:rPr lang="en-US" sz="2400" dirty="0" smtClean="0"/>
              <a:t>Run a </a:t>
            </a:r>
            <a:r>
              <a:rPr lang="en-US" sz="1200" dirty="0" smtClean="0">
                <a:latin typeface="Courier"/>
                <a:cs typeface="Courier"/>
              </a:rPr>
              <a:t>yum update </a:t>
            </a:r>
            <a:r>
              <a:rPr lang="en-US" sz="2400" dirty="0" smtClean="0"/>
              <a:t>and </a:t>
            </a:r>
            <a:r>
              <a:rPr lang="en-US" sz="1200" dirty="0" smtClean="0">
                <a:latin typeface="Courier"/>
                <a:cs typeface="Courier"/>
              </a:rPr>
              <a:t>yum clean all</a:t>
            </a:r>
          </a:p>
          <a:p>
            <a:r>
              <a:rPr lang="en-US" sz="2400" dirty="0" smtClean="0"/>
              <a:t>Download &amp; Install the Repository RPM:</a:t>
            </a:r>
          </a:p>
          <a:p>
            <a:pPr lvl="1"/>
            <a:r>
              <a:rPr lang="en-US" sz="1200" dirty="0" err="1">
                <a:latin typeface="Courier"/>
                <a:cs typeface="Courier"/>
              </a:rPr>
              <a:t>s</a:t>
            </a:r>
            <a:r>
              <a:rPr lang="en-US" sz="1200" dirty="0" err="1" smtClean="0">
                <a:latin typeface="Courier"/>
                <a:cs typeface="Courier"/>
              </a:rPr>
              <a:t>udo</a:t>
            </a:r>
            <a:r>
              <a:rPr lang="en-US" sz="1200" dirty="0" smtClean="0">
                <a:latin typeface="Courier"/>
                <a:cs typeface="Courier"/>
              </a:rPr>
              <a:t> rpm –</a:t>
            </a:r>
            <a:r>
              <a:rPr lang="en-US" sz="1200" dirty="0" err="1" smtClean="0">
                <a:latin typeface="Courier"/>
                <a:cs typeface="Courier"/>
              </a:rPr>
              <a:t>hUv</a:t>
            </a:r>
            <a:r>
              <a:rPr lang="en-US" sz="1200" dirty="0">
                <a:latin typeface="Courier"/>
                <a:cs typeface="Courier"/>
              </a:rPr>
              <a:t> http://</a:t>
            </a:r>
            <a:r>
              <a:rPr lang="en-US" sz="1200" dirty="0" err="1">
                <a:latin typeface="Courier"/>
                <a:cs typeface="Courier"/>
              </a:rPr>
              <a:t>www.globus.org</a:t>
            </a:r>
            <a:r>
              <a:rPr lang="en-US" sz="1200" dirty="0">
                <a:latin typeface="Courier"/>
                <a:cs typeface="Courier"/>
              </a:rPr>
              <a:t>/</a:t>
            </a:r>
            <a:r>
              <a:rPr lang="en-US" sz="1200" dirty="0" err="1">
                <a:latin typeface="Courier"/>
                <a:cs typeface="Courier"/>
              </a:rPr>
              <a:t>ftppub</a:t>
            </a:r>
            <a:r>
              <a:rPr lang="en-US" sz="1200" dirty="0">
                <a:latin typeface="Courier"/>
                <a:cs typeface="Courier"/>
              </a:rPr>
              <a:t>/gt5/5.2/stable/installers/repo/Globus-5.2.stable-config.centos-5-1.</a:t>
            </a:r>
            <a:r>
              <a:rPr lang="en-US" sz="1200" dirty="0" smtClean="0">
                <a:latin typeface="Courier"/>
                <a:cs typeface="Courier"/>
              </a:rPr>
              <a:t>noarch.rpm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42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5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Picture 3" descr="Screen Shot 2014-09-09 at 9.43.08 A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4356"/>
            <a:ext cx="9144000" cy="163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3832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Quick Start (</a:t>
            </a:r>
            <a:r>
              <a:rPr lang="en-US" sz="4000" dirty="0" err="1" smtClean="0"/>
              <a:t>CentOS</a:t>
            </a:r>
            <a:r>
              <a:rPr lang="en-US" sz="4000" dirty="0" smtClean="0"/>
              <a:t> 5)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63825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Install the package via yum:</a:t>
            </a:r>
          </a:p>
          <a:p>
            <a:pPr lvl="1"/>
            <a:r>
              <a:rPr lang="en-US" sz="1200" dirty="0">
                <a:latin typeface="Courier"/>
                <a:cs typeface="Courier"/>
              </a:rPr>
              <a:t>yum install </a:t>
            </a:r>
            <a:r>
              <a:rPr lang="en-US" sz="1200" dirty="0" err="1">
                <a:latin typeface="Courier"/>
                <a:cs typeface="Courier"/>
              </a:rPr>
              <a:t>globus</a:t>
            </a:r>
            <a:r>
              <a:rPr lang="en-US" sz="1200" dirty="0">
                <a:latin typeface="Courier"/>
                <a:cs typeface="Courier"/>
              </a:rPr>
              <a:t>-connect-</a:t>
            </a:r>
            <a:r>
              <a:rPr lang="en-US" sz="1200" dirty="0" smtClean="0">
                <a:latin typeface="Courier"/>
                <a:cs typeface="Courier"/>
              </a:rPr>
              <a:t>server</a:t>
            </a:r>
            <a:endParaRPr lang="en-US" sz="1200" dirty="0" smtClean="0"/>
          </a:p>
          <a:p>
            <a:pPr lvl="1"/>
            <a:r>
              <a:rPr lang="en-US" sz="2000" dirty="0" smtClean="0"/>
              <a:t>Note that around 60 pages will be pulled in, depending on your systems initial configuration</a:t>
            </a:r>
          </a:p>
          <a:p>
            <a:pPr lvl="1"/>
            <a:r>
              <a:rPr lang="en-US" sz="2000" dirty="0" smtClean="0"/>
              <a:t>You will be asked to import a GPG signing key from </a:t>
            </a:r>
            <a:r>
              <a:rPr lang="en-US" sz="2000" dirty="0" err="1" smtClean="0"/>
              <a:t>Globus.org</a:t>
            </a:r>
            <a:endParaRPr lang="en-US" sz="2000" dirty="0" smtClean="0"/>
          </a:p>
          <a:p>
            <a:pPr lvl="1"/>
            <a:r>
              <a:rPr lang="en-US" sz="2000" dirty="0" smtClean="0"/>
              <a:t>A certificate will be created for your host and ‘self signed’.  Those that wish to have their certificate signed by a reputable authority can choose to do so.  Outside entities that connect to the self-signed certificate will be asked about trust.  </a:t>
            </a:r>
          </a:p>
          <a:p>
            <a:r>
              <a:rPr lang="en-US" sz="2400" dirty="0" smtClean="0"/>
              <a:t>Edit </a:t>
            </a:r>
            <a:r>
              <a:rPr lang="en-US" sz="2400" dirty="0"/>
              <a:t>the </a:t>
            </a:r>
            <a:r>
              <a:rPr lang="en-US" sz="1200" dirty="0">
                <a:latin typeface="Courier"/>
                <a:cs typeface="Courier"/>
              </a:rPr>
              <a:t>/</a:t>
            </a:r>
            <a:r>
              <a:rPr lang="en-US" sz="1200" dirty="0" err="1">
                <a:latin typeface="Courier"/>
                <a:cs typeface="Courier"/>
              </a:rPr>
              <a:t>etc</a:t>
            </a:r>
            <a:r>
              <a:rPr lang="en-US" sz="1200" dirty="0">
                <a:latin typeface="Courier"/>
                <a:cs typeface="Courier"/>
              </a:rPr>
              <a:t>/</a:t>
            </a:r>
            <a:r>
              <a:rPr lang="en-US" sz="1200" dirty="0" err="1">
                <a:latin typeface="Courier"/>
                <a:cs typeface="Courier"/>
              </a:rPr>
              <a:t>globus</a:t>
            </a:r>
            <a:r>
              <a:rPr lang="en-US" sz="1200" dirty="0">
                <a:latin typeface="Courier"/>
                <a:cs typeface="Courier"/>
              </a:rPr>
              <a:t>-connect-</a:t>
            </a:r>
            <a:r>
              <a:rPr lang="en-US" sz="1200" dirty="0" err="1" smtClean="0">
                <a:latin typeface="Courier"/>
                <a:cs typeface="Courier"/>
              </a:rPr>
              <a:t>server.conf</a:t>
            </a:r>
            <a:r>
              <a:rPr lang="en-US" sz="1200" dirty="0" smtClean="0">
                <a:latin typeface="Courier"/>
                <a:cs typeface="Courier"/>
              </a:rPr>
              <a:t> </a:t>
            </a:r>
            <a:r>
              <a:rPr lang="en-US" sz="2400" dirty="0" smtClean="0"/>
              <a:t>file:</a:t>
            </a:r>
            <a:endParaRPr lang="en-US" sz="800" dirty="0">
              <a:latin typeface="Courier"/>
              <a:cs typeface="Courier"/>
            </a:endParaRPr>
          </a:p>
          <a:p>
            <a:pPr marL="400050" lvl="1" indent="0">
              <a:buNone/>
            </a:pPr>
            <a:r>
              <a:rPr lang="en-US" sz="1200" dirty="0">
                <a:latin typeface="Courier"/>
                <a:cs typeface="Courier"/>
              </a:rPr>
              <a:t>[Endpoint]</a:t>
            </a:r>
          </a:p>
          <a:p>
            <a:pPr marL="400050" lvl="1" indent="0">
              <a:buNone/>
            </a:pPr>
            <a:r>
              <a:rPr lang="en-US" sz="1200" dirty="0" smtClean="0">
                <a:latin typeface="Courier"/>
                <a:cs typeface="Courier"/>
              </a:rPr>
              <a:t>Name= </a:t>
            </a:r>
            <a:r>
              <a:rPr lang="en-US" sz="1200" dirty="0" err="1">
                <a:latin typeface="Courier"/>
                <a:cs typeface="Courier"/>
              </a:rPr>
              <a:t>myendpointname</a:t>
            </a:r>
            <a:endParaRPr lang="en-US" sz="1200" dirty="0">
              <a:latin typeface="Courier"/>
              <a:cs typeface="Courier"/>
            </a:endParaRPr>
          </a:p>
          <a:p>
            <a:pPr marL="400050" lvl="1" indent="0">
              <a:buNone/>
            </a:pPr>
            <a:r>
              <a:rPr lang="en-US" sz="1200" dirty="0">
                <a:latin typeface="Courier"/>
                <a:cs typeface="Courier"/>
              </a:rPr>
              <a:t>Public = </a:t>
            </a:r>
            <a:r>
              <a:rPr lang="en-US" sz="1200" b="1" i="1" dirty="0">
                <a:latin typeface="Courier"/>
                <a:cs typeface="Courier"/>
              </a:rPr>
              <a:t>True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5358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Configuration file walkthrough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199" y="1600200"/>
            <a:ext cx="8432189" cy="481296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Structure based on .</a:t>
            </a:r>
            <a:r>
              <a:rPr lang="en-US" dirty="0" err="1" smtClean="0"/>
              <a:t>ini</a:t>
            </a:r>
            <a:r>
              <a:rPr lang="en-US" dirty="0" smtClean="0"/>
              <a:t> format:</a:t>
            </a:r>
          </a:p>
          <a:p>
            <a:pPr marL="457200" lvl="1" indent="0">
              <a:buNone/>
            </a:pPr>
            <a:r>
              <a:rPr lang="en-US" dirty="0" smtClean="0">
                <a:latin typeface="Lucida Console"/>
                <a:cs typeface="Lucida Console"/>
              </a:rPr>
              <a:t>[Section]</a:t>
            </a:r>
          </a:p>
          <a:p>
            <a:pPr marL="457200" lvl="1" indent="0">
              <a:buNone/>
            </a:pPr>
            <a:r>
              <a:rPr lang="en-US" dirty="0" smtClean="0">
                <a:latin typeface="Lucida Console"/>
                <a:cs typeface="Lucida Console"/>
              </a:rPr>
              <a:t>Option</a:t>
            </a:r>
          </a:p>
          <a:p>
            <a:r>
              <a:rPr lang="en-US" dirty="0" smtClean="0"/>
              <a:t>Most common options to configure</a:t>
            </a:r>
          </a:p>
          <a:p>
            <a:pPr marL="457200" lvl="1" indent="0">
              <a:buNone/>
            </a:pPr>
            <a:r>
              <a:rPr lang="en-US" dirty="0" smtClean="0">
                <a:latin typeface="Lucida Console"/>
                <a:cs typeface="Lucida Console"/>
              </a:rPr>
              <a:t>Hostname</a:t>
            </a:r>
          </a:p>
          <a:p>
            <a:pPr marL="457200" lvl="1" indent="0">
              <a:buNone/>
            </a:pPr>
            <a:r>
              <a:rPr lang="en-US" dirty="0" smtClean="0">
                <a:latin typeface="Lucida Console"/>
                <a:cs typeface="Lucida Console"/>
              </a:rPr>
              <a:t>Public</a:t>
            </a:r>
          </a:p>
          <a:p>
            <a:pPr marL="457200" lvl="1" indent="0">
              <a:buNone/>
            </a:pPr>
            <a:r>
              <a:rPr lang="en-US" dirty="0" err="1" smtClean="0">
                <a:latin typeface="Lucida Console"/>
                <a:cs typeface="Lucida Console"/>
              </a:rPr>
              <a:t>RestrictedPaths</a:t>
            </a:r>
            <a:endParaRPr lang="en-US" dirty="0" smtClean="0">
              <a:latin typeface="Lucida Console"/>
              <a:cs typeface="Lucida Console"/>
            </a:endParaRPr>
          </a:p>
          <a:p>
            <a:pPr marL="457200" lvl="1" indent="0">
              <a:buNone/>
            </a:pPr>
            <a:r>
              <a:rPr lang="en-US" dirty="0" smtClean="0">
                <a:latin typeface="Lucida Console"/>
                <a:cs typeface="Lucida Console"/>
              </a:rPr>
              <a:t>Sharing</a:t>
            </a:r>
          </a:p>
          <a:p>
            <a:pPr marL="457200" lvl="1" indent="0">
              <a:buNone/>
            </a:pPr>
            <a:r>
              <a:rPr lang="en-US" dirty="0" err="1" smtClean="0">
                <a:latin typeface="Lucida Console"/>
                <a:cs typeface="Lucida Console"/>
              </a:rPr>
              <a:t>SharingRestrictedPaths</a:t>
            </a:r>
            <a:endParaRPr lang="en-US" dirty="0" smtClean="0">
              <a:latin typeface="Lucida Console"/>
              <a:cs typeface="Lucida Console"/>
            </a:endParaRPr>
          </a:p>
          <a:p>
            <a:pPr marL="457200" lvl="1" indent="0">
              <a:buNone/>
            </a:pPr>
            <a:r>
              <a:rPr lang="en-US" dirty="0" err="1" smtClean="0">
                <a:latin typeface="Lucida Console"/>
                <a:cs typeface="Lucida Console"/>
              </a:rPr>
              <a:t>IdentityMethod</a:t>
            </a:r>
            <a:r>
              <a:rPr lang="en-US" dirty="0" smtClean="0">
                <a:latin typeface="Lucida Console"/>
                <a:cs typeface="Lucida Console"/>
              </a:rPr>
              <a:t> (</a:t>
            </a:r>
            <a:r>
              <a:rPr lang="en-US" dirty="0" err="1" smtClean="0">
                <a:latin typeface="Lucida Console"/>
                <a:cs typeface="Lucida Console"/>
              </a:rPr>
              <a:t>CILogon</a:t>
            </a:r>
            <a:r>
              <a:rPr lang="en-US" dirty="0" smtClean="0">
                <a:latin typeface="Lucida Console"/>
                <a:cs typeface="Lucida Console"/>
              </a:rPr>
              <a:t>, </a:t>
            </a:r>
            <a:r>
              <a:rPr lang="en-US" dirty="0" err="1" smtClean="0">
                <a:latin typeface="Lucida Console"/>
                <a:cs typeface="Lucida Console"/>
              </a:rPr>
              <a:t>OAuth</a:t>
            </a:r>
            <a:r>
              <a:rPr lang="en-US" dirty="0" smtClean="0">
                <a:latin typeface="Lucida Console"/>
                <a:cs typeface="Lucida Console"/>
              </a:rPr>
              <a:t>)</a:t>
            </a:r>
          </a:p>
          <a:p>
            <a:r>
              <a:rPr lang="en-US" dirty="0" smtClean="0"/>
              <a:t>More details are available at</a:t>
            </a:r>
            <a:r>
              <a:rPr lang="en-US" dirty="0"/>
              <a:t>: </a:t>
            </a:r>
            <a:r>
              <a:rPr lang="en-US" dirty="0" err="1"/>
              <a:t>support.globus.org</a:t>
            </a:r>
            <a:r>
              <a:rPr lang="en-US" dirty="0"/>
              <a:t>/forums/</a:t>
            </a:r>
            <a:r>
              <a:rPr lang="en-US" dirty="0" smtClean="0"/>
              <a:t>22095911</a:t>
            </a:r>
            <a:endParaRPr lang="en-US" dirty="0"/>
          </a:p>
        </p:txBody>
      </p:sp>
      <p:sp>
        <p:nvSpPr>
          <p:cNvPr id="4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44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3005285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Quick Start (</a:t>
            </a:r>
            <a:r>
              <a:rPr lang="en-US" sz="4000" dirty="0" err="1" smtClean="0"/>
              <a:t>CentOS</a:t>
            </a:r>
            <a:r>
              <a:rPr lang="en-US" sz="4000" dirty="0" smtClean="0"/>
              <a:t> 5)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963042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Run </a:t>
            </a:r>
            <a:r>
              <a:rPr lang="en-US" sz="1200" dirty="0" err="1">
                <a:latin typeface="Courier"/>
                <a:cs typeface="Courier"/>
              </a:rPr>
              <a:t>globus</a:t>
            </a:r>
            <a:r>
              <a:rPr lang="en-US" sz="1200" dirty="0">
                <a:latin typeface="Courier"/>
                <a:cs typeface="Courier"/>
              </a:rPr>
              <a:t>-connect-server-</a:t>
            </a:r>
            <a:r>
              <a:rPr lang="en-US" sz="1200" dirty="0" smtClean="0">
                <a:latin typeface="Courier"/>
                <a:cs typeface="Courier"/>
              </a:rPr>
              <a:t>setup</a:t>
            </a:r>
          </a:p>
          <a:p>
            <a:pPr lvl="1"/>
            <a:r>
              <a:rPr lang="en-US" sz="2000" dirty="0" smtClean="0"/>
              <a:t>Note that you will be prompted for a Globus username/password, this will tie the resource to that user</a:t>
            </a:r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r>
              <a:rPr lang="en-US" sz="2000" dirty="0" smtClean="0"/>
              <a:t>Facilities such as XSEDE/ESnet maintain a ‘user’ account for all instances they have setup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45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Picture 3" descr="Screen Shot 2014-09-09 at 9.54.35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18106"/>
            <a:ext cx="9144000" cy="306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982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5" name="Picture 4" descr="131115_GCServer_Schemat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73" y="0"/>
            <a:ext cx="8263328" cy="6670305"/>
          </a:xfrm>
          <a:prstGeom prst="rect">
            <a:avLst/>
          </a:prstGeom>
        </p:spPr>
      </p:pic>
      <p:sp>
        <p:nvSpPr>
          <p:cNvPr id="4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46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3515245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Activating via the Web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63825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Log into the web with your Globus Credentials (same as you used in previous step and w/ Globus Connect Personal).  Endpoint should show up:</a:t>
            </a:r>
            <a:endParaRPr lang="en-US" sz="2000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47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Picture 3" descr="Screen Shot 2014-09-09 at 9.56.12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600" y="2518088"/>
            <a:ext cx="5403927" cy="346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28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Activating via the Web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63825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 endpoint needs to be ‘activated’ before it can be used:</a:t>
            </a:r>
            <a:endParaRPr lang="en-US" sz="2000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48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6" name="Picture 5" descr="Screen Shot 2014-09-09 at 9.56.21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51580"/>
            <a:ext cx="914400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391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Activating via the Web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63825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Supply account information </a:t>
            </a:r>
            <a:r>
              <a:rPr lang="en-US" sz="2400" b="1" i="1" u="sng" dirty="0" smtClean="0"/>
              <a:t>FROM THE HOST</a:t>
            </a:r>
            <a:r>
              <a:rPr lang="en-US" sz="2400" dirty="0" smtClean="0"/>
              <a:t>, e.g. the following is an account that is already active on the server we used before: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Note that if you are using federated </a:t>
            </a:r>
            <a:r>
              <a:rPr lang="en-US" sz="2400" dirty="0" err="1" smtClean="0"/>
              <a:t>identiy</a:t>
            </a:r>
            <a:r>
              <a:rPr lang="en-US" sz="2400" dirty="0" smtClean="0"/>
              <a:t>, this step may be different.  Consult Globus documentation</a:t>
            </a:r>
            <a:endParaRPr lang="en-US" sz="2000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49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Picture 3" descr="Screen Shot 2014-09-09 at 10.00.53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067" y="2503831"/>
            <a:ext cx="5516939" cy="266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55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457200" y="4406900"/>
            <a:ext cx="8037513" cy="2330105"/>
          </a:xfrm>
        </p:spPr>
        <p:txBody>
          <a:bodyPr>
            <a:normAutofit/>
          </a:bodyPr>
          <a:lstStyle/>
          <a:p>
            <a:r>
              <a:rPr lang="en-US" dirty="0" smtClean="0"/>
              <a:t>Introduction to Globus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1400" dirty="0" smtClean="0"/>
              <a:t>Some m</a:t>
            </a:r>
            <a:r>
              <a:rPr lang="en-US" sz="1400" dirty="0" smtClean="0"/>
              <a:t>aterials </a:t>
            </a:r>
            <a:r>
              <a:rPr lang="en-US" sz="1400" dirty="0" smtClean="0"/>
              <a:t>courtesy </a:t>
            </a:r>
            <a:r>
              <a:rPr lang="en-US" sz="1400" dirty="0"/>
              <a:t>of Raj </a:t>
            </a:r>
            <a:r>
              <a:rPr lang="en-US" sz="1400" dirty="0" err="1" smtClean="0"/>
              <a:t>Kettimuthu</a:t>
            </a:r>
            <a:r>
              <a:rPr lang="en-US" sz="1400" dirty="0"/>
              <a:t> </a:t>
            </a:r>
            <a:r>
              <a:rPr lang="en-US" sz="1400" dirty="0" smtClean="0"/>
              <a:t>(</a:t>
            </a:r>
            <a:r>
              <a:rPr lang="en-US" sz="1400" dirty="0" smtClean="0">
                <a:hlinkClick r:id="rId4"/>
              </a:rPr>
              <a:t>kettimut</a:t>
            </a:r>
            <a:r>
              <a:rPr lang="en-US" sz="1400" dirty="0">
                <a:hlinkClick r:id="rId4"/>
              </a:rPr>
              <a:t>@</a:t>
            </a:r>
            <a:r>
              <a:rPr lang="en-US" sz="1400" dirty="0" smtClean="0">
                <a:hlinkClick r:id="rId4"/>
              </a:rPr>
              <a:t>anl.gov</a:t>
            </a:r>
            <a:r>
              <a:rPr lang="en-US" sz="1400" dirty="0"/>
              <a:t>) </a:t>
            </a:r>
            <a:r>
              <a:rPr lang="en-US" sz="1400" dirty="0" smtClean="0"/>
              <a:t>and the Computation </a:t>
            </a:r>
            <a:r>
              <a:rPr lang="en-US" sz="1400" dirty="0"/>
              <a:t>Institute, University of Chicago, Argonne National </a:t>
            </a:r>
            <a:r>
              <a:rPr lang="en-US" sz="1400" dirty="0" smtClean="0"/>
              <a:t>Laboratory</a:t>
            </a:r>
            <a:br>
              <a:rPr lang="en-US" sz="1400" dirty="0" smtClean="0"/>
            </a:b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smtClean="0">
                <a:hlinkClick r:id="rId5"/>
              </a:rPr>
              <a:t>https</a:t>
            </a:r>
            <a:r>
              <a:rPr lang="en-US" sz="1400" dirty="0">
                <a:hlinkClick r:id="rId5"/>
              </a:rPr>
              <a:t>://</a:t>
            </a:r>
            <a:r>
              <a:rPr lang="en-US" sz="1400" dirty="0" smtClean="0">
                <a:hlinkClick r:id="rId5"/>
              </a:rPr>
              <a:t>www.globus.org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pic>
        <p:nvPicPr>
          <p:cNvPr id="7" name="Picture 6" descr="globu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556" y="1217691"/>
            <a:ext cx="2033499" cy="143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9138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Activating via the Web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4625"/>
            <a:ext cx="8229600" cy="4638250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After authenticating, the endpoint is active for a limited amount of time.  </a:t>
            </a:r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The credentials will need to be refreshed, consult documentation to change the expiration time.   </a:t>
            </a:r>
            <a:endParaRPr lang="en-US" sz="2000" dirty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50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4" name="Picture 3" descr="Screen Shot 2014-09-09 at 10.01.00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1" y="2072064"/>
            <a:ext cx="6476999" cy="277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0413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116434" y="11140"/>
            <a:ext cx="8027566" cy="1143000"/>
          </a:xfrm>
        </p:spPr>
        <p:txBody>
          <a:bodyPr/>
          <a:lstStyle/>
          <a:p>
            <a:r>
              <a:rPr lang="en-US" dirty="0" smtClean="0"/>
              <a:t>Firewall configuration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smtClean="0">
                <a:sym typeface="Arial"/>
              </a:rPr>
              <a:t>Allow inbound connections to port 2811 (GridFTP control channel), 7512 (MyProxy CA), 443 (</a:t>
            </a:r>
            <a:r>
              <a:rPr lang="en-US" dirty="0" err="1" smtClean="0">
                <a:sym typeface="Arial"/>
              </a:rPr>
              <a:t>OAuth</a:t>
            </a:r>
            <a:r>
              <a:rPr lang="en-US" dirty="0" smtClean="0">
                <a:sym typeface="Arial"/>
              </a:rPr>
              <a:t>)</a:t>
            </a:r>
          </a:p>
          <a:p>
            <a:r>
              <a:rPr lang="en-US" dirty="0" smtClean="0"/>
              <a:t>Allow inbound connections to ports 50000-51000 (GridFTP data channel)</a:t>
            </a:r>
            <a:endParaRPr lang="en" dirty="0" smtClean="0">
              <a:sym typeface="Arial"/>
            </a:endParaRPr>
          </a:p>
          <a:p>
            <a:pPr lvl="1"/>
            <a:r>
              <a:rPr lang="en-US" dirty="0" smtClean="0">
                <a:sym typeface="Arial"/>
              </a:rPr>
              <a:t>If transfers to/from this machine </a:t>
            </a:r>
            <a:r>
              <a:rPr lang="en-US" dirty="0" smtClean="0"/>
              <a:t>will happen only from/to a known set of endpoints (not common), you can restrict connections to this port range only from those machines</a:t>
            </a:r>
          </a:p>
          <a:p>
            <a:r>
              <a:rPr lang="en-US" dirty="0" smtClean="0"/>
              <a:t>If your firewall restricts outbound connections</a:t>
            </a:r>
          </a:p>
          <a:p>
            <a:pPr lvl="1"/>
            <a:r>
              <a:rPr lang="en-US" dirty="0" smtClean="0"/>
              <a:t>Allow outbound connections if the source port is in the range 50000-51000</a:t>
            </a:r>
          </a:p>
          <a:p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51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3702081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52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052" y="156752"/>
            <a:ext cx="7296469" cy="650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2873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Transfer (Again)</a:t>
            </a:r>
            <a:endParaRPr lang="en-US" sz="1800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69930" y="6613560"/>
            <a:ext cx="2979710" cy="182562"/>
          </a:xfrm>
        </p:spPr>
        <p:txBody>
          <a:bodyPr/>
          <a:lstStyle/>
          <a:p>
            <a:pPr>
              <a:defRPr/>
            </a:pPr>
            <a:fld id="{A4C066DF-968D-2340-B25E-66D46178BCB9}" type="slidenum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53</a:t>
            </a:fld>
            <a:r>
              <a:rPr lang="en-US" sz="800" dirty="0">
                <a:solidFill>
                  <a:prstClr val="black"/>
                </a:solidFill>
                <a:latin typeface="Arial"/>
              </a:rPr>
              <a:t> – ESnet Science Engagement (</a:t>
            </a:r>
            <a:r>
              <a:rPr lang="en-US" sz="800" dirty="0">
                <a:solidFill>
                  <a:prstClr val="black"/>
                </a:solidFill>
                <a:latin typeface="Arial"/>
                <a:hlinkClick r:id="rId3"/>
              </a:rPr>
              <a:t>engage@es.net</a:t>
            </a:r>
            <a:r>
              <a:rPr lang="en-US" sz="800" dirty="0">
                <a:solidFill>
                  <a:prstClr val="black"/>
                </a:solidFill>
                <a:latin typeface="Arial"/>
              </a:rPr>
              <a:t>) - </a:t>
            </a:r>
            <a:fld id="{087BE274-2920-464F-BD83-825BA3315F3E}" type="datetime1">
              <a:rPr lang="en-US" sz="800">
                <a:solidFill>
                  <a:prstClr val="black"/>
                </a:solidFill>
                <a:latin typeface="Arial"/>
              </a:rPr>
              <a:pPr>
                <a:defRPr/>
              </a:pPr>
              <a:t>9/19/14</a:t>
            </a:fld>
            <a:endParaRPr lang="en-US" sz="800" dirty="0">
              <a:solidFill>
                <a:prstClr val="black"/>
              </a:solidFill>
              <a:latin typeface="Arial"/>
            </a:endParaRPr>
          </a:p>
        </p:txBody>
      </p:sp>
      <p:pic>
        <p:nvPicPr>
          <p:cNvPr id="6" name="Picture 5" descr="Screen Shot 2014-09-09 at 10.11.04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1113758"/>
            <a:ext cx="8043333" cy="5157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811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6964" y="5766741"/>
            <a:ext cx="2803406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293556" y="5766741"/>
            <a:ext cx="2560695" cy="86548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ppt-temp-OIN-2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457200" y="4406900"/>
            <a:ext cx="8037513" cy="1362075"/>
          </a:xfrm>
        </p:spPr>
        <p:txBody>
          <a:bodyPr/>
          <a:lstStyle/>
          <a:p>
            <a:r>
              <a:rPr lang="en-US" dirty="0" smtClean="0"/>
              <a:t>Advanced Configuration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875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Globus Connect Server Advanced Configuration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Alternative Proxy Configuration</a:t>
            </a:r>
          </a:p>
          <a:p>
            <a:r>
              <a:rPr lang="en-US" dirty="0" smtClean="0"/>
              <a:t>Sharing</a:t>
            </a:r>
          </a:p>
          <a:p>
            <a:r>
              <a:rPr lang="en-US" dirty="0" smtClean="0"/>
              <a:t>Customizing </a:t>
            </a:r>
            <a:r>
              <a:rPr lang="en-US" dirty="0" err="1" smtClean="0"/>
              <a:t>filesystem</a:t>
            </a:r>
            <a:r>
              <a:rPr lang="en-US" dirty="0" smtClean="0"/>
              <a:t> access</a:t>
            </a:r>
          </a:p>
          <a:p>
            <a:r>
              <a:rPr lang="en-US" dirty="0" smtClean="0"/>
              <a:t>Using host certificates</a:t>
            </a:r>
          </a:p>
          <a:p>
            <a:r>
              <a:rPr lang="en-US" dirty="0" smtClean="0"/>
              <a:t>Using </a:t>
            </a:r>
            <a:r>
              <a:rPr lang="en-US" dirty="0" err="1" smtClean="0"/>
              <a:t>CILogon</a:t>
            </a:r>
            <a:r>
              <a:rPr lang="en-US" dirty="0" smtClean="0"/>
              <a:t> certificates</a:t>
            </a:r>
          </a:p>
          <a:p>
            <a:r>
              <a:rPr lang="en-US" dirty="0"/>
              <a:t>Enabling sharing on GT GridFTP </a:t>
            </a:r>
            <a:r>
              <a:rPr lang="en-US" dirty="0" smtClean="0"/>
              <a:t>server</a:t>
            </a:r>
          </a:p>
          <a:p>
            <a:r>
              <a:rPr lang="en-US" dirty="0" smtClean="0"/>
              <a:t>Configuring multiple GridFTP servers</a:t>
            </a:r>
          </a:p>
          <a:p>
            <a:r>
              <a:rPr lang="en-US" dirty="0" smtClean="0"/>
              <a:t>Setting up an anonymous endpoint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55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326084661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MyProxy </a:t>
            </a:r>
            <a:r>
              <a:rPr lang="en-US" dirty="0" err="1" smtClean="0"/>
              <a:t>OAuth</a:t>
            </a:r>
            <a:r>
              <a:rPr lang="en-US" dirty="0" smtClean="0"/>
              <a:t> server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smtClean="0">
                <a:sym typeface="Arial"/>
              </a:rPr>
              <a:t>Web-based endpoint activation </a:t>
            </a:r>
            <a:endParaRPr lang="en" dirty="0" smtClean="0">
              <a:sym typeface="Arial"/>
            </a:endParaRPr>
          </a:p>
          <a:p>
            <a:pPr lvl="1"/>
            <a:r>
              <a:rPr lang="en-US" dirty="0" smtClean="0">
                <a:sym typeface="Arial"/>
              </a:rPr>
              <a:t>Sites run a MyProxy </a:t>
            </a:r>
            <a:r>
              <a:rPr lang="en-US" dirty="0" err="1" smtClean="0">
                <a:sym typeface="Arial"/>
              </a:rPr>
              <a:t>OAuth</a:t>
            </a:r>
            <a:r>
              <a:rPr lang="en-US" dirty="0" smtClean="0">
                <a:sym typeface="Arial"/>
              </a:rPr>
              <a:t> server </a:t>
            </a:r>
          </a:p>
          <a:p>
            <a:pPr lvl="2"/>
            <a:r>
              <a:rPr lang="en-US" dirty="0" smtClean="0">
                <a:sym typeface="Arial"/>
              </a:rPr>
              <a:t>MyProxy </a:t>
            </a:r>
            <a:r>
              <a:rPr lang="en-US" dirty="0" err="1" smtClean="0">
                <a:sym typeface="Arial"/>
              </a:rPr>
              <a:t>OAuth</a:t>
            </a:r>
            <a:r>
              <a:rPr lang="en-US" dirty="0" smtClean="0">
                <a:sym typeface="Arial"/>
              </a:rPr>
              <a:t> server </a:t>
            </a:r>
            <a:r>
              <a:rPr lang="en-US" dirty="0" smtClean="0"/>
              <a:t>in Globus Connect Server</a:t>
            </a:r>
            <a:endParaRPr lang="en-US" dirty="0" smtClean="0">
              <a:sym typeface="Arial"/>
            </a:endParaRPr>
          </a:p>
          <a:p>
            <a:pPr lvl="1"/>
            <a:r>
              <a:rPr lang="en-US" dirty="0" smtClean="0"/>
              <a:t>Users enter username/password only on site’s webpage to activate an endpoint</a:t>
            </a:r>
          </a:p>
          <a:p>
            <a:pPr lvl="1"/>
            <a:r>
              <a:rPr lang="en-US" dirty="0" smtClean="0">
                <a:sym typeface="Arial"/>
              </a:rPr>
              <a:t>Globus gets short-term X.509 credential via </a:t>
            </a:r>
            <a:r>
              <a:rPr lang="en-US" dirty="0" err="1" smtClean="0">
                <a:sym typeface="Arial"/>
              </a:rPr>
              <a:t>OAuth</a:t>
            </a:r>
            <a:r>
              <a:rPr lang="en-US" dirty="0" smtClean="0">
                <a:sym typeface="Arial"/>
              </a:rPr>
              <a:t> protocol </a:t>
            </a:r>
          </a:p>
          <a:p>
            <a:pPr lvl="0"/>
            <a:r>
              <a:rPr lang="en-US" dirty="0" err="1" smtClean="0"/>
              <a:t>MyProxy</a:t>
            </a:r>
            <a:r>
              <a:rPr lang="en-US" dirty="0" smtClean="0"/>
              <a:t> without </a:t>
            </a:r>
            <a:r>
              <a:rPr lang="en-US" dirty="0" err="1" smtClean="0"/>
              <a:t>Oauth</a:t>
            </a:r>
            <a:endParaRPr lang="en-US" dirty="0" smtClean="0"/>
          </a:p>
          <a:p>
            <a:pPr lvl="1"/>
            <a:r>
              <a:rPr lang="en-US" dirty="0" smtClean="0"/>
              <a:t>Site passwords flow through Globus to site </a:t>
            </a:r>
            <a:r>
              <a:rPr lang="en-US" dirty="0" err="1" smtClean="0"/>
              <a:t>MyProxy</a:t>
            </a:r>
            <a:r>
              <a:rPr lang="en-US" dirty="0" smtClean="0"/>
              <a:t> server</a:t>
            </a:r>
            <a:endParaRPr lang="en" dirty="0" smtClean="0">
              <a:sym typeface="Arial"/>
            </a:endParaRPr>
          </a:p>
          <a:p>
            <a:pPr lvl="1"/>
            <a:r>
              <a:rPr lang="en-US" dirty="0" smtClean="0">
                <a:sym typeface="Arial"/>
              </a:rPr>
              <a:t>Globus does not store passwords</a:t>
            </a:r>
          </a:p>
          <a:p>
            <a:pPr lvl="1"/>
            <a:r>
              <a:rPr lang="en-US" dirty="0" smtClean="0">
                <a:sym typeface="Arial"/>
              </a:rPr>
              <a:t>Still a security concern for some sites</a:t>
            </a:r>
            <a:endParaRPr lang="en" dirty="0" smtClean="0">
              <a:sym typeface="Arial"/>
            </a:endParaRPr>
          </a:p>
          <a:p>
            <a:endParaRPr lang="en-US" dirty="0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56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3213758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57</a:t>
            </a:fld>
            <a:endParaRPr lang="en-US"/>
          </a:p>
        </p:txBody>
      </p:sp>
      <p:pic>
        <p:nvPicPr>
          <p:cNvPr id="2" name="Picture 1" descr="131115_GCServer_Schematic_OAuth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0"/>
            <a:ext cx="8263328" cy="6775701"/>
          </a:xfrm>
          <a:prstGeom prst="rect">
            <a:avLst/>
          </a:prstGeom>
        </p:spPr>
      </p:pic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57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13909927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ym typeface="Arial"/>
              </a:rPr>
              <a:t>Enable sharing on your endpoint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/>
            <a:r>
              <a:rPr lang="en" sz="2600" dirty="0" smtClean="0">
                <a:latin typeface="Lucida Console"/>
                <a:cs typeface="Lucida Console"/>
              </a:rPr>
              <a:t>sudo vi</a:t>
            </a:r>
            <a:r>
              <a:rPr lang="en-US" sz="2600" dirty="0">
                <a:latin typeface="Lucida Console"/>
                <a:cs typeface="Lucida Console"/>
              </a:rPr>
              <a:t>m</a:t>
            </a:r>
            <a:r>
              <a:rPr lang="en" sz="2600" dirty="0" smtClean="0">
                <a:latin typeface="Lucida Console"/>
                <a:cs typeface="Lucida Console"/>
              </a:rPr>
              <a:t> /etc/globus-connect-server.conf </a:t>
            </a:r>
          </a:p>
          <a:p>
            <a:pPr lvl="0"/>
            <a:r>
              <a:rPr lang="en-US" dirty="0"/>
              <a:t>U</a:t>
            </a:r>
            <a:r>
              <a:rPr lang="en" dirty="0" smtClean="0"/>
              <a:t>ncomment </a:t>
            </a:r>
            <a:r>
              <a:rPr lang="en-US" sz="3000" dirty="0" smtClean="0">
                <a:latin typeface="Lucida Console"/>
                <a:cs typeface="Lucida Console"/>
              </a:rPr>
              <a:t>[</a:t>
            </a:r>
            <a:r>
              <a:rPr lang="en-US" sz="3000" dirty="0" err="1" smtClean="0">
                <a:latin typeface="Lucida Console"/>
                <a:cs typeface="Lucida Console"/>
              </a:rPr>
              <a:t>GridFTP</a:t>
            </a:r>
            <a:r>
              <a:rPr lang="en-US" sz="3000" dirty="0" smtClean="0">
                <a:latin typeface="Lucida Console"/>
                <a:cs typeface="Lucida Console"/>
              </a:rPr>
              <a:t>] </a:t>
            </a:r>
            <a:r>
              <a:rPr lang="en" sz="3000" dirty="0" smtClean="0">
                <a:latin typeface="Lucida Console"/>
                <a:cs typeface="Lucida Console"/>
              </a:rPr>
              <a:t>Sharing = True</a:t>
            </a:r>
          </a:p>
          <a:p>
            <a:pPr lvl="0"/>
            <a:r>
              <a:rPr lang="en" dirty="0" smtClean="0">
                <a:sym typeface="Arial"/>
              </a:rPr>
              <a:t>Go to the Web UI Start Transfer</a:t>
            </a:r>
            <a:r>
              <a:rPr lang="en-US" dirty="0" smtClean="0">
                <a:sym typeface="Arial"/>
              </a:rPr>
              <a:t> page</a:t>
            </a:r>
            <a:endParaRPr lang="en" dirty="0" smtClean="0">
              <a:sym typeface="Arial"/>
            </a:endParaRPr>
          </a:p>
          <a:p>
            <a:pPr lvl="0"/>
            <a:r>
              <a:rPr lang="en" dirty="0" smtClean="0">
                <a:sym typeface="Arial"/>
              </a:rPr>
              <a:t>Select endpoint </a:t>
            </a:r>
            <a:r>
              <a:rPr lang="en-US" dirty="0" smtClean="0">
                <a:sym typeface="Arial"/>
              </a:rPr>
              <a:t>&lt;</a:t>
            </a:r>
            <a:r>
              <a:rPr lang="en" dirty="0" smtClean="0">
                <a:sym typeface="Arial"/>
              </a:rPr>
              <a:t>username</a:t>
            </a:r>
            <a:r>
              <a:rPr lang="en-US" dirty="0" smtClean="0">
                <a:sym typeface="Arial"/>
              </a:rPr>
              <a:t>&gt;</a:t>
            </a:r>
            <a:r>
              <a:rPr lang="en" dirty="0" smtClean="0">
                <a:sym typeface="Arial"/>
              </a:rPr>
              <a:t>#</a:t>
            </a:r>
            <a:r>
              <a:rPr lang="en-US" dirty="0" smtClean="0">
                <a:sym typeface="Arial"/>
              </a:rPr>
              <a:t>&lt;</a:t>
            </a:r>
            <a:r>
              <a:rPr lang="en-US" dirty="0" err="1" smtClean="0">
                <a:sym typeface="Arial"/>
              </a:rPr>
              <a:t>endpointname</a:t>
            </a:r>
            <a:r>
              <a:rPr lang="en-US" dirty="0" smtClean="0">
                <a:sym typeface="Arial"/>
              </a:rPr>
              <a:t>&gt;</a:t>
            </a:r>
            <a:endParaRPr lang="en" dirty="0" smtClean="0"/>
          </a:p>
          <a:p>
            <a:pPr lvl="0"/>
            <a:r>
              <a:rPr lang="en-US" dirty="0" smtClean="0"/>
              <a:t>Users can create shared endpoints that point to a specific</a:t>
            </a:r>
            <a:r>
              <a:rPr lang="en" dirty="0" smtClean="0"/>
              <a:t> directory on this endpoint</a:t>
            </a:r>
            <a:r>
              <a:rPr lang="en-US" dirty="0" smtClean="0"/>
              <a:t> and share with other Globus users</a:t>
            </a:r>
          </a:p>
          <a:p>
            <a:pPr lvl="1"/>
            <a:r>
              <a:rPr lang="en-US" dirty="0" smtClean="0"/>
              <a:t>Note this is a premium offering</a:t>
            </a:r>
          </a:p>
        </p:txBody>
      </p:sp>
      <p:sp>
        <p:nvSpPr>
          <p:cNvPr id="4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58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3755136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mtClean="0">
                <a:sym typeface="Arial"/>
              </a:rPr>
              <a:t>Path Restriction</a:t>
            </a:r>
            <a:endParaRPr lang="en" dirty="0">
              <a:sym typeface="Arial"/>
            </a:endParaRPr>
          </a:p>
        </p:txBody>
      </p:sp>
      <p:sp>
        <p:nvSpPr>
          <p:cNvPr id="245" name="Shape 245"/>
          <p:cNvSpPr txBox="1">
            <a:spLocks noGrp="1"/>
          </p:cNvSpPr>
          <p:nvPr>
            <p:ph idx="1"/>
          </p:nvPr>
        </p:nvSpPr>
        <p:spPr>
          <a:xfrm>
            <a:off x="457200" y="1045819"/>
            <a:ext cx="8229600" cy="5147336"/>
          </a:xfrm>
        </p:spPr>
        <p:txBody>
          <a:bodyPr>
            <a:noAutofit/>
          </a:bodyPr>
          <a:lstStyle/>
          <a:p>
            <a:r>
              <a:rPr lang="en-US" sz="2200" dirty="0" smtClean="0"/>
              <a:t>D</a:t>
            </a:r>
            <a:r>
              <a:rPr lang="en" sz="2200" dirty="0" smtClean="0"/>
              <a:t>efault</a:t>
            </a:r>
            <a:r>
              <a:rPr lang="en-US" sz="2200" dirty="0" smtClean="0"/>
              <a:t> configuration:</a:t>
            </a:r>
          </a:p>
          <a:p>
            <a:pPr lvl="1"/>
            <a:r>
              <a:rPr lang="en-US" sz="2200" dirty="0"/>
              <a:t>A</a:t>
            </a:r>
            <a:r>
              <a:rPr lang="en" sz="2200" dirty="0" smtClean="0"/>
              <a:t>ll paths allowed</a:t>
            </a:r>
            <a:r>
              <a:rPr lang="en-US" sz="2200" dirty="0" smtClean="0"/>
              <a:t>, a</a:t>
            </a:r>
            <a:r>
              <a:rPr lang="en" sz="2200" dirty="0" smtClean="0"/>
              <a:t>ccess control handled by the O</a:t>
            </a:r>
            <a:r>
              <a:rPr lang="en-US" sz="2200" dirty="0" smtClean="0"/>
              <a:t>S</a:t>
            </a:r>
            <a:endParaRPr lang="en" sz="2200" dirty="0" smtClean="0"/>
          </a:p>
          <a:p>
            <a:pPr lvl="0"/>
            <a:r>
              <a:rPr lang="en-US" sz="2200" dirty="0" smtClean="0"/>
              <a:t>Use </a:t>
            </a:r>
            <a:r>
              <a:rPr lang="en" sz="2200" dirty="0" smtClean="0">
                <a:latin typeface="Lucida Console"/>
                <a:cs typeface="Lucida Console"/>
              </a:rPr>
              <a:t>RestrictPaths</a:t>
            </a:r>
            <a:r>
              <a:rPr lang="en" sz="2200" dirty="0" smtClean="0"/>
              <a:t> </a:t>
            </a:r>
            <a:r>
              <a:rPr lang="en-US" sz="2200" dirty="0" smtClean="0"/>
              <a:t>to customize</a:t>
            </a:r>
          </a:p>
          <a:p>
            <a:pPr lvl="1"/>
            <a:r>
              <a:rPr lang="en-US" sz="2200" dirty="0" smtClean="0"/>
              <a:t>Specifies a c</a:t>
            </a:r>
            <a:r>
              <a:rPr lang="en" sz="2200" dirty="0" smtClean="0"/>
              <a:t>omma separated list of full paths that clients may access</a:t>
            </a:r>
            <a:endParaRPr lang="en-US" sz="2200" dirty="0" smtClean="0"/>
          </a:p>
          <a:p>
            <a:pPr lvl="1"/>
            <a:r>
              <a:rPr lang="en" sz="2200" dirty="0" smtClean="0"/>
              <a:t>Each path may be prefixed by R </a:t>
            </a:r>
            <a:r>
              <a:rPr lang="en-US" sz="2200" dirty="0" smtClean="0"/>
              <a:t>(read) </a:t>
            </a:r>
            <a:r>
              <a:rPr lang="en" sz="2200" dirty="0" smtClean="0"/>
              <a:t>and/or W</a:t>
            </a:r>
            <a:r>
              <a:rPr lang="en-US" sz="2200" dirty="0" smtClean="0"/>
              <a:t> (write)</a:t>
            </a:r>
            <a:r>
              <a:rPr lang="en" sz="2200" dirty="0" smtClean="0"/>
              <a:t>, or N </a:t>
            </a:r>
            <a:r>
              <a:rPr lang="en-US" sz="2200" dirty="0" smtClean="0"/>
              <a:t>(none) </a:t>
            </a:r>
            <a:r>
              <a:rPr lang="en" sz="2200" dirty="0" smtClean="0"/>
              <a:t>to explicitly deny access to a path</a:t>
            </a:r>
            <a:endParaRPr lang="en-US" sz="2200" dirty="0" smtClean="0"/>
          </a:p>
          <a:p>
            <a:pPr lvl="1"/>
            <a:r>
              <a:rPr lang="en" sz="2200" dirty="0" smtClean="0"/>
              <a:t>'~’ for authenticated user’s home directory, and * may be used for simple wildcard matching.</a:t>
            </a:r>
          </a:p>
          <a:p>
            <a:r>
              <a:rPr lang="en" sz="2200" dirty="0" smtClean="0"/>
              <a:t>E</a:t>
            </a:r>
            <a:r>
              <a:rPr lang="en-US" sz="2200" dirty="0" smtClean="0"/>
              <a:t>.g.</a:t>
            </a:r>
            <a:r>
              <a:rPr lang="en-US" sz="2200" dirty="0"/>
              <a:t> </a:t>
            </a:r>
            <a:r>
              <a:rPr lang="en-US" sz="2200" dirty="0" smtClean="0"/>
              <a:t>F</a:t>
            </a:r>
            <a:r>
              <a:rPr lang="en" sz="2200" dirty="0" smtClean="0"/>
              <a:t>ull </a:t>
            </a:r>
            <a:r>
              <a:rPr lang="en" sz="2200" dirty="0"/>
              <a:t>access to </a:t>
            </a:r>
            <a:r>
              <a:rPr lang="en" sz="2200" dirty="0" smtClean="0"/>
              <a:t>home </a:t>
            </a:r>
            <a:r>
              <a:rPr lang="en-US" sz="2200" dirty="0" smtClean="0"/>
              <a:t>directory, </a:t>
            </a:r>
            <a:r>
              <a:rPr lang="en" sz="2200" dirty="0" smtClean="0"/>
              <a:t>read</a:t>
            </a:r>
            <a:r>
              <a:rPr lang="en-US" sz="2200" dirty="0" smtClean="0"/>
              <a:t> access</a:t>
            </a:r>
            <a:r>
              <a:rPr lang="en" sz="2200" dirty="0" smtClean="0"/>
              <a:t> to /dat</a:t>
            </a:r>
            <a:r>
              <a:rPr lang="en-US" sz="2200" dirty="0" smtClean="0"/>
              <a:t>a</a:t>
            </a:r>
            <a:r>
              <a:rPr lang="en" sz="2200" dirty="0" smtClean="0"/>
              <a:t>:</a:t>
            </a:r>
          </a:p>
          <a:p>
            <a:pPr lvl="1"/>
            <a:r>
              <a:rPr lang="en" sz="2200" dirty="0" smtClean="0">
                <a:latin typeface="Lucida Console"/>
                <a:cs typeface="Lucida Console"/>
              </a:rPr>
              <a:t>RestrictPaths = RW~,R/data</a:t>
            </a:r>
          </a:p>
          <a:p>
            <a:r>
              <a:rPr lang="en-US" sz="2200" dirty="0" smtClean="0"/>
              <a:t>E.g. </a:t>
            </a:r>
            <a:r>
              <a:rPr lang="en-US" sz="2200" dirty="0"/>
              <a:t>F</a:t>
            </a:r>
            <a:r>
              <a:rPr lang="en" sz="2200" dirty="0" smtClean="0"/>
              <a:t>ull access to home directory, deny hidden files:</a:t>
            </a:r>
          </a:p>
          <a:p>
            <a:pPr lvl="1"/>
            <a:r>
              <a:rPr lang="en" sz="2200" dirty="0" smtClean="0">
                <a:latin typeface="Lucida Console"/>
                <a:cs typeface="Lucida Console"/>
              </a:rPr>
              <a:t>RestrictPaths = RW~,N~/.*</a:t>
            </a:r>
          </a:p>
          <a:p>
            <a:pPr lvl="0"/>
            <a:endParaRPr lang="en" sz="22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59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1665432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434" y="0"/>
            <a:ext cx="8027566" cy="1805358"/>
          </a:xfrm>
        </p:spPr>
        <p:txBody>
          <a:bodyPr>
            <a:normAutofit fontScale="90000"/>
          </a:bodyPr>
          <a:lstStyle/>
          <a:p>
            <a:r>
              <a:rPr lang="en-US" dirty="0"/>
              <a:t>“I need a good place to store / backup / archive my (big) research </a:t>
            </a:r>
            <a:r>
              <a:rPr lang="en-US" dirty="0" smtClean="0"/>
              <a:t>data”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5850942" y="3624175"/>
            <a:ext cx="2679238" cy="3061810"/>
            <a:chOff x="5662607" y="2633172"/>
            <a:chExt cx="2679238" cy="3061810"/>
          </a:xfrm>
        </p:grpSpPr>
        <p:sp>
          <p:nvSpPr>
            <p:cNvPr id="8" name="TextBox 7"/>
            <p:cNvSpPr txBox="1"/>
            <p:nvPr/>
          </p:nvSpPr>
          <p:spPr>
            <a:xfrm>
              <a:off x="5662607" y="5294872"/>
              <a:ext cx="26792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prstClr val="white">
                      <a:lumMod val="95000"/>
                    </a:prst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Public Cloud Archive</a:t>
              </a:r>
              <a:endParaRPr lang="en-US" sz="2000" dirty="0">
                <a:solidFill>
                  <a:prstClr val="white">
                    <a:lumMod val="95000"/>
                  </a:prstClr>
                </a:solidFill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pic>
          <p:nvPicPr>
            <p:cNvPr id="17" name="Picture 16" descr="amazon_glacier.jp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607" y="2633172"/>
              <a:ext cx="2679238" cy="2679238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5683912" y="2633172"/>
              <a:ext cx="2657933" cy="2658870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28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500495" y="3624175"/>
            <a:ext cx="2082800" cy="3046130"/>
            <a:chOff x="3312160" y="2633172"/>
            <a:chExt cx="2082800" cy="3046130"/>
          </a:xfrm>
        </p:grpSpPr>
        <p:pic>
          <p:nvPicPr>
            <p:cNvPr id="3" name="Picture 2" descr="01-0507-04-small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2160" y="2633172"/>
              <a:ext cx="2082800" cy="2679238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312160" y="5279192"/>
              <a:ext cx="2082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prstClr val="white">
                      <a:lumMod val="95000"/>
                    </a:prst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Mass Store</a:t>
              </a:r>
              <a:endParaRPr lang="en-US" sz="2000" dirty="0">
                <a:solidFill>
                  <a:prstClr val="white">
                    <a:lumMod val="95000"/>
                  </a:prstClr>
                </a:solidFill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312160" y="2633172"/>
              <a:ext cx="2082800" cy="2653814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28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18255" y="3594966"/>
            <a:ext cx="2402290" cy="3075339"/>
            <a:chOff x="629920" y="2633172"/>
            <a:chExt cx="2402290" cy="3075339"/>
          </a:xfrm>
        </p:grpSpPr>
        <p:pic>
          <p:nvPicPr>
            <p:cNvPr id="14" name="Picture 13" descr="36_NL_FulRack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88" r="18306"/>
            <a:stretch/>
          </p:blipFill>
          <p:spPr>
            <a:xfrm>
              <a:off x="629920" y="2633172"/>
              <a:ext cx="2386612" cy="2679238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645598" y="5308401"/>
              <a:ext cx="23866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000" dirty="0" smtClean="0">
                  <a:solidFill>
                    <a:prstClr val="white">
                      <a:lumMod val="95000"/>
                    </a:prst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Campus Store</a:t>
              </a:r>
              <a:endParaRPr lang="en-US" sz="2000" dirty="0">
                <a:solidFill>
                  <a:prstClr val="white">
                    <a:lumMod val="95000"/>
                  </a:prstClr>
                </a:solidFill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629920" y="2633172"/>
              <a:ext cx="2386612" cy="2679238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28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188558" y="1869699"/>
            <a:ext cx="3130321" cy="1317111"/>
            <a:chOff x="329677" y="2012963"/>
            <a:chExt cx="3130321" cy="1317111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653" b="11037"/>
            <a:stretch/>
          </p:blipFill>
          <p:spPr bwMode="auto">
            <a:xfrm>
              <a:off x="329677" y="2012963"/>
              <a:ext cx="3130321" cy="1317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Rectangle 23"/>
            <p:cNvSpPr/>
            <p:nvPr/>
          </p:nvSpPr>
          <p:spPr>
            <a:xfrm>
              <a:off x="329678" y="2012963"/>
              <a:ext cx="3130320" cy="1317111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2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6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33932" y="3225634"/>
            <a:ext cx="7696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“Using my own Storage”                           “Paying to use someone else’s”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10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Sharing Path Restriction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xfrm>
            <a:off x="457200" y="1329272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Define additional restrictions on which paths your users are allowed to create shared endpoint</a:t>
            </a:r>
          </a:p>
          <a:p>
            <a:pPr lvl="0"/>
            <a:r>
              <a:rPr lang="en-US" sz="2400" dirty="0" smtClean="0"/>
              <a:t>Use </a:t>
            </a:r>
            <a:r>
              <a:rPr lang="en-US" sz="2400" dirty="0" err="1">
                <a:latin typeface="Lucida Console"/>
                <a:cs typeface="Lucida Console"/>
              </a:rPr>
              <a:t>S</a:t>
            </a:r>
            <a:r>
              <a:rPr lang="en-US" sz="2400" dirty="0" err="1" smtClean="0">
                <a:latin typeface="Lucida Console"/>
                <a:cs typeface="Lucida Console"/>
              </a:rPr>
              <a:t>haringR</a:t>
            </a:r>
            <a:r>
              <a:rPr lang="en" sz="2400" dirty="0" smtClean="0">
                <a:latin typeface="Lucida Console"/>
                <a:cs typeface="Lucida Console"/>
              </a:rPr>
              <a:t>estrictPaths</a:t>
            </a:r>
            <a:r>
              <a:rPr lang="en" sz="2400" dirty="0" smtClean="0"/>
              <a:t> </a:t>
            </a:r>
            <a:r>
              <a:rPr lang="en-US" sz="2400" dirty="0"/>
              <a:t>to </a:t>
            </a:r>
            <a:r>
              <a:rPr lang="en-US" sz="2400" dirty="0" smtClean="0"/>
              <a:t>customize</a:t>
            </a:r>
          </a:p>
          <a:p>
            <a:pPr lvl="1"/>
            <a:r>
              <a:rPr lang="en-US" sz="2400" dirty="0" smtClean="0"/>
              <a:t>Same syntax as </a:t>
            </a:r>
            <a:r>
              <a:rPr lang="en-US" sz="2400" dirty="0" err="1" smtClean="0">
                <a:latin typeface="Lucida Console"/>
                <a:cs typeface="Lucida Console"/>
              </a:rPr>
              <a:t>RestrictPaths</a:t>
            </a:r>
            <a:r>
              <a:rPr lang="en-US" sz="2400" dirty="0" smtClean="0">
                <a:latin typeface="Lucida Console"/>
                <a:cs typeface="Lucida Console"/>
              </a:rPr>
              <a:t> </a:t>
            </a:r>
          </a:p>
          <a:p>
            <a:r>
              <a:rPr lang="en-US" sz="2400" dirty="0" smtClean="0"/>
              <a:t>E.g</a:t>
            </a:r>
            <a:r>
              <a:rPr lang="en-US" sz="2400" dirty="0"/>
              <a:t>. F</a:t>
            </a:r>
            <a:r>
              <a:rPr lang="en" sz="2400" dirty="0"/>
              <a:t>ull access to home directory, deny hidden files:</a:t>
            </a:r>
          </a:p>
          <a:p>
            <a:pPr lvl="1"/>
            <a:r>
              <a:rPr lang="en" sz="2400" dirty="0">
                <a:latin typeface="Lucida Console"/>
                <a:cs typeface="Lucida Console"/>
              </a:rPr>
              <a:t>RestrictPaths = RW~,N~/.*</a:t>
            </a:r>
          </a:p>
          <a:p>
            <a:r>
              <a:rPr lang="en" sz="2400" dirty="0"/>
              <a:t>E</a:t>
            </a:r>
            <a:r>
              <a:rPr lang="en-US" sz="2400" dirty="0"/>
              <a:t>.g. F</a:t>
            </a:r>
            <a:r>
              <a:rPr lang="en" sz="2400" dirty="0"/>
              <a:t>ull access to </a:t>
            </a:r>
            <a:r>
              <a:rPr lang="en-US" sz="2400" dirty="0" smtClean="0"/>
              <a:t>public folder under </a:t>
            </a:r>
            <a:r>
              <a:rPr lang="en" sz="2400" dirty="0" smtClean="0"/>
              <a:t>home </a:t>
            </a:r>
            <a:r>
              <a:rPr lang="en-US" sz="2400" dirty="0" smtClean="0"/>
              <a:t>directory</a:t>
            </a:r>
            <a:r>
              <a:rPr lang="en" sz="2400" dirty="0" smtClean="0"/>
              <a:t>:</a:t>
            </a:r>
            <a:endParaRPr lang="en" sz="2400" dirty="0"/>
          </a:p>
          <a:p>
            <a:pPr lvl="1"/>
            <a:r>
              <a:rPr lang="en" sz="2400" dirty="0">
                <a:latin typeface="Lucida Console"/>
                <a:cs typeface="Lucida Console"/>
              </a:rPr>
              <a:t>RestrictPaths = RW</a:t>
            </a:r>
            <a:r>
              <a:rPr lang="en" sz="2400" dirty="0" smtClean="0">
                <a:latin typeface="Lucida Console"/>
                <a:cs typeface="Lucida Console"/>
              </a:rPr>
              <a:t>~</a:t>
            </a:r>
            <a:r>
              <a:rPr lang="en-US" sz="2400" dirty="0" smtClean="0">
                <a:latin typeface="Lucida Console"/>
                <a:cs typeface="Lucida Console"/>
              </a:rPr>
              <a:t>/public</a:t>
            </a:r>
          </a:p>
          <a:p>
            <a:r>
              <a:rPr lang="en" sz="2400" dirty="0"/>
              <a:t>E</a:t>
            </a:r>
            <a:r>
              <a:rPr lang="en-US" sz="2400" dirty="0"/>
              <a:t>.g. F</a:t>
            </a:r>
            <a:r>
              <a:rPr lang="en" sz="2400" dirty="0"/>
              <a:t>ull access to </a:t>
            </a:r>
            <a:r>
              <a:rPr lang="en-US" sz="2400" dirty="0" smtClean="0"/>
              <a:t>/project, </a:t>
            </a:r>
            <a:r>
              <a:rPr lang="en" sz="2400" dirty="0"/>
              <a:t>read</a:t>
            </a:r>
            <a:r>
              <a:rPr lang="en-US" sz="2400" dirty="0"/>
              <a:t> access</a:t>
            </a:r>
            <a:r>
              <a:rPr lang="en" sz="2400" dirty="0"/>
              <a:t> to </a:t>
            </a:r>
            <a:r>
              <a:rPr lang="en" sz="2400" dirty="0" smtClean="0"/>
              <a:t>/</a:t>
            </a:r>
            <a:r>
              <a:rPr lang="en-US" sz="2400" dirty="0" smtClean="0"/>
              <a:t>scratch</a:t>
            </a:r>
            <a:r>
              <a:rPr lang="en" sz="2400" dirty="0" smtClean="0"/>
              <a:t>:</a:t>
            </a:r>
            <a:endParaRPr lang="en" sz="2400" dirty="0"/>
          </a:p>
          <a:p>
            <a:pPr lvl="1"/>
            <a:r>
              <a:rPr lang="en" sz="2400" dirty="0">
                <a:latin typeface="Lucida Console"/>
                <a:cs typeface="Lucida Console"/>
              </a:rPr>
              <a:t>RestrictPaths = </a:t>
            </a:r>
            <a:r>
              <a:rPr lang="en" sz="2400" dirty="0" smtClean="0">
                <a:latin typeface="Lucida Console"/>
                <a:cs typeface="Lucida Console"/>
              </a:rPr>
              <a:t>RW</a:t>
            </a:r>
            <a:r>
              <a:rPr lang="en-US" sz="2400" dirty="0" smtClean="0">
                <a:latin typeface="Lucida Console"/>
                <a:cs typeface="Lucida Console"/>
              </a:rPr>
              <a:t>/project</a:t>
            </a:r>
            <a:r>
              <a:rPr lang="en" sz="2400" dirty="0" smtClean="0">
                <a:latin typeface="Lucida Console"/>
                <a:cs typeface="Lucida Console"/>
              </a:rPr>
              <a:t>,R/</a:t>
            </a:r>
            <a:r>
              <a:rPr lang="en-US" sz="2400" dirty="0" smtClean="0">
                <a:latin typeface="Lucida Console"/>
                <a:cs typeface="Lucida Console"/>
              </a:rPr>
              <a:t>scratch</a:t>
            </a:r>
            <a:endParaRPr lang="en" sz="2400" dirty="0">
              <a:latin typeface="Lucida Console"/>
              <a:cs typeface="Lucida Console"/>
            </a:endParaRPr>
          </a:p>
          <a:p>
            <a:pPr lvl="1"/>
            <a:endParaRPr lang="en" sz="2400" dirty="0">
              <a:latin typeface="Lucida Console"/>
              <a:cs typeface="Lucida Consol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60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141692271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Control sharing access to specific accounts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xfrm>
            <a:off x="457200" y="1403628"/>
            <a:ext cx="8355354" cy="5079793"/>
          </a:xfrm>
        </p:spPr>
        <p:txBody>
          <a:bodyPr>
            <a:noAutofit/>
          </a:bodyPr>
          <a:lstStyle/>
          <a:p>
            <a:r>
              <a:rPr lang="en-US" dirty="0" err="1" smtClean="0">
                <a:latin typeface="Lucida Console"/>
                <a:cs typeface="Lucida Console"/>
              </a:rPr>
              <a:t>SharingStateDir</a:t>
            </a:r>
            <a:r>
              <a:rPr lang="en-US" dirty="0" smtClean="0"/>
              <a:t> can be used to control sharing access to individual accounts</a:t>
            </a:r>
          </a:p>
          <a:p>
            <a:r>
              <a:rPr lang="en-US" dirty="0"/>
              <a:t>For instance, with </a:t>
            </a:r>
            <a:r>
              <a:rPr lang="en-US" dirty="0" err="1"/>
              <a:t>SharingStateDir</a:t>
            </a:r>
            <a:r>
              <a:rPr lang="en-US" dirty="0"/>
              <a:t> = "/</a:t>
            </a:r>
            <a:r>
              <a:rPr lang="en-US" dirty="0" err="1"/>
              <a:t>var</a:t>
            </a:r>
            <a:r>
              <a:rPr lang="en-US" dirty="0"/>
              <a:t>/</a:t>
            </a:r>
            <a:r>
              <a:rPr lang="en-US" dirty="0" err="1"/>
              <a:t>globusonline</a:t>
            </a:r>
            <a:r>
              <a:rPr lang="en-US" dirty="0"/>
              <a:t>/sharing/$</a:t>
            </a:r>
            <a:r>
              <a:rPr lang="en-US" dirty="0" smtClean="0"/>
              <a:t>USER”, user </a:t>
            </a:r>
            <a:r>
              <a:rPr lang="en-US" dirty="0"/>
              <a:t>"bob" would be enabled for sharing only if a path exists with </a:t>
            </a:r>
            <a:r>
              <a:rPr lang="en-US" dirty="0" smtClean="0"/>
              <a:t>the name </a:t>
            </a:r>
            <a:r>
              <a:rPr lang="en-US" dirty="0"/>
              <a:t>"/</a:t>
            </a:r>
            <a:r>
              <a:rPr lang="en-US" dirty="0" err="1"/>
              <a:t>var</a:t>
            </a:r>
            <a:r>
              <a:rPr lang="en-US" dirty="0"/>
              <a:t>/</a:t>
            </a:r>
            <a:r>
              <a:rPr lang="en-US" dirty="0" err="1"/>
              <a:t>globusonline</a:t>
            </a:r>
            <a:r>
              <a:rPr lang="en-US" dirty="0"/>
              <a:t>/sharing/bob/" and is writable by bob</a:t>
            </a:r>
            <a:r>
              <a:rPr lang="en-US" dirty="0" smtClean="0"/>
              <a:t>.</a:t>
            </a:r>
            <a:endParaRPr lang="en-US" dirty="0">
              <a:latin typeface="Lucida Console"/>
              <a:cs typeface="Lucida Consol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61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426816451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a host certificate for GridFTP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xfrm>
            <a:off x="457200" y="1221311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You can use your </a:t>
            </a:r>
            <a:r>
              <a:rPr lang="en-US" sz="2400" dirty="0" err="1" smtClean="0"/>
              <a:t>GridFTP</a:t>
            </a:r>
            <a:r>
              <a:rPr lang="en-US" sz="2400" dirty="0" smtClean="0"/>
              <a:t> server with non-Globus clients</a:t>
            </a:r>
          </a:p>
          <a:p>
            <a:pPr lvl="1"/>
            <a:r>
              <a:rPr lang="en-US" sz="2000" dirty="0" smtClean="0"/>
              <a:t>Requires a host certificate, e.g. from OSG</a:t>
            </a:r>
            <a:endParaRPr lang="en-US" sz="2400" dirty="0" smtClean="0"/>
          </a:p>
          <a:p>
            <a:r>
              <a:rPr lang="en-US" sz="2400" dirty="0" smtClean="0"/>
              <a:t>Comment out</a:t>
            </a:r>
          </a:p>
          <a:p>
            <a:pPr lvl="1"/>
            <a:r>
              <a:rPr lang="en-US" sz="2400" dirty="0" err="1" smtClean="0">
                <a:latin typeface="Lucida Console"/>
                <a:cs typeface="Lucida Console"/>
              </a:rPr>
              <a:t>FetchCredentialFromRelay</a:t>
            </a:r>
            <a:r>
              <a:rPr lang="en-US" sz="2400" dirty="0" smtClean="0">
                <a:latin typeface="Lucida Console"/>
                <a:cs typeface="Lucida Console"/>
              </a:rPr>
              <a:t> = True</a:t>
            </a:r>
          </a:p>
          <a:p>
            <a:r>
              <a:rPr lang="en-US" sz="2400" dirty="0" smtClean="0"/>
              <a:t>Set</a:t>
            </a:r>
          </a:p>
          <a:p>
            <a:pPr lvl="1"/>
            <a:r>
              <a:rPr lang="en-US" sz="2400" dirty="0" err="1" smtClean="0">
                <a:latin typeface="Lucida Console"/>
                <a:cs typeface="Lucida Console"/>
              </a:rPr>
              <a:t>CertificateFile</a:t>
            </a:r>
            <a:r>
              <a:rPr lang="en-US" sz="2400" dirty="0" smtClean="0">
                <a:latin typeface="Lucida Console"/>
                <a:cs typeface="Lucida Console"/>
              </a:rPr>
              <a:t> = &lt;</a:t>
            </a:r>
            <a:r>
              <a:rPr lang="en-US" sz="2400" dirty="0" err="1" smtClean="0">
                <a:latin typeface="Lucida Console"/>
                <a:cs typeface="Lucida Console"/>
              </a:rPr>
              <a:t>path_to_host_certificate</a:t>
            </a:r>
            <a:r>
              <a:rPr lang="en-US" sz="2400" dirty="0" smtClean="0">
                <a:latin typeface="Lucida Console"/>
                <a:cs typeface="Lucida Console"/>
              </a:rPr>
              <a:t>&gt;</a:t>
            </a:r>
          </a:p>
          <a:p>
            <a:pPr lvl="1"/>
            <a:r>
              <a:rPr lang="en-US" sz="2400" dirty="0" err="1" smtClean="0">
                <a:latin typeface="Lucida Console"/>
                <a:cs typeface="Lucida Console"/>
              </a:rPr>
              <a:t>KeyFile</a:t>
            </a:r>
            <a:r>
              <a:rPr lang="en-US" sz="2400" dirty="0" smtClean="0">
                <a:latin typeface="Lucida Console"/>
                <a:cs typeface="Lucida Console"/>
              </a:rPr>
              <a:t> = &lt;</a:t>
            </a:r>
            <a:r>
              <a:rPr lang="en-US" sz="2400" dirty="0" err="1" smtClean="0">
                <a:latin typeface="Lucida Console"/>
                <a:cs typeface="Lucida Console"/>
              </a:rPr>
              <a:t>path_to</a:t>
            </a:r>
            <a:r>
              <a:rPr lang="en-US" sz="2400" dirty="0" err="1">
                <a:latin typeface="Lucida Console"/>
                <a:cs typeface="Lucida Console"/>
              </a:rPr>
              <a:t>_</a:t>
            </a:r>
            <a:r>
              <a:rPr lang="en-US" sz="2400" dirty="0" err="1" smtClean="0">
                <a:latin typeface="Lucida Console"/>
                <a:cs typeface="Lucida Console"/>
              </a:rPr>
              <a:t>private</a:t>
            </a:r>
            <a:r>
              <a:rPr lang="en-US" sz="2400" dirty="0" smtClean="0">
                <a:latin typeface="Lucida Console"/>
                <a:cs typeface="Lucida Console"/>
              </a:rPr>
              <a:t> </a:t>
            </a:r>
            <a:r>
              <a:rPr lang="en-US" sz="2400" dirty="0" err="1" smtClean="0">
                <a:latin typeface="Lucida Console"/>
                <a:cs typeface="Lucida Console"/>
              </a:rPr>
              <a:t>key_associated_with_host_certificate</a:t>
            </a:r>
            <a:r>
              <a:rPr lang="en-US" sz="2400" dirty="0" smtClean="0">
                <a:latin typeface="Lucida Console"/>
                <a:cs typeface="Lucida Console"/>
              </a:rPr>
              <a:t>&gt;</a:t>
            </a:r>
          </a:p>
          <a:p>
            <a:pPr lvl="1"/>
            <a:r>
              <a:rPr lang="en-US" sz="2400" dirty="0" err="1" smtClean="0">
                <a:latin typeface="Lucida Console"/>
                <a:cs typeface="Lucida Console"/>
              </a:rPr>
              <a:t>TrustedCertificateDirectory</a:t>
            </a:r>
            <a:r>
              <a:rPr lang="en-US" sz="2400" dirty="0" smtClean="0">
                <a:latin typeface="Lucida Console"/>
                <a:cs typeface="Lucida Console"/>
              </a:rPr>
              <a:t> = &lt;</a:t>
            </a:r>
            <a:r>
              <a:rPr lang="en-US" sz="2400" dirty="0" err="1" smtClean="0">
                <a:latin typeface="Lucida Console"/>
                <a:cs typeface="Lucida Console"/>
              </a:rPr>
              <a:t>path_to_trust</a:t>
            </a:r>
            <a:r>
              <a:rPr lang="en-US" sz="2400" dirty="0" err="1">
                <a:latin typeface="Lucida Console"/>
                <a:cs typeface="Lucida Console"/>
              </a:rPr>
              <a:t>_</a:t>
            </a:r>
            <a:r>
              <a:rPr lang="en-US" sz="2400" dirty="0" err="1" smtClean="0">
                <a:latin typeface="Lucida Console"/>
                <a:cs typeface="Lucida Console"/>
              </a:rPr>
              <a:t>roots</a:t>
            </a:r>
            <a:r>
              <a:rPr lang="en-US" sz="2400" dirty="0" smtClean="0">
                <a:latin typeface="Lucida Console"/>
                <a:cs typeface="Lucida Console"/>
              </a:rPr>
              <a:t>&gt;</a:t>
            </a:r>
            <a:endParaRPr lang="en-US" sz="2400" dirty="0">
              <a:latin typeface="Lucida Console"/>
              <a:cs typeface="Lucida Consol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62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84506042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Single Sign-On with </a:t>
            </a:r>
            <a:r>
              <a:rPr lang="en-US" sz="3200" dirty="0" err="1" smtClean="0"/>
              <a:t>InCommon</a:t>
            </a:r>
            <a:r>
              <a:rPr lang="en-US" sz="3200" dirty="0" smtClean="0"/>
              <a:t>/</a:t>
            </a:r>
            <a:r>
              <a:rPr lang="en-US" sz="3200" dirty="0" err="1" smtClean="0"/>
              <a:t>CILogon</a:t>
            </a:r>
            <a:endParaRPr lang="en-US" sz="3200" dirty="0"/>
          </a:p>
        </p:txBody>
      </p:sp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xfrm>
            <a:off x="457200" y="1360827"/>
            <a:ext cx="8229600" cy="514557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Requirements</a:t>
            </a:r>
          </a:p>
          <a:p>
            <a:pPr lvl="1"/>
            <a:r>
              <a:rPr lang="en-US" dirty="0"/>
              <a:t>Your organization’s Shibboleth server must release the </a:t>
            </a:r>
            <a:r>
              <a:rPr lang="en-US" dirty="0" err="1"/>
              <a:t>ePPN</a:t>
            </a:r>
            <a:r>
              <a:rPr lang="en-US" dirty="0"/>
              <a:t> attribute to </a:t>
            </a:r>
            <a:r>
              <a:rPr lang="en-US" dirty="0" err="1"/>
              <a:t>CILogon</a:t>
            </a:r>
            <a:endParaRPr lang="en-US" dirty="0"/>
          </a:p>
          <a:p>
            <a:pPr lvl="1"/>
            <a:r>
              <a:rPr lang="en-US" dirty="0"/>
              <a:t>Your local resource account names must match your institutional identity (</a:t>
            </a:r>
            <a:r>
              <a:rPr lang="en-US" dirty="0" err="1"/>
              <a:t>InCommon</a:t>
            </a:r>
            <a:r>
              <a:rPr lang="en-US" dirty="0"/>
              <a:t> ID)</a:t>
            </a:r>
          </a:p>
          <a:p>
            <a:r>
              <a:rPr lang="en-US" dirty="0" smtClean="0"/>
              <a:t>Set </a:t>
            </a:r>
            <a:r>
              <a:rPr lang="en-US" dirty="0" err="1" smtClean="0">
                <a:latin typeface="Lucida Console"/>
                <a:cs typeface="Lucida Console"/>
              </a:rPr>
              <a:t>AuthorizationMethod</a:t>
            </a:r>
            <a:r>
              <a:rPr lang="en-US" dirty="0" smtClean="0">
                <a:latin typeface="Lucida Console"/>
                <a:cs typeface="Lucida Console"/>
              </a:rPr>
              <a:t> = </a:t>
            </a:r>
            <a:r>
              <a:rPr lang="en-US" dirty="0" err="1" smtClean="0">
                <a:latin typeface="Lucida Console"/>
                <a:cs typeface="Lucida Console"/>
              </a:rPr>
              <a:t>CILogon</a:t>
            </a:r>
            <a:r>
              <a:rPr lang="en-US" dirty="0" smtClean="0"/>
              <a:t> in the </a:t>
            </a:r>
            <a:r>
              <a:rPr lang="en-US" dirty="0"/>
              <a:t>G</a:t>
            </a:r>
            <a:r>
              <a:rPr lang="en-US" dirty="0" smtClean="0"/>
              <a:t>lobus </a:t>
            </a:r>
            <a:r>
              <a:rPr lang="en-US" dirty="0"/>
              <a:t>C</a:t>
            </a:r>
            <a:r>
              <a:rPr lang="en-US" dirty="0" smtClean="0"/>
              <a:t>onnect </a:t>
            </a:r>
            <a:r>
              <a:rPr lang="en-US" dirty="0"/>
              <a:t>S</a:t>
            </a:r>
            <a:r>
              <a:rPr lang="en-US" dirty="0" smtClean="0"/>
              <a:t>erver configuration</a:t>
            </a:r>
          </a:p>
          <a:p>
            <a:r>
              <a:rPr lang="en-US" dirty="0" smtClean="0"/>
              <a:t>Set </a:t>
            </a:r>
            <a:r>
              <a:rPr lang="en-US" dirty="0" err="1" smtClean="0">
                <a:latin typeface="Lucida Console"/>
                <a:cs typeface="Lucida Console"/>
              </a:rPr>
              <a:t>CILogonIdentityProvider</a:t>
            </a:r>
            <a:r>
              <a:rPr lang="en-US" dirty="0" smtClean="0">
                <a:latin typeface="Lucida Console"/>
                <a:cs typeface="Lucida Console"/>
              </a:rPr>
              <a:t> = &lt;</a:t>
            </a:r>
            <a:r>
              <a:rPr lang="en-US" dirty="0" err="1" smtClean="0">
                <a:latin typeface="Lucida Console"/>
                <a:cs typeface="Lucida Console"/>
              </a:rPr>
              <a:t>your_institution_as_listed_in_CILogon_identity_provider_list</a:t>
            </a:r>
            <a:r>
              <a:rPr lang="en-US" dirty="0" smtClean="0">
                <a:latin typeface="Lucida Console"/>
                <a:cs typeface="Lucida Console"/>
              </a:rPr>
              <a:t>&gt;</a:t>
            </a:r>
          </a:p>
          <a:p>
            <a:r>
              <a:rPr lang="en-US" dirty="0" smtClean="0"/>
              <a:t>Add </a:t>
            </a:r>
            <a:r>
              <a:rPr lang="en-US" dirty="0" err="1" smtClean="0"/>
              <a:t>CILogon</a:t>
            </a:r>
            <a:r>
              <a:rPr lang="en-US" dirty="0" smtClean="0"/>
              <a:t> CA to your </a:t>
            </a:r>
            <a:r>
              <a:rPr lang="en-US" dirty="0" err="1" smtClean="0"/>
              <a:t>trustroots</a:t>
            </a:r>
            <a:endParaRPr lang="en-US" dirty="0"/>
          </a:p>
          <a:p>
            <a:pPr lvl="1"/>
            <a:r>
              <a:rPr lang="en-US" dirty="0" smtClean="0"/>
              <a:t>/</a:t>
            </a:r>
            <a:r>
              <a:rPr lang="en-US" dirty="0" err="1" smtClean="0"/>
              <a:t>var</a:t>
            </a:r>
            <a:r>
              <a:rPr lang="en-US" dirty="0" smtClean="0"/>
              <a:t>/lib/</a:t>
            </a:r>
            <a:r>
              <a:rPr lang="en-US" dirty="0" err="1" smtClean="0"/>
              <a:t>globus</a:t>
            </a:r>
            <a:r>
              <a:rPr lang="en-US" dirty="0" smtClean="0"/>
              <a:t>-connect-server/grid-security/certificates/</a:t>
            </a:r>
          </a:p>
          <a:p>
            <a:pPr lvl="1"/>
            <a:r>
              <a:rPr lang="en-US" dirty="0" smtClean="0"/>
              <a:t>Visit </a:t>
            </a:r>
            <a:r>
              <a:rPr lang="en-US" dirty="0" err="1" smtClean="0"/>
              <a:t>ca.cilogon.org</a:t>
            </a:r>
            <a:r>
              <a:rPr lang="en-US" dirty="0" smtClean="0"/>
              <a:t>/downloads for certificates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63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188989008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434" y="79368"/>
            <a:ext cx="8027566" cy="1143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Enabling Sharing on a GT GridFTP Installation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Get Globus </a:t>
            </a:r>
            <a:r>
              <a:rPr lang="en-US" dirty="0"/>
              <a:t>Sharing CA </a:t>
            </a:r>
            <a:r>
              <a:rPr lang="en-US" dirty="0" smtClean="0"/>
              <a:t>certificates http</a:t>
            </a:r>
            <a:r>
              <a:rPr lang="en-US" dirty="0"/>
              <a:t>://</a:t>
            </a:r>
            <a:r>
              <a:rPr lang="en-US" dirty="0" err="1"/>
              <a:t>toolkit.globus.org</a:t>
            </a:r>
            <a:r>
              <a:rPr lang="en-US" dirty="0"/>
              <a:t>/toolkit/docs/latest-stable/gridftp/securityd2b.tar.gz</a:t>
            </a:r>
          </a:p>
          <a:p>
            <a:r>
              <a:rPr lang="en-US" dirty="0" smtClean="0"/>
              <a:t>Add to </a:t>
            </a:r>
            <a:r>
              <a:rPr lang="en-US" dirty="0"/>
              <a:t>your trusted certificates directory (/</a:t>
            </a:r>
            <a:r>
              <a:rPr lang="en-US" dirty="0" err="1"/>
              <a:t>etc</a:t>
            </a:r>
            <a:r>
              <a:rPr lang="en-US" dirty="0"/>
              <a:t>/grid-security/certificates</a:t>
            </a:r>
            <a:r>
              <a:rPr lang="en-US" dirty="0" smtClean="0"/>
              <a:t>)</a:t>
            </a:r>
          </a:p>
          <a:p>
            <a:r>
              <a:rPr lang="en-US" dirty="0" smtClean="0"/>
              <a:t>Use </a:t>
            </a:r>
            <a:r>
              <a:rPr lang="en-US" dirty="0"/>
              <a:t>'-sharing-</a:t>
            </a:r>
            <a:r>
              <a:rPr lang="en-US" dirty="0" err="1"/>
              <a:t>dn</a:t>
            </a:r>
            <a:r>
              <a:rPr lang="en-US" dirty="0"/>
              <a:t>' option in the </a:t>
            </a:r>
            <a:r>
              <a:rPr lang="en-US" dirty="0" smtClean="0"/>
              <a:t>server as </a:t>
            </a:r>
            <a:r>
              <a:rPr lang="en-US" dirty="0"/>
              <a:t>follows: </a:t>
            </a:r>
            <a:r>
              <a:rPr lang="en-US" dirty="0" err="1"/>
              <a:t>globus</a:t>
            </a:r>
            <a:r>
              <a:rPr lang="en-US" dirty="0"/>
              <a:t>-gridftp-server -sharing-</a:t>
            </a:r>
            <a:r>
              <a:rPr lang="en-US" dirty="0" err="1" smtClean="0"/>
              <a:t>dn</a:t>
            </a:r>
            <a:r>
              <a:rPr lang="en-US" dirty="0" smtClean="0"/>
              <a:t> "</a:t>
            </a:r>
            <a:r>
              <a:rPr lang="en-US" dirty="0"/>
              <a:t>/C=US/O=Globus Consortium/OU=Globus Connect User/CN=</a:t>
            </a:r>
            <a:r>
              <a:rPr lang="en-US" dirty="0" smtClean="0"/>
              <a:t>__transfer__”</a:t>
            </a:r>
          </a:p>
          <a:p>
            <a:r>
              <a:rPr lang="en-US" dirty="0" smtClean="0"/>
              <a:t>Use </a:t>
            </a:r>
            <a:r>
              <a:rPr lang="en-US" dirty="0"/>
              <a:t>'-sharing-</a:t>
            </a:r>
            <a:r>
              <a:rPr lang="en-US" dirty="0" err="1"/>
              <a:t>rp</a:t>
            </a:r>
            <a:r>
              <a:rPr lang="en-US" dirty="0"/>
              <a:t>' option to restrict the file paths allowed for sharing: </a:t>
            </a:r>
            <a:r>
              <a:rPr lang="en-US" dirty="0" err="1"/>
              <a:t>globus</a:t>
            </a:r>
            <a:r>
              <a:rPr lang="en-US" dirty="0"/>
              <a:t>-gridftp-server -sharing-</a:t>
            </a:r>
            <a:r>
              <a:rPr lang="en-US" dirty="0" err="1"/>
              <a:t>rp</a:t>
            </a:r>
            <a:r>
              <a:rPr lang="en-US" dirty="0"/>
              <a:t> &lt;</a:t>
            </a:r>
            <a:r>
              <a:rPr lang="en-US" dirty="0" smtClean="0"/>
              <a:t>path&gt;</a:t>
            </a:r>
          </a:p>
          <a:p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err="1"/>
              <a:t>toolkit.globus.org</a:t>
            </a:r>
            <a:r>
              <a:rPr lang="en-US" dirty="0"/>
              <a:t>/toolkit/docs/5.2/5.2.5/gridftp/admin/#idp7491840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64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64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48326492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Deployment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18366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Globus Connect Server components</a:t>
            </a:r>
          </a:p>
          <a:p>
            <a:pPr lvl="1"/>
            <a:r>
              <a:rPr lang="en-US" dirty="0" smtClean="0"/>
              <a:t>Globus-connect-server-</a:t>
            </a:r>
            <a:r>
              <a:rPr lang="en-US" dirty="0" err="1" smtClean="0"/>
              <a:t>io</a:t>
            </a:r>
            <a:r>
              <a:rPr lang="en-US" dirty="0" smtClean="0"/>
              <a:t>, -id, -web</a:t>
            </a:r>
          </a:p>
          <a:p>
            <a:r>
              <a:rPr lang="en-US" dirty="0" smtClean="0"/>
              <a:t>Default: -</a:t>
            </a:r>
            <a:r>
              <a:rPr lang="en-US" dirty="0" err="1" smtClean="0"/>
              <a:t>io</a:t>
            </a:r>
            <a:r>
              <a:rPr lang="en-US" dirty="0" smtClean="0"/>
              <a:t> and –id (no –web) on single server</a:t>
            </a:r>
          </a:p>
          <a:p>
            <a:r>
              <a:rPr lang="en-US" dirty="0" smtClean="0"/>
              <a:t>Common options</a:t>
            </a:r>
          </a:p>
          <a:p>
            <a:pPr lvl="1"/>
            <a:r>
              <a:rPr lang="en-US" dirty="0" smtClean="0"/>
              <a:t>Multiple –</a:t>
            </a:r>
            <a:r>
              <a:rPr lang="en-US" dirty="0" err="1" smtClean="0"/>
              <a:t>io</a:t>
            </a:r>
            <a:r>
              <a:rPr lang="en-US" dirty="0" smtClean="0"/>
              <a:t> servers for load balancing, failover, and performance</a:t>
            </a:r>
          </a:p>
          <a:p>
            <a:pPr lvl="1"/>
            <a:r>
              <a:rPr lang="en-US" dirty="0" smtClean="0"/>
              <a:t>No -id server, e.g. third-party </a:t>
            </a:r>
            <a:r>
              <a:rPr lang="en-US" dirty="0" err="1" smtClean="0"/>
              <a:t>IdP</a:t>
            </a:r>
            <a:r>
              <a:rPr lang="en-US" dirty="0" smtClean="0"/>
              <a:t> such as </a:t>
            </a:r>
            <a:r>
              <a:rPr lang="en-US" dirty="0" err="1" smtClean="0"/>
              <a:t>CILogon</a:t>
            </a:r>
            <a:endParaRPr lang="en-US" dirty="0" smtClean="0"/>
          </a:p>
          <a:p>
            <a:pPr lvl="1"/>
            <a:r>
              <a:rPr lang="en-US" dirty="0" smtClean="0"/>
              <a:t>-id on separate server, e.g. non-DTN nodes</a:t>
            </a:r>
          </a:p>
          <a:p>
            <a:pPr lvl="1"/>
            <a:r>
              <a:rPr lang="en-US" dirty="0" smtClean="0"/>
              <a:t>-web on either –id server or separate server for </a:t>
            </a:r>
            <a:r>
              <a:rPr lang="en-US" dirty="0" err="1" smtClean="0"/>
              <a:t>OAuth</a:t>
            </a:r>
            <a:r>
              <a:rPr lang="en-US" dirty="0" smtClean="0"/>
              <a:t> interface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65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11227522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Setting up multiple –</a:t>
            </a:r>
            <a:r>
              <a:rPr lang="en-US" dirty="0" err="1" smtClean="0"/>
              <a:t>io</a:t>
            </a:r>
            <a:r>
              <a:rPr lang="en-US" dirty="0" smtClean="0"/>
              <a:t> servers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idx="1"/>
          </p:nvPr>
        </p:nvSpPr>
        <p:spPr>
          <a:xfrm>
            <a:off x="457200" y="1258455"/>
            <a:ext cx="8229600" cy="5126181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Guidelines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Use </a:t>
            </a:r>
            <a:r>
              <a:rPr lang="en-US" dirty="0">
                <a:solidFill>
                  <a:schemeClr val="bg1"/>
                </a:solidFill>
              </a:rPr>
              <a:t>the same .</a:t>
            </a:r>
            <a:r>
              <a:rPr lang="en-US" dirty="0" err="1">
                <a:solidFill>
                  <a:schemeClr val="bg1"/>
                </a:solidFill>
              </a:rPr>
              <a:t>conf</a:t>
            </a:r>
            <a:r>
              <a:rPr lang="en-US" dirty="0">
                <a:solidFill>
                  <a:schemeClr val="bg1"/>
                </a:solidFill>
              </a:rPr>
              <a:t> file on all </a:t>
            </a:r>
            <a:r>
              <a:rPr lang="en-US" dirty="0" smtClean="0">
                <a:solidFill>
                  <a:schemeClr val="bg1"/>
                </a:solidFill>
              </a:rPr>
              <a:t>servers</a:t>
            </a:r>
          </a:p>
          <a:p>
            <a:pPr lvl="1"/>
            <a:r>
              <a:rPr lang="en-US" dirty="0" smtClean="0">
                <a:solidFill>
                  <a:schemeClr val="bg1"/>
                </a:solidFill>
              </a:rPr>
              <a:t>First install on the server running the –id component, then all others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Install Globus Connect Server on all servers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Edit .</a:t>
            </a:r>
            <a:r>
              <a:rPr lang="en-US" dirty="0" err="1" smtClean="0">
                <a:solidFill>
                  <a:schemeClr val="bg1"/>
                </a:solidFill>
              </a:rPr>
              <a:t>conf</a:t>
            </a:r>
            <a:r>
              <a:rPr lang="en-US" dirty="0" smtClean="0">
                <a:solidFill>
                  <a:schemeClr val="bg1"/>
                </a:solidFill>
              </a:rPr>
              <a:t> file on one of the servers and set </a:t>
            </a:r>
            <a:r>
              <a:rPr lang="en-US" dirty="0" smtClean="0">
                <a:solidFill>
                  <a:schemeClr val="bg1"/>
                </a:solidFill>
                <a:latin typeface="Lucida Console"/>
                <a:cs typeface="Lucida Console"/>
              </a:rPr>
              <a:t>[</a:t>
            </a:r>
            <a:r>
              <a:rPr lang="en-US" dirty="0" err="1" smtClean="0">
                <a:solidFill>
                  <a:schemeClr val="bg1"/>
                </a:solidFill>
                <a:latin typeface="Lucida Console"/>
                <a:cs typeface="Lucida Console"/>
              </a:rPr>
              <a:t>MyProxy</a:t>
            </a:r>
            <a:r>
              <a:rPr lang="en-US" dirty="0" smtClean="0">
                <a:solidFill>
                  <a:schemeClr val="bg1"/>
                </a:solidFill>
                <a:latin typeface="Lucida Console"/>
                <a:cs typeface="Lucida Console"/>
              </a:rPr>
              <a:t>] Server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to the hostname of the server you want the –id component installed </a:t>
            </a:r>
            <a:r>
              <a:rPr lang="en-US" dirty="0" smtClean="0">
                <a:solidFill>
                  <a:schemeClr val="bg1"/>
                </a:solidFill>
              </a:rPr>
              <a:t>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Copy the following files/</a:t>
            </a:r>
            <a:r>
              <a:rPr lang="en-US" dirty="0" err="1" smtClean="0">
                <a:solidFill>
                  <a:schemeClr val="bg1"/>
                </a:solidFill>
              </a:rPr>
              <a:t>dirs</a:t>
            </a:r>
            <a:r>
              <a:rPr lang="en-US" dirty="0" smtClean="0">
                <a:solidFill>
                  <a:schemeClr val="bg1"/>
                </a:solidFill>
              </a:rPr>
              <a:t> to all servers</a:t>
            </a:r>
          </a:p>
          <a:p>
            <a:pPr lvl="1"/>
            <a:r>
              <a:rPr lang="en-US" sz="2600" b="1" dirty="0">
                <a:solidFill>
                  <a:schemeClr val="bg1"/>
                </a:solidFill>
                <a:latin typeface="Lucida Console"/>
                <a:cs typeface="Lucida Console"/>
              </a:rPr>
              <a:t>/</a:t>
            </a:r>
            <a:r>
              <a:rPr lang="en-US" sz="2600" b="1" dirty="0" err="1">
                <a:solidFill>
                  <a:schemeClr val="bg1"/>
                </a:solidFill>
                <a:latin typeface="Lucida Console"/>
                <a:cs typeface="Lucida Console"/>
              </a:rPr>
              <a:t>etc</a:t>
            </a:r>
            <a:r>
              <a:rPr lang="en-US" sz="2600" b="1" dirty="0">
                <a:solidFill>
                  <a:schemeClr val="bg1"/>
                </a:solidFill>
                <a:latin typeface="Lucida Console"/>
                <a:cs typeface="Lucida Console"/>
              </a:rPr>
              <a:t>/</a:t>
            </a:r>
            <a:r>
              <a:rPr lang="en-US" sz="2600" b="1" dirty="0" err="1">
                <a:solidFill>
                  <a:schemeClr val="bg1"/>
                </a:solidFill>
                <a:latin typeface="Lucida Console"/>
                <a:cs typeface="Lucida Console"/>
              </a:rPr>
              <a:t>globus</a:t>
            </a:r>
            <a:r>
              <a:rPr lang="en-US" sz="2600" b="1" dirty="0">
                <a:solidFill>
                  <a:schemeClr val="bg1"/>
                </a:solidFill>
                <a:latin typeface="Lucida Console"/>
                <a:cs typeface="Lucida Console"/>
              </a:rPr>
              <a:t>-connect-</a:t>
            </a:r>
            <a:r>
              <a:rPr lang="en-US" sz="2600" b="1" dirty="0" err="1">
                <a:solidFill>
                  <a:schemeClr val="bg1"/>
                </a:solidFill>
                <a:latin typeface="Lucida Console"/>
                <a:cs typeface="Lucida Console"/>
              </a:rPr>
              <a:t>server.conf</a:t>
            </a:r>
            <a:r>
              <a:rPr lang="en-US" sz="2600" b="1" dirty="0">
                <a:solidFill>
                  <a:schemeClr val="bg1"/>
                </a:solidFill>
                <a:latin typeface="Lucida Console"/>
                <a:cs typeface="Lucida Console"/>
              </a:rPr>
              <a:t> </a:t>
            </a:r>
          </a:p>
          <a:p>
            <a:pPr lvl="1"/>
            <a:r>
              <a:rPr lang="en-US" sz="2600" b="1" dirty="0">
                <a:solidFill>
                  <a:schemeClr val="bg1"/>
                </a:solidFill>
                <a:latin typeface="Lucida Console"/>
                <a:cs typeface="Lucida Console"/>
              </a:rPr>
              <a:t>/</a:t>
            </a:r>
            <a:r>
              <a:rPr lang="en-US" sz="2600" b="1" dirty="0" err="1">
                <a:solidFill>
                  <a:schemeClr val="bg1"/>
                </a:solidFill>
                <a:latin typeface="Lucida Console"/>
                <a:cs typeface="Lucida Console"/>
              </a:rPr>
              <a:t>var</a:t>
            </a:r>
            <a:r>
              <a:rPr lang="en-US" sz="2600" b="1" dirty="0">
                <a:solidFill>
                  <a:schemeClr val="bg1"/>
                </a:solidFill>
                <a:latin typeface="Lucida Console"/>
                <a:cs typeface="Lucida Console"/>
              </a:rPr>
              <a:t>/lib/</a:t>
            </a:r>
            <a:r>
              <a:rPr lang="en-US" sz="2600" b="1" dirty="0" err="1">
                <a:solidFill>
                  <a:schemeClr val="bg1"/>
                </a:solidFill>
                <a:latin typeface="Lucida Console"/>
                <a:cs typeface="Lucida Console"/>
              </a:rPr>
              <a:t>globus</a:t>
            </a:r>
            <a:r>
              <a:rPr lang="en-US" sz="2600" b="1" dirty="0">
                <a:solidFill>
                  <a:schemeClr val="bg1"/>
                </a:solidFill>
                <a:latin typeface="Lucida Console"/>
                <a:cs typeface="Lucida Console"/>
              </a:rPr>
              <a:t>-connect-server/grid-security/certificates/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Run </a:t>
            </a:r>
            <a:r>
              <a:rPr lang="en" dirty="0" smtClean="0">
                <a:solidFill>
                  <a:schemeClr val="bg1"/>
                </a:solidFill>
                <a:latin typeface="Lucida Console"/>
                <a:cs typeface="Lucida Console"/>
              </a:rPr>
              <a:t>globus-connect-server-setup</a:t>
            </a:r>
            <a:r>
              <a:rPr lang="en-US" dirty="0" smtClean="0">
                <a:solidFill>
                  <a:schemeClr val="bg1"/>
                </a:solidFill>
                <a:latin typeface="Lucida Console"/>
                <a:cs typeface="Lucida Console"/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on the server running the –id component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Run </a:t>
            </a:r>
            <a:r>
              <a:rPr lang="en" dirty="0" smtClean="0">
                <a:solidFill>
                  <a:schemeClr val="bg1"/>
                </a:solidFill>
                <a:latin typeface="Lucida Console"/>
                <a:cs typeface="Lucida Console"/>
              </a:rPr>
              <a:t>globus-connect-server-setup</a:t>
            </a:r>
            <a:r>
              <a:rPr lang="en-US" dirty="0" smtClean="0">
                <a:solidFill>
                  <a:schemeClr val="bg1"/>
                </a:solidFill>
                <a:latin typeface="Lucida Console"/>
                <a:cs typeface="Lucida Console"/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o</a:t>
            </a:r>
            <a:r>
              <a:rPr lang="en-US" dirty="0" smtClean="0">
                <a:solidFill>
                  <a:schemeClr val="bg1"/>
                </a:solidFill>
              </a:rPr>
              <a:t>n all other servers</a:t>
            </a:r>
            <a:endParaRPr lang="en-US" dirty="0">
              <a:solidFill>
                <a:schemeClr val="bg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chemeClr val="bg1"/>
                </a:solidFill>
              </a:rPr>
              <a:t>Repeat steps 2-5 as necessary to update configurations</a:t>
            </a:r>
            <a:endParaRPr lang="en" dirty="0" smtClean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A62DDD-3F5F-554E-8F55-F59D7AC7F5D2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5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66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2932388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433" y="0"/>
            <a:ext cx="8287357" cy="1143000"/>
          </a:xfrm>
        </p:spPr>
        <p:txBody>
          <a:bodyPr>
            <a:noAutofit/>
          </a:bodyPr>
          <a:lstStyle/>
          <a:p>
            <a:r>
              <a:rPr lang="en-US" sz="3200" dirty="0"/>
              <a:t>“I need to easily, quickly, </a:t>
            </a:r>
            <a:r>
              <a:rPr lang="en-US" sz="3200" dirty="0" smtClean="0"/>
              <a:t>&amp; reliably </a:t>
            </a:r>
            <a:r>
              <a:rPr lang="en-US" sz="3200" dirty="0"/>
              <a:t>move or mirror portions of my data to other </a:t>
            </a:r>
            <a:r>
              <a:rPr lang="en-US" sz="3200" dirty="0" smtClean="0"/>
              <a:t>places</a:t>
            </a:r>
            <a:r>
              <a:rPr lang="en-US" sz="3200" dirty="0"/>
              <a:t>.</a:t>
            </a:r>
            <a:r>
              <a:rPr lang="en-US" sz="3200" dirty="0" smtClean="0"/>
              <a:t>”</a:t>
            </a:r>
            <a:endParaRPr lang="en-US" sz="3200" dirty="0"/>
          </a:p>
        </p:txBody>
      </p:sp>
      <p:grpSp>
        <p:nvGrpSpPr>
          <p:cNvPr id="44" name="Group 43"/>
          <p:cNvGrpSpPr/>
          <p:nvPr/>
        </p:nvGrpSpPr>
        <p:grpSpPr>
          <a:xfrm>
            <a:off x="129173" y="1592233"/>
            <a:ext cx="2838286" cy="1903234"/>
            <a:chOff x="4334090" y="1944967"/>
            <a:chExt cx="4558855" cy="3056974"/>
          </a:xfrm>
        </p:grpSpPr>
        <p:pic>
          <p:nvPicPr>
            <p:cNvPr id="43" name="Picture 42" descr="fluxfront2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79"/>
            <a:stretch/>
          </p:blipFill>
          <p:spPr>
            <a:xfrm>
              <a:off x="4366903" y="1944968"/>
              <a:ext cx="4526041" cy="2979257"/>
            </a:xfrm>
            <a:prstGeom prst="rect">
              <a:avLst/>
            </a:prstGeom>
          </p:spPr>
        </p:pic>
        <p:sp>
          <p:nvSpPr>
            <p:cNvPr id="17" name="Round Same Side Corner Rectangle 16"/>
            <p:cNvSpPr/>
            <p:nvPr/>
          </p:nvSpPr>
          <p:spPr>
            <a:xfrm>
              <a:off x="4366903" y="4497280"/>
              <a:ext cx="4526041" cy="504661"/>
            </a:xfrm>
            <a:prstGeom prst="round2SameRect">
              <a:avLst/>
            </a:prstGeom>
            <a:solidFill>
              <a:schemeClr val="bg1">
                <a:lumMod val="95000"/>
                <a:alpha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4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Research Computing HPC Cluster</a:t>
              </a:r>
              <a:endParaRPr lang="en-US" sz="14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334090" y="1944967"/>
              <a:ext cx="4558855" cy="3056973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708178" y="2274103"/>
            <a:ext cx="2843980" cy="1883865"/>
            <a:chOff x="890664" y="3026555"/>
            <a:chExt cx="4568000" cy="3025864"/>
          </a:xfrm>
        </p:grpSpPr>
        <p:pic>
          <p:nvPicPr>
            <p:cNvPr id="6" name="Picture 5" descr="New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436"/>
            <a:stretch/>
          </p:blipFill>
          <p:spPr>
            <a:xfrm>
              <a:off x="899809" y="3026555"/>
              <a:ext cx="4558855" cy="2604423"/>
            </a:xfrm>
            <a:prstGeom prst="rect">
              <a:avLst/>
            </a:prstGeom>
          </p:spPr>
        </p:pic>
        <p:sp>
          <p:nvSpPr>
            <p:cNvPr id="40" name="Round Same Side Corner Rectangle 39"/>
            <p:cNvSpPr/>
            <p:nvPr/>
          </p:nvSpPr>
          <p:spPr>
            <a:xfrm>
              <a:off x="890664" y="5547757"/>
              <a:ext cx="4568000" cy="504661"/>
            </a:xfrm>
            <a:prstGeom prst="round2SameRect">
              <a:avLst/>
            </a:prstGeom>
            <a:solidFill>
              <a:schemeClr val="bg1">
                <a:lumMod val="95000"/>
                <a:alpha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Lab Server</a:t>
              </a:r>
              <a:endPara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90664" y="3026555"/>
              <a:ext cx="4568000" cy="3025864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549623" y="1230023"/>
            <a:ext cx="2843980" cy="1881177"/>
            <a:chOff x="505640" y="2621315"/>
            <a:chExt cx="4568000" cy="3021546"/>
          </a:xfrm>
        </p:grpSpPr>
        <p:pic>
          <p:nvPicPr>
            <p:cNvPr id="36" name="Picture 35" descr="140415_Box_home.tiff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35720"/>
            <a:stretch/>
          </p:blipFill>
          <p:spPr>
            <a:xfrm>
              <a:off x="505640" y="2621316"/>
              <a:ext cx="4568000" cy="3021545"/>
            </a:xfrm>
            <a:prstGeom prst="rect">
              <a:avLst/>
            </a:prstGeom>
          </p:spPr>
        </p:pic>
        <p:sp>
          <p:nvSpPr>
            <p:cNvPr id="37" name="Round Same Side Corner Rectangle 36"/>
            <p:cNvSpPr/>
            <p:nvPr/>
          </p:nvSpPr>
          <p:spPr>
            <a:xfrm>
              <a:off x="505640" y="5138200"/>
              <a:ext cx="4568000" cy="504661"/>
            </a:xfrm>
            <a:prstGeom prst="round2SameRect">
              <a:avLst/>
            </a:prstGeom>
            <a:solidFill>
              <a:schemeClr val="bg1">
                <a:lumMod val="95000"/>
                <a:alpha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Campus Home </a:t>
              </a:r>
              <a:r>
                <a:rPr lang="en-US" sz="1600" b="1" dirty="0" err="1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Filesystem</a:t>
              </a:r>
              <a:endPara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14786" y="2621315"/>
              <a:ext cx="4558854" cy="3021545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97841" y="4034659"/>
            <a:ext cx="2844627" cy="1900149"/>
            <a:chOff x="3694518" y="1336724"/>
            <a:chExt cx="4569041" cy="3052020"/>
          </a:xfrm>
        </p:grpSpPr>
        <p:pic>
          <p:nvPicPr>
            <p:cNvPr id="19" name="Picture 18" descr="hp-z620-e5-2650-quadro-4000-8c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74" t="24352" r="10766" b="22157"/>
            <a:stretch/>
          </p:blipFill>
          <p:spPr>
            <a:xfrm>
              <a:off x="3694518" y="1336724"/>
              <a:ext cx="4568000" cy="3052020"/>
            </a:xfrm>
            <a:prstGeom prst="rect">
              <a:avLst/>
            </a:prstGeom>
          </p:spPr>
        </p:pic>
        <p:sp>
          <p:nvSpPr>
            <p:cNvPr id="20" name="Round Same Side Corner Rectangle 19"/>
            <p:cNvSpPr/>
            <p:nvPr/>
          </p:nvSpPr>
          <p:spPr>
            <a:xfrm>
              <a:off x="3694518" y="3884083"/>
              <a:ext cx="4569041" cy="504661"/>
            </a:xfrm>
            <a:prstGeom prst="round2SameRect">
              <a:avLst/>
            </a:prstGeom>
            <a:solidFill>
              <a:schemeClr val="bg1">
                <a:lumMod val="95000"/>
                <a:alpha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Desktop Workstation</a:t>
              </a:r>
              <a:endPara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3694518" y="1336724"/>
              <a:ext cx="4568000" cy="3052020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957102" y="2554461"/>
            <a:ext cx="2843979" cy="1882012"/>
            <a:chOff x="733449" y="1878331"/>
            <a:chExt cx="4568000" cy="3022888"/>
          </a:xfrm>
        </p:grpSpPr>
        <p:pic>
          <p:nvPicPr>
            <p:cNvPr id="32" name="Picture 31" descr="why-the-next-laptop-you-buy-shouldnt-be-a-laptop_1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449" y="1878332"/>
              <a:ext cx="4568000" cy="3022887"/>
            </a:xfrm>
            <a:prstGeom prst="rect">
              <a:avLst/>
            </a:prstGeom>
          </p:spPr>
        </p:pic>
        <p:sp>
          <p:nvSpPr>
            <p:cNvPr id="33" name="Round Same Side Corner Rectangle 32"/>
            <p:cNvSpPr/>
            <p:nvPr/>
          </p:nvSpPr>
          <p:spPr>
            <a:xfrm>
              <a:off x="733449" y="4396558"/>
              <a:ext cx="4568000" cy="504661"/>
            </a:xfrm>
            <a:prstGeom prst="round2SameRect">
              <a:avLst/>
            </a:prstGeom>
            <a:solidFill>
              <a:schemeClr val="bg1">
                <a:lumMod val="95000"/>
                <a:alpha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Personal Laptop</a:t>
              </a:r>
              <a:endPara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40151" y="1878331"/>
              <a:ext cx="4561298" cy="3022887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01556" y="4796045"/>
            <a:ext cx="2844628" cy="1900150"/>
            <a:chOff x="4195287" y="2293581"/>
            <a:chExt cx="4569041" cy="3052021"/>
          </a:xfrm>
        </p:grpSpPr>
        <p:pic>
          <p:nvPicPr>
            <p:cNvPr id="12" name="Picture 11" descr="thumb.jpg"/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808"/>
            <a:stretch/>
          </p:blipFill>
          <p:spPr>
            <a:xfrm>
              <a:off x="4195287" y="2293581"/>
              <a:ext cx="4568000" cy="3052021"/>
            </a:xfrm>
            <a:prstGeom prst="rect">
              <a:avLst/>
            </a:prstGeom>
          </p:spPr>
        </p:pic>
        <p:sp>
          <p:nvSpPr>
            <p:cNvPr id="16" name="Round Same Side Corner Rectangle 15"/>
            <p:cNvSpPr/>
            <p:nvPr/>
          </p:nvSpPr>
          <p:spPr>
            <a:xfrm>
              <a:off x="4195287" y="4840941"/>
              <a:ext cx="4568000" cy="504661"/>
            </a:xfrm>
            <a:prstGeom prst="round2SameRect">
              <a:avLst/>
            </a:prstGeom>
            <a:solidFill>
              <a:schemeClr val="bg1">
                <a:lumMod val="95000"/>
                <a:alpha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XSEDE Resource</a:t>
              </a:r>
              <a:endPara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195287" y="2293581"/>
              <a:ext cx="4569041" cy="3052021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718648" y="4595684"/>
            <a:ext cx="2843980" cy="1900150"/>
            <a:chOff x="2482352" y="919079"/>
            <a:chExt cx="4568000" cy="3052021"/>
          </a:xfrm>
        </p:grpSpPr>
        <p:sp>
          <p:nvSpPr>
            <p:cNvPr id="23" name="Rectangle 22"/>
            <p:cNvSpPr/>
            <p:nvPr/>
          </p:nvSpPr>
          <p:spPr>
            <a:xfrm>
              <a:off x="2482352" y="919079"/>
              <a:ext cx="4568000" cy="30520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  <a:latin typeface="Calibri"/>
              </a:endParaRPr>
            </a:p>
          </p:txBody>
        </p:sp>
        <p:pic>
          <p:nvPicPr>
            <p:cNvPr id="25" name="Picture 24" descr="azure1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95147" y="1774459"/>
              <a:ext cx="1806037" cy="871272"/>
            </a:xfrm>
            <a:prstGeom prst="rect">
              <a:avLst/>
            </a:prstGeom>
          </p:spPr>
        </p:pic>
        <p:pic>
          <p:nvPicPr>
            <p:cNvPr id="26" name="Picture 25" descr="googlelogo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21135" y="2685663"/>
              <a:ext cx="3057887" cy="789854"/>
            </a:xfrm>
            <a:prstGeom prst="rect">
              <a:avLst/>
            </a:prstGeom>
          </p:spPr>
        </p:pic>
        <p:pic>
          <p:nvPicPr>
            <p:cNvPr id="27" name="Picture 26" descr="imgres.jp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01184" y="1387207"/>
              <a:ext cx="2173234" cy="774504"/>
            </a:xfrm>
            <a:prstGeom prst="rect">
              <a:avLst/>
            </a:prstGeom>
          </p:spPr>
        </p:pic>
        <p:pic>
          <p:nvPicPr>
            <p:cNvPr id="24" name="Picture 23" descr="imgres.jpg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866" t="21805" r="18285" b="27618"/>
            <a:stretch/>
          </p:blipFill>
          <p:spPr>
            <a:xfrm>
              <a:off x="2566696" y="995693"/>
              <a:ext cx="2450988" cy="841232"/>
            </a:xfrm>
            <a:prstGeom prst="rect">
              <a:avLst/>
            </a:prstGeom>
          </p:spPr>
        </p:pic>
        <p:sp>
          <p:nvSpPr>
            <p:cNvPr id="28" name="Round Same Side Corner Rectangle 27"/>
            <p:cNvSpPr/>
            <p:nvPr/>
          </p:nvSpPr>
          <p:spPr>
            <a:xfrm>
              <a:off x="2482352" y="3444537"/>
              <a:ext cx="4568000" cy="504661"/>
            </a:xfrm>
            <a:prstGeom prst="round2SameRect">
              <a:avLst/>
            </a:prstGeom>
            <a:solidFill>
              <a:schemeClr val="bg1">
                <a:lumMod val="95000"/>
                <a:alpha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Calibri"/>
                </a:rPr>
                <a:t>Public Cloud</a:t>
              </a:r>
              <a:endParaRPr lang="en-US" sz="1600" b="1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2482352" y="919079"/>
              <a:ext cx="4568000" cy="3030119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1400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45" name="Picture 44" descr="female_user.png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2262"/>
          <a:stretch/>
        </p:blipFill>
        <p:spPr>
          <a:xfrm>
            <a:off x="7095642" y="1143000"/>
            <a:ext cx="901603" cy="1027612"/>
          </a:xfrm>
          <a:prstGeom prst="rect">
            <a:avLst/>
          </a:prstGeom>
        </p:spPr>
      </p:pic>
      <p:sp>
        <p:nvSpPr>
          <p:cNvPr id="46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7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129192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6434" y="-1"/>
            <a:ext cx="8027566" cy="1815855"/>
          </a:xfrm>
        </p:spPr>
        <p:txBody>
          <a:bodyPr>
            <a:normAutofit fontScale="90000"/>
          </a:bodyPr>
          <a:lstStyle/>
          <a:p>
            <a:r>
              <a:rPr lang="en-US" dirty="0"/>
              <a:t>“I need </a:t>
            </a:r>
            <a:r>
              <a:rPr lang="en-US" dirty="0" smtClean="0"/>
              <a:t>to </a:t>
            </a:r>
            <a:r>
              <a:rPr lang="en-US" dirty="0"/>
              <a:t>easily and securely share my data with my colleagues at other </a:t>
            </a:r>
            <a:r>
              <a:rPr lang="en-US" dirty="0" smtClean="0"/>
              <a:t>institutions &amp; facilities.”</a:t>
            </a:r>
            <a:endParaRPr lang="en-US" dirty="0"/>
          </a:p>
        </p:txBody>
      </p:sp>
      <p:pic>
        <p:nvPicPr>
          <p:cNvPr id="17" name="Picture 16" descr="femaleuser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5006" y="2518624"/>
            <a:ext cx="826646" cy="826646"/>
          </a:xfrm>
          <a:prstGeom prst="rect">
            <a:avLst/>
          </a:prstGeom>
        </p:spPr>
      </p:pic>
      <p:grpSp>
        <p:nvGrpSpPr>
          <p:cNvPr id="39" name="Group 38"/>
          <p:cNvGrpSpPr/>
          <p:nvPr/>
        </p:nvGrpSpPr>
        <p:grpSpPr>
          <a:xfrm>
            <a:off x="5633520" y="1931479"/>
            <a:ext cx="3069352" cy="1265740"/>
            <a:chOff x="5633520" y="1931479"/>
            <a:chExt cx="3069352" cy="1265740"/>
          </a:xfrm>
        </p:grpSpPr>
        <p:pic>
          <p:nvPicPr>
            <p:cNvPr id="13" name="Picture 12" descr="Northwestern-University-logo.gif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63" t="10243" r="9219" b="6144"/>
            <a:stretch/>
          </p:blipFill>
          <p:spPr>
            <a:xfrm>
              <a:off x="7620219" y="1931479"/>
              <a:ext cx="1082653" cy="1265740"/>
            </a:xfrm>
            <a:prstGeom prst="rect">
              <a:avLst/>
            </a:prstGeom>
          </p:spPr>
        </p:pic>
        <p:sp>
          <p:nvSpPr>
            <p:cNvPr id="20" name="Right Arrow 19"/>
            <p:cNvSpPr/>
            <p:nvPr/>
          </p:nvSpPr>
          <p:spPr>
            <a:xfrm rot="20546284">
              <a:off x="5633520" y="2606291"/>
              <a:ext cx="1813728" cy="451546"/>
            </a:xfrm>
            <a:prstGeom prst="rightArrow">
              <a:avLst>
                <a:gd name="adj1" fmla="val 52469"/>
                <a:gd name="adj2" fmla="val 67284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866994" y="3573109"/>
            <a:ext cx="2586035" cy="1167554"/>
            <a:chOff x="5866994" y="3573109"/>
            <a:chExt cx="2586035" cy="1167554"/>
          </a:xfrm>
        </p:grpSpPr>
        <p:pic>
          <p:nvPicPr>
            <p:cNvPr id="10" name="Picture 9" descr="logo_cornell_round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5475" y="3573109"/>
              <a:ext cx="1167554" cy="1167554"/>
            </a:xfrm>
            <a:prstGeom prst="rect">
              <a:avLst/>
            </a:prstGeom>
          </p:spPr>
        </p:pic>
        <p:sp>
          <p:nvSpPr>
            <p:cNvPr id="21" name="Right Arrow 20"/>
            <p:cNvSpPr/>
            <p:nvPr/>
          </p:nvSpPr>
          <p:spPr>
            <a:xfrm rot="341495">
              <a:off x="5866994" y="3615531"/>
              <a:ext cx="1333661" cy="451546"/>
            </a:xfrm>
            <a:prstGeom prst="rightArrow">
              <a:avLst>
                <a:gd name="adj1" fmla="val 52469"/>
                <a:gd name="adj2" fmla="val 67284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811279" y="4268661"/>
            <a:ext cx="996060" cy="2170316"/>
            <a:chOff x="4811279" y="4268661"/>
            <a:chExt cx="996060" cy="2170316"/>
          </a:xfrm>
        </p:grpSpPr>
        <p:pic>
          <p:nvPicPr>
            <p:cNvPr id="23" name="Picture 22" descr="IU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1279" y="5224874"/>
              <a:ext cx="996060" cy="1214103"/>
            </a:xfrm>
            <a:prstGeom prst="rect">
              <a:avLst/>
            </a:prstGeom>
          </p:spPr>
        </p:pic>
        <p:sp>
          <p:nvSpPr>
            <p:cNvPr id="24" name="Right Arrow 23"/>
            <p:cNvSpPr/>
            <p:nvPr/>
          </p:nvSpPr>
          <p:spPr>
            <a:xfrm rot="4605830">
              <a:off x="4690935" y="4450501"/>
              <a:ext cx="815225" cy="451546"/>
            </a:xfrm>
            <a:prstGeom prst="rightArrow">
              <a:avLst>
                <a:gd name="adj1" fmla="val 52469"/>
                <a:gd name="adj2" fmla="val 67284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165603" y="4266188"/>
            <a:ext cx="1097355" cy="2202893"/>
            <a:chOff x="3165603" y="4266188"/>
            <a:chExt cx="1097355" cy="2202893"/>
          </a:xfrm>
        </p:grpSpPr>
        <p:pic>
          <p:nvPicPr>
            <p:cNvPr id="7" name="Picture 6" descr="imgres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65603" y="5371726"/>
              <a:ext cx="1097355" cy="1097355"/>
            </a:xfrm>
            <a:prstGeom prst="rect">
              <a:avLst/>
            </a:prstGeom>
          </p:spPr>
        </p:pic>
        <p:sp>
          <p:nvSpPr>
            <p:cNvPr id="25" name="Right Arrow 24"/>
            <p:cNvSpPr/>
            <p:nvPr/>
          </p:nvSpPr>
          <p:spPr>
            <a:xfrm rot="16994170" flipH="1">
              <a:off x="3542241" y="4448028"/>
              <a:ext cx="815225" cy="451546"/>
            </a:xfrm>
            <a:prstGeom prst="rightArrow">
              <a:avLst>
                <a:gd name="adj1" fmla="val 52469"/>
                <a:gd name="adj2" fmla="val 67284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68607" y="3197219"/>
            <a:ext cx="3178089" cy="1218283"/>
            <a:chOff x="368607" y="3197219"/>
            <a:chExt cx="3178089" cy="1218283"/>
          </a:xfrm>
        </p:grpSpPr>
        <p:pic>
          <p:nvPicPr>
            <p:cNvPr id="4" name="Picture 3" descr="University-of-Colorado-Boulder-sports-logo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8607" y="3197219"/>
              <a:ext cx="1665622" cy="1218283"/>
            </a:xfrm>
            <a:prstGeom prst="rect">
              <a:avLst/>
            </a:prstGeom>
          </p:spPr>
        </p:pic>
        <p:sp>
          <p:nvSpPr>
            <p:cNvPr id="26" name="Right Arrow 25"/>
            <p:cNvSpPr/>
            <p:nvPr/>
          </p:nvSpPr>
          <p:spPr>
            <a:xfrm rot="21391862" flipH="1">
              <a:off x="2213035" y="3385204"/>
              <a:ext cx="1333661" cy="451546"/>
            </a:xfrm>
            <a:prstGeom prst="rightArrow">
              <a:avLst>
                <a:gd name="adj1" fmla="val 52469"/>
                <a:gd name="adj2" fmla="val 67284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34993" y="1931479"/>
            <a:ext cx="3750225" cy="1173505"/>
            <a:chOff x="234993" y="1931479"/>
            <a:chExt cx="3750225" cy="1173505"/>
          </a:xfrm>
        </p:grpSpPr>
        <p:pic>
          <p:nvPicPr>
            <p:cNvPr id="11" name="Picture 10" descr="logo_NCAR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993" y="1931479"/>
              <a:ext cx="2540773" cy="713977"/>
            </a:xfrm>
            <a:prstGeom prst="rect">
              <a:avLst/>
            </a:prstGeom>
          </p:spPr>
        </p:pic>
        <p:sp>
          <p:nvSpPr>
            <p:cNvPr id="27" name="Right Arrow 26"/>
            <p:cNvSpPr/>
            <p:nvPr/>
          </p:nvSpPr>
          <p:spPr>
            <a:xfrm rot="1807356" flipH="1">
              <a:off x="2906115" y="2653438"/>
              <a:ext cx="1079103" cy="451546"/>
            </a:xfrm>
            <a:prstGeom prst="rightArrow">
              <a:avLst>
                <a:gd name="adj1" fmla="val 52469"/>
                <a:gd name="adj2" fmla="val 67284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261931" y="4084007"/>
            <a:ext cx="2323077" cy="1747919"/>
            <a:chOff x="1261931" y="4084007"/>
            <a:chExt cx="2323077" cy="1747919"/>
          </a:xfrm>
        </p:grpSpPr>
        <p:pic>
          <p:nvPicPr>
            <p:cNvPr id="5" name="Picture 4" descr="Nebraska Logo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1931" y="4636837"/>
              <a:ext cx="1327877" cy="1195089"/>
            </a:xfrm>
            <a:prstGeom prst="rect">
              <a:avLst/>
            </a:prstGeom>
          </p:spPr>
        </p:pic>
        <p:sp>
          <p:nvSpPr>
            <p:cNvPr id="28" name="Right Arrow 27"/>
            <p:cNvSpPr/>
            <p:nvPr/>
          </p:nvSpPr>
          <p:spPr>
            <a:xfrm rot="19281388" flipH="1">
              <a:off x="2769783" y="4084007"/>
              <a:ext cx="815225" cy="451546"/>
            </a:xfrm>
            <a:prstGeom prst="rightArrow">
              <a:avLst>
                <a:gd name="adj1" fmla="val 52469"/>
                <a:gd name="adj2" fmla="val 67284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546673" y="4269487"/>
            <a:ext cx="1926432" cy="1650917"/>
            <a:chOff x="5546673" y="4269487"/>
            <a:chExt cx="1926432" cy="1650917"/>
          </a:xfrm>
        </p:grpSpPr>
        <p:pic>
          <p:nvPicPr>
            <p:cNvPr id="14" name="Picture 13" descr="logo_LBNL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0105" y="4885311"/>
              <a:ext cx="1213000" cy="1035093"/>
            </a:xfrm>
            <a:prstGeom prst="rect">
              <a:avLst/>
            </a:prstGeom>
          </p:spPr>
        </p:pic>
        <p:sp>
          <p:nvSpPr>
            <p:cNvPr id="29" name="Right Arrow 28"/>
            <p:cNvSpPr/>
            <p:nvPr/>
          </p:nvSpPr>
          <p:spPr>
            <a:xfrm rot="2318612">
              <a:off x="5546673" y="4269487"/>
              <a:ext cx="815225" cy="451546"/>
            </a:xfrm>
            <a:prstGeom prst="rightArrow">
              <a:avLst>
                <a:gd name="adj1" fmla="val 52469"/>
                <a:gd name="adj2" fmla="val 67284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pic>
        <p:nvPicPr>
          <p:cNvPr id="31" name="Picture 30" descr="CI_logo_horizontal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575" y="3320949"/>
            <a:ext cx="1766088" cy="721360"/>
          </a:xfrm>
          <a:prstGeom prst="rect">
            <a:avLst/>
          </a:prstGeom>
        </p:spPr>
      </p:pic>
      <p:sp>
        <p:nvSpPr>
          <p:cNvPr id="30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8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31973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“I need to get data from a scientific instrument to my analysis server.”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210135" y="2172995"/>
            <a:ext cx="3187629" cy="3645819"/>
            <a:chOff x="210135" y="2244115"/>
            <a:chExt cx="3187629" cy="3645819"/>
          </a:xfrm>
        </p:grpSpPr>
        <p:pic>
          <p:nvPicPr>
            <p:cNvPr id="8" name="Picture 7" descr="4462921_photo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36" t="10367" r="8600" b="8970"/>
            <a:stretch/>
          </p:blipFill>
          <p:spPr>
            <a:xfrm>
              <a:off x="268484" y="2244115"/>
              <a:ext cx="3129280" cy="2794000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261451" y="2244115"/>
              <a:ext cx="3123484" cy="2794000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0135" y="5058937"/>
              <a:ext cx="167335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prstClr val="white">
                      <a:lumMod val="95000"/>
                    </a:prst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Next Gen</a:t>
              </a: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prstClr val="white">
                      <a:lumMod val="95000"/>
                    </a:prst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Sequencer</a:t>
              </a:r>
              <a:endParaRPr lang="en-US" sz="2400" dirty="0">
                <a:solidFill>
                  <a:prstClr val="white">
                    <a:lumMod val="95000"/>
                  </a:prstClr>
                </a:solidFill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853171" y="4200554"/>
            <a:ext cx="5243535" cy="2627183"/>
            <a:chOff x="1853171" y="4271674"/>
            <a:chExt cx="5243535" cy="2627183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4"/>
            <a:srcRect l="41889" t="14495" r="1556" b="10271"/>
            <a:stretch/>
          </p:blipFill>
          <p:spPr>
            <a:xfrm>
              <a:off x="1925266" y="4271674"/>
              <a:ext cx="5171440" cy="2162094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1936452" y="4271674"/>
              <a:ext cx="5160254" cy="2162094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28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1853171" y="6437192"/>
              <a:ext cx="35735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prstClr val="white">
                      <a:lumMod val="95000"/>
                    </a:prst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Light Sheet Microscope</a:t>
              </a:r>
              <a:endParaRPr lang="en-US" sz="2400" dirty="0">
                <a:solidFill>
                  <a:prstClr val="white">
                    <a:lumMod val="95000"/>
                  </a:prstClr>
                </a:solidFill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2229647" y="1364694"/>
            <a:ext cx="4050385" cy="2648698"/>
            <a:chOff x="2229647" y="1263094"/>
            <a:chExt cx="4050385" cy="2648698"/>
          </a:xfrm>
        </p:grpSpPr>
        <p:pic>
          <p:nvPicPr>
            <p:cNvPr id="11" name="Picture 10" descr="siemens-magetom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664" y="1311738"/>
              <a:ext cx="3312367" cy="2600054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2967664" y="1311737"/>
              <a:ext cx="3312368" cy="2600055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229647" y="1263094"/>
              <a:ext cx="74882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prstClr val="white">
                      <a:lumMod val="95000"/>
                    </a:prst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MRI</a:t>
              </a:r>
              <a:endParaRPr lang="en-US" sz="2400" dirty="0">
                <a:solidFill>
                  <a:prstClr val="white">
                    <a:lumMod val="95000"/>
                  </a:prstClr>
                </a:solidFill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683912" y="1469968"/>
            <a:ext cx="2865275" cy="4569047"/>
            <a:chOff x="5683912" y="1335840"/>
            <a:chExt cx="2865275" cy="4569047"/>
          </a:xfrm>
        </p:grpSpPr>
        <p:pic>
          <p:nvPicPr>
            <p:cNvPr id="14" name="Picture 13" descr="ALS-beamline-10.0.1.jp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3913" y="2169136"/>
              <a:ext cx="2825586" cy="3735751"/>
            </a:xfrm>
            <a:prstGeom prst="rect">
              <a:avLst/>
            </a:prstGeom>
          </p:spPr>
        </p:pic>
        <p:sp>
          <p:nvSpPr>
            <p:cNvPr id="18" name="Rectangle 17"/>
            <p:cNvSpPr/>
            <p:nvPr/>
          </p:nvSpPr>
          <p:spPr>
            <a:xfrm>
              <a:off x="5683912" y="2169136"/>
              <a:ext cx="2825586" cy="3735751"/>
            </a:xfrm>
            <a:prstGeom prst="rect">
              <a:avLst/>
            </a:prstGeom>
            <a:noFill/>
            <a:ln w="38100" cmpd="sng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sz="3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636434" y="1335840"/>
              <a:ext cx="1912753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 smtClean="0">
                  <a:solidFill>
                    <a:prstClr val="white">
                      <a:lumMod val="95000"/>
                    </a:prst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Advanced </a:t>
              </a:r>
              <a:br>
                <a:rPr lang="en-US" sz="2400" dirty="0" smtClean="0">
                  <a:solidFill>
                    <a:prstClr val="white">
                      <a:lumMod val="95000"/>
                    </a:prst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</a:br>
              <a:r>
                <a:rPr lang="en-US" sz="2400" dirty="0" smtClean="0">
                  <a:solidFill>
                    <a:prstClr val="white">
                      <a:lumMod val="95000"/>
                    </a:prstClr>
                  </a:solidFill>
                  <a:latin typeface="Arial" charset="0"/>
                  <a:ea typeface="ＭＳ Ｐゴシック" charset="-128"/>
                  <a:cs typeface="ＭＳ Ｐゴシック" charset="-128"/>
                </a:rPr>
                <a:t>Light Source</a:t>
              </a:r>
              <a:endParaRPr lang="en-US" sz="2400" dirty="0">
                <a:solidFill>
                  <a:prstClr val="white">
                    <a:lumMod val="95000"/>
                  </a:prstClr>
                </a:solidFill>
                <a:latin typeface="Arial" charset="0"/>
                <a:ea typeface="ＭＳ Ｐゴシック" charset="-128"/>
                <a:cs typeface="ＭＳ Ｐゴシック" charset="-128"/>
              </a:endParaRPr>
            </a:p>
          </p:txBody>
        </p:sp>
      </p:grpSp>
      <p:sp>
        <p:nvSpPr>
          <p:cNvPr id="19" name="Date Placeholder 3"/>
          <p:cNvSpPr txBox="1">
            <a:spLocks/>
          </p:cNvSpPr>
          <p:nvPr/>
        </p:nvSpPr>
        <p:spPr>
          <a:xfrm>
            <a:off x="0" y="6670305"/>
            <a:ext cx="3601067" cy="182562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4C066DF-968D-2340-B25E-66D46178BCB9}" type="slidenum">
              <a:rPr lang="en-US" sz="700" smtClean="0">
                <a:solidFill>
                  <a:schemeClr val="bg1"/>
                </a:solidFill>
                <a:latin typeface="Arial"/>
              </a:rPr>
              <a:pPr>
                <a:defRPr/>
              </a:pPr>
              <a:t>9</a:t>
            </a:fld>
            <a:r>
              <a:rPr lang="en-US" sz="700" dirty="0" smtClean="0">
                <a:solidFill>
                  <a:schemeClr val="bg1"/>
                </a:solidFill>
                <a:latin typeface="Arial"/>
              </a:rPr>
              <a:t> – © </a:t>
            </a:r>
            <a:r>
              <a:rPr lang="en-US" sz="700" dirty="0">
                <a:solidFill>
                  <a:schemeClr val="bg1"/>
                </a:solidFill>
                <a:latin typeface="Arial"/>
              </a:rPr>
              <a:t>2014 Computation Institute, University of Chicago, Argonne National Laboratory</a:t>
            </a:r>
          </a:p>
        </p:txBody>
      </p:sp>
    </p:spTree>
    <p:extLst>
      <p:ext uri="{BB962C8B-B14F-4D97-AF65-F5344CB8AC3E}">
        <p14:creationId xmlns:p14="http://schemas.microsoft.com/office/powerpoint/2010/main" val="74342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30414_Globus_blue_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130414_Globus_blue_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4593</TotalTime>
  <Words>5690</Words>
  <Application>Microsoft Macintosh PowerPoint</Application>
  <PresentationFormat>On-screen Show (4:3)</PresentationFormat>
  <Paragraphs>1135</Paragraphs>
  <Slides>66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66</vt:i4>
      </vt:variant>
    </vt:vector>
  </HeadingPairs>
  <TitlesOfParts>
    <vt:vector size="69" baseType="lpstr">
      <vt:lpstr>Office Theme</vt:lpstr>
      <vt:lpstr>130414_Globus_blue_v1</vt:lpstr>
      <vt:lpstr>1_130414_Globus_blue_v1</vt:lpstr>
      <vt:lpstr>Introduction to Globus Connect</vt:lpstr>
      <vt:lpstr>Overview</vt:lpstr>
      <vt:lpstr>The Data Transfer Superfecta: Science DMZ Model</vt:lpstr>
      <vt:lpstr>PowerPoint Presentation</vt:lpstr>
      <vt:lpstr>Introduction to Globus  Some materials courtesy of Raj Kettimuthu (kettimut@anl.gov) and the Computation Institute, University of Chicago, Argonne National Laboratory  https://www.globus.org </vt:lpstr>
      <vt:lpstr>“I need a good place to store / backup / archive my (big) research data”</vt:lpstr>
      <vt:lpstr>“I need to easily, quickly, &amp; reliably move or mirror portions of my data to other places.”</vt:lpstr>
      <vt:lpstr>“I need to easily and securely share my data with my colleagues at other institutions &amp; facilities.”</vt:lpstr>
      <vt:lpstr>“I need to get data from a scientific instrument to my analysis server.”</vt:lpstr>
      <vt:lpstr> Challenge: Manage research data as easily as…</vt:lpstr>
      <vt:lpstr>What is Globus?</vt:lpstr>
      <vt:lpstr>Reliable, secure, high-performance file transfer</vt:lpstr>
      <vt:lpstr>Ability to purchase simple, secure sharing off existing storage systems </vt:lpstr>
      <vt:lpstr>Globus is SaaS</vt:lpstr>
      <vt:lpstr>Globus Connect Hands On</vt:lpstr>
      <vt:lpstr>Account Sign Up (or Login)</vt:lpstr>
      <vt:lpstr>Create Account (if needed)</vt:lpstr>
      <vt:lpstr>Logging In (Globus or Alternate)</vt:lpstr>
      <vt:lpstr>Dashboard</vt:lpstr>
      <vt:lpstr>Downloading Globus Connect Personal</vt:lpstr>
      <vt:lpstr>Installing &amp; Starting Software</vt:lpstr>
      <vt:lpstr>Web View: Active Endpoint</vt:lpstr>
      <vt:lpstr>Transfer File</vt:lpstr>
      <vt:lpstr>Transfer File</vt:lpstr>
      <vt:lpstr>Transfer File</vt:lpstr>
      <vt:lpstr>Transfer File</vt:lpstr>
      <vt:lpstr>Use Cases</vt:lpstr>
      <vt:lpstr>PowerPoint Presentation</vt:lpstr>
      <vt:lpstr>Globus increasingly used to build campus-wide data services</vt:lpstr>
      <vt:lpstr>Typical deployment</vt:lpstr>
      <vt:lpstr>Firewall configuration</vt:lpstr>
      <vt:lpstr>PowerPoint Presentation</vt:lpstr>
      <vt:lpstr>“Double Copy” Workflow</vt:lpstr>
      <vt:lpstr>“Single Copy” Workflow</vt:lpstr>
      <vt:lpstr>PowerPoint Presentation</vt:lpstr>
      <vt:lpstr>Extra Slides</vt:lpstr>
      <vt:lpstr>Globus Connect Server (Optional Hands-On)</vt:lpstr>
      <vt:lpstr>Globus Connect Server https://www.globus.org/globus-connect-server </vt:lpstr>
      <vt:lpstr>Globus Connect Server</vt:lpstr>
      <vt:lpstr>What we are going to do:</vt:lpstr>
      <vt:lpstr>Quick Start https://support.globus.org/entries/23857088 </vt:lpstr>
      <vt:lpstr>Quick Start (CentOS 5)</vt:lpstr>
      <vt:lpstr>Quick Start (CentOS 5)</vt:lpstr>
      <vt:lpstr>Configuration file walkthrough</vt:lpstr>
      <vt:lpstr>Quick Start (CentOS 5)</vt:lpstr>
      <vt:lpstr>PowerPoint Presentation</vt:lpstr>
      <vt:lpstr>Activating via the Web</vt:lpstr>
      <vt:lpstr>Activating via the Web</vt:lpstr>
      <vt:lpstr>Activating via the Web</vt:lpstr>
      <vt:lpstr>Activating via the Web</vt:lpstr>
      <vt:lpstr>Firewall configuration</vt:lpstr>
      <vt:lpstr>PowerPoint Presentation</vt:lpstr>
      <vt:lpstr>Transfer (Again)</vt:lpstr>
      <vt:lpstr>Advanced Configuration</vt:lpstr>
      <vt:lpstr>Globus Connect Server Advanced Configuration</vt:lpstr>
      <vt:lpstr>MyProxy OAuth server</vt:lpstr>
      <vt:lpstr>PowerPoint Presentation</vt:lpstr>
      <vt:lpstr>Enable sharing on your endpoint</vt:lpstr>
      <vt:lpstr>Path Restriction</vt:lpstr>
      <vt:lpstr>Sharing Path Restriction</vt:lpstr>
      <vt:lpstr>Control sharing access to specific accounts</vt:lpstr>
      <vt:lpstr>Using a host certificate for GridFTP</vt:lpstr>
      <vt:lpstr>Single Sign-On with InCommon/CILogon</vt:lpstr>
      <vt:lpstr>Enabling Sharing on a GT GridFTP Installation</vt:lpstr>
      <vt:lpstr>Deployment Scenarios</vt:lpstr>
      <vt:lpstr>Setting up multiple –io servers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UITS</dc:creator>
  <cp:lastModifiedBy>Jason Zurawski</cp:lastModifiedBy>
  <cp:revision>307</cp:revision>
  <dcterms:created xsi:type="dcterms:W3CDTF">2014-06-05T15:04:40Z</dcterms:created>
  <dcterms:modified xsi:type="dcterms:W3CDTF">2014-09-19T15:57:09Z</dcterms:modified>
</cp:coreProperties>
</file>