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94" r:id="rId2"/>
    <p:sldId id="310" r:id="rId3"/>
    <p:sldId id="311" r:id="rId4"/>
    <p:sldId id="263" r:id="rId5"/>
    <p:sldId id="264" r:id="rId6"/>
    <p:sldId id="284" r:id="rId7"/>
    <p:sldId id="286" r:id="rId8"/>
    <p:sldId id="287" r:id="rId9"/>
    <p:sldId id="290" r:id="rId10"/>
    <p:sldId id="289" r:id="rId11"/>
    <p:sldId id="268" r:id="rId12"/>
    <p:sldId id="270" r:id="rId13"/>
    <p:sldId id="277" r:id="rId14"/>
    <p:sldId id="309" r:id="rId15"/>
    <p:sldId id="299" r:id="rId16"/>
    <p:sldId id="300" r:id="rId17"/>
    <p:sldId id="302" r:id="rId18"/>
    <p:sldId id="303" r:id="rId19"/>
    <p:sldId id="291" r:id="rId20"/>
    <p:sldId id="308" r:id="rId21"/>
    <p:sldId id="292" r:id="rId22"/>
    <p:sldId id="280" r:id="rId23"/>
    <p:sldId id="281" r:id="rId24"/>
    <p:sldId id="283" r:id="rId25"/>
    <p:sldId id="295"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ne Canon"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80" autoAdjust="0"/>
    <p:restoredTop sz="94660"/>
  </p:normalViewPr>
  <p:slideViewPr>
    <p:cSldViewPr snapToGrid="0" snapToObjects="1">
      <p:cViewPr varScale="1">
        <p:scale>
          <a:sx n="130" d="100"/>
          <a:sy n="130" d="100"/>
        </p:scale>
        <p:origin x="-46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FDB961-3104-2B48-9BF8-9D551E17D031}" type="datetimeFigureOut">
              <a:rPr lang="en-US" smtClean="0"/>
              <a:t>9/19/14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989DA1-DDBD-2240-A821-5873D1236592}" type="slidenum">
              <a:rPr lang="en-US" smtClean="0"/>
              <a:t>‹#›</a:t>
            </a:fld>
            <a:endParaRPr lang="en-US"/>
          </a:p>
        </p:txBody>
      </p:sp>
    </p:spTree>
    <p:extLst>
      <p:ext uri="{BB962C8B-B14F-4D97-AF65-F5344CB8AC3E}">
        <p14:creationId xmlns:p14="http://schemas.microsoft.com/office/powerpoint/2010/main" val="98411840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2</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2006</a:t>
            </a:r>
          </a:p>
          <a:p>
            <a:r>
              <a:rPr lang="en-US" dirty="0" smtClean="0"/>
              <a:t>ELI + company</a:t>
            </a:r>
          </a:p>
          <a:p>
            <a:r>
              <a:rPr lang="en-US" dirty="0" smtClean="0"/>
              <a:t>Led</a:t>
            </a:r>
            <a:r>
              <a:rPr lang="en-US" baseline="0" dirty="0" smtClean="0"/>
              <a:t> to science DMZ and other important end site innovations</a:t>
            </a:r>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14</a:t>
            </a:fld>
            <a:endParaRPr lang="en-US" dirty="0"/>
          </a:p>
        </p:txBody>
      </p:sp>
    </p:spTree>
    <p:extLst>
      <p:ext uri="{BB962C8B-B14F-4D97-AF65-F5344CB8AC3E}">
        <p14:creationId xmlns:p14="http://schemas.microsoft.com/office/powerpoint/2010/main" val="932937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Two reviews per year,</a:t>
            </a:r>
            <a:r>
              <a:rPr lang="en-US" baseline="0" dirty="0" smtClean="0"/>
              <a:t> </a:t>
            </a:r>
            <a:r>
              <a:rPr lang="en-US" dirty="0" smtClean="0"/>
              <a:t>One review per program office every 3 years</a:t>
            </a:r>
          </a:p>
          <a:p>
            <a:r>
              <a:rPr lang="en-US" dirty="0" smtClean="0"/>
              <a:t>Goals</a:t>
            </a:r>
            <a:r>
              <a:rPr lang="en-US" baseline="0" dirty="0" smtClean="0"/>
              <a:t> – </a:t>
            </a:r>
          </a:p>
          <a:p>
            <a:r>
              <a:rPr lang="en-US" sz="1800" baseline="0" dirty="0" smtClean="0">
                <a:ea typeface="ＭＳ Ｐゴシック" pitchFamily="-106" charset="-128"/>
              </a:rPr>
              <a:t>1. </a:t>
            </a:r>
            <a:r>
              <a:rPr lang="en-US" sz="1800" dirty="0" smtClean="0">
                <a:ea typeface="ＭＳ Ｐゴシック" pitchFamily="-106" charset="-128"/>
              </a:rPr>
              <a:t>Accurately characterize current and future network requirements</a:t>
            </a:r>
          </a:p>
          <a:p>
            <a:r>
              <a:rPr lang="en-US" sz="1800" dirty="0" smtClean="0">
                <a:ea typeface="ＭＳ Ｐゴシック" pitchFamily="-106" charset="-128"/>
              </a:rPr>
              <a:t>2. Collect network requirements from scientists and Program Office</a:t>
            </a:r>
          </a:p>
          <a:p>
            <a:r>
              <a:rPr lang="en-US" dirty="0" smtClean="0"/>
              <a:t>Structure</a:t>
            </a:r>
          </a:p>
          <a:p>
            <a:r>
              <a:rPr lang="en-US" sz="1800" dirty="0" smtClean="0">
                <a:ea typeface="ＭＳ Ｐゴシック" pitchFamily="-106" charset="-128"/>
              </a:rPr>
              <a:t>Elicit information from managers, scientists and network users regarding usage patterns, science process, instruments and facilities – codify in “Case Studies”</a:t>
            </a:r>
          </a:p>
          <a:p>
            <a:r>
              <a:rPr lang="en-US" sz="1800" dirty="0" smtClean="0"/>
              <a:t>Case studies focus on two different aspects of the science</a:t>
            </a:r>
          </a:p>
          <a:p>
            <a:pPr lvl="2"/>
            <a:r>
              <a:rPr lang="en-US" sz="1400" b="1" dirty="0" smtClean="0">
                <a:ea typeface="ＭＳ Ｐゴシック" pitchFamily="-106" charset="-128"/>
              </a:rPr>
              <a:t>Instruments and Facilities </a:t>
            </a:r>
            <a:r>
              <a:rPr lang="en-US" sz="1400" dirty="0" smtClean="0">
                <a:ea typeface="ＭＳ Ｐゴシック" pitchFamily="-106" charset="-128"/>
              </a:rPr>
              <a:t>– the “hardware” of science</a:t>
            </a:r>
          </a:p>
          <a:p>
            <a:pPr lvl="2"/>
            <a:r>
              <a:rPr lang="en-US" sz="1400" b="1" dirty="0" smtClean="0"/>
              <a:t>Process of Science </a:t>
            </a:r>
            <a:r>
              <a:rPr lang="en-US" sz="1400" dirty="0" smtClean="0"/>
              <a:t>– the way in which the Instruments and Facilities are used in the conduct of the science</a:t>
            </a:r>
            <a:endParaRPr lang="en-US" sz="1400" dirty="0" smtClean="0">
              <a:ea typeface="ＭＳ Ｐゴシック" pitchFamily="-106" charset="-128"/>
            </a:endParaRPr>
          </a:p>
          <a:p>
            <a:pPr lvl="2"/>
            <a:r>
              <a:rPr lang="en-US" sz="1800" dirty="0" smtClean="0">
                <a:ea typeface="ＭＳ Ｐゴシック" pitchFamily="-106" charset="-128"/>
              </a:rPr>
              <a:t>Synthesize network requirements from the Case Studies</a:t>
            </a:r>
          </a:p>
          <a:p>
            <a:endParaRPr lang="en-US" dirty="0" smtClean="0"/>
          </a:p>
          <a:p>
            <a:pPr>
              <a:buFont typeface="Arial"/>
              <a:buChar char="•"/>
            </a:pPr>
            <a:r>
              <a:rPr lang="en-US" dirty="0" err="1" smtClean="0"/>
              <a:t>ESnet’s</a:t>
            </a:r>
            <a:r>
              <a:rPr lang="en-US" dirty="0" smtClean="0"/>
              <a:t> core mission is to serve the DOE/SC science programs</a:t>
            </a:r>
          </a:p>
          <a:p>
            <a:pPr lvl="2"/>
            <a:r>
              <a:rPr lang="en-US" sz="1800" dirty="0" smtClean="0"/>
              <a:t>Large-scale data movement</a:t>
            </a:r>
          </a:p>
          <a:p>
            <a:pPr lvl="2"/>
            <a:r>
              <a:rPr lang="en-US" sz="1800" dirty="0" smtClean="0"/>
              <a:t>Network services to enable science</a:t>
            </a:r>
          </a:p>
          <a:p>
            <a:pPr>
              <a:buFont typeface="Arial"/>
              <a:buChar char="•"/>
            </a:pPr>
            <a:r>
              <a:rPr lang="en-US" dirty="0" smtClean="0"/>
              <a:t>Network implications arise from the conduct of science</a:t>
            </a:r>
          </a:p>
          <a:p>
            <a:pPr lvl="2"/>
            <a:r>
              <a:rPr lang="en-US" sz="1800" dirty="0" smtClean="0"/>
              <a:t>Science instruments and facilities</a:t>
            </a:r>
          </a:p>
          <a:p>
            <a:pPr lvl="2"/>
            <a:r>
              <a:rPr lang="en-US" sz="1800" dirty="0" smtClean="0"/>
              <a:t>Process of science</a:t>
            </a:r>
          </a:p>
          <a:p>
            <a:pPr lvl="2"/>
            <a:r>
              <a:rPr lang="en-US" sz="1800" dirty="0" smtClean="0"/>
              <a:t>How will these change over time?</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16</a:t>
            </a:fld>
            <a:endParaRPr lang="en-US" dirty="0"/>
          </a:p>
        </p:txBody>
      </p:sp>
    </p:spTree>
    <p:extLst>
      <p:ext uri="{BB962C8B-B14F-4D97-AF65-F5344CB8AC3E}">
        <p14:creationId xmlns:p14="http://schemas.microsoft.com/office/powerpoint/2010/main" val="3859466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0-2 years: current budget planning</a:t>
            </a: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   * 2-5 years: current technological paradigm</a:t>
            </a: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   * Beyond 5 years: major new facilities, projects, etc.</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17</a:t>
            </a:fld>
            <a:endParaRPr lang="en-US" dirty="0"/>
          </a:p>
        </p:txBody>
      </p:sp>
    </p:spTree>
    <p:extLst>
      <p:ext uri="{BB962C8B-B14F-4D97-AF65-F5344CB8AC3E}">
        <p14:creationId xmlns:p14="http://schemas.microsoft.com/office/powerpoint/2010/main" val="1185488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Requirements</a:t>
            </a:r>
            <a:r>
              <a:rPr lang="en-US" baseline="0" dirty="0" smtClean="0"/>
              <a:t> workshops for all six program offices within the DOE office of Science</a:t>
            </a:r>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806603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eriod"/>
            </a:pPr>
            <a:r>
              <a:rPr lang="en-US" dirty="0" smtClean="0"/>
              <a:t>X-ray tomography </a:t>
            </a:r>
            <a:r>
              <a:rPr lang="en-US" dirty="0" err="1" smtClean="0"/>
              <a:t>beamline</a:t>
            </a:r>
            <a:endParaRPr lang="en-US" dirty="0" smtClean="0"/>
          </a:p>
          <a:p>
            <a:pPr marL="0" indent="0">
              <a:buFont typeface="+mj-lt"/>
              <a:buNone/>
            </a:pPr>
            <a:r>
              <a:rPr lang="en-US" dirty="0" smtClean="0"/>
              <a:t>General purpose</a:t>
            </a:r>
            <a:r>
              <a:rPr lang="en-US" baseline="0" dirty="0" smtClean="0"/>
              <a:t> network</a:t>
            </a:r>
          </a:p>
          <a:p>
            <a:pPr marL="0" indent="0">
              <a:buFont typeface="+mj-lt"/>
              <a:buNone/>
            </a:pPr>
            <a:r>
              <a:rPr lang="en-US" baseline="0" dirty="0" smtClean="0"/>
              <a:t>Windows shares on an old computer with not enough storage</a:t>
            </a:r>
            <a:endParaRPr lang="en-US" dirty="0" smtClean="0"/>
          </a:p>
          <a:p>
            <a:pPr marL="0" indent="0">
              <a:buFont typeface="+mj-lt"/>
              <a:buNone/>
            </a:pPr>
            <a:endParaRPr lang="en-US" dirty="0" smtClean="0"/>
          </a:p>
          <a:p>
            <a:pPr marL="0" indent="0">
              <a:buFont typeface="+mj-lt"/>
              <a:buNone/>
            </a:pPr>
            <a:endParaRPr lang="en-US" dirty="0" smtClean="0"/>
          </a:p>
          <a:p>
            <a:pPr marL="457200" indent="-457200">
              <a:buFont typeface="+mj-lt"/>
              <a:buAutoNum type="arabicPeriod"/>
            </a:pPr>
            <a:r>
              <a:rPr lang="en-US" dirty="0" smtClean="0"/>
              <a:t>Data acquisition uses </a:t>
            </a:r>
            <a:r>
              <a:rPr lang="en-US" dirty="0" err="1" smtClean="0"/>
              <a:t>LabView</a:t>
            </a:r>
            <a:endParaRPr lang="en-US" dirty="0" smtClean="0"/>
          </a:p>
          <a:p>
            <a:pPr marL="457200" indent="-457200">
              <a:buFont typeface="+mj-lt"/>
              <a:buAutoNum type="arabicPeriod"/>
            </a:pPr>
            <a:r>
              <a:rPr lang="en-US" dirty="0" smtClean="0"/>
              <a:t>Data written to shared drive on firewalled Windows server</a:t>
            </a:r>
          </a:p>
          <a:p>
            <a:pPr marL="457200" indent="-457200">
              <a:buFont typeface="+mj-lt"/>
              <a:buAutoNum type="arabicPeriod"/>
            </a:pPr>
            <a:r>
              <a:rPr lang="en-US" dirty="0" smtClean="0"/>
              <a:t>Analysis done on workstations</a:t>
            </a:r>
          </a:p>
          <a:p>
            <a:pPr lvl="1"/>
            <a:r>
              <a:rPr lang="en-US" dirty="0" smtClean="0"/>
              <a:t>High-powered Windows hosts</a:t>
            </a:r>
          </a:p>
          <a:p>
            <a:pPr lvl="1"/>
            <a:r>
              <a:rPr lang="en-US" dirty="0" smtClean="0"/>
              <a:t>Mix of proprietary and open-source tools</a:t>
            </a:r>
          </a:p>
          <a:p>
            <a:pPr lvl="1"/>
            <a:r>
              <a:rPr lang="en-US" dirty="0" smtClean="0"/>
              <a:t>Scientists can be physically present or use Remote Desktop</a:t>
            </a:r>
          </a:p>
          <a:p>
            <a:pPr marL="457200" indent="-457200">
              <a:buFont typeface="+mj-lt"/>
              <a:buAutoNum type="arabicPeriod"/>
            </a:pPr>
            <a:r>
              <a:rPr lang="en-US" dirty="0" smtClean="0"/>
              <a:t>Data export post-analysis – physical transport of portable media</a:t>
            </a:r>
          </a:p>
          <a:p>
            <a:pPr lvl="1"/>
            <a:r>
              <a:rPr lang="en-US" dirty="0" smtClean="0"/>
              <a:t>USB hard drives</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22</a:t>
            </a:fld>
            <a:endParaRPr lang="en-US" dirty="0"/>
          </a:p>
        </p:txBody>
      </p:sp>
    </p:spTree>
    <p:extLst>
      <p:ext uri="{BB962C8B-B14F-4D97-AF65-F5344CB8AC3E}">
        <p14:creationId xmlns:p14="http://schemas.microsoft.com/office/powerpoint/2010/main" val="2825882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Dedicated infrastructure, built for performance,</a:t>
            </a:r>
            <a:r>
              <a:rPr lang="en-US" baseline="0" dirty="0" smtClean="0"/>
              <a:t> outside the general purpose network, clear path to NERSC</a:t>
            </a:r>
            <a:endParaRPr lang="en-US" dirty="0" smtClean="0"/>
          </a:p>
          <a:p>
            <a:endParaRPr lang="en-US" dirty="0" smtClean="0"/>
          </a:p>
          <a:p>
            <a:pPr marL="457200" indent="-457200">
              <a:buFont typeface="+mj-lt"/>
              <a:buAutoNum type="arabicPeriod"/>
            </a:pPr>
            <a:r>
              <a:rPr lang="en-US" dirty="0" smtClean="0"/>
              <a:t>Data acquisition uses </a:t>
            </a:r>
            <a:r>
              <a:rPr lang="en-US" dirty="0" err="1" smtClean="0"/>
              <a:t>LabView</a:t>
            </a:r>
            <a:endParaRPr lang="en-US" dirty="0" smtClean="0"/>
          </a:p>
          <a:p>
            <a:pPr marL="457200" indent="-457200">
              <a:buFont typeface="+mj-lt"/>
              <a:buAutoNum type="arabicPeriod"/>
            </a:pPr>
            <a:r>
              <a:rPr lang="en-US" dirty="0" smtClean="0"/>
              <a:t>Data written to SAMBA share on </a:t>
            </a:r>
            <a:r>
              <a:rPr lang="en-US" dirty="0" err="1" smtClean="0"/>
              <a:t>beamline</a:t>
            </a:r>
            <a:r>
              <a:rPr lang="en-US" dirty="0" smtClean="0"/>
              <a:t> Linux DTN </a:t>
            </a:r>
          </a:p>
          <a:p>
            <a:pPr lvl="1"/>
            <a:r>
              <a:rPr lang="en-US" dirty="0" smtClean="0"/>
              <a:t>Writing via SAMBA is faster than local disk on acquisition computer</a:t>
            </a:r>
          </a:p>
          <a:p>
            <a:pPr lvl="1"/>
            <a:r>
              <a:rPr lang="en-US" dirty="0" smtClean="0"/>
              <a:t>Data are TIFF files ~10MB each, ~1000 files per data set</a:t>
            </a:r>
          </a:p>
          <a:p>
            <a:pPr lvl="1"/>
            <a:r>
              <a:rPr lang="en-US" dirty="0" smtClean="0"/>
              <a:t>Current max performance is ~200MB/sec</a:t>
            </a:r>
          </a:p>
          <a:p>
            <a:pPr marL="457200" indent="-457200">
              <a:buFont typeface="+mj-lt"/>
              <a:buAutoNum type="arabicPeriod"/>
            </a:pPr>
            <a:r>
              <a:rPr lang="en-US" dirty="0" smtClean="0"/>
              <a:t>Automated workflow pushes data to NERSC for analysis</a:t>
            </a:r>
          </a:p>
          <a:p>
            <a:pPr lvl="1"/>
            <a:r>
              <a:rPr lang="en-US" dirty="0" smtClean="0"/>
              <a:t>Workflow managed using signal files</a:t>
            </a:r>
          </a:p>
          <a:p>
            <a:pPr lvl="1"/>
            <a:r>
              <a:rPr lang="en-US" dirty="0" smtClean="0"/>
              <a:t>Data set is rolled up into an HDF5 file</a:t>
            </a:r>
          </a:p>
          <a:p>
            <a:pPr lvl="1"/>
            <a:r>
              <a:rPr lang="en-US" dirty="0" smtClean="0"/>
              <a:t>Python scripts drive Globus Online CLI</a:t>
            </a:r>
          </a:p>
          <a:p>
            <a:pPr lvl="1"/>
            <a:r>
              <a:rPr lang="en-US" dirty="0" smtClean="0"/>
              <a:t>Data transferred to NERSC DTNs at ~300MB/sec</a:t>
            </a:r>
          </a:p>
          <a:p>
            <a:pPr marL="457200" indent="-457200">
              <a:buFont typeface="+mj-lt"/>
              <a:buAutoNum type="arabicPeriod"/>
            </a:pPr>
            <a:r>
              <a:rPr lang="en-US" dirty="0" smtClean="0"/>
              <a:t>Analysis results pulled back to </a:t>
            </a:r>
            <a:r>
              <a:rPr lang="en-US" dirty="0" err="1" smtClean="0"/>
              <a:t>beamline</a:t>
            </a:r>
            <a:r>
              <a:rPr lang="en-US" dirty="0" smtClean="0"/>
              <a:t> DTN</a:t>
            </a:r>
          </a:p>
          <a:p>
            <a:pPr lvl="1"/>
            <a:r>
              <a:rPr lang="en-US" dirty="0" smtClean="0"/>
              <a:t>Additional analysis done on workstations (still use some proprietary tools)</a:t>
            </a:r>
          </a:p>
          <a:p>
            <a:pPr lvl="1"/>
            <a:r>
              <a:rPr lang="en-US" dirty="0" smtClean="0"/>
              <a:t>Primary data export is via Globus Online from </a:t>
            </a:r>
            <a:r>
              <a:rPr lang="en-US" dirty="0" err="1" smtClean="0"/>
              <a:t>beamline</a:t>
            </a:r>
            <a:r>
              <a:rPr lang="en-US" dirty="0" smtClean="0"/>
              <a:t> DTN</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23</a:t>
            </a:fld>
            <a:endParaRPr lang="en-US" dirty="0"/>
          </a:p>
        </p:txBody>
      </p:sp>
    </p:spTree>
    <p:extLst>
      <p:ext uri="{BB962C8B-B14F-4D97-AF65-F5344CB8AC3E}">
        <p14:creationId xmlns:p14="http://schemas.microsoft.com/office/powerpoint/2010/main" val="2081302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a:t>
            </a:fld>
            <a:endParaRPr lang="en-US" dirty="0"/>
          </a:p>
        </p:txBody>
      </p:sp>
    </p:spTree>
    <p:extLst>
      <p:ext uri="{BB962C8B-B14F-4D97-AF65-F5344CB8AC3E}">
        <p14:creationId xmlns:p14="http://schemas.microsoft.com/office/powerpoint/2010/main" val="1401659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low-res map shows why most of our data flows terminate outside the national lab complex.  </a:t>
            </a:r>
          </a:p>
          <a:p>
            <a:endParaRPr lang="en-US" baseline="0" dirty="0" smtClean="0"/>
          </a:p>
          <a:p>
            <a:pPr marL="0" marR="0" lvl="1" indent="0" algn="l" defTabSz="457200" rtl="0" eaLnBrk="0" fontAlgn="base" latinLnBrk="0" hangingPunct="0">
              <a:lnSpc>
                <a:spcPct val="100000"/>
              </a:lnSpc>
              <a:spcBef>
                <a:spcPct val="30000"/>
              </a:spcBef>
              <a:spcAft>
                <a:spcPct val="0"/>
              </a:spcAft>
              <a:buClrTx/>
              <a:buSzTx/>
              <a:buFontTx/>
              <a:buNone/>
              <a:tabLst/>
              <a:defRPr/>
            </a:pPr>
            <a:r>
              <a:rPr lang="en-US" sz="1800" dirty="0" smtClean="0">
                <a:ea typeface="ＭＳ Ｐゴシック" pitchFamily="34" charset="-128"/>
              </a:rPr>
              <a:t>=-=-=-=-=-=-=-=-=-</a:t>
            </a:r>
            <a:endParaRPr lang="en-US" baseline="0" dirty="0" smtClean="0"/>
          </a:p>
          <a:p>
            <a:endParaRPr lang="en-US" baseline="0" dirty="0" smtClean="0"/>
          </a:p>
          <a:p>
            <a:pPr>
              <a:lnSpc>
                <a:spcPct val="90000"/>
              </a:lnSpc>
              <a:buFont typeface="Wingdings" pitchFamily="2" charset="2"/>
              <a:buChar char="Ø"/>
            </a:pPr>
            <a:r>
              <a:rPr lang="en-US" sz="2000" b="1" dirty="0" smtClean="0">
                <a:ea typeface="ＭＳ Ｐゴシック" pitchFamily="34" charset="-128"/>
              </a:rPr>
              <a:t>ESnet  - the Energy Sciences Network - is an SC program whose </a:t>
            </a:r>
            <a:r>
              <a:rPr lang="en-US" sz="2000" b="1" u="sng" dirty="0" smtClean="0">
                <a:ea typeface="ＭＳ Ｐゴシック" pitchFamily="34" charset="-128"/>
              </a:rPr>
              <a:t>primary mission is to enable the large-scale science</a:t>
            </a:r>
            <a:r>
              <a:rPr lang="en-US" sz="2000" b="1" dirty="0" smtClean="0">
                <a:ea typeface="ＭＳ Ｐゴシック" pitchFamily="34" charset="-128"/>
              </a:rPr>
              <a:t> of the Office of Science that depends on</a:t>
            </a:r>
            <a:r>
              <a:rPr lang="en-US" sz="2000" dirty="0" smtClean="0">
                <a:ea typeface="ＭＳ Ｐゴシック" pitchFamily="34" charset="-128"/>
              </a:rPr>
              <a:t>:</a:t>
            </a:r>
          </a:p>
          <a:p>
            <a:pPr lvl="1" indent="-287338">
              <a:lnSpc>
                <a:spcPct val="90000"/>
              </a:lnSpc>
              <a:spcBef>
                <a:spcPct val="15000"/>
              </a:spcBef>
            </a:pPr>
            <a:r>
              <a:rPr lang="en-US" sz="1800" dirty="0" smtClean="0">
                <a:ea typeface="ＭＳ Ｐゴシック" pitchFamily="34" charset="-128"/>
              </a:rPr>
              <a:t>Multi-institution, world-wide collaboration</a:t>
            </a:r>
          </a:p>
          <a:p>
            <a:pPr lvl="1" indent="-287338">
              <a:lnSpc>
                <a:spcPct val="90000"/>
              </a:lnSpc>
              <a:spcBef>
                <a:spcPct val="15000"/>
              </a:spcBef>
            </a:pPr>
            <a:endParaRPr lang="en-US" sz="1800" dirty="0" smtClean="0">
              <a:ea typeface="ＭＳ Ｐゴシック" pitchFamily="34" charset="-128"/>
            </a:endParaRPr>
          </a:p>
          <a:p>
            <a:pPr marL="169862" lvl="1" indent="0">
              <a:lnSpc>
                <a:spcPct val="90000"/>
              </a:lnSpc>
              <a:spcBef>
                <a:spcPct val="15000"/>
              </a:spcBef>
              <a:buFont typeface="Wingdings" pitchFamily="2" charset="2"/>
              <a:buNone/>
            </a:pPr>
            <a:r>
              <a:rPr lang="en-US" sz="1800" dirty="0" smtClean="0">
                <a:ea typeface="ＭＳ Ｐゴシック" pitchFamily="34" charset="-128"/>
              </a:rPr>
              <a:t>Data mobility: sharing of massive amounts of data</a:t>
            </a:r>
          </a:p>
          <a:p>
            <a:pPr lvl="1" indent="-287338">
              <a:lnSpc>
                <a:spcPct val="90000"/>
              </a:lnSpc>
              <a:spcBef>
                <a:spcPct val="15000"/>
              </a:spcBef>
              <a:buFont typeface="Wingdings" pitchFamily="2" charset="2"/>
              <a:buChar char="Ø"/>
            </a:pPr>
            <a:endParaRPr lang="en-US" sz="1800" dirty="0" smtClean="0">
              <a:ea typeface="ＭＳ Ｐゴシック" pitchFamily="34" charset="-128"/>
            </a:endParaRPr>
          </a:p>
          <a:p>
            <a:pPr lvl="1" indent="-287338">
              <a:lnSpc>
                <a:spcPct val="90000"/>
              </a:lnSpc>
              <a:spcBef>
                <a:spcPct val="15000"/>
              </a:spcBef>
            </a:pPr>
            <a:r>
              <a:rPr lang="en-US" sz="1800" dirty="0" smtClean="0">
                <a:ea typeface="ＭＳ Ｐゴシック" pitchFamily="34" charset="-128"/>
              </a:rPr>
              <a:t>Distributed data management and processing</a:t>
            </a:r>
          </a:p>
          <a:p>
            <a:pPr lvl="1" indent="-287338">
              <a:lnSpc>
                <a:spcPct val="90000"/>
              </a:lnSpc>
              <a:spcBef>
                <a:spcPct val="15000"/>
              </a:spcBef>
            </a:pPr>
            <a:endParaRPr lang="en-US" sz="1800" dirty="0" smtClean="0">
              <a:ea typeface="ＭＳ Ｐゴシック" pitchFamily="34" charset="-128"/>
            </a:endParaRPr>
          </a:p>
          <a:p>
            <a:pPr lvl="1" indent="-287338">
              <a:lnSpc>
                <a:spcPct val="90000"/>
              </a:lnSpc>
              <a:spcBef>
                <a:spcPct val="15000"/>
              </a:spcBef>
            </a:pPr>
            <a:r>
              <a:rPr lang="en-US" sz="1800" dirty="0" smtClean="0">
                <a:ea typeface="ＭＳ Ｐゴシック" pitchFamily="34" charset="-128"/>
              </a:rPr>
              <a:t>Distributed simulation, visualization, and computational steering</a:t>
            </a:r>
          </a:p>
          <a:p>
            <a:pPr lvl="1" indent="-287338">
              <a:lnSpc>
                <a:spcPct val="90000"/>
              </a:lnSpc>
              <a:spcBef>
                <a:spcPct val="15000"/>
              </a:spcBef>
            </a:pPr>
            <a:endParaRPr lang="en-US" sz="1800" dirty="0" smtClean="0">
              <a:ea typeface="ＭＳ Ｐゴシック" pitchFamily="34" charset="-128"/>
            </a:endParaRPr>
          </a:p>
          <a:p>
            <a:pPr lvl="1" indent="-287338">
              <a:lnSpc>
                <a:spcPct val="90000"/>
              </a:lnSpc>
              <a:spcBef>
                <a:spcPct val="15000"/>
              </a:spcBef>
            </a:pPr>
            <a:r>
              <a:rPr lang="en-US" sz="1800" dirty="0" smtClean="0">
                <a:ea typeface="ＭＳ Ｐゴシック" pitchFamily="34" charset="-128"/>
              </a:rPr>
              <a:t>Collaboration with the US and International Research and Education community</a:t>
            </a:r>
          </a:p>
          <a:p>
            <a:pPr lvl="1" indent="-287338">
              <a:lnSpc>
                <a:spcPct val="90000"/>
              </a:lnSpc>
              <a:spcBef>
                <a:spcPct val="15000"/>
              </a:spcBef>
            </a:pPr>
            <a:endParaRPr lang="en-US" sz="1800" dirty="0" smtClean="0">
              <a:ea typeface="ＭＳ Ｐゴシック" pitchFamily="34" charset="-128"/>
            </a:endParaRPr>
          </a:p>
          <a:p>
            <a:pPr lvl="1" indent="-287338">
              <a:lnSpc>
                <a:spcPct val="90000"/>
              </a:lnSpc>
              <a:spcBef>
                <a:spcPct val="15000"/>
              </a:spcBef>
            </a:pPr>
            <a:r>
              <a:rPr lang="en-US" sz="1800" dirty="0" smtClean="0">
                <a:ea typeface="ＭＳ Ｐゴシック" pitchFamily="34" charset="-128"/>
              </a:rPr>
              <a:t>=-=-=-=-=-=-=-=-=-</a:t>
            </a:r>
          </a:p>
          <a:p>
            <a:pPr lvl="1" indent="-287338">
              <a:lnSpc>
                <a:spcPct val="90000"/>
              </a:lnSpc>
              <a:spcBef>
                <a:spcPct val="15000"/>
              </a:spcBef>
            </a:pPr>
            <a:endParaRPr lang="en-US" sz="1800" dirty="0" smtClean="0">
              <a:ea typeface="ＭＳ Ｐゴシック" pitchFamily="34" charset="-128"/>
            </a:endParaRPr>
          </a:p>
          <a:p>
            <a:pPr marL="341313" indent="-341313">
              <a:lnSpc>
                <a:spcPct val="90000"/>
              </a:lnSpc>
              <a:buSzTx/>
            </a:pPr>
            <a:r>
              <a:rPr lang="en-US" sz="2000" dirty="0" smtClean="0">
                <a:ea typeface="ＭＳ Ｐゴシック" pitchFamily="34" charset="-128"/>
              </a:rPr>
              <a:t>ESnet connects the Office of Science National Laboratories and user facilities to each other and to collaborators worldwide</a:t>
            </a:r>
          </a:p>
          <a:p>
            <a:pPr marL="341313" indent="-341313">
              <a:lnSpc>
                <a:spcPct val="90000"/>
              </a:lnSpc>
              <a:buSzTx/>
            </a:pPr>
            <a:endParaRPr lang="en-US" sz="2000" dirty="0" smtClean="0">
              <a:ea typeface="ＭＳ Ｐゴシック" pitchFamily="34" charset="-128"/>
            </a:endParaRPr>
          </a:p>
          <a:p>
            <a:pPr marL="341313" indent="-341313">
              <a:lnSpc>
                <a:spcPct val="90000"/>
              </a:lnSpc>
              <a:buSzTx/>
            </a:pPr>
            <a:r>
              <a:rPr lang="en-US" sz="1800" dirty="0" smtClean="0">
                <a:ea typeface="ＭＳ Ｐゴシック" pitchFamily="34" charset="-128"/>
              </a:rPr>
              <a:t>	Ames, Argonne, Brookhaven, </a:t>
            </a:r>
            <a:r>
              <a:rPr lang="en-US" sz="1800" dirty="0" err="1" smtClean="0">
                <a:ea typeface="ＭＳ Ｐゴシック" pitchFamily="34" charset="-128"/>
              </a:rPr>
              <a:t>Fermilab</a:t>
            </a:r>
            <a:r>
              <a:rPr lang="en-US" sz="1800" dirty="0" smtClean="0">
                <a:ea typeface="ＭＳ Ｐゴシック" pitchFamily="34" charset="-128"/>
              </a:rPr>
              <a:t>, Lawrence Berkeley, Oak Ridge, Pacific Northwest, Princeton Plasma Physics, SLAC, and Thomas Jefferson National Accelerator Facility,</a:t>
            </a:r>
          </a:p>
          <a:p>
            <a:pPr lvl="1" indent="-287338">
              <a:lnSpc>
                <a:spcPct val="90000"/>
              </a:lnSpc>
            </a:pPr>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3211627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sz="1200" kern="1200" dirty="0" err="1" smtClean="0">
                <a:solidFill>
                  <a:schemeClr val="tx1"/>
                </a:solidFill>
                <a:latin typeface="+mn-lt"/>
                <a:ea typeface="ＭＳ Ｐゴシック" pitchFamily="-108" charset="-128"/>
                <a:cs typeface="+mn-cs"/>
              </a:rPr>
              <a:t>Beamline</a:t>
            </a:r>
            <a:r>
              <a:rPr lang="en-US" sz="1200" kern="1200" dirty="0" smtClean="0">
                <a:solidFill>
                  <a:schemeClr val="tx1"/>
                </a:solidFill>
                <a:latin typeface="+mn-lt"/>
                <a:ea typeface="ＭＳ Ｐゴシック" pitchFamily="-108" charset="-128"/>
                <a:cs typeface="+mn-cs"/>
              </a:rPr>
              <a:t> 8.3.2 at the Advanced Light Source is a Synchrotron-based Hard X-ray Micro-Tomography instrument. It allows non-destructive 3-Dimensional imaging of solid objects at a resolution of approximately 1 micron.</a:t>
            </a:r>
          </a:p>
          <a:p>
            <a:pPr lvl="2"/>
            <a:endParaRPr lang="en-US" dirty="0" smtClean="0"/>
          </a:p>
          <a:p>
            <a:pPr lvl="2"/>
            <a:r>
              <a:rPr lang="en-US" dirty="0" smtClean="0"/>
              <a:t>10</a:t>
            </a:r>
            <a:r>
              <a:rPr lang="en-US" baseline="30000" dirty="0" smtClean="0"/>
              <a:t>6</a:t>
            </a:r>
            <a:r>
              <a:rPr lang="en-US" dirty="0" smtClean="0"/>
              <a:t> increase in data output compared to previous generation</a:t>
            </a:r>
          </a:p>
          <a:p>
            <a:pPr lvl="2"/>
            <a:r>
              <a:rPr lang="en-US" dirty="0" smtClean="0"/>
              <a:t>8 </a:t>
            </a:r>
            <a:r>
              <a:rPr lang="en-US" dirty="0" err="1" smtClean="0"/>
              <a:t>Gbps</a:t>
            </a:r>
            <a:r>
              <a:rPr lang="en-US" dirty="0" smtClean="0"/>
              <a:t> flows to supercomputer for real-time analysis</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a:t>
            </a:fld>
            <a:endParaRPr lang="en-US" dirty="0"/>
          </a:p>
        </p:txBody>
      </p:sp>
    </p:spTree>
    <p:extLst>
      <p:ext uri="{BB962C8B-B14F-4D97-AF65-F5344CB8AC3E}">
        <p14:creationId xmlns:p14="http://schemas.microsoft.com/office/powerpoint/2010/main" val="2954446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4130357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sz="1000" dirty="0" smtClean="0"/>
              <a:t>This should</a:t>
            </a:r>
            <a:r>
              <a:rPr lang="en-US" sz="1000" baseline="0" dirty="0" smtClean="0"/>
              <a:t> not be news.  The news is that there is convergence on how to support things in the network space.  </a:t>
            </a:r>
            <a:endParaRPr lang="en-US" sz="1000" dirty="0" smtClean="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10</a:t>
            </a:fld>
            <a:endParaRPr lang="en-US" dirty="0"/>
          </a:p>
        </p:txBody>
      </p:sp>
    </p:spTree>
    <p:extLst>
      <p:ext uri="{BB962C8B-B14F-4D97-AF65-F5344CB8AC3E}">
        <p14:creationId xmlns:p14="http://schemas.microsoft.com/office/powerpoint/2010/main" val="3984827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baseline="0" dirty="0" smtClean="0"/>
              <a:t>This does not include information about LHC sites – only two of the six DOE science program offices</a:t>
            </a:r>
          </a:p>
          <a:p>
            <a:pPr marL="171450" indent="-171450">
              <a:buFontTx/>
              <a:buChar char="•"/>
            </a:pPr>
            <a:r>
              <a:rPr lang="en-US" baseline="0" dirty="0" smtClean="0"/>
              <a:t>Thousands and thousands of scientists</a:t>
            </a:r>
          </a:p>
          <a:p>
            <a:pPr marL="171450" indent="-171450">
              <a:buFontTx/>
              <a:buChar char="•"/>
            </a:pPr>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11</a:t>
            </a:fld>
            <a:endParaRPr lang="en-US" dirty="0"/>
          </a:p>
        </p:txBody>
      </p:sp>
    </p:spTree>
    <p:extLst>
      <p:ext uri="{BB962C8B-B14F-4D97-AF65-F5344CB8AC3E}">
        <p14:creationId xmlns:p14="http://schemas.microsoft.com/office/powerpoint/2010/main" val="1928162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baseline="0" dirty="0" smtClean="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12</a:t>
            </a:fld>
            <a:endParaRPr lang="en-US" dirty="0"/>
          </a:p>
        </p:txBody>
      </p:sp>
    </p:spTree>
    <p:extLst>
      <p:ext uri="{BB962C8B-B14F-4D97-AF65-F5344CB8AC3E}">
        <p14:creationId xmlns:p14="http://schemas.microsoft.com/office/powerpoint/2010/main" val="2202485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baseline="0" dirty="0" smtClean="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13</a:t>
            </a:fld>
            <a:endParaRPr lang="en-US" dirty="0"/>
          </a:p>
        </p:txBody>
      </p:sp>
    </p:spTree>
    <p:extLst>
      <p:ext uri="{BB962C8B-B14F-4D97-AF65-F5344CB8AC3E}">
        <p14:creationId xmlns:p14="http://schemas.microsoft.com/office/powerpoint/2010/main" val="319879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3160742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169415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744348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122207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270973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262692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3251054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17949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1422560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1094088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24593376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95472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descr="ppt-temp-OIN-05.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92739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urawski@es.net" TargetMode="External"/><Relationship Id="rId4" Type="http://schemas.openxmlformats.org/officeDocument/2006/relationships/hyperlink" Target="mailto:mchester@es.net" TargetMode="External"/><Relationship Id="rId5" Type="http://schemas.openxmlformats.org/officeDocument/2006/relationships/hyperlink" Target="mailto:engage@es.net" TargetMode="External"/><Relationship Id="rId6" Type="http://schemas.openxmlformats.org/officeDocument/2006/relationships/hyperlink" Target="http://fasterdata.es.net" TargetMode="External"/><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hyperlink" Target="mailto:engage@es.net" TargetMode="External"/><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mailto:engage@es.ne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es.net/about/science-requirements/network-requirements-reviews/"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23.png"/><Relationship Id="rId5" Type="http://schemas.openxmlformats.org/officeDocument/2006/relationships/image" Target="../media/image24.png"/><Relationship Id="rId6" Type="http://schemas.openxmlformats.org/officeDocument/2006/relationships/image" Target="../media/image25.png"/><Relationship Id="rId7" Type="http://schemas.openxmlformats.org/officeDocument/2006/relationships/image" Target="../media/image26.jpg"/><Relationship Id="rId8" Type="http://schemas.openxmlformats.org/officeDocument/2006/relationships/image" Target="../media/image27.jpg"/><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mailto:engage@es.ne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1" Type="http://schemas.openxmlformats.org/officeDocument/2006/relationships/image" Target="../media/image37.png"/><Relationship Id="rId12" Type="http://schemas.openxmlformats.org/officeDocument/2006/relationships/hyperlink" Target="mailto:engage@es.net" TargetMode="External"/><Relationship Id="rId1" Type="http://schemas.openxmlformats.org/officeDocument/2006/relationships/slideLayout" Target="../slideLayouts/slideLayout6.xml"/><Relationship Id="rId2" Type="http://schemas.openxmlformats.org/officeDocument/2006/relationships/image" Target="../media/image32.png"/><Relationship Id="rId3" Type="http://schemas.microsoft.com/office/2007/relationships/hdphoto" Target="../media/hdphoto1.wdp"/><Relationship Id="rId4" Type="http://schemas.openxmlformats.org/officeDocument/2006/relationships/image" Target="../media/image33.png"/><Relationship Id="rId5" Type="http://schemas.microsoft.com/office/2007/relationships/hdphoto" Target="../media/hdphoto2.wdp"/><Relationship Id="rId6" Type="http://schemas.openxmlformats.org/officeDocument/2006/relationships/image" Target="../media/image34.png"/><Relationship Id="rId7" Type="http://schemas.microsoft.com/office/2007/relationships/hdphoto" Target="../media/hdphoto3.wdp"/><Relationship Id="rId8" Type="http://schemas.openxmlformats.org/officeDocument/2006/relationships/image" Target="../media/image35.jpeg"/><Relationship Id="rId9" Type="http://schemas.openxmlformats.org/officeDocument/2006/relationships/image" Target="../media/image36.png"/><Relationship Id="rId10"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image" Target="../media/image38.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image" Target="../media/image39.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mailto:zurawski@es.net" TargetMode="External"/><Relationship Id="rId4" Type="http://schemas.openxmlformats.org/officeDocument/2006/relationships/hyperlink" Target="mailto:mchester@es.net" TargetMode="External"/><Relationship Id="rId5" Type="http://schemas.openxmlformats.org/officeDocument/2006/relationships/hyperlink" Target="mailto:engage@es.net" TargetMode="External"/><Relationship Id="rId6" Type="http://schemas.openxmlformats.org/officeDocument/2006/relationships/hyperlink" Target="http://fasterdata.es.net" TargetMode="External"/><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mailto:engage@es.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pn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8"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hyperlink" Target="mailto:engage@es.ne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 Id="rId3" Type="http://schemas.openxmlformats.org/officeDocument/2006/relationships/hyperlink" Target="mailto:engage@es.ne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g"/><Relationship Id="rId6" Type="http://schemas.openxmlformats.org/officeDocument/2006/relationships/image" Target="../media/image13.jpg"/><Relationship Id="rId7" Type="http://schemas.openxmlformats.org/officeDocument/2006/relationships/hyperlink" Target="mailto:engage@es.net" TargetMode="External"/><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hyperlink" Target="mailto:engage@es.net" TargetMode="External"/><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964" y="5766741"/>
            <a:ext cx="2803406"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ectangle 5"/>
          <p:cNvSpPr/>
          <p:nvPr/>
        </p:nvSpPr>
        <p:spPr>
          <a:xfrm>
            <a:off x="6293556" y="5766741"/>
            <a:ext cx="2560695"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pt-temp-OIN-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 Placeholder 7"/>
          <p:cNvSpPr txBox="1">
            <a:spLocks/>
          </p:cNvSpPr>
          <p:nvPr/>
        </p:nvSpPr>
        <p:spPr>
          <a:xfrm>
            <a:off x="4648200" y="4689887"/>
            <a:ext cx="4495800" cy="2153708"/>
          </a:xfrm>
          <a:prstGeom prst="rect">
            <a:avLst/>
          </a:prstGeom>
        </p:spPr>
        <p:txBody>
          <a:bodyPr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z="1200" i="1" dirty="0" smtClean="0"/>
              <a:t>Jason Zurawski - </a:t>
            </a:r>
            <a:r>
              <a:rPr lang="en-US" sz="1200" i="1" dirty="0" smtClean="0">
                <a:hlinkClick r:id="rId3"/>
              </a:rPr>
              <a:t>zurawski@es.net</a:t>
            </a:r>
            <a:r>
              <a:rPr lang="en-US" sz="1200" i="1" dirty="0" smtClean="0"/>
              <a:t> </a:t>
            </a:r>
          </a:p>
          <a:p>
            <a:pPr>
              <a:defRPr/>
            </a:pPr>
            <a:r>
              <a:rPr lang="en-US" sz="1200" i="1" dirty="0" smtClean="0"/>
              <a:t>Mary Hester – </a:t>
            </a:r>
            <a:r>
              <a:rPr lang="en-US" sz="1200" i="1" dirty="0" smtClean="0">
                <a:hlinkClick r:id="rId4"/>
              </a:rPr>
              <a:t>mchester@es.net</a:t>
            </a:r>
            <a:r>
              <a:rPr lang="en-US" sz="1200" i="1" dirty="0" smtClean="0"/>
              <a:t> </a:t>
            </a:r>
          </a:p>
          <a:p>
            <a:pPr>
              <a:defRPr/>
            </a:pPr>
            <a:r>
              <a:rPr lang="en-US" sz="1200" dirty="0" smtClean="0"/>
              <a:t>	</a:t>
            </a:r>
          </a:p>
          <a:p>
            <a:pPr>
              <a:defRPr/>
            </a:pPr>
            <a:r>
              <a:rPr lang="en-US" sz="1200" dirty="0"/>
              <a:t>	</a:t>
            </a:r>
            <a:r>
              <a:rPr lang="en-US" sz="1200" dirty="0" smtClean="0"/>
              <a:t>		ESnet Science Engagement – </a:t>
            </a:r>
            <a:r>
              <a:rPr lang="en-US" sz="1200" dirty="0" smtClean="0">
                <a:hlinkClick r:id="rId5"/>
              </a:rPr>
              <a:t>engage@es.net</a:t>
            </a:r>
            <a:endParaRPr lang="en-US" sz="1200" dirty="0"/>
          </a:p>
          <a:p>
            <a:pPr>
              <a:defRPr/>
            </a:pPr>
            <a:endParaRPr lang="en-US" sz="1200" dirty="0" smtClean="0"/>
          </a:p>
          <a:p>
            <a:pPr>
              <a:defRPr/>
            </a:pPr>
            <a:r>
              <a:rPr lang="en-US" dirty="0" smtClean="0"/>
              <a:t>	</a:t>
            </a:r>
          </a:p>
          <a:p>
            <a:pPr>
              <a:defRPr/>
            </a:pPr>
            <a:endParaRPr lang="en-US" dirty="0">
              <a:hlinkClick r:id=""/>
            </a:endParaRPr>
          </a:p>
          <a:p>
            <a:pPr>
              <a:defRPr/>
            </a:pPr>
            <a:endParaRPr lang="en-US" dirty="0">
              <a:hlinkClick r:id=""/>
            </a:endParaRPr>
          </a:p>
          <a:p>
            <a:pPr algn="r">
              <a:defRPr/>
            </a:pPr>
            <a:r>
              <a:rPr lang="en-US" dirty="0" smtClean="0">
                <a:hlinkClick r:id="rId6"/>
              </a:rPr>
              <a:t>http://fasterdata.es.net</a:t>
            </a:r>
            <a:r>
              <a:rPr lang="en-US" dirty="0" smtClean="0"/>
              <a:t> </a:t>
            </a:r>
          </a:p>
        </p:txBody>
      </p:sp>
      <p:sp>
        <p:nvSpPr>
          <p:cNvPr id="8" name="Title 1"/>
          <p:cNvSpPr>
            <a:spLocks noGrp="1"/>
          </p:cNvSpPr>
          <p:nvPr>
            <p:ph type="title"/>
          </p:nvPr>
        </p:nvSpPr>
        <p:spPr>
          <a:xfrm>
            <a:off x="0" y="274638"/>
            <a:ext cx="9144000" cy="1143000"/>
          </a:xfrm>
        </p:spPr>
        <p:txBody>
          <a:bodyPr>
            <a:normAutofit fontScale="90000"/>
          </a:bodyPr>
          <a:lstStyle/>
          <a:p>
            <a:r>
              <a:rPr lang="en-US" sz="4000" dirty="0" smtClean="0"/>
              <a:t>The Importance of Science Engagement</a:t>
            </a:r>
            <a:endParaRPr lang="en-US" sz="4000" dirty="0"/>
          </a:p>
        </p:txBody>
      </p:sp>
    </p:spTree>
    <p:extLst>
      <p:ext uri="{BB962C8B-B14F-4D97-AF65-F5344CB8AC3E}">
        <p14:creationId xmlns:p14="http://schemas.microsoft.com/office/powerpoint/2010/main" val="1848293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0677"/>
            <a:ext cx="8229600" cy="1143000"/>
          </a:xfrm>
        </p:spPr>
        <p:txBody>
          <a:bodyPr>
            <a:normAutofit/>
          </a:bodyPr>
          <a:lstStyle/>
          <a:p>
            <a:r>
              <a:rPr lang="en-US" sz="4000" dirty="0"/>
              <a:t>What is there to worry about?</a:t>
            </a:r>
          </a:p>
        </p:txBody>
      </p:sp>
      <p:pic>
        <p:nvPicPr>
          <p:cNvPr id="6" name="Picture 5" descr="big-wav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46792" y="1331957"/>
            <a:ext cx="3597208" cy="2312232"/>
          </a:xfrm>
          <a:prstGeom prst="rect">
            <a:avLst/>
          </a:prstGeom>
        </p:spPr>
      </p:pic>
      <p:sp>
        <p:nvSpPr>
          <p:cNvPr id="8" name="TextBox 7"/>
          <p:cNvSpPr txBox="1"/>
          <p:nvPr/>
        </p:nvSpPr>
        <p:spPr>
          <a:xfrm>
            <a:off x="5693879" y="3644189"/>
            <a:ext cx="3164219" cy="400110"/>
          </a:xfrm>
          <a:prstGeom prst="rect">
            <a:avLst/>
          </a:prstGeom>
          <a:noFill/>
        </p:spPr>
        <p:txBody>
          <a:bodyPr wrap="square" rtlCol="0">
            <a:spAutoFit/>
          </a:bodyPr>
          <a:lstStyle/>
          <a:p>
            <a:pPr algn="ctr"/>
            <a:r>
              <a:rPr lang="en-US" sz="1000" dirty="0">
                <a:solidFill>
                  <a:srgbClr val="FF0000"/>
                </a:solidFill>
              </a:rPr>
              <a:t>© Owen Humphreys/National Geographic Traveler Photo Contest 2013</a:t>
            </a:r>
          </a:p>
        </p:txBody>
      </p:sp>
      <p:sp>
        <p:nvSpPr>
          <p:cNvPr id="9" name="Content Placeholder 2"/>
          <p:cNvSpPr>
            <a:spLocks noGrp="1"/>
          </p:cNvSpPr>
          <p:nvPr>
            <p:ph idx="1"/>
          </p:nvPr>
        </p:nvSpPr>
        <p:spPr>
          <a:xfrm>
            <a:off x="196698" y="1303677"/>
            <a:ext cx="5089592" cy="3075144"/>
          </a:xfrm>
        </p:spPr>
        <p:txBody>
          <a:bodyPr>
            <a:normAutofit/>
          </a:bodyPr>
          <a:lstStyle/>
          <a:p>
            <a:pPr marL="0" indent="0">
              <a:buNone/>
            </a:pPr>
            <a:r>
              <a:rPr lang="en-US" sz="1600" b="1" i="1" dirty="0">
                <a:solidFill>
                  <a:prstClr val="black"/>
                </a:solidFill>
              </a:rPr>
              <a:t>High Energy Physics</a:t>
            </a:r>
          </a:p>
          <a:p>
            <a:pPr lvl="1">
              <a:buFont typeface="Arial"/>
              <a:buChar char="•"/>
            </a:pPr>
            <a:r>
              <a:rPr lang="en-US" sz="1600" dirty="0">
                <a:solidFill>
                  <a:prstClr val="black"/>
                </a:solidFill>
              </a:rPr>
              <a:t>LHC experiments produce &amp; distribute petabytes of data/year</a:t>
            </a:r>
          </a:p>
          <a:p>
            <a:pPr lvl="1">
              <a:buFont typeface="Arial"/>
              <a:buChar char="•"/>
            </a:pPr>
            <a:r>
              <a:rPr lang="en-US" sz="1600" dirty="0">
                <a:solidFill>
                  <a:prstClr val="black"/>
                </a:solidFill>
              </a:rPr>
              <a:t>Peak data rates increase 3-5x over 5 years</a:t>
            </a:r>
            <a:endParaRPr lang="en-US" sz="1600" b="1" i="1" dirty="0" smtClean="0">
              <a:solidFill>
                <a:prstClr val="black"/>
              </a:solidFill>
            </a:endParaRPr>
          </a:p>
          <a:p>
            <a:pPr marL="0" indent="0">
              <a:buNone/>
            </a:pPr>
            <a:r>
              <a:rPr lang="en-US" sz="1600" b="1" i="1" dirty="0" smtClean="0">
                <a:solidFill>
                  <a:prstClr val="black"/>
                </a:solidFill>
              </a:rPr>
              <a:t>Genomics</a:t>
            </a:r>
            <a:endParaRPr lang="en-US" sz="1600" b="1" i="1" dirty="0">
              <a:solidFill>
                <a:prstClr val="black"/>
              </a:solidFill>
            </a:endParaRPr>
          </a:p>
          <a:p>
            <a:pPr lvl="1">
              <a:buFont typeface="Arial"/>
              <a:buChar char="•"/>
            </a:pPr>
            <a:r>
              <a:rPr lang="en-US" sz="1600" dirty="0">
                <a:solidFill>
                  <a:prstClr val="black"/>
                </a:solidFill>
              </a:rPr>
              <a:t>Sequencer data volume increasing 12x over the next 3 </a:t>
            </a:r>
            <a:r>
              <a:rPr lang="en-US" sz="1600" dirty="0" smtClean="0">
                <a:solidFill>
                  <a:prstClr val="black"/>
                </a:solidFill>
              </a:rPr>
              <a:t>years</a:t>
            </a:r>
            <a:endParaRPr lang="en-US" sz="1600" dirty="0">
              <a:solidFill>
                <a:prstClr val="black"/>
              </a:solidFill>
            </a:endParaRPr>
          </a:p>
          <a:p>
            <a:pPr lvl="1">
              <a:buFont typeface="Arial"/>
              <a:buChar char="•"/>
            </a:pPr>
            <a:r>
              <a:rPr lang="en-US" sz="1600" dirty="0">
                <a:solidFill>
                  <a:prstClr val="black"/>
                </a:solidFill>
              </a:rPr>
              <a:t>Sequencer cost decreasing by 10x over same time </a:t>
            </a:r>
            <a:r>
              <a:rPr lang="en-US" sz="1600" dirty="0" smtClean="0">
                <a:solidFill>
                  <a:prstClr val="black"/>
                </a:solidFill>
              </a:rPr>
              <a:t>period</a:t>
            </a:r>
          </a:p>
          <a:p>
            <a:pPr marL="0" indent="0">
              <a:buNone/>
            </a:pPr>
            <a:r>
              <a:rPr lang="en-US" sz="1600" b="1" i="1" dirty="0" smtClean="0">
                <a:solidFill>
                  <a:prstClr val="black"/>
                </a:solidFill>
              </a:rPr>
              <a:t>Light Sources</a:t>
            </a:r>
            <a:endParaRPr lang="en-US" sz="1600" dirty="0">
              <a:solidFill>
                <a:prstClr val="black"/>
              </a:solidFill>
            </a:endParaRPr>
          </a:p>
        </p:txBody>
      </p:sp>
      <p:sp>
        <p:nvSpPr>
          <p:cNvPr id="10" name="Content Placeholder 2"/>
          <p:cNvSpPr txBox="1">
            <a:spLocks/>
          </p:cNvSpPr>
          <p:nvPr/>
        </p:nvSpPr>
        <p:spPr bwMode="auto">
          <a:xfrm>
            <a:off x="196698" y="4010671"/>
            <a:ext cx="8661400" cy="19732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spcBef>
                <a:spcPts val="1200"/>
              </a:spcBef>
              <a:spcAft>
                <a:spcPct val="0"/>
              </a:spcAft>
              <a:defRPr sz="2000" kern="1200">
                <a:solidFill>
                  <a:schemeClr val="tx1"/>
                </a:solidFill>
                <a:latin typeface="+mn-lt"/>
                <a:ea typeface="ＭＳ Ｐゴシック" pitchFamily="-108" charset="-128"/>
                <a:cs typeface="ＭＳ Ｐゴシック" pitchFamily="-108" charset="-128"/>
              </a:defRPr>
            </a:lvl1pPr>
            <a:lvl2pPr marL="457200" indent="-228600" algn="l" defTabSz="457200" rtl="0" eaLnBrk="0" fontAlgn="base" hangingPunct="0">
              <a:spcBef>
                <a:spcPts val="900"/>
              </a:spcBef>
              <a:spcAft>
                <a:spcPct val="0"/>
              </a:spcAft>
              <a:buSzPct val="100000"/>
              <a:buFont typeface="Arial" charset="0"/>
              <a:buChar char="•"/>
              <a:defRPr sz="2000" kern="1200">
                <a:solidFill>
                  <a:schemeClr val="tx1"/>
                </a:solidFill>
                <a:latin typeface="+mn-lt"/>
                <a:ea typeface="ＭＳ Ｐゴシック" pitchFamily="-108" charset="-128"/>
                <a:cs typeface="+mn-cs"/>
              </a:defRPr>
            </a:lvl2pPr>
            <a:lvl3pPr marL="685800" indent="-228600" algn="l" defTabSz="457200" rtl="0" eaLnBrk="0" fontAlgn="base" hangingPunct="0">
              <a:spcBef>
                <a:spcPct val="20000"/>
              </a:spcBef>
              <a:spcAft>
                <a:spcPct val="0"/>
              </a:spcAft>
              <a:buSzPct val="85000"/>
              <a:buFont typeface="Lucida Grande" charset="0"/>
              <a:buChar char="-"/>
              <a:defRPr sz="2000" kern="1200">
                <a:solidFill>
                  <a:schemeClr val="tx1"/>
                </a:solidFill>
                <a:latin typeface="+mn-lt"/>
                <a:ea typeface="ＭＳ Ｐゴシック" pitchFamily="-108" charset="-128"/>
                <a:cs typeface="+mn-cs"/>
              </a:defRPr>
            </a:lvl3pPr>
            <a:lvl4pPr marL="914400" indent="-228600" algn="l" defTabSz="457200" rtl="0" eaLnBrk="0" fontAlgn="base" hangingPunct="0">
              <a:spcBef>
                <a:spcPct val="20000"/>
              </a:spcBef>
              <a:spcAft>
                <a:spcPct val="0"/>
              </a:spcAft>
              <a:buSzPct val="80000"/>
              <a:buFont typeface="Arial" charset="0"/>
              <a:buChar char="•"/>
              <a:defRPr sz="2000" kern="1200">
                <a:solidFill>
                  <a:schemeClr val="tx1"/>
                </a:solidFill>
                <a:latin typeface="+mn-lt"/>
                <a:ea typeface="ＭＳ Ｐゴシック" pitchFamily="-108"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8"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2">
              <a:spcBef>
                <a:spcPts val="0"/>
              </a:spcBef>
              <a:buFont typeface="Arial"/>
              <a:buChar char="•"/>
            </a:pPr>
            <a:r>
              <a:rPr lang="en-US" sz="1600" dirty="0" smtClean="0">
                <a:solidFill>
                  <a:prstClr val="black"/>
                </a:solidFill>
              </a:rPr>
              <a:t>Many </a:t>
            </a:r>
            <a:r>
              <a:rPr lang="en-US" sz="1600" dirty="0">
                <a:solidFill>
                  <a:prstClr val="black"/>
                </a:solidFill>
              </a:rPr>
              <a:t>detectors on a Moore’s Law </a:t>
            </a:r>
            <a:r>
              <a:rPr lang="en-US" sz="1600" dirty="0" smtClean="0">
                <a:solidFill>
                  <a:prstClr val="black"/>
                </a:solidFill>
              </a:rPr>
              <a:t>curve</a:t>
            </a:r>
            <a:endParaRPr lang="en-US" sz="1600" dirty="0">
              <a:solidFill>
                <a:prstClr val="black"/>
              </a:solidFill>
            </a:endParaRPr>
          </a:p>
          <a:p>
            <a:pPr lvl="2">
              <a:spcBef>
                <a:spcPts val="0"/>
              </a:spcBef>
              <a:buFont typeface="Arial"/>
              <a:buChar char="•"/>
            </a:pPr>
            <a:r>
              <a:rPr lang="en-US" sz="1600" dirty="0">
                <a:solidFill>
                  <a:prstClr val="black"/>
                </a:solidFill>
              </a:rPr>
              <a:t>Data volumes rendering previous operational models </a:t>
            </a:r>
            <a:r>
              <a:rPr lang="en-US" sz="1600" dirty="0" smtClean="0">
                <a:solidFill>
                  <a:prstClr val="black"/>
                </a:solidFill>
              </a:rPr>
              <a:t>obsolete</a:t>
            </a:r>
          </a:p>
          <a:p>
            <a:pPr marL="0" indent="0"/>
            <a:r>
              <a:rPr lang="en-US" sz="1600" b="1" i="1" dirty="0" smtClean="0">
                <a:solidFill>
                  <a:prstClr val="black"/>
                </a:solidFill>
              </a:rPr>
              <a:t>Common Threads</a:t>
            </a:r>
            <a:endParaRPr lang="en-US" sz="1600" dirty="0" smtClean="0">
              <a:solidFill>
                <a:prstClr val="black"/>
              </a:solidFill>
            </a:endParaRPr>
          </a:p>
          <a:p>
            <a:pPr lvl="2">
              <a:spcBef>
                <a:spcPts val="0"/>
              </a:spcBef>
              <a:buFont typeface="Arial"/>
              <a:buChar char="•"/>
            </a:pPr>
            <a:r>
              <a:rPr lang="en-US" sz="1600" dirty="0" smtClean="0">
                <a:solidFill>
                  <a:prstClr val="black"/>
                </a:solidFill>
              </a:rPr>
              <a:t>Increased capability, greater need for data mobility due to span/depth of collaboration space</a:t>
            </a:r>
          </a:p>
          <a:p>
            <a:pPr lvl="2">
              <a:spcBef>
                <a:spcPts val="0"/>
              </a:spcBef>
              <a:buFont typeface="Arial"/>
              <a:buChar char="•"/>
            </a:pPr>
            <a:r>
              <a:rPr lang="en-US" sz="1600" dirty="0" smtClean="0">
                <a:solidFill>
                  <a:prstClr val="black"/>
                </a:solidFill>
              </a:rPr>
              <a:t>Global is the new local.  Research is no longer done within a domain.  End to end involves many fiefdoms to cross.</a:t>
            </a:r>
          </a:p>
        </p:txBody>
      </p:sp>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437741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C742DE2B-1862-AC46-8E34-76F2DE4B4D31}" type="slidenum">
              <a:rPr lang="en-US" smtClean="0"/>
              <a:pPr>
                <a:defRPr/>
              </a:pPr>
              <a:t>11</a:t>
            </a:fld>
            <a:endParaRPr lang="en-US" dirty="0"/>
          </a:p>
        </p:txBody>
      </p:sp>
      <p:pic>
        <p:nvPicPr>
          <p:cNvPr id="16" name="Picture 15" descr="grn-diamon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965700"/>
            <a:ext cx="381000" cy="381000"/>
          </a:xfrm>
          <a:prstGeom prst="rect">
            <a:avLst/>
          </a:prstGeom>
        </p:spPr>
      </p:pic>
      <p:pic>
        <p:nvPicPr>
          <p:cNvPr id="17" name="Picture 16" descr="ylw-diamon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900" y="4578350"/>
            <a:ext cx="368300" cy="368300"/>
          </a:xfrm>
          <a:prstGeom prst="rect">
            <a:avLst/>
          </a:prstGeom>
        </p:spPr>
      </p:pic>
      <p:pic>
        <p:nvPicPr>
          <p:cNvPr id="18" name="Picture 17" descr="red-diamon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4159250"/>
            <a:ext cx="381000" cy="381000"/>
          </a:xfrm>
          <a:prstGeom prst="rect">
            <a:avLst/>
          </a:prstGeom>
        </p:spPr>
      </p:pic>
      <p:pic>
        <p:nvPicPr>
          <p:cNvPr id="3" name="Picture 2" descr="Screen Shot 2014-04-01 at 3.36.01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562" y="0"/>
            <a:ext cx="9395093" cy="6858000"/>
          </a:xfrm>
          <a:prstGeom prst="rect">
            <a:avLst/>
          </a:prstGeom>
          <a:noFill/>
          <a:ln>
            <a:noFill/>
          </a:ln>
        </p:spPr>
      </p:pic>
      <p:grpSp>
        <p:nvGrpSpPr>
          <p:cNvPr id="10" name="Group 9"/>
          <p:cNvGrpSpPr/>
          <p:nvPr/>
        </p:nvGrpSpPr>
        <p:grpSpPr>
          <a:xfrm>
            <a:off x="38100" y="2110413"/>
            <a:ext cx="2552700" cy="2046714"/>
            <a:chOff x="457200" y="4055428"/>
            <a:chExt cx="2552700" cy="2046714"/>
          </a:xfrm>
        </p:grpSpPr>
        <p:sp>
          <p:nvSpPr>
            <p:cNvPr id="13" name="TextBox 12"/>
            <p:cNvSpPr txBox="1"/>
            <p:nvPr/>
          </p:nvSpPr>
          <p:spPr>
            <a:xfrm>
              <a:off x="457200" y="4055428"/>
              <a:ext cx="2552700" cy="2046714"/>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US" sz="1000" dirty="0"/>
                <a:t> </a:t>
              </a:r>
              <a:r>
                <a:rPr lang="en-US" sz="1000" dirty="0" smtClean="0"/>
                <a:t> </a:t>
              </a:r>
              <a:r>
                <a:rPr lang="en-US" sz="1100" b="1" dirty="0" smtClean="0"/>
                <a:t>Universities funded by DOE &amp; NSF</a:t>
              </a:r>
              <a:r>
                <a:rPr lang="en-US" sz="1000" dirty="0" smtClean="0"/>
                <a:t>	</a:t>
              </a:r>
            </a:p>
            <a:p>
              <a:r>
                <a:rPr lang="en-US" sz="1000" dirty="0" smtClean="0"/>
                <a:t>	BER (genomics, climate)</a:t>
              </a:r>
            </a:p>
            <a:p>
              <a:endParaRPr lang="en-US" sz="1000" dirty="0" smtClean="0"/>
            </a:p>
            <a:p>
              <a:endParaRPr lang="en-US" sz="800" dirty="0" smtClean="0"/>
            </a:p>
            <a:p>
              <a:r>
                <a:rPr lang="en-US" sz="1000" dirty="0" smtClean="0"/>
                <a:t>         	BES (life &amp; materials science)</a:t>
              </a:r>
            </a:p>
            <a:p>
              <a:endParaRPr lang="en-US" sz="1000" dirty="0" smtClean="0"/>
            </a:p>
            <a:p>
              <a:endParaRPr lang="en-US" sz="800" dirty="0" smtClean="0"/>
            </a:p>
            <a:p>
              <a:r>
                <a:rPr lang="en-US" sz="1000" dirty="0" smtClean="0"/>
                <a:t>	CC-NIE awardees (round 1)</a:t>
              </a:r>
            </a:p>
            <a:p>
              <a:endParaRPr lang="en-US" sz="1000" dirty="0"/>
            </a:p>
            <a:p>
              <a:endParaRPr lang="en-US" sz="1000" dirty="0" smtClean="0"/>
            </a:p>
            <a:p>
              <a:r>
                <a:rPr lang="en-US" sz="1000" dirty="0" smtClean="0"/>
                <a:t>             CC</a:t>
              </a:r>
              <a:r>
                <a:rPr lang="en-US" sz="1000" dirty="0"/>
                <a:t>-NIE awardees (round </a:t>
              </a:r>
              <a:r>
                <a:rPr lang="en-US" sz="1000" dirty="0" smtClean="0"/>
                <a:t>2)</a:t>
              </a:r>
            </a:p>
            <a:p>
              <a:endParaRPr lang="en-US" sz="1000" dirty="0"/>
            </a:p>
          </p:txBody>
        </p:sp>
        <p:pic>
          <p:nvPicPr>
            <p:cNvPr id="14" name="Picture 13" descr="grn-diamon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5118100"/>
              <a:ext cx="381000" cy="381000"/>
            </a:xfrm>
            <a:prstGeom prst="rect">
              <a:avLst/>
            </a:prstGeom>
          </p:spPr>
        </p:pic>
        <p:pic>
          <p:nvPicPr>
            <p:cNvPr id="15" name="Picture 14" descr="ylw-diamon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0" y="4730750"/>
              <a:ext cx="368300" cy="368300"/>
            </a:xfrm>
            <a:prstGeom prst="rect">
              <a:avLst/>
            </a:prstGeom>
          </p:spPr>
        </p:pic>
        <p:pic>
          <p:nvPicPr>
            <p:cNvPr id="19" name="Picture 18" descr="red-diamond.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4311650"/>
              <a:ext cx="381000" cy="381000"/>
            </a:xfrm>
            <a:prstGeom prst="rect">
              <a:avLst/>
            </a:prstGeom>
          </p:spPr>
        </p:pic>
      </p:grpSp>
      <p:pic>
        <p:nvPicPr>
          <p:cNvPr id="11" name="Picture 10" descr="Screen Shot 2014-04-01 at 1.06.15 PM.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0500" y="3580695"/>
            <a:ext cx="406428" cy="495334"/>
          </a:xfrm>
          <a:prstGeom prst="rect">
            <a:avLst/>
          </a:prstGeom>
        </p:spPr>
      </p:pic>
    </p:spTree>
    <p:extLst>
      <p:ext uri="{BB962C8B-B14F-4D97-AF65-F5344CB8AC3E}">
        <p14:creationId xmlns:p14="http://schemas.microsoft.com/office/powerpoint/2010/main" val="3449502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Challenges to Network Adoption</a:t>
            </a:r>
            <a:endParaRPr lang="en-US" sz="4000" dirty="0"/>
          </a:p>
        </p:txBody>
      </p:sp>
      <p:sp>
        <p:nvSpPr>
          <p:cNvPr id="6" name="Content Placeholder 5"/>
          <p:cNvSpPr>
            <a:spLocks noGrp="1"/>
          </p:cNvSpPr>
          <p:nvPr>
            <p:ph sz="half" idx="1"/>
          </p:nvPr>
        </p:nvSpPr>
        <p:spPr>
          <a:xfrm>
            <a:off x="355599" y="1417637"/>
            <a:ext cx="4644655" cy="4557167"/>
          </a:xfrm>
        </p:spPr>
        <p:txBody>
          <a:bodyPr>
            <a:normAutofit fontScale="47500" lnSpcReduction="20000"/>
          </a:bodyPr>
          <a:lstStyle/>
          <a:p>
            <a:pPr marL="0" indent="0"/>
            <a:endParaRPr lang="en-US" dirty="0" smtClean="0">
              <a:solidFill>
                <a:prstClr val="black"/>
              </a:solidFill>
            </a:endParaRPr>
          </a:p>
          <a:p>
            <a:pPr marL="285750" indent="-285750">
              <a:buFont typeface="Arial"/>
              <a:buChar char="•"/>
            </a:pPr>
            <a:r>
              <a:rPr lang="en-US" sz="4200" dirty="0" smtClean="0">
                <a:solidFill>
                  <a:prstClr val="black"/>
                </a:solidFill>
              </a:rPr>
              <a:t>C</a:t>
            </a:r>
            <a:r>
              <a:rPr lang="en-US" sz="4200" dirty="0" smtClean="0"/>
              <a:t>auses of performance issues are complicated for users.</a:t>
            </a:r>
          </a:p>
          <a:p>
            <a:pPr marL="285750" lvl="0" indent="-285750">
              <a:buFont typeface="Arial"/>
              <a:buChar char="•"/>
            </a:pPr>
            <a:r>
              <a:rPr lang="en-US" sz="4200" dirty="0" smtClean="0"/>
              <a:t>Lack of communication and collaboration between the CIO’s office and researchers on campus.</a:t>
            </a:r>
          </a:p>
          <a:p>
            <a:pPr marL="285750" lvl="0" indent="-285750">
              <a:buFont typeface="Arial"/>
              <a:buChar char="•"/>
            </a:pPr>
            <a:r>
              <a:rPr lang="en-US" sz="4200" dirty="0" smtClean="0"/>
              <a:t>Lack </a:t>
            </a:r>
            <a:r>
              <a:rPr lang="en-US" sz="4200" dirty="0"/>
              <a:t>of IT expertise within a science collaboration or experimental facility </a:t>
            </a:r>
            <a:endParaRPr lang="en-US" sz="4200" dirty="0" smtClean="0"/>
          </a:p>
          <a:p>
            <a:pPr marL="285750" indent="-285750">
              <a:buFont typeface="Arial"/>
              <a:buChar char="•"/>
            </a:pPr>
            <a:r>
              <a:rPr lang="en-US" sz="4200" dirty="0" smtClean="0"/>
              <a:t>User’s performance expectations </a:t>
            </a:r>
            <a:r>
              <a:rPr lang="en-US" sz="4200" dirty="0"/>
              <a:t>are low (“The network is too slow</a:t>
            </a:r>
            <a:r>
              <a:rPr lang="en-US" sz="4200" dirty="0" smtClean="0"/>
              <a:t>”, “</a:t>
            </a:r>
            <a:r>
              <a:rPr lang="en-US" sz="4200" dirty="0"/>
              <a:t>I tried it and it didn’t work</a:t>
            </a:r>
            <a:r>
              <a:rPr lang="en-US" sz="4200" dirty="0" smtClean="0"/>
              <a:t>”)</a:t>
            </a:r>
            <a:r>
              <a:rPr lang="en-US" sz="4200" dirty="0"/>
              <a:t>. </a:t>
            </a:r>
          </a:p>
          <a:p>
            <a:pPr marL="285750" lvl="0" indent="-285750">
              <a:buFont typeface="Arial"/>
              <a:buChar char="•"/>
            </a:pPr>
            <a:r>
              <a:rPr lang="en-US" sz="4200" dirty="0" smtClean="0"/>
              <a:t>Cultural change is hard </a:t>
            </a:r>
            <a:r>
              <a:rPr lang="en-US" sz="4200" dirty="0"/>
              <a:t>(“we’ve always shipped disks!”).</a:t>
            </a:r>
          </a:p>
          <a:p>
            <a:pPr marL="285750" lvl="0" indent="-285750">
              <a:buFont typeface="Arial"/>
              <a:buChar char="•"/>
            </a:pPr>
            <a:r>
              <a:rPr lang="en-US" sz="4200" dirty="0" smtClean="0"/>
              <a:t>Scientists want to do science not IT support</a:t>
            </a:r>
          </a:p>
        </p:txBody>
      </p:sp>
      <p:pic>
        <p:nvPicPr>
          <p:cNvPr id="3" name="Picture 2" descr="Screen Shot 2014-02-18 at 8.34.56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6185" y="1995660"/>
            <a:ext cx="4049385" cy="2980347"/>
          </a:xfrm>
          <a:prstGeom prst="rect">
            <a:avLst/>
          </a:prstGeom>
        </p:spPr>
      </p:pic>
      <p:sp>
        <p:nvSpPr>
          <p:cNvPr id="5" name="TextBox 4"/>
          <p:cNvSpPr txBox="1"/>
          <p:nvPr/>
        </p:nvSpPr>
        <p:spPr>
          <a:xfrm>
            <a:off x="1739900" y="2928034"/>
            <a:ext cx="6197600" cy="769441"/>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en-US" sz="4400" b="1" dirty="0" smtClean="0"/>
              <a:t>The Capability Gap</a:t>
            </a:r>
            <a:endParaRPr lang="en-US" sz="4400" b="1" dirty="0"/>
          </a:p>
        </p:txBody>
      </p:sp>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891169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sz="4000" dirty="0" smtClean="0"/>
              <a:t>Vision</a:t>
            </a:r>
            <a:endParaRPr lang="en-US" sz="4000" dirty="0"/>
          </a:p>
        </p:txBody>
      </p:sp>
      <p:sp>
        <p:nvSpPr>
          <p:cNvPr id="3" name="Content Placeholder 2"/>
          <p:cNvSpPr>
            <a:spLocks noGrp="1"/>
          </p:cNvSpPr>
          <p:nvPr>
            <p:ph idx="1"/>
          </p:nvPr>
        </p:nvSpPr>
        <p:spPr>
          <a:xfrm>
            <a:off x="765081" y="1616789"/>
            <a:ext cx="7196666" cy="1049226"/>
          </a:xfrm>
        </p:spPr>
        <p:txBody>
          <a:bodyPr>
            <a:noAutofit/>
          </a:bodyPr>
          <a:lstStyle/>
          <a:p>
            <a:pPr marL="457200" lvl="2" indent="0">
              <a:buNone/>
            </a:pPr>
            <a:r>
              <a:rPr lang="en-US" sz="2800" dirty="0"/>
              <a:t>Collaborations at every scale, in every domain, will have the </a:t>
            </a:r>
            <a:r>
              <a:rPr lang="en-US" sz="2800" b="1" dirty="0"/>
              <a:t>information and tools </a:t>
            </a:r>
            <a:r>
              <a:rPr lang="en-US" sz="2800" dirty="0"/>
              <a:t>they need to achieve maximum benefit from </a:t>
            </a:r>
            <a:r>
              <a:rPr lang="en-US" sz="2800" dirty="0" smtClean="0"/>
              <a:t>global networks.</a:t>
            </a:r>
          </a:p>
          <a:p>
            <a:pPr marL="457200" lvl="2" indent="0">
              <a:buNone/>
            </a:pPr>
            <a:endParaRPr lang="en-US" sz="2800" dirty="0"/>
          </a:p>
          <a:p>
            <a:pPr marL="457200" lvl="2" indent="0">
              <a:buNone/>
            </a:pPr>
            <a:r>
              <a:rPr lang="en-US" sz="2800" dirty="0"/>
              <a:t>Scientific progress is </a:t>
            </a:r>
            <a:r>
              <a:rPr lang="en-US" sz="2800" b="1" dirty="0"/>
              <a:t>completely unconstrained </a:t>
            </a:r>
            <a:r>
              <a:rPr lang="en-US" sz="2800" dirty="0"/>
              <a:t>by the physical location of instruments, people, computational resources, or data.  </a:t>
            </a:r>
          </a:p>
          <a:p>
            <a:pPr marL="457200" lvl="2" indent="0" algn="ctr">
              <a:buNone/>
            </a:pPr>
            <a:endParaRPr lang="en-US" sz="2800" dirty="0" smtClean="0"/>
          </a:p>
          <a:p>
            <a:pPr algn="ctr"/>
            <a:endParaRPr lang="en-US" sz="2800" dirty="0"/>
          </a:p>
          <a:p>
            <a:pPr algn="ctr"/>
            <a:endParaRPr lang="en-US" sz="2800" dirty="0"/>
          </a:p>
        </p:txBody>
      </p:sp>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395020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Reviews</a:t>
            </a:r>
            <a:endParaRPr lang="en-US" dirty="0"/>
          </a:p>
        </p:txBody>
      </p:sp>
      <p:sp>
        <p:nvSpPr>
          <p:cNvPr id="3" name="Content Placeholder 2"/>
          <p:cNvSpPr>
            <a:spLocks noGrp="1"/>
          </p:cNvSpPr>
          <p:nvPr>
            <p:ph idx="1"/>
          </p:nvPr>
        </p:nvSpPr>
        <p:spPr>
          <a:xfrm>
            <a:off x="457200" y="1600200"/>
            <a:ext cx="8229600" cy="4332652"/>
          </a:xfrm>
        </p:spPr>
        <p:txBody>
          <a:bodyPr>
            <a:normAutofit fontScale="70000" lnSpcReduction="20000"/>
          </a:bodyPr>
          <a:lstStyle/>
          <a:p>
            <a:pPr marL="0" indent="0">
              <a:buNone/>
            </a:pPr>
            <a:r>
              <a:rPr lang="en-US" sz="2400" dirty="0">
                <a:hlinkClick r:id="rId3"/>
              </a:rPr>
              <a:t>http://www.es.net/about/science-requirements/network-requirements-reviews</a:t>
            </a:r>
            <a:r>
              <a:rPr lang="en-US" sz="2400" dirty="0" smtClean="0">
                <a:hlinkClick r:id="rId3"/>
              </a:rPr>
              <a:t>/</a:t>
            </a:r>
            <a:endParaRPr lang="en-US" sz="2400" dirty="0" smtClean="0"/>
          </a:p>
          <a:p>
            <a:endParaRPr lang="en-US" sz="2400" dirty="0" smtClean="0"/>
          </a:p>
          <a:p>
            <a:pPr marL="0" indent="0">
              <a:buNone/>
            </a:pPr>
            <a:r>
              <a:rPr lang="en-US" sz="2400" dirty="0"/>
              <a:t>ESnet conducts biannual network requirements reviews to determine the current and future science networking requirements for the </a:t>
            </a:r>
            <a:r>
              <a:rPr lang="en-US" sz="2400" b="1" i="1" dirty="0"/>
              <a:t>six</a:t>
            </a:r>
            <a:r>
              <a:rPr lang="en-US" sz="2400" dirty="0"/>
              <a:t> DOE Office of Science program offices. </a:t>
            </a:r>
            <a:endParaRPr lang="en-US" sz="2400" dirty="0" smtClean="0"/>
          </a:p>
          <a:p>
            <a:pPr marL="0" indent="0">
              <a:buNone/>
            </a:pPr>
            <a:endParaRPr lang="en-US" sz="2400" dirty="0"/>
          </a:p>
          <a:p>
            <a:pPr marL="0" indent="0">
              <a:buNone/>
            </a:pPr>
            <a:r>
              <a:rPr lang="en-US" sz="2400" dirty="0" smtClean="0"/>
              <a:t>The </a:t>
            </a:r>
            <a:r>
              <a:rPr lang="en-US" sz="2400" dirty="0"/>
              <a:t>purpose of these reviews is to accurately characterize the near-term, medium-term and long-term network requirements of the science conducted by each program office. </a:t>
            </a:r>
            <a:endParaRPr lang="en-US" sz="2400" dirty="0" smtClean="0"/>
          </a:p>
          <a:p>
            <a:pPr marL="0" indent="0">
              <a:buNone/>
            </a:pPr>
            <a:endParaRPr lang="en-US" sz="2400" dirty="0"/>
          </a:p>
          <a:p>
            <a:pPr marL="0" indent="0">
              <a:buNone/>
            </a:pPr>
            <a:r>
              <a:rPr lang="en-US" sz="2400" dirty="0"/>
              <a:t>The reviews attempt to bring about a network-centric understanding of the science process used by the researchers and scientists, to derive network requirements. </a:t>
            </a:r>
            <a:endParaRPr lang="en-US" sz="2400" dirty="0" smtClean="0"/>
          </a:p>
          <a:p>
            <a:pPr marL="0" indent="0">
              <a:buNone/>
            </a:pPr>
            <a:endParaRPr lang="en-US" sz="2400" dirty="0"/>
          </a:p>
          <a:p>
            <a:pPr marL="0" indent="0">
              <a:buNone/>
            </a:pPr>
            <a:r>
              <a:rPr lang="en-US" sz="2400" b="1" i="1" dirty="0" smtClean="0"/>
              <a:t>We </a:t>
            </a:r>
            <a:r>
              <a:rPr lang="en-US" sz="2400" b="1" i="1" dirty="0"/>
              <a:t>have found this to be an effective method for determining network requirements for </a:t>
            </a:r>
            <a:r>
              <a:rPr lang="en-US" sz="2400" b="1" i="1" dirty="0" err="1"/>
              <a:t>ESnet's</a:t>
            </a:r>
            <a:r>
              <a:rPr lang="en-US" sz="2400" b="1" i="1" dirty="0"/>
              <a:t> customer base.</a:t>
            </a:r>
            <a:endParaRPr lang="en-US" sz="2400" b="1" i="1" dirty="0" smtClean="0"/>
          </a:p>
          <a:p>
            <a:pPr>
              <a:buFont typeface="Arial"/>
              <a:buChar char="•"/>
            </a:pPr>
            <a:endParaRPr lang="en-US" dirty="0"/>
          </a:p>
        </p:txBody>
      </p:sp>
    </p:spTree>
    <p:extLst>
      <p:ext uri="{BB962C8B-B14F-4D97-AF65-F5344CB8AC3E}">
        <p14:creationId xmlns:p14="http://schemas.microsoft.com/office/powerpoint/2010/main" val="247606320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2667570" y="1742851"/>
            <a:ext cx="3961259" cy="3961259"/>
            <a:chOff x="2667570" y="1742851"/>
            <a:chExt cx="3961259" cy="3961259"/>
          </a:xfrm>
        </p:grpSpPr>
        <p:sp>
          <p:nvSpPr>
            <p:cNvPr id="20" name="Freeform 19"/>
            <p:cNvSpPr/>
            <p:nvPr/>
          </p:nvSpPr>
          <p:spPr>
            <a:xfrm>
              <a:off x="2667570" y="1742851"/>
              <a:ext cx="3961259" cy="3961259"/>
            </a:xfrm>
            <a:custGeom>
              <a:avLst/>
              <a:gdLst/>
              <a:ahLst/>
              <a:cxnLst/>
              <a:rect l="0" t="0" r="0" b="0"/>
              <a:pathLst>
                <a:path>
                  <a:moveTo>
                    <a:pt x="2994265" y="3682228"/>
                  </a:moveTo>
                  <a:arcTo wR="1980629" hR="1980629" stAng="3553074" swAng="170586"/>
                </a:path>
              </a:pathLst>
            </a:custGeom>
            <a:noFill/>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Freeform 21"/>
            <p:cNvSpPr/>
            <p:nvPr/>
          </p:nvSpPr>
          <p:spPr>
            <a:xfrm>
              <a:off x="2667570" y="1742851"/>
              <a:ext cx="3961259" cy="3961259"/>
            </a:xfrm>
            <a:custGeom>
              <a:avLst/>
              <a:gdLst/>
              <a:ahLst/>
              <a:cxnLst/>
              <a:rect l="0" t="0" r="0" b="0"/>
              <a:pathLst>
                <a:path>
                  <a:moveTo>
                    <a:pt x="1052643" y="3730411"/>
                  </a:moveTo>
                  <a:arcTo wR="1980629" hR="1980629" stAng="7076340" swAng="170586"/>
                </a:path>
              </a:pathLst>
            </a:custGeom>
            <a:noFill/>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grpSp>
        <p:nvGrpSpPr>
          <p:cNvPr id="28" name="Group 27"/>
          <p:cNvGrpSpPr/>
          <p:nvPr/>
        </p:nvGrpSpPr>
        <p:grpSpPr>
          <a:xfrm>
            <a:off x="592423" y="615371"/>
            <a:ext cx="7683499" cy="5588000"/>
            <a:chOff x="1396999" y="1032082"/>
            <a:chExt cx="6493341" cy="5148779"/>
          </a:xfrm>
        </p:grpSpPr>
        <p:sp>
          <p:nvSpPr>
            <p:cNvPr id="27" name="Donut 26"/>
            <p:cNvSpPr/>
            <p:nvPr/>
          </p:nvSpPr>
          <p:spPr>
            <a:xfrm>
              <a:off x="2171700" y="1742851"/>
              <a:ext cx="5105400" cy="3527649"/>
            </a:xfrm>
            <a:prstGeom prst="donut">
              <a:avLst>
                <a:gd name="adj" fmla="val 3399"/>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Freeform 14"/>
            <p:cNvSpPr/>
            <p:nvPr/>
          </p:nvSpPr>
          <p:spPr>
            <a:xfrm>
              <a:off x="3721099" y="1032082"/>
              <a:ext cx="1854201" cy="1421540"/>
            </a:xfrm>
            <a:custGeom>
              <a:avLst/>
              <a:gdLst>
                <a:gd name="connsiteX0" fmla="*/ 0 w 1854201"/>
                <a:gd name="connsiteY0" fmla="*/ 236928 h 1421540"/>
                <a:gd name="connsiteX1" fmla="*/ 236928 w 1854201"/>
                <a:gd name="connsiteY1" fmla="*/ 0 h 1421540"/>
                <a:gd name="connsiteX2" fmla="*/ 1617273 w 1854201"/>
                <a:gd name="connsiteY2" fmla="*/ 0 h 1421540"/>
                <a:gd name="connsiteX3" fmla="*/ 1854201 w 1854201"/>
                <a:gd name="connsiteY3" fmla="*/ 236928 h 1421540"/>
                <a:gd name="connsiteX4" fmla="*/ 1854201 w 1854201"/>
                <a:gd name="connsiteY4" fmla="*/ 1184612 h 1421540"/>
                <a:gd name="connsiteX5" fmla="*/ 1617273 w 1854201"/>
                <a:gd name="connsiteY5" fmla="*/ 1421540 h 1421540"/>
                <a:gd name="connsiteX6" fmla="*/ 236928 w 1854201"/>
                <a:gd name="connsiteY6" fmla="*/ 1421540 h 1421540"/>
                <a:gd name="connsiteX7" fmla="*/ 0 w 1854201"/>
                <a:gd name="connsiteY7" fmla="*/ 1184612 h 1421540"/>
                <a:gd name="connsiteX8" fmla="*/ 0 w 1854201"/>
                <a:gd name="connsiteY8" fmla="*/ 236928 h 142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201" h="1421540">
                  <a:moveTo>
                    <a:pt x="0" y="236928"/>
                  </a:moveTo>
                  <a:cubicBezTo>
                    <a:pt x="0" y="106076"/>
                    <a:pt x="106076" y="0"/>
                    <a:pt x="236928" y="0"/>
                  </a:cubicBezTo>
                  <a:lnTo>
                    <a:pt x="1617273" y="0"/>
                  </a:lnTo>
                  <a:cubicBezTo>
                    <a:pt x="1748125" y="0"/>
                    <a:pt x="1854201" y="106076"/>
                    <a:pt x="1854201" y="236928"/>
                  </a:cubicBezTo>
                  <a:lnTo>
                    <a:pt x="1854201" y="1184612"/>
                  </a:lnTo>
                  <a:cubicBezTo>
                    <a:pt x="1854201" y="1315464"/>
                    <a:pt x="1748125" y="1421540"/>
                    <a:pt x="1617273" y="1421540"/>
                  </a:cubicBezTo>
                  <a:lnTo>
                    <a:pt x="236928" y="1421540"/>
                  </a:lnTo>
                  <a:cubicBezTo>
                    <a:pt x="106076" y="1421540"/>
                    <a:pt x="0" y="1315464"/>
                    <a:pt x="0" y="1184612"/>
                  </a:cubicBezTo>
                  <a:lnTo>
                    <a:pt x="0" y="236928"/>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11304" tIns="111304" rIns="111304" bIns="111304" numCol="1" spcCol="1270" anchor="ctr" anchorCtr="0">
              <a:noAutofit/>
            </a:bodyPr>
            <a:lstStyle/>
            <a:p>
              <a:pPr lvl="0" algn="ctr" defTabSz="488950">
                <a:lnSpc>
                  <a:spcPct val="90000"/>
                </a:lnSpc>
                <a:spcBef>
                  <a:spcPct val="0"/>
                </a:spcBef>
                <a:spcAft>
                  <a:spcPct val="35000"/>
                </a:spcAft>
              </a:pPr>
              <a:r>
                <a:rPr lang="en-US" sz="1100" kern="1200" dirty="0" smtClean="0"/>
                <a:t>High Energy Physics</a:t>
              </a:r>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a:p>
          </p:txBody>
        </p:sp>
        <p:sp>
          <p:nvSpPr>
            <p:cNvPr id="17" name="Freeform 16"/>
            <p:cNvSpPr/>
            <p:nvPr/>
          </p:nvSpPr>
          <p:spPr>
            <a:xfrm>
              <a:off x="6036139" y="2092246"/>
              <a:ext cx="1854201" cy="1421540"/>
            </a:xfrm>
            <a:custGeom>
              <a:avLst/>
              <a:gdLst>
                <a:gd name="connsiteX0" fmla="*/ 0 w 1854201"/>
                <a:gd name="connsiteY0" fmla="*/ 236928 h 1421540"/>
                <a:gd name="connsiteX1" fmla="*/ 236928 w 1854201"/>
                <a:gd name="connsiteY1" fmla="*/ 0 h 1421540"/>
                <a:gd name="connsiteX2" fmla="*/ 1617273 w 1854201"/>
                <a:gd name="connsiteY2" fmla="*/ 0 h 1421540"/>
                <a:gd name="connsiteX3" fmla="*/ 1854201 w 1854201"/>
                <a:gd name="connsiteY3" fmla="*/ 236928 h 1421540"/>
                <a:gd name="connsiteX4" fmla="*/ 1854201 w 1854201"/>
                <a:gd name="connsiteY4" fmla="*/ 1184612 h 1421540"/>
                <a:gd name="connsiteX5" fmla="*/ 1617273 w 1854201"/>
                <a:gd name="connsiteY5" fmla="*/ 1421540 h 1421540"/>
                <a:gd name="connsiteX6" fmla="*/ 236928 w 1854201"/>
                <a:gd name="connsiteY6" fmla="*/ 1421540 h 1421540"/>
                <a:gd name="connsiteX7" fmla="*/ 0 w 1854201"/>
                <a:gd name="connsiteY7" fmla="*/ 1184612 h 1421540"/>
                <a:gd name="connsiteX8" fmla="*/ 0 w 1854201"/>
                <a:gd name="connsiteY8" fmla="*/ 236928 h 142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201" h="1421540">
                  <a:moveTo>
                    <a:pt x="0" y="236928"/>
                  </a:moveTo>
                  <a:cubicBezTo>
                    <a:pt x="0" y="106076"/>
                    <a:pt x="106076" y="0"/>
                    <a:pt x="236928" y="0"/>
                  </a:cubicBezTo>
                  <a:lnTo>
                    <a:pt x="1617273" y="0"/>
                  </a:lnTo>
                  <a:cubicBezTo>
                    <a:pt x="1748125" y="0"/>
                    <a:pt x="1854201" y="106076"/>
                    <a:pt x="1854201" y="236928"/>
                  </a:cubicBezTo>
                  <a:lnTo>
                    <a:pt x="1854201" y="1184612"/>
                  </a:lnTo>
                  <a:cubicBezTo>
                    <a:pt x="1854201" y="1315464"/>
                    <a:pt x="1748125" y="1421540"/>
                    <a:pt x="1617273" y="1421540"/>
                  </a:cubicBezTo>
                  <a:lnTo>
                    <a:pt x="236928" y="1421540"/>
                  </a:lnTo>
                  <a:cubicBezTo>
                    <a:pt x="106076" y="1421540"/>
                    <a:pt x="0" y="1315464"/>
                    <a:pt x="0" y="1184612"/>
                  </a:cubicBezTo>
                  <a:lnTo>
                    <a:pt x="0" y="236928"/>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11304" tIns="111304" rIns="111304" bIns="111304" numCol="1" spcCol="1270" anchor="ctr" anchorCtr="0">
              <a:noAutofit/>
            </a:bodyPr>
            <a:lstStyle/>
            <a:p>
              <a:pPr lvl="0" algn="ctr" defTabSz="488950">
                <a:lnSpc>
                  <a:spcPct val="90000"/>
                </a:lnSpc>
                <a:spcBef>
                  <a:spcPct val="0"/>
                </a:spcBef>
                <a:spcAft>
                  <a:spcPct val="35000"/>
                </a:spcAft>
              </a:pPr>
              <a:r>
                <a:rPr lang="en-US" sz="1100" kern="1200" dirty="0" smtClean="0"/>
                <a:t>Nuclear Physics</a:t>
              </a:r>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a:p>
          </p:txBody>
        </p:sp>
        <p:sp>
          <p:nvSpPr>
            <p:cNvPr id="19" name="Freeform 18"/>
            <p:cNvSpPr/>
            <p:nvPr/>
          </p:nvSpPr>
          <p:spPr>
            <a:xfrm>
              <a:off x="5982474" y="4003026"/>
              <a:ext cx="1854201" cy="1421540"/>
            </a:xfrm>
            <a:custGeom>
              <a:avLst/>
              <a:gdLst>
                <a:gd name="connsiteX0" fmla="*/ 0 w 1854201"/>
                <a:gd name="connsiteY0" fmla="*/ 236928 h 1421540"/>
                <a:gd name="connsiteX1" fmla="*/ 236928 w 1854201"/>
                <a:gd name="connsiteY1" fmla="*/ 0 h 1421540"/>
                <a:gd name="connsiteX2" fmla="*/ 1617273 w 1854201"/>
                <a:gd name="connsiteY2" fmla="*/ 0 h 1421540"/>
                <a:gd name="connsiteX3" fmla="*/ 1854201 w 1854201"/>
                <a:gd name="connsiteY3" fmla="*/ 236928 h 1421540"/>
                <a:gd name="connsiteX4" fmla="*/ 1854201 w 1854201"/>
                <a:gd name="connsiteY4" fmla="*/ 1184612 h 1421540"/>
                <a:gd name="connsiteX5" fmla="*/ 1617273 w 1854201"/>
                <a:gd name="connsiteY5" fmla="*/ 1421540 h 1421540"/>
                <a:gd name="connsiteX6" fmla="*/ 236928 w 1854201"/>
                <a:gd name="connsiteY6" fmla="*/ 1421540 h 1421540"/>
                <a:gd name="connsiteX7" fmla="*/ 0 w 1854201"/>
                <a:gd name="connsiteY7" fmla="*/ 1184612 h 1421540"/>
                <a:gd name="connsiteX8" fmla="*/ 0 w 1854201"/>
                <a:gd name="connsiteY8" fmla="*/ 236928 h 142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201" h="1421540">
                  <a:moveTo>
                    <a:pt x="0" y="236928"/>
                  </a:moveTo>
                  <a:cubicBezTo>
                    <a:pt x="0" y="106076"/>
                    <a:pt x="106076" y="0"/>
                    <a:pt x="236928" y="0"/>
                  </a:cubicBezTo>
                  <a:lnTo>
                    <a:pt x="1617273" y="0"/>
                  </a:lnTo>
                  <a:cubicBezTo>
                    <a:pt x="1748125" y="0"/>
                    <a:pt x="1854201" y="106076"/>
                    <a:pt x="1854201" y="236928"/>
                  </a:cubicBezTo>
                  <a:lnTo>
                    <a:pt x="1854201" y="1184612"/>
                  </a:lnTo>
                  <a:cubicBezTo>
                    <a:pt x="1854201" y="1315464"/>
                    <a:pt x="1748125" y="1421540"/>
                    <a:pt x="1617273" y="1421540"/>
                  </a:cubicBezTo>
                  <a:lnTo>
                    <a:pt x="236928" y="1421540"/>
                  </a:lnTo>
                  <a:cubicBezTo>
                    <a:pt x="106076" y="1421540"/>
                    <a:pt x="0" y="1315464"/>
                    <a:pt x="0" y="1184612"/>
                  </a:cubicBezTo>
                  <a:lnTo>
                    <a:pt x="0" y="236928"/>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11304" tIns="111304" rIns="111304" bIns="111304" numCol="1" spcCol="1270" anchor="ctr" anchorCtr="0">
              <a:noAutofit/>
            </a:bodyPr>
            <a:lstStyle/>
            <a:p>
              <a:pPr lvl="0" algn="ctr" defTabSz="488950">
                <a:lnSpc>
                  <a:spcPct val="90000"/>
                </a:lnSpc>
                <a:spcBef>
                  <a:spcPct val="0"/>
                </a:spcBef>
                <a:spcAft>
                  <a:spcPct val="35000"/>
                </a:spcAft>
              </a:pPr>
              <a:r>
                <a:rPr lang="en-US" sz="1100" kern="1200" dirty="0" smtClean="0"/>
                <a:t>Basic Energy Research</a:t>
              </a:r>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a:p>
          </p:txBody>
        </p:sp>
        <p:sp>
          <p:nvSpPr>
            <p:cNvPr id="21" name="Freeform 20"/>
            <p:cNvSpPr/>
            <p:nvPr/>
          </p:nvSpPr>
          <p:spPr>
            <a:xfrm>
              <a:off x="3721099" y="4759321"/>
              <a:ext cx="1854201" cy="1421540"/>
            </a:xfrm>
            <a:custGeom>
              <a:avLst/>
              <a:gdLst>
                <a:gd name="connsiteX0" fmla="*/ 0 w 1854201"/>
                <a:gd name="connsiteY0" fmla="*/ 236928 h 1421540"/>
                <a:gd name="connsiteX1" fmla="*/ 236928 w 1854201"/>
                <a:gd name="connsiteY1" fmla="*/ 0 h 1421540"/>
                <a:gd name="connsiteX2" fmla="*/ 1617273 w 1854201"/>
                <a:gd name="connsiteY2" fmla="*/ 0 h 1421540"/>
                <a:gd name="connsiteX3" fmla="*/ 1854201 w 1854201"/>
                <a:gd name="connsiteY3" fmla="*/ 236928 h 1421540"/>
                <a:gd name="connsiteX4" fmla="*/ 1854201 w 1854201"/>
                <a:gd name="connsiteY4" fmla="*/ 1184612 h 1421540"/>
                <a:gd name="connsiteX5" fmla="*/ 1617273 w 1854201"/>
                <a:gd name="connsiteY5" fmla="*/ 1421540 h 1421540"/>
                <a:gd name="connsiteX6" fmla="*/ 236928 w 1854201"/>
                <a:gd name="connsiteY6" fmla="*/ 1421540 h 1421540"/>
                <a:gd name="connsiteX7" fmla="*/ 0 w 1854201"/>
                <a:gd name="connsiteY7" fmla="*/ 1184612 h 1421540"/>
                <a:gd name="connsiteX8" fmla="*/ 0 w 1854201"/>
                <a:gd name="connsiteY8" fmla="*/ 236928 h 142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201" h="1421540">
                  <a:moveTo>
                    <a:pt x="0" y="236928"/>
                  </a:moveTo>
                  <a:cubicBezTo>
                    <a:pt x="0" y="106076"/>
                    <a:pt x="106076" y="0"/>
                    <a:pt x="236928" y="0"/>
                  </a:cubicBezTo>
                  <a:lnTo>
                    <a:pt x="1617273" y="0"/>
                  </a:lnTo>
                  <a:cubicBezTo>
                    <a:pt x="1748125" y="0"/>
                    <a:pt x="1854201" y="106076"/>
                    <a:pt x="1854201" y="236928"/>
                  </a:cubicBezTo>
                  <a:lnTo>
                    <a:pt x="1854201" y="1184612"/>
                  </a:lnTo>
                  <a:cubicBezTo>
                    <a:pt x="1854201" y="1315464"/>
                    <a:pt x="1748125" y="1421540"/>
                    <a:pt x="1617273" y="1421540"/>
                  </a:cubicBezTo>
                  <a:lnTo>
                    <a:pt x="236928" y="1421540"/>
                  </a:lnTo>
                  <a:cubicBezTo>
                    <a:pt x="106076" y="1421540"/>
                    <a:pt x="0" y="1315464"/>
                    <a:pt x="0" y="1184612"/>
                  </a:cubicBezTo>
                  <a:lnTo>
                    <a:pt x="0" y="236928"/>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11304" tIns="111304" rIns="111304" bIns="111304" numCol="1" spcCol="1270" anchor="ctr" anchorCtr="0">
              <a:noAutofit/>
            </a:bodyPr>
            <a:lstStyle/>
            <a:p>
              <a:pPr lvl="0" algn="ctr" defTabSz="488950">
                <a:lnSpc>
                  <a:spcPct val="90000"/>
                </a:lnSpc>
                <a:spcBef>
                  <a:spcPct val="0"/>
                </a:spcBef>
                <a:spcAft>
                  <a:spcPct val="35000"/>
                </a:spcAft>
              </a:pPr>
              <a:r>
                <a:rPr lang="en-US" sz="1100" kern="1200" dirty="0" smtClean="0"/>
                <a:t>Fusion Energy Sciences</a:t>
              </a:r>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a:p>
          </p:txBody>
        </p:sp>
        <p:sp>
          <p:nvSpPr>
            <p:cNvPr id="23" name="Freeform 22"/>
            <p:cNvSpPr/>
            <p:nvPr/>
          </p:nvSpPr>
          <p:spPr>
            <a:xfrm>
              <a:off x="1396999" y="4048551"/>
              <a:ext cx="1854201" cy="1421540"/>
            </a:xfrm>
            <a:custGeom>
              <a:avLst/>
              <a:gdLst>
                <a:gd name="connsiteX0" fmla="*/ 0 w 1854201"/>
                <a:gd name="connsiteY0" fmla="*/ 236928 h 1421540"/>
                <a:gd name="connsiteX1" fmla="*/ 236928 w 1854201"/>
                <a:gd name="connsiteY1" fmla="*/ 0 h 1421540"/>
                <a:gd name="connsiteX2" fmla="*/ 1617273 w 1854201"/>
                <a:gd name="connsiteY2" fmla="*/ 0 h 1421540"/>
                <a:gd name="connsiteX3" fmla="*/ 1854201 w 1854201"/>
                <a:gd name="connsiteY3" fmla="*/ 236928 h 1421540"/>
                <a:gd name="connsiteX4" fmla="*/ 1854201 w 1854201"/>
                <a:gd name="connsiteY4" fmla="*/ 1184612 h 1421540"/>
                <a:gd name="connsiteX5" fmla="*/ 1617273 w 1854201"/>
                <a:gd name="connsiteY5" fmla="*/ 1421540 h 1421540"/>
                <a:gd name="connsiteX6" fmla="*/ 236928 w 1854201"/>
                <a:gd name="connsiteY6" fmla="*/ 1421540 h 1421540"/>
                <a:gd name="connsiteX7" fmla="*/ 0 w 1854201"/>
                <a:gd name="connsiteY7" fmla="*/ 1184612 h 1421540"/>
                <a:gd name="connsiteX8" fmla="*/ 0 w 1854201"/>
                <a:gd name="connsiteY8" fmla="*/ 236928 h 142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201" h="1421540">
                  <a:moveTo>
                    <a:pt x="0" y="236928"/>
                  </a:moveTo>
                  <a:cubicBezTo>
                    <a:pt x="0" y="106076"/>
                    <a:pt x="106076" y="0"/>
                    <a:pt x="236928" y="0"/>
                  </a:cubicBezTo>
                  <a:lnTo>
                    <a:pt x="1617273" y="0"/>
                  </a:lnTo>
                  <a:cubicBezTo>
                    <a:pt x="1748125" y="0"/>
                    <a:pt x="1854201" y="106076"/>
                    <a:pt x="1854201" y="236928"/>
                  </a:cubicBezTo>
                  <a:lnTo>
                    <a:pt x="1854201" y="1184612"/>
                  </a:lnTo>
                  <a:cubicBezTo>
                    <a:pt x="1854201" y="1315464"/>
                    <a:pt x="1748125" y="1421540"/>
                    <a:pt x="1617273" y="1421540"/>
                  </a:cubicBezTo>
                  <a:lnTo>
                    <a:pt x="236928" y="1421540"/>
                  </a:lnTo>
                  <a:cubicBezTo>
                    <a:pt x="106076" y="1421540"/>
                    <a:pt x="0" y="1315464"/>
                    <a:pt x="0" y="1184612"/>
                  </a:cubicBezTo>
                  <a:lnTo>
                    <a:pt x="0" y="236928"/>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11304" tIns="111304" rIns="111304" bIns="111304" numCol="1" spcCol="1270" anchor="ctr" anchorCtr="0">
              <a:noAutofit/>
            </a:bodyPr>
            <a:lstStyle/>
            <a:p>
              <a:pPr lvl="0" algn="ctr" defTabSz="488950">
                <a:lnSpc>
                  <a:spcPct val="90000"/>
                </a:lnSpc>
                <a:spcBef>
                  <a:spcPct val="0"/>
                </a:spcBef>
                <a:spcAft>
                  <a:spcPct val="35000"/>
                </a:spcAft>
              </a:pPr>
              <a:r>
                <a:rPr lang="en-US" sz="1100" kern="1200" dirty="0" smtClean="0"/>
                <a:t>Advanced Scientific Computing Research</a:t>
              </a:r>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a:p>
          </p:txBody>
        </p:sp>
        <p:sp>
          <p:nvSpPr>
            <p:cNvPr id="25" name="Freeform 24"/>
            <p:cNvSpPr/>
            <p:nvPr/>
          </p:nvSpPr>
          <p:spPr>
            <a:xfrm>
              <a:off x="1396999" y="2092246"/>
              <a:ext cx="1854201" cy="1421540"/>
            </a:xfrm>
            <a:custGeom>
              <a:avLst/>
              <a:gdLst>
                <a:gd name="connsiteX0" fmla="*/ 0 w 1854201"/>
                <a:gd name="connsiteY0" fmla="*/ 236928 h 1421540"/>
                <a:gd name="connsiteX1" fmla="*/ 236928 w 1854201"/>
                <a:gd name="connsiteY1" fmla="*/ 0 h 1421540"/>
                <a:gd name="connsiteX2" fmla="*/ 1617273 w 1854201"/>
                <a:gd name="connsiteY2" fmla="*/ 0 h 1421540"/>
                <a:gd name="connsiteX3" fmla="*/ 1854201 w 1854201"/>
                <a:gd name="connsiteY3" fmla="*/ 236928 h 1421540"/>
                <a:gd name="connsiteX4" fmla="*/ 1854201 w 1854201"/>
                <a:gd name="connsiteY4" fmla="*/ 1184612 h 1421540"/>
                <a:gd name="connsiteX5" fmla="*/ 1617273 w 1854201"/>
                <a:gd name="connsiteY5" fmla="*/ 1421540 h 1421540"/>
                <a:gd name="connsiteX6" fmla="*/ 236928 w 1854201"/>
                <a:gd name="connsiteY6" fmla="*/ 1421540 h 1421540"/>
                <a:gd name="connsiteX7" fmla="*/ 0 w 1854201"/>
                <a:gd name="connsiteY7" fmla="*/ 1184612 h 1421540"/>
                <a:gd name="connsiteX8" fmla="*/ 0 w 1854201"/>
                <a:gd name="connsiteY8" fmla="*/ 236928 h 1421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201" h="1421540">
                  <a:moveTo>
                    <a:pt x="0" y="236928"/>
                  </a:moveTo>
                  <a:cubicBezTo>
                    <a:pt x="0" y="106076"/>
                    <a:pt x="106076" y="0"/>
                    <a:pt x="236928" y="0"/>
                  </a:cubicBezTo>
                  <a:lnTo>
                    <a:pt x="1617273" y="0"/>
                  </a:lnTo>
                  <a:cubicBezTo>
                    <a:pt x="1748125" y="0"/>
                    <a:pt x="1854201" y="106076"/>
                    <a:pt x="1854201" y="236928"/>
                  </a:cubicBezTo>
                  <a:lnTo>
                    <a:pt x="1854201" y="1184612"/>
                  </a:lnTo>
                  <a:cubicBezTo>
                    <a:pt x="1854201" y="1315464"/>
                    <a:pt x="1748125" y="1421540"/>
                    <a:pt x="1617273" y="1421540"/>
                  </a:cubicBezTo>
                  <a:lnTo>
                    <a:pt x="236928" y="1421540"/>
                  </a:lnTo>
                  <a:cubicBezTo>
                    <a:pt x="106076" y="1421540"/>
                    <a:pt x="0" y="1315464"/>
                    <a:pt x="0" y="1184612"/>
                  </a:cubicBezTo>
                  <a:lnTo>
                    <a:pt x="0" y="236928"/>
                  </a:lnTo>
                  <a:close/>
                </a:path>
              </a:pathLst>
            </a:custGeom>
          </p:spPr>
          <p:style>
            <a:lnRef idx="3">
              <a:schemeClr val="lt1"/>
            </a:lnRef>
            <a:fillRef idx="1">
              <a:schemeClr val="accent2"/>
            </a:fillRef>
            <a:effectRef idx="1">
              <a:schemeClr val="accent2"/>
            </a:effectRef>
            <a:fontRef idx="minor">
              <a:schemeClr val="lt1"/>
            </a:fontRef>
          </p:style>
          <p:txBody>
            <a:bodyPr spcFirstLastPara="0" vert="horz" wrap="square" lIns="111304" tIns="111304" rIns="111304" bIns="111304" numCol="1" spcCol="1270" anchor="ctr" anchorCtr="0">
              <a:noAutofit/>
            </a:bodyPr>
            <a:lstStyle/>
            <a:p>
              <a:pPr lvl="0" algn="ctr" defTabSz="488950">
                <a:lnSpc>
                  <a:spcPct val="90000"/>
                </a:lnSpc>
                <a:spcBef>
                  <a:spcPct val="0"/>
                </a:spcBef>
                <a:spcAft>
                  <a:spcPct val="35000"/>
                </a:spcAft>
              </a:pPr>
              <a:r>
                <a:rPr lang="en-US" sz="1100" kern="1200" dirty="0" smtClean="0"/>
                <a:t>Biological and Environmental Research</a:t>
              </a:r>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smtClean="0"/>
            </a:p>
            <a:p>
              <a:pPr lvl="0" algn="ctr" defTabSz="488950">
                <a:lnSpc>
                  <a:spcPct val="90000"/>
                </a:lnSpc>
                <a:spcBef>
                  <a:spcPct val="0"/>
                </a:spcBef>
                <a:spcAft>
                  <a:spcPct val="35000"/>
                </a:spcAft>
              </a:pPr>
              <a:endParaRPr lang="en-US" sz="1100" kern="1200" dirty="0"/>
            </a:p>
          </p:txBody>
        </p:sp>
        <p:pic>
          <p:nvPicPr>
            <p:cNvPr id="8" name="Picture 7" descr="dayaba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57774" y="1547043"/>
              <a:ext cx="1250825" cy="673100"/>
            </a:xfrm>
            <a:prstGeom prst="rect">
              <a:avLst/>
            </a:prstGeom>
          </p:spPr>
        </p:pic>
        <p:pic>
          <p:nvPicPr>
            <p:cNvPr id="9" name="Picture 8" descr="instrument_amo_0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1953" y="4501880"/>
              <a:ext cx="1319947" cy="697411"/>
            </a:xfrm>
            <a:prstGeom prst="rect">
              <a:avLst/>
            </a:prstGeom>
          </p:spPr>
        </p:pic>
        <p:pic>
          <p:nvPicPr>
            <p:cNvPr id="10" name="Picture 9" descr="Screen Shot 2014-04-30 at 3.24.3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0923" y="4646094"/>
              <a:ext cx="1459660" cy="580179"/>
            </a:xfrm>
            <a:prstGeom prst="rect">
              <a:avLst/>
            </a:prstGeom>
          </p:spPr>
        </p:pic>
        <p:pic>
          <p:nvPicPr>
            <p:cNvPr id="12" name="Picture 11" descr="Screen Shot 2014-04-30 at 3.30.12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0582" y="2606780"/>
              <a:ext cx="1192946" cy="709920"/>
            </a:xfrm>
            <a:prstGeom prst="rect">
              <a:avLst/>
            </a:prstGeom>
          </p:spPr>
        </p:pic>
        <p:pic>
          <p:nvPicPr>
            <p:cNvPr id="13" name="Picture 12" descr="Screen Shot 2014-04-30 at 3.33.45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91335" y="5270500"/>
              <a:ext cx="1317264" cy="704352"/>
            </a:xfrm>
            <a:prstGeom prst="rect">
              <a:avLst/>
            </a:prstGeom>
          </p:spPr>
        </p:pic>
      </p:grpSp>
      <p:pic>
        <p:nvPicPr>
          <p:cNvPr id="30" name="Picture 29" descr="RGB_Color-Seal_Green-Mark_SC_Vertical.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59100" y="2688165"/>
            <a:ext cx="3101843" cy="1004222"/>
          </a:xfrm>
          <a:prstGeom prst="rect">
            <a:avLst/>
          </a:prstGeom>
        </p:spPr>
      </p:pic>
      <p:sp>
        <p:nvSpPr>
          <p:cNvPr id="31" name="TextBox 30"/>
          <p:cNvSpPr txBox="1"/>
          <p:nvPr/>
        </p:nvSpPr>
        <p:spPr>
          <a:xfrm>
            <a:off x="3770766" y="1888171"/>
            <a:ext cx="1349182" cy="215444"/>
          </a:xfrm>
          <a:prstGeom prst="rect">
            <a:avLst/>
          </a:prstGeom>
          <a:noFill/>
        </p:spPr>
        <p:txBody>
          <a:bodyPr wrap="square" rtlCol="0">
            <a:spAutoFit/>
          </a:bodyPr>
          <a:lstStyle/>
          <a:p>
            <a:pPr algn="ctr"/>
            <a:r>
              <a:rPr lang="en-US" sz="800" dirty="0" smtClean="0">
                <a:solidFill>
                  <a:schemeClr val="bg1"/>
                </a:solidFill>
              </a:rPr>
              <a:t>Photo courtesy of LBL</a:t>
            </a:r>
            <a:endParaRPr lang="en-US" sz="800" dirty="0">
              <a:solidFill>
                <a:schemeClr val="bg1"/>
              </a:solidFill>
            </a:endParaRPr>
          </a:p>
        </p:txBody>
      </p:sp>
      <p:sp>
        <p:nvSpPr>
          <p:cNvPr id="32" name="TextBox 31"/>
          <p:cNvSpPr txBox="1"/>
          <p:nvPr/>
        </p:nvSpPr>
        <p:spPr>
          <a:xfrm>
            <a:off x="1028057" y="5167351"/>
            <a:ext cx="1349182" cy="215444"/>
          </a:xfrm>
          <a:prstGeom prst="rect">
            <a:avLst/>
          </a:prstGeom>
          <a:noFill/>
        </p:spPr>
        <p:txBody>
          <a:bodyPr wrap="square" rtlCol="0">
            <a:spAutoFit/>
          </a:bodyPr>
          <a:lstStyle/>
          <a:p>
            <a:pPr algn="ctr"/>
            <a:r>
              <a:rPr lang="en-US" sz="800" dirty="0" smtClean="0">
                <a:solidFill>
                  <a:schemeClr val="bg1"/>
                </a:solidFill>
              </a:rPr>
              <a:t>Photo courtesy of LBL</a:t>
            </a:r>
            <a:endParaRPr lang="en-US" sz="800" dirty="0">
              <a:solidFill>
                <a:schemeClr val="bg1"/>
              </a:solidFill>
            </a:endParaRPr>
          </a:p>
        </p:txBody>
      </p:sp>
      <p:sp>
        <p:nvSpPr>
          <p:cNvPr id="33" name="TextBox 32"/>
          <p:cNvSpPr txBox="1"/>
          <p:nvPr/>
        </p:nvSpPr>
        <p:spPr>
          <a:xfrm>
            <a:off x="6466785" y="5119116"/>
            <a:ext cx="1349182" cy="215444"/>
          </a:xfrm>
          <a:prstGeom prst="rect">
            <a:avLst/>
          </a:prstGeom>
          <a:noFill/>
        </p:spPr>
        <p:txBody>
          <a:bodyPr wrap="square" rtlCol="0">
            <a:spAutoFit/>
          </a:bodyPr>
          <a:lstStyle/>
          <a:p>
            <a:pPr algn="ctr"/>
            <a:r>
              <a:rPr lang="en-US" sz="800" dirty="0" smtClean="0">
                <a:solidFill>
                  <a:schemeClr val="bg1"/>
                </a:solidFill>
              </a:rPr>
              <a:t>Photo courtesy of SLAC</a:t>
            </a:r>
            <a:endParaRPr lang="en-US" sz="800" dirty="0">
              <a:solidFill>
                <a:schemeClr val="bg1"/>
              </a:solidFill>
            </a:endParaRPr>
          </a:p>
        </p:txBody>
      </p:sp>
      <p:sp>
        <p:nvSpPr>
          <p:cNvPr id="34" name="TextBox 33"/>
          <p:cNvSpPr txBox="1"/>
          <p:nvPr/>
        </p:nvSpPr>
        <p:spPr>
          <a:xfrm>
            <a:off x="3770766" y="5948617"/>
            <a:ext cx="1349182" cy="215444"/>
          </a:xfrm>
          <a:prstGeom prst="rect">
            <a:avLst/>
          </a:prstGeom>
          <a:noFill/>
        </p:spPr>
        <p:txBody>
          <a:bodyPr wrap="square" rtlCol="0">
            <a:spAutoFit/>
          </a:bodyPr>
          <a:lstStyle/>
          <a:p>
            <a:pPr algn="ctr"/>
            <a:r>
              <a:rPr lang="en-US" sz="800" dirty="0" smtClean="0">
                <a:solidFill>
                  <a:schemeClr val="bg1"/>
                </a:solidFill>
              </a:rPr>
              <a:t>Photo courtesy of  PPPL</a:t>
            </a:r>
            <a:endParaRPr lang="en-US" sz="800" dirty="0">
              <a:solidFill>
                <a:schemeClr val="bg1"/>
              </a:solidFill>
            </a:endParaRPr>
          </a:p>
        </p:txBody>
      </p:sp>
      <p:sp>
        <p:nvSpPr>
          <p:cNvPr id="35" name="TextBox 34"/>
          <p:cNvSpPr txBox="1"/>
          <p:nvPr/>
        </p:nvSpPr>
        <p:spPr>
          <a:xfrm>
            <a:off x="6566244" y="3037780"/>
            <a:ext cx="1349182" cy="215444"/>
          </a:xfrm>
          <a:prstGeom prst="rect">
            <a:avLst/>
          </a:prstGeom>
          <a:noFill/>
        </p:spPr>
        <p:txBody>
          <a:bodyPr wrap="square" rtlCol="0">
            <a:spAutoFit/>
          </a:bodyPr>
          <a:lstStyle/>
          <a:p>
            <a:pPr algn="ctr"/>
            <a:r>
              <a:rPr lang="en-US" sz="800" dirty="0" smtClean="0">
                <a:solidFill>
                  <a:schemeClr val="bg1"/>
                </a:solidFill>
              </a:rPr>
              <a:t>Photo courtesy of NIST</a:t>
            </a:r>
            <a:endParaRPr lang="en-US" sz="800" dirty="0">
              <a:solidFill>
                <a:schemeClr val="bg1"/>
              </a:solidFill>
            </a:endParaRPr>
          </a:p>
        </p:txBody>
      </p:sp>
      <p:pic>
        <p:nvPicPr>
          <p:cNvPr id="37" name="Picture 36" descr="7030753919_89b7bd486b_m.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1390227" y="1883837"/>
            <a:ext cx="648547" cy="1625599"/>
          </a:xfrm>
          <a:prstGeom prst="rect">
            <a:avLst/>
          </a:prstGeom>
        </p:spPr>
      </p:pic>
      <p:sp>
        <p:nvSpPr>
          <p:cNvPr id="38" name="TextBox 37"/>
          <p:cNvSpPr txBox="1"/>
          <p:nvPr/>
        </p:nvSpPr>
        <p:spPr>
          <a:xfrm>
            <a:off x="1028057" y="3012380"/>
            <a:ext cx="1349182" cy="215444"/>
          </a:xfrm>
          <a:prstGeom prst="rect">
            <a:avLst/>
          </a:prstGeom>
          <a:noFill/>
        </p:spPr>
        <p:txBody>
          <a:bodyPr wrap="square" rtlCol="0">
            <a:spAutoFit/>
          </a:bodyPr>
          <a:lstStyle/>
          <a:p>
            <a:pPr algn="ctr"/>
            <a:r>
              <a:rPr lang="en-US" sz="800" dirty="0" smtClean="0">
                <a:solidFill>
                  <a:schemeClr val="bg1"/>
                </a:solidFill>
              </a:rPr>
              <a:t>Photo courtesy of JGI</a:t>
            </a:r>
            <a:endParaRPr lang="en-US" sz="800" dirty="0">
              <a:solidFill>
                <a:schemeClr val="bg1"/>
              </a:solidFill>
            </a:endParaRPr>
          </a:p>
        </p:txBody>
      </p:sp>
    </p:spTree>
    <p:extLst>
      <p:ext uri="{BB962C8B-B14F-4D97-AF65-F5344CB8AC3E}">
        <p14:creationId xmlns:p14="http://schemas.microsoft.com/office/powerpoint/2010/main" val="71745487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7027333" cy="1143000"/>
          </a:xfrm>
        </p:spPr>
        <p:txBody>
          <a:bodyPr>
            <a:normAutofit fontScale="90000"/>
          </a:bodyPr>
          <a:lstStyle/>
          <a:p>
            <a:r>
              <a:rPr lang="en-US" dirty="0" smtClean="0"/>
              <a:t>How do we know what our</a:t>
            </a:r>
            <a:r>
              <a:rPr lang="en-US" b="1" dirty="0" smtClean="0"/>
              <a:t> </a:t>
            </a:r>
            <a:br>
              <a:rPr lang="en-US" b="1" dirty="0" smtClean="0"/>
            </a:br>
            <a:r>
              <a:rPr lang="en-US" b="1" dirty="0" smtClean="0"/>
              <a:t>scientists need?</a:t>
            </a:r>
            <a:endParaRPr lang="en-US" b="1" dirty="0"/>
          </a:p>
        </p:txBody>
      </p:sp>
      <p:sp>
        <p:nvSpPr>
          <p:cNvPr id="3" name="Content Placeholder 2"/>
          <p:cNvSpPr>
            <a:spLocks noGrp="1"/>
          </p:cNvSpPr>
          <p:nvPr>
            <p:ph idx="1"/>
          </p:nvPr>
        </p:nvSpPr>
        <p:spPr>
          <a:xfrm>
            <a:off x="457200" y="1600200"/>
            <a:ext cx="4216400" cy="4548352"/>
          </a:xfrm>
        </p:spPr>
        <p:txBody>
          <a:bodyPr>
            <a:normAutofit fontScale="62500" lnSpcReduction="20000"/>
          </a:bodyPr>
          <a:lstStyle/>
          <a:p>
            <a:pPr>
              <a:buFont typeface="Arial"/>
              <a:buChar char="•"/>
            </a:pPr>
            <a:r>
              <a:rPr lang="en-US" sz="2900" dirty="0" smtClean="0"/>
              <a:t>Each Program Office has a dedicated requirements review every three years</a:t>
            </a:r>
          </a:p>
          <a:p>
            <a:pPr>
              <a:buFont typeface="Arial"/>
              <a:buChar char="•"/>
            </a:pPr>
            <a:r>
              <a:rPr lang="en-US" sz="2900" dirty="0" smtClean="0"/>
              <a:t>Two workshops per year, attendees chosen by science programs</a:t>
            </a:r>
          </a:p>
          <a:p>
            <a:pPr>
              <a:buFont typeface="Arial"/>
              <a:buChar char="•"/>
            </a:pPr>
            <a:r>
              <a:rPr lang="en-US" sz="2900" dirty="0"/>
              <a:t>D</a:t>
            </a:r>
            <a:r>
              <a:rPr lang="en-US" sz="2900" dirty="0" smtClean="0"/>
              <a:t>iscussion centered on science case studies</a:t>
            </a:r>
          </a:p>
          <a:p>
            <a:pPr lvl="2"/>
            <a:r>
              <a:rPr lang="en-US" sz="2600" dirty="0">
                <a:ea typeface="ＭＳ Ｐゴシック" pitchFamily="-106" charset="-128"/>
              </a:rPr>
              <a:t>Instruments and Facilities – the “hardware</a:t>
            </a:r>
            <a:r>
              <a:rPr lang="en-US" sz="2600" dirty="0" smtClean="0">
                <a:ea typeface="ＭＳ Ｐゴシック" pitchFamily="-106" charset="-128"/>
              </a:rPr>
              <a:t>”</a:t>
            </a:r>
            <a:endParaRPr lang="en-US" sz="2600" dirty="0">
              <a:ea typeface="ＭＳ Ｐゴシック" pitchFamily="-106" charset="-128"/>
            </a:endParaRPr>
          </a:p>
          <a:p>
            <a:pPr lvl="2"/>
            <a:r>
              <a:rPr lang="en-US" sz="2600" dirty="0"/>
              <a:t>Process of Science</a:t>
            </a:r>
            <a:r>
              <a:rPr lang="en-US" sz="2600" b="1" dirty="0"/>
              <a:t> </a:t>
            </a:r>
            <a:r>
              <a:rPr lang="en-US" sz="2600" dirty="0"/>
              <a:t>– </a:t>
            </a:r>
            <a:r>
              <a:rPr lang="en-US" sz="2600" dirty="0" smtClean="0"/>
              <a:t>science workflow</a:t>
            </a:r>
          </a:p>
          <a:p>
            <a:pPr>
              <a:buFont typeface="Arial"/>
              <a:buChar char="•"/>
            </a:pPr>
            <a:r>
              <a:rPr lang="en-US" sz="2900" dirty="0" smtClean="0"/>
              <a:t>Network requirements derived from science case studies + discussions</a:t>
            </a:r>
          </a:p>
          <a:p>
            <a:pPr>
              <a:buFont typeface="Arial"/>
              <a:buChar char="•"/>
            </a:pPr>
            <a:r>
              <a:rPr lang="en-US" sz="2900" dirty="0"/>
              <a:t>R</a:t>
            </a:r>
            <a:r>
              <a:rPr lang="en-US" sz="2900" dirty="0" smtClean="0"/>
              <a:t>eports contain requirements analysis, case study text, outlook</a:t>
            </a:r>
          </a:p>
          <a:p>
            <a:endParaRPr lang="en-US" sz="2900" dirty="0" smtClean="0"/>
          </a:p>
          <a:p>
            <a:endParaRPr lang="en-US" sz="2900" dirty="0"/>
          </a:p>
        </p:txBody>
      </p:sp>
      <p:pic>
        <p:nvPicPr>
          <p:cNvPr id="7" name="Picture 6" descr="cover.pdf"/>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4790579" y="1600200"/>
            <a:ext cx="3576042" cy="4631267"/>
          </a:xfrm>
          <a:prstGeom prst="rect">
            <a:avLst/>
          </a:prstGeom>
          <a:solidFill>
            <a:schemeClr val="bg2">
              <a:lumMod val="20000"/>
              <a:lumOff val="80000"/>
            </a:schemeClr>
          </a:solidFill>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27698868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creen Shot 2014-04-29 at 7.42.1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000" y="0"/>
            <a:ext cx="6731000" cy="6497709"/>
          </a:xfrm>
          <a:prstGeom prst="rect">
            <a:avLst/>
          </a:prstGeom>
        </p:spPr>
      </p:pic>
      <p:sp>
        <p:nvSpPr>
          <p:cNvPr id="2" name="Title 1"/>
          <p:cNvSpPr>
            <a:spLocks noGrp="1"/>
          </p:cNvSpPr>
          <p:nvPr>
            <p:ph type="title"/>
          </p:nvPr>
        </p:nvSpPr>
        <p:spPr>
          <a:xfrm>
            <a:off x="215900" y="1244600"/>
            <a:ext cx="2082800" cy="2235200"/>
          </a:xfrm>
          <a:noFill/>
          <a:ln>
            <a:noFill/>
          </a:ln>
        </p:spPr>
        <p:style>
          <a:lnRef idx="2">
            <a:schemeClr val="accent3"/>
          </a:lnRef>
          <a:fillRef idx="1">
            <a:schemeClr val="lt1"/>
          </a:fillRef>
          <a:effectRef idx="0">
            <a:schemeClr val="accent3"/>
          </a:effectRef>
          <a:fontRef idx="minor">
            <a:schemeClr val="dk1"/>
          </a:fontRef>
        </p:style>
        <p:txBody>
          <a:bodyPr>
            <a:normAutofit fontScale="90000"/>
          </a:bodyPr>
          <a:lstStyle/>
          <a:p>
            <a:r>
              <a:rPr lang="en-US" dirty="0" smtClean="0"/>
              <a:t>2013 BER</a:t>
            </a:r>
            <a:br>
              <a:rPr lang="en-US" dirty="0" smtClean="0"/>
            </a:br>
            <a:r>
              <a:rPr lang="en-US" dirty="0"/>
              <a:t>S</a:t>
            </a:r>
            <a:r>
              <a:rPr lang="en-US" dirty="0" smtClean="0"/>
              <a:t>ample </a:t>
            </a:r>
            <a:br>
              <a:rPr lang="en-US" dirty="0" smtClean="0"/>
            </a:br>
            <a:r>
              <a:rPr lang="en-US" dirty="0"/>
              <a:t>F</a:t>
            </a:r>
            <a:r>
              <a:rPr lang="en-US" dirty="0" smtClean="0"/>
              <a:t>indings:</a:t>
            </a:r>
            <a:br>
              <a:rPr lang="en-US" dirty="0" smtClean="0"/>
            </a:br>
            <a:r>
              <a:rPr lang="en-US" b="1" dirty="0" smtClean="0"/>
              <a:t>ESGF CMIP5</a:t>
            </a:r>
            <a:endParaRPr lang="en-US" b="1" dirty="0"/>
          </a:p>
        </p:txBody>
      </p:sp>
      <p:sp>
        <p:nvSpPr>
          <p:cNvPr id="13" name="TextBox 12"/>
          <p:cNvSpPr txBox="1"/>
          <p:nvPr/>
        </p:nvSpPr>
        <p:spPr>
          <a:xfrm>
            <a:off x="0" y="2448292"/>
            <a:ext cx="9144000" cy="1661993"/>
          </a:xfrm>
          <a:prstGeom prst="rect">
            <a:avLst/>
          </a:prstGeom>
          <a:solidFill>
            <a:srgbClr val="1163A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r>
              <a:rPr lang="en-US" dirty="0" smtClean="0">
                <a:latin typeface="American Typewriter"/>
                <a:cs typeface="American Typewriter"/>
              </a:rPr>
              <a:t>“</a:t>
            </a:r>
            <a:r>
              <a:rPr lang="en-US" dirty="0">
                <a:latin typeface="American Typewriter"/>
                <a:cs typeface="American Typewriter"/>
              </a:rPr>
              <a:t>It is estimated that the transfer of multiple terabytes of output to a Core Data Node would take much longer via the internet (by means of normal network hardware and conduits) than via physical disks, which is why the data will usually be transferred using portable hard disks. </a:t>
            </a:r>
            <a:r>
              <a:rPr lang="en-US" dirty="0" smtClean="0">
                <a:latin typeface="American Typewriter"/>
                <a:cs typeface="American Typewriter"/>
              </a:rPr>
              <a:t>”</a:t>
            </a:r>
          </a:p>
          <a:p>
            <a:pPr algn="ctr"/>
            <a:endParaRPr lang="en-US" sz="1000" i="1" dirty="0" smtClean="0">
              <a:latin typeface="American Typewriter"/>
              <a:cs typeface="American Typewriter"/>
            </a:endParaRPr>
          </a:p>
          <a:p>
            <a:pPr algn="ctr"/>
            <a:r>
              <a:rPr lang="en-US" sz="1000" i="1" dirty="0" smtClean="0">
                <a:latin typeface="American Typewriter"/>
                <a:cs typeface="American Typewriter"/>
              </a:rPr>
              <a:t>CMIP5 </a:t>
            </a:r>
            <a:r>
              <a:rPr lang="en-US" sz="1000" i="1" dirty="0">
                <a:latin typeface="American Typewriter"/>
                <a:cs typeface="American Typewriter"/>
              </a:rPr>
              <a:t>Data Submission website (Climate)</a:t>
            </a:r>
          </a:p>
          <a:p>
            <a:pPr algn="ctr"/>
            <a:r>
              <a:rPr lang="en-US" sz="1000" dirty="0">
                <a:latin typeface="American Typewriter"/>
                <a:cs typeface="American Typewriter"/>
              </a:rPr>
              <a:t>http://</a:t>
            </a:r>
            <a:r>
              <a:rPr lang="en-US" sz="1000" dirty="0" err="1">
                <a:latin typeface="American Typewriter"/>
                <a:cs typeface="American Typewriter"/>
              </a:rPr>
              <a:t>cmip-pcmdi.llnl.gov</a:t>
            </a:r>
            <a:r>
              <a:rPr lang="en-US" sz="1000" dirty="0">
                <a:latin typeface="American Typewriter"/>
                <a:cs typeface="American Typewriter"/>
              </a:rPr>
              <a:t>/cmip5/</a:t>
            </a:r>
            <a:r>
              <a:rPr lang="en-US" sz="1000" dirty="0" err="1" smtClean="0">
                <a:latin typeface="American Typewriter"/>
                <a:cs typeface="American Typewriter"/>
              </a:rPr>
              <a:t>submit.html</a:t>
            </a:r>
            <a:endParaRPr lang="en-US" sz="1000" dirty="0">
              <a:latin typeface="American Typewriter"/>
              <a:cs typeface="American Typewriter"/>
            </a:endParaRPr>
          </a:p>
        </p:txBody>
      </p:sp>
    </p:spTree>
    <p:extLst>
      <p:ext uri="{BB962C8B-B14F-4D97-AF65-F5344CB8AC3E}">
        <p14:creationId xmlns:p14="http://schemas.microsoft.com/office/powerpoint/2010/main" val="2930217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4-04-29 at 7.47.2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7600" y="-1"/>
            <a:ext cx="6756400" cy="6486525"/>
          </a:xfrm>
          <a:prstGeom prst="rect">
            <a:avLst/>
          </a:prstGeom>
        </p:spPr>
      </p:pic>
      <p:sp>
        <p:nvSpPr>
          <p:cNvPr id="2" name="Title 1"/>
          <p:cNvSpPr>
            <a:spLocks noGrp="1"/>
          </p:cNvSpPr>
          <p:nvPr>
            <p:ph type="title"/>
          </p:nvPr>
        </p:nvSpPr>
        <p:spPr>
          <a:xfrm>
            <a:off x="228600" y="1536700"/>
            <a:ext cx="2159000" cy="1143000"/>
          </a:xfrm>
        </p:spPr>
        <p:txBody>
          <a:bodyPr>
            <a:normAutofit fontScale="90000"/>
          </a:bodyPr>
          <a:lstStyle/>
          <a:p>
            <a:r>
              <a:rPr lang="en-US" dirty="0" smtClean="0"/>
              <a:t/>
            </a:r>
            <a:br>
              <a:rPr lang="en-US" dirty="0" smtClean="0"/>
            </a:br>
            <a:r>
              <a:rPr lang="en-US" dirty="0"/>
              <a:t/>
            </a:r>
            <a:br>
              <a:rPr lang="en-US" dirty="0"/>
            </a:br>
            <a:r>
              <a:rPr lang="en-US" dirty="0" smtClean="0"/>
              <a:t>2013 BER</a:t>
            </a:r>
            <a:br>
              <a:rPr lang="en-US" dirty="0" smtClean="0"/>
            </a:br>
            <a:r>
              <a:rPr lang="en-US" dirty="0" smtClean="0"/>
              <a:t>Sample </a:t>
            </a:r>
            <a:br>
              <a:rPr lang="en-US" dirty="0" smtClean="0"/>
            </a:br>
            <a:r>
              <a:rPr lang="en-US" dirty="0" smtClean="0"/>
              <a:t>Findings:</a:t>
            </a:r>
            <a:br>
              <a:rPr lang="en-US" dirty="0" smtClean="0"/>
            </a:br>
            <a:r>
              <a:rPr lang="en-US" sz="2400" dirty="0" smtClean="0"/>
              <a:t>Environmental Molecular Sciences Laboratory</a:t>
            </a:r>
            <a:br>
              <a:rPr lang="en-US" sz="2400" dirty="0" smtClean="0"/>
            </a:br>
            <a:r>
              <a:rPr lang="en-US" sz="2400" dirty="0" smtClean="0"/>
              <a:t>(</a:t>
            </a:r>
            <a:r>
              <a:rPr lang="en-US" sz="2400" b="1" dirty="0" smtClean="0"/>
              <a:t>EMSL)</a:t>
            </a:r>
            <a:endParaRPr lang="en-US" sz="2400" b="1" dirty="0"/>
          </a:p>
        </p:txBody>
      </p:sp>
      <p:sp>
        <p:nvSpPr>
          <p:cNvPr id="7" name="TextBox 6"/>
          <p:cNvSpPr txBox="1"/>
          <p:nvPr/>
        </p:nvSpPr>
        <p:spPr>
          <a:xfrm>
            <a:off x="0" y="2448292"/>
            <a:ext cx="9144000" cy="1631216"/>
          </a:xfrm>
          <a:prstGeom prst="rect">
            <a:avLst/>
          </a:prstGeom>
          <a:solidFill>
            <a:srgbClr val="1163A0"/>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ctr"/>
            <a:endParaRPr lang="en-US" sz="2000" i="1" dirty="0" smtClean="0"/>
          </a:p>
          <a:p>
            <a:pPr algn="ctr"/>
            <a:r>
              <a:rPr lang="en-US" sz="2000" i="1" dirty="0" smtClean="0">
                <a:latin typeface="American Typewriter"/>
                <a:cs typeface="American Typewriter"/>
              </a:rPr>
              <a:t>“EMSL </a:t>
            </a:r>
            <a:r>
              <a:rPr lang="en-US" sz="2000" i="1" dirty="0">
                <a:latin typeface="American Typewriter"/>
                <a:cs typeface="American Typewriter"/>
              </a:rPr>
              <a:t>frequently needs to ship physical copies of media to users when data sizes </a:t>
            </a:r>
            <a:r>
              <a:rPr lang="en-US" sz="2000" i="1" dirty="0" smtClean="0">
                <a:latin typeface="American Typewriter"/>
                <a:cs typeface="American Typewriter"/>
              </a:rPr>
              <a:t>exceed a </a:t>
            </a:r>
            <a:r>
              <a:rPr lang="en-US" sz="2000" i="1" dirty="0">
                <a:latin typeface="American Typewriter"/>
                <a:cs typeface="American Typewriter"/>
              </a:rPr>
              <a:t>few GB. More often than not, this is due to lack of bandwidth </a:t>
            </a:r>
            <a:r>
              <a:rPr lang="en-US" sz="2000" i="1" dirty="0" smtClean="0">
                <a:latin typeface="American Typewriter"/>
                <a:cs typeface="American Typewriter"/>
              </a:rPr>
              <a:t>or storage </a:t>
            </a:r>
            <a:r>
              <a:rPr lang="en-US" sz="2000" i="1" dirty="0">
                <a:latin typeface="American Typewriter"/>
                <a:cs typeface="American Typewriter"/>
              </a:rPr>
              <a:t>resources </a:t>
            </a:r>
            <a:r>
              <a:rPr lang="en-US" sz="2000" i="1" dirty="0" smtClean="0">
                <a:latin typeface="American Typewriter"/>
                <a:cs typeface="American Typewriter"/>
              </a:rPr>
              <a:t>at the </a:t>
            </a:r>
            <a:r>
              <a:rPr lang="en-US" sz="2000" i="1" dirty="0">
                <a:latin typeface="American Typewriter"/>
                <a:cs typeface="American Typewriter"/>
              </a:rPr>
              <a:t>user's home institution</a:t>
            </a:r>
            <a:r>
              <a:rPr lang="en-US" sz="2000" i="1" dirty="0" smtClean="0">
                <a:latin typeface="American Typewriter"/>
                <a:cs typeface="American Typewriter"/>
              </a:rPr>
              <a:t>.”</a:t>
            </a:r>
          </a:p>
          <a:p>
            <a:pPr algn="ctr"/>
            <a:endParaRPr lang="en-US" sz="2000" i="1" dirty="0"/>
          </a:p>
        </p:txBody>
      </p:sp>
    </p:spTree>
    <p:extLst>
      <p:ext uri="{BB962C8B-B14F-4D97-AF65-F5344CB8AC3E}">
        <p14:creationId xmlns:p14="http://schemas.microsoft.com/office/powerpoint/2010/main" val="33485542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620000" cy="1143000"/>
          </a:xfrm>
        </p:spPr>
        <p:txBody>
          <a:bodyPr>
            <a:normAutofit/>
          </a:bodyPr>
          <a:lstStyle/>
          <a:p>
            <a:r>
              <a:rPr lang="en-US" sz="4000" dirty="0" smtClean="0">
                <a:latin typeface="Arial" pitchFamily="-112" charset="0"/>
                <a:ea typeface="ＭＳ Ｐゴシック" pitchFamily="-112" charset="-128"/>
              </a:rPr>
              <a:t>Understanding Data Trends</a:t>
            </a:r>
            <a:endParaRPr lang="en-US" sz="4000" dirty="0"/>
          </a:p>
        </p:txBody>
      </p:sp>
      <p:pic>
        <p:nvPicPr>
          <p:cNvPr id="6" name="Content Placeholder 5" descr="user-taxonomy-axes-v5b.pdf"/>
          <p:cNvPicPr>
            <a:picLocks noGrp="1" noChangeAspect="1"/>
          </p:cNvPicPr>
          <p:nvPr>
            <p:ph idx="1"/>
          </p:nvPr>
        </p:nvPicPr>
        <p:blipFill rotWithShape="1">
          <a:blip r:embed="rId3">
            <a:extLst>
              <a:ext uri="{28A0092B-C50C-407E-A947-70E740481C1C}">
                <a14:useLocalDpi xmlns:a14="http://schemas.microsoft.com/office/drawing/2010/main" val="0"/>
              </a:ext>
            </a:extLst>
          </a:blip>
          <a:srcRect t="24211" b="33277"/>
          <a:stretch/>
        </p:blipFill>
        <p:spPr>
          <a:xfrm>
            <a:off x="245542" y="1173437"/>
            <a:ext cx="8611499" cy="4735993"/>
          </a:xfrm>
        </p:spPr>
      </p:pic>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19</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3381286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Overview</a:t>
            </a:r>
            <a:endParaRPr lang="en-US" dirty="0"/>
          </a:p>
        </p:txBody>
      </p:sp>
      <p:sp>
        <p:nvSpPr>
          <p:cNvPr id="3" name="Content Placeholder 2"/>
          <p:cNvSpPr>
            <a:spLocks noGrp="1"/>
          </p:cNvSpPr>
          <p:nvPr>
            <p:ph idx="1"/>
          </p:nvPr>
        </p:nvSpPr>
        <p:spPr>
          <a:xfrm>
            <a:off x="457199" y="1201738"/>
            <a:ext cx="8229600" cy="4932362"/>
          </a:xfrm>
        </p:spPr>
        <p:txBody>
          <a:bodyPr>
            <a:normAutofit/>
          </a:bodyPr>
          <a:lstStyle/>
          <a:p>
            <a:pPr>
              <a:spcBef>
                <a:spcPts val="0"/>
              </a:spcBef>
            </a:pPr>
            <a:r>
              <a:rPr lang="en-US" sz="1800" b="1" dirty="0">
                <a:solidFill>
                  <a:srgbClr val="FF0000"/>
                </a:solidFill>
              </a:rPr>
              <a:t>Part </a:t>
            </a:r>
            <a:r>
              <a:rPr lang="en-US" sz="1800" b="1" dirty="0" smtClean="0">
                <a:solidFill>
                  <a:srgbClr val="FF0000"/>
                </a:solidFill>
              </a:rPr>
              <a:t>1:</a:t>
            </a:r>
            <a:endParaRPr lang="en-US" sz="1800" b="1" dirty="0">
              <a:solidFill>
                <a:srgbClr val="FF0000"/>
              </a:solidFill>
            </a:endParaRPr>
          </a:p>
          <a:p>
            <a:pPr lvl="1">
              <a:spcBef>
                <a:spcPts val="0"/>
              </a:spcBef>
            </a:pPr>
            <a:r>
              <a:rPr lang="en-US" sz="1800" b="1" dirty="0" smtClean="0">
                <a:solidFill>
                  <a:srgbClr val="FF0000"/>
                </a:solidFill>
              </a:rPr>
              <a:t>What </a:t>
            </a:r>
            <a:r>
              <a:rPr lang="en-US" sz="1800" b="1" dirty="0" smtClean="0">
                <a:solidFill>
                  <a:srgbClr val="FF0000"/>
                </a:solidFill>
              </a:rPr>
              <a:t>is Science Engagement?</a:t>
            </a:r>
            <a:endParaRPr lang="en-US" sz="1800" b="1" dirty="0">
              <a:solidFill>
                <a:srgbClr val="FF0000"/>
              </a:solidFill>
            </a:endParaRPr>
          </a:p>
          <a:p>
            <a:pPr lvl="1">
              <a:spcBef>
                <a:spcPts val="0"/>
              </a:spcBef>
            </a:pPr>
            <a:r>
              <a:rPr lang="en-US" sz="1800" b="1" dirty="0"/>
              <a:t>Science DMZ Introduction &amp; Motivation</a:t>
            </a:r>
          </a:p>
          <a:p>
            <a:pPr lvl="1">
              <a:spcBef>
                <a:spcPts val="0"/>
              </a:spcBef>
            </a:pPr>
            <a:r>
              <a:rPr lang="en-US" sz="1800" b="1" dirty="0"/>
              <a:t>Science DMZ Architecture</a:t>
            </a:r>
          </a:p>
          <a:p>
            <a:pPr>
              <a:spcBef>
                <a:spcPts val="0"/>
              </a:spcBef>
            </a:pPr>
            <a:r>
              <a:rPr lang="en-US" sz="1800" dirty="0" smtClean="0"/>
              <a:t>Part 2:</a:t>
            </a:r>
          </a:p>
          <a:p>
            <a:pPr lvl="1">
              <a:spcBef>
                <a:spcPts val="0"/>
              </a:spcBef>
            </a:pPr>
            <a:r>
              <a:rPr lang="en-US" sz="1800" dirty="0"/>
              <a:t>Science DMZ Security Best Practices</a:t>
            </a:r>
          </a:p>
          <a:p>
            <a:pPr>
              <a:spcBef>
                <a:spcPts val="0"/>
              </a:spcBef>
            </a:pPr>
            <a:r>
              <a:rPr lang="en-US" sz="1800" dirty="0">
                <a:solidFill>
                  <a:srgbClr val="000000"/>
                </a:solidFill>
              </a:rPr>
              <a:t>Part 3:</a:t>
            </a:r>
          </a:p>
          <a:p>
            <a:pPr lvl="1">
              <a:spcBef>
                <a:spcPts val="0"/>
              </a:spcBef>
            </a:pPr>
            <a:r>
              <a:rPr lang="en-US" sz="1800" dirty="0">
                <a:solidFill>
                  <a:srgbClr val="000000"/>
                </a:solidFill>
              </a:rPr>
              <a:t>The Data Transfer Node</a:t>
            </a:r>
          </a:p>
          <a:p>
            <a:pPr lvl="1">
              <a:spcBef>
                <a:spcPts val="0"/>
              </a:spcBef>
            </a:pPr>
            <a:r>
              <a:rPr lang="en-US" sz="1800" dirty="0">
                <a:solidFill>
                  <a:srgbClr val="000000"/>
                </a:solidFill>
              </a:rPr>
              <a:t>Data Transfer Tools</a:t>
            </a:r>
          </a:p>
          <a:p>
            <a:pPr lvl="1">
              <a:spcBef>
                <a:spcPts val="0"/>
              </a:spcBef>
            </a:pPr>
            <a:r>
              <a:rPr lang="en-US" sz="1800" dirty="0" smtClean="0">
                <a:solidFill>
                  <a:srgbClr val="000000"/>
                </a:solidFill>
              </a:rPr>
              <a:t>Globus Connect Personal</a:t>
            </a:r>
            <a:endParaRPr lang="en-US" sz="1800" dirty="0">
              <a:solidFill>
                <a:srgbClr val="000000"/>
              </a:solidFill>
            </a:endParaRPr>
          </a:p>
          <a:p>
            <a:pPr>
              <a:spcBef>
                <a:spcPts val="0"/>
              </a:spcBef>
            </a:pPr>
            <a:r>
              <a:rPr lang="en-US" sz="1800" dirty="0" smtClean="0"/>
              <a:t>Part </a:t>
            </a:r>
            <a:r>
              <a:rPr lang="en-US" sz="1800" dirty="0"/>
              <a:t>4</a:t>
            </a:r>
            <a:r>
              <a:rPr lang="en-US" sz="1800" dirty="0" smtClean="0"/>
              <a:t>:</a:t>
            </a:r>
          </a:p>
          <a:p>
            <a:pPr lvl="1">
              <a:spcBef>
                <a:spcPts val="0"/>
              </a:spcBef>
            </a:pPr>
            <a:r>
              <a:rPr lang="en-US" sz="1800" dirty="0" err="1"/>
              <a:t>p</a:t>
            </a:r>
            <a:r>
              <a:rPr lang="en-US" sz="1800" dirty="0" err="1" smtClean="0"/>
              <a:t>erfSONAR</a:t>
            </a:r>
            <a:endParaRPr lang="en-US" sz="1800" dirty="0" smtClean="0"/>
          </a:p>
          <a:p>
            <a:pPr>
              <a:spcBef>
                <a:spcPts val="0"/>
              </a:spcBef>
            </a:pPr>
            <a:r>
              <a:rPr lang="en-US" sz="1800" dirty="0" smtClean="0"/>
              <a:t>Part 5:</a:t>
            </a:r>
          </a:p>
          <a:p>
            <a:pPr lvl="1">
              <a:spcBef>
                <a:spcPts val="0"/>
              </a:spcBef>
            </a:pPr>
            <a:r>
              <a:rPr lang="en-US" sz="1600" dirty="0" smtClean="0"/>
              <a:t>SDN and the Science DMZ</a:t>
            </a:r>
            <a:endParaRPr lang="en-US" sz="1600" dirty="0"/>
          </a:p>
          <a:p>
            <a:pPr>
              <a:spcBef>
                <a:spcPts val="0"/>
              </a:spcBef>
            </a:pPr>
            <a:r>
              <a:rPr lang="en-US" sz="1800" dirty="0" smtClean="0"/>
              <a:t>Conclusions </a:t>
            </a:r>
            <a:r>
              <a:rPr lang="en-US" sz="1800" dirty="0"/>
              <a:t>&amp; Discussion</a:t>
            </a:r>
          </a:p>
          <a:p>
            <a:pPr marL="0" indent="0"/>
            <a:endParaRPr lang="en-US" sz="1800" dirty="0" smtClean="0"/>
          </a:p>
          <a:p>
            <a:pPr marL="0" indent="0"/>
            <a:endParaRPr lang="en-US" sz="1800"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51516665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Bringing Requirements Reviews to your campus</a:t>
            </a:r>
            <a:endParaRPr lang="en-US" dirty="0"/>
          </a:p>
        </p:txBody>
      </p:sp>
      <p:sp>
        <p:nvSpPr>
          <p:cNvPr id="3" name="Content Placeholder 2"/>
          <p:cNvSpPr>
            <a:spLocks noGrp="1"/>
          </p:cNvSpPr>
          <p:nvPr>
            <p:ph idx="1"/>
          </p:nvPr>
        </p:nvSpPr>
        <p:spPr>
          <a:xfrm>
            <a:off x="457200" y="1658938"/>
            <a:ext cx="8229600" cy="4525963"/>
          </a:xfrm>
        </p:spPr>
        <p:txBody>
          <a:bodyPr>
            <a:normAutofit fontScale="77500" lnSpcReduction="20000"/>
          </a:bodyPr>
          <a:lstStyle/>
          <a:p>
            <a:pPr marL="0" indent="0"/>
            <a:r>
              <a:rPr lang="en-US" dirty="0" smtClean="0"/>
              <a:t>   Key lessons learned:</a:t>
            </a:r>
          </a:p>
          <a:p>
            <a:pPr>
              <a:buFont typeface="Arial"/>
              <a:buChar char="•"/>
            </a:pPr>
            <a:r>
              <a:rPr lang="en-US" dirty="0" smtClean="0"/>
              <a:t>Work with research office/program management to sponsor reviews.</a:t>
            </a:r>
          </a:p>
          <a:p>
            <a:pPr>
              <a:buFont typeface="Arial"/>
              <a:buChar char="•"/>
            </a:pPr>
            <a:r>
              <a:rPr lang="en-US" dirty="0" smtClean="0"/>
              <a:t>Find an advocate/early adopter (or two, or three. . .)</a:t>
            </a:r>
          </a:p>
          <a:p>
            <a:pPr>
              <a:buFont typeface="Arial"/>
              <a:buChar char="•"/>
            </a:pPr>
            <a:r>
              <a:rPr lang="en-US" dirty="0" smtClean="0"/>
              <a:t>Leverage reviews as an opportunity to create trust and goodwill</a:t>
            </a:r>
          </a:p>
          <a:p>
            <a:pPr lvl="2">
              <a:buFont typeface="Lucida Grande"/>
              <a:buChar char="-"/>
            </a:pPr>
            <a:r>
              <a:rPr lang="en-US" dirty="0" smtClean="0"/>
              <a:t>Be </a:t>
            </a:r>
            <a:r>
              <a:rPr lang="en-US" dirty="0"/>
              <a:t>immediately </a:t>
            </a:r>
            <a:r>
              <a:rPr lang="en-US" dirty="0" smtClean="0"/>
              <a:t>responsive, work on the low hanging fruit</a:t>
            </a:r>
          </a:p>
          <a:p>
            <a:pPr>
              <a:buFont typeface="Arial"/>
              <a:buChar char="•"/>
            </a:pPr>
            <a:r>
              <a:rPr lang="en-US" dirty="0" smtClean="0"/>
              <a:t>Focus on science, data and facilities not “the network”.</a:t>
            </a:r>
          </a:p>
          <a:p>
            <a:pPr>
              <a:buFont typeface="Arial"/>
              <a:buChar char="•"/>
            </a:pPr>
            <a:r>
              <a:rPr lang="en-US" dirty="0" smtClean="0"/>
              <a:t>Understand language barriers and cultural differences.</a:t>
            </a:r>
          </a:p>
          <a:p>
            <a:pPr lvl="2">
              <a:buFont typeface="Lucida Grande"/>
              <a:buChar char="-"/>
            </a:pPr>
            <a:r>
              <a:rPr lang="en-US" dirty="0" smtClean="0"/>
              <a:t>Terminology may differ from collaboration to collaboration (e.g. user vs. </a:t>
            </a:r>
            <a:r>
              <a:rPr lang="en-US" dirty="0" err="1" smtClean="0"/>
              <a:t>beamline</a:t>
            </a:r>
            <a:r>
              <a:rPr lang="en-US" dirty="0" smtClean="0"/>
              <a:t> scientist)</a:t>
            </a:r>
          </a:p>
          <a:p>
            <a:pPr>
              <a:buFont typeface="Arial"/>
              <a:buChar char="•"/>
            </a:pPr>
            <a:r>
              <a:rPr lang="en-US" dirty="0" smtClean="0"/>
              <a:t>It’s a continual process</a:t>
            </a:r>
          </a:p>
        </p:txBody>
      </p:sp>
    </p:spTree>
    <p:extLst>
      <p:ext uri="{BB962C8B-B14F-4D97-AF65-F5344CB8AC3E}">
        <p14:creationId xmlns:p14="http://schemas.microsoft.com/office/powerpoint/2010/main" val="164547439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147"/>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244052" y="2339171"/>
            <a:ext cx="738492" cy="122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47"/>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rot="10800000">
            <a:off x="3103868" y="4251719"/>
            <a:ext cx="738492" cy="122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7114879" y="3545387"/>
            <a:ext cx="905776" cy="738492"/>
            <a:chOff x="7114879" y="3545387"/>
            <a:chExt cx="905776" cy="738492"/>
          </a:xfrm>
        </p:grpSpPr>
        <p:pic>
          <p:nvPicPr>
            <p:cNvPr id="47" name="Picture 147"/>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50000"/>
            <a:stretch/>
          </p:blipFill>
          <p:spPr bwMode="auto">
            <a:xfrm rot="5400000">
              <a:off x="6898539" y="3761727"/>
              <a:ext cx="738492" cy="305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147"/>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 b="50952"/>
            <a:stretch/>
          </p:blipFill>
          <p:spPr bwMode="auto">
            <a:xfrm rot="5400000">
              <a:off x="7351427" y="3614651"/>
              <a:ext cx="738492" cy="59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p:nvPr/>
        </p:nvGrpSpPr>
        <p:grpSpPr>
          <a:xfrm>
            <a:off x="6250925" y="4384302"/>
            <a:ext cx="738492" cy="905775"/>
            <a:chOff x="6250925" y="4384302"/>
            <a:chExt cx="738492" cy="905775"/>
          </a:xfrm>
        </p:grpSpPr>
        <p:pic>
          <p:nvPicPr>
            <p:cNvPr id="50" name="Picture 147"/>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50000"/>
            <a:stretch/>
          </p:blipFill>
          <p:spPr bwMode="auto">
            <a:xfrm rot="10800000">
              <a:off x="6250925" y="4384302"/>
              <a:ext cx="738492" cy="305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147"/>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 b="50952"/>
            <a:stretch/>
          </p:blipFill>
          <p:spPr bwMode="auto">
            <a:xfrm rot="10800000">
              <a:off x="6250925" y="4690113"/>
              <a:ext cx="738492" cy="59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 name="Group 7"/>
          <p:cNvGrpSpPr/>
          <p:nvPr/>
        </p:nvGrpSpPr>
        <p:grpSpPr>
          <a:xfrm>
            <a:off x="4577474" y="4384302"/>
            <a:ext cx="738492" cy="905775"/>
            <a:chOff x="4577474" y="4384302"/>
            <a:chExt cx="738492" cy="905775"/>
          </a:xfrm>
        </p:grpSpPr>
        <p:pic>
          <p:nvPicPr>
            <p:cNvPr id="53" name="Picture 147"/>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t="50000"/>
            <a:stretch/>
          </p:blipFill>
          <p:spPr bwMode="auto">
            <a:xfrm rot="10800000">
              <a:off x="4577474" y="4384302"/>
              <a:ext cx="738492" cy="305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147"/>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 b="50952"/>
            <a:stretch/>
          </p:blipFill>
          <p:spPr bwMode="auto">
            <a:xfrm rot="10800000">
              <a:off x="4577474" y="4690113"/>
              <a:ext cx="738492" cy="59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70" name="Picture 146"/>
          <p:cNvPicPr>
            <a:picLocks noChangeAspect="1" noChangeArrowheads="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339739" y="3928481"/>
            <a:ext cx="969194" cy="753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1" name="Picture 147"/>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2798042" y="2319423"/>
            <a:ext cx="738492" cy="122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3" name="Picture 147"/>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960113" y="2336380"/>
            <a:ext cx="738492" cy="122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 name="Picture 147"/>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095647" y="2336380"/>
            <a:ext cx="738492" cy="1223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descr="C:\Users\dyparkinson\AppData\Local\Microsoft\Windows\Temporary Internet Files\Content.IE5\JEBH5HZG\MP900423140[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2000" y="1472275"/>
            <a:ext cx="691022" cy="85151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383597" y="3151328"/>
            <a:ext cx="414445"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5" name="Rectangle 4"/>
          <p:cNvSpPr/>
          <p:nvPr/>
        </p:nvSpPr>
        <p:spPr>
          <a:xfrm>
            <a:off x="2163362" y="2855615"/>
            <a:ext cx="214609" cy="3219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pic>
        <p:nvPicPr>
          <p:cNvPr id="1034" name="Picture 10"/>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0" b="100000" l="926" r="100000"/>
                    </a14:imgEffect>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519536" y="2184529"/>
            <a:ext cx="1502259" cy="656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85800" y="2209800"/>
            <a:ext cx="833735" cy="369332"/>
          </a:xfrm>
          <a:prstGeom prst="rect">
            <a:avLst/>
          </a:prstGeom>
          <a:noFill/>
        </p:spPr>
        <p:txBody>
          <a:bodyPr wrap="square" rtlCol="0">
            <a:spAutoFit/>
          </a:bodyPr>
          <a:lstStyle/>
          <a:p>
            <a:r>
              <a:rPr lang="en-US" dirty="0" smtClean="0">
                <a:solidFill>
                  <a:prstClr val="black"/>
                </a:solidFill>
              </a:rPr>
              <a:t>Users</a:t>
            </a:r>
            <a:endParaRPr lang="en-US" dirty="0">
              <a:solidFill>
                <a:prstClr val="black"/>
              </a:solidFill>
            </a:endParaRPr>
          </a:p>
        </p:txBody>
      </p:sp>
      <p:sp>
        <p:nvSpPr>
          <p:cNvPr id="17" name="TextBox 16"/>
          <p:cNvSpPr txBox="1"/>
          <p:nvPr/>
        </p:nvSpPr>
        <p:spPr>
          <a:xfrm>
            <a:off x="699204" y="5492745"/>
            <a:ext cx="1427933" cy="369332"/>
          </a:xfrm>
          <a:prstGeom prst="rect">
            <a:avLst/>
          </a:prstGeom>
          <a:noFill/>
        </p:spPr>
        <p:txBody>
          <a:bodyPr wrap="square" rtlCol="0">
            <a:spAutoFit/>
          </a:bodyPr>
          <a:lstStyle/>
          <a:p>
            <a:r>
              <a:rPr lang="en-US" dirty="0" smtClean="0">
                <a:solidFill>
                  <a:prstClr val="black"/>
                </a:solidFill>
              </a:rPr>
              <a:t>Publications</a:t>
            </a:r>
            <a:endParaRPr lang="en-US" dirty="0">
              <a:solidFill>
                <a:prstClr val="black"/>
              </a:solidFill>
            </a:endParaRPr>
          </a:p>
        </p:txBody>
      </p:sp>
      <p:sp>
        <p:nvSpPr>
          <p:cNvPr id="9" name="Pie 8"/>
          <p:cNvSpPr/>
          <p:nvPr/>
        </p:nvSpPr>
        <p:spPr>
          <a:xfrm rot="16200000">
            <a:off x="1996215" y="2928978"/>
            <a:ext cx="763511" cy="429218"/>
          </a:xfrm>
          <a:prstGeom prst="pie">
            <a:avLst>
              <a:gd name="adj1" fmla="val 10712987"/>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Arial"/>
            </a:endParaRPr>
          </a:p>
        </p:txBody>
      </p:sp>
      <p:sp>
        <p:nvSpPr>
          <p:cNvPr id="25" name="Pie 24"/>
          <p:cNvSpPr/>
          <p:nvPr/>
        </p:nvSpPr>
        <p:spPr>
          <a:xfrm rot="5400000">
            <a:off x="6607661" y="3139831"/>
            <a:ext cx="763512" cy="786506"/>
          </a:xfrm>
          <a:prstGeom prst="pie">
            <a:avLst>
              <a:gd name="adj1" fmla="val 10782454"/>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Arial"/>
            </a:endParaRPr>
          </a:p>
        </p:txBody>
      </p:sp>
      <p:sp>
        <p:nvSpPr>
          <p:cNvPr id="26" name="Pie 25"/>
          <p:cNvSpPr/>
          <p:nvPr/>
        </p:nvSpPr>
        <p:spPr>
          <a:xfrm rot="5400000" flipH="1">
            <a:off x="6589438" y="3853813"/>
            <a:ext cx="786209" cy="858434"/>
          </a:xfrm>
          <a:prstGeom prst="pie">
            <a:avLst>
              <a:gd name="adj1" fmla="val 10844307"/>
              <a:gd name="adj2" fmla="val 1620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Arial"/>
            </a:endParaRPr>
          </a:p>
        </p:txBody>
      </p:sp>
      <p:sp>
        <p:nvSpPr>
          <p:cNvPr id="10" name="TextBox 9"/>
          <p:cNvSpPr txBox="1"/>
          <p:nvPr/>
        </p:nvSpPr>
        <p:spPr>
          <a:xfrm>
            <a:off x="1824336" y="2212331"/>
            <a:ext cx="1143000" cy="276999"/>
          </a:xfrm>
          <a:prstGeom prst="rect">
            <a:avLst/>
          </a:prstGeom>
          <a:noFill/>
        </p:spPr>
        <p:txBody>
          <a:bodyPr wrap="square" rtlCol="0">
            <a:spAutoFit/>
          </a:bodyPr>
          <a:lstStyle/>
          <a:p>
            <a:r>
              <a:rPr lang="en-US" sz="1200" dirty="0" smtClean="0">
                <a:solidFill>
                  <a:prstClr val="white"/>
                </a:solidFill>
              </a:rPr>
              <a:t>1. Allocation</a:t>
            </a:r>
            <a:endParaRPr lang="en-US" sz="1200" dirty="0">
              <a:solidFill>
                <a:prstClr val="white"/>
              </a:solidFill>
            </a:endParaRPr>
          </a:p>
        </p:txBody>
      </p:sp>
      <p:sp>
        <p:nvSpPr>
          <p:cNvPr id="12" name="TextBox 11"/>
          <p:cNvSpPr txBox="1"/>
          <p:nvPr/>
        </p:nvSpPr>
        <p:spPr>
          <a:xfrm>
            <a:off x="2834673" y="1981497"/>
            <a:ext cx="1259692" cy="276999"/>
          </a:xfrm>
          <a:prstGeom prst="rect">
            <a:avLst/>
          </a:prstGeom>
          <a:noFill/>
        </p:spPr>
        <p:txBody>
          <a:bodyPr wrap="square" rtlCol="0">
            <a:spAutoFit/>
          </a:bodyPr>
          <a:lstStyle/>
          <a:p>
            <a:r>
              <a:rPr lang="en-US" sz="1200" dirty="0" smtClean="0">
                <a:solidFill>
                  <a:prstClr val="black"/>
                </a:solidFill>
              </a:rPr>
              <a:t>2. </a:t>
            </a:r>
            <a:r>
              <a:rPr lang="en-US" sz="1200" dirty="0" err="1" smtClean="0">
                <a:solidFill>
                  <a:prstClr val="black"/>
                </a:solidFill>
              </a:rPr>
              <a:t>Endstation</a:t>
            </a:r>
            <a:endParaRPr lang="en-US" sz="1200" dirty="0">
              <a:solidFill>
                <a:prstClr val="black"/>
              </a:solidFill>
            </a:endParaRPr>
          </a:p>
        </p:txBody>
      </p:sp>
      <p:sp>
        <p:nvSpPr>
          <p:cNvPr id="37" name="TextBox 36"/>
          <p:cNvSpPr txBox="1"/>
          <p:nvPr/>
        </p:nvSpPr>
        <p:spPr>
          <a:xfrm>
            <a:off x="3960113" y="1982169"/>
            <a:ext cx="1088260" cy="276999"/>
          </a:xfrm>
          <a:prstGeom prst="rect">
            <a:avLst/>
          </a:prstGeom>
          <a:noFill/>
        </p:spPr>
        <p:txBody>
          <a:bodyPr wrap="square" rtlCol="0">
            <a:spAutoFit/>
          </a:bodyPr>
          <a:lstStyle/>
          <a:p>
            <a:r>
              <a:rPr lang="en-US" sz="1200" dirty="0" smtClean="0">
                <a:solidFill>
                  <a:prstClr val="black"/>
                </a:solidFill>
              </a:rPr>
              <a:t>3. Sample</a:t>
            </a:r>
            <a:endParaRPr lang="en-US" sz="1200" dirty="0">
              <a:solidFill>
                <a:prstClr val="black"/>
              </a:solidFill>
            </a:endParaRPr>
          </a:p>
        </p:txBody>
      </p:sp>
      <p:sp>
        <p:nvSpPr>
          <p:cNvPr id="38" name="TextBox 37"/>
          <p:cNvSpPr txBox="1"/>
          <p:nvPr/>
        </p:nvSpPr>
        <p:spPr>
          <a:xfrm>
            <a:off x="5048373" y="1889165"/>
            <a:ext cx="981265" cy="461665"/>
          </a:xfrm>
          <a:prstGeom prst="rect">
            <a:avLst/>
          </a:prstGeom>
          <a:noFill/>
        </p:spPr>
        <p:txBody>
          <a:bodyPr wrap="square" rtlCol="0">
            <a:spAutoFit/>
          </a:bodyPr>
          <a:lstStyle/>
          <a:p>
            <a:r>
              <a:rPr lang="en-US" sz="1200" dirty="0" smtClean="0">
                <a:solidFill>
                  <a:prstClr val="black"/>
                </a:solidFill>
              </a:rPr>
              <a:t>4. Control Software</a:t>
            </a:r>
            <a:endParaRPr lang="en-US" sz="1200" dirty="0">
              <a:solidFill>
                <a:prstClr val="black"/>
              </a:solidFill>
            </a:endParaRPr>
          </a:p>
        </p:txBody>
      </p:sp>
      <p:sp>
        <p:nvSpPr>
          <p:cNvPr id="39" name="TextBox 38"/>
          <p:cNvSpPr txBox="1"/>
          <p:nvPr/>
        </p:nvSpPr>
        <p:spPr>
          <a:xfrm>
            <a:off x="6223601" y="1889835"/>
            <a:ext cx="906502" cy="461665"/>
          </a:xfrm>
          <a:prstGeom prst="rect">
            <a:avLst/>
          </a:prstGeom>
          <a:noFill/>
        </p:spPr>
        <p:txBody>
          <a:bodyPr wrap="square" rtlCol="0">
            <a:spAutoFit/>
          </a:bodyPr>
          <a:lstStyle/>
          <a:p>
            <a:r>
              <a:rPr lang="en-US" sz="1200" dirty="0" smtClean="0">
                <a:solidFill>
                  <a:prstClr val="black"/>
                </a:solidFill>
              </a:rPr>
              <a:t>5. Data Collection</a:t>
            </a:r>
            <a:endParaRPr lang="en-US" sz="1200" dirty="0">
              <a:solidFill>
                <a:prstClr val="black"/>
              </a:solidFill>
            </a:endParaRPr>
          </a:p>
        </p:txBody>
      </p:sp>
      <p:sp>
        <p:nvSpPr>
          <p:cNvPr id="40" name="TextBox 39"/>
          <p:cNvSpPr txBox="1"/>
          <p:nvPr/>
        </p:nvSpPr>
        <p:spPr>
          <a:xfrm rot="5400000">
            <a:off x="7730640" y="3815569"/>
            <a:ext cx="1450655" cy="461665"/>
          </a:xfrm>
          <a:prstGeom prst="rect">
            <a:avLst/>
          </a:prstGeom>
          <a:noFill/>
        </p:spPr>
        <p:txBody>
          <a:bodyPr wrap="square" rtlCol="0">
            <a:spAutoFit/>
          </a:bodyPr>
          <a:lstStyle/>
          <a:p>
            <a:r>
              <a:rPr lang="en-US" sz="1200" dirty="0" smtClean="0">
                <a:solidFill>
                  <a:prstClr val="black"/>
                </a:solidFill>
              </a:rPr>
              <a:t>6. Data Transfer / Management</a:t>
            </a:r>
            <a:endParaRPr lang="en-US" sz="1200" dirty="0">
              <a:solidFill>
                <a:prstClr val="black"/>
              </a:solidFill>
            </a:endParaRPr>
          </a:p>
        </p:txBody>
      </p:sp>
      <p:sp>
        <p:nvSpPr>
          <p:cNvPr id="41" name="TextBox 40"/>
          <p:cNvSpPr txBox="1"/>
          <p:nvPr/>
        </p:nvSpPr>
        <p:spPr>
          <a:xfrm>
            <a:off x="6333848" y="5415371"/>
            <a:ext cx="934086" cy="461665"/>
          </a:xfrm>
          <a:prstGeom prst="rect">
            <a:avLst/>
          </a:prstGeom>
          <a:noFill/>
        </p:spPr>
        <p:txBody>
          <a:bodyPr wrap="square" rtlCol="0">
            <a:spAutoFit/>
          </a:bodyPr>
          <a:lstStyle/>
          <a:p>
            <a:r>
              <a:rPr lang="en-US" sz="1200" dirty="0" smtClean="0">
                <a:solidFill>
                  <a:prstClr val="black"/>
                </a:solidFill>
              </a:rPr>
              <a:t>7. Data Processing</a:t>
            </a:r>
            <a:endParaRPr lang="en-US" sz="1200" dirty="0">
              <a:solidFill>
                <a:prstClr val="black"/>
              </a:solidFill>
            </a:endParaRPr>
          </a:p>
        </p:txBody>
      </p:sp>
      <p:sp>
        <p:nvSpPr>
          <p:cNvPr id="44" name="TextBox 43"/>
          <p:cNvSpPr txBox="1"/>
          <p:nvPr/>
        </p:nvSpPr>
        <p:spPr>
          <a:xfrm>
            <a:off x="3111983" y="5489279"/>
            <a:ext cx="867224" cy="461665"/>
          </a:xfrm>
          <a:prstGeom prst="rect">
            <a:avLst/>
          </a:prstGeom>
          <a:noFill/>
        </p:spPr>
        <p:txBody>
          <a:bodyPr wrap="square" rtlCol="0">
            <a:spAutoFit/>
          </a:bodyPr>
          <a:lstStyle/>
          <a:p>
            <a:r>
              <a:rPr lang="en-US" sz="1200" dirty="0" smtClean="0">
                <a:solidFill>
                  <a:prstClr val="black"/>
                </a:solidFill>
              </a:rPr>
              <a:t>9. Write and edit</a:t>
            </a:r>
            <a:endParaRPr lang="en-US" sz="1200" dirty="0">
              <a:solidFill>
                <a:prstClr val="black"/>
              </a:solidFill>
            </a:endParaRPr>
          </a:p>
        </p:txBody>
      </p:sp>
      <p:sp>
        <p:nvSpPr>
          <p:cNvPr id="13" name="Documents"/>
          <p:cNvSpPr>
            <a:spLocks noEditPoints="1" noChangeArrowheads="1"/>
          </p:cNvSpPr>
          <p:nvPr/>
        </p:nvSpPr>
        <p:spPr bwMode="auto">
          <a:xfrm>
            <a:off x="1214736" y="4857931"/>
            <a:ext cx="396870" cy="531023"/>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90" name="Rectangle 189"/>
          <p:cNvSpPr/>
          <p:nvPr/>
        </p:nvSpPr>
        <p:spPr>
          <a:xfrm>
            <a:off x="3536534" y="3151888"/>
            <a:ext cx="414445"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91" name="Rectangle 190"/>
          <p:cNvSpPr/>
          <p:nvPr/>
        </p:nvSpPr>
        <p:spPr>
          <a:xfrm>
            <a:off x="4702769" y="3165163"/>
            <a:ext cx="414445"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92" name="Rectangle 191"/>
          <p:cNvSpPr/>
          <p:nvPr/>
        </p:nvSpPr>
        <p:spPr>
          <a:xfrm>
            <a:off x="5834139" y="3158093"/>
            <a:ext cx="414445"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93" name="Rectangle 192"/>
          <p:cNvSpPr/>
          <p:nvPr/>
        </p:nvSpPr>
        <p:spPr>
          <a:xfrm>
            <a:off x="5315966" y="4284337"/>
            <a:ext cx="928084"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94" name="Rectangle 193"/>
          <p:cNvSpPr/>
          <p:nvPr/>
        </p:nvSpPr>
        <p:spPr>
          <a:xfrm>
            <a:off x="3842360" y="4265602"/>
            <a:ext cx="735112"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95" name="Rectangle 194"/>
          <p:cNvSpPr/>
          <p:nvPr/>
        </p:nvSpPr>
        <p:spPr>
          <a:xfrm>
            <a:off x="2214590" y="4268401"/>
            <a:ext cx="884358" cy="3755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rial"/>
            </a:endParaRPr>
          </a:p>
        </p:txBody>
      </p:sp>
      <p:sp>
        <p:nvSpPr>
          <p:cNvPr id="1136" name="Title 1135"/>
          <p:cNvSpPr>
            <a:spLocks noGrp="1"/>
          </p:cNvSpPr>
          <p:nvPr>
            <p:ph type="title"/>
          </p:nvPr>
        </p:nvSpPr>
        <p:spPr/>
        <p:txBody>
          <a:bodyPr>
            <a:normAutofit fontScale="90000"/>
          </a:bodyPr>
          <a:lstStyle/>
          <a:p>
            <a:r>
              <a:rPr lang="en-US" dirty="0" smtClean="0"/>
              <a:t>User Workflow: </a:t>
            </a:r>
            <a:br>
              <a:rPr lang="en-US" dirty="0" smtClean="0"/>
            </a:br>
            <a:r>
              <a:rPr lang="en-US" dirty="0" err="1" smtClean="0"/>
              <a:t>Beamline</a:t>
            </a:r>
            <a:r>
              <a:rPr lang="en-US" dirty="0" smtClean="0"/>
              <a:t> 8.3.2</a:t>
            </a:r>
            <a:endParaRPr lang="en-US" dirty="0"/>
          </a:p>
        </p:txBody>
      </p:sp>
      <p:sp>
        <p:nvSpPr>
          <p:cNvPr id="1137" name="Circular Arrow 1136"/>
          <p:cNvSpPr/>
          <p:nvPr/>
        </p:nvSpPr>
        <p:spPr>
          <a:xfrm>
            <a:off x="1241433" y="1676401"/>
            <a:ext cx="885704" cy="1105048"/>
          </a:xfrm>
          <a:prstGeom prst="circularArrow">
            <a:avLst>
              <a:gd name="adj1" fmla="val 11857"/>
              <a:gd name="adj2" fmla="val 2137381"/>
              <a:gd name="adj3" fmla="val 19056932"/>
              <a:gd name="adj4" fmla="val 15402310"/>
              <a:gd name="adj5" fmla="val 1987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Arial"/>
            </a:endParaRPr>
          </a:p>
        </p:txBody>
      </p:sp>
      <p:sp>
        <p:nvSpPr>
          <p:cNvPr id="59" name="TextBox 58"/>
          <p:cNvSpPr txBox="1"/>
          <p:nvPr/>
        </p:nvSpPr>
        <p:spPr>
          <a:xfrm>
            <a:off x="4224154" y="5388834"/>
            <a:ext cx="2109694" cy="646331"/>
          </a:xfrm>
          <a:prstGeom prst="rect">
            <a:avLst/>
          </a:prstGeom>
          <a:noFill/>
        </p:spPr>
        <p:txBody>
          <a:bodyPr wrap="square" rtlCol="0">
            <a:spAutoFit/>
          </a:bodyPr>
          <a:lstStyle/>
          <a:p>
            <a:r>
              <a:rPr lang="en-US" sz="1200" dirty="0" smtClean="0">
                <a:solidFill>
                  <a:prstClr val="black"/>
                </a:solidFill>
              </a:rPr>
              <a:t>8. Data Analysis / Info Extraction / Visualization / Simulation</a:t>
            </a:r>
            <a:endParaRPr lang="en-US" sz="1200" dirty="0">
              <a:solidFill>
                <a:prstClr val="black"/>
              </a:solidFill>
            </a:endParaRPr>
          </a:p>
        </p:txBody>
      </p:sp>
      <p:pic>
        <p:nvPicPr>
          <p:cNvPr id="45" name="Picture 44" descr="Screen Shot 2014-02-18 at 4.42.12 P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44376" y="274638"/>
            <a:ext cx="1297391" cy="884364"/>
          </a:xfrm>
          <a:prstGeom prst="rect">
            <a:avLst/>
          </a:prstGeom>
        </p:spPr>
      </p:pic>
      <p:sp>
        <p:nvSpPr>
          <p:cNvPr id="49"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21</a:t>
            </a:fld>
            <a:r>
              <a:rPr lang="en-US" sz="800" dirty="0">
                <a:solidFill>
                  <a:prstClr val="black"/>
                </a:solidFill>
                <a:latin typeface="Arial"/>
              </a:rPr>
              <a:t> – ESnet Science Engagement (</a:t>
            </a:r>
            <a:r>
              <a:rPr lang="en-US" sz="800" dirty="0">
                <a:solidFill>
                  <a:prstClr val="black"/>
                </a:solidFill>
                <a:latin typeface="Arial"/>
                <a:hlinkClick r:id="rId1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040419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Dula-Workflow-v5-original.pdf"/>
          <p:cNvPicPr>
            <a:picLocks noGrp="1" noChangeAspect="1"/>
          </p:cNvPicPr>
          <p:nvPr>
            <p:ph idx="1"/>
          </p:nvPr>
        </p:nvPicPr>
        <p:blipFill rotWithShape="1">
          <a:blip r:embed="rId3">
            <a:extLst>
              <a:ext uri="{28A0092B-C50C-407E-A947-70E740481C1C}">
                <a14:useLocalDpi xmlns:a14="http://schemas.microsoft.com/office/drawing/2010/main" val="0"/>
              </a:ext>
            </a:extLst>
          </a:blip>
          <a:srcRect t="10498" b="1452"/>
          <a:stretch/>
        </p:blipFill>
        <p:spPr>
          <a:xfrm>
            <a:off x="1220575" y="776191"/>
            <a:ext cx="8101729" cy="5514336"/>
          </a:xfrm>
        </p:spPr>
      </p:pic>
      <p:sp>
        <p:nvSpPr>
          <p:cNvPr id="3" name="Rectangle 2"/>
          <p:cNvSpPr/>
          <p:nvPr/>
        </p:nvSpPr>
        <p:spPr>
          <a:xfrm>
            <a:off x="0" y="248335"/>
            <a:ext cx="9144000" cy="707886"/>
          </a:xfrm>
          <a:prstGeom prst="rect">
            <a:avLst/>
          </a:prstGeom>
        </p:spPr>
        <p:txBody>
          <a:bodyPr wrap="square">
            <a:spAutoFit/>
          </a:bodyPr>
          <a:lstStyle/>
          <a:p>
            <a:pPr algn="ctr"/>
            <a:r>
              <a:rPr lang="en-US" sz="4000" dirty="0" smtClean="0">
                <a:ea typeface="ＭＳ Ｐゴシック" charset="0"/>
                <a:cs typeface="ＭＳ Ｐゴシック" charset="0"/>
              </a:rPr>
              <a:t>Science </a:t>
            </a:r>
            <a:r>
              <a:rPr lang="en-US" sz="4000" dirty="0">
                <a:ea typeface="ＭＳ Ｐゴシック" charset="0"/>
                <a:cs typeface="ＭＳ Ｐゴシック" charset="0"/>
              </a:rPr>
              <a:t>Workflow Consultation</a:t>
            </a:r>
            <a:endParaRPr lang="en-US" sz="4000" dirty="0"/>
          </a:p>
        </p:txBody>
      </p:sp>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22</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199716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7718"/>
            <a:ext cx="9144000" cy="1143000"/>
          </a:xfrm>
        </p:spPr>
        <p:txBody>
          <a:bodyPr>
            <a:normAutofit/>
          </a:bodyPr>
          <a:lstStyle/>
          <a:p>
            <a:r>
              <a:rPr lang="en-US" sz="4000" dirty="0" smtClean="0"/>
              <a:t>Improved Workflow Infrastructure</a:t>
            </a:r>
            <a:endParaRPr lang="en-US" sz="4000" dirty="0"/>
          </a:p>
        </p:txBody>
      </p:sp>
      <p:pic>
        <p:nvPicPr>
          <p:cNvPr id="11" name="Content Placeholder 10" descr="Dula-Workflow-v4-improved.pdf"/>
          <p:cNvPicPr>
            <a:picLocks noGrp="1" noChangeAspect="1"/>
          </p:cNvPicPr>
          <p:nvPr>
            <p:ph idx="1"/>
          </p:nvPr>
        </p:nvPicPr>
        <p:blipFill rotWithShape="1">
          <a:blip r:embed="rId3">
            <a:extLst>
              <a:ext uri="{28A0092B-C50C-407E-A947-70E740481C1C}">
                <a14:useLocalDpi xmlns:a14="http://schemas.microsoft.com/office/drawing/2010/main" val="0"/>
              </a:ext>
            </a:extLst>
          </a:blip>
          <a:srcRect t="6497" b="5840"/>
          <a:stretch/>
        </p:blipFill>
        <p:spPr>
          <a:xfrm>
            <a:off x="826702" y="1025282"/>
            <a:ext cx="7300620" cy="4947191"/>
          </a:xfrm>
        </p:spPr>
      </p:pic>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23</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875143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bridge the gap?</a:t>
            </a:r>
            <a:endParaRPr lang="en-US" dirty="0"/>
          </a:p>
        </p:txBody>
      </p:sp>
      <p:sp>
        <p:nvSpPr>
          <p:cNvPr id="3" name="Content Placeholder 2"/>
          <p:cNvSpPr>
            <a:spLocks noGrp="1"/>
          </p:cNvSpPr>
          <p:nvPr>
            <p:ph idx="1"/>
          </p:nvPr>
        </p:nvSpPr>
        <p:spPr/>
        <p:txBody>
          <a:bodyPr/>
          <a:lstStyle/>
          <a:p>
            <a:r>
              <a:rPr lang="en-US" dirty="0" smtClean="0"/>
              <a:t>Discussion?</a:t>
            </a:r>
          </a:p>
          <a:p>
            <a:pPr>
              <a:buFont typeface="Arial"/>
              <a:buChar char="•"/>
            </a:pPr>
            <a:r>
              <a:rPr lang="en-US" dirty="0" smtClean="0"/>
              <a:t>What outreach exists on your campus today?</a:t>
            </a:r>
          </a:p>
          <a:p>
            <a:pPr>
              <a:buFont typeface="Arial"/>
              <a:buChar char="•"/>
            </a:pPr>
            <a:r>
              <a:rPr lang="en-US" dirty="0" smtClean="0"/>
              <a:t>Are you applying for CC-IIE?</a:t>
            </a:r>
          </a:p>
          <a:p>
            <a:pPr>
              <a:buFont typeface="Arial"/>
              <a:buChar char="•"/>
            </a:pPr>
            <a:r>
              <a:rPr lang="en-US" dirty="0" smtClean="0"/>
              <a:t>Other challenges?</a:t>
            </a:r>
          </a:p>
          <a:p>
            <a:pPr>
              <a:buFont typeface="Arial"/>
              <a:buChar char="•"/>
            </a:pPr>
            <a:r>
              <a:rPr lang="en-US" dirty="0" smtClean="0"/>
              <a:t>What have you done that has worked?</a:t>
            </a:r>
            <a:endParaRPr lang="en-US" dirty="0"/>
          </a:p>
        </p:txBody>
      </p:sp>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24</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359384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964" y="5766741"/>
            <a:ext cx="2803406"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ectangle 5"/>
          <p:cNvSpPr/>
          <p:nvPr/>
        </p:nvSpPr>
        <p:spPr>
          <a:xfrm>
            <a:off x="6293556" y="5766741"/>
            <a:ext cx="2560695"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pt-temp-OIN-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txBox="1">
            <a:spLocks/>
          </p:cNvSpPr>
          <p:nvPr/>
        </p:nvSpPr>
        <p:spPr>
          <a:xfrm>
            <a:off x="4648200" y="4689887"/>
            <a:ext cx="4495800" cy="2153708"/>
          </a:xfrm>
          <a:prstGeom prst="rect">
            <a:avLst/>
          </a:prstGeom>
        </p:spPr>
        <p:txBody>
          <a:bodyPr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z="1200" i="1" dirty="0" smtClean="0"/>
              <a:t>Jason Zurawski - </a:t>
            </a:r>
            <a:r>
              <a:rPr lang="en-US" sz="1200" i="1" dirty="0" smtClean="0">
                <a:hlinkClick r:id="rId3"/>
              </a:rPr>
              <a:t>zurawski@es.net</a:t>
            </a:r>
            <a:r>
              <a:rPr lang="en-US" sz="1200" i="1" dirty="0" smtClean="0"/>
              <a:t> </a:t>
            </a:r>
          </a:p>
          <a:p>
            <a:pPr>
              <a:defRPr/>
            </a:pPr>
            <a:r>
              <a:rPr lang="en-US" sz="1200" i="1" smtClean="0"/>
              <a:t>Mary </a:t>
            </a:r>
            <a:r>
              <a:rPr lang="en-US" sz="1200" i="1" dirty="0" smtClean="0"/>
              <a:t>Hester – </a:t>
            </a:r>
            <a:r>
              <a:rPr lang="en-US" sz="1200" i="1" dirty="0" smtClean="0">
                <a:hlinkClick r:id="rId4"/>
              </a:rPr>
              <a:t>mchester@es.net</a:t>
            </a:r>
            <a:r>
              <a:rPr lang="en-US" sz="1200" i="1" dirty="0" smtClean="0"/>
              <a:t> </a:t>
            </a:r>
          </a:p>
          <a:p>
            <a:pPr>
              <a:defRPr/>
            </a:pPr>
            <a:r>
              <a:rPr lang="en-US" sz="1200" dirty="0" smtClean="0"/>
              <a:t>	</a:t>
            </a:r>
          </a:p>
          <a:p>
            <a:pPr>
              <a:defRPr/>
            </a:pPr>
            <a:r>
              <a:rPr lang="en-US" sz="1200" dirty="0"/>
              <a:t>	</a:t>
            </a:r>
            <a:r>
              <a:rPr lang="en-US" sz="1200" dirty="0" smtClean="0"/>
              <a:t>		ESnet Science Engagement – </a:t>
            </a:r>
            <a:r>
              <a:rPr lang="en-US" sz="1200" dirty="0" smtClean="0">
                <a:hlinkClick r:id="rId5"/>
              </a:rPr>
              <a:t>engage@es.net</a:t>
            </a:r>
            <a:endParaRPr lang="en-US" sz="1200" dirty="0"/>
          </a:p>
          <a:p>
            <a:pPr>
              <a:defRPr/>
            </a:pPr>
            <a:endParaRPr lang="en-US" sz="1200" dirty="0" smtClean="0"/>
          </a:p>
          <a:p>
            <a:pPr>
              <a:defRPr/>
            </a:pPr>
            <a:r>
              <a:rPr lang="en-US" dirty="0" smtClean="0"/>
              <a:t>	</a:t>
            </a:r>
          </a:p>
          <a:p>
            <a:pPr>
              <a:defRPr/>
            </a:pPr>
            <a:endParaRPr lang="en-US" dirty="0">
              <a:hlinkClick r:id=""/>
            </a:endParaRPr>
          </a:p>
          <a:p>
            <a:pPr>
              <a:defRPr/>
            </a:pPr>
            <a:endParaRPr lang="en-US" dirty="0">
              <a:hlinkClick r:id=""/>
            </a:endParaRPr>
          </a:p>
          <a:p>
            <a:pPr algn="r">
              <a:defRPr/>
            </a:pPr>
            <a:r>
              <a:rPr lang="en-US" dirty="0" smtClean="0">
                <a:hlinkClick r:id="rId6"/>
              </a:rPr>
              <a:t>http://fasterdata.es.net</a:t>
            </a:r>
            <a:r>
              <a:rPr lang="en-US" dirty="0" smtClean="0"/>
              <a:t> </a:t>
            </a:r>
          </a:p>
        </p:txBody>
      </p:sp>
      <p:sp>
        <p:nvSpPr>
          <p:cNvPr id="9" name="Title 1"/>
          <p:cNvSpPr>
            <a:spLocks noGrp="1"/>
          </p:cNvSpPr>
          <p:nvPr>
            <p:ph type="title"/>
          </p:nvPr>
        </p:nvSpPr>
        <p:spPr>
          <a:xfrm>
            <a:off x="0" y="274638"/>
            <a:ext cx="9144000" cy="1143000"/>
          </a:xfrm>
        </p:spPr>
        <p:txBody>
          <a:bodyPr>
            <a:normAutofit fontScale="90000"/>
          </a:bodyPr>
          <a:lstStyle/>
          <a:p>
            <a:r>
              <a:rPr lang="en-US" sz="4000" dirty="0" smtClean="0"/>
              <a:t>The Importance of Science Engagement</a:t>
            </a:r>
            <a:endParaRPr lang="en-US" sz="4000" dirty="0"/>
          </a:p>
        </p:txBody>
      </p:sp>
    </p:spTree>
    <p:extLst>
      <p:ext uri="{BB962C8B-B14F-4D97-AF65-F5344CB8AC3E}">
        <p14:creationId xmlns:p14="http://schemas.microsoft.com/office/powerpoint/2010/main" val="803440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97200"/>
          </a:xfrm>
        </p:spPr>
        <p:txBody>
          <a:bodyPr>
            <a:noAutofit/>
          </a:bodyPr>
          <a:lstStyle/>
          <a:p>
            <a:r>
              <a:rPr lang="en-US" sz="2800" dirty="0" smtClean="0"/>
              <a:t>The Data Transfer </a:t>
            </a:r>
            <a:r>
              <a:rPr lang="en-US" sz="2800" dirty="0" err="1" smtClean="0"/>
              <a:t>Superfecta</a:t>
            </a:r>
            <a:r>
              <a:rPr lang="en-US" sz="2800" dirty="0" smtClean="0"/>
              <a:t>: Science DMZ Model</a:t>
            </a:r>
            <a:endParaRPr lang="en-US" sz="2800" dirty="0"/>
          </a:p>
        </p:txBody>
      </p:sp>
      <p:sp>
        <p:nvSpPr>
          <p:cNvPr id="8" name="TextBox 7"/>
          <p:cNvSpPr txBox="1"/>
          <p:nvPr/>
        </p:nvSpPr>
        <p:spPr>
          <a:xfrm>
            <a:off x="0" y="2898770"/>
            <a:ext cx="2908300" cy="1015663"/>
          </a:xfrm>
          <a:prstGeom prst="rect">
            <a:avLst/>
          </a:prstGeom>
          <a:noFill/>
        </p:spPr>
        <p:txBody>
          <a:bodyPr wrap="square" rtlCol="0">
            <a:spAutoFit/>
          </a:bodyPr>
          <a:lstStyle/>
          <a:p>
            <a:pPr marL="0" lvl="1"/>
            <a:r>
              <a:rPr lang="en-US" dirty="0"/>
              <a:t>Data Transfer </a:t>
            </a:r>
            <a:r>
              <a:rPr lang="en-US" dirty="0" smtClean="0"/>
              <a:t>Node</a:t>
            </a:r>
          </a:p>
          <a:p>
            <a:pPr marL="285750" indent="-285750">
              <a:buFont typeface="Arial"/>
              <a:buChar char="•"/>
            </a:pPr>
            <a:r>
              <a:rPr lang="en-US" sz="1400" dirty="0"/>
              <a:t>High performance</a:t>
            </a:r>
          </a:p>
          <a:p>
            <a:pPr marL="285750" indent="-285750">
              <a:buFont typeface="Arial"/>
              <a:buChar char="•"/>
            </a:pPr>
            <a:r>
              <a:rPr lang="en-US" sz="1400" dirty="0" smtClean="0"/>
              <a:t>Configured </a:t>
            </a:r>
            <a:r>
              <a:rPr lang="en-US" sz="1400" dirty="0"/>
              <a:t>for data transfer</a:t>
            </a:r>
          </a:p>
          <a:p>
            <a:pPr marL="285750" indent="-285750">
              <a:buFont typeface="Arial"/>
              <a:buChar char="•"/>
            </a:pPr>
            <a:r>
              <a:rPr lang="en-US" sz="1400" dirty="0"/>
              <a:t>Proper tools</a:t>
            </a:r>
          </a:p>
        </p:txBody>
      </p:sp>
      <p:sp>
        <p:nvSpPr>
          <p:cNvPr id="17" name="TextBox 16"/>
          <p:cNvSpPr txBox="1"/>
          <p:nvPr/>
        </p:nvSpPr>
        <p:spPr>
          <a:xfrm>
            <a:off x="6722882" y="2726387"/>
            <a:ext cx="2421118" cy="1661994"/>
          </a:xfrm>
          <a:prstGeom prst="rect">
            <a:avLst/>
          </a:prstGeom>
          <a:noFill/>
        </p:spPr>
        <p:txBody>
          <a:bodyPr wrap="square" rtlCol="0">
            <a:spAutoFit/>
          </a:bodyPr>
          <a:lstStyle/>
          <a:p>
            <a:r>
              <a:rPr lang="en-US" dirty="0" err="1" smtClean="0"/>
              <a:t>perfSONAR</a:t>
            </a:r>
            <a:r>
              <a:rPr lang="en-US" dirty="0" smtClean="0"/>
              <a:t>            </a:t>
            </a:r>
          </a:p>
          <a:p>
            <a:pPr marL="285750" indent="-285750">
              <a:buFont typeface="Arial"/>
              <a:buChar char="•"/>
            </a:pPr>
            <a:r>
              <a:rPr lang="en-US" sz="1400" dirty="0" smtClean="0"/>
              <a:t>Enables fault isolation</a:t>
            </a:r>
          </a:p>
          <a:p>
            <a:pPr marL="285750" indent="-285750">
              <a:buFont typeface="Arial"/>
              <a:buChar char="•"/>
            </a:pPr>
            <a:r>
              <a:rPr lang="en-US" sz="1400" dirty="0" smtClean="0"/>
              <a:t>Verify </a:t>
            </a:r>
            <a:r>
              <a:rPr lang="en-US" sz="1400" dirty="0"/>
              <a:t>correct operation</a:t>
            </a:r>
          </a:p>
          <a:p>
            <a:pPr marL="285750" indent="-285750">
              <a:buFont typeface="Arial"/>
              <a:buChar char="•"/>
            </a:pPr>
            <a:r>
              <a:rPr lang="en-US" sz="1400" dirty="0"/>
              <a:t>Widely </a:t>
            </a:r>
            <a:r>
              <a:rPr lang="en-US" sz="1400" dirty="0" smtClean="0"/>
              <a:t>deployed in ESnet and other networks, as well as sites and facilities</a:t>
            </a:r>
            <a:endParaRPr lang="en-US" sz="1400" dirty="0"/>
          </a:p>
        </p:txBody>
      </p:sp>
      <p:sp>
        <p:nvSpPr>
          <p:cNvPr id="19" name="TextBox 18"/>
          <p:cNvSpPr txBox="1"/>
          <p:nvPr/>
        </p:nvSpPr>
        <p:spPr>
          <a:xfrm>
            <a:off x="3202959" y="5255419"/>
            <a:ext cx="3144824" cy="1231106"/>
          </a:xfrm>
          <a:prstGeom prst="rect">
            <a:avLst/>
          </a:prstGeom>
          <a:noFill/>
        </p:spPr>
        <p:txBody>
          <a:bodyPr wrap="square" rtlCol="0">
            <a:spAutoFit/>
          </a:bodyPr>
          <a:lstStyle/>
          <a:p>
            <a:r>
              <a:rPr lang="en-US" dirty="0" smtClean="0"/>
              <a:t>Science DMZ</a:t>
            </a:r>
          </a:p>
          <a:p>
            <a:pPr marL="285750" indent="-285750">
              <a:buFont typeface="Arial"/>
              <a:buChar char="•"/>
            </a:pPr>
            <a:r>
              <a:rPr lang="en-US" sz="1400" dirty="0" smtClean="0"/>
              <a:t>Dedicated location for DTN</a:t>
            </a:r>
          </a:p>
          <a:p>
            <a:pPr marL="285750" indent="-285750">
              <a:buFont typeface="Arial"/>
              <a:buChar char="•"/>
            </a:pPr>
            <a:r>
              <a:rPr lang="en-US" sz="1400" dirty="0" smtClean="0"/>
              <a:t>Proper security </a:t>
            </a:r>
          </a:p>
          <a:p>
            <a:pPr marL="285750" indent="-285750">
              <a:buFont typeface="Arial"/>
              <a:buChar char="•"/>
            </a:pPr>
            <a:r>
              <a:rPr lang="en-US" sz="1400" dirty="0" smtClean="0"/>
              <a:t>Easy to deploy - no </a:t>
            </a:r>
            <a:r>
              <a:rPr lang="en-US" sz="1400" dirty="0"/>
              <a:t>need to redesign the whole </a:t>
            </a:r>
            <a:r>
              <a:rPr lang="en-US" sz="1400" dirty="0" smtClean="0"/>
              <a:t>network</a:t>
            </a:r>
            <a:endParaRPr lang="en-US" sz="1400" dirty="0"/>
          </a:p>
        </p:txBody>
      </p:sp>
      <p:grpSp>
        <p:nvGrpSpPr>
          <p:cNvPr id="22" name="Group 21"/>
          <p:cNvGrpSpPr/>
          <p:nvPr/>
        </p:nvGrpSpPr>
        <p:grpSpPr>
          <a:xfrm>
            <a:off x="4598408" y="2603927"/>
            <a:ext cx="2228724" cy="1930400"/>
            <a:chOff x="3948446" y="3263045"/>
            <a:chExt cx="2840935" cy="2528156"/>
          </a:xfrm>
        </p:grpSpPr>
        <p:sp>
          <p:nvSpPr>
            <p:cNvPr id="26" name="Freeform 25"/>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bg1">
                <a:lumMod val="50000"/>
                <a:alpha val="50000"/>
              </a:schemeClr>
            </a:solidFill>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0" name="TextBox 29"/>
            <p:cNvSpPr txBox="1"/>
            <p:nvPr/>
          </p:nvSpPr>
          <p:spPr>
            <a:xfrm>
              <a:off x="4858982" y="3987800"/>
              <a:ext cx="1930399" cy="967394"/>
            </a:xfrm>
            <a:prstGeom prst="rect">
              <a:avLst/>
            </a:prstGeom>
            <a:noFill/>
          </p:spPr>
          <p:txBody>
            <a:bodyPr wrap="square" rtlCol="0">
              <a:spAutoFit/>
            </a:bodyPr>
            <a:lstStyle/>
            <a:p>
              <a:pPr algn="ctr"/>
              <a:r>
                <a:rPr lang="en-US" sz="1400" dirty="0" smtClean="0">
                  <a:solidFill>
                    <a:schemeClr val="bg1">
                      <a:lumMod val="65000"/>
                    </a:schemeClr>
                  </a:solidFill>
                </a:rPr>
                <a:t>Performance Testing &amp; Measurement</a:t>
              </a:r>
              <a:endParaRPr lang="en-US" sz="1400" dirty="0">
                <a:solidFill>
                  <a:schemeClr val="bg1">
                    <a:lumMod val="65000"/>
                  </a:schemeClr>
                </a:solidFill>
              </a:endParaRPr>
            </a:p>
          </p:txBody>
        </p:sp>
      </p:grpSp>
      <p:grpSp>
        <p:nvGrpSpPr>
          <p:cNvPr id="31" name="Group 30"/>
          <p:cNvGrpSpPr/>
          <p:nvPr/>
        </p:nvGrpSpPr>
        <p:grpSpPr>
          <a:xfrm>
            <a:off x="2655882" y="2603927"/>
            <a:ext cx="2166174" cy="1930400"/>
            <a:chOff x="3820954" y="3263045"/>
            <a:chExt cx="2761203" cy="2528156"/>
          </a:xfrm>
        </p:grpSpPr>
        <p:sp>
          <p:nvSpPr>
            <p:cNvPr id="32" name="Freeform 31"/>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bg1">
                <a:lumMod val="50000"/>
                <a:alpha val="50000"/>
              </a:schemeClr>
            </a:solidFill>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3" name="TextBox 32"/>
            <p:cNvSpPr txBox="1"/>
            <p:nvPr/>
          </p:nvSpPr>
          <p:spPr>
            <a:xfrm>
              <a:off x="3820954" y="4014395"/>
              <a:ext cx="1930399" cy="967394"/>
            </a:xfrm>
            <a:prstGeom prst="rect">
              <a:avLst/>
            </a:prstGeom>
            <a:noFill/>
          </p:spPr>
          <p:txBody>
            <a:bodyPr wrap="square" rtlCol="0">
              <a:spAutoFit/>
            </a:bodyPr>
            <a:lstStyle/>
            <a:p>
              <a:pPr algn="ctr"/>
              <a:r>
                <a:rPr lang="en-US" sz="1400" dirty="0" smtClean="0">
                  <a:solidFill>
                    <a:schemeClr val="bg1">
                      <a:lumMod val="65000"/>
                    </a:schemeClr>
                  </a:solidFill>
                </a:rPr>
                <a:t>Dedicated Systems for Data Transfer</a:t>
              </a:r>
              <a:endParaRPr lang="en-US" sz="1400" dirty="0">
                <a:solidFill>
                  <a:schemeClr val="bg1">
                    <a:lumMod val="65000"/>
                  </a:schemeClr>
                </a:solidFill>
              </a:endParaRPr>
            </a:p>
          </p:txBody>
        </p:sp>
      </p:grpSp>
      <p:grpSp>
        <p:nvGrpSpPr>
          <p:cNvPr id="37" name="Group 36"/>
          <p:cNvGrpSpPr/>
          <p:nvPr/>
        </p:nvGrpSpPr>
        <p:grpSpPr>
          <a:xfrm>
            <a:off x="3678623" y="1761187"/>
            <a:ext cx="2066156" cy="1930400"/>
            <a:chOff x="3948446" y="3263045"/>
            <a:chExt cx="2633711" cy="2528156"/>
          </a:xfrm>
        </p:grpSpPr>
        <p:sp>
          <p:nvSpPr>
            <p:cNvPr id="38" name="Freeform 37"/>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9" name="TextBox 38"/>
            <p:cNvSpPr txBox="1"/>
            <p:nvPr/>
          </p:nvSpPr>
          <p:spPr>
            <a:xfrm>
              <a:off x="4327450" y="3585536"/>
              <a:ext cx="1930399" cy="967394"/>
            </a:xfrm>
            <a:prstGeom prst="rect">
              <a:avLst/>
            </a:prstGeom>
            <a:noFill/>
          </p:spPr>
          <p:txBody>
            <a:bodyPr wrap="square" rtlCol="0">
              <a:spAutoFit/>
            </a:bodyPr>
            <a:lstStyle/>
            <a:p>
              <a:pPr algn="ctr"/>
              <a:r>
                <a:rPr lang="en-US" sz="1400" dirty="0" smtClean="0"/>
                <a:t>Engagement with Network Users</a:t>
              </a:r>
              <a:endParaRPr lang="en-US" sz="1400" dirty="0"/>
            </a:p>
          </p:txBody>
        </p:sp>
      </p:grpSp>
      <p:sp>
        <p:nvSpPr>
          <p:cNvPr id="40" name="TextBox 39"/>
          <p:cNvSpPr txBox="1"/>
          <p:nvPr/>
        </p:nvSpPr>
        <p:spPr>
          <a:xfrm>
            <a:off x="3202959" y="748000"/>
            <a:ext cx="3290699" cy="1015663"/>
          </a:xfrm>
          <a:prstGeom prst="rect">
            <a:avLst/>
          </a:prstGeom>
          <a:noFill/>
        </p:spPr>
        <p:txBody>
          <a:bodyPr wrap="square" rtlCol="0">
            <a:spAutoFit/>
          </a:bodyPr>
          <a:lstStyle/>
          <a:p>
            <a:pPr marL="0" lvl="1"/>
            <a:r>
              <a:rPr lang="en-US" b="1" dirty="0" smtClean="0">
                <a:solidFill>
                  <a:srgbClr val="FF0000"/>
                </a:solidFill>
              </a:rPr>
              <a:t>Engagement</a:t>
            </a:r>
          </a:p>
          <a:p>
            <a:pPr marL="285750" indent="-285750">
              <a:buFont typeface="Arial"/>
              <a:buChar char="•"/>
            </a:pPr>
            <a:r>
              <a:rPr lang="en-US" sz="1400" b="1" dirty="0" smtClean="0">
                <a:solidFill>
                  <a:srgbClr val="FF0000"/>
                </a:solidFill>
              </a:rPr>
              <a:t>Partnerships</a:t>
            </a:r>
          </a:p>
          <a:p>
            <a:pPr marL="285750" indent="-285750">
              <a:buFont typeface="Arial"/>
              <a:buChar char="•"/>
            </a:pPr>
            <a:r>
              <a:rPr lang="en-US" sz="1400" b="1" dirty="0" smtClean="0">
                <a:solidFill>
                  <a:srgbClr val="FF0000"/>
                </a:solidFill>
              </a:rPr>
              <a:t>Education &amp; Consulting</a:t>
            </a:r>
          </a:p>
          <a:p>
            <a:pPr marL="285750" indent="-285750">
              <a:buFont typeface="Arial"/>
              <a:buChar char="•"/>
            </a:pPr>
            <a:r>
              <a:rPr lang="en-US" sz="1400" b="1" dirty="0" smtClean="0">
                <a:solidFill>
                  <a:srgbClr val="FF0000"/>
                </a:solidFill>
              </a:rPr>
              <a:t>Resources &amp; Knowledgebase</a:t>
            </a:r>
            <a:endParaRPr lang="en-US" sz="1400" b="1" dirty="0">
              <a:solidFill>
                <a:srgbClr val="FF0000"/>
              </a:solidFill>
            </a:endParaRPr>
          </a:p>
        </p:txBody>
      </p:sp>
      <p:sp>
        <p:nvSpPr>
          <p:cNvPr id="21"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grpSp>
        <p:nvGrpSpPr>
          <p:cNvPr id="25" name="Group 24"/>
          <p:cNvGrpSpPr/>
          <p:nvPr/>
        </p:nvGrpSpPr>
        <p:grpSpPr>
          <a:xfrm>
            <a:off x="3700078" y="3423181"/>
            <a:ext cx="2066156" cy="1930400"/>
            <a:chOff x="4384292" y="2723722"/>
            <a:chExt cx="2633711" cy="2528156"/>
          </a:xfrm>
        </p:grpSpPr>
        <p:sp>
          <p:nvSpPr>
            <p:cNvPr id="27" name="Freeform 26"/>
            <p:cNvSpPr/>
            <p:nvPr/>
          </p:nvSpPr>
          <p:spPr>
            <a:xfrm>
              <a:off x="4384292" y="2723722"/>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bg1">
                <a:lumMod val="50000"/>
                <a:alpha val="50000"/>
              </a:schemeClr>
            </a:solidFill>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28" name="TextBox 27"/>
            <p:cNvSpPr txBox="1"/>
            <p:nvPr/>
          </p:nvSpPr>
          <p:spPr>
            <a:xfrm>
              <a:off x="4796172" y="3987800"/>
              <a:ext cx="1930399" cy="685237"/>
            </a:xfrm>
            <a:prstGeom prst="rect">
              <a:avLst/>
            </a:prstGeom>
            <a:noFill/>
          </p:spPr>
          <p:txBody>
            <a:bodyPr wrap="square" rtlCol="0">
              <a:spAutoFit/>
            </a:bodyPr>
            <a:lstStyle/>
            <a:p>
              <a:pPr algn="ctr"/>
              <a:r>
                <a:rPr lang="en-US" sz="1400" dirty="0" smtClean="0">
                  <a:solidFill>
                    <a:schemeClr val="bg1">
                      <a:lumMod val="65000"/>
                    </a:schemeClr>
                  </a:solidFill>
                </a:rPr>
                <a:t>Network Architecture</a:t>
              </a:r>
              <a:endParaRPr lang="en-US" sz="1400" dirty="0">
                <a:solidFill>
                  <a:schemeClr val="bg1">
                    <a:lumMod val="65000"/>
                  </a:schemeClr>
                </a:solidFill>
              </a:endParaRPr>
            </a:p>
          </p:txBody>
        </p:sp>
      </p:grpSp>
    </p:spTree>
    <p:extLst>
      <p:ext uri="{BB962C8B-B14F-4D97-AF65-F5344CB8AC3E}">
        <p14:creationId xmlns:p14="http://schemas.microsoft.com/office/powerpoint/2010/main" val="179317047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Talk Outline</a:t>
            </a:r>
            <a:endParaRPr lang="en-US" sz="4000" dirty="0"/>
          </a:p>
        </p:txBody>
      </p:sp>
      <p:sp>
        <p:nvSpPr>
          <p:cNvPr id="3" name="Content Placeholder 2"/>
          <p:cNvSpPr>
            <a:spLocks noGrp="1"/>
          </p:cNvSpPr>
          <p:nvPr>
            <p:ph idx="1"/>
          </p:nvPr>
        </p:nvSpPr>
        <p:spPr/>
        <p:txBody>
          <a:bodyPr/>
          <a:lstStyle/>
          <a:p>
            <a:pPr>
              <a:buFont typeface="Arial"/>
              <a:buChar char="•"/>
            </a:pPr>
            <a:r>
              <a:rPr lang="en-US" sz="2800" dirty="0" smtClean="0"/>
              <a:t>Context Setting</a:t>
            </a:r>
          </a:p>
          <a:p>
            <a:pPr>
              <a:buFont typeface="Arial"/>
              <a:buChar char="•"/>
            </a:pPr>
            <a:r>
              <a:rPr lang="en-US" sz="2800" dirty="0" smtClean="0"/>
              <a:t>Science Trends</a:t>
            </a:r>
          </a:p>
          <a:p>
            <a:pPr>
              <a:buFont typeface="Arial"/>
              <a:buChar char="•"/>
            </a:pPr>
            <a:r>
              <a:rPr lang="en-US" sz="2800" dirty="0" err="1" smtClean="0"/>
              <a:t>ESnet’s</a:t>
            </a:r>
            <a:r>
              <a:rPr lang="en-US" sz="2800" dirty="0" smtClean="0"/>
              <a:t> Approach</a:t>
            </a:r>
          </a:p>
          <a:p>
            <a:pPr>
              <a:buFont typeface="Arial"/>
              <a:buChar char="•"/>
            </a:pPr>
            <a:r>
              <a:rPr lang="en-US" sz="2800" dirty="0" smtClean="0"/>
              <a:t>Requirements Reviews</a:t>
            </a:r>
          </a:p>
          <a:p>
            <a:pPr>
              <a:buFont typeface="Arial"/>
              <a:buChar char="•"/>
            </a:pPr>
            <a:r>
              <a:rPr lang="en-US" sz="2800" dirty="0" smtClean="0"/>
              <a:t>A </a:t>
            </a:r>
            <a:r>
              <a:rPr lang="en-US" sz="2800" dirty="0"/>
              <a:t>S</a:t>
            </a:r>
            <a:r>
              <a:rPr lang="en-US" sz="2800" dirty="0" smtClean="0"/>
              <a:t>uccess Story</a:t>
            </a:r>
          </a:p>
          <a:p>
            <a:pPr>
              <a:buFont typeface="Arial"/>
              <a:buChar char="•"/>
            </a:pPr>
            <a:r>
              <a:rPr lang="en-US" sz="2800" dirty="0" smtClean="0"/>
              <a:t>What Should We Do </a:t>
            </a:r>
            <a:r>
              <a:rPr lang="en-US" sz="2800" dirty="0"/>
              <a:t>T</a:t>
            </a:r>
            <a:r>
              <a:rPr lang="en-US" sz="2800" dirty="0" smtClean="0"/>
              <a:t>ogether?</a:t>
            </a:r>
          </a:p>
          <a:p>
            <a:pPr marL="0" indent="0">
              <a:buNone/>
            </a:pPr>
            <a:endParaRPr lang="en-US" dirty="0" smtClean="0"/>
          </a:p>
          <a:p>
            <a:pPr marL="0" indent="0"/>
            <a:endParaRPr lang="en-US" dirty="0" smtClean="0"/>
          </a:p>
        </p:txBody>
      </p:sp>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8264258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ESnet Supports</a:t>
            </a:r>
            <a:r>
              <a:rPr lang="en-US" b="1" dirty="0" smtClean="0"/>
              <a:t> </a:t>
            </a:r>
            <a:r>
              <a:rPr lang="en-US" dirty="0" smtClean="0"/>
              <a:t>the </a:t>
            </a:r>
            <a:r>
              <a:rPr lang="en-US" b="1" dirty="0" smtClean="0"/>
              <a:t>DOE Office of Science</a:t>
            </a:r>
            <a:endParaRPr lang="en-US" dirty="0"/>
          </a:p>
        </p:txBody>
      </p:sp>
      <p:pic>
        <p:nvPicPr>
          <p:cNvPr id="6" name="Content Placeholder 5" descr="Untitled 2.pdf"/>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l="-2" t="1307" r="-2" b="-519"/>
          <a:stretch/>
        </p:blipFill>
        <p:spPr>
          <a:xfrm>
            <a:off x="0" y="1525811"/>
            <a:ext cx="6855010" cy="4151089"/>
          </a:xfrm>
          <a:effectLst>
            <a:outerShdw blurRad="76200" dist="38100" dir="2700000" algn="tl" rotWithShape="0">
              <a:srgbClr val="000000">
                <a:alpha val="43000"/>
              </a:srgbClr>
            </a:outerShdw>
          </a:effectLst>
        </p:spPr>
      </p:pic>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4278" y="3375025"/>
            <a:ext cx="2044444"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9" descr="opo9919i.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86676" y="474345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SNAP_web_final"/>
          <p:cNvPicPr>
            <a:picLocks noChangeAspect="1" noChangeArrowheads="1"/>
          </p:cNvPicPr>
          <p:nvPr/>
        </p:nvPicPr>
        <p:blipFill>
          <a:blip r:embed="rId6" cstate="print"/>
          <a:srcRect/>
          <a:stretch>
            <a:fillRect/>
          </a:stretch>
        </p:blipFill>
        <p:spPr bwMode="auto">
          <a:xfrm>
            <a:off x="6943725" y="1201738"/>
            <a:ext cx="1450976" cy="1719308"/>
          </a:xfrm>
          <a:prstGeom prst="rect">
            <a:avLst/>
          </a:prstGeom>
          <a:noFill/>
          <a:scene3d>
            <a:camera prst="orthographicFront">
              <a:rot lat="0" lon="0" rev="5400000"/>
            </a:camera>
            <a:lightRig rig="threePt" dir="t"/>
          </a:scene3d>
        </p:spPr>
      </p:pic>
      <p:pic>
        <p:nvPicPr>
          <p:cNvPr id="11" name="Picture 5" descr="E:\LBLDesk\FY08-NERSC-AnalyticsAccomplishments\figs\SC07-SST-pacific-33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1" y="2699543"/>
            <a:ext cx="1513963"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a:t>
            </a:fld>
            <a:r>
              <a:rPr lang="en-US" sz="800" dirty="0">
                <a:solidFill>
                  <a:prstClr val="black"/>
                </a:solidFill>
                <a:latin typeface="Arial"/>
              </a:rPr>
              <a:t> – ESnet Science Engagement (</a:t>
            </a:r>
            <a:r>
              <a:rPr lang="en-US" sz="800" dirty="0">
                <a:solidFill>
                  <a:prstClr val="black"/>
                </a:solidFill>
                <a:latin typeface="Arial"/>
                <a:hlinkClick r:id="rId8"/>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130085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creen Shot 2014-02-18 at 4.27.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7002" y="1417638"/>
            <a:ext cx="3262638" cy="3604237"/>
          </a:xfrm>
          <a:prstGeom prst="rect">
            <a:avLst/>
          </a:prstGeom>
        </p:spPr>
      </p:pic>
      <p:sp>
        <p:nvSpPr>
          <p:cNvPr id="2" name="Title 1"/>
          <p:cNvSpPr>
            <a:spLocks noGrp="1"/>
          </p:cNvSpPr>
          <p:nvPr>
            <p:ph type="title"/>
          </p:nvPr>
        </p:nvSpPr>
        <p:spPr>
          <a:noFill/>
        </p:spPr>
        <p:txBody>
          <a:bodyPr>
            <a:normAutofit/>
          </a:bodyPr>
          <a:lstStyle/>
          <a:p>
            <a:r>
              <a:rPr lang="en-US" sz="4000" dirty="0" smtClean="0"/>
              <a:t>Context Setting</a:t>
            </a:r>
            <a:endParaRPr lang="en-US" sz="4000" dirty="0"/>
          </a:p>
        </p:txBody>
      </p:sp>
      <p:sp>
        <p:nvSpPr>
          <p:cNvPr id="3" name="Content Placeholder 2"/>
          <p:cNvSpPr>
            <a:spLocks noGrp="1"/>
          </p:cNvSpPr>
          <p:nvPr>
            <p:ph idx="1"/>
          </p:nvPr>
        </p:nvSpPr>
        <p:spPr>
          <a:xfrm>
            <a:off x="368300" y="1417638"/>
            <a:ext cx="5418702" cy="4191000"/>
          </a:xfrm>
          <a:noFill/>
        </p:spPr>
        <p:txBody>
          <a:bodyPr>
            <a:noAutofit/>
          </a:bodyPr>
          <a:lstStyle/>
          <a:p>
            <a:pPr>
              <a:buFont typeface="Arial"/>
              <a:buChar char="•"/>
            </a:pPr>
            <a:r>
              <a:rPr lang="en-US" sz="2400" dirty="0" smtClean="0"/>
              <a:t>DOE and the NSF (and other agencies) are investing billions of dollars in state-of-the-art cyberinfrastructure to support data-intensive science</a:t>
            </a:r>
          </a:p>
          <a:p>
            <a:pPr>
              <a:buFont typeface="Arial"/>
              <a:buChar char="•"/>
            </a:pPr>
            <a:r>
              <a:rPr lang="en-US" sz="2400" dirty="0" smtClean="0"/>
              <a:t>Most researchers do not understand the value of these services and have difficulty using them.</a:t>
            </a:r>
          </a:p>
          <a:p>
            <a:pPr>
              <a:buFont typeface="Arial"/>
              <a:buChar char="•"/>
            </a:pPr>
            <a:r>
              <a:rPr lang="en-US" sz="2400" dirty="0" smtClean="0"/>
              <a:t>A proactive effort is needed to drive adoption and accelerate science output</a:t>
            </a:r>
            <a:endParaRPr lang="en-US" sz="24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4150749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Traditional “Big Science”</a:t>
            </a:r>
            <a:endParaRPr lang="en-US" sz="4000" dirty="0"/>
          </a:p>
        </p:txBody>
      </p:sp>
      <p:pic>
        <p:nvPicPr>
          <p:cNvPr id="6" name="Content Placeholder 5" descr="new-type-baryon-particle-found-large-hadron-collider_52366_600x450.jpg"/>
          <p:cNvPicPr>
            <a:picLocks noGrp="1" noChangeAspect="1"/>
          </p:cNvPicPr>
          <p:nvPr>
            <p:ph idx="1"/>
          </p:nvPr>
        </p:nvPicPr>
        <p:blipFill>
          <a:blip r:embed="rId2">
            <a:extLst>
              <a:ext uri="{28A0092B-C50C-407E-A947-70E740481C1C}">
                <a14:useLocalDpi xmlns:a14="http://schemas.microsoft.com/office/drawing/2010/main" val="0"/>
              </a:ext>
            </a:extLst>
          </a:blip>
          <a:srcRect t="13336" b="13336"/>
          <a:stretch>
            <a:fillRect/>
          </a:stretch>
        </p:blipFill>
        <p:spPr>
          <a:xfrm>
            <a:off x="149556" y="1290878"/>
            <a:ext cx="8900084" cy="4276923"/>
          </a:xfrm>
        </p:spPr>
      </p:pic>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9743750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Big Science Now Comes in Small Packages</a:t>
            </a:r>
            <a:endParaRPr lang="en-US" dirty="0"/>
          </a:p>
        </p:txBody>
      </p:sp>
      <p:pic>
        <p:nvPicPr>
          <p:cNvPr id="11" name="Picture 10" descr="XBD200903-00055-04.T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7999" y="3406401"/>
            <a:ext cx="2590800" cy="1727200"/>
          </a:xfrm>
          <a:prstGeom prst="rect">
            <a:avLst/>
          </a:prstGeom>
        </p:spPr>
      </p:pic>
      <p:pic>
        <p:nvPicPr>
          <p:cNvPr id="8" name="Picture 7" descr="nanopore.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7998" y="1666594"/>
            <a:ext cx="2590801" cy="1739807"/>
          </a:xfrm>
          <a:prstGeom prst="rect">
            <a:avLst/>
          </a:prstGeom>
        </p:spPr>
      </p:pic>
      <p:pic>
        <p:nvPicPr>
          <p:cNvPr id="13" name="Picture 12" descr="instrument_amo_0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8799" y="1666594"/>
            <a:ext cx="4926677" cy="3467007"/>
          </a:xfrm>
          <a:prstGeom prst="rect">
            <a:avLst/>
          </a:prstGeom>
        </p:spPr>
      </p:pic>
      <p:pic>
        <p:nvPicPr>
          <p:cNvPr id="10" name="Picture 9" descr="2013-05-beamclock.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600200"/>
            <a:ext cx="9222698" cy="5195922"/>
          </a:xfrm>
          <a:prstGeom prst="rect">
            <a:avLst/>
          </a:prstGeom>
        </p:spPr>
      </p:pic>
      <p:sp>
        <p:nvSpPr>
          <p:cNvPr id="14" name="Donut 13"/>
          <p:cNvSpPr/>
          <p:nvPr/>
        </p:nvSpPr>
        <p:spPr>
          <a:xfrm>
            <a:off x="6127933" y="2874449"/>
            <a:ext cx="1853408" cy="310436"/>
          </a:xfrm>
          <a:prstGeom prst="donut">
            <a:avLst>
              <a:gd name="adj" fmla="val 2955"/>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a:t>
            </a:fld>
            <a:r>
              <a:rPr lang="en-US" sz="800" dirty="0">
                <a:solidFill>
                  <a:prstClr val="black"/>
                </a:solidFill>
                <a:latin typeface="Arial"/>
              </a:rPr>
              <a:t> – ESnet Science Engagement (</a:t>
            </a:r>
            <a:r>
              <a:rPr lang="en-US" sz="800" dirty="0">
                <a:solidFill>
                  <a:prstClr val="black"/>
                </a:solidFill>
                <a:latin typeface="Arial"/>
                <a:hlinkClick r:id="rId7"/>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031979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heel(1)">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rsc-lcls.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43274" y="1871112"/>
            <a:ext cx="6212009" cy="4103691"/>
          </a:xfrm>
          <a:prstGeom prst="rect">
            <a:avLst/>
          </a:prstGeom>
        </p:spPr>
      </p:pic>
      <p:sp>
        <p:nvSpPr>
          <p:cNvPr id="2" name="Title 1"/>
          <p:cNvSpPr>
            <a:spLocks noGrp="1"/>
          </p:cNvSpPr>
          <p:nvPr>
            <p:ph type="title"/>
          </p:nvPr>
        </p:nvSpPr>
        <p:spPr>
          <a:xfrm>
            <a:off x="0" y="146521"/>
            <a:ext cx="9143999" cy="1417638"/>
          </a:xfrm>
        </p:spPr>
        <p:txBody>
          <a:bodyPr>
            <a:noAutofit/>
          </a:bodyPr>
          <a:lstStyle/>
          <a:p>
            <a:r>
              <a:rPr lang="en-US" sz="4000" dirty="0" smtClean="0"/>
              <a:t>One Beamline Data Flow </a:t>
            </a:r>
            <a:r>
              <a:rPr lang="en-US" sz="4000" b="1" i="1" dirty="0" smtClean="0"/>
              <a:t>Tripled</a:t>
            </a:r>
            <a:r>
              <a:rPr lang="en-US" sz="4000" dirty="0" smtClean="0"/>
              <a:t> Network Use </a:t>
            </a:r>
            <a:br>
              <a:rPr lang="en-US" sz="4000" dirty="0" smtClean="0"/>
            </a:br>
            <a:r>
              <a:rPr lang="en-US" sz="4000" dirty="0" smtClean="0"/>
              <a:t>for a DOE Supercomputing Center</a:t>
            </a:r>
            <a:endParaRPr lang="en-US" sz="4000" dirty="0"/>
          </a:p>
        </p:txBody>
      </p:sp>
      <p:sp>
        <p:nvSpPr>
          <p:cNvPr id="4"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5739523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278</TotalTime>
  <Words>1921</Words>
  <Application>Microsoft Macintosh PowerPoint</Application>
  <PresentationFormat>On-screen Show (4:3)</PresentationFormat>
  <Paragraphs>304</Paragraphs>
  <Slides>25</Slides>
  <Notes>15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The Importance of Science Engagement</vt:lpstr>
      <vt:lpstr>Overview</vt:lpstr>
      <vt:lpstr>The Data Transfer Superfecta: Science DMZ Model</vt:lpstr>
      <vt:lpstr>Talk Outline</vt:lpstr>
      <vt:lpstr>ESnet Supports the DOE Office of Science</vt:lpstr>
      <vt:lpstr>Context Setting</vt:lpstr>
      <vt:lpstr>Traditional “Big Science”</vt:lpstr>
      <vt:lpstr>Big Science Now Comes in Small Packages</vt:lpstr>
      <vt:lpstr>One Beamline Data Flow Tripled Network Use  for a DOE Supercomputing Center</vt:lpstr>
      <vt:lpstr>What is there to worry about?</vt:lpstr>
      <vt:lpstr>PowerPoint Presentation</vt:lpstr>
      <vt:lpstr>Challenges to Network Adoption</vt:lpstr>
      <vt:lpstr>Vision</vt:lpstr>
      <vt:lpstr>Requirements Reviews</vt:lpstr>
      <vt:lpstr>PowerPoint Presentation</vt:lpstr>
      <vt:lpstr>How do we know what our  scientists need?</vt:lpstr>
      <vt:lpstr>2013 BER Sample  Findings: ESGF CMIP5</vt:lpstr>
      <vt:lpstr>  2013 BER Sample  Findings: Environmental Molecular Sciences Laboratory (EMSL)</vt:lpstr>
      <vt:lpstr>Understanding Data Trends</vt:lpstr>
      <vt:lpstr>Bringing Requirements Reviews to your campus</vt:lpstr>
      <vt:lpstr>User Workflow:  Beamline 8.3.2</vt:lpstr>
      <vt:lpstr>PowerPoint Presentation</vt:lpstr>
      <vt:lpstr>Improved Workflow Infrastructure</vt:lpstr>
      <vt:lpstr>How do we bridge the gap?</vt:lpstr>
      <vt:lpstr>The Importance of Science Engagement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UITS</dc:creator>
  <cp:lastModifiedBy>Jason Zurawski</cp:lastModifiedBy>
  <cp:revision>29</cp:revision>
  <dcterms:created xsi:type="dcterms:W3CDTF">2014-06-05T15:04:40Z</dcterms:created>
  <dcterms:modified xsi:type="dcterms:W3CDTF">2014-09-19T15:45:27Z</dcterms:modified>
</cp:coreProperties>
</file>