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embeddings/oleObject22.bin" ContentType="application/vnd.openxmlformats-officedocument.oleObject"/>
  <Override PartName="/ppt/embeddings/oleObject23.bin" ContentType="application/vnd.openxmlformats-officedocument.oleObject"/>
  <Override PartName="/ppt/embeddings/oleObject24.bin" ContentType="application/vnd.openxmlformats-officedocument.oleObject"/>
  <Override PartName="/ppt/embeddings/oleObject25.bin" ContentType="application/vnd.openxmlformats-officedocument.oleObject"/>
  <Override PartName="/ppt/embeddings/oleObject26.bin" ContentType="application/vnd.openxmlformats-officedocument.oleObject"/>
  <Override PartName="/ppt/embeddings/oleObject27.bin" ContentType="application/vnd.openxmlformats-officedocument.oleObject"/>
  <Override PartName="/ppt/embeddings/oleObject28.bin" ContentType="application/vnd.openxmlformats-officedocument.oleObject"/>
  <Override PartName="/ppt/embeddings/oleObject29.bin" ContentType="application/vnd.openxmlformats-officedocument.oleObject"/>
  <Override PartName="/ppt/embeddings/oleObject30.bin" ContentType="application/vnd.openxmlformats-officedocument.oleObject"/>
  <Override PartName="/ppt/embeddings/oleObject31.bin" ContentType="application/vnd.openxmlformats-officedocument.oleObject"/>
  <Override PartName="/ppt/embeddings/oleObject32.bin" ContentType="application/vnd.openxmlformats-officedocument.oleObject"/>
  <Override PartName="/ppt/embeddings/oleObject33.bin" ContentType="application/vnd.openxmlformats-officedocument.oleObject"/>
  <Override PartName="/ppt/embeddings/oleObject34.bin" ContentType="application/vnd.openxmlformats-officedocument.oleObject"/>
  <Override PartName="/ppt/embeddings/oleObject35.bin" ContentType="application/vnd.openxmlformats-officedocument.oleObject"/>
  <Override PartName="/ppt/embeddings/oleObject36.bin" ContentType="application/vnd.openxmlformats-officedocument.oleObject"/>
  <Override PartName="/ppt/embeddings/oleObject37.bin" ContentType="application/vnd.openxmlformats-officedocument.oleObject"/>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6"/>
  </p:notesMasterIdLst>
  <p:sldIdLst>
    <p:sldId id="410" r:id="rId2"/>
    <p:sldId id="584" r:id="rId3"/>
    <p:sldId id="264" r:id="rId4"/>
    <p:sldId id="413" r:id="rId5"/>
    <p:sldId id="422" r:id="rId6"/>
    <p:sldId id="423" r:id="rId7"/>
    <p:sldId id="424" r:id="rId8"/>
    <p:sldId id="425" r:id="rId9"/>
    <p:sldId id="426" r:id="rId10"/>
    <p:sldId id="414" r:id="rId11"/>
    <p:sldId id="427" r:id="rId12"/>
    <p:sldId id="428" r:id="rId13"/>
    <p:sldId id="429" r:id="rId14"/>
    <p:sldId id="430" r:id="rId15"/>
    <p:sldId id="431" r:id="rId16"/>
    <p:sldId id="432" r:id="rId17"/>
    <p:sldId id="480" r:id="rId18"/>
    <p:sldId id="481" r:id="rId19"/>
    <p:sldId id="454" r:id="rId20"/>
    <p:sldId id="482" r:id="rId21"/>
    <p:sldId id="483" r:id="rId22"/>
    <p:sldId id="484" r:id="rId23"/>
    <p:sldId id="485" r:id="rId24"/>
    <p:sldId id="486" r:id="rId25"/>
    <p:sldId id="487" r:id="rId26"/>
    <p:sldId id="416" r:id="rId27"/>
    <p:sldId id="455" r:id="rId28"/>
    <p:sldId id="456" r:id="rId29"/>
    <p:sldId id="457" r:id="rId30"/>
    <p:sldId id="475" r:id="rId31"/>
    <p:sldId id="478" r:id="rId32"/>
    <p:sldId id="417" r:id="rId33"/>
    <p:sldId id="488" r:id="rId34"/>
    <p:sldId id="489" r:id="rId35"/>
    <p:sldId id="490" r:id="rId36"/>
    <p:sldId id="491" r:id="rId37"/>
    <p:sldId id="492" r:id="rId38"/>
    <p:sldId id="493" r:id="rId39"/>
    <p:sldId id="494" r:id="rId40"/>
    <p:sldId id="495" r:id="rId41"/>
    <p:sldId id="496" r:id="rId42"/>
    <p:sldId id="498" r:id="rId43"/>
    <p:sldId id="499" r:id="rId44"/>
    <p:sldId id="501" r:id="rId45"/>
    <p:sldId id="502" r:id="rId46"/>
    <p:sldId id="507" r:id="rId47"/>
    <p:sldId id="503" r:id="rId48"/>
    <p:sldId id="504" r:id="rId49"/>
    <p:sldId id="505" r:id="rId50"/>
    <p:sldId id="506" r:id="rId51"/>
    <p:sldId id="508" r:id="rId52"/>
    <p:sldId id="418" r:id="rId53"/>
    <p:sldId id="509" r:id="rId54"/>
    <p:sldId id="510" r:id="rId55"/>
    <p:sldId id="511" r:id="rId56"/>
    <p:sldId id="512" r:id="rId57"/>
    <p:sldId id="513" r:id="rId58"/>
    <p:sldId id="514" r:id="rId59"/>
    <p:sldId id="515" r:id="rId60"/>
    <p:sldId id="517" r:id="rId61"/>
    <p:sldId id="420" r:id="rId62"/>
    <p:sldId id="518" r:id="rId63"/>
    <p:sldId id="519" r:id="rId64"/>
    <p:sldId id="520" r:id="rId65"/>
    <p:sldId id="521" r:id="rId66"/>
    <p:sldId id="552" r:id="rId67"/>
    <p:sldId id="522" r:id="rId68"/>
    <p:sldId id="553" r:id="rId69"/>
    <p:sldId id="523" r:id="rId70"/>
    <p:sldId id="421" r:id="rId71"/>
    <p:sldId id="554" r:id="rId72"/>
    <p:sldId id="555" r:id="rId73"/>
    <p:sldId id="556" r:id="rId74"/>
    <p:sldId id="557" r:id="rId75"/>
    <p:sldId id="558" r:id="rId76"/>
    <p:sldId id="559" r:id="rId77"/>
    <p:sldId id="560" r:id="rId78"/>
    <p:sldId id="561" r:id="rId79"/>
    <p:sldId id="562" r:id="rId80"/>
    <p:sldId id="563" r:id="rId81"/>
    <p:sldId id="564" r:id="rId82"/>
    <p:sldId id="565" r:id="rId83"/>
    <p:sldId id="566" r:id="rId84"/>
    <p:sldId id="567" r:id="rId85"/>
    <p:sldId id="568" r:id="rId86"/>
    <p:sldId id="569" r:id="rId87"/>
    <p:sldId id="570" r:id="rId88"/>
    <p:sldId id="571" r:id="rId89"/>
    <p:sldId id="572" r:id="rId90"/>
    <p:sldId id="573" r:id="rId91"/>
    <p:sldId id="574" r:id="rId92"/>
    <p:sldId id="575" r:id="rId93"/>
    <p:sldId id="576" r:id="rId94"/>
    <p:sldId id="577" r:id="rId95"/>
    <p:sldId id="578" r:id="rId96"/>
    <p:sldId id="579" r:id="rId97"/>
    <p:sldId id="580" r:id="rId98"/>
    <p:sldId id="581" r:id="rId99"/>
    <p:sldId id="411" r:id="rId100"/>
    <p:sldId id="412" r:id="rId101"/>
    <p:sldId id="585" r:id="rId102"/>
    <p:sldId id="586" r:id="rId103"/>
    <p:sldId id="587" r:id="rId104"/>
    <p:sldId id="588" r:id="rId105"/>
    <p:sldId id="589" r:id="rId106"/>
    <p:sldId id="590" r:id="rId107"/>
    <p:sldId id="591" r:id="rId108"/>
    <p:sldId id="592" r:id="rId109"/>
    <p:sldId id="593" r:id="rId110"/>
    <p:sldId id="594" r:id="rId111"/>
    <p:sldId id="595" r:id="rId112"/>
    <p:sldId id="596" r:id="rId113"/>
    <p:sldId id="597" r:id="rId114"/>
    <p:sldId id="598" r:id="rId115"/>
    <p:sldId id="599" r:id="rId116"/>
    <p:sldId id="600" r:id="rId117"/>
    <p:sldId id="601" r:id="rId118"/>
    <p:sldId id="602" r:id="rId119"/>
    <p:sldId id="603" r:id="rId120"/>
    <p:sldId id="604" r:id="rId121"/>
    <p:sldId id="605" r:id="rId122"/>
    <p:sldId id="606" r:id="rId123"/>
    <p:sldId id="607" r:id="rId124"/>
    <p:sldId id="609" r:id="rId1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80" autoAdjust="0"/>
    <p:restoredTop sz="94660"/>
  </p:normalViewPr>
  <p:slideViewPr>
    <p:cSldViewPr snapToGrid="0" snapToObjects="1">
      <p:cViewPr>
        <p:scale>
          <a:sx n="100" d="100"/>
          <a:sy n="100" d="100"/>
        </p:scale>
        <p:origin x="-2104" y="-15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notesMaster" Target="notesMasters/notesMaster1.xml"/><Relationship Id="rId127" Type="http://schemas.openxmlformats.org/officeDocument/2006/relationships/printerSettings" Target="printerSettings/printerSettings1.bin"/><Relationship Id="rId128" Type="http://schemas.openxmlformats.org/officeDocument/2006/relationships/presProps" Target="presProps.xml"/><Relationship Id="rId129" Type="http://schemas.openxmlformats.org/officeDocument/2006/relationships/viewProps" Target="viewProp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theme" Target="theme/theme1.xml"/><Relationship Id="rId13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emf"/><Relationship Id="rId3"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FDB961-3104-2B48-9BF8-9D551E17D031}" type="datetimeFigureOut">
              <a:rPr lang="en-US" smtClean="0"/>
              <a:t>9/19/14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989DA1-DDBD-2240-A821-5873D1236592}" type="slidenum">
              <a:rPr lang="en-US" smtClean="0"/>
              <a:t>‹#›</a:t>
            </a:fld>
            <a:endParaRPr lang="en-US"/>
          </a:p>
        </p:txBody>
      </p:sp>
    </p:spTree>
    <p:extLst>
      <p:ext uri="{BB962C8B-B14F-4D97-AF65-F5344CB8AC3E}">
        <p14:creationId xmlns:p14="http://schemas.microsoft.com/office/powerpoint/2010/main" val="98411840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2</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34</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35</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38</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39</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40</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41</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42</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43</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47</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48</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3</a:t>
            </a:fld>
            <a:endParaRPr lang="en-US" dirty="0"/>
          </a:p>
        </p:txBody>
      </p:sp>
    </p:spTree>
    <p:extLst>
      <p:ext uri="{BB962C8B-B14F-4D97-AF65-F5344CB8AC3E}">
        <p14:creationId xmlns:p14="http://schemas.microsoft.com/office/powerpoint/2010/main" val="14016592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49</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50</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map on next slide</a:t>
            </a:r>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62</a:t>
            </a:fld>
            <a:endParaRPr lang="en-US" dirty="0"/>
          </a:p>
        </p:txBody>
      </p:sp>
    </p:spTree>
    <p:extLst>
      <p:ext uri="{BB962C8B-B14F-4D97-AF65-F5344CB8AC3E}">
        <p14:creationId xmlns:p14="http://schemas.microsoft.com/office/powerpoint/2010/main" val="10285808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is the user perspective</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63</a:t>
            </a:fld>
            <a:endParaRPr lang="en-US" dirty="0"/>
          </a:p>
        </p:txBody>
      </p:sp>
    </p:spTree>
    <p:extLst>
      <p:ext uri="{BB962C8B-B14F-4D97-AF65-F5344CB8AC3E}">
        <p14:creationId xmlns:p14="http://schemas.microsoft.com/office/powerpoint/2010/main" val="2086334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This is the user perspective with full routed network context (optical transport omitted)</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64</a:t>
            </a:fld>
            <a:endParaRPr lang="en-US" dirty="0"/>
          </a:p>
        </p:txBody>
      </p:sp>
    </p:spTree>
    <p:extLst>
      <p:ext uri="{BB962C8B-B14F-4D97-AF65-F5344CB8AC3E}">
        <p14:creationId xmlns:p14="http://schemas.microsoft.com/office/powerpoint/2010/main" val="20863347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long clean test identifies a portion of the infrastructure that is likely not the problem</a:t>
            </a:r>
          </a:p>
          <a:p>
            <a:endParaRPr lang="en-US" baseline="0" dirty="0" smtClean="0"/>
          </a:p>
          <a:p>
            <a:r>
              <a:rPr lang="en-US" baseline="0" dirty="0" smtClean="0"/>
              <a:t>Note that short-distance tests do not identify clean components!!!</a:t>
            </a:r>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65</a:t>
            </a:fld>
            <a:endParaRPr lang="en-US" dirty="0"/>
          </a:p>
        </p:txBody>
      </p:sp>
    </p:spTree>
    <p:extLst>
      <p:ext uri="{BB962C8B-B14F-4D97-AF65-F5344CB8AC3E}">
        <p14:creationId xmlns:p14="http://schemas.microsoft.com/office/powerpoint/2010/main" val="2086334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map on next slide</a:t>
            </a:r>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66</a:t>
            </a:fld>
            <a:endParaRPr lang="en-US" dirty="0"/>
          </a:p>
        </p:txBody>
      </p:sp>
    </p:spTree>
    <p:extLst>
      <p:ext uri="{BB962C8B-B14F-4D97-AF65-F5344CB8AC3E}">
        <p14:creationId xmlns:p14="http://schemas.microsoft.com/office/powerpoint/2010/main" val="10285808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Test as much of the wide area path as you can – this</a:t>
            </a:r>
            <a:r>
              <a:rPr lang="en-US" baseline="0" dirty="0" smtClean="0"/>
              <a:t> gives the test similar TCP dynamics to the real traffic</a:t>
            </a:r>
          </a:p>
          <a:p>
            <a:endParaRPr lang="en-US" baseline="0" dirty="0" smtClean="0"/>
          </a:p>
          <a:p>
            <a:r>
              <a:rPr lang="en-US" baseline="0" dirty="0" smtClean="0"/>
              <a:t>From a single remote test host, using as much of the path as possible, run the longest clean test you can and the shortest dirty test you can that includes the path of the long clean test.</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67</a:t>
            </a:fld>
            <a:endParaRPr lang="en-US" dirty="0"/>
          </a:p>
        </p:txBody>
      </p:sp>
    </p:spTree>
    <p:extLst>
      <p:ext uri="{BB962C8B-B14F-4D97-AF65-F5344CB8AC3E}">
        <p14:creationId xmlns:p14="http://schemas.microsoft.com/office/powerpoint/2010/main" val="2086334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Test as much of the wide area path as you can – this</a:t>
            </a:r>
            <a:r>
              <a:rPr lang="en-US" baseline="0" dirty="0" smtClean="0"/>
              <a:t> gives the test similar TCP dynamics to the real traffic</a:t>
            </a:r>
          </a:p>
          <a:p>
            <a:endParaRPr lang="en-US" baseline="0" dirty="0" smtClean="0"/>
          </a:p>
          <a:p>
            <a:r>
              <a:rPr lang="en-US" baseline="0" dirty="0" smtClean="0"/>
              <a:t>From a single remote test host, using as much of the path as possible, run the longest clean test you can and the shortest dirty test you can that includes the path of the long clean test.</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68</a:t>
            </a:fld>
            <a:endParaRPr lang="en-US" dirty="0"/>
          </a:p>
        </p:txBody>
      </p:sp>
    </p:spTree>
    <p:extLst>
      <p:ext uri="{BB962C8B-B14F-4D97-AF65-F5344CB8AC3E}">
        <p14:creationId xmlns:p14="http://schemas.microsoft.com/office/powerpoint/2010/main" val="20863347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See map on next slide</a:t>
            </a:r>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69</a:t>
            </a:fld>
            <a:endParaRPr lang="en-US" dirty="0"/>
          </a:p>
        </p:txBody>
      </p:sp>
    </p:spTree>
    <p:extLst>
      <p:ext uri="{BB962C8B-B14F-4D97-AF65-F5344CB8AC3E}">
        <p14:creationId xmlns:p14="http://schemas.microsoft.com/office/powerpoint/2010/main" val="1028580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one of the pieces</a:t>
            </a:r>
            <a:r>
              <a:rPr lang="en-US" baseline="0" dirty="0" smtClean="0"/>
              <a:t> was perfSONAR?</a:t>
            </a:r>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5</a:t>
            </a:fld>
            <a:endParaRPr lang="en-US" dirty="0"/>
          </a:p>
        </p:txBody>
      </p:sp>
    </p:spTree>
    <p:extLst>
      <p:ext uri="{BB962C8B-B14F-4D97-AF65-F5344CB8AC3E}">
        <p14:creationId xmlns:p14="http://schemas.microsoft.com/office/powerpoint/2010/main" val="4837212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71</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72</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73</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74</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75</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76</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77</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78</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79</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80</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6</a:t>
            </a:fld>
            <a:endParaRPr lang="en-US" dirty="0"/>
          </a:p>
        </p:txBody>
      </p:sp>
    </p:spTree>
    <p:extLst>
      <p:ext uri="{BB962C8B-B14F-4D97-AF65-F5344CB8AC3E}">
        <p14:creationId xmlns:p14="http://schemas.microsoft.com/office/powerpoint/2010/main" val="4837212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81</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82</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83</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84</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85</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86</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87</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88</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89</a:t>
            </a:fld>
            <a:endParaRPr lang="en-US" dirty="0"/>
          </a:p>
        </p:txBody>
      </p:sp>
    </p:spTree>
    <p:extLst>
      <p:ext uri="{BB962C8B-B14F-4D97-AF65-F5344CB8AC3E}">
        <p14:creationId xmlns:p14="http://schemas.microsoft.com/office/powerpoint/2010/main" val="539960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9</a:t>
            </a:fld>
            <a:endParaRPr lang="en-US" dirty="0"/>
          </a:p>
        </p:txBody>
      </p:sp>
    </p:spTree>
    <p:extLst>
      <p:ext uri="{BB962C8B-B14F-4D97-AF65-F5344CB8AC3E}">
        <p14:creationId xmlns:p14="http://schemas.microsoft.com/office/powerpoint/2010/main" val="2569592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defRPr/>
            </a:pPr>
            <a:r>
              <a:rPr lang="en-US" sz="2800" dirty="0" smtClean="0">
                <a:latin typeface="Calibri" charset="0"/>
                <a:ea typeface="ＭＳ Ｐゴシック" charset="0"/>
                <a:cs typeface="ＭＳ Ｐゴシック" charset="0"/>
                <a:sym typeface="Wingdings"/>
              </a:rPr>
              <a:t>Enables Federation</a:t>
            </a:r>
          </a:p>
          <a:p>
            <a:pPr lvl="1">
              <a:defRPr/>
            </a:pPr>
            <a:r>
              <a:rPr lang="en-US" sz="2600" dirty="0" smtClean="0">
                <a:latin typeface="Calibri" charset="0"/>
                <a:ea typeface="ＭＳ Ｐゴシック" charset="0"/>
                <a:cs typeface="ＭＳ Ｐゴシック" charset="0"/>
                <a:sym typeface="Wingdings"/>
              </a:rPr>
              <a:t>Service oriented</a:t>
            </a:r>
          </a:p>
          <a:p>
            <a:pPr lvl="1">
              <a:defRPr/>
            </a:pPr>
            <a:r>
              <a:rPr lang="en-US" sz="2600" dirty="0" smtClean="0">
                <a:latin typeface="Calibri" charset="0"/>
                <a:ea typeface="ＭＳ Ｐゴシック" charset="0"/>
                <a:cs typeface="ＭＳ Ｐゴシック" charset="0"/>
                <a:sym typeface="Wingdings"/>
              </a:rPr>
              <a:t>Designed with ‘multi-domain’ in mind</a:t>
            </a:r>
          </a:p>
          <a:p>
            <a:pPr>
              <a:defRPr/>
            </a:pPr>
            <a:r>
              <a:rPr lang="en-US" sz="2800" dirty="0" smtClean="0">
                <a:latin typeface="Calibri" charset="0"/>
                <a:ea typeface="ＭＳ Ｐゴシック" charset="0"/>
                <a:cs typeface="ＭＳ Ｐゴシック" charset="0"/>
                <a:sym typeface="Wingdings"/>
              </a:rPr>
              <a:t>Brings together useful tools to address different needs</a:t>
            </a:r>
          </a:p>
          <a:p>
            <a:pPr lvl="1">
              <a:defRPr/>
            </a:pPr>
            <a:r>
              <a:rPr lang="en-US" sz="2600" dirty="0" smtClean="0">
                <a:latin typeface="Calibri" charset="0"/>
                <a:ea typeface="ＭＳ Ｐゴシック" charset="0"/>
                <a:cs typeface="ＭＳ Ｐゴシック" charset="0"/>
                <a:sym typeface="Wingdings"/>
              </a:rPr>
              <a:t>Several active and passive tools</a:t>
            </a:r>
          </a:p>
          <a:p>
            <a:pPr lvl="1">
              <a:defRPr/>
            </a:pPr>
            <a:r>
              <a:rPr lang="en-US" sz="2600" dirty="0" smtClean="0">
                <a:latin typeface="Calibri" charset="0"/>
                <a:ea typeface="ＭＳ Ｐゴシック" charset="0"/>
                <a:cs typeface="ＭＳ Ｐゴシック" charset="0"/>
                <a:sym typeface="Wingdings"/>
              </a:rPr>
              <a:t>Interface to configure regular testing</a:t>
            </a:r>
          </a:p>
          <a:p>
            <a:pPr lvl="1">
              <a:defRPr/>
            </a:pPr>
            <a:r>
              <a:rPr lang="en-US" sz="2600" dirty="0" smtClean="0">
                <a:latin typeface="Calibri" charset="0"/>
                <a:ea typeface="ＭＳ Ｐゴシック" charset="0"/>
                <a:cs typeface="ＭＳ Ｐゴシック" charset="0"/>
                <a:sym typeface="Wingdings"/>
              </a:rPr>
              <a:t>Diagnostic tools ready with ‘0 configuration’</a:t>
            </a:r>
          </a:p>
          <a:p>
            <a:pPr>
              <a:defRPr/>
            </a:pPr>
            <a:r>
              <a:rPr lang="en-US" sz="2800" dirty="0" smtClean="0">
                <a:latin typeface="Calibri" charset="0"/>
                <a:ea typeface="ＭＳ Ｐゴシック" charset="0"/>
                <a:cs typeface="ＭＳ Ｐゴシック" charset="0"/>
                <a:sym typeface="Wingdings"/>
              </a:rPr>
              <a:t>Easy to install, easy to use</a:t>
            </a:r>
          </a:p>
          <a:p>
            <a:pPr lvl="1">
              <a:defRPr/>
            </a:pPr>
            <a:r>
              <a:rPr lang="en-US" sz="2600" dirty="0" smtClean="0">
                <a:latin typeface="Calibri" charset="0"/>
                <a:ea typeface="ＭＳ Ｐゴシック" charset="0"/>
                <a:cs typeface="ＭＳ Ｐゴシック" charset="0"/>
                <a:sym typeface="Wingdings"/>
              </a:rPr>
              <a:t>ISO image can be burned to CD/USB key</a:t>
            </a:r>
          </a:p>
          <a:p>
            <a:pPr lvl="1">
              <a:defRPr/>
            </a:pPr>
            <a:r>
              <a:rPr lang="en-US" sz="2600" dirty="0" smtClean="0">
                <a:latin typeface="Calibri" charset="0"/>
                <a:ea typeface="ＭＳ Ｐゴシック" charset="0"/>
                <a:cs typeface="ＭＳ Ｐゴシック" charset="0"/>
                <a:sym typeface="Wingdings"/>
              </a:rPr>
              <a:t>‘Wizard’ interface for configuration</a:t>
            </a:r>
          </a:p>
          <a:p>
            <a:pPr>
              <a:defRPr/>
            </a:pPr>
            <a:r>
              <a:rPr lang="en-US" sz="2900" dirty="0" smtClean="0">
                <a:latin typeface="Calibri" charset="0"/>
                <a:ea typeface="ＭＳ Ｐゴシック" charset="0"/>
              </a:rPr>
              <a:t>Encouraging people to deploy ‘known good’ measurement points near domain boundaries</a:t>
            </a:r>
          </a:p>
          <a:p>
            <a:pPr lvl="1">
              <a:defRPr/>
            </a:pPr>
            <a:r>
              <a:rPr lang="en-US" sz="2600" dirty="0" smtClean="0">
                <a:latin typeface="Calibri" charset="0"/>
                <a:ea typeface="ＭＳ Ｐゴシック" charset="0"/>
              </a:rPr>
              <a:t>“known good” = hosts that are well configured, enough memory and CPU to drive the network, proper TCP tuning, clean path, etc.</a:t>
            </a:r>
            <a:endParaRPr lang="en-US" sz="2600" dirty="0" smtClean="0">
              <a:latin typeface="Calibri" charset="0"/>
              <a:ea typeface="ＭＳ Ｐゴシック" charset="0"/>
              <a:cs typeface="ＭＳ Ｐゴシック" charset="0"/>
              <a:sym typeface="Wingdings"/>
            </a:endParaRPr>
          </a:p>
          <a:p>
            <a:pPr>
              <a:defRPr/>
            </a:pPr>
            <a:r>
              <a:rPr lang="en-US" sz="2800" dirty="0" smtClean="0">
                <a:latin typeface="Calibri" charset="0"/>
                <a:ea typeface="ＭＳ Ｐゴシック" charset="0"/>
                <a:cs typeface="ＭＳ Ｐゴシック" charset="0"/>
                <a:sym typeface="Wingdings"/>
              </a:rPr>
              <a:t>Community Adoption</a:t>
            </a:r>
          </a:p>
          <a:p>
            <a:pPr lvl="1">
              <a:defRPr/>
            </a:pPr>
            <a:r>
              <a:rPr lang="en-US" sz="2600" dirty="0" smtClean="0">
                <a:latin typeface="Calibri" charset="0"/>
                <a:ea typeface="ＭＳ Ｐゴシック" charset="0"/>
                <a:cs typeface="ＭＳ Ｐゴシック" charset="0"/>
                <a:sym typeface="Wingdings"/>
              </a:rPr>
              <a:t>Over 600 instances seen world wide as of early May</a:t>
            </a:r>
          </a:p>
          <a:p>
            <a:pPr lvl="1">
              <a:defRPr/>
            </a:pPr>
            <a:r>
              <a:rPr lang="en-US" sz="2600" dirty="0" smtClean="0">
                <a:latin typeface="Calibri" charset="0"/>
                <a:ea typeface="ＭＳ Ｐゴシック" charset="0"/>
                <a:cs typeface="ＭＳ Ｐゴシック" charset="0"/>
                <a:sym typeface="Wingdings"/>
              </a:rPr>
              <a:t>20+ countries</a:t>
            </a:r>
          </a:p>
          <a:p>
            <a:pPr lvl="1">
              <a:defRPr/>
            </a:pPr>
            <a:r>
              <a:rPr lang="en-US" sz="2600" dirty="0" smtClean="0">
                <a:latin typeface="Calibri" charset="0"/>
                <a:ea typeface="ＭＳ Ｐゴシック" charset="0"/>
                <a:cs typeface="ＭＳ Ｐゴシック" charset="0"/>
                <a:sym typeface="Wingdings"/>
              </a:rPr>
              <a:t>100s of domains</a:t>
            </a:r>
          </a:p>
          <a:p>
            <a:pPr>
              <a:defRPr/>
            </a:pPr>
            <a:endParaRPr lang="en-US" sz="2800" dirty="0" smtClean="0">
              <a:latin typeface="Calibri" charset="0"/>
              <a:ea typeface="ＭＳ Ｐゴシック" charset="0"/>
              <a:cs typeface="ＭＳ Ｐゴシック" charset="0"/>
              <a:sym typeface="Wingdings"/>
            </a:endParaRPr>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12</a:t>
            </a:fld>
            <a:endParaRPr lang="en-US" dirty="0"/>
          </a:p>
        </p:txBody>
      </p:sp>
    </p:spTree>
    <p:extLst>
      <p:ext uri="{BB962C8B-B14F-4D97-AF65-F5344CB8AC3E}">
        <p14:creationId xmlns:p14="http://schemas.microsoft.com/office/powerpoint/2010/main" val="2387160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pPr>
              <a:defRPr/>
            </a:pPr>
            <a:endParaRPr lang="en-US" sz="2800" dirty="0" smtClean="0">
              <a:latin typeface="Calibri" charset="0"/>
              <a:ea typeface="ＭＳ Ｐゴシック" charset="0"/>
              <a:cs typeface="ＭＳ Ｐゴシック" charset="0"/>
              <a:sym typeface="Wingdings"/>
            </a:endParaRPr>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15</a:t>
            </a:fld>
            <a:endParaRPr lang="en-US" dirty="0"/>
          </a:p>
        </p:txBody>
      </p:sp>
    </p:spTree>
    <p:extLst>
      <p:ext uri="{BB962C8B-B14F-4D97-AF65-F5344CB8AC3E}">
        <p14:creationId xmlns:p14="http://schemas.microsoft.com/office/powerpoint/2010/main" val="23871607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lot of people want to prove that they are not the problem, and design their tests to succeed.</a:t>
            </a:r>
            <a:r>
              <a:rPr lang="en-US" baseline="0" dirty="0" smtClean="0"/>
              <a:t>  This is not helpful.</a:t>
            </a:r>
          </a:p>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24</a:t>
            </a:fld>
            <a:endParaRPr lang="en-US" dirty="0"/>
          </a:p>
        </p:txBody>
      </p:sp>
    </p:spTree>
    <p:extLst>
      <p:ext uri="{BB962C8B-B14F-4D97-AF65-F5344CB8AC3E}">
        <p14:creationId xmlns:p14="http://schemas.microsoft.com/office/powerpoint/2010/main" val="1028580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FAF03E7-0DA5-084C-A73B-84F898909E97}" type="slidenum">
              <a:rPr lang="en-US" smtClean="0"/>
              <a:pPr>
                <a:defRPr/>
              </a:pPr>
              <a:t>33</a:t>
            </a:fld>
            <a:endParaRPr lang="en-US" dirty="0"/>
          </a:p>
        </p:txBody>
      </p:sp>
    </p:spTree>
    <p:extLst>
      <p:ext uri="{BB962C8B-B14F-4D97-AF65-F5344CB8AC3E}">
        <p14:creationId xmlns:p14="http://schemas.microsoft.com/office/powerpoint/2010/main" val="539960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3160742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169415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744348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LH bullets">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189037"/>
            <a:ext cx="3810000" cy="4525963"/>
          </a:xfrm>
        </p:spPr>
        <p:txBody>
          <a:bodyPr>
            <a:normAutofit/>
          </a:bodyPr>
          <a:lstStyle>
            <a:lvl1pPr>
              <a:buClr>
                <a:schemeClr val="accent2"/>
              </a:buClr>
              <a:defRPr sz="2200"/>
            </a:lvl1pPr>
            <a:lvl2pPr>
              <a:buClr>
                <a:schemeClr val="accent1"/>
              </a:buClr>
              <a:defRPr sz="2000"/>
            </a:lvl2pPr>
            <a:lvl3pPr>
              <a:buClr>
                <a:schemeClr val="accent6"/>
              </a:buClr>
              <a:defRPr sz="1800"/>
            </a:lvl3pPr>
            <a:lvl4pPr>
              <a:buClr>
                <a:schemeClr val="accent2"/>
              </a:buClr>
              <a:defRPr sz="1600"/>
            </a:lvl4pPr>
            <a:lvl5pPr>
              <a:buClr>
                <a:schemeClr val="accent6"/>
              </a:buCl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a:xfrm>
            <a:off x="457200" y="6356350"/>
            <a:ext cx="2895600" cy="365125"/>
          </a:xfrm>
          <a:prstGeom prst="rect">
            <a:avLst/>
          </a:prstGeom>
        </p:spPr>
        <p:txBody>
          <a:bodyPr/>
          <a:lstStyle>
            <a:lvl1pPr>
              <a:defRPr>
                <a:latin typeface="Calibri" pitchFamily="-105" charset="0"/>
                <a:ea typeface="ＭＳ Ｐゴシック" pitchFamily="-105" charset="-128"/>
                <a:cs typeface="ＭＳ Ｐゴシック" pitchFamily="-105" charset="-128"/>
              </a:defRPr>
            </a:lvl1pPr>
          </a:lstStyle>
          <a:p>
            <a:pPr>
              <a:defRPr/>
            </a:pPr>
            <a:r>
              <a:rPr lang="en-US" smtClean="0"/>
              <a:t>1/29/12</a:t>
            </a:r>
            <a:endParaRPr lang="en-US"/>
          </a:p>
        </p:txBody>
      </p:sp>
    </p:spTree>
    <p:extLst>
      <p:ext uri="{BB962C8B-B14F-4D97-AF65-F5344CB8AC3E}">
        <p14:creationId xmlns:p14="http://schemas.microsoft.com/office/powerpoint/2010/main" val="6479825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122207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270973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262692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3251054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4179499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1422560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1094088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C94D7075-E686-1B46-84EA-C20C62CD3583}" type="datetimeFigureOut">
              <a:rPr lang="en-US" smtClean="0"/>
              <a:t>9/19/14</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5B3F6EF-98C7-D542-946D-182435F591CC}" type="slidenum">
              <a:rPr lang="en-US" smtClean="0"/>
              <a:t>‹#›</a:t>
            </a:fld>
            <a:endParaRPr lang="en-US"/>
          </a:p>
        </p:txBody>
      </p:sp>
    </p:spTree>
    <p:extLst>
      <p:ext uri="{BB962C8B-B14F-4D97-AF65-F5344CB8AC3E}">
        <p14:creationId xmlns:p14="http://schemas.microsoft.com/office/powerpoint/2010/main" val="24593376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395472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4" name="Picture 3" descr="ppt-temp-OIN-05.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92739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urawski@es.net" TargetMode="External"/><Relationship Id="rId4" Type="http://schemas.openxmlformats.org/officeDocument/2006/relationships/hyperlink" Target="mailto:mchester@es.net" TargetMode="External"/><Relationship Id="rId5" Type="http://schemas.openxmlformats.org/officeDocument/2006/relationships/hyperlink" Target="mailto:engage@es.net" TargetMode="External"/><Relationship Id="rId6" Type="http://schemas.openxmlformats.org/officeDocument/2006/relationships/hyperlink" Target="http://www.perfsonar.net" TargetMode="External"/><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12.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13.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oftware.es.net/maddash/" TargetMode="External"/><Relationship Id="rId3" Type="http://schemas.openxmlformats.org/officeDocument/2006/relationships/hyperlink" Target="mailto:engage@es.net" TargetMode="Externa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ts.es.net/OIN/disjoint.conf" TargetMode="External"/><Relationship Id="rId3" Type="http://schemas.openxmlformats.org/officeDocument/2006/relationships/hyperlink" Target="mailto:engage@es.net" TargetMode="Externa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6.emf"/></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tats.es.net/OIN/oin-full-mesh_1-20.conf" TargetMode="External"/><Relationship Id="rId3" Type="http://schemas.openxmlformats.org/officeDocument/2006/relationships/hyperlink" Target="mailto:engage@es.net" TargetMode="Externa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mailto:engage@es.net" TargetMode="Externa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14.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ps-dashboard.es.net" TargetMode="External"/><Relationship Id="rId3" Type="http://schemas.openxmlformats.org/officeDocument/2006/relationships/hyperlink" Target="mailto:engage@es.net"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erfsonar.net" TargetMode="External"/><Relationship Id="rId3" Type="http://schemas.openxmlformats.org/officeDocument/2006/relationships/hyperlink" Target="mailto:engage@es.net"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 Id="rId3" Type="http://schemas.openxmlformats.org/officeDocument/2006/relationships/hyperlink" Target="mailto:engage@es.net"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mailto:engage@es.net" TargetMode="External"/><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6.xml.rels><?xml version="1.0" encoding="UTF-8" standalone="yes"?>
<Relationships xmlns="http://schemas.openxmlformats.org/package/2006/relationships"><Relationship Id="rId3" Type="http://schemas.openxmlformats.org/officeDocument/2006/relationships/hyperlink" Target="mailto:engage@es.net" TargetMode="External"/><Relationship Id="rId4"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hyperlink" Target="http://stats.es.net/ServicesDirectory/"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hyperlink" Target="mailto:engage@es.ne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hyperlink" Target="mailto:engage@es.net"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ps-dashboard.es.net" TargetMode="External"/><Relationship Id="rId4" Type="http://schemas.openxmlformats.org/officeDocument/2006/relationships/hyperlink" Target="mailto:engage@es.net" TargetMode="External"/><Relationship Id="rId1" Type="http://schemas.openxmlformats.org/officeDocument/2006/relationships/slideLayout" Target="../slideLayouts/slideLayout6.xml"/><Relationship Id="rId2"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psps.perfsonar.net/toolkit/hardware.html" TargetMode="External"/><Relationship Id="rId3" Type="http://schemas.openxmlformats.org/officeDocument/2006/relationships/hyperlink" Target="mailto:engage@es.net"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mailto:engage@es.net"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hyperlink" Target="mailto:engage@es.net"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1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1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mailto:engage@es.net"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1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ps-dashboard.es.net" TargetMode="External"/><Relationship Id="rId3" Type="http://schemas.openxmlformats.org/officeDocument/2006/relationships/hyperlink" Target="mailto:engage@es.net" TargetMode="Externa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mailto:engage@es.net"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mailto:engage@es.net"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fasterdata.es.net/host-tuning/" TargetMode="External"/><Relationship Id="rId3" Type="http://schemas.openxmlformats.org/officeDocument/2006/relationships/hyperlink" Target="mailto:engage@es.net" TargetMode="Externa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hyperlink" Target="mailto:engage@es.net"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hyperlink" Target="mailto:engage@es.net"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mailto:engage@es.net"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mailto:engage@es.net"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hyperlink" Target="mailto:engage@es.net"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hyperlink" Target="mailto:engage@es.net"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hyperlink" Target="https://fasterdata.es.net/host-tuning/"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hyperlink" Target="mailto:engage@es.net"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mailto:engage@es.net"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mailto:engage@es.ne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hyperlink" Target="mailto:engage@es.net"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mailto:engage@es.net" TargetMode="External"/></Relationships>
</file>

<file path=ppt/slides/_rels/slide51.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hyperlink" Target="mailto:engage@es.net" TargetMode="Externa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hyperlink" Target="mailto:engage@es.net"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openxmlformats.org/officeDocument/2006/relationships/hyperlink" Target="mailto:engage@es.net" TargetMode="Externa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hyperlink" Target="mailto:engage@es.net"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hyperlink" Target="mailto:engage@es.net"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emf"/><Relationship Id="rId3" Type="http://schemas.openxmlformats.org/officeDocument/2006/relationships/hyperlink" Target="mailto:engage@es.net" TargetMode="External"/></Relationships>
</file>

<file path=ppt/slides/_rels/slide6.xml.rels><?xml version="1.0" encoding="UTF-8" standalone="yes"?>
<Relationships xmlns="http://schemas.openxmlformats.org/package/2006/relationships"><Relationship Id="rId9" Type="http://schemas.openxmlformats.org/officeDocument/2006/relationships/oleObject" Target="../embeddings/oleObject5.bin"/><Relationship Id="rId20" Type="http://schemas.openxmlformats.org/officeDocument/2006/relationships/oleObject" Target="../embeddings/oleObject16.bin"/><Relationship Id="rId21" Type="http://schemas.openxmlformats.org/officeDocument/2006/relationships/oleObject" Target="../embeddings/oleObject17.bin"/><Relationship Id="rId22" Type="http://schemas.openxmlformats.org/officeDocument/2006/relationships/oleObject" Target="../embeddings/oleObject18.bin"/><Relationship Id="rId23" Type="http://schemas.openxmlformats.org/officeDocument/2006/relationships/hyperlink" Target="mailto:engage@es.net" TargetMode="External"/><Relationship Id="rId10" Type="http://schemas.openxmlformats.org/officeDocument/2006/relationships/oleObject" Target="../embeddings/oleObject6.bin"/><Relationship Id="rId11" Type="http://schemas.openxmlformats.org/officeDocument/2006/relationships/oleObject" Target="../embeddings/oleObject7.bin"/><Relationship Id="rId12" Type="http://schemas.openxmlformats.org/officeDocument/2006/relationships/oleObject" Target="../embeddings/oleObject8.bin"/><Relationship Id="rId13" Type="http://schemas.openxmlformats.org/officeDocument/2006/relationships/oleObject" Target="../embeddings/oleObject9.bin"/><Relationship Id="rId14" Type="http://schemas.openxmlformats.org/officeDocument/2006/relationships/oleObject" Target="../embeddings/oleObject10.bin"/><Relationship Id="rId15" Type="http://schemas.openxmlformats.org/officeDocument/2006/relationships/oleObject" Target="../embeddings/oleObject11.bin"/><Relationship Id="rId16" Type="http://schemas.openxmlformats.org/officeDocument/2006/relationships/oleObject" Target="../embeddings/oleObject12.bin"/><Relationship Id="rId17" Type="http://schemas.openxmlformats.org/officeDocument/2006/relationships/oleObject" Target="../embeddings/oleObject13.bin"/><Relationship Id="rId18" Type="http://schemas.openxmlformats.org/officeDocument/2006/relationships/oleObject" Target="../embeddings/oleObject14.bin"/><Relationship Id="rId19" Type="http://schemas.openxmlformats.org/officeDocument/2006/relationships/oleObject" Target="../embeddings/oleObject15.bin"/><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notesSlide" Target="../notesSlides/notesSlide4.xml"/><Relationship Id="rId4" Type="http://schemas.openxmlformats.org/officeDocument/2006/relationships/oleObject" Target="../embeddings/oleObject1.bin"/><Relationship Id="rId5" Type="http://schemas.openxmlformats.org/officeDocument/2006/relationships/image" Target="../media/image3.png"/><Relationship Id="rId6" Type="http://schemas.openxmlformats.org/officeDocument/2006/relationships/oleObject" Target="../embeddings/oleObject2.bin"/><Relationship Id="rId7" Type="http://schemas.openxmlformats.org/officeDocument/2006/relationships/oleObject" Target="../embeddings/oleObject3.bin"/><Relationship Id="rId8" Type="http://schemas.openxmlformats.org/officeDocument/2006/relationships/oleObject" Target="../embeddings/oleObject4.bin"/></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erfsonar.net" TargetMode="External"/><Relationship Id="rId3" Type="http://schemas.openxmlformats.org/officeDocument/2006/relationships/hyperlink" Target="mailto:engage@es.net"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 Id="rId3" Type="http://schemas.openxmlformats.org/officeDocument/2006/relationships/image" Target="../media/image25.jp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mailto:engage@es.net"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26.emf"/><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64.xml.rels><?xml version="1.0" encoding="UTF-8" standalone="yes"?>
<Relationships xmlns="http://schemas.openxmlformats.org/package/2006/relationships"><Relationship Id="rId3" Type="http://schemas.openxmlformats.org/officeDocument/2006/relationships/image" Target="../media/image27.emf"/><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65.xml.rels><?xml version="1.0" encoding="UTF-8" standalone="yes"?>
<Relationships xmlns="http://schemas.openxmlformats.org/package/2006/relationships"><Relationship Id="rId3" Type="http://schemas.openxmlformats.org/officeDocument/2006/relationships/image" Target="../media/image28.emf"/><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hyperlink" Target="mailto:engage@es.net"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29.emf"/><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68.xml.rels><?xml version="1.0" encoding="UTF-8" standalone="yes"?>
<Relationships xmlns="http://schemas.openxmlformats.org/package/2006/relationships"><Relationship Id="rId3" Type="http://schemas.openxmlformats.org/officeDocument/2006/relationships/hyperlink" Target="mailto:engage@es.net" TargetMode="External"/><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mailto:engage@es.net" TargetMode="External"/></Relationships>
</file>

<file path=ppt/slides/_rels/slide7.xml.rels><?xml version="1.0" encoding="UTF-8" standalone="yes"?>
<Relationships xmlns="http://schemas.openxmlformats.org/package/2006/relationships"><Relationship Id="rId9" Type="http://schemas.openxmlformats.org/officeDocument/2006/relationships/oleObject" Target="../embeddings/oleObject24.bin"/><Relationship Id="rId20" Type="http://schemas.openxmlformats.org/officeDocument/2006/relationships/oleObject" Target="../embeddings/oleObject35.bin"/><Relationship Id="rId21" Type="http://schemas.openxmlformats.org/officeDocument/2006/relationships/oleObject" Target="../embeddings/oleObject36.bin"/><Relationship Id="rId22" Type="http://schemas.openxmlformats.org/officeDocument/2006/relationships/image" Target="../media/image4.emf"/><Relationship Id="rId23" Type="http://schemas.openxmlformats.org/officeDocument/2006/relationships/oleObject" Target="../embeddings/oleObject37.bin"/><Relationship Id="rId24" Type="http://schemas.openxmlformats.org/officeDocument/2006/relationships/image" Target="../media/image5.emf"/><Relationship Id="rId25" Type="http://schemas.openxmlformats.org/officeDocument/2006/relationships/hyperlink" Target="mailto:engage@es.net" TargetMode="External"/><Relationship Id="rId10" Type="http://schemas.openxmlformats.org/officeDocument/2006/relationships/oleObject" Target="../embeddings/oleObject25.bin"/><Relationship Id="rId11" Type="http://schemas.openxmlformats.org/officeDocument/2006/relationships/oleObject" Target="../embeddings/oleObject26.bin"/><Relationship Id="rId12" Type="http://schemas.openxmlformats.org/officeDocument/2006/relationships/oleObject" Target="../embeddings/oleObject27.bin"/><Relationship Id="rId13" Type="http://schemas.openxmlformats.org/officeDocument/2006/relationships/oleObject" Target="../embeddings/oleObject28.bin"/><Relationship Id="rId14" Type="http://schemas.openxmlformats.org/officeDocument/2006/relationships/oleObject" Target="../embeddings/oleObject29.bin"/><Relationship Id="rId15" Type="http://schemas.openxmlformats.org/officeDocument/2006/relationships/oleObject" Target="../embeddings/oleObject30.bin"/><Relationship Id="rId16" Type="http://schemas.openxmlformats.org/officeDocument/2006/relationships/oleObject" Target="../embeddings/oleObject31.bin"/><Relationship Id="rId17" Type="http://schemas.openxmlformats.org/officeDocument/2006/relationships/oleObject" Target="../embeddings/oleObject32.bin"/><Relationship Id="rId18" Type="http://schemas.openxmlformats.org/officeDocument/2006/relationships/oleObject" Target="../embeddings/oleObject33.bin"/><Relationship Id="rId19" Type="http://schemas.openxmlformats.org/officeDocument/2006/relationships/oleObject" Target="../embeddings/oleObject34.bin"/><Relationship Id="rId1" Type="http://schemas.openxmlformats.org/officeDocument/2006/relationships/vmlDrawing" Target="../drawings/vmlDrawing2.vml"/><Relationship Id="rId2" Type="http://schemas.openxmlformats.org/officeDocument/2006/relationships/slideLayout" Target="../slideLayouts/slideLayout2.xml"/><Relationship Id="rId3" Type="http://schemas.openxmlformats.org/officeDocument/2006/relationships/oleObject" Target="../embeddings/oleObject19.bin"/><Relationship Id="rId4" Type="http://schemas.openxmlformats.org/officeDocument/2006/relationships/image" Target="../media/image3.png"/><Relationship Id="rId5" Type="http://schemas.openxmlformats.org/officeDocument/2006/relationships/oleObject" Target="../embeddings/oleObject20.bin"/><Relationship Id="rId6" Type="http://schemas.openxmlformats.org/officeDocument/2006/relationships/oleObject" Target="../embeddings/oleObject21.bin"/><Relationship Id="rId7" Type="http://schemas.openxmlformats.org/officeDocument/2006/relationships/oleObject" Target="../embeddings/oleObject22.bin"/><Relationship Id="rId8" Type="http://schemas.openxmlformats.org/officeDocument/2006/relationships/oleObject" Target="../embeddings/oleObject23.bin"/></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71.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72.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73.xml.rels><?xml version="1.0" encoding="UTF-8" standalone="yes"?>
<Relationships xmlns="http://schemas.openxmlformats.org/package/2006/relationships"><Relationship Id="rId3" Type="http://schemas.openxmlformats.org/officeDocument/2006/relationships/hyperlink" Target="mailto:engage@es.net" TargetMode="External"/><Relationship Id="rId4"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74.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7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hyperlink" Target="mailto:engage@es.net" TargetMode="Externa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hyperlink" Target="mailto:engage@es.net" TargetMode="Externa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hyperlink" Target="mailto:engage@es.net" TargetMode="Externa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hyperlink" Target="mailto:engage@es.net"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81.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82.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hyperlink" Target="mailto:engage@es.net"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8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86.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87.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88.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89.xml.rels><?xml version="1.0" encoding="UTF-8" standalone="yes"?>
<Relationships xmlns="http://schemas.openxmlformats.org/package/2006/relationships"><Relationship Id="rId3" Type="http://schemas.openxmlformats.org/officeDocument/2006/relationships/image" Target="../media/image45.png"/><Relationship Id="rId4" Type="http://schemas.openxmlformats.org/officeDocument/2006/relationships/hyperlink" Target="mailto:engage@es.net" TargetMode="External"/><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hyperlink" Target="mailto:engage@es.net" TargetMode="Externa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 Id="rId3" Type="http://schemas.openxmlformats.org/officeDocument/2006/relationships/hyperlink" Target="mailto:engage@es.net" TargetMode="Externa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 Id="rId3" Type="http://schemas.openxmlformats.org/officeDocument/2006/relationships/hyperlink" Target="mailto:engage@es.net" TargetMode="Externa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png"/><Relationship Id="rId3" Type="http://schemas.openxmlformats.org/officeDocument/2006/relationships/hyperlink" Target="mailto:engage@es.net" TargetMode="Externa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 Id="rId3" Type="http://schemas.openxmlformats.org/officeDocument/2006/relationships/hyperlink" Target="mailto:engage@es.net" TargetMode="Externa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9.png"/><Relationship Id="rId3" Type="http://schemas.openxmlformats.org/officeDocument/2006/relationships/hyperlink" Target="mailto:engage@es.net" TargetMode="Externa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0.png"/><Relationship Id="rId3" Type="http://schemas.openxmlformats.org/officeDocument/2006/relationships/hyperlink" Target="mailto:engage@es.net" TargetMode="Externa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emf"/><Relationship Id="rId3" Type="http://schemas.openxmlformats.org/officeDocument/2006/relationships/hyperlink" Target="mailto:engage@es.net" TargetMode="Externa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mailto:engage@es.net" TargetMode="External"/></Relationships>
</file>

<file path=ppt/slides/_rels/slide99.xml.rels><?xml version="1.0" encoding="UTF-8" standalone="yes"?>
<Relationships xmlns="http://schemas.openxmlformats.org/package/2006/relationships"><Relationship Id="rId3" Type="http://schemas.openxmlformats.org/officeDocument/2006/relationships/hyperlink" Target="mailto:zurawski@es.net" TargetMode="External"/><Relationship Id="rId4" Type="http://schemas.openxmlformats.org/officeDocument/2006/relationships/hyperlink" Target="mailto:mchester@es.net" TargetMode="External"/><Relationship Id="rId5" Type="http://schemas.openxmlformats.org/officeDocument/2006/relationships/hyperlink" Target="mailto:engage@es.net" TargetMode="External"/><Relationship Id="rId6" Type="http://schemas.openxmlformats.org/officeDocument/2006/relationships/hyperlink" Target="http://www.perfsonar.net" TargetMode="External"/><Relationship Id="rId1" Type="http://schemas.openxmlformats.org/officeDocument/2006/relationships/slideLayout" Target="../slideLayouts/slideLayout2.xml"/><Relationship Id="rId2"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964" y="5766741"/>
            <a:ext cx="2803406"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Rectangle 5"/>
          <p:cNvSpPr/>
          <p:nvPr/>
        </p:nvSpPr>
        <p:spPr>
          <a:xfrm>
            <a:off x="6293556" y="5766741"/>
            <a:ext cx="2560695"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pt-temp-OIN-2-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 Placeholder 7"/>
          <p:cNvSpPr txBox="1">
            <a:spLocks/>
          </p:cNvSpPr>
          <p:nvPr/>
        </p:nvSpPr>
        <p:spPr>
          <a:xfrm>
            <a:off x="4648200" y="4689887"/>
            <a:ext cx="4495800" cy="2153708"/>
          </a:xfrm>
          <a:prstGeom prst="rect">
            <a:avLst/>
          </a:prstGeom>
        </p:spPr>
        <p:txBody>
          <a:bodyPr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sz="1200" i="1" dirty="0" smtClean="0"/>
              <a:t>Jason Zurawski - </a:t>
            </a:r>
            <a:r>
              <a:rPr lang="en-US" sz="1200" i="1" dirty="0" smtClean="0">
                <a:hlinkClick r:id="rId3"/>
              </a:rPr>
              <a:t>zurawski@es.net</a:t>
            </a:r>
            <a:r>
              <a:rPr lang="en-US" sz="1200" i="1" dirty="0" smtClean="0"/>
              <a:t> </a:t>
            </a:r>
          </a:p>
          <a:p>
            <a:pPr>
              <a:defRPr/>
            </a:pPr>
            <a:r>
              <a:rPr lang="en-US" sz="1200" i="1" dirty="0" smtClean="0"/>
              <a:t>Mary Hester – </a:t>
            </a:r>
            <a:r>
              <a:rPr lang="en-US" sz="1200" i="1" dirty="0" smtClean="0">
                <a:hlinkClick r:id="rId4"/>
              </a:rPr>
              <a:t>mchester@es.net</a:t>
            </a:r>
            <a:r>
              <a:rPr lang="en-US" sz="1200" i="1" dirty="0" smtClean="0"/>
              <a:t> </a:t>
            </a:r>
          </a:p>
          <a:p>
            <a:pPr>
              <a:defRPr/>
            </a:pPr>
            <a:r>
              <a:rPr lang="en-US" sz="1200" dirty="0" smtClean="0"/>
              <a:t>	</a:t>
            </a:r>
          </a:p>
          <a:p>
            <a:pPr>
              <a:defRPr/>
            </a:pPr>
            <a:r>
              <a:rPr lang="en-US" sz="1200" dirty="0"/>
              <a:t>	</a:t>
            </a:r>
            <a:r>
              <a:rPr lang="en-US" sz="1200" dirty="0" smtClean="0"/>
              <a:t>		ESnet Science Engagement – </a:t>
            </a:r>
            <a:r>
              <a:rPr lang="en-US" sz="1200" dirty="0" smtClean="0">
                <a:hlinkClick r:id="rId5"/>
              </a:rPr>
              <a:t>engage@es.net</a:t>
            </a:r>
            <a:endParaRPr lang="en-US" sz="1200" dirty="0"/>
          </a:p>
          <a:p>
            <a:pPr>
              <a:defRPr/>
            </a:pPr>
            <a:endParaRPr lang="en-US" sz="1200" dirty="0" smtClean="0"/>
          </a:p>
          <a:p>
            <a:pPr>
              <a:defRPr/>
            </a:pPr>
            <a:r>
              <a:rPr lang="en-US" dirty="0" smtClean="0"/>
              <a:t>	</a:t>
            </a:r>
          </a:p>
          <a:p>
            <a:pPr>
              <a:defRPr/>
            </a:pPr>
            <a:endParaRPr lang="en-US" dirty="0">
              <a:hlinkClick r:id=""/>
            </a:endParaRPr>
          </a:p>
          <a:p>
            <a:pPr>
              <a:defRPr/>
            </a:pPr>
            <a:endParaRPr lang="en-US" dirty="0">
              <a:hlinkClick r:id=""/>
            </a:endParaRPr>
          </a:p>
          <a:p>
            <a:pPr algn="r">
              <a:defRPr/>
            </a:pPr>
            <a:r>
              <a:rPr lang="en-US" dirty="0" smtClean="0">
                <a:hlinkClick r:id="rId6"/>
              </a:rPr>
              <a:t>http://www.perfsonar.net</a:t>
            </a:r>
            <a:r>
              <a:rPr lang="en-US" dirty="0" smtClean="0"/>
              <a:t> </a:t>
            </a:r>
          </a:p>
        </p:txBody>
      </p:sp>
      <p:sp>
        <p:nvSpPr>
          <p:cNvPr id="8" name="Title 1"/>
          <p:cNvSpPr>
            <a:spLocks noGrp="1"/>
          </p:cNvSpPr>
          <p:nvPr>
            <p:ph type="title"/>
          </p:nvPr>
        </p:nvSpPr>
        <p:spPr>
          <a:xfrm>
            <a:off x="0" y="274638"/>
            <a:ext cx="9144000" cy="1143000"/>
          </a:xfrm>
        </p:spPr>
        <p:txBody>
          <a:bodyPr>
            <a:normAutofit fontScale="90000"/>
          </a:bodyPr>
          <a:lstStyle/>
          <a:p>
            <a:r>
              <a:rPr lang="en-US" sz="4000" dirty="0" smtClean="0"/>
              <a:t>Network Performance Monitoring with </a:t>
            </a:r>
            <a:r>
              <a:rPr lang="en-US" sz="4000" dirty="0" err="1" smtClean="0"/>
              <a:t>perfSONAR</a:t>
            </a:r>
            <a:endParaRPr lang="en-US" sz="4000" dirty="0"/>
          </a:p>
        </p:txBody>
      </p:sp>
    </p:spTree>
    <p:extLst>
      <p:ext uri="{BB962C8B-B14F-4D97-AF65-F5344CB8AC3E}">
        <p14:creationId xmlns:p14="http://schemas.microsoft.com/office/powerpoint/2010/main" val="9600259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000000"/>
                </a:solidFill>
              </a:rPr>
              <a:t>Performance Introduction &amp; Motivation</a:t>
            </a:r>
          </a:p>
          <a:p>
            <a:r>
              <a:rPr lang="en-US" dirty="0" err="1" smtClean="0">
                <a:solidFill>
                  <a:srgbClr val="FF0000"/>
                </a:solidFill>
              </a:rPr>
              <a:t>perfSONAR</a:t>
            </a:r>
            <a:r>
              <a:rPr lang="en-US" dirty="0" smtClean="0">
                <a:solidFill>
                  <a:srgbClr val="FF0000"/>
                </a:solidFill>
              </a:rPr>
              <a:t> Preliminaries </a:t>
            </a:r>
          </a:p>
          <a:p>
            <a:r>
              <a:rPr lang="en-US" dirty="0" smtClean="0"/>
              <a:t>Deployment </a:t>
            </a:r>
            <a:r>
              <a:rPr lang="en-US" dirty="0"/>
              <a:t>&amp; Regular Testing </a:t>
            </a:r>
            <a:endParaRPr lang="en-US" dirty="0" smtClean="0">
              <a:solidFill>
                <a:srgbClr val="000000"/>
              </a:solidFill>
            </a:endParaRPr>
          </a:p>
          <a:p>
            <a:r>
              <a:rPr lang="en-US" dirty="0" err="1" smtClean="0">
                <a:solidFill>
                  <a:srgbClr val="000000"/>
                </a:solidFill>
              </a:rPr>
              <a:t>Maddash</a:t>
            </a:r>
            <a:r>
              <a:rPr lang="en-US" dirty="0" smtClean="0">
                <a:solidFill>
                  <a:srgbClr val="000000"/>
                </a:solidFill>
              </a:rPr>
              <a:t> </a:t>
            </a:r>
            <a:r>
              <a:rPr lang="en-US" dirty="0">
                <a:solidFill>
                  <a:srgbClr val="000000"/>
                </a:solidFill>
              </a:rPr>
              <a:t>Installation &amp; </a:t>
            </a:r>
            <a:r>
              <a:rPr lang="en-US" dirty="0" smtClean="0">
                <a:solidFill>
                  <a:srgbClr val="000000"/>
                </a:solidFill>
              </a:rPr>
              <a:t>Use</a:t>
            </a:r>
            <a:endParaRPr lang="en-US" dirty="0" smtClean="0"/>
          </a:p>
          <a:p>
            <a:r>
              <a:rPr lang="en-US" dirty="0" smtClean="0"/>
              <a:t>Tool Use</a:t>
            </a:r>
          </a:p>
          <a:p>
            <a:r>
              <a:rPr lang="en-US" dirty="0" smtClean="0"/>
              <a:t>Common Pitfalls</a:t>
            </a:r>
          </a:p>
          <a:p>
            <a:r>
              <a:rPr lang="en-US" dirty="0" smtClean="0"/>
              <a:t>Debugging Strategies </a:t>
            </a:r>
          </a:p>
          <a:p>
            <a:r>
              <a:rPr lang="en-US" dirty="0" smtClean="0"/>
              <a:t>Use Cases &amp; Success Stories</a:t>
            </a:r>
          </a:p>
          <a:p>
            <a:pPr marL="0" indent="0">
              <a:buNone/>
            </a:pPr>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98604268"/>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964" y="5766741"/>
            <a:ext cx="2803406"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Rectangle 5"/>
          <p:cNvSpPr/>
          <p:nvPr/>
        </p:nvSpPr>
        <p:spPr>
          <a:xfrm>
            <a:off x="6293556" y="5766741"/>
            <a:ext cx="2560695"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pt-temp-OIN-2-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itle 5"/>
          <p:cNvSpPr>
            <a:spLocks noGrp="1"/>
          </p:cNvSpPr>
          <p:nvPr>
            <p:ph type="title"/>
          </p:nvPr>
        </p:nvSpPr>
        <p:spPr>
          <a:xfrm>
            <a:off x="457200" y="4406900"/>
            <a:ext cx="8037513" cy="1362075"/>
          </a:xfrm>
        </p:spPr>
        <p:txBody>
          <a:bodyPr>
            <a:normAutofit fontScale="90000"/>
          </a:bodyPr>
          <a:lstStyle/>
          <a:p>
            <a:r>
              <a:rPr lang="en-US" dirty="0" smtClean="0"/>
              <a:t>Extra </a:t>
            </a:r>
            <a:r>
              <a:rPr lang="en-US" dirty="0" smtClean="0"/>
              <a:t>Slides – </a:t>
            </a:r>
            <a:r>
              <a:rPr lang="en-US" dirty="0" err="1" smtClean="0"/>
              <a:t>Maddash</a:t>
            </a:r>
            <a:r>
              <a:rPr lang="en-US" dirty="0" smtClean="0"/>
              <a:t> Installation</a:t>
            </a:r>
            <a:endParaRPr lang="en-US" dirty="0"/>
          </a:p>
        </p:txBody>
      </p:sp>
    </p:spTree>
    <p:extLst>
      <p:ext uri="{BB962C8B-B14F-4D97-AF65-F5344CB8AC3E}">
        <p14:creationId xmlns:p14="http://schemas.microsoft.com/office/powerpoint/2010/main" val="411096889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&amp; The Mesh </a:t>
            </a:r>
            <a:r>
              <a:rPr lang="en-US" sz="4000" dirty="0" err="1" smtClean="0"/>
              <a:t>Config</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Measurement results are more useful when they can be “seen”, because this implies they will be acted on.  </a:t>
            </a:r>
          </a:p>
          <a:p>
            <a:r>
              <a:rPr lang="en-US" sz="2400" dirty="0" err="1" smtClean="0"/>
              <a:t>Maddash</a:t>
            </a:r>
            <a:r>
              <a:rPr lang="en-US" sz="2400" dirty="0" smtClean="0"/>
              <a:t> is a software package that can be used to visualize the results of many </a:t>
            </a:r>
            <a:r>
              <a:rPr lang="en-US" sz="2400" dirty="0" err="1" smtClean="0"/>
              <a:t>perfSONAR</a:t>
            </a:r>
            <a:r>
              <a:rPr lang="en-US" sz="2400" dirty="0" smtClean="0"/>
              <a:t> tests</a:t>
            </a:r>
          </a:p>
          <a:p>
            <a:r>
              <a:rPr lang="en-US" sz="2400" dirty="0" smtClean="0"/>
              <a:t>The Mesh </a:t>
            </a:r>
            <a:r>
              <a:rPr lang="en-US" sz="2400" dirty="0" err="1" smtClean="0"/>
              <a:t>Config</a:t>
            </a:r>
            <a:r>
              <a:rPr lang="en-US" sz="2400" dirty="0" smtClean="0"/>
              <a:t> is a way to manage multiple nodes, by giving them a uniform testing schedule</a:t>
            </a:r>
          </a:p>
          <a:p>
            <a:pPr lvl="1"/>
            <a:r>
              <a:rPr lang="en-US" sz="2000" dirty="0" smtClean="0"/>
              <a:t>E.g. this is in contrast to the other method of configuration we d-did – manually entering our tests.  </a:t>
            </a:r>
          </a:p>
          <a:p>
            <a:pPr lvl="1"/>
            <a:r>
              <a:rPr lang="en-US" sz="2000" dirty="0" smtClean="0"/>
              <a:t>Changes node from ‘testing as an island’ to being a part of a larger testing strategy</a:t>
            </a:r>
            <a:endParaRPr lang="en-US" sz="2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101</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296422896"/>
      </p:ext>
    </p:extLst>
  </p:cSld>
  <p:clrMapOvr>
    <a:masterClrMapping/>
  </p:clrMapOvr>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Performance Island</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102</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5" name="Picture 4" descr="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999" y="1275799"/>
            <a:ext cx="6333067" cy="5520323"/>
          </a:xfrm>
          <a:prstGeom prst="rect">
            <a:avLst/>
          </a:prstGeom>
        </p:spPr>
      </p:pic>
    </p:spTree>
    <p:extLst>
      <p:ext uri="{BB962C8B-B14F-4D97-AF65-F5344CB8AC3E}">
        <p14:creationId xmlns:p14="http://schemas.microsoft.com/office/powerpoint/2010/main" val="994769041"/>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Performance Coordination</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103</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3" name="Picture 2" descr="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936660"/>
            <a:ext cx="6985000" cy="5676900"/>
          </a:xfrm>
          <a:prstGeom prst="rect">
            <a:avLst/>
          </a:prstGeom>
        </p:spPr>
      </p:pic>
    </p:spTree>
    <p:extLst>
      <p:ext uri="{BB962C8B-B14F-4D97-AF65-F5344CB8AC3E}">
        <p14:creationId xmlns:p14="http://schemas.microsoft.com/office/powerpoint/2010/main" val="4191549262"/>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For OIN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Will go over a couple of things, more/better information available </a:t>
            </a:r>
            <a:r>
              <a:rPr lang="en-US" sz="2400" dirty="0"/>
              <a:t>here: </a:t>
            </a:r>
            <a:r>
              <a:rPr lang="en-US" sz="2400" dirty="0">
                <a:hlinkClick r:id="rId2"/>
              </a:rPr>
              <a:t>http://software.es.net/maddash</a:t>
            </a:r>
            <a:r>
              <a:rPr lang="en-US" sz="2400" dirty="0" smtClean="0">
                <a:hlinkClick r:id="rId2"/>
              </a:rPr>
              <a:t>/</a:t>
            </a:r>
            <a:r>
              <a:rPr lang="en-US" sz="2400" dirty="0" smtClean="0"/>
              <a:t> </a:t>
            </a:r>
          </a:p>
          <a:p>
            <a:r>
              <a:rPr lang="en-US" sz="2400" dirty="0" smtClean="0"/>
              <a:t>Things I will go over:</a:t>
            </a:r>
          </a:p>
          <a:p>
            <a:pPr lvl="1"/>
            <a:r>
              <a:rPr lang="en-US" sz="2000" dirty="0" smtClean="0"/>
              <a:t>The basics of what the mesh configuration looks like, and the tools used to create it</a:t>
            </a:r>
          </a:p>
          <a:p>
            <a:pPr lvl="1"/>
            <a:r>
              <a:rPr lang="en-US" sz="2000" dirty="0" smtClean="0"/>
              <a:t>Installing </a:t>
            </a:r>
            <a:r>
              <a:rPr lang="en-US" sz="2000" dirty="0" err="1" smtClean="0"/>
              <a:t>maddash</a:t>
            </a:r>
            <a:r>
              <a:rPr lang="en-US" sz="2000" dirty="0" smtClean="0"/>
              <a:t> server components</a:t>
            </a:r>
          </a:p>
          <a:p>
            <a:pPr lvl="1"/>
            <a:r>
              <a:rPr lang="en-US" sz="2000" dirty="0" smtClean="0"/>
              <a:t>Installing an ‘agent’ on a node, so that it can participate in testing</a:t>
            </a:r>
          </a:p>
          <a:p>
            <a:r>
              <a:rPr lang="en-US" sz="2400" dirty="0" smtClean="0"/>
              <a:t>Things that I won’t go over – but would encourage you to do at home:</a:t>
            </a:r>
          </a:p>
          <a:p>
            <a:pPr lvl="1"/>
            <a:r>
              <a:rPr lang="en-US" sz="2000" dirty="0" smtClean="0"/>
              <a:t>Customizing a configuration </a:t>
            </a:r>
            <a:r>
              <a:rPr lang="en-US" sz="2000" dirty="0" smtClean="0"/>
              <a:t>file</a:t>
            </a:r>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936445438"/>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Mesh Configuration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Two main types of Meshes you can aim to configure:</a:t>
            </a:r>
          </a:p>
          <a:p>
            <a:pPr lvl="1"/>
            <a:r>
              <a:rPr lang="en-US" sz="2000" dirty="0" smtClean="0"/>
              <a:t>Disjoint: one host (or a set of hosts) testing against other nodes that are ‘beacons’ (e.g. they are not consuming the same specification.  Perfect for loose coordination activities</a:t>
            </a:r>
          </a:p>
          <a:p>
            <a:pPr lvl="1"/>
            <a:r>
              <a:rPr lang="en-US" sz="2000" dirty="0" smtClean="0"/>
              <a:t>Full: each host consumes the same measurement specification and you can get a full </a:t>
            </a:r>
            <a:r>
              <a:rPr lang="en-US" sz="2000" dirty="0" err="1" smtClean="0"/>
              <a:t>n:n</a:t>
            </a:r>
            <a:r>
              <a:rPr lang="en-US" sz="2000" dirty="0" smtClean="0"/>
              <a:t> set of tests.  Requires strong coordination efforts.  </a:t>
            </a:r>
            <a:endParaRPr lang="en-US" sz="2000" dirty="0"/>
          </a:p>
          <a:p>
            <a:r>
              <a:rPr lang="en-US" sz="2400" dirty="0" smtClean="0"/>
              <a:t>Lets look at a disjoint specification first.  Download this for viewing on your own:</a:t>
            </a:r>
          </a:p>
          <a:p>
            <a:pPr lvl="1"/>
            <a:r>
              <a:rPr lang="en-US" sz="2000" dirty="0">
                <a:hlinkClick r:id="rId2"/>
              </a:rPr>
              <a:t>http://stats.es.net/OIN/</a:t>
            </a:r>
            <a:r>
              <a:rPr lang="en-US" sz="2000" dirty="0" smtClean="0">
                <a:hlinkClick r:id="rId2"/>
              </a:rPr>
              <a:t>disjoint.conf</a:t>
            </a:r>
            <a:r>
              <a:rPr lang="en-US" sz="2000" dirty="0" smtClean="0"/>
              <a:t> </a:t>
            </a:r>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105</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07740537"/>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Disjoint Mesh Configuration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File has 5 main stanzas:</a:t>
            </a:r>
            <a:endParaRPr lang="en-US" sz="1600" dirty="0"/>
          </a:p>
          <a:p>
            <a:pPr lvl="1"/>
            <a:r>
              <a:rPr lang="en-US" sz="2000" dirty="0" smtClean="0"/>
              <a:t>Administrative Info (name, who is the admin)</a:t>
            </a:r>
          </a:p>
          <a:p>
            <a:pPr lvl="1"/>
            <a:r>
              <a:rPr lang="en-US" sz="2000" dirty="0" smtClean="0"/>
              <a:t>Node definitions (who is being tested against, or who is making tests)</a:t>
            </a:r>
          </a:p>
          <a:p>
            <a:pPr lvl="1"/>
            <a:r>
              <a:rPr lang="en-US" sz="2000" dirty="0" smtClean="0"/>
              <a:t>Test specifications (type of test to run + parameters)</a:t>
            </a:r>
          </a:p>
          <a:p>
            <a:pPr lvl="1"/>
            <a:r>
              <a:rPr lang="en-US" sz="2000" dirty="0" smtClean="0"/>
              <a:t>Group definitions (</a:t>
            </a:r>
            <a:r>
              <a:rPr lang="en-US" sz="2000" dirty="0" err="1" smtClean="0"/>
              <a:t>tdefining</a:t>
            </a:r>
            <a:r>
              <a:rPr lang="en-US" sz="2000" dirty="0" smtClean="0"/>
              <a:t> which hosts are involved in a test set)</a:t>
            </a:r>
          </a:p>
          <a:p>
            <a:pPr lvl="1"/>
            <a:r>
              <a:rPr lang="en-US" sz="2000" dirty="0" smtClean="0"/>
              <a:t>Test definition – this is the glue between a specific test and a specific group</a:t>
            </a:r>
          </a:p>
          <a:p>
            <a:r>
              <a:rPr lang="en-US" sz="2400" dirty="0" smtClean="0"/>
              <a:t>Will go over the last 4 (the first is self explanatory)</a:t>
            </a:r>
          </a:p>
          <a:p>
            <a:pPr lvl="1"/>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106</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527725239"/>
      </p:ext>
    </p:extLst>
  </p:cSld>
  <p:clrMapOvr>
    <a:masterClrMapping/>
  </p:clrMapOvr>
  <p:timing>
    <p:tnLst>
      <p:par>
        <p:cTn xmlns:p14="http://schemas.microsoft.com/office/powerpoint/2010/mai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Host Definition</a:t>
            </a:r>
            <a:endParaRPr lang="en-US" sz="4000" dirty="0"/>
          </a:p>
        </p:txBody>
      </p:sp>
      <p:sp>
        <p:nvSpPr>
          <p:cNvPr id="3" name="Content Placeholder 2"/>
          <p:cNvSpPr>
            <a:spLocks noGrp="1"/>
          </p:cNvSpPr>
          <p:nvPr>
            <p:ph idx="1"/>
          </p:nvPr>
        </p:nvSpPr>
        <p:spPr>
          <a:xfrm>
            <a:off x="457200" y="1253067"/>
            <a:ext cx="8229600" cy="4436533"/>
          </a:xfrm>
        </p:spPr>
        <p:txBody>
          <a:bodyPr>
            <a:noAutofit/>
          </a:bodyPr>
          <a:lstStyle/>
          <a:p>
            <a:pPr marL="0" indent="0">
              <a:buNone/>
            </a:pPr>
            <a:r>
              <a:rPr lang="en-US" sz="1100" b="1" dirty="0">
                <a:solidFill>
                  <a:srgbClr val="FF0000"/>
                </a:solidFill>
                <a:latin typeface="Courier"/>
                <a:cs typeface="Courier"/>
              </a:rPr>
              <a:t>&lt;organization&gt;</a:t>
            </a:r>
          </a:p>
          <a:p>
            <a:pPr marL="0" indent="0">
              <a:buNone/>
            </a:pPr>
            <a:r>
              <a:rPr lang="en-US" sz="1100" dirty="0">
                <a:latin typeface="Courier"/>
                <a:cs typeface="Courier"/>
              </a:rPr>
              <a:t>    description		OIN Workshop</a:t>
            </a:r>
          </a:p>
          <a:p>
            <a:pPr marL="0" indent="0">
              <a:buNone/>
            </a:pPr>
            <a:endParaRPr lang="en-US" sz="1100" dirty="0">
              <a:latin typeface="Courier"/>
              <a:cs typeface="Courier"/>
            </a:endParaRPr>
          </a:p>
          <a:p>
            <a:pPr marL="0" indent="0">
              <a:buNone/>
            </a:pPr>
            <a:r>
              <a:rPr lang="en-US" sz="1100" b="1" dirty="0">
                <a:solidFill>
                  <a:srgbClr val="FF0000"/>
                </a:solidFill>
                <a:latin typeface="Courier"/>
                <a:cs typeface="Courier"/>
              </a:rPr>
              <a:t>    &lt;site&gt;</a:t>
            </a:r>
          </a:p>
          <a:p>
            <a:pPr marL="0" indent="0">
              <a:buNone/>
            </a:pPr>
            <a:r>
              <a:rPr lang="en-US" sz="1100" dirty="0">
                <a:latin typeface="Courier"/>
                <a:cs typeface="Courier"/>
              </a:rPr>
              <a:t>        description	OIN Pod #1</a:t>
            </a:r>
          </a:p>
          <a:p>
            <a:pPr marL="0" indent="0">
              <a:buNone/>
            </a:pPr>
            <a:r>
              <a:rPr lang="en-US" sz="1100" b="1" dirty="0">
                <a:solidFill>
                  <a:srgbClr val="FF0000"/>
                </a:solidFill>
                <a:latin typeface="Courier"/>
                <a:cs typeface="Courier"/>
              </a:rPr>
              <a:t>        &lt;host&gt;</a:t>
            </a:r>
          </a:p>
          <a:p>
            <a:pPr marL="0" indent="0">
              <a:buNone/>
            </a:pPr>
            <a:r>
              <a:rPr lang="en-US" sz="1100" dirty="0">
                <a:latin typeface="Courier"/>
                <a:cs typeface="Courier"/>
              </a:rPr>
              <a:t>              # BWCTL &amp; OWAMP tester</a:t>
            </a:r>
          </a:p>
          <a:p>
            <a:pPr marL="0" indent="0">
              <a:buNone/>
            </a:pPr>
            <a:r>
              <a:rPr lang="en-US" sz="1100" dirty="0">
                <a:latin typeface="Courier"/>
                <a:cs typeface="Courier"/>
              </a:rPr>
              <a:t>              description	172.31.1.21</a:t>
            </a:r>
          </a:p>
          <a:p>
            <a:pPr marL="0" indent="0">
              <a:buNone/>
            </a:pPr>
            <a:r>
              <a:rPr lang="en-US" sz="1100" dirty="0">
                <a:latin typeface="Courier"/>
                <a:cs typeface="Courier"/>
              </a:rPr>
              <a:t>              address		172.31.1.21</a:t>
            </a:r>
          </a:p>
          <a:p>
            <a:pPr marL="0" indent="0">
              <a:buNone/>
            </a:pPr>
            <a:r>
              <a:rPr lang="en-US" sz="1100" b="1" dirty="0">
                <a:solidFill>
                  <a:srgbClr val="FF0000"/>
                </a:solidFill>
                <a:latin typeface="Courier"/>
                <a:cs typeface="Courier"/>
              </a:rPr>
              <a:t>              # </a:t>
            </a:r>
            <a:r>
              <a:rPr lang="en-US" sz="1100" b="1" dirty="0" err="1">
                <a:solidFill>
                  <a:srgbClr val="FF0000"/>
                </a:solidFill>
                <a:latin typeface="Courier"/>
                <a:cs typeface="Courier"/>
              </a:rPr>
              <a:t>no_agent</a:t>
            </a:r>
            <a:r>
              <a:rPr lang="en-US" sz="1100" b="1" dirty="0">
                <a:solidFill>
                  <a:srgbClr val="FF0000"/>
                </a:solidFill>
                <a:latin typeface="Courier"/>
                <a:cs typeface="Courier"/>
              </a:rPr>
              <a:t> 1</a:t>
            </a:r>
          </a:p>
          <a:p>
            <a:pPr marL="0" indent="0">
              <a:buNone/>
            </a:pPr>
            <a:r>
              <a:rPr lang="en-US" sz="1100" dirty="0">
                <a:latin typeface="Courier"/>
                <a:cs typeface="Courier"/>
              </a:rPr>
              <a:t>              &lt;</a:t>
            </a:r>
            <a:r>
              <a:rPr lang="en-US" sz="1100" dirty="0" err="1">
                <a:latin typeface="Courier"/>
                <a:cs typeface="Courier"/>
              </a:rPr>
              <a:t>measurement_archive</a:t>
            </a:r>
            <a:r>
              <a:rPr lang="en-US" sz="1100" dirty="0">
                <a:latin typeface="Courier"/>
                <a:cs typeface="Courier"/>
              </a:rPr>
              <a:t>&gt;</a:t>
            </a:r>
          </a:p>
          <a:p>
            <a:pPr marL="0" indent="0">
              <a:buNone/>
            </a:pPr>
            <a:r>
              <a:rPr lang="en-US" sz="1100" dirty="0">
                <a:latin typeface="Courier"/>
                <a:cs typeface="Courier"/>
              </a:rPr>
              <a:t>                  type		</a:t>
            </a:r>
            <a:r>
              <a:rPr lang="en-US" sz="1100" dirty="0" err="1">
                <a:latin typeface="Courier"/>
                <a:cs typeface="Courier"/>
              </a:rPr>
              <a:t>perfsonarbuoy</a:t>
            </a:r>
            <a:r>
              <a:rPr lang="en-US" sz="1100" dirty="0">
                <a:latin typeface="Courier"/>
                <a:cs typeface="Courier"/>
              </a:rPr>
              <a:t>/</a:t>
            </a:r>
            <a:r>
              <a:rPr lang="en-US" sz="1100" dirty="0" err="1">
                <a:latin typeface="Courier"/>
                <a:cs typeface="Courier"/>
              </a:rPr>
              <a:t>bwctl</a:t>
            </a:r>
            <a:endParaRPr lang="en-US" sz="1100" dirty="0">
              <a:latin typeface="Courier"/>
              <a:cs typeface="Courier"/>
            </a:endParaRPr>
          </a:p>
          <a:p>
            <a:pPr marL="0" indent="0">
              <a:buNone/>
            </a:pPr>
            <a:r>
              <a:rPr lang="en-US" sz="1100" dirty="0">
                <a:latin typeface="Courier"/>
                <a:cs typeface="Courier"/>
              </a:rPr>
              <a:t>                  </a:t>
            </a:r>
            <a:r>
              <a:rPr lang="en-US" sz="1100" dirty="0" err="1">
                <a:latin typeface="Courier"/>
                <a:cs typeface="Courier"/>
              </a:rPr>
              <a:t>read_url</a:t>
            </a:r>
            <a:r>
              <a:rPr lang="en-US" sz="1100" dirty="0">
                <a:latin typeface="Courier"/>
                <a:cs typeface="Courier"/>
              </a:rPr>
              <a:t>	http://172.31.1.21:8085/</a:t>
            </a:r>
            <a:r>
              <a:rPr lang="en-US" sz="1100" dirty="0" err="1">
                <a:latin typeface="Courier"/>
                <a:cs typeface="Courier"/>
              </a:rPr>
              <a:t>perfSONAR_PS</a:t>
            </a:r>
            <a:r>
              <a:rPr lang="en-US" sz="1100" dirty="0">
                <a:latin typeface="Courier"/>
                <a:cs typeface="Courier"/>
              </a:rPr>
              <a:t>/services/</a:t>
            </a:r>
            <a:r>
              <a:rPr lang="en-US" sz="1100" dirty="0" err="1">
                <a:latin typeface="Courier"/>
                <a:cs typeface="Courier"/>
              </a:rPr>
              <a:t>pSB</a:t>
            </a:r>
            <a:endParaRPr lang="en-US" sz="1100" dirty="0">
              <a:latin typeface="Courier"/>
              <a:cs typeface="Courier"/>
            </a:endParaRPr>
          </a:p>
          <a:p>
            <a:pPr marL="0" indent="0">
              <a:buNone/>
            </a:pPr>
            <a:r>
              <a:rPr lang="en-US" sz="1100" dirty="0">
                <a:latin typeface="Courier"/>
                <a:cs typeface="Courier"/>
              </a:rPr>
              <a:t>                  </a:t>
            </a:r>
            <a:r>
              <a:rPr lang="en-US" sz="1100" dirty="0" err="1">
                <a:latin typeface="Courier"/>
                <a:cs typeface="Courier"/>
              </a:rPr>
              <a:t>write_url</a:t>
            </a:r>
            <a:r>
              <a:rPr lang="en-US" sz="1100" dirty="0">
                <a:latin typeface="Courier"/>
                <a:cs typeface="Courier"/>
              </a:rPr>
              <a:t>	172.31.1.21:8570</a:t>
            </a:r>
          </a:p>
          <a:p>
            <a:pPr marL="0" indent="0">
              <a:buNone/>
            </a:pPr>
            <a:r>
              <a:rPr lang="en-US" sz="1100" dirty="0">
                <a:latin typeface="Courier"/>
                <a:cs typeface="Courier"/>
              </a:rPr>
              <a:t>              &lt;/</a:t>
            </a:r>
            <a:r>
              <a:rPr lang="en-US" sz="1100" dirty="0" err="1">
                <a:latin typeface="Courier"/>
                <a:cs typeface="Courier"/>
              </a:rPr>
              <a:t>measurement_archive</a:t>
            </a:r>
            <a:r>
              <a:rPr lang="en-US" sz="1100" dirty="0">
                <a:latin typeface="Courier"/>
                <a:cs typeface="Courier"/>
              </a:rPr>
              <a:t>&gt;</a:t>
            </a:r>
          </a:p>
          <a:p>
            <a:pPr marL="0" indent="0">
              <a:buNone/>
            </a:pPr>
            <a:r>
              <a:rPr lang="en-US" sz="1100" dirty="0">
                <a:latin typeface="Courier"/>
                <a:cs typeface="Courier"/>
              </a:rPr>
              <a:t>              &lt;</a:t>
            </a:r>
            <a:r>
              <a:rPr lang="en-US" sz="1100" dirty="0" err="1">
                <a:latin typeface="Courier"/>
                <a:cs typeface="Courier"/>
              </a:rPr>
              <a:t>measurement_archive</a:t>
            </a:r>
            <a:r>
              <a:rPr lang="en-US" sz="1100" dirty="0">
                <a:latin typeface="Courier"/>
                <a:cs typeface="Courier"/>
              </a:rPr>
              <a:t>&gt;</a:t>
            </a:r>
          </a:p>
          <a:p>
            <a:pPr marL="0" indent="0">
              <a:buNone/>
            </a:pPr>
            <a:r>
              <a:rPr lang="en-US" sz="1100" dirty="0">
                <a:latin typeface="Courier"/>
                <a:cs typeface="Courier"/>
              </a:rPr>
              <a:t>                  type		</a:t>
            </a:r>
            <a:r>
              <a:rPr lang="en-US" sz="1100" dirty="0" err="1">
                <a:latin typeface="Courier"/>
                <a:cs typeface="Courier"/>
              </a:rPr>
              <a:t>perfsonarbuoy</a:t>
            </a:r>
            <a:r>
              <a:rPr lang="en-US" sz="1100" dirty="0">
                <a:latin typeface="Courier"/>
                <a:cs typeface="Courier"/>
              </a:rPr>
              <a:t>/</a:t>
            </a:r>
            <a:r>
              <a:rPr lang="en-US" sz="1100" dirty="0" err="1">
                <a:latin typeface="Courier"/>
                <a:cs typeface="Courier"/>
              </a:rPr>
              <a:t>owamp</a:t>
            </a:r>
            <a:endParaRPr lang="en-US" sz="1100" dirty="0">
              <a:latin typeface="Courier"/>
              <a:cs typeface="Courier"/>
            </a:endParaRPr>
          </a:p>
          <a:p>
            <a:pPr marL="0" indent="0">
              <a:buNone/>
            </a:pPr>
            <a:r>
              <a:rPr lang="en-US" sz="1100" dirty="0">
                <a:latin typeface="Courier"/>
                <a:cs typeface="Courier"/>
              </a:rPr>
              <a:t>                  </a:t>
            </a:r>
            <a:r>
              <a:rPr lang="en-US" sz="1100" dirty="0" err="1">
                <a:latin typeface="Courier"/>
                <a:cs typeface="Courier"/>
              </a:rPr>
              <a:t>read_url</a:t>
            </a:r>
            <a:r>
              <a:rPr lang="en-US" sz="1100" dirty="0">
                <a:latin typeface="Courier"/>
                <a:cs typeface="Courier"/>
              </a:rPr>
              <a:t>	http://172.31.1.21:8085/</a:t>
            </a:r>
            <a:r>
              <a:rPr lang="en-US" sz="1100" dirty="0" err="1">
                <a:latin typeface="Courier"/>
                <a:cs typeface="Courier"/>
              </a:rPr>
              <a:t>perfSONAR_PS</a:t>
            </a:r>
            <a:r>
              <a:rPr lang="en-US" sz="1100" dirty="0">
                <a:latin typeface="Courier"/>
                <a:cs typeface="Courier"/>
              </a:rPr>
              <a:t>/services/</a:t>
            </a:r>
            <a:r>
              <a:rPr lang="en-US" sz="1100" dirty="0" err="1">
                <a:latin typeface="Courier"/>
                <a:cs typeface="Courier"/>
              </a:rPr>
              <a:t>pSB</a:t>
            </a:r>
            <a:endParaRPr lang="en-US" sz="1100" dirty="0">
              <a:latin typeface="Courier"/>
              <a:cs typeface="Courier"/>
            </a:endParaRPr>
          </a:p>
          <a:p>
            <a:pPr marL="0" indent="0">
              <a:buNone/>
            </a:pPr>
            <a:r>
              <a:rPr lang="en-US" sz="1100" dirty="0">
                <a:latin typeface="Courier"/>
                <a:cs typeface="Courier"/>
              </a:rPr>
              <a:t>                  </a:t>
            </a:r>
            <a:r>
              <a:rPr lang="en-US" sz="1100" dirty="0" err="1">
                <a:latin typeface="Courier"/>
                <a:cs typeface="Courier"/>
              </a:rPr>
              <a:t>write_url</a:t>
            </a:r>
            <a:r>
              <a:rPr lang="en-US" sz="1100" dirty="0">
                <a:latin typeface="Courier"/>
                <a:cs typeface="Courier"/>
              </a:rPr>
              <a:t>	172.31.1.21:8569</a:t>
            </a:r>
          </a:p>
          <a:p>
            <a:pPr marL="0" indent="0">
              <a:buNone/>
            </a:pPr>
            <a:r>
              <a:rPr lang="en-US" sz="1100" dirty="0">
                <a:latin typeface="Courier"/>
                <a:cs typeface="Courier"/>
              </a:rPr>
              <a:t>              &lt;/</a:t>
            </a:r>
            <a:r>
              <a:rPr lang="en-US" sz="1100" dirty="0" err="1">
                <a:latin typeface="Courier"/>
                <a:cs typeface="Courier"/>
              </a:rPr>
              <a:t>measurement_archive</a:t>
            </a:r>
            <a:r>
              <a:rPr lang="en-US" sz="1100" dirty="0" smtClean="0">
                <a:latin typeface="Courier"/>
                <a:cs typeface="Courier"/>
              </a:rPr>
              <a:t>&gt;</a:t>
            </a:r>
            <a:endParaRPr lang="en-US" sz="1100" dirty="0">
              <a:latin typeface="Courier"/>
              <a:cs typeface="Courier"/>
            </a:endParaRPr>
          </a:p>
          <a:p>
            <a:pPr marL="0" indent="0">
              <a:buNone/>
            </a:pPr>
            <a:r>
              <a:rPr lang="en-US" sz="1100" dirty="0">
                <a:latin typeface="Courier"/>
                <a:cs typeface="Courier"/>
              </a:rPr>
              <a:t>        &lt;/host&gt;</a:t>
            </a:r>
          </a:p>
          <a:p>
            <a:pPr marL="0" indent="0">
              <a:buNone/>
            </a:pPr>
            <a:r>
              <a:rPr lang="en-US" sz="1100" dirty="0">
                <a:latin typeface="Courier"/>
                <a:cs typeface="Courier"/>
              </a:rPr>
              <a:t>    &lt;/site</a:t>
            </a:r>
            <a:r>
              <a:rPr lang="en-US" sz="1100" dirty="0" smtClean="0">
                <a:latin typeface="Courier"/>
                <a:cs typeface="Courier"/>
              </a:rPr>
              <a:t>&gt;</a:t>
            </a:r>
          </a:p>
          <a:p>
            <a:pPr marL="0" indent="0">
              <a:buNone/>
            </a:pPr>
            <a:r>
              <a:rPr lang="en-US" sz="1100" dirty="0" smtClean="0">
                <a:latin typeface="Courier"/>
                <a:cs typeface="Courier"/>
              </a:rPr>
              <a:t>&lt;/organization</a:t>
            </a:r>
            <a:r>
              <a:rPr lang="en-US" sz="1100" dirty="0">
                <a:latin typeface="Courier"/>
                <a:cs typeface="Courier"/>
              </a:rPr>
              <a:t>&gt;</a:t>
            </a:r>
          </a:p>
          <a:p>
            <a:pPr marL="0" indent="0">
              <a:buNone/>
            </a:pPr>
            <a:endParaRPr lang="en-US" sz="1100" dirty="0" smtClean="0">
              <a:latin typeface="Courier"/>
              <a:cs typeface="Courier"/>
            </a:endParaRPr>
          </a:p>
          <a:p>
            <a:pPr lvl="1"/>
            <a:endParaRPr lang="en-US" sz="11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107</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404277155"/>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Host Definition</a:t>
            </a:r>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Organization:</a:t>
            </a:r>
          </a:p>
          <a:p>
            <a:pPr lvl="1"/>
            <a:r>
              <a:rPr lang="en-US" sz="2000" dirty="0" smtClean="0"/>
              <a:t>Reserved for broad category (e.g. ESnet is an org that has multiple sites, and multiple hosts per site)</a:t>
            </a:r>
          </a:p>
          <a:p>
            <a:r>
              <a:rPr lang="en-US" sz="2400" dirty="0" smtClean="0"/>
              <a:t>Site:</a:t>
            </a:r>
          </a:p>
          <a:p>
            <a:pPr lvl="1"/>
            <a:r>
              <a:rPr lang="en-US" sz="2000" dirty="0" smtClean="0"/>
              <a:t>Slightly more focused (e.g. ‘Denver’ may have 4 hosts)</a:t>
            </a:r>
          </a:p>
          <a:p>
            <a:r>
              <a:rPr lang="en-US" sz="2400" dirty="0" smtClean="0"/>
              <a:t>Host:</a:t>
            </a:r>
          </a:p>
          <a:p>
            <a:pPr lvl="1"/>
            <a:r>
              <a:rPr lang="en-US" sz="2000" dirty="0" smtClean="0"/>
              <a:t>Specific host running a measurement tool (or more than 1)</a:t>
            </a:r>
          </a:p>
          <a:p>
            <a:r>
              <a:rPr lang="en-US" sz="2400" dirty="0" smtClean="0"/>
              <a:t>“</a:t>
            </a:r>
            <a:r>
              <a:rPr lang="en-US" sz="2400" dirty="0" err="1" smtClean="0"/>
              <a:t>no_agent</a:t>
            </a:r>
            <a:r>
              <a:rPr lang="en-US" sz="2400" dirty="0" smtClean="0"/>
              <a:t>”:</a:t>
            </a:r>
          </a:p>
          <a:p>
            <a:pPr lvl="1"/>
            <a:r>
              <a:rPr lang="en-US" sz="2000" dirty="0" smtClean="0"/>
              <a:t>If the host has a copy of the configuration for testing, comment this out.  If the host is just a beacon, set this to ‘1’</a:t>
            </a:r>
          </a:p>
          <a:p>
            <a:pPr lvl="1"/>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108</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334529858"/>
      </p:ext>
    </p:extLst>
  </p:cSld>
  <p:clrMapOvr>
    <a:masterClrMapping/>
  </p:clrMapOvr>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Test Specification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pPr marL="0" indent="0">
              <a:buNone/>
            </a:pPr>
            <a:r>
              <a:rPr lang="en-US" sz="1400" dirty="0">
                <a:latin typeface="Courier"/>
                <a:cs typeface="Courier"/>
              </a:rPr>
              <a:t>&lt;</a:t>
            </a:r>
            <a:r>
              <a:rPr lang="en-US" sz="1400" dirty="0" err="1">
                <a:latin typeface="Courier"/>
                <a:cs typeface="Courier"/>
              </a:rPr>
              <a:t>test_spec</a:t>
            </a:r>
            <a:r>
              <a:rPr lang="en-US" sz="1400" dirty="0">
                <a:latin typeface="Courier"/>
                <a:cs typeface="Courier"/>
              </a:rPr>
              <a:t> </a:t>
            </a:r>
            <a:r>
              <a:rPr lang="en-US" sz="1400" dirty="0" err="1">
                <a:latin typeface="Courier"/>
                <a:cs typeface="Courier"/>
              </a:rPr>
              <a:t>bwctl_halfhour_tcp_test</a:t>
            </a:r>
            <a:r>
              <a:rPr lang="en-US" sz="1400" dirty="0">
                <a:latin typeface="Courier"/>
                <a:cs typeface="Courier"/>
              </a:rPr>
              <a:t>&gt;</a:t>
            </a:r>
          </a:p>
          <a:p>
            <a:pPr marL="0" indent="0">
              <a:buNone/>
            </a:pPr>
            <a:r>
              <a:rPr lang="en-US" sz="1400" dirty="0">
                <a:latin typeface="Courier"/>
                <a:cs typeface="Courier"/>
              </a:rPr>
              <a:t>  # Define a test spec for testing </a:t>
            </a:r>
            <a:r>
              <a:rPr lang="en-US" sz="1400" dirty="0" smtClean="0">
                <a:latin typeface="Courier"/>
                <a:cs typeface="Courier"/>
              </a:rPr>
              <a:t>once </a:t>
            </a:r>
            <a:r>
              <a:rPr lang="en-US" sz="1400" dirty="0">
                <a:latin typeface="Courier"/>
                <a:cs typeface="Courier"/>
              </a:rPr>
              <a:t>every half hour</a:t>
            </a:r>
          </a:p>
          <a:p>
            <a:pPr marL="0" indent="0">
              <a:buNone/>
            </a:pPr>
            <a:endParaRPr lang="en-US" sz="1400" dirty="0">
              <a:latin typeface="Courier"/>
              <a:cs typeface="Courier"/>
            </a:endParaRPr>
          </a:p>
          <a:p>
            <a:pPr marL="0" indent="0">
              <a:buNone/>
            </a:pPr>
            <a:r>
              <a:rPr lang="en-US" sz="1400" dirty="0">
                <a:latin typeface="Courier"/>
                <a:cs typeface="Courier"/>
              </a:rPr>
              <a:t> </a:t>
            </a:r>
            <a:r>
              <a:rPr lang="en-US" sz="1400" b="1" dirty="0">
                <a:solidFill>
                  <a:srgbClr val="FF0000"/>
                </a:solidFill>
                <a:latin typeface="Courier"/>
                <a:cs typeface="Courier"/>
              </a:rPr>
              <a:t> type</a:t>
            </a:r>
            <a:r>
              <a:rPr lang="en-US" sz="1400" dirty="0">
                <a:latin typeface="Courier"/>
                <a:cs typeface="Courier"/>
              </a:rPr>
              <a:t>		</a:t>
            </a:r>
            <a:r>
              <a:rPr lang="en-US" sz="1400" dirty="0" err="1" smtClean="0">
                <a:latin typeface="Courier"/>
                <a:cs typeface="Courier"/>
              </a:rPr>
              <a:t>perfsonarbuoy</a:t>
            </a:r>
            <a:r>
              <a:rPr lang="en-US" sz="1400" dirty="0">
                <a:latin typeface="Courier"/>
                <a:cs typeface="Courier"/>
              </a:rPr>
              <a:t>/</a:t>
            </a:r>
            <a:r>
              <a:rPr lang="en-US" sz="1400" dirty="0" err="1">
                <a:latin typeface="Courier"/>
                <a:cs typeface="Courier"/>
              </a:rPr>
              <a:t>bwctl</a:t>
            </a:r>
            <a:r>
              <a:rPr lang="en-US" sz="1400" dirty="0">
                <a:latin typeface="Courier"/>
                <a:cs typeface="Courier"/>
              </a:rPr>
              <a:t> 	</a:t>
            </a:r>
            <a:r>
              <a:rPr lang="en-US" sz="1400" dirty="0" smtClean="0">
                <a:latin typeface="Courier"/>
                <a:cs typeface="Courier"/>
              </a:rPr>
              <a:t># </a:t>
            </a:r>
            <a:r>
              <a:rPr lang="en-US" sz="1400" dirty="0">
                <a:latin typeface="Courier"/>
                <a:cs typeface="Courier"/>
              </a:rPr>
              <a:t>Perform a </a:t>
            </a:r>
            <a:r>
              <a:rPr lang="en-US" sz="1400" dirty="0" err="1">
                <a:latin typeface="Courier"/>
                <a:cs typeface="Courier"/>
              </a:rPr>
              <a:t>bwctl</a:t>
            </a:r>
            <a:r>
              <a:rPr lang="en-US" sz="1400" dirty="0">
                <a:latin typeface="Courier"/>
                <a:cs typeface="Courier"/>
              </a:rPr>
              <a:t> test </a:t>
            </a:r>
            <a:endParaRPr lang="en-US" sz="1400" dirty="0" smtClean="0">
              <a:latin typeface="Courier"/>
              <a:cs typeface="Courier"/>
            </a:endParaRPr>
          </a:p>
          <a:p>
            <a:pPr marL="0" indent="0">
              <a:buNone/>
            </a:pPr>
            <a:r>
              <a:rPr lang="en-US" sz="1400" dirty="0" smtClean="0">
                <a:latin typeface="Courier"/>
                <a:cs typeface="Courier"/>
              </a:rPr>
              <a:t>  tool		</a:t>
            </a:r>
            <a:r>
              <a:rPr lang="en-US" sz="1400" dirty="0" err="1" smtClean="0">
                <a:latin typeface="Courier"/>
                <a:cs typeface="Courier"/>
              </a:rPr>
              <a:t>bwctl</a:t>
            </a:r>
            <a:r>
              <a:rPr lang="en-US" sz="1400" dirty="0" smtClean="0">
                <a:latin typeface="Courier"/>
                <a:cs typeface="Courier"/>
              </a:rPr>
              <a:t>/</a:t>
            </a:r>
            <a:r>
              <a:rPr lang="en-US" sz="1400" dirty="0" err="1" smtClean="0">
                <a:latin typeface="Courier"/>
                <a:cs typeface="Courier"/>
              </a:rPr>
              <a:t>iperf</a:t>
            </a:r>
            <a:r>
              <a:rPr lang="en-US" sz="1400" dirty="0" smtClean="0">
                <a:latin typeface="Courier"/>
                <a:cs typeface="Courier"/>
              </a:rPr>
              <a:t>          	# Use '</a:t>
            </a:r>
            <a:r>
              <a:rPr lang="en-US" sz="1400" dirty="0" err="1" smtClean="0">
                <a:latin typeface="Courier"/>
                <a:cs typeface="Courier"/>
              </a:rPr>
              <a:t>iperf</a:t>
            </a:r>
            <a:r>
              <a:rPr lang="en-US" sz="1400" dirty="0" smtClean="0">
                <a:latin typeface="Courier"/>
                <a:cs typeface="Courier"/>
              </a:rPr>
              <a:t>' to do the </a:t>
            </a:r>
            <a:r>
              <a:rPr lang="en-US" sz="1400" dirty="0" err="1" smtClean="0">
                <a:latin typeface="Courier"/>
                <a:cs typeface="Courier"/>
              </a:rPr>
              <a:t>bandwidh</a:t>
            </a:r>
            <a:r>
              <a:rPr lang="en-US" sz="1400" dirty="0" smtClean="0">
                <a:latin typeface="Courier"/>
                <a:cs typeface="Courier"/>
              </a:rPr>
              <a:t> test</a:t>
            </a:r>
          </a:p>
          <a:p>
            <a:pPr marL="0" indent="0">
              <a:buNone/>
            </a:pPr>
            <a:r>
              <a:rPr lang="en-US" sz="1400" dirty="0" smtClean="0">
                <a:latin typeface="Courier"/>
                <a:cs typeface="Courier"/>
              </a:rPr>
              <a:t>  </a:t>
            </a:r>
            <a:r>
              <a:rPr lang="en-US" sz="1400" dirty="0">
                <a:latin typeface="Courier"/>
                <a:cs typeface="Courier"/>
              </a:rPr>
              <a:t>protocol		</a:t>
            </a:r>
            <a:r>
              <a:rPr lang="en-US" sz="1400" dirty="0" err="1" smtClean="0">
                <a:latin typeface="Courier"/>
                <a:cs typeface="Courier"/>
              </a:rPr>
              <a:t>tcp</a:t>
            </a:r>
            <a:r>
              <a:rPr lang="en-US" sz="1400" dirty="0" smtClean="0">
                <a:latin typeface="Courier"/>
                <a:cs typeface="Courier"/>
              </a:rPr>
              <a:t>                  </a:t>
            </a:r>
            <a:r>
              <a:rPr lang="en-US" sz="1400" dirty="0">
                <a:latin typeface="Courier"/>
                <a:cs typeface="Courier"/>
              </a:rPr>
              <a:t>	</a:t>
            </a:r>
            <a:r>
              <a:rPr lang="en-US" sz="1400" dirty="0" smtClean="0">
                <a:latin typeface="Courier"/>
                <a:cs typeface="Courier"/>
              </a:rPr>
              <a:t># </a:t>
            </a:r>
            <a:r>
              <a:rPr lang="en-US" sz="1400" dirty="0">
                <a:latin typeface="Courier"/>
                <a:cs typeface="Courier"/>
              </a:rPr>
              <a:t>Run a TCP bandwidth test</a:t>
            </a:r>
          </a:p>
          <a:p>
            <a:pPr marL="0" indent="0">
              <a:buNone/>
            </a:pPr>
            <a:r>
              <a:rPr lang="en-US" sz="1400" dirty="0">
                <a:latin typeface="Courier"/>
                <a:cs typeface="Courier"/>
              </a:rPr>
              <a:t> </a:t>
            </a:r>
            <a:r>
              <a:rPr lang="en-US" sz="1400" b="1" dirty="0">
                <a:solidFill>
                  <a:srgbClr val="FF0000"/>
                </a:solidFill>
                <a:latin typeface="Courier"/>
                <a:cs typeface="Courier"/>
              </a:rPr>
              <a:t> interval</a:t>
            </a:r>
            <a:r>
              <a:rPr lang="en-US" sz="1400" dirty="0">
                <a:latin typeface="Courier"/>
                <a:cs typeface="Courier"/>
              </a:rPr>
              <a:t>		</a:t>
            </a:r>
            <a:r>
              <a:rPr lang="en-US" sz="1400" dirty="0" smtClean="0">
                <a:latin typeface="Courier"/>
                <a:cs typeface="Courier"/>
              </a:rPr>
              <a:t>1800                </a:t>
            </a:r>
            <a:r>
              <a:rPr lang="en-US" sz="1400" dirty="0">
                <a:latin typeface="Courier"/>
                <a:cs typeface="Courier"/>
              </a:rPr>
              <a:t>	</a:t>
            </a:r>
            <a:r>
              <a:rPr lang="en-US" sz="1400" dirty="0" smtClean="0">
                <a:latin typeface="Courier"/>
                <a:cs typeface="Courier"/>
              </a:rPr>
              <a:t># </a:t>
            </a:r>
            <a:r>
              <a:rPr lang="en-US" sz="1400" dirty="0">
                <a:latin typeface="Courier"/>
                <a:cs typeface="Courier"/>
              </a:rPr>
              <a:t>Run the test every half hour</a:t>
            </a:r>
          </a:p>
          <a:p>
            <a:pPr marL="0" indent="0">
              <a:buNone/>
            </a:pPr>
            <a:r>
              <a:rPr lang="en-US" sz="1400" b="1" dirty="0">
                <a:solidFill>
                  <a:srgbClr val="FF0000"/>
                </a:solidFill>
                <a:latin typeface="Courier"/>
                <a:cs typeface="Courier"/>
              </a:rPr>
              <a:t>  duration	</a:t>
            </a:r>
            <a:r>
              <a:rPr lang="en-US" sz="1400" dirty="0">
                <a:latin typeface="Courier"/>
                <a:cs typeface="Courier"/>
              </a:rPr>
              <a:t>	</a:t>
            </a:r>
            <a:r>
              <a:rPr lang="en-US" sz="1400" dirty="0" smtClean="0">
                <a:latin typeface="Courier"/>
                <a:cs typeface="Courier"/>
              </a:rPr>
              <a:t>20                   </a:t>
            </a:r>
            <a:r>
              <a:rPr lang="en-US" sz="1400" dirty="0">
                <a:latin typeface="Courier"/>
                <a:cs typeface="Courier"/>
              </a:rPr>
              <a:t>	</a:t>
            </a:r>
            <a:r>
              <a:rPr lang="en-US" sz="1400" dirty="0" smtClean="0">
                <a:latin typeface="Courier"/>
                <a:cs typeface="Courier"/>
              </a:rPr>
              <a:t># </a:t>
            </a:r>
            <a:r>
              <a:rPr lang="en-US" sz="1400" dirty="0">
                <a:latin typeface="Courier"/>
                <a:cs typeface="Courier"/>
              </a:rPr>
              <a:t>Perform a 20 second duration test</a:t>
            </a:r>
          </a:p>
          <a:p>
            <a:pPr marL="0" indent="0">
              <a:buNone/>
            </a:pPr>
            <a:r>
              <a:rPr lang="en-US" sz="1400" dirty="0">
                <a:latin typeface="Courier"/>
                <a:cs typeface="Courier"/>
              </a:rPr>
              <a:t>  </a:t>
            </a:r>
            <a:r>
              <a:rPr lang="en-US" sz="1400" dirty="0" err="1">
                <a:latin typeface="Courier"/>
                <a:cs typeface="Courier"/>
              </a:rPr>
              <a:t>force_bidirectional</a:t>
            </a:r>
            <a:r>
              <a:rPr lang="en-US" sz="1400" dirty="0">
                <a:latin typeface="Courier"/>
                <a:cs typeface="Courier"/>
              </a:rPr>
              <a:t>	</a:t>
            </a:r>
            <a:r>
              <a:rPr lang="en-US" sz="1400" dirty="0" smtClean="0">
                <a:latin typeface="Courier"/>
                <a:cs typeface="Courier"/>
              </a:rPr>
              <a:t>1                 # </a:t>
            </a:r>
            <a:r>
              <a:rPr lang="en-US" sz="1400" dirty="0">
                <a:latin typeface="Courier"/>
                <a:cs typeface="Courier"/>
              </a:rPr>
              <a:t>do bidirectional test</a:t>
            </a:r>
          </a:p>
          <a:p>
            <a:pPr marL="0" indent="0">
              <a:buNone/>
            </a:pPr>
            <a:r>
              <a:rPr lang="en-US" sz="1400" dirty="0">
                <a:latin typeface="Courier"/>
                <a:cs typeface="Courier"/>
              </a:rPr>
              <a:t>  </a:t>
            </a:r>
            <a:r>
              <a:rPr lang="en-US" sz="1400" dirty="0" err="1" smtClean="0">
                <a:latin typeface="Courier"/>
                <a:cs typeface="Courier"/>
              </a:rPr>
              <a:t>random_start_percentage</a:t>
            </a:r>
            <a:r>
              <a:rPr lang="en-US" sz="1400" dirty="0" smtClean="0">
                <a:latin typeface="Courier"/>
                <a:cs typeface="Courier"/>
              </a:rPr>
              <a:t>	25          # </a:t>
            </a:r>
            <a:r>
              <a:rPr lang="en-US" sz="1400" dirty="0">
                <a:latin typeface="Courier"/>
                <a:cs typeface="Courier"/>
              </a:rPr>
              <a:t>randomize start time</a:t>
            </a:r>
          </a:p>
          <a:p>
            <a:pPr marL="0" indent="0">
              <a:buNone/>
            </a:pPr>
            <a:r>
              <a:rPr lang="en-US" sz="1400" dirty="0">
                <a:latin typeface="Courier"/>
                <a:cs typeface="Courier"/>
              </a:rPr>
              <a:t>&lt;/</a:t>
            </a:r>
            <a:r>
              <a:rPr lang="en-US" sz="1400" dirty="0" err="1">
                <a:latin typeface="Courier"/>
                <a:cs typeface="Courier"/>
              </a:rPr>
              <a:t>test_spec</a:t>
            </a:r>
            <a:r>
              <a:rPr lang="en-US" sz="1400" dirty="0">
                <a:latin typeface="Courier"/>
                <a:cs typeface="Courier"/>
              </a:rPr>
              <a:t>&gt;</a:t>
            </a:r>
            <a:endParaRPr lang="en-US" sz="1400" dirty="0" smtClean="0">
              <a:latin typeface="Courier"/>
              <a:cs typeface="Courier"/>
            </a:endParaRPr>
          </a:p>
          <a:p>
            <a:pPr lvl="1"/>
            <a:endParaRPr lang="en-US" sz="1000" dirty="0" smtClean="0">
              <a:latin typeface="Courier"/>
              <a:cs typeface="Courier"/>
            </a:endParaRP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109</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032959214"/>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perfSONAR</a:t>
            </a:r>
            <a:endParaRPr lang="en-US" sz="4000" dirty="0"/>
          </a:p>
        </p:txBody>
      </p:sp>
      <p:sp>
        <p:nvSpPr>
          <p:cNvPr id="3" name="Content Placeholder 2"/>
          <p:cNvSpPr>
            <a:spLocks noGrp="1"/>
          </p:cNvSpPr>
          <p:nvPr>
            <p:ph idx="1"/>
          </p:nvPr>
        </p:nvSpPr>
        <p:spPr>
          <a:xfrm>
            <a:off x="457200" y="1253068"/>
            <a:ext cx="5681133" cy="1981200"/>
          </a:xfrm>
        </p:spPr>
        <p:txBody>
          <a:bodyPr>
            <a:noAutofit/>
          </a:bodyPr>
          <a:lstStyle/>
          <a:p>
            <a:r>
              <a:rPr lang="en-US" sz="1800" dirty="0" smtClean="0"/>
              <a:t>All the previous Science DMZ network diagrams have little perfSONAR boxes everywhere</a:t>
            </a:r>
          </a:p>
          <a:p>
            <a:pPr lvl="1"/>
            <a:r>
              <a:rPr lang="en-US" sz="1800" dirty="0" smtClean="0"/>
              <a:t>The reason for this is that consistent behavior requires correctness</a:t>
            </a:r>
          </a:p>
          <a:p>
            <a:pPr lvl="1"/>
            <a:r>
              <a:rPr lang="en-US" sz="1800" dirty="0"/>
              <a:t>Correctness requires the ability to find and fix </a:t>
            </a:r>
            <a:r>
              <a:rPr lang="en-US" sz="1800" dirty="0" smtClean="0"/>
              <a:t>problems</a:t>
            </a:r>
            <a:endParaRPr lang="en-US" sz="18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5" name="Content Placeholder 5" descr="science-dmz-simple.pdf"/>
          <p:cNvPicPr>
            <a:picLocks noChangeAspect="1"/>
          </p:cNvPicPr>
          <p:nvPr/>
        </p:nvPicPr>
        <p:blipFill rotWithShape="1">
          <a:blip r:embed="rId3">
            <a:extLst>
              <a:ext uri="{28A0092B-C50C-407E-A947-70E740481C1C}">
                <a14:useLocalDpi xmlns:a14="http://schemas.microsoft.com/office/drawing/2010/main" val="0"/>
              </a:ext>
            </a:extLst>
          </a:blip>
          <a:srcRect l="17305" t="9838" r="18675" b="12887"/>
          <a:stretch/>
        </p:blipFill>
        <p:spPr>
          <a:xfrm rot="5400000">
            <a:off x="6475980" y="832418"/>
            <a:ext cx="2082799" cy="3253240"/>
          </a:xfrm>
          <a:prstGeom prst="rect">
            <a:avLst/>
          </a:prstGeom>
        </p:spPr>
      </p:pic>
      <p:sp>
        <p:nvSpPr>
          <p:cNvPr id="7" name="Content Placeholder 2"/>
          <p:cNvSpPr txBox="1">
            <a:spLocks/>
          </p:cNvSpPr>
          <p:nvPr/>
        </p:nvSpPr>
        <p:spPr>
          <a:xfrm>
            <a:off x="381000" y="3056467"/>
            <a:ext cx="8229600" cy="28448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2"/>
            <a:r>
              <a:rPr lang="en-US" sz="1800" b="1" i="1" dirty="0" smtClean="0"/>
              <a:t>You can’t fix what you can’t find </a:t>
            </a:r>
          </a:p>
          <a:p>
            <a:pPr lvl="2"/>
            <a:r>
              <a:rPr lang="en-US" sz="1800" b="1" i="1" dirty="0" smtClean="0"/>
              <a:t>You can’t find what you can’t see</a:t>
            </a:r>
          </a:p>
          <a:p>
            <a:pPr lvl="2"/>
            <a:r>
              <a:rPr lang="en-US" sz="1800" b="1" i="1" dirty="0" err="1" smtClean="0"/>
              <a:t>perfSONAR</a:t>
            </a:r>
            <a:r>
              <a:rPr lang="en-US" sz="1800" b="1" i="1" dirty="0" smtClean="0"/>
              <a:t> lets you see</a:t>
            </a:r>
          </a:p>
          <a:p>
            <a:r>
              <a:rPr lang="en-US" sz="1800" dirty="0" smtClean="0"/>
              <a:t>Especially important when deploying high performance services</a:t>
            </a:r>
          </a:p>
          <a:p>
            <a:pPr lvl="1"/>
            <a:r>
              <a:rPr lang="en-US" sz="1800" dirty="0" smtClean="0"/>
              <a:t>If there is a problem with the infrastructure, need to fix it</a:t>
            </a:r>
          </a:p>
          <a:p>
            <a:pPr lvl="1"/>
            <a:r>
              <a:rPr lang="en-US" sz="1800" dirty="0" smtClean="0"/>
              <a:t>If the problem is not with your stuff, need to prove it</a:t>
            </a:r>
          </a:p>
          <a:p>
            <a:pPr lvl="2"/>
            <a:r>
              <a:rPr lang="en-US" sz="1800" dirty="0" smtClean="0"/>
              <a:t>Many players in an end to end path</a:t>
            </a:r>
          </a:p>
          <a:p>
            <a:pPr lvl="2"/>
            <a:r>
              <a:rPr lang="en-US" sz="1800" dirty="0" smtClean="0"/>
              <a:t>Ability to show correct behavior aids in problem localization</a:t>
            </a:r>
            <a:endParaRPr lang="en-US" sz="1800" dirty="0"/>
          </a:p>
        </p:txBody>
      </p:sp>
      <p:sp>
        <p:nvSpPr>
          <p:cNvPr id="4" name="Oval 3"/>
          <p:cNvSpPr/>
          <p:nvPr/>
        </p:nvSpPr>
        <p:spPr>
          <a:xfrm>
            <a:off x="8001000" y="2667003"/>
            <a:ext cx="609600" cy="51646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a:off x="5130800" y="1727200"/>
            <a:ext cx="1007533" cy="262469"/>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6069930" y="1989669"/>
            <a:ext cx="609600" cy="516466"/>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Arrow Connector 14"/>
          <p:cNvCxnSpPr/>
          <p:nvPr/>
        </p:nvCxnSpPr>
        <p:spPr>
          <a:xfrm>
            <a:off x="5130800" y="1727200"/>
            <a:ext cx="2777067" cy="1261533"/>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8" name="Oval 17"/>
          <p:cNvSpPr/>
          <p:nvPr/>
        </p:nvSpPr>
        <p:spPr>
          <a:xfrm>
            <a:off x="7772400" y="1395943"/>
            <a:ext cx="457200" cy="402695"/>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9" name="Straight Arrow Connector 18"/>
          <p:cNvCxnSpPr/>
          <p:nvPr/>
        </p:nvCxnSpPr>
        <p:spPr>
          <a:xfrm flipV="1">
            <a:off x="5130800" y="1384302"/>
            <a:ext cx="2641600" cy="34289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3642212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3" grpId="0" animBg="1"/>
      <p:bldP spid="1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Test Specification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BWCTL/OWAMP/</a:t>
            </a:r>
            <a:r>
              <a:rPr lang="en-US" sz="2400" dirty="0" err="1" smtClean="0"/>
              <a:t>Traceroute</a:t>
            </a:r>
            <a:r>
              <a:rPr lang="en-US" sz="2400" dirty="0" smtClean="0"/>
              <a:t> specification</a:t>
            </a:r>
          </a:p>
          <a:p>
            <a:r>
              <a:rPr lang="en-US" sz="2400" dirty="0" smtClean="0"/>
              <a:t>Tells how often, how long, any other special parameters</a:t>
            </a:r>
          </a:p>
          <a:p>
            <a:r>
              <a:rPr lang="en-US" sz="2400" dirty="0" smtClean="0"/>
              <a:t>Its common to have many of these – allows you to run more specific tests for different groups of hosts</a:t>
            </a:r>
            <a:endParaRPr lang="en-US" sz="2000" dirty="0" smtClean="0"/>
          </a:p>
          <a:p>
            <a:pPr lvl="1"/>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110</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261252442"/>
      </p:ext>
    </p:extLst>
  </p:cSld>
  <p:clrMapOvr>
    <a:masterClrMapping/>
  </p:clrMapOvr>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Group Definition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pPr marL="0" indent="0">
              <a:buNone/>
            </a:pPr>
            <a:r>
              <a:rPr lang="en-US" sz="2000" dirty="0">
                <a:latin typeface="Courier"/>
                <a:cs typeface="Courier"/>
              </a:rPr>
              <a:t>&lt;group </a:t>
            </a:r>
            <a:r>
              <a:rPr lang="en-US" sz="2000" dirty="0" err="1">
                <a:latin typeface="Courier"/>
                <a:cs typeface="Courier"/>
              </a:rPr>
              <a:t>oin_bwctl_disjoint</a:t>
            </a:r>
            <a:r>
              <a:rPr lang="en-US" sz="2000" dirty="0">
                <a:latin typeface="Courier"/>
                <a:cs typeface="Courier"/>
              </a:rPr>
              <a:t>&gt;</a:t>
            </a:r>
          </a:p>
          <a:p>
            <a:pPr marL="0" indent="0">
              <a:buNone/>
            </a:pPr>
            <a:r>
              <a:rPr lang="en-US" sz="2000" b="1" dirty="0">
                <a:solidFill>
                  <a:srgbClr val="FF0000"/>
                </a:solidFill>
                <a:latin typeface="Courier"/>
                <a:cs typeface="Courier"/>
              </a:rPr>
              <a:t>    type       disjoint</a:t>
            </a:r>
          </a:p>
          <a:p>
            <a:pPr marL="0" indent="0">
              <a:buNone/>
            </a:pPr>
            <a:endParaRPr lang="en-US" sz="2000" dirty="0">
              <a:latin typeface="Courier"/>
              <a:cs typeface="Courier"/>
            </a:endParaRPr>
          </a:p>
          <a:p>
            <a:pPr marL="0" indent="0">
              <a:buNone/>
            </a:pPr>
            <a:r>
              <a:rPr lang="en-US" sz="2000" b="1" dirty="0">
                <a:solidFill>
                  <a:srgbClr val="FF0000"/>
                </a:solidFill>
                <a:latin typeface="Courier"/>
                <a:cs typeface="Courier"/>
              </a:rPr>
              <a:t>    </a:t>
            </a:r>
            <a:r>
              <a:rPr lang="en-US" sz="2000" b="1" dirty="0" err="1">
                <a:solidFill>
                  <a:srgbClr val="FF0000"/>
                </a:solidFill>
                <a:latin typeface="Courier"/>
                <a:cs typeface="Courier"/>
              </a:rPr>
              <a:t>b_member</a:t>
            </a:r>
            <a:r>
              <a:rPr lang="en-US" sz="2000" b="1" dirty="0">
                <a:solidFill>
                  <a:srgbClr val="FF0000"/>
                </a:solidFill>
                <a:latin typeface="Courier"/>
                <a:cs typeface="Courier"/>
              </a:rPr>
              <a:t>   172.31.1.21</a:t>
            </a:r>
          </a:p>
          <a:p>
            <a:pPr marL="0" indent="0">
              <a:buNone/>
            </a:pPr>
            <a:endParaRPr lang="en-US" sz="2000" b="1" dirty="0">
              <a:solidFill>
                <a:srgbClr val="FF0000"/>
              </a:solidFill>
              <a:latin typeface="Courier"/>
              <a:cs typeface="Courier"/>
            </a:endParaRPr>
          </a:p>
          <a:p>
            <a:pPr marL="0" indent="0">
              <a:buNone/>
            </a:pPr>
            <a:r>
              <a:rPr lang="en-US" sz="2000" b="1" dirty="0">
                <a:solidFill>
                  <a:srgbClr val="FF0000"/>
                </a:solidFill>
                <a:latin typeface="Courier"/>
                <a:cs typeface="Courier"/>
              </a:rPr>
              <a:t>    </a:t>
            </a:r>
            <a:r>
              <a:rPr lang="en-US" sz="2000" b="1" dirty="0" err="1">
                <a:solidFill>
                  <a:srgbClr val="FF0000"/>
                </a:solidFill>
                <a:latin typeface="Courier"/>
                <a:cs typeface="Courier"/>
              </a:rPr>
              <a:t>a_member</a:t>
            </a:r>
            <a:r>
              <a:rPr lang="en-US" sz="2000" b="1" dirty="0">
                <a:solidFill>
                  <a:srgbClr val="FF0000"/>
                </a:solidFill>
                <a:latin typeface="Courier"/>
                <a:cs typeface="Courier"/>
              </a:rPr>
              <a:t>   172.31.2.21</a:t>
            </a:r>
          </a:p>
          <a:p>
            <a:pPr marL="0" indent="0">
              <a:buNone/>
            </a:pPr>
            <a:r>
              <a:rPr lang="en-US" sz="2000" dirty="0">
                <a:latin typeface="Courier"/>
                <a:cs typeface="Courier"/>
              </a:rPr>
              <a:t>    </a:t>
            </a:r>
            <a:r>
              <a:rPr lang="en-US" sz="2000" dirty="0" err="1">
                <a:latin typeface="Courier"/>
                <a:cs typeface="Courier"/>
              </a:rPr>
              <a:t>a_member</a:t>
            </a:r>
            <a:r>
              <a:rPr lang="en-US" sz="2000" dirty="0">
                <a:latin typeface="Courier"/>
                <a:cs typeface="Courier"/>
              </a:rPr>
              <a:t>   </a:t>
            </a:r>
            <a:r>
              <a:rPr lang="en-US" sz="2000" dirty="0" smtClean="0">
                <a:latin typeface="Courier"/>
                <a:cs typeface="Courier"/>
              </a:rPr>
              <a:t>172.31.3.21</a:t>
            </a:r>
          </a:p>
          <a:p>
            <a:pPr marL="0" indent="0">
              <a:buNone/>
            </a:pPr>
            <a:r>
              <a:rPr lang="en-US" sz="2000" dirty="0">
                <a:latin typeface="Courier"/>
                <a:cs typeface="Courier"/>
              </a:rPr>
              <a:t> </a:t>
            </a:r>
            <a:r>
              <a:rPr lang="en-US" sz="2000" dirty="0" smtClean="0">
                <a:latin typeface="Courier"/>
                <a:cs typeface="Courier"/>
              </a:rPr>
              <a:t>   …</a:t>
            </a:r>
          </a:p>
          <a:p>
            <a:pPr marL="0" indent="0">
              <a:buNone/>
            </a:pPr>
            <a:r>
              <a:rPr lang="en-US" sz="2000" dirty="0">
                <a:latin typeface="Courier"/>
                <a:cs typeface="Courier"/>
              </a:rPr>
              <a:t>  </a:t>
            </a:r>
            <a:r>
              <a:rPr lang="en-US" sz="2000" dirty="0" smtClean="0">
                <a:latin typeface="Courier"/>
                <a:cs typeface="Courier"/>
              </a:rPr>
              <a:t>  </a:t>
            </a:r>
            <a:r>
              <a:rPr lang="en-US" sz="2000" dirty="0" err="1" smtClean="0">
                <a:latin typeface="Courier"/>
                <a:cs typeface="Courier"/>
              </a:rPr>
              <a:t>a_member</a:t>
            </a:r>
            <a:r>
              <a:rPr lang="en-US" sz="2000" dirty="0" smtClean="0">
                <a:latin typeface="Courier"/>
                <a:cs typeface="Courier"/>
              </a:rPr>
              <a:t>   </a:t>
            </a:r>
            <a:r>
              <a:rPr lang="en-US" sz="2000" dirty="0">
                <a:latin typeface="Courier"/>
                <a:cs typeface="Courier"/>
              </a:rPr>
              <a:t>172.31.40.21</a:t>
            </a:r>
          </a:p>
          <a:p>
            <a:pPr marL="0" indent="0">
              <a:buNone/>
            </a:pPr>
            <a:endParaRPr lang="en-US" sz="2000" dirty="0">
              <a:latin typeface="Courier"/>
              <a:cs typeface="Courier"/>
            </a:endParaRPr>
          </a:p>
          <a:p>
            <a:pPr marL="0" indent="0">
              <a:buNone/>
            </a:pPr>
            <a:r>
              <a:rPr lang="en-US" sz="2000" dirty="0">
                <a:latin typeface="Courier"/>
                <a:cs typeface="Courier"/>
              </a:rPr>
              <a:t>&lt;/group&gt;</a:t>
            </a:r>
            <a:endParaRPr lang="en-US" sz="2000" dirty="0" smtClean="0">
              <a:latin typeface="Courier"/>
              <a:cs typeface="Courier"/>
            </a:endParaRP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111</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33369591"/>
      </p:ext>
    </p:extLst>
  </p:cSld>
  <p:clrMapOvr>
    <a:masterClrMapping/>
  </p:clrMapOvr>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Group Definition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Groups a set of hosts into a logical unit.</a:t>
            </a:r>
          </a:p>
          <a:p>
            <a:r>
              <a:rPr lang="en-US" sz="2400" dirty="0" smtClean="0"/>
              <a:t>Does not tie them to a test set (yet)</a:t>
            </a:r>
          </a:p>
          <a:p>
            <a:r>
              <a:rPr lang="en-US" sz="2400" dirty="0" smtClean="0"/>
              <a:t>In the disjoint mesh, you have </a:t>
            </a:r>
            <a:r>
              <a:rPr lang="en-US" sz="2400" dirty="0" err="1" smtClean="0"/>
              <a:t>a_members</a:t>
            </a:r>
            <a:r>
              <a:rPr lang="en-US" sz="2400" dirty="0" smtClean="0"/>
              <a:t> (hosts that are not running the mesh – e.g. beacons) and </a:t>
            </a:r>
            <a:r>
              <a:rPr lang="en-US" sz="2400" dirty="0" err="1" smtClean="0"/>
              <a:t>b_members</a:t>
            </a:r>
            <a:r>
              <a:rPr lang="en-US" sz="2400" dirty="0" smtClean="0"/>
              <a:t> (hosts that are running the mesh configuration) </a:t>
            </a:r>
          </a:p>
          <a:p>
            <a:r>
              <a:rPr lang="en-US" sz="2400" dirty="0" smtClean="0"/>
              <a:t>Common to have many groups for different purposes.  </a:t>
            </a:r>
            <a:endParaRPr lang="en-US" sz="2000" dirty="0" smtClean="0"/>
          </a:p>
          <a:p>
            <a:pPr lvl="1"/>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112</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516727281"/>
      </p:ext>
    </p:extLst>
  </p:cSld>
  <p:clrMapOvr>
    <a:masterClrMapping/>
  </p:clrMapOvr>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Test Definition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pPr marL="0" indent="0">
              <a:buNone/>
            </a:pPr>
            <a:r>
              <a:rPr lang="en-US" sz="2000" dirty="0">
                <a:latin typeface="Courier"/>
                <a:cs typeface="Courier"/>
              </a:rPr>
              <a:t>&lt;test&gt;</a:t>
            </a:r>
          </a:p>
          <a:p>
            <a:pPr marL="0" indent="0">
              <a:buNone/>
            </a:pPr>
            <a:r>
              <a:rPr lang="en-US" sz="2000" dirty="0">
                <a:latin typeface="Courier"/>
                <a:cs typeface="Courier"/>
              </a:rPr>
              <a:t>  description		OIN Disjoint Packet Loss Testing </a:t>
            </a:r>
          </a:p>
          <a:p>
            <a:pPr marL="0" indent="0">
              <a:buNone/>
            </a:pPr>
            <a:r>
              <a:rPr lang="en-US" sz="2000" b="1" dirty="0">
                <a:solidFill>
                  <a:srgbClr val="FF0000"/>
                </a:solidFill>
                <a:latin typeface="Courier"/>
                <a:cs typeface="Courier"/>
              </a:rPr>
              <a:t>  group			</a:t>
            </a:r>
            <a:r>
              <a:rPr lang="en-US" sz="2000" b="1" dirty="0" smtClean="0">
                <a:solidFill>
                  <a:srgbClr val="FF0000"/>
                </a:solidFill>
                <a:latin typeface="Courier"/>
                <a:cs typeface="Courier"/>
              </a:rPr>
              <a:t>	</a:t>
            </a:r>
            <a:r>
              <a:rPr lang="en-US" sz="2000" b="1" dirty="0" err="1" smtClean="0">
                <a:solidFill>
                  <a:srgbClr val="FF0000"/>
                </a:solidFill>
                <a:latin typeface="Courier"/>
                <a:cs typeface="Courier"/>
              </a:rPr>
              <a:t>oin_owamp_disjoint</a:t>
            </a:r>
            <a:endParaRPr lang="en-US" sz="2000" b="1" dirty="0">
              <a:solidFill>
                <a:srgbClr val="FF0000"/>
              </a:solidFill>
              <a:latin typeface="Courier"/>
              <a:cs typeface="Courier"/>
            </a:endParaRPr>
          </a:p>
          <a:p>
            <a:pPr marL="0" indent="0">
              <a:buNone/>
            </a:pPr>
            <a:r>
              <a:rPr lang="en-US" sz="2000" b="1" dirty="0">
                <a:solidFill>
                  <a:srgbClr val="FF0000"/>
                </a:solidFill>
                <a:latin typeface="Courier"/>
                <a:cs typeface="Courier"/>
              </a:rPr>
              <a:t>  </a:t>
            </a:r>
            <a:r>
              <a:rPr lang="en-US" sz="2000" b="1" dirty="0" err="1">
                <a:solidFill>
                  <a:srgbClr val="FF0000"/>
                </a:solidFill>
                <a:latin typeface="Courier"/>
                <a:cs typeface="Courier"/>
              </a:rPr>
              <a:t>test_spec</a:t>
            </a:r>
            <a:r>
              <a:rPr lang="en-US" sz="2000" b="1" dirty="0">
                <a:solidFill>
                  <a:srgbClr val="FF0000"/>
                </a:solidFill>
                <a:latin typeface="Courier"/>
                <a:cs typeface="Courier"/>
              </a:rPr>
              <a:t>		</a:t>
            </a:r>
            <a:r>
              <a:rPr lang="en-US" sz="2000" b="1" dirty="0" smtClean="0">
                <a:solidFill>
                  <a:srgbClr val="FF0000"/>
                </a:solidFill>
                <a:latin typeface="Courier"/>
                <a:cs typeface="Courier"/>
              </a:rPr>
              <a:t>	</a:t>
            </a:r>
            <a:r>
              <a:rPr lang="en-US" sz="2000" b="1" dirty="0" err="1" smtClean="0">
                <a:solidFill>
                  <a:srgbClr val="FF0000"/>
                </a:solidFill>
                <a:latin typeface="Courier"/>
                <a:cs typeface="Courier"/>
              </a:rPr>
              <a:t>owamp_test</a:t>
            </a:r>
            <a:endParaRPr lang="en-US" sz="2000" b="1" dirty="0">
              <a:solidFill>
                <a:srgbClr val="FF0000"/>
              </a:solidFill>
              <a:latin typeface="Courier"/>
              <a:cs typeface="Courier"/>
            </a:endParaRPr>
          </a:p>
          <a:p>
            <a:pPr marL="0" indent="0">
              <a:buNone/>
            </a:pPr>
            <a:r>
              <a:rPr lang="en-US" sz="2000" dirty="0">
                <a:latin typeface="Courier"/>
                <a:cs typeface="Courier"/>
              </a:rPr>
              <a:t>&lt;/test&gt;</a:t>
            </a:r>
          </a:p>
          <a:p>
            <a:pPr marL="0" indent="0">
              <a:buNone/>
            </a:pPr>
            <a:endParaRPr lang="en-US" sz="2000" dirty="0">
              <a:latin typeface="Courier"/>
              <a:cs typeface="Courier"/>
            </a:endParaRPr>
          </a:p>
          <a:p>
            <a:pPr marL="0" indent="0">
              <a:buNone/>
            </a:pPr>
            <a:r>
              <a:rPr lang="en-US" sz="2000" dirty="0">
                <a:latin typeface="Courier"/>
                <a:cs typeface="Courier"/>
              </a:rPr>
              <a:t>&lt;test&gt;</a:t>
            </a:r>
          </a:p>
          <a:p>
            <a:pPr marL="0" indent="0">
              <a:buNone/>
            </a:pPr>
            <a:r>
              <a:rPr lang="en-US" sz="2000" dirty="0">
                <a:latin typeface="Courier"/>
                <a:cs typeface="Courier"/>
              </a:rPr>
              <a:t>  description		OIN Disjoint Throughput Testing </a:t>
            </a:r>
          </a:p>
          <a:p>
            <a:pPr marL="0" indent="0">
              <a:buNone/>
            </a:pPr>
            <a:r>
              <a:rPr lang="en-US" sz="2000" b="1" dirty="0">
                <a:solidFill>
                  <a:srgbClr val="FF0000"/>
                </a:solidFill>
                <a:latin typeface="Courier"/>
                <a:cs typeface="Courier"/>
              </a:rPr>
              <a:t>  group			</a:t>
            </a:r>
            <a:r>
              <a:rPr lang="en-US" sz="2000" b="1" dirty="0" smtClean="0">
                <a:solidFill>
                  <a:srgbClr val="FF0000"/>
                </a:solidFill>
                <a:latin typeface="Courier"/>
                <a:cs typeface="Courier"/>
              </a:rPr>
              <a:t>	</a:t>
            </a:r>
            <a:r>
              <a:rPr lang="en-US" sz="2000" b="1" dirty="0" err="1" smtClean="0">
                <a:solidFill>
                  <a:srgbClr val="FF0000"/>
                </a:solidFill>
                <a:latin typeface="Courier"/>
                <a:cs typeface="Courier"/>
              </a:rPr>
              <a:t>oin_bwctl_disjoint</a:t>
            </a:r>
            <a:endParaRPr lang="en-US" sz="2000" b="1" dirty="0">
              <a:solidFill>
                <a:srgbClr val="FF0000"/>
              </a:solidFill>
              <a:latin typeface="Courier"/>
              <a:cs typeface="Courier"/>
            </a:endParaRPr>
          </a:p>
          <a:p>
            <a:pPr marL="0" indent="0">
              <a:buNone/>
            </a:pPr>
            <a:r>
              <a:rPr lang="en-US" sz="2000" b="1" dirty="0">
                <a:solidFill>
                  <a:srgbClr val="FF0000"/>
                </a:solidFill>
                <a:latin typeface="Courier"/>
                <a:cs typeface="Courier"/>
              </a:rPr>
              <a:t>  </a:t>
            </a:r>
            <a:r>
              <a:rPr lang="en-US" sz="2000" b="1" dirty="0" err="1">
                <a:solidFill>
                  <a:srgbClr val="FF0000"/>
                </a:solidFill>
                <a:latin typeface="Courier"/>
                <a:cs typeface="Courier"/>
              </a:rPr>
              <a:t>test_spec</a:t>
            </a:r>
            <a:r>
              <a:rPr lang="en-US" sz="2000" b="1" dirty="0">
                <a:solidFill>
                  <a:srgbClr val="FF0000"/>
                </a:solidFill>
                <a:latin typeface="Courier"/>
                <a:cs typeface="Courier"/>
              </a:rPr>
              <a:t>		</a:t>
            </a:r>
            <a:r>
              <a:rPr lang="en-US" sz="2000" b="1" dirty="0" smtClean="0">
                <a:solidFill>
                  <a:srgbClr val="FF0000"/>
                </a:solidFill>
                <a:latin typeface="Courier"/>
                <a:cs typeface="Courier"/>
              </a:rPr>
              <a:t>	</a:t>
            </a:r>
            <a:r>
              <a:rPr lang="en-US" sz="2000" b="1" dirty="0" err="1" smtClean="0">
                <a:solidFill>
                  <a:srgbClr val="FF0000"/>
                </a:solidFill>
                <a:latin typeface="Courier"/>
                <a:cs typeface="Courier"/>
              </a:rPr>
              <a:t>bwctl_halfhour_tcp_test</a:t>
            </a:r>
            <a:endParaRPr lang="en-US" sz="2000" b="1" dirty="0">
              <a:solidFill>
                <a:srgbClr val="FF0000"/>
              </a:solidFill>
              <a:latin typeface="Courier"/>
              <a:cs typeface="Courier"/>
            </a:endParaRPr>
          </a:p>
          <a:p>
            <a:pPr marL="0" indent="0">
              <a:buNone/>
            </a:pPr>
            <a:r>
              <a:rPr lang="en-US" sz="2000" dirty="0">
                <a:latin typeface="Courier"/>
                <a:cs typeface="Courier"/>
              </a:rPr>
              <a:t>&lt;/test&gt;</a:t>
            </a:r>
            <a:endParaRPr lang="en-US" sz="2000" dirty="0" smtClean="0">
              <a:latin typeface="Courier"/>
              <a:cs typeface="Courier"/>
            </a:endParaRPr>
          </a:p>
          <a:p>
            <a:pPr lvl="1"/>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113</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560905939"/>
      </p:ext>
    </p:extLst>
  </p:cSld>
  <p:clrMapOvr>
    <a:masterClrMapping/>
  </p:clrMapOvr>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Full Mesh Configuration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Example </a:t>
            </a:r>
            <a:r>
              <a:rPr lang="en-US" sz="2400" dirty="0"/>
              <a:t>to examine: </a:t>
            </a:r>
            <a:endParaRPr lang="en-US" sz="2400" dirty="0" smtClean="0"/>
          </a:p>
          <a:p>
            <a:pPr lvl="1"/>
            <a:r>
              <a:rPr lang="en-US" sz="2000" dirty="0">
                <a:hlinkClick r:id="rId2"/>
              </a:rPr>
              <a:t>http://stats.es.net/OIN/oin-full-mesh_1-20.</a:t>
            </a:r>
            <a:r>
              <a:rPr lang="en-US" sz="2000" dirty="0" smtClean="0">
                <a:hlinkClick r:id="rId2"/>
              </a:rPr>
              <a:t>conf</a:t>
            </a:r>
            <a:endParaRPr lang="en-US" sz="2000" dirty="0" smtClean="0"/>
          </a:p>
          <a:p>
            <a:r>
              <a:rPr lang="en-US" sz="2400" dirty="0" smtClean="0"/>
              <a:t>Same basic layout</a:t>
            </a:r>
          </a:p>
          <a:p>
            <a:r>
              <a:rPr lang="en-US" sz="2400" dirty="0" smtClean="0"/>
              <a:t>Things </a:t>
            </a:r>
            <a:r>
              <a:rPr lang="en-US" sz="2400" dirty="0" smtClean="0"/>
              <a:t>the same:</a:t>
            </a:r>
          </a:p>
          <a:p>
            <a:pPr lvl="1"/>
            <a:r>
              <a:rPr lang="en-US" sz="2000" dirty="0" smtClean="0"/>
              <a:t>Hosts (except all will have the ‘</a:t>
            </a:r>
            <a:r>
              <a:rPr lang="en-US" sz="2000" dirty="0" err="1" smtClean="0"/>
              <a:t>no_agent</a:t>
            </a:r>
            <a:r>
              <a:rPr lang="en-US" sz="2000" dirty="0" smtClean="0"/>
              <a:t>’ item commented, since they all need to run an agent against the mesh </a:t>
            </a:r>
            <a:r>
              <a:rPr lang="en-US" sz="2000" dirty="0" err="1" smtClean="0"/>
              <a:t>config</a:t>
            </a:r>
            <a:r>
              <a:rPr lang="en-US" sz="2000" dirty="0" smtClean="0"/>
              <a:t>)</a:t>
            </a:r>
          </a:p>
          <a:p>
            <a:pPr lvl="1"/>
            <a:r>
              <a:rPr lang="en-US" sz="2000" dirty="0" smtClean="0"/>
              <a:t>Test specifications are the same</a:t>
            </a:r>
          </a:p>
          <a:p>
            <a:pPr lvl="1"/>
            <a:r>
              <a:rPr lang="en-US" sz="2000" dirty="0" smtClean="0"/>
              <a:t>Test definitions are the same</a:t>
            </a:r>
          </a:p>
          <a:p>
            <a:pPr lvl="1"/>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885778698"/>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Full Mesh Configuration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Things different:</a:t>
            </a:r>
          </a:p>
          <a:p>
            <a:pPr lvl="1"/>
            <a:r>
              <a:rPr lang="en-US" sz="2000" dirty="0" smtClean="0"/>
              <a:t>Groups (different type, different member </a:t>
            </a:r>
            <a:r>
              <a:rPr lang="en-US" sz="2000" dirty="0" err="1" smtClean="0"/>
              <a:t>defn</a:t>
            </a:r>
            <a:r>
              <a:rPr lang="en-US" sz="2000" dirty="0" smtClean="0"/>
              <a:t>):</a:t>
            </a:r>
          </a:p>
          <a:p>
            <a:pPr marL="457200" lvl="1" indent="0">
              <a:buNone/>
            </a:pPr>
            <a:endParaRPr lang="en-US" sz="2000" dirty="0" smtClean="0"/>
          </a:p>
          <a:p>
            <a:pPr marL="0" indent="0">
              <a:buNone/>
            </a:pPr>
            <a:r>
              <a:rPr lang="en-US" sz="1800" dirty="0">
                <a:latin typeface="Courier"/>
                <a:cs typeface="Courier"/>
              </a:rPr>
              <a:t>&lt;group </a:t>
            </a:r>
            <a:r>
              <a:rPr lang="en-US" sz="1800" dirty="0" err="1">
                <a:latin typeface="Courier"/>
                <a:cs typeface="Courier"/>
              </a:rPr>
              <a:t>oin_bwctl_disjoint</a:t>
            </a:r>
            <a:r>
              <a:rPr lang="en-US" sz="1800" dirty="0">
                <a:latin typeface="Courier"/>
                <a:cs typeface="Courier"/>
              </a:rPr>
              <a:t>&gt;</a:t>
            </a:r>
          </a:p>
          <a:p>
            <a:pPr marL="0" indent="0">
              <a:buNone/>
            </a:pPr>
            <a:r>
              <a:rPr lang="en-US" sz="1800" b="1" dirty="0">
                <a:solidFill>
                  <a:srgbClr val="FF0000"/>
                </a:solidFill>
                <a:latin typeface="Courier"/>
                <a:cs typeface="Courier"/>
              </a:rPr>
              <a:t>    type       </a:t>
            </a:r>
            <a:r>
              <a:rPr lang="en-US" sz="1800" b="1" dirty="0" smtClean="0">
                <a:solidFill>
                  <a:srgbClr val="FF0000"/>
                </a:solidFill>
                <a:latin typeface="Courier"/>
                <a:cs typeface="Courier"/>
              </a:rPr>
              <a:t>mesh</a:t>
            </a:r>
            <a:endParaRPr lang="en-US" sz="1800" b="1" dirty="0">
              <a:solidFill>
                <a:srgbClr val="FF0000"/>
              </a:solidFill>
              <a:latin typeface="Courier"/>
              <a:cs typeface="Courier"/>
            </a:endParaRPr>
          </a:p>
          <a:p>
            <a:pPr marL="0" indent="0">
              <a:buNone/>
            </a:pPr>
            <a:endParaRPr lang="en-US" sz="1800" dirty="0">
              <a:latin typeface="Courier"/>
              <a:cs typeface="Courier"/>
            </a:endParaRPr>
          </a:p>
          <a:p>
            <a:pPr marL="0" indent="0">
              <a:buNone/>
            </a:pPr>
            <a:r>
              <a:rPr lang="en-US" sz="1800" dirty="0">
                <a:solidFill>
                  <a:srgbClr val="FF0000"/>
                </a:solidFill>
                <a:latin typeface="Courier"/>
                <a:cs typeface="Courier"/>
              </a:rPr>
              <a:t>    </a:t>
            </a:r>
            <a:r>
              <a:rPr lang="en-US" sz="1800" dirty="0" smtClean="0">
                <a:solidFill>
                  <a:srgbClr val="FF0000"/>
                </a:solidFill>
                <a:latin typeface="Courier"/>
                <a:cs typeface="Courier"/>
              </a:rPr>
              <a:t>member   172.31.1.21</a:t>
            </a:r>
            <a:endParaRPr lang="en-US" sz="1800" dirty="0">
              <a:solidFill>
                <a:srgbClr val="FF0000"/>
              </a:solidFill>
              <a:latin typeface="Courier"/>
              <a:cs typeface="Courier"/>
            </a:endParaRPr>
          </a:p>
          <a:p>
            <a:pPr marL="0" indent="0">
              <a:buNone/>
            </a:pPr>
            <a:r>
              <a:rPr lang="en-US" sz="1800" dirty="0">
                <a:solidFill>
                  <a:srgbClr val="FF0000"/>
                </a:solidFill>
                <a:latin typeface="Courier"/>
                <a:cs typeface="Courier"/>
              </a:rPr>
              <a:t>    </a:t>
            </a:r>
            <a:r>
              <a:rPr lang="en-US" sz="1800" dirty="0" smtClean="0">
                <a:solidFill>
                  <a:srgbClr val="FF0000"/>
                </a:solidFill>
                <a:latin typeface="Courier"/>
                <a:cs typeface="Courier"/>
              </a:rPr>
              <a:t>member   </a:t>
            </a:r>
            <a:r>
              <a:rPr lang="en-US" sz="1800" dirty="0">
                <a:solidFill>
                  <a:srgbClr val="FF0000"/>
                </a:solidFill>
                <a:latin typeface="Courier"/>
                <a:cs typeface="Courier"/>
              </a:rPr>
              <a:t>172.31.2.21</a:t>
            </a:r>
          </a:p>
          <a:p>
            <a:pPr marL="0" indent="0">
              <a:buNone/>
            </a:pPr>
            <a:r>
              <a:rPr lang="en-US" sz="1800" dirty="0">
                <a:latin typeface="Courier"/>
                <a:cs typeface="Courier"/>
              </a:rPr>
              <a:t>    </a:t>
            </a:r>
            <a:r>
              <a:rPr lang="en-US" sz="1800" dirty="0" smtClean="0">
                <a:latin typeface="Courier"/>
                <a:cs typeface="Courier"/>
              </a:rPr>
              <a:t>member   </a:t>
            </a:r>
            <a:r>
              <a:rPr lang="en-US" sz="1800" dirty="0">
                <a:latin typeface="Courier"/>
                <a:cs typeface="Courier"/>
              </a:rPr>
              <a:t>172.31.3.21</a:t>
            </a:r>
          </a:p>
          <a:p>
            <a:pPr marL="0" indent="0">
              <a:buNone/>
            </a:pPr>
            <a:r>
              <a:rPr lang="en-US" sz="1800" dirty="0">
                <a:latin typeface="Courier"/>
                <a:cs typeface="Courier"/>
              </a:rPr>
              <a:t>    …</a:t>
            </a:r>
          </a:p>
          <a:p>
            <a:pPr marL="0" indent="0">
              <a:buNone/>
            </a:pPr>
            <a:r>
              <a:rPr lang="en-US" sz="1800" dirty="0">
                <a:latin typeface="Courier"/>
                <a:cs typeface="Courier"/>
              </a:rPr>
              <a:t>    </a:t>
            </a:r>
            <a:r>
              <a:rPr lang="en-US" sz="1800" dirty="0" smtClean="0">
                <a:latin typeface="Courier"/>
                <a:cs typeface="Courier"/>
              </a:rPr>
              <a:t>member   172.31.40.21</a:t>
            </a:r>
            <a:endParaRPr lang="en-US" sz="1800" dirty="0">
              <a:latin typeface="Courier"/>
              <a:cs typeface="Courier"/>
            </a:endParaRPr>
          </a:p>
          <a:p>
            <a:pPr marL="0" indent="0">
              <a:buNone/>
            </a:pPr>
            <a:r>
              <a:rPr lang="en-US" sz="1800" dirty="0">
                <a:latin typeface="Courier"/>
                <a:cs typeface="Courier"/>
              </a:rPr>
              <a:t>&lt;/group</a:t>
            </a:r>
            <a:r>
              <a:rPr lang="en-US" sz="1800" dirty="0" smtClean="0">
                <a:latin typeface="Courier"/>
                <a:cs typeface="Courier"/>
              </a:rPr>
              <a:t>&gt;</a:t>
            </a:r>
            <a:endParaRPr lang="en-US" sz="18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115</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469635927"/>
      </p:ext>
    </p:extLst>
  </p:cSld>
  <p:clrMapOvr>
    <a:masterClrMapping/>
  </p:clrMapOvr>
  <p:timing>
    <p:tnLst>
      <p:par>
        <p:cTn xmlns:p14="http://schemas.microsoft.com/office/powerpoint/2010/mai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Configuration Conversion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The formats we have seen before are more for humans to better enter in info</a:t>
            </a:r>
          </a:p>
          <a:p>
            <a:r>
              <a:rPr lang="en-US" sz="2400" dirty="0" smtClean="0"/>
              <a:t>The software uses a different format (JSON) to either make the tests, or to display info in the server UI.  </a:t>
            </a:r>
          </a:p>
          <a:p>
            <a:r>
              <a:rPr lang="en-US" sz="2400" dirty="0" smtClean="0"/>
              <a:t>Next couple of slides detail how we can convert to JSON, and then publish the files </a:t>
            </a:r>
            <a:endParaRPr lang="en-US" sz="2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116</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811317143"/>
      </p:ext>
    </p:extLst>
  </p:cSld>
  <p:clrMapOvr>
    <a:masterClrMapping/>
  </p:clrMapOvr>
  <p:timing>
    <p:tnLst>
      <p:par>
        <p:cTn xmlns:p14="http://schemas.microsoft.com/office/powerpoint/2010/mai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Configuration Conversion</a:t>
            </a:r>
            <a:endParaRPr lang="en-US" sz="4000" dirty="0"/>
          </a:p>
        </p:txBody>
      </p:sp>
      <p:sp>
        <p:nvSpPr>
          <p:cNvPr id="3" name="Content Placeholder 2"/>
          <p:cNvSpPr>
            <a:spLocks noGrp="1"/>
          </p:cNvSpPr>
          <p:nvPr>
            <p:ph idx="1"/>
          </p:nvPr>
        </p:nvSpPr>
        <p:spPr>
          <a:xfrm>
            <a:off x="457200" y="1253067"/>
            <a:ext cx="8229600" cy="4724400"/>
          </a:xfrm>
        </p:spPr>
        <p:txBody>
          <a:bodyPr>
            <a:noAutofit/>
          </a:bodyPr>
          <a:lstStyle/>
          <a:p>
            <a:r>
              <a:rPr lang="en-US" sz="2400" dirty="0" smtClean="0"/>
              <a:t>Install the JSON builder software:</a:t>
            </a:r>
          </a:p>
          <a:p>
            <a:pPr lvl="1"/>
            <a:r>
              <a:rPr lang="en-US" sz="1000" b="1" dirty="0" err="1">
                <a:latin typeface="Courier"/>
                <a:cs typeface="Courier"/>
              </a:rPr>
              <a:t>sudo</a:t>
            </a:r>
            <a:r>
              <a:rPr lang="en-US" sz="1000" b="1" dirty="0">
                <a:latin typeface="Courier"/>
                <a:cs typeface="Courier"/>
              </a:rPr>
              <a:t> yum install </a:t>
            </a:r>
            <a:r>
              <a:rPr lang="en-US" sz="1000" b="1" dirty="0" err="1">
                <a:latin typeface="Courier"/>
                <a:cs typeface="Courier"/>
              </a:rPr>
              <a:t>perl-perfSONAR_PS-MeshConfig-JSONBuilder</a:t>
            </a:r>
            <a:r>
              <a:rPr lang="en-US" sz="1000" b="1" dirty="0">
                <a:latin typeface="Courier"/>
                <a:cs typeface="Courier"/>
              </a:rPr>
              <a:t> </a:t>
            </a:r>
            <a:endParaRPr lang="en-US" sz="1000" b="1" dirty="0" smtClean="0">
              <a:latin typeface="Courier"/>
              <a:cs typeface="Courier"/>
            </a:endParaRPr>
          </a:p>
          <a:p>
            <a:r>
              <a:rPr lang="en-US" sz="2400" dirty="0" smtClean="0"/>
              <a:t>We get a piece of software to make the conversion, we just need to point it to the </a:t>
            </a:r>
            <a:r>
              <a:rPr lang="en-US" sz="2400" dirty="0" err="1" smtClean="0"/>
              <a:t>conf</a:t>
            </a:r>
            <a:r>
              <a:rPr lang="en-US" sz="2400" dirty="0" smtClean="0"/>
              <a:t> file:</a:t>
            </a:r>
          </a:p>
          <a:p>
            <a:pPr lvl="1"/>
            <a:r>
              <a:rPr lang="en-US" sz="1000" dirty="0">
                <a:latin typeface="Courier"/>
                <a:cs typeface="Courier"/>
              </a:rPr>
              <a:t>/opt/</a:t>
            </a:r>
            <a:r>
              <a:rPr lang="en-US" sz="1000" dirty="0" err="1">
                <a:latin typeface="Courier"/>
                <a:cs typeface="Courier"/>
              </a:rPr>
              <a:t>perfsonar_ps</a:t>
            </a:r>
            <a:r>
              <a:rPr lang="en-US" sz="1000" dirty="0">
                <a:latin typeface="Courier"/>
                <a:cs typeface="Courier"/>
              </a:rPr>
              <a:t>/</a:t>
            </a:r>
            <a:r>
              <a:rPr lang="en-US" sz="1000" dirty="0" err="1">
                <a:latin typeface="Courier"/>
                <a:cs typeface="Courier"/>
              </a:rPr>
              <a:t>mesh_config</a:t>
            </a:r>
            <a:r>
              <a:rPr lang="en-US" sz="1000" dirty="0">
                <a:latin typeface="Courier"/>
                <a:cs typeface="Courier"/>
              </a:rPr>
              <a:t>/bin/</a:t>
            </a:r>
            <a:r>
              <a:rPr lang="en-US" sz="1000" dirty="0" err="1" smtClean="0">
                <a:latin typeface="Courier"/>
                <a:cs typeface="Courier"/>
              </a:rPr>
              <a:t>build_json</a:t>
            </a:r>
            <a:r>
              <a:rPr lang="en-US" sz="1000" dirty="0" smtClean="0">
                <a:latin typeface="Courier"/>
                <a:cs typeface="Courier"/>
              </a:rPr>
              <a:t> oin</a:t>
            </a:r>
            <a:r>
              <a:rPr lang="en-US" sz="1000" dirty="0">
                <a:latin typeface="Courier"/>
                <a:cs typeface="Courier"/>
              </a:rPr>
              <a:t>-full-mesh_1-20.conf &gt; oin-full-mesh_1-20</a:t>
            </a:r>
            <a:r>
              <a:rPr lang="en-US" sz="1000" dirty="0" smtClean="0">
                <a:latin typeface="Courier"/>
                <a:cs typeface="Courier"/>
              </a:rPr>
              <a:t>.json</a:t>
            </a:r>
          </a:p>
          <a:p>
            <a:pPr lvl="1"/>
            <a:r>
              <a:rPr lang="en-US" sz="2000" dirty="0" smtClean="0"/>
              <a:t>There may be errors, if so correct them in the </a:t>
            </a:r>
            <a:r>
              <a:rPr lang="en-US" sz="2000" dirty="0" err="1" smtClean="0"/>
              <a:t>conf</a:t>
            </a:r>
            <a:r>
              <a:rPr lang="en-US" sz="2000" dirty="0" smtClean="0"/>
              <a:t> file</a:t>
            </a:r>
          </a:p>
          <a:p>
            <a:r>
              <a:rPr lang="en-US" sz="2400" dirty="0" smtClean="0"/>
              <a:t>Once we have the JSON file, post it in a public </a:t>
            </a:r>
            <a:r>
              <a:rPr lang="en-US" sz="2400" dirty="0" smtClean="0"/>
              <a:t>place so others could use it</a:t>
            </a:r>
          </a:p>
          <a:p>
            <a:r>
              <a:rPr lang="en-US" sz="2400" dirty="0" smtClean="0"/>
              <a:t>Version </a:t>
            </a:r>
            <a:r>
              <a:rPr lang="en-US" sz="2400" dirty="0" smtClean="0"/>
              <a:t>for testing against URLs:</a:t>
            </a:r>
          </a:p>
          <a:p>
            <a:pPr lvl="1"/>
            <a:r>
              <a:rPr lang="en-US" sz="1000" dirty="0" smtClean="0">
                <a:latin typeface="Courier"/>
                <a:cs typeface="Courier"/>
              </a:rPr>
              <a:t>/opt/</a:t>
            </a:r>
            <a:r>
              <a:rPr lang="en-US" sz="1000" dirty="0" err="1" smtClean="0">
                <a:latin typeface="Courier"/>
                <a:cs typeface="Courier"/>
              </a:rPr>
              <a:t>perfsonar_ps</a:t>
            </a:r>
            <a:r>
              <a:rPr lang="en-US" sz="1000" dirty="0" smtClean="0">
                <a:latin typeface="Courier"/>
                <a:cs typeface="Courier"/>
              </a:rPr>
              <a:t>/</a:t>
            </a:r>
            <a:r>
              <a:rPr lang="en-US" sz="1000" dirty="0" err="1" smtClean="0">
                <a:latin typeface="Courier"/>
                <a:cs typeface="Courier"/>
              </a:rPr>
              <a:t>mesh_config</a:t>
            </a:r>
            <a:r>
              <a:rPr lang="en-US" sz="1000" dirty="0" smtClean="0">
                <a:latin typeface="Courier"/>
                <a:cs typeface="Courier"/>
              </a:rPr>
              <a:t>/bin/</a:t>
            </a:r>
            <a:r>
              <a:rPr lang="en-US" sz="1000" dirty="0" err="1" smtClean="0">
                <a:latin typeface="Courier"/>
                <a:cs typeface="Courier"/>
              </a:rPr>
              <a:t>validate_json</a:t>
            </a:r>
            <a:r>
              <a:rPr lang="en-US" sz="1000" dirty="0" smtClean="0">
                <a:latin typeface="Courier"/>
                <a:cs typeface="Courier"/>
              </a:rPr>
              <a:t> --</a:t>
            </a:r>
            <a:r>
              <a:rPr lang="en-US" sz="1000" dirty="0" err="1" smtClean="0">
                <a:latin typeface="Courier"/>
                <a:cs typeface="Courier"/>
              </a:rPr>
              <a:t>config_url</a:t>
            </a:r>
            <a:r>
              <a:rPr lang="en-US" sz="1000" dirty="0" smtClean="0">
                <a:latin typeface="Courier"/>
                <a:cs typeface="Courier"/>
              </a:rPr>
              <a:t>=XXX</a:t>
            </a:r>
            <a:endParaRPr lang="en-US" sz="2000" dirty="0" smtClean="0"/>
          </a:p>
          <a:p>
            <a:endParaRPr lang="en-US" sz="2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117</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968446454"/>
      </p:ext>
    </p:extLst>
  </p:cSld>
  <p:clrMapOvr>
    <a:masterClrMapping/>
  </p:clrMapOvr>
  <p:timing>
    <p:tnLst>
      <p:par>
        <p:cTn xmlns:p14="http://schemas.microsoft.com/office/powerpoint/2010/mai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Server Installation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Start with installing the software (this command will pull down about 20 packages):</a:t>
            </a:r>
          </a:p>
          <a:p>
            <a:pPr lvl="1"/>
            <a:r>
              <a:rPr lang="en-US" sz="1000" dirty="0" err="1">
                <a:latin typeface="Courier"/>
                <a:cs typeface="Courier"/>
              </a:rPr>
              <a:t>sudo</a:t>
            </a:r>
            <a:r>
              <a:rPr lang="en-US" sz="1000" dirty="0">
                <a:latin typeface="Courier"/>
                <a:cs typeface="Courier"/>
              </a:rPr>
              <a:t> yum install </a:t>
            </a:r>
            <a:r>
              <a:rPr lang="en-US" sz="1000" dirty="0" err="1" smtClean="0">
                <a:latin typeface="Courier"/>
                <a:cs typeface="Courier"/>
              </a:rPr>
              <a:t>maddash</a:t>
            </a:r>
            <a:r>
              <a:rPr lang="en-US" sz="1000" dirty="0" smtClean="0">
                <a:latin typeface="Courier"/>
                <a:cs typeface="Courier"/>
              </a:rPr>
              <a:t> </a:t>
            </a:r>
            <a:r>
              <a:rPr lang="en-US" sz="1000" dirty="0" err="1">
                <a:latin typeface="Courier"/>
                <a:cs typeface="Courier"/>
              </a:rPr>
              <a:t>perl-perfSONAR_PS-MeshConfig-GUIAgent</a:t>
            </a:r>
            <a:endParaRPr lang="en-US" sz="1000" dirty="0" smtClean="0">
              <a:latin typeface="Courier"/>
              <a:cs typeface="Courier"/>
            </a:endParaRPr>
          </a:p>
          <a:p>
            <a:r>
              <a:rPr lang="en-US" sz="2400" dirty="0" smtClean="0"/>
              <a:t>After install, make a backup of </a:t>
            </a:r>
            <a:r>
              <a:rPr lang="en-US" sz="2400" dirty="0"/>
              <a:t>this file: </a:t>
            </a:r>
            <a:r>
              <a:rPr lang="en-US" sz="1000" dirty="0">
                <a:latin typeface="Courier"/>
                <a:cs typeface="Courier"/>
              </a:rPr>
              <a:t>/</a:t>
            </a:r>
            <a:r>
              <a:rPr lang="en-US" sz="1000" dirty="0" err="1">
                <a:latin typeface="Courier"/>
                <a:cs typeface="Courier"/>
              </a:rPr>
              <a:t>etc</a:t>
            </a:r>
            <a:r>
              <a:rPr lang="en-US" sz="1000" dirty="0">
                <a:latin typeface="Courier"/>
                <a:cs typeface="Courier"/>
              </a:rPr>
              <a:t>/</a:t>
            </a:r>
            <a:r>
              <a:rPr lang="en-US" sz="1000" dirty="0" err="1">
                <a:latin typeface="Courier"/>
                <a:cs typeface="Courier"/>
              </a:rPr>
              <a:t>maddash</a:t>
            </a:r>
            <a:r>
              <a:rPr lang="en-US" sz="1000" dirty="0">
                <a:latin typeface="Courier"/>
                <a:cs typeface="Courier"/>
              </a:rPr>
              <a:t>/</a:t>
            </a:r>
            <a:r>
              <a:rPr lang="en-US" sz="1000" dirty="0" err="1">
                <a:latin typeface="Courier"/>
                <a:cs typeface="Courier"/>
              </a:rPr>
              <a:t>maddash</a:t>
            </a:r>
            <a:r>
              <a:rPr lang="en-US" sz="1000" dirty="0">
                <a:latin typeface="Courier"/>
                <a:cs typeface="Courier"/>
              </a:rPr>
              <a:t>-server/</a:t>
            </a:r>
            <a:r>
              <a:rPr lang="en-US" sz="1000" dirty="0" err="1" smtClean="0">
                <a:latin typeface="Courier"/>
                <a:cs typeface="Courier"/>
              </a:rPr>
              <a:t>maddash.yaml</a:t>
            </a:r>
            <a:r>
              <a:rPr lang="en-US" sz="2400" dirty="0" smtClean="0"/>
              <a:t>.  After that, replace the content with this:</a:t>
            </a:r>
          </a:p>
          <a:p>
            <a:pPr marL="0" indent="0">
              <a:buNone/>
            </a:pPr>
            <a:endParaRPr lang="en-US" sz="1200" dirty="0" smtClean="0">
              <a:latin typeface="Courier"/>
              <a:cs typeface="Courier"/>
            </a:endParaRPr>
          </a:p>
          <a:p>
            <a:pPr marL="0" indent="0">
              <a:buNone/>
            </a:pPr>
            <a:r>
              <a:rPr lang="en-US" sz="1200" dirty="0" smtClean="0">
                <a:latin typeface="Courier"/>
                <a:cs typeface="Courier"/>
              </a:rPr>
              <a:t>#</a:t>
            </a:r>
            <a:r>
              <a:rPr lang="en-US" sz="1200" dirty="0">
                <a:latin typeface="Courier"/>
                <a:cs typeface="Courier"/>
              </a:rPr>
              <a:t>#</a:t>
            </a:r>
          </a:p>
          <a:p>
            <a:pPr marL="0" indent="0">
              <a:buNone/>
            </a:pPr>
            <a:r>
              <a:rPr lang="en-US" sz="1200" dirty="0">
                <a:latin typeface="Courier"/>
                <a:cs typeface="Courier"/>
              </a:rPr>
              <a:t># Set the directory where the database will be stored</a:t>
            </a:r>
          </a:p>
          <a:p>
            <a:pPr marL="0" indent="0">
              <a:buNone/>
            </a:pPr>
            <a:r>
              <a:rPr lang="en-US" sz="1200" dirty="0">
                <a:latin typeface="Courier"/>
                <a:cs typeface="Courier"/>
              </a:rPr>
              <a:t>database: /</a:t>
            </a:r>
            <a:r>
              <a:rPr lang="en-US" sz="1200" dirty="0" err="1">
                <a:latin typeface="Courier"/>
                <a:cs typeface="Courier"/>
              </a:rPr>
              <a:t>var</a:t>
            </a:r>
            <a:r>
              <a:rPr lang="en-US" sz="1200" dirty="0">
                <a:latin typeface="Courier"/>
                <a:cs typeface="Courier"/>
              </a:rPr>
              <a:t>/lib/</a:t>
            </a:r>
            <a:r>
              <a:rPr lang="en-US" sz="1200" dirty="0" err="1">
                <a:latin typeface="Courier"/>
                <a:cs typeface="Courier"/>
              </a:rPr>
              <a:t>maddash</a:t>
            </a:r>
            <a:r>
              <a:rPr lang="en-US" sz="1200" dirty="0">
                <a:latin typeface="Courier"/>
                <a:cs typeface="Courier"/>
              </a:rPr>
              <a:t>/</a:t>
            </a:r>
          </a:p>
          <a:p>
            <a:pPr marL="0" indent="0">
              <a:buNone/>
            </a:pPr>
            <a:endParaRPr lang="en-US" sz="1200" dirty="0">
              <a:latin typeface="Courier"/>
              <a:cs typeface="Courier"/>
            </a:endParaRPr>
          </a:p>
          <a:p>
            <a:pPr marL="0" indent="0">
              <a:buNone/>
            </a:pPr>
            <a:r>
              <a:rPr lang="en-US" sz="1200" dirty="0">
                <a:latin typeface="Courier"/>
                <a:cs typeface="Courier"/>
              </a:rPr>
              <a:t>##</a:t>
            </a:r>
          </a:p>
          <a:p>
            <a:pPr marL="0" indent="0">
              <a:buNone/>
            </a:pPr>
            <a:r>
              <a:rPr lang="en-US" sz="1200" dirty="0">
                <a:latin typeface="Courier"/>
                <a:cs typeface="Courier"/>
              </a:rPr>
              <a:t># Set the host where the REST server listens</a:t>
            </a:r>
          </a:p>
          <a:p>
            <a:pPr marL="0" indent="0">
              <a:buNone/>
            </a:pPr>
            <a:r>
              <a:rPr lang="en-US" sz="1200" dirty="0" err="1">
                <a:latin typeface="Courier"/>
                <a:cs typeface="Courier"/>
              </a:rPr>
              <a:t>serverHost</a:t>
            </a:r>
            <a:r>
              <a:rPr lang="en-US" sz="1200" dirty="0">
                <a:latin typeface="Courier"/>
                <a:cs typeface="Courier"/>
              </a:rPr>
              <a:t>: "</a:t>
            </a:r>
            <a:r>
              <a:rPr lang="en-US" sz="1200" dirty="0" err="1">
                <a:latin typeface="Courier"/>
                <a:cs typeface="Courier"/>
              </a:rPr>
              <a:t>localhost</a:t>
            </a:r>
            <a:r>
              <a:rPr lang="en-US" sz="1200" dirty="0">
                <a:latin typeface="Courier"/>
                <a:cs typeface="Courier"/>
              </a:rPr>
              <a:t>"</a:t>
            </a:r>
          </a:p>
          <a:p>
            <a:pPr marL="0" indent="0">
              <a:buNone/>
            </a:pPr>
            <a:endParaRPr lang="en-US" sz="1200" dirty="0">
              <a:latin typeface="Courier"/>
              <a:cs typeface="Courier"/>
            </a:endParaRPr>
          </a:p>
          <a:p>
            <a:pPr marL="0" indent="0">
              <a:buNone/>
            </a:pPr>
            <a:r>
              <a:rPr lang="en-US" sz="1200" dirty="0">
                <a:latin typeface="Courier"/>
                <a:cs typeface="Courier"/>
              </a:rPr>
              <a:t>##</a:t>
            </a:r>
          </a:p>
          <a:p>
            <a:pPr marL="0" indent="0">
              <a:buNone/>
            </a:pPr>
            <a:r>
              <a:rPr lang="en-US" sz="1200" dirty="0">
                <a:latin typeface="Courier"/>
                <a:cs typeface="Courier"/>
              </a:rPr>
              <a:t># Activate http and set the port where it listens</a:t>
            </a:r>
          </a:p>
          <a:p>
            <a:pPr marL="0" indent="0">
              <a:buNone/>
            </a:pPr>
            <a:r>
              <a:rPr lang="en-US" sz="1200" dirty="0">
                <a:latin typeface="Courier"/>
                <a:cs typeface="Courier"/>
              </a:rPr>
              <a:t>http: </a:t>
            </a:r>
          </a:p>
          <a:p>
            <a:pPr marL="0" indent="0">
              <a:buNone/>
            </a:pPr>
            <a:r>
              <a:rPr lang="en-US" sz="1200" dirty="0">
                <a:latin typeface="Courier"/>
                <a:cs typeface="Courier"/>
              </a:rPr>
              <a:t>    port: 8881</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118</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702220113"/>
      </p:ext>
    </p:extLst>
  </p:cSld>
  <p:clrMapOvr>
    <a:masterClrMapping/>
  </p:clrMapOvr>
  <p:timing>
    <p:tnLst>
      <p:par>
        <p:cTn xmlns:p14="http://schemas.microsoft.com/office/powerpoint/2010/mai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Server Installation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We need to tell the </a:t>
            </a:r>
            <a:r>
              <a:rPr lang="en-US" sz="2400" dirty="0" err="1" smtClean="0"/>
              <a:t>maddash</a:t>
            </a:r>
            <a:r>
              <a:rPr lang="en-US" sz="2400" dirty="0" smtClean="0"/>
              <a:t> instance about the JSON file we created, edit this file: </a:t>
            </a:r>
            <a:r>
              <a:rPr lang="en-US" sz="2000" dirty="0" smtClean="0">
                <a:latin typeface="Courier"/>
                <a:cs typeface="Courier"/>
              </a:rPr>
              <a:t>/</a:t>
            </a:r>
            <a:r>
              <a:rPr lang="en-US" sz="2000" dirty="0">
                <a:latin typeface="Courier"/>
                <a:cs typeface="Courier"/>
              </a:rPr>
              <a:t>opt/</a:t>
            </a:r>
            <a:r>
              <a:rPr lang="en-US" sz="2000" dirty="0" err="1">
                <a:latin typeface="Courier"/>
                <a:cs typeface="Courier"/>
              </a:rPr>
              <a:t>perfsonar_ps</a:t>
            </a:r>
            <a:r>
              <a:rPr lang="en-US" sz="2000" dirty="0">
                <a:latin typeface="Courier"/>
                <a:cs typeface="Courier"/>
              </a:rPr>
              <a:t>/</a:t>
            </a:r>
            <a:r>
              <a:rPr lang="en-US" sz="2000" dirty="0" err="1">
                <a:latin typeface="Courier"/>
                <a:cs typeface="Courier"/>
              </a:rPr>
              <a:t>mesh_config</a:t>
            </a:r>
            <a:r>
              <a:rPr lang="en-US" sz="2000" dirty="0">
                <a:latin typeface="Courier"/>
                <a:cs typeface="Courier"/>
              </a:rPr>
              <a:t>/</a:t>
            </a:r>
            <a:r>
              <a:rPr lang="en-US" sz="2000" dirty="0" err="1">
                <a:latin typeface="Courier"/>
                <a:cs typeface="Courier"/>
              </a:rPr>
              <a:t>etc</a:t>
            </a:r>
            <a:r>
              <a:rPr lang="en-US" sz="2000" dirty="0">
                <a:latin typeface="Courier"/>
                <a:cs typeface="Courier"/>
              </a:rPr>
              <a:t>/</a:t>
            </a:r>
            <a:r>
              <a:rPr lang="en-US" sz="2000" dirty="0" err="1" smtClean="0">
                <a:latin typeface="Courier"/>
                <a:cs typeface="Courier"/>
              </a:rPr>
              <a:t>gui_agent_configuration.conf</a:t>
            </a:r>
            <a:endParaRPr lang="en-US" sz="2000" dirty="0" smtClean="0">
              <a:latin typeface="Courier"/>
              <a:cs typeface="Courier"/>
            </a:endParaRPr>
          </a:p>
          <a:p>
            <a:r>
              <a:rPr lang="en-US" sz="2400" dirty="0"/>
              <a:t>Add the following (if you are 1-20, if you are 21-40 make the adjustment)</a:t>
            </a:r>
            <a:r>
              <a:rPr lang="en-US" sz="2400" dirty="0" smtClean="0"/>
              <a:t>:</a:t>
            </a:r>
          </a:p>
          <a:p>
            <a:pPr marL="0" indent="0">
              <a:buNone/>
            </a:pPr>
            <a:endParaRPr lang="en-US" sz="2400" dirty="0">
              <a:latin typeface="Courier"/>
              <a:cs typeface="Courier"/>
            </a:endParaRPr>
          </a:p>
          <a:p>
            <a:pPr marL="0" indent="0">
              <a:buNone/>
            </a:pPr>
            <a:r>
              <a:rPr lang="en-US" sz="2000" dirty="0">
                <a:latin typeface="Courier"/>
                <a:cs typeface="Courier"/>
              </a:rPr>
              <a:t>&lt;mesh&gt;</a:t>
            </a:r>
          </a:p>
          <a:p>
            <a:pPr marL="0" lvl="1" indent="0">
              <a:buNone/>
            </a:pPr>
            <a:r>
              <a:rPr lang="en-US" sz="2000" dirty="0">
                <a:latin typeface="Courier"/>
                <a:cs typeface="Courier"/>
              </a:rPr>
              <a:t>    </a:t>
            </a:r>
            <a:r>
              <a:rPr lang="en-US" sz="2000" dirty="0" err="1" smtClean="0">
                <a:latin typeface="Courier"/>
                <a:cs typeface="Courier"/>
              </a:rPr>
              <a:t>configuration_url</a:t>
            </a:r>
            <a:r>
              <a:rPr lang="en-US" sz="2000" dirty="0">
                <a:latin typeface="Courier"/>
                <a:cs typeface="Courier"/>
              </a:rPr>
              <a:t>	</a:t>
            </a:r>
            <a:r>
              <a:rPr lang="en-US" sz="2000" dirty="0" smtClean="0">
                <a:latin typeface="Courier"/>
                <a:cs typeface="Courier"/>
              </a:rPr>
              <a:t>XXX</a:t>
            </a:r>
            <a:endParaRPr lang="en-US" sz="2000" dirty="0">
              <a:latin typeface="Courier"/>
              <a:cs typeface="Courier"/>
            </a:endParaRPr>
          </a:p>
          <a:p>
            <a:pPr marL="0" indent="0">
              <a:buNone/>
            </a:pPr>
            <a:r>
              <a:rPr lang="en-US" sz="2000" dirty="0">
                <a:latin typeface="Courier"/>
                <a:cs typeface="Courier"/>
              </a:rPr>
              <a:t>&lt;/mesh</a:t>
            </a:r>
            <a:r>
              <a:rPr lang="en-US" sz="2000" dirty="0" smtClean="0">
                <a:latin typeface="Courier"/>
                <a:cs typeface="Courier"/>
              </a:rPr>
              <a:t>&gt;</a:t>
            </a:r>
            <a:endParaRPr lang="en-US" sz="20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119</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931956262"/>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What is perfSONAR?</a:t>
            </a:r>
            <a:endParaRPr lang="en-US" sz="4000" dirty="0"/>
          </a:p>
        </p:txBody>
      </p:sp>
      <p:sp>
        <p:nvSpPr>
          <p:cNvPr id="3" name="Content Placeholder 2"/>
          <p:cNvSpPr>
            <a:spLocks noGrp="1"/>
          </p:cNvSpPr>
          <p:nvPr>
            <p:ph idx="1"/>
          </p:nvPr>
        </p:nvSpPr>
        <p:spPr>
          <a:xfrm>
            <a:off x="457200" y="1417638"/>
            <a:ext cx="8229600" cy="4708525"/>
          </a:xfrm>
        </p:spPr>
        <p:txBody>
          <a:bodyPr>
            <a:normAutofit fontScale="77500" lnSpcReduction="20000"/>
          </a:bodyPr>
          <a:lstStyle/>
          <a:p>
            <a:r>
              <a:rPr lang="en-US" dirty="0" smtClean="0"/>
              <a:t>perfSONAR is a tool to:</a:t>
            </a:r>
          </a:p>
          <a:p>
            <a:pPr lvl="1">
              <a:buFont typeface="Arial"/>
              <a:buChar char="•"/>
            </a:pPr>
            <a:r>
              <a:rPr lang="en-US" dirty="0"/>
              <a:t>S</a:t>
            </a:r>
            <a:r>
              <a:rPr lang="en-US" dirty="0" smtClean="0"/>
              <a:t>et network performance expectations</a:t>
            </a:r>
          </a:p>
          <a:p>
            <a:pPr lvl="1">
              <a:buFont typeface="Arial"/>
              <a:buChar char="•"/>
            </a:pPr>
            <a:r>
              <a:rPr lang="en-US" dirty="0" smtClean="0"/>
              <a:t>Find network problems (“soft failures”)</a:t>
            </a:r>
          </a:p>
          <a:p>
            <a:pPr lvl="1">
              <a:buFont typeface="Arial"/>
              <a:buChar char="•"/>
            </a:pPr>
            <a:r>
              <a:rPr lang="en-US" dirty="0" smtClean="0"/>
              <a:t>Help fix these problems</a:t>
            </a:r>
            <a:endParaRPr lang="en-US" dirty="0"/>
          </a:p>
          <a:p>
            <a:pPr lvl="1">
              <a:buFont typeface="Arial"/>
              <a:buChar char="•"/>
            </a:pPr>
            <a:r>
              <a:rPr lang="en-US" dirty="0" smtClean="0"/>
              <a:t>All in multi-domain environments</a:t>
            </a:r>
          </a:p>
          <a:p>
            <a:pPr>
              <a:buFont typeface="Arial"/>
              <a:buChar char="•"/>
            </a:pPr>
            <a:endParaRPr lang="en-US" dirty="0" smtClean="0"/>
          </a:p>
          <a:p>
            <a:pPr>
              <a:buFont typeface="Arial"/>
              <a:buChar char="•"/>
            </a:pPr>
            <a:r>
              <a:rPr lang="en-US" dirty="0" smtClean="0"/>
              <a:t>These problems are all harder when multiple networks are involved</a:t>
            </a:r>
          </a:p>
          <a:p>
            <a:pPr>
              <a:buFont typeface="Arial"/>
              <a:buChar char="•"/>
            </a:pPr>
            <a:endParaRPr lang="en-US" dirty="0"/>
          </a:p>
          <a:p>
            <a:pPr>
              <a:buFont typeface="Arial"/>
              <a:buChar char="•"/>
            </a:pPr>
            <a:r>
              <a:rPr lang="en-US" dirty="0" err="1" smtClean="0"/>
              <a:t>perfSONAR</a:t>
            </a:r>
            <a:r>
              <a:rPr lang="en-US" dirty="0" smtClean="0"/>
              <a:t> is provides a standard way to publish active and passive monitoring data</a:t>
            </a:r>
          </a:p>
          <a:p>
            <a:pPr lvl="1"/>
            <a:r>
              <a:rPr lang="en-US" dirty="0" smtClean="0"/>
              <a:t>This data is interesting to network researchers as well as network operators</a:t>
            </a:r>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12</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117177369"/>
      </p:ext>
    </p:extLst>
  </p:cSld>
  <p:clrMapOvr>
    <a:masterClrMapping/>
  </p:clrMapOvr>
  <p:timing>
    <p:tnLst>
      <p:par>
        <p:cTn xmlns:p14="http://schemas.microsoft.com/office/powerpoint/2010/mai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Server Installation</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Run </a:t>
            </a:r>
            <a:r>
              <a:rPr lang="en-US" sz="2400" dirty="0"/>
              <a:t>the following script</a:t>
            </a:r>
            <a:r>
              <a:rPr lang="en-US" sz="2000" dirty="0"/>
              <a:t>:</a:t>
            </a:r>
            <a:endParaRPr lang="en-US" sz="2000" dirty="0">
              <a:latin typeface="Courier"/>
              <a:cs typeface="Courier"/>
            </a:endParaRPr>
          </a:p>
          <a:p>
            <a:pPr marL="0" indent="0">
              <a:buNone/>
            </a:pPr>
            <a:r>
              <a:rPr lang="en-US" sz="2000" dirty="0">
                <a:latin typeface="Courier"/>
                <a:cs typeface="Courier"/>
              </a:rPr>
              <a:t>/opt/</a:t>
            </a:r>
            <a:r>
              <a:rPr lang="en-US" sz="2000" dirty="0" err="1">
                <a:latin typeface="Courier"/>
                <a:cs typeface="Courier"/>
              </a:rPr>
              <a:t>perfsonar_ps</a:t>
            </a:r>
            <a:r>
              <a:rPr lang="en-US" sz="2000" dirty="0">
                <a:latin typeface="Courier"/>
                <a:cs typeface="Courier"/>
              </a:rPr>
              <a:t>/</a:t>
            </a:r>
            <a:r>
              <a:rPr lang="en-US" sz="2000" dirty="0" err="1">
                <a:latin typeface="Courier"/>
                <a:cs typeface="Courier"/>
              </a:rPr>
              <a:t>mesh_config</a:t>
            </a:r>
            <a:r>
              <a:rPr lang="en-US" sz="2000" dirty="0">
                <a:latin typeface="Courier"/>
                <a:cs typeface="Courier"/>
              </a:rPr>
              <a:t>/bin/</a:t>
            </a:r>
            <a:r>
              <a:rPr lang="en-US" sz="2000" dirty="0" err="1" smtClean="0">
                <a:latin typeface="Courier"/>
                <a:cs typeface="Courier"/>
              </a:rPr>
              <a:t>generate_gui_configuration</a:t>
            </a:r>
            <a:endParaRPr lang="en-US" sz="2000" dirty="0" smtClean="0"/>
          </a:p>
          <a:p>
            <a:r>
              <a:rPr lang="en-US" sz="2800" dirty="0"/>
              <a:t>Also use the </a:t>
            </a:r>
            <a:r>
              <a:rPr lang="en-US" sz="2800" dirty="0" err="1"/>
              <a:t>cron</a:t>
            </a:r>
            <a:r>
              <a:rPr lang="en-US" sz="2800" dirty="0"/>
              <a:t> entry (</a:t>
            </a:r>
            <a:r>
              <a:rPr lang="en-US" sz="2400" b="1" dirty="0">
                <a:latin typeface="Courier"/>
                <a:cs typeface="Courier"/>
              </a:rPr>
              <a:t>/opt/</a:t>
            </a:r>
            <a:r>
              <a:rPr lang="en-US" sz="2400" b="1" dirty="0" err="1">
                <a:latin typeface="Courier"/>
                <a:cs typeface="Courier"/>
              </a:rPr>
              <a:t>perfsonar_ps</a:t>
            </a:r>
            <a:r>
              <a:rPr lang="en-US" sz="2400" b="1" dirty="0">
                <a:latin typeface="Courier"/>
                <a:cs typeface="Courier"/>
              </a:rPr>
              <a:t>/</a:t>
            </a:r>
            <a:r>
              <a:rPr lang="en-US" sz="2400" b="1" dirty="0" err="1">
                <a:latin typeface="Courier"/>
                <a:cs typeface="Courier"/>
              </a:rPr>
              <a:t>mesh_config</a:t>
            </a:r>
            <a:r>
              <a:rPr lang="en-US" sz="2400" b="1" dirty="0">
                <a:latin typeface="Courier"/>
                <a:cs typeface="Courier"/>
              </a:rPr>
              <a:t>/scripts/</a:t>
            </a:r>
            <a:r>
              <a:rPr lang="en-US" sz="2400" b="1" dirty="0" err="1">
                <a:latin typeface="Courier"/>
                <a:cs typeface="Courier"/>
              </a:rPr>
              <a:t>cron-mesh_config_gui_agent</a:t>
            </a:r>
            <a:r>
              <a:rPr lang="en-US" sz="2800" dirty="0" smtClean="0"/>
              <a:t>) </a:t>
            </a:r>
            <a:r>
              <a:rPr lang="en-US" sz="2800" dirty="0"/>
              <a:t>in </a:t>
            </a:r>
            <a:r>
              <a:rPr lang="en-US" sz="2400" b="1" dirty="0">
                <a:latin typeface="Courier"/>
                <a:cs typeface="Courier"/>
              </a:rPr>
              <a:t>/</a:t>
            </a:r>
            <a:r>
              <a:rPr lang="en-US" sz="2400" b="1" dirty="0" err="1">
                <a:latin typeface="Courier"/>
                <a:cs typeface="Courier"/>
              </a:rPr>
              <a:t>etc</a:t>
            </a:r>
            <a:r>
              <a:rPr lang="en-US" sz="2400" b="1" dirty="0">
                <a:latin typeface="Courier"/>
                <a:cs typeface="Courier"/>
              </a:rPr>
              <a:t>/</a:t>
            </a:r>
            <a:r>
              <a:rPr lang="en-US" sz="2400" b="1" dirty="0" err="1" smtClean="0">
                <a:latin typeface="Courier"/>
                <a:cs typeface="Courier"/>
              </a:rPr>
              <a:t>cron.d</a:t>
            </a:r>
            <a:endParaRPr lang="en-US" sz="2400" dirty="0" smtClean="0"/>
          </a:p>
          <a:p>
            <a:r>
              <a:rPr lang="en-US" sz="2400" dirty="0" smtClean="0"/>
              <a:t>And restart the server:</a:t>
            </a:r>
            <a:endParaRPr lang="en-US" sz="2400" dirty="0">
              <a:latin typeface="Courier"/>
              <a:cs typeface="Courier"/>
            </a:endParaRPr>
          </a:p>
          <a:p>
            <a:pPr marL="0" indent="0">
              <a:buNone/>
            </a:pPr>
            <a:r>
              <a:rPr lang="en-US" sz="2000" dirty="0" err="1">
                <a:latin typeface="Courier"/>
                <a:cs typeface="Courier"/>
              </a:rPr>
              <a:t>sudo</a:t>
            </a:r>
            <a:r>
              <a:rPr lang="en-US" sz="2000" dirty="0">
                <a:latin typeface="Courier"/>
                <a:cs typeface="Courier"/>
              </a:rPr>
              <a:t> /</a:t>
            </a:r>
            <a:r>
              <a:rPr lang="en-US" sz="2000" dirty="0" err="1">
                <a:latin typeface="Courier"/>
                <a:cs typeface="Courier"/>
              </a:rPr>
              <a:t>etc</a:t>
            </a:r>
            <a:r>
              <a:rPr lang="en-US" sz="2000" dirty="0">
                <a:latin typeface="Courier"/>
                <a:cs typeface="Courier"/>
              </a:rPr>
              <a:t>/</a:t>
            </a:r>
            <a:r>
              <a:rPr lang="en-US" sz="2000" dirty="0" err="1">
                <a:latin typeface="Courier"/>
                <a:cs typeface="Courier"/>
              </a:rPr>
              <a:t>init.d</a:t>
            </a:r>
            <a:r>
              <a:rPr lang="en-US" sz="2000" dirty="0">
                <a:latin typeface="Courier"/>
                <a:cs typeface="Courier"/>
              </a:rPr>
              <a:t>/</a:t>
            </a:r>
            <a:r>
              <a:rPr lang="en-US" sz="2000" dirty="0" err="1">
                <a:latin typeface="Courier"/>
                <a:cs typeface="Courier"/>
              </a:rPr>
              <a:t>maddash</a:t>
            </a:r>
            <a:r>
              <a:rPr lang="en-US" sz="2000" dirty="0">
                <a:latin typeface="Courier"/>
                <a:cs typeface="Courier"/>
              </a:rPr>
              <a:t>-server restart</a:t>
            </a:r>
            <a:endParaRPr lang="en-US" sz="2000" dirty="0" smtClean="0">
              <a:latin typeface="Courier"/>
              <a:cs typeface="Courier"/>
            </a:endParaRP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120</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807241149"/>
      </p:ext>
    </p:extLst>
  </p:cSld>
  <p:clrMapOvr>
    <a:masterClrMapping/>
  </p:clrMapOvr>
  <p:timing>
    <p:tnLst>
      <p:par>
        <p:cTn xmlns:p14="http://schemas.microsoft.com/office/powerpoint/2010/mai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Server Installation</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121</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5" name="Picture 4" descr="Screen Shot 2014-09-15 at 11.53.3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2800" y="1083734"/>
            <a:ext cx="5402151" cy="5215467"/>
          </a:xfrm>
          <a:prstGeom prst="rect">
            <a:avLst/>
          </a:prstGeom>
        </p:spPr>
      </p:pic>
    </p:spTree>
    <p:extLst>
      <p:ext uri="{BB962C8B-B14F-4D97-AF65-F5344CB8AC3E}">
        <p14:creationId xmlns:p14="http://schemas.microsoft.com/office/powerpoint/2010/main" val="654843176"/>
      </p:ext>
    </p:extLst>
  </p:cSld>
  <p:clrMapOvr>
    <a:masterClrMapping/>
  </p:clrMapOvr>
  <p:timing>
    <p:tnLst>
      <p:par>
        <p:cTn xmlns:p14="http://schemas.microsoft.com/office/powerpoint/2010/mai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Configuring Measurement </a:t>
            </a:r>
            <a:r>
              <a:rPr lang="en-US" sz="4000" dirty="0" smtClean="0"/>
              <a:t>Agents</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The final step is getting the agents running, that should be running an agent with the mesh </a:t>
            </a:r>
            <a:r>
              <a:rPr lang="en-US" sz="2400" dirty="0" err="1" smtClean="0"/>
              <a:t>config</a:t>
            </a:r>
            <a:endParaRPr lang="en-US" sz="2400" dirty="0" smtClean="0"/>
          </a:p>
          <a:p>
            <a:r>
              <a:rPr lang="en-US" sz="2400" dirty="0" smtClean="0"/>
              <a:t>Install the following package:</a:t>
            </a:r>
          </a:p>
          <a:p>
            <a:pPr lvl="1"/>
            <a:r>
              <a:rPr lang="en-US" sz="2000" b="1" dirty="0" err="1">
                <a:latin typeface="Courier"/>
                <a:cs typeface="Courier"/>
              </a:rPr>
              <a:t>sudo</a:t>
            </a:r>
            <a:r>
              <a:rPr lang="en-US" sz="2000" b="1" dirty="0">
                <a:latin typeface="Courier"/>
                <a:cs typeface="Courier"/>
              </a:rPr>
              <a:t> yum install </a:t>
            </a:r>
            <a:r>
              <a:rPr lang="en-US" sz="2000" b="1" dirty="0" err="1">
                <a:latin typeface="Courier"/>
                <a:cs typeface="Courier"/>
              </a:rPr>
              <a:t>perl</a:t>
            </a:r>
            <a:r>
              <a:rPr lang="en-US" sz="2000" b="1" dirty="0">
                <a:latin typeface="Courier"/>
                <a:cs typeface="Courier"/>
              </a:rPr>
              <a:t>-</a:t>
            </a:r>
            <a:r>
              <a:rPr lang="en-US" sz="2000" b="1" dirty="0" err="1">
                <a:latin typeface="Courier"/>
                <a:cs typeface="Courier"/>
              </a:rPr>
              <a:t>perfSONAR_PS</a:t>
            </a:r>
            <a:r>
              <a:rPr lang="en-US" sz="2000" b="1" dirty="0">
                <a:latin typeface="Courier"/>
                <a:cs typeface="Courier"/>
              </a:rPr>
              <a:t>-</a:t>
            </a:r>
            <a:r>
              <a:rPr lang="en-US" sz="2000" b="1" dirty="0" err="1">
                <a:latin typeface="Courier"/>
                <a:cs typeface="Courier"/>
              </a:rPr>
              <a:t>MeshConfig</a:t>
            </a:r>
            <a:r>
              <a:rPr lang="en-US" sz="2000" b="1" dirty="0">
                <a:latin typeface="Courier"/>
                <a:cs typeface="Courier"/>
              </a:rPr>
              <a:t>-Agent</a:t>
            </a:r>
            <a:endParaRPr lang="en-US" sz="2000" b="1" dirty="0" smtClean="0">
              <a:latin typeface="Courier"/>
              <a:cs typeface="Courier"/>
            </a:endParaRPr>
          </a:p>
          <a:p>
            <a:r>
              <a:rPr lang="en-US" sz="2400" dirty="0" smtClean="0"/>
              <a:t>Make an edit to this file:</a:t>
            </a:r>
          </a:p>
          <a:p>
            <a:pPr lvl="1"/>
            <a:r>
              <a:rPr lang="en-US" sz="2000" b="1" dirty="0">
                <a:latin typeface="Courier"/>
                <a:cs typeface="Courier"/>
              </a:rPr>
              <a:t>/opt/</a:t>
            </a:r>
            <a:r>
              <a:rPr lang="en-US" sz="2000" b="1" dirty="0" err="1">
                <a:latin typeface="Courier"/>
                <a:cs typeface="Courier"/>
              </a:rPr>
              <a:t>perfsonar_ps</a:t>
            </a:r>
            <a:r>
              <a:rPr lang="en-US" sz="2000" b="1" dirty="0">
                <a:latin typeface="Courier"/>
                <a:cs typeface="Courier"/>
              </a:rPr>
              <a:t>/</a:t>
            </a:r>
            <a:r>
              <a:rPr lang="en-US" sz="2000" b="1" dirty="0" err="1">
                <a:latin typeface="Courier"/>
                <a:cs typeface="Courier"/>
              </a:rPr>
              <a:t>mesh_config</a:t>
            </a:r>
            <a:r>
              <a:rPr lang="en-US" sz="2000" b="1" dirty="0">
                <a:latin typeface="Courier"/>
                <a:cs typeface="Courier"/>
              </a:rPr>
              <a:t>/</a:t>
            </a:r>
            <a:r>
              <a:rPr lang="en-US" sz="2000" b="1" dirty="0" err="1">
                <a:latin typeface="Courier"/>
                <a:cs typeface="Courier"/>
              </a:rPr>
              <a:t>etc</a:t>
            </a:r>
            <a:r>
              <a:rPr lang="en-US" sz="2000" b="1" dirty="0">
                <a:latin typeface="Courier"/>
                <a:cs typeface="Courier"/>
              </a:rPr>
              <a:t>/</a:t>
            </a:r>
            <a:r>
              <a:rPr lang="en-US" sz="2000" b="1" dirty="0" err="1" smtClean="0">
                <a:latin typeface="Courier"/>
                <a:cs typeface="Courier"/>
              </a:rPr>
              <a:t>agent_configuration.conf</a:t>
            </a:r>
            <a:endParaRPr lang="en-US" sz="2000" b="1" dirty="0" smtClean="0">
              <a:latin typeface="Courier"/>
              <a:cs typeface="Courier"/>
            </a:endParaRP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122</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197929815"/>
      </p:ext>
    </p:extLst>
  </p:cSld>
  <p:clrMapOvr>
    <a:masterClrMapping/>
  </p:clrMapOvr>
  <p:timing>
    <p:tnLst>
      <p:par>
        <p:cTn xmlns:p14="http://schemas.microsoft.com/office/powerpoint/2010/mai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Configuring Measurement </a:t>
            </a:r>
            <a:r>
              <a:rPr lang="en-US" sz="4000" dirty="0" smtClean="0"/>
              <a:t>Agents</a:t>
            </a:r>
            <a:endParaRPr lang="en-US" sz="4000" dirty="0"/>
          </a:p>
        </p:txBody>
      </p:sp>
      <p:sp>
        <p:nvSpPr>
          <p:cNvPr id="3" name="Content Placeholder 2"/>
          <p:cNvSpPr>
            <a:spLocks noGrp="1"/>
          </p:cNvSpPr>
          <p:nvPr>
            <p:ph idx="1"/>
          </p:nvPr>
        </p:nvSpPr>
        <p:spPr>
          <a:xfrm>
            <a:off x="457200" y="1417638"/>
            <a:ext cx="8229600" cy="4521199"/>
          </a:xfrm>
        </p:spPr>
        <p:txBody>
          <a:bodyPr>
            <a:noAutofit/>
          </a:bodyPr>
          <a:lstStyle/>
          <a:p>
            <a:r>
              <a:rPr lang="en-US" sz="2400" dirty="0" smtClean="0"/>
              <a:t>Add this to </a:t>
            </a:r>
            <a:r>
              <a:rPr lang="en-US" sz="2400" dirty="0"/>
              <a:t>the end (if you are 1-20, if you are 21-40 make the adjustment):</a:t>
            </a:r>
            <a:endParaRPr lang="en-US" sz="2400" dirty="0" smtClean="0"/>
          </a:p>
          <a:p>
            <a:pPr marL="0" indent="0">
              <a:buNone/>
            </a:pPr>
            <a:r>
              <a:rPr lang="en-US" sz="2000" b="1" dirty="0">
                <a:latin typeface="Courier"/>
                <a:cs typeface="Courier"/>
              </a:rPr>
              <a:t>&lt;mesh&gt;</a:t>
            </a:r>
          </a:p>
          <a:p>
            <a:pPr marL="0" lvl="1" indent="0">
              <a:buNone/>
            </a:pPr>
            <a:r>
              <a:rPr lang="en-US" sz="2000" b="1" dirty="0">
                <a:latin typeface="Courier"/>
                <a:cs typeface="Courier"/>
              </a:rPr>
              <a:t>    </a:t>
            </a:r>
            <a:r>
              <a:rPr lang="en-US" sz="2000" b="1" dirty="0" err="1">
                <a:latin typeface="Courier"/>
                <a:cs typeface="Courier"/>
              </a:rPr>
              <a:t>configuration_url</a:t>
            </a:r>
            <a:r>
              <a:rPr lang="en-US" sz="2000" b="1" dirty="0">
                <a:latin typeface="Courier"/>
                <a:cs typeface="Courier"/>
              </a:rPr>
              <a:t>		</a:t>
            </a:r>
            <a:r>
              <a:rPr lang="en-US" sz="2000" b="1" dirty="0" smtClean="0">
                <a:latin typeface="Courier"/>
                <a:cs typeface="Courier"/>
              </a:rPr>
              <a:t>xxx</a:t>
            </a:r>
            <a:endParaRPr lang="en-US" sz="2000" b="1" dirty="0">
              <a:latin typeface="Courier"/>
              <a:cs typeface="Courier"/>
            </a:endParaRPr>
          </a:p>
          <a:p>
            <a:pPr marL="0" indent="0">
              <a:buNone/>
            </a:pPr>
            <a:r>
              <a:rPr lang="en-US" sz="2000" b="1" dirty="0" smtClean="0">
                <a:latin typeface="Courier"/>
                <a:cs typeface="Courier"/>
              </a:rPr>
              <a:t>    </a:t>
            </a:r>
            <a:r>
              <a:rPr lang="en-US" sz="2000" b="1" dirty="0" err="1">
                <a:latin typeface="Courier"/>
                <a:cs typeface="Courier"/>
              </a:rPr>
              <a:t>validate_certificate</a:t>
            </a:r>
            <a:r>
              <a:rPr lang="en-US" sz="2000" b="1" dirty="0">
                <a:latin typeface="Courier"/>
                <a:cs typeface="Courier"/>
              </a:rPr>
              <a:t>		0</a:t>
            </a:r>
          </a:p>
          <a:p>
            <a:pPr marL="0" indent="0">
              <a:buNone/>
            </a:pPr>
            <a:r>
              <a:rPr lang="en-US" sz="2000" b="1" dirty="0">
                <a:latin typeface="Courier"/>
                <a:cs typeface="Courier"/>
              </a:rPr>
              <a:t>&lt;/mesh&gt;</a:t>
            </a:r>
            <a:endParaRPr lang="en-US" sz="2000" b="1" dirty="0" smtClean="0">
              <a:latin typeface="Courier"/>
              <a:cs typeface="Courier"/>
            </a:endParaRPr>
          </a:p>
          <a:p>
            <a:r>
              <a:rPr lang="en-US" sz="2400" dirty="0" smtClean="0"/>
              <a:t>A reboot is normally recommended to get things running</a:t>
            </a:r>
          </a:p>
          <a:p>
            <a:r>
              <a:rPr lang="en-US" sz="2400" dirty="0" smtClean="0"/>
              <a:t>Also use the </a:t>
            </a:r>
            <a:r>
              <a:rPr lang="en-US" sz="2400" dirty="0" err="1" smtClean="0"/>
              <a:t>cron</a:t>
            </a:r>
            <a:r>
              <a:rPr lang="en-US" sz="2400" dirty="0"/>
              <a:t> entry (</a:t>
            </a:r>
            <a:r>
              <a:rPr lang="en-US" sz="2000" b="1" dirty="0">
                <a:latin typeface="Courier"/>
                <a:cs typeface="Courier"/>
              </a:rPr>
              <a:t>/opt/</a:t>
            </a:r>
            <a:r>
              <a:rPr lang="en-US" sz="2000" b="1" dirty="0" err="1">
                <a:latin typeface="Courier"/>
                <a:cs typeface="Courier"/>
              </a:rPr>
              <a:t>perfsonar_ps</a:t>
            </a:r>
            <a:r>
              <a:rPr lang="en-US" sz="2000" b="1" dirty="0">
                <a:latin typeface="Courier"/>
                <a:cs typeface="Courier"/>
              </a:rPr>
              <a:t>/</a:t>
            </a:r>
            <a:r>
              <a:rPr lang="en-US" sz="2000" b="1" dirty="0" err="1">
                <a:latin typeface="Courier"/>
                <a:cs typeface="Courier"/>
              </a:rPr>
              <a:t>mesh_config</a:t>
            </a:r>
            <a:r>
              <a:rPr lang="en-US" sz="2000" b="1" dirty="0">
                <a:latin typeface="Courier"/>
                <a:cs typeface="Courier"/>
              </a:rPr>
              <a:t>/scripts/</a:t>
            </a:r>
            <a:r>
              <a:rPr lang="en-US" sz="2000" b="1" dirty="0" err="1">
                <a:latin typeface="Courier"/>
                <a:cs typeface="Courier"/>
              </a:rPr>
              <a:t>cron-mesh_config_agent</a:t>
            </a:r>
            <a:r>
              <a:rPr lang="en-US" sz="2400" dirty="0" smtClean="0"/>
              <a:t>) in </a:t>
            </a:r>
            <a:r>
              <a:rPr lang="en-US" sz="2000" b="1" dirty="0" smtClean="0">
                <a:latin typeface="Courier"/>
                <a:cs typeface="Courier"/>
              </a:rPr>
              <a:t>/</a:t>
            </a:r>
            <a:r>
              <a:rPr lang="en-US" sz="2000" b="1" dirty="0" err="1" smtClean="0">
                <a:latin typeface="Courier"/>
                <a:cs typeface="Courier"/>
              </a:rPr>
              <a:t>etc</a:t>
            </a:r>
            <a:r>
              <a:rPr lang="en-US" sz="2000" b="1" dirty="0" smtClean="0">
                <a:latin typeface="Courier"/>
                <a:cs typeface="Courier"/>
              </a:rPr>
              <a:t>/</a:t>
            </a:r>
            <a:r>
              <a:rPr lang="en-US" sz="2000" b="1" dirty="0" err="1" smtClean="0">
                <a:latin typeface="Courier"/>
                <a:cs typeface="Courier"/>
              </a:rPr>
              <a:t>cron.d</a:t>
            </a:r>
            <a:endParaRPr lang="en-US" sz="2000" b="1" dirty="0" smtClean="0">
              <a:latin typeface="Courier"/>
              <a:cs typeface="Courier"/>
            </a:endParaRP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123</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90885186"/>
      </p:ext>
    </p:extLst>
  </p:cSld>
  <p:clrMapOvr>
    <a:masterClrMapping/>
  </p:clrMapOvr>
  <p:timing>
    <p:tnLst>
      <p:par>
        <p:cTn xmlns:p14="http://schemas.microsoft.com/office/powerpoint/2010/mai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The Final Result</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If you set up at home:</a:t>
            </a:r>
          </a:p>
          <a:p>
            <a:pPr lvl="1"/>
            <a:r>
              <a:rPr lang="en-US" sz="2000" dirty="0" smtClean="0"/>
              <a:t>Organize who will be in it, and decide if you want to do mainly disjoint or mesh testing</a:t>
            </a:r>
          </a:p>
          <a:p>
            <a:pPr lvl="1"/>
            <a:r>
              <a:rPr lang="en-US" sz="2000" dirty="0" smtClean="0"/>
              <a:t>Get the dashboard up first, along with the full </a:t>
            </a:r>
            <a:r>
              <a:rPr lang="en-US" sz="2000" dirty="0" err="1" smtClean="0"/>
              <a:t>config</a:t>
            </a:r>
            <a:endParaRPr lang="en-US" sz="2000" dirty="0" smtClean="0"/>
          </a:p>
          <a:p>
            <a:pPr lvl="1"/>
            <a:r>
              <a:rPr lang="en-US" sz="2000" dirty="0" smtClean="0"/>
              <a:t>Get the remote sites to configure the mesh, and start to review the colors of the dashboard</a:t>
            </a:r>
          </a:p>
          <a:p>
            <a:pPr lvl="2"/>
            <a:r>
              <a:rPr lang="en-US" sz="1600" dirty="0" smtClean="0"/>
              <a:t>Could take weeks to get ‘right’</a:t>
            </a:r>
          </a:p>
          <a:p>
            <a:r>
              <a:rPr lang="en-US" sz="2400" dirty="0" smtClean="0"/>
              <a:t>Example:</a:t>
            </a:r>
          </a:p>
          <a:p>
            <a:pPr lvl="1"/>
            <a:r>
              <a:rPr lang="en-US" sz="2000" dirty="0" smtClean="0">
                <a:hlinkClick r:id="rId2"/>
              </a:rPr>
              <a:t>http://ps-dashboard.es.net</a:t>
            </a:r>
            <a:r>
              <a:rPr lang="en-US" sz="2000" dirty="0" smtClean="0"/>
              <a:t> </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124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26096537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Content Placeholder 1"/>
          <p:cNvSpPr>
            <a:spLocks noGrp="1"/>
          </p:cNvSpPr>
          <p:nvPr>
            <p:ph idx="1"/>
          </p:nvPr>
        </p:nvSpPr>
        <p:spPr>
          <a:xfrm>
            <a:off x="457200" y="1417638"/>
            <a:ext cx="8229600" cy="4708525"/>
          </a:xfrm>
        </p:spPr>
        <p:txBody>
          <a:bodyPr>
            <a:normAutofit fontScale="92500" lnSpcReduction="20000"/>
          </a:bodyPr>
          <a:lstStyle/>
          <a:p>
            <a:pPr>
              <a:defRPr/>
            </a:pPr>
            <a:r>
              <a:rPr lang="en-US" dirty="0" smtClean="0"/>
              <a:t>The “perfSONAR Toolkit” is an open source implementation  and packaging of the perfSONAR measurement infrastructure and protocols</a:t>
            </a:r>
          </a:p>
          <a:p>
            <a:pPr lvl="1">
              <a:defRPr/>
            </a:pPr>
            <a:r>
              <a:rPr lang="en-US" dirty="0" smtClean="0">
                <a:hlinkClick r:id="rId2"/>
              </a:rPr>
              <a:t>http://www.perfsonar.net</a:t>
            </a:r>
            <a:r>
              <a:rPr lang="en-US" dirty="0" smtClean="0"/>
              <a:t> </a:t>
            </a:r>
          </a:p>
          <a:p>
            <a:pPr>
              <a:defRPr/>
            </a:pPr>
            <a:r>
              <a:rPr lang="en-US" dirty="0" smtClean="0"/>
              <a:t>All components are available as RPMs, and bundled into a </a:t>
            </a:r>
            <a:r>
              <a:rPr lang="en-US" dirty="0" err="1" smtClean="0"/>
              <a:t>CentOS</a:t>
            </a:r>
            <a:r>
              <a:rPr lang="en-US" dirty="0" smtClean="0"/>
              <a:t> 6-based “</a:t>
            </a:r>
            <a:r>
              <a:rPr lang="en-US" dirty="0" err="1" smtClean="0"/>
              <a:t>netinstall</a:t>
            </a:r>
            <a:r>
              <a:rPr lang="en-US" dirty="0" smtClean="0"/>
              <a:t>” and a “Live CD”</a:t>
            </a:r>
          </a:p>
          <a:p>
            <a:pPr lvl="1">
              <a:buFont typeface="Arial"/>
              <a:buChar char="•"/>
              <a:defRPr/>
            </a:pPr>
            <a:r>
              <a:rPr lang="en-US" dirty="0" smtClean="0"/>
              <a:t>perfSONAR tools are much more accurate if run on a dedicated perfSONAR host, not on the DTN</a:t>
            </a:r>
          </a:p>
          <a:p>
            <a:pPr>
              <a:defRPr/>
            </a:pPr>
            <a:r>
              <a:rPr lang="en-US" dirty="0" smtClean="0"/>
              <a:t>Very easy to install and configure</a:t>
            </a:r>
          </a:p>
          <a:p>
            <a:pPr lvl="1">
              <a:buFont typeface="Arial"/>
              <a:buChar char="•"/>
              <a:defRPr/>
            </a:pPr>
            <a:r>
              <a:rPr lang="en-US" dirty="0" smtClean="0"/>
              <a:t>Usually takes less than 30 minutes</a:t>
            </a:r>
          </a:p>
          <a:p>
            <a:pPr>
              <a:defRPr/>
            </a:pPr>
            <a:endParaRPr lang="en-US" dirty="0" smtClean="0"/>
          </a:p>
        </p:txBody>
      </p:sp>
      <p:sp>
        <p:nvSpPr>
          <p:cNvPr id="9" name="Title 1"/>
          <p:cNvSpPr>
            <a:spLocks noGrp="1"/>
          </p:cNvSpPr>
          <p:nvPr>
            <p:ph type="title"/>
          </p:nvPr>
        </p:nvSpPr>
        <p:spPr>
          <a:xfrm>
            <a:off x="0" y="274638"/>
            <a:ext cx="9144000" cy="1143000"/>
          </a:xfrm>
        </p:spPr>
        <p:txBody>
          <a:bodyPr>
            <a:normAutofit/>
          </a:bodyPr>
          <a:lstStyle/>
          <a:p>
            <a:r>
              <a:rPr lang="en-US" sz="4000" dirty="0" smtClean="0"/>
              <a:t>perfSONAR Toolkit</a:t>
            </a:r>
            <a:endParaRPr lang="en-US" sz="40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812323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Toolkit “</a:t>
            </a:r>
            <a:r>
              <a:rPr lang="en-US" smtClean="0"/>
              <a:t>Beacon” Use </a:t>
            </a:r>
            <a:r>
              <a:rPr lang="en-US" dirty="0" smtClean="0"/>
              <a:t>Case</a:t>
            </a:r>
            <a:endParaRPr lang="en-US" dirty="0"/>
          </a:p>
        </p:txBody>
      </p:sp>
      <p:sp>
        <p:nvSpPr>
          <p:cNvPr id="7" name="Content Placeholder 6"/>
          <p:cNvSpPr>
            <a:spLocks noGrp="1"/>
          </p:cNvSpPr>
          <p:nvPr>
            <p:ph idx="1"/>
          </p:nvPr>
        </p:nvSpPr>
        <p:spPr>
          <a:xfrm>
            <a:off x="4705949" y="1524000"/>
            <a:ext cx="4207005" cy="4554359"/>
          </a:xfrm>
        </p:spPr>
        <p:txBody>
          <a:bodyPr>
            <a:normAutofit fontScale="62500" lnSpcReduction="20000"/>
          </a:bodyPr>
          <a:lstStyle/>
          <a:p>
            <a:r>
              <a:rPr lang="en-US" dirty="0" smtClean="0"/>
              <a:t>The general use case is to establish some set of tests to other locations/facilities</a:t>
            </a:r>
          </a:p>
          <a:p>
            <a:r>
              <a:rPr lang="en-US" dirty="0" smtClean="0"/>
              <a:t>To answer the what/why questions:</a:t>
            </a:r>
          </a:p>
          <a:p>
            <a:pPr lvl="1"/>
            <a:r>
              <a:rPr lang="en-US" dirty="0" smtClean="0"/>
              <a:t>Regular testing with select tools helps to establish patterns – how much bandwidth we would see during the course of the day – or when packet loss appears</a:t>
            </a:r>
          </a:p>
          <a:p>
            <a:pPr lvl="1"/>
            <a:r>
              <a:rPr lang="en-US" dirty="0" smtClean="0"/>
              <a:t>We do this to ‘points of interest’ to see how well a real activity (e.g. Globus transfer) would do.  </a:t>
            </a:r>
          </a:p>
          <a:p>
            <a:r>
              <a:rPr lang="en-US" dirty="0" smtClean="0"/>
              <a:t>If performance is ‘bad’, don’t expect much from the data movement tool</a:t>
            </a:r>
          </a:p>
          <a:p>
            <a:pPr lvl="1"/>
            <a:endParaRPr lang="en-US" dirty="0" smtClean="0"/>
          </a:p>
          <a:p>
            <a:pPr marL="0" indent="0">
              <a:buNone/>
            </a:pPr>
            <a:endParaRPr lang="en-US" dirty="0"/>
          </a:p>
        </p:txBody>
      </p:sp>
      <p:pic>
        <p:nvPicPr>
          <p:cNvPr id="2" name="Picture 1" descr="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529" y="933341"/>
            <a:ext cx="5323430" cy="5584762"/>
          </a:xfrm>
          <a:prstGeom prst="rect">
            <a:avLst/>
          </a:prstGeom>
        </p:spPr>
      </p:pic>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86178420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Deployment By The Numbers</a:t>
            </a:r>
            <a:endParaRPr lang="en-US" sz="4000" dirty="0"/>
          </a:p>
        </p:txBody>
      </p:sp>
      <p:sp>
        <p:nvSpPr>
          <p:cNvPr id="3" name="Content Placeholder 2"/>
          <p:cNvSpPr>
            <a:spLocks noGrp="1"/>
          </p:cNvSpPr>
          <p:nvPr>
            <p:ph idx="1"/>
          </p:nvPr>
        </p:nvSpPr>
        <p:spPr>
          <a:xfrm>
            <a:off x="457200" y="1227138"/>
            <a:ext cx="8229600" cy="4708525"/>
          </a:xfrm>
        </p:spPr>
        <p:txBody>
          <a:bodyPr>
            <a:normAutofit/>
          </a:bodyPr>
          <a:lstStyle/>
          <a:p>
            <a:pPr>
              <a:buFont typeface="Arial"/>
              <a:buChar char="•"/>
            </a:pPr>
            <a:r>
              <a:rPr lang="en-US" sz="1800" dirty="0" smtClean="0"/>
              <a:t>Last updated August 2014.  Adoption trend increases with each release.  CC-NIE and innovation platform helped as well.  </a:t>
            </a:r>
          </a:p>
        </p:txBody>
      </p:sp>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15</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4" name="Picture 3" descr="20140812-pSDeployments-Pol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777" y="1831473"/>
            <a:ext cx="8438734" cy="4782087"/>
          </a:xfrm>
          <a:prstGeom prst="rect">
            <a:avLst/>
          </a:prstGeom>
        </p:spPr>
      </p:pic>
    </p:spTree>
    <p:extLst>
      <p:ext uri="{BB962C8B-B14F-4D97-AF65-F5344CB8AC3E}">
        <p14:creationId xmlns:p14="http://schemas.microsoft.com/office/powerpoint/2010/main" val="832248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3600" dirty="0">
                <a:hlinkClick r:id="rId2"/>
              </a:rPr>
              <a:t>http://stats.es.net/ServicesDirectory</a:t>
            </a:r>
            <a:r>
              <a:rPr lang="en-US" sz="3600" dirty="0" smtClean="0">
                <a:hlinkClick r:id="rId2"/>
              </a:rPr>
              <a:t>/</a:t>
            </a:r>
            <a:r>
              <a:rPr lang="en-US" sz="3600" dirty="0" smtClean="0"/>
              <a:t> - 1200+ as of August 2014</a:t>
            </a:r>
            <a:endParaRPr lang="en-US" sz="36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16</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7" name="Content Placeholder 6" descr="Screen Shot 2014-01-11 at 8.54.46 AM.pdf"/>
          <p:cNvPicPr>
            <a:picLocks noGrp="1" noChangeAspect="1"/>
          </p:cNvPicPr>
          <p:nvPr>
            <p:ph idx="1"/>
          </p:nvPr>
        </p:nvPicPr>
        <p:blipFill rotWithShape="1">
          <a:blip r:embed="rId4">
            <a:extLst>
              <a:ext uri="{28A0092B-C50C-407E-A947-70E740481C1C}">
                <a14:useLocalDpi xmlns:a14="http://schemas.microsoft.com/office/drawing/2010/main" val="0"/>
              </a:ext>
            </a:extLst>
          </a:blip>
          <a:srcRect l="-12211" t="-2847" b="3883"/>
          <a:stretch/>
        </p:blipFill>
        <p:spPr>
          <a:xfrm>
            <a:off x="-245534" y="1205581"/>
            <a:ext cx="8731018" cy="4591473"/>
          </a:xfrm>
        </p:spPr>
      </p:pic>
    </p:spTree>
    <p:extLst>
      <p:ext uri="{BB962C8B-B14F-4D97-AF65-F5344CB8AC3E}">
        <p14:creationId xmlns:p14="http://schemas.microsoft.com/office/powerpoint/2010/main" val="179877799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000000"/>
                </a:solidFill>
              </a:rPr>
              <a:t>Performance Introduction &amp; Motivation</a:t>
            </a:r>
          </a:p>
          <a:p>
            <a:r>
              <a:rPr lang="en-US" dirty="0" err="1" smtClean="0"/>
              <a:t>perfSONAR</a:t>
            </a:r>
            <a:r>
              <a:rPr lang="en-US" dirty="0" smtClean="0"/>
              <a:t> Preliminaries </a:t>
            </a:r>
          </a:p>
          <a:p>
            <a:r>
              <a:rPr lang="en-US" dirty="0" smtClean="0">
                <a:solidFill>
                  <a:srgbClr val="FF0000"/>
                </a:solidFill>
              </a:rPr>
              <a:t>Deployment </a:t>
            </a:r>
            <a:r>
              <a:rPr lang="en-US" dirty="0" smtClean="0">
                <a:solidFill>
                  <a:srgbClr val="FF0000"/>
                </a:solidFill>
              </a:rPr>
              <a:t>&amp; Regular Testing </a:t>
            </a:r>
          </a:p>
          <a:p>
            <a:r>
              <a:rPr lang="en-US" dirty="0" err="1" smtClean="0"/>
              <a:t>Maddash</a:t>
            </a:r>
            <a:r>
              <a:rPr lang="en-US" dirty="0" smtClean="0"/>
              <a:t> Installation &amp; Use</a:t>
            </a:r>
          </a:p>
          <a:p>
            <a:r>
              <a:rPr lang="en-US" dirty="0" smtClean="0"/>
              <a:t>Tool Use</a:t>
            </a:r>
          </a:p>
          <a:p>
            <a:r>
              <a:rPr lang="en-US" dirty="0" smtClean="0"/>
              <a:t>Common Pitfalls</a:t>
            </a:r>
          </a:p>
          <a:p>
            <a:r>
              <a:rPr lang="en-US" dirty="0" smtClean="0"/>
              <a:t>Debugging Strategies </a:t>
            </a:r>
          </a:p>
          <a:p>
            <a:r>
              <a:rPr lang="en-US" dirty="0" smtClean="0"/>
              <a:t>Use Cases &amp; Success Stories</a:t>
            </a:r>
          </a:p>
          <a:p>
            <a:pPr marL="0" indent="0">
              <a:buNone/>
            </a:pPr>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17</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18958293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fontScale="77500" lnSpcReduction="20000"/>
          </a:bodyPr>
          <a:lstStyle/>
          <a:p>
            <a:r>
              <a:rPr lang="en-US" dirty="0"/>
              <a:t>We can’t wait for users to report problems and then fix them (soft failures can go unreported for years!)</a:t>
            </a:r>
          </a:p>
          <a:p>
            <a:pPr>
              <a:defRPr/>
            </a:pPr>
            <a:r>
              <a:rPr lang="en-US" dirty="0" smtClean="0"/>
              <a:t>Things just break sometimes</a:t>
            </a:r>
          </a:p>
          <a:p>
            <a:pPr lvl="1">
              <a:defRPr/>
            </a:pPr>
            <a:r>
              <a:rPr lang="en-US" dirty="0" smtClean="0"/>
              <a:t>Failing optics</a:t>
            </a:r>
          </a:p>
          <a:p>
            <a:pPr lvl="1">
              <a:defRPr/>
            </a:pPr>
            <a:r>
              <a:rPr lang="en-US" dirty="0" smtClean="0"/>
              <a:t>Somebody messed around in a patch panel and kinked a fiber</a:t>
            </a:r>
          </a:p>
          <a:p>
            <a:pPr lvl="1">
              <a:defRPr/>
            </a:pPr>
            <a:r>
              <a:rPr lang="en-US" dirty="0" smtClean="0"/>
              <a:t>Hardware goes bad</a:t>
            </a:r>
          </a:p>
          <a:p>
            <a:pPr>
              <a:defRPr/>
            </a:pPr>
            <a:r>
              <a:rPr lang="en-US" dirty="0" smtClean="0"/>
              <a:t>Problems that get fixed have a way of coming back</a:t>
            </a:r>
          </a:p>
          <a:p>
            <a:pPr lvl="1">
              <a:defRPr/>
            </a:pPr>
            <a:r>
              <a:rPr lang="en-US" dirty="0" smtClean="0"/>
              <a:t>System defaults come back after hardware/software upgrades</a:t>
            </a:r>
          </a:p>
          <a:p>
            <a:pPr lvl="1">
              <a:defRPr/>
            </a:pPr>
            <a:r>
              <a:rPr lang="en-US" dirty="0" smtClean="0"/>
              <a:t>New employees may not know why the previous employee set things up a certain way and back out fixes</a:t>
            </a:r>
          </a:p>
          <a:p>
            <a:pPr>
              <a:defRPr/>
            </a:pPr>
            <a:r>
              <a:rPr lang="en-US" dirty="0" smtClean="0"/>
              <a:t>Important to continually collect, archive, and alert on active throughput test results</a:t>
            </a:r>
          </a:p>
        </p:txBody>
      </p:sp>
      <p:sp>
        <p:nvSpPr>
          <p:cNvPr id="7" name="Title 1"/>
          <p:cNvSpPr>
            <a:spLocks noGrp="1"/>
          </p:cNvSpPr>
          <p:nvPr>
            <p:ph type="title"/>
          </p:nvPr>
        </p:nvSpPr>
        <p:spPr>
          <a:xfrm>
            <a:off x="0" y="274638"/>
            <a:ext cx="9144000" cy="1143000"/>
          </a:xfrm>
        </p:spPr>
        <p:txBody>
          <a:bodyPr>
            <a:normAutofit/>
          </a:bodyPr>
          <a:lstStyle/>
          <a:p>
            <a:r>
              <a:rPr lang="en-US" sz="4000" dirty="0" smtClean="0"/>
              <a:t>Importance of Regular Testing</a:t>
            </a:r>
            <a:endParaRPr lang="en-US" sz="40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18</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9255812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ontent Placeholder 1"/>
          <p:cNvSpPr>
            <a:spLocks noGrp="1"/>
          </p:cNvSpPr>
          <p:nvPr>
            <p:ph idx="1"/>
          </p:nvPr>
        </p:nvSpPr>
        <p:spPr>
          <a:xfrm>
            <a:off x="685800" y="1189038"/>
            <a:ext cx="7772400" cy="4830762"/>
          </a:xfrm>
        </p:spPr>
        <p:txBody>
          <a:bodyPr>
            <a:normAutofit fontScale="92500" lnSpcReduction="10000"/>
          </a:bodyPr>
          <a:lstStyle/>
          <a:p>
            <a:pPr>
              <a:defRPr/>
            </a:pPr>
            <a:r>
              <a:rPr lang="en-US" sz="2800" dirty="0" smtClean="0">
                <a:solidFill>
                  <a:srgbClr val="000000"/>
                </a:solidFill>
                <a:latin typeface="Calibri" charset="0"/>
                <a:ea typeface="ＭＳ Ｐゴシック" charset="0"/>
                <a:cs typeface="ＭＳ Ｐゴシック" charset="0"/>
              </a:rPr>
              <a:t>Use the correct tool for the Job</a:t>
            </a:r>
          </a:p>
          <a:p>
            <a:pPr lvl="1">
              <a:defRPr/>
            </a:pPr>
            <a:r>
              <a:rPr lang="en-US" sz="2600" dirty="0" smtClean="0">
                <a:solidFill>
                  <a:srgbClr val="000000"/>
                </a:solidFill>
                <a:latin typeface="Calibri" charset="0"/>
                <a:ea typeface="ＭＳ Ｐゴシック" charset="0"/>
                <a:cs typeface="ＭＳ Ｐゴシック" charset="0"/>
              </a:rPr>
              <a:t>To determine the correct tool, maybe we need to start with what we want to accomplish …</a:t>
            </a:r>
          </a:p>
          <a:p>
            <a:pPr>
              <a:defRPr/>
            </a:pPr>
            <a:r>
              <a:rPr lang="en-US" sz="2800" dirty="0" smtClean="0">
                <a:solidFill>
                  <a:srgbClr val="000000"/>
                </a:solidFill>
                <a:latin typeface="Calibri" charset="0"/>
                <a:ea typeface="ＭＳ Ｐゴシック" charset="0"/>
                <a:cs typeface="ＭＳ Ｐゴシック" charset="0"/>
              </a:rPr>
              <a:t>What do we care about measuring?</a:t>
            </a:r>
          </a:p>
          <a:p>
            <a:pPr lvl="1">
              <a:defRPr/>
            </a:pPr>
            <a:r>
              <a:rPr lang="en-US" sz="2600" dirty="0">
                <a:solidFill>
                  <a:srgbClr val="000000"/>
                </a:solidFill>
                <a:latin typeface="Calibri" charset="0"/>
                <a:ea typeface="ＭＳ Ｐゴシック" charset="0"/>
                <a:cs typeface="ＭＳ Ｐゴシック" charset="0"/>
              </a:rPr>
              <a:t>Packet Loss, Duplication, out-of-</a:t>
            </a:r>
            <a:r>
              <a:rPr lang="en-US" sz="2600" dirty="0" err="1">
                <a:solidFill>
                  <a:srgbClr val="000000"/>
                </a:solidFill>
                <a:latin typeface="Calibri" charset="0"/>
                <a:ea typeface="ＭＳ Ｐゴシック" charset="0"/>
                <a:cs typeface="ＭＳ Ｐゴシック" charset="0"/>
              </a:rPr>
              <a:t>orderness</a:t>
            </a:r>
            <a:r>
              <a:rPr lang="en-US" sz="2600" dirty="0">
                <a:solidFill>
                  <a:srgbClr val="000000"/>
                </a:solidFill>
                <a:latin typeface="Calibri" charset="0"/>
                <a:ea typeface="ＭＳ Ｐゴシック" charset="0"/>
                <a:cs typeface="ＭＳ Ｐゴシック" charset="0"/>
              </a:rPr>
              <a:t> (transport layer</a:t>
            </a:r>
            <a:r>
              <a:rPr lang="en-US" sz="2600" dirty="0" smtClean="0">
                <a:solidFill>
                  <a:srgbClr val="000000"/>
                </a:solidFill>
                <a:latin typeface="Calibri" charset="0"/>
                <a:ea typeface="ＭＳ Ｐゴシック" charset="0"/>
                <a:cs typeface="ＭＳ Ｐゴシック" charset="0"/>
              </a:rPr>
              <a:t>)</a:t>
            </a:r>
          </a:p>
          <a:p>
            <a:pPr lvl="1">
              <a:defRPr/>
            </a:pPr>
            <a:r>
              <a:rPr lang="en-US" sz="2600" dirty="0">
                <a:solidFill>
                  <a:srgbClr val="000000"/>
                </a:solidFill>
                <a:latin typeface="Calibri" charset="0"/>
                <a:ea typeface="ＭＳ Ｐゴシック" charset="0"/>
                <a:cs typeface="ＭＳ Ｐゴシック" charset="0"/>
              </a:rPr>
              <a:t>Achievable Bandwidth (e.g. “Throughput”</a:t>
            </a:r>
            <a:r>
              <a:rPr lang="en-US" sz="2600" dirty="0" smtClean="0">
                <a:solidFill>
                  <a:srgbClr val="000000"/>
                </a:solidFill>
                <a:latin typeface="Calibri" charset="0"/>
                <a:ea typeface="ＭＳ Ｐゴシック" charset="0"/>
                <a:cs typeface="ＭＳ Ｐゴシック" charset="0"/>
              </a:rPr>
              <a:t>)</a:t>
            </a:r>
          </a:p>
          <a:p>
            <a:pPr lvl="1">
              <a:defRPr/>
            </a:pPr>
            <a:r>
              <a:rPr lang="en-US" sz="2600" dirty="0" smtClean="0">
                <a:solidFill>
                  <a:srgbClr val="000000"/>
                </a:solidFill>
                <a:latin typeface="Calibri" charset="0"/>
                <a:ea typeface="ＭＳ Ｐゴシック" charset="0"/>
                <a:cs typeface="ＭＳ Ｐゴシック" charset="0"/>
              </a:rPr>
              <a:t>Latency (Round Trip and One Way)</a:t>
            </a:r>
          </a:p>
          <a:p>
            <a:pPr lvl="1">
              <a:defRPr/>
            </a:pPr>
            <a:r>
              <a:rPr lang="en-US" sz="2600" dirty="0" smtClean="0">
                <a:solidFill>
                  <a:srgbClr val="000000"/>
                </a:solidFill>
                <a:latin typeface="Calibri" charset="0"/>
                <a:ea typeface="ＭＳ Ｐゴシック" charset="0"/>
                <a:cs typeface="ＭＳ Ｐゴシック" charset="0"/>
              </a:rPr>
              <a:t>Jitter (Delay variation)</a:t>
            </a:r>
          </a:p>
          <a:p>
            <a:pPr lvl="1">
              <a:defRPr/>
            </a:pPr>
            <a:r>
              <a:rPr lang="en-US" sz="2600" dirty="0" smtClean="0">
                <a:solidFill>
                  <a:srgbClr val="000000"/>
                </a:solidFill>
                <a:latin typeface="Calibri" charset="0"/>
                <a:ea typeface="ＭＳ Ｐゴシック" charset="0"/>
                <a:cs typeface="ＭＳ Ｐゴシック" charset="0"/>
              </a:rPr>
              <a:t>Interface Utilization/Discards/Errors (network layer)</a:t>
            </a:r>
          </a:p>
          <a:p>
            <a:pPr lvl="1">
              <a:defRPr/>
            </a:pPr>
            <a:r>
              <a:rPr lang="en-US" sz="2600" dirty="0" smtClean="0">
                <a:solidFill>
                  <a:srgbClr val="000000"/>
                </a:solidFill>
                <a:latin typeface="Calibri" charset="0"/>
                <a:ea typeface="ＭＳ Ｐゴシック" charset="0"/>
                <a:cs typeface="ＭＳ Ｐゴシック" charset="0"/>
              </a:rPr>
              <a:t>Traveled Route</a:t>
            </a:r>
          </a:p>
          <a:p>
            <a:pPr lvl="1">
              <a:defRPr/>
            </a:pPr>
            <a:r>
              <a:rPr lang="en-US" sz="2600" dirty="0" smtClean="0">
                <a:solidFill>
                  <a:srgbClr val="000000"/>
                </a:solidFill>
                <a:latin typeface="Calibri" charset="0"/>
                <a:ea typeface="ＭＳ Ｐゴシック" charset="0"/>
                <a:cs typeface="ＭＳ Ｐゴシック" charset="0"/>
              </a:rPr>
              <a:t>MTU Feedback</a:t>
            </a:r>
          </a:p>
          <a:p>
            <a:pPr lvl="1">
              <a:defRPr/>
            </a:pPr>
            <a:endParaRPr lang="en-US" sz="2600" dirty="0" smtClean="0">
              <a:solidFill>
                <a:srgbClr val="000000"/>
              </a:solidFill>
              <a:latin typeface="Calibri" charset="0"/>
              <a:ea typeface="ＭＳ Ｐゴシック" charset="0"/>
              <a:cs typeface="ＭＳ Ｐゴシック" charset="0"/>
            </a:endParaRPr>
          </a:p>
          <a:p>
            <a:pPr>
              <a:defRPr/>
            </a:pPr>
            <a:endParaRPr lang="en-US" sz="2800" dirty="0">
              <a:latin typeface="Calibri" charset="0"/>
              <a:ea typeface="ＭＳ Ｐゴシック" charset="0"/>
              <a:cs typeface="ＭＳ Ｐゴシック" charset="0"/>
            </a:endParaRPr>
          </a:p>
        </p:txBody>
      </p:sp>
      <p:sp>
        <p:nvSpPr>
          <p:cNvPr id="8" name="Title 1"/>
          <p:cNvSpPr txBox="1">
            <a:spLocks/>
          </p:cNvSpPr>
          <p:nvPr/>
        </p:nvSpPr>
        <p:spPr>
          <a:xfrm>
            <a:off x="0" y="274638"/>
            <a:ext cx="9144000" cy="1143000"/>
          </a:xfrm>
          <a:prstGeom prst="rect">
            <a:avLst/>
          </a:prstGeom>
        </p:spPr>
        <p:txBody>
          <a:bodyPr/>
          <a:lstStyle>
            <a:lvl1pPr algn="l" defTabSz="457200" rtl="0" eaLnBrk="0" fontAlgn="base" hangingPunct="0">
              <a:spcBef>
                <a:spcPct val="0"/>
              </a:spcBef>
              <a:spcAft>
                <a:spcPct val="0"/>
              </a:spcAft>
              <a:defRPr sz="2800" kern="1200">
                <a:solidFill>
                  <a:schemeClr val="tx1"/>
                </a:solidFill>
                <a:latin typeface="+mj-lt"/>
                <a:ea typeface="ＭＳ Ｐゴシック" pitchFamily="-108" charset="-128"/>
                <a:cs typeface="ＭＳ Ｐゴシック" pitchFamily="-108" charset="-128"/>
              </a:defRPr>
            </a:lvl1pPr>
            <a:lvl2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2pPr>
            <a:lvl3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3pPr>
            <a:lvl4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4pPr>
            <a:lvl5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5pPr>
            <a:lvl6pPr marL="4572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6pPr>
            <a:lvl7pPr marL="9144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7pPr>
            <a:lvl8pPr marL="13716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8pPr>
            <a:lvl9pPr marL="18288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9pPr>
          </a:lstStyle>
          <a:p>
            <a:pPr algn="ctr"/>
            <a:r>
              <a:rPr lang="en-US" sz="4000" dirty="0" smtClean="0"/>
              <a:t>The Metrics</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19</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71303920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Overview</a:t>
            </a:r>
            <a:endParaRPr lang="en-US" dirty="0"/>
          </a:p>
        </p:txBody>
      </p:sp>
      <p:sp>
        <p:nvSpPr>
          <p:cNvPr id="3" name="Content Placeholder 2"/>
          <p:cNvSpPr>
            <a:spLocks noGrp="1"/>
          </p:cNvSpPr>
          <p:nvPr>
            <p:ph idx="1"/>
          </p:nvPr>
        </p:nvSpPr>
        <p:spPr>
          <a:xfrm>
            <a:off x="457199" y="1201738"/>
            <a:ext cx="8229600" cy="4932362"/>
          </a:xfrm>
        </p:spPr>
        <p:txBody>
          <a:bodyPr>
            <a:normAutofit/>
          </a:bodyPr>
          <a:lstStyle/>
          <a:p>
            <a:pPr>
              <a:spcBef>
                <a:spcPts val="0"/>
              </a:spcBef>
            </a:pPr>
            <a:r>
              <a:rPr lang="en-US" sz="1800" dirty="0"/>
              <a:t>Part </a:t>
            </a:r>
            <a:r>
              <a:rPr lang="en-US" sz="1800" dirty="0" smtClean="0"/>
              <a:t>1:</a:t>
            </a:r>
            <a:endParaRPr lang="en-US" sz="1800" dirty="0"/>
          </a:p>
          <a:p>
            <a:pPr lvl="1">
              <a:spcBef>
                <a:spcPts val="0"/>
              </a:spcBef>
            </a:pPr>
            <a:r>
              <a:rPr lang="en-US" sz="1800" dirty="0" smtClean="0"/>
              <a:t>What is Science Engagement?</a:t>
            </a:r>
            <a:endParaRPr lang="en-US" sz="1800" dirty="0"/>
          </a:p>
          <a:p>
            <a:pPr lvl="1">
              <a:spcBef>
                <a:spcPts val="0"/>
              </a:spcBef>
            </a:pPr>
            <a:r>
              <a:rPr lang="en-US" sz="1800" dirty="0"/>
              <a:t>Science DMZ Introduction &amp; Motivation</a:t>
            </a:r>
          </a:p>
          <a:p>
            <a:pPr lvl="1">
              <a:spcBef>
                <a:spcPts val="0"/>
              </a:spcBef>
            </a:pPr>
            <a:r>
              <a:rPr lang="en-US" sz="1800" dirty="0"/>
              <a:t>Science DMZ Architecture</a:t>
            </a:r>
          </a:p>
          <a:p>
            <a:pPr>
              <a:spcBef>
                <a:spcPts val="0"/>
              </a:spcBef>
            </a:pPr>
            <a:r>
              <a:rPr lang="en-US" sz="1800" dirty="0" smtClean="0"/>
              <a:t>Part 2:</a:t>
            </a:r>
          </a:p>
          <a:p>
            <a:pPr lvl="1">
              <a:spcBef>
                <a:spcPts val="0"/>
              </a:spcBef>
            </a:pPr>
            <a:r>
              <a:rPr lang="en-US" sz="1800" dirty="0"/>
              <a:t>Science DMZ Security Best Practices</a:t>
            </a:r>
          </a:p>
          <a:p>
            <a:pPr>
              <a:spcBef>
                <a:spcPts val="0"/>
              </a:spcBef>
            </a:pPr>
            <a:r>
              <a:rPr lang="en-US" sz="1800" dirty="0">
                <a:solidFill>
                  <a:srgbClr val="000000"/>
                </a:solidFill>
              </a:rPr>
              <a:t>Part 3:</a:t>
            </a:r>
          </a:p>
          <a:p>
            <a:pPr lvl="1">
              <a:spcBef>
                <a:spcPts val="0"/>
              </a:spcBef>
            </a:pPr>
            <a:r>
              <a:rPr lang="en-US" sz="1800" dirty="0">
                <a:solidFill>
                  <a:srgbClr val="000000"/>
                </a:solidFill>
              </a:rPr>
              <a:t>The Data Transfer Node</a:t>
            </a:r>
          </a:p>
          <a:p>
            <a:pPr lvl="1">
              <a:spcBef>
                <a:spcPts val="0"/>
              </a:spcBef>
            </a:pPr>
            <a:r>
              <a:rPr lang="en-US" sz="1800" dirty="0">
                <a:solidFill>
                  <a:srgbClr val="000000"/>
                </a:solidFill>
              </a:rPr>
              <a:t>Data Transfer Tools</a:t>
            </a:r>
          </a:p>
          <a:p>
            <a:pPr lvl="1">
              <a:spcBef>
                <a:spcPts val="0"/>
              </a:spcBef>
            </a:pPr>
            <a:r>
              <a:rPr lang="en-US" sz="1800" dirty="0" smtClean="0">
                <a:solidFill>
                  <a:srgbClr val="000000"/>
                </a:solidFill>
              </a:rPr>
              <a:t>Globus Connect Personal</a:t>
            </a:r>
            <a:endParaRPr lang="en-US" sz="1800" dirty="0">
              <a:solidFill>
                <a:srgbClr val="000000"/>
              </a:solidFill>
            </a:endParaRPr>
          </a:p>
          <a:p>
            <a:pPr>
              <a:spcBef>
                <a:spcPts val="0"/>
              </a:spcBef>
            </a:pPr>
            <a:r>
              <a:rPr lang="en-US" sz="1800" b="1" dirty="0" smtClean="0">
                <a:solidFill>
                  <a:srgbClr val="FF0000"/>
                </a:solidFill>
              </a:rPr>
              <a:t>Part </a:t>
            </a:r>
            <a:r>
              <a:rPr lang="en-US" sz="1800" b="1" dirty="0">
                <a:solidFill>
                  <a:srgbClr val="FF0000"/>
                </a:solidFill>
              </a:rPr>
              <a:t>4</a:t>
            </a:r>
            <a:r>
              <a:rPr lang="en-US" sz="1800" b="1" dirty="0" smtClean="0">
                <a:solidFill>
                  <a:srgbClr val="FF0000"/>
                </a:solidFill>
              </a:rPr>
              <a:t>:</a:t>
            </a:r>
          </a:p>
          <a:p>
            <a:pPr lvl="1">
              <a:spcBef>
                <a:spcPts val="0"/>
              </a:spcBef>
            </a:pPr>
            <a:r>
              <a:rPr lang="en-US" sz="1800" b="1" dirty="0" err="1">
                <a:solidFill>
                  <a:srgbClr val="FF0000"/>
                </a:solidFill>
              </a:rPr>
              <a:t>p</a:t>
            </a:r>
            <a:r>
              <a:rPr lang="en-US" sz="1800" b="1" dirty="0" err="1" smtClean="0">
                <a:solidFill>
                  <a:srgbClr val="FF0000"/>
                </a:solidFill>
              </a:rPr>
              <a:t>erfSONAR</a:t>
            </a:r>
            <a:endParaRPr lang="en-US" sz="1800" b="1" dirty="0" smtClean="0">
              <a:solidFill>
                <a:srgbClr val="FF0000"/>
              </a:solidFill>
            </a:endParaRPr>
          </a:p>
          <a:p>
            <a:pPr>
              <a:spcBef>
                <a:spcPts val="0"/>
              </a:spcBef>
            </a:pPr>
            <a:r>
              <a:rPr lang="en-US" sz="1800" dirty="0" smtClean="0"/>
              <a:t>Part 5:</a:t>
            </a:r>
          </a:p>
          <a:p>
            <a:pPr lvl="1">
              <a:spcBef>
                <a:spcPts val="0"/>
              </a:spcBef>
            </a:pPr>
            <a:r>
              <a:rPr lang="en-US" sz="1600" dirty="0" smtClean="0"/>
              <a:t>SDN and the Science DMZ</a:t>
            </a:r>
            <a:endParaRPr lang="en-US" sz="1600" dirty="0"/>
          </a:p>
          <a:p>
            <a:pPr>
              <a:spcBef>
                <a:spcPts val="0"/>
              </a:spcBef>
            </a:pPr>
            <a:r>
              <a:rPr lang="en-US" sz="1800" dirty="0" smtClean="0"/>
              <a:t>Conclusions </a:t>
            </a:r>
            <a:r>
              <a:rPr lang="en-US" sz="1800" dirty="0"/>
              <a:t>&amp; Discussion</a:t>
            </a:r>
          </a:p>
          <a:p>
            <a:pPr marL="0" indent="0"/>
            <a:endParaRPr lang="en-US" sz="1800" dirty="0" smtClean="0"/>
          </a:p>
          <a:p>
            <a:pPr marL="0" indent="0"/>
            <a:endParaRPr lang="en-US" sz="1800"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06851697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3-07-01 at 8.27.06 PM.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207" y="748696"/>
            <a:ext cx="5931807" cy="4991704"/>
          </a:xfrm>
          <a:prstGeom prst="rect">
            <a:avLst/>
          </a:prstGeom>
        </p:spPr>
      </p:pic>
      <p:sp>
        <p:nvSpPr>
          <p:cNvPr id="6" name="Title 1"/>
          <p:cNvSpPr txBox="1">
            <a:spLocks/>
          </p:cNvSpPr>
          <p:nvPr/>
        </p:nvSpPr>
        <p:spPr bwMode="auto">
          <a:xfrm>
            <a:off x="0" y="197354"/>
            <a:ext cx="9144000" cy="65294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defTabSz="457200" rtl="0" eaLnBrk="0" fontAlgn="base" hangingPunct="0">
              <a:spcBef>
                <a:spcPct val="0"/>
              </a:spcBef>
              <a:spcAft>
                <a:spcPct val="0"/>
              </a:spcAft>
              <a:defRPr sz="2800" kern="1200">
                <a:solidFill>
                  <a:schemeClr val="tx1"/>
                </a:solidFill>
                <a:latin typeface="+mj-lt"/>
                <a:ea typeface="ＭＳ Ｐゴシック" pitchFamily="-108" charset="-128"/>
                <a:cs typeface="ＭＳ Ｐゴシック" pitchFamily="-108" charset="-128"/>
              </a:defRPr>
            </a:lvl1pPr>
            <a:lvl2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2pPr>
            <a:lvl3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3pPr>
            <a:lvl4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4pPr>
            <a:lvl5pPr algn="l" defTabSz="457200" rtl="0" eaLnBrk="0" fontAlgn="base" hangingPunct="0">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5pPr>
            <a:lvl6pPr marL="4572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6pPr>
            <a:lvl7pPr marL="9144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7pPr>
            <a:lvl8pPr marL="13716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8pPr>
            <a:lvl9pPr marL="1828800" algn="l" defTabSz="457200" rtl="0" fontAlgn="base">
              <a:spcBef>
                <a:spcPct val="0"/>
              </a:spcBef>
              <a:spcAft>
                <a:spcPct val="0"/>
              </a:spcAft>
              <a:defRPr sz="2800">
                <a:solidFill>
                  <a:schemeClr val="tx1"/>
                </a:solidFill>
                <a:latin typeface="Arial" pitchFamily="-108" charset="0"/>
                <a:ea typeface="ＭＳ Ｐゴシック" pitchFamily="-108" charset="-128"/>
                <a:cs typeface="ＭＳ Ｐゴシック" pitchFamily="-108" charset="-128"/>
              </a:defRPr>
            </a:lvl9pPr>
          </a:lstStyle>
          <a:p>
            <a:pPr algn="ctr"/>
            <a:r>
              <a:rPr lang="en-US" dirty="0" err="1" smtClean="0"/>
              <a:t>perfSONAR</a:t>
            </a:r>
            <a:r>
              <a:rPr lang="en-US" dirty="0" smtClean="0"/>
              <a:t> Dashboard: </a:t>
            </a:r>
            <a:r>
              <a:rPr lang="en-US" dirty="0" smtClean="0">
                <a:hlinkClick r:id="rId3"/>
              </a:rPr>
              <a:t>http://ps-dashboard.es.net</a:t>
            </a:r>
            <a:r>
              <a:rPr lang="en-US" dirty="0" smtClean="0"/>
              <a:t> </a:t>
            </a:r>
            <a:endParaRPr lang="en-US" dirty="0"/>
          </a:p>
        </p:txBody>
      </p:sp>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20</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16641176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Regular perfSONAR Tests</a:t>
            </a:r>
            <a:endParaRPr lang="en-US" sz="4000" dirty="0"/>
          </a:p>
        </p:txBody>
      </p:sp>
      <p:sp>
        <p:nvSpPr>
          <p:cNvPr id="3" name="Content Placeholder 2"/>
          <p:cNvSpPr>
            <a:spLocks noGrp="1"/>
          </p:cNvSpPr>
          <p:nvPr>
            <p:ph idx="1"/>
          </p:nvPr>
        </p:nvSpPr>
        <p:spPr>
          <a:xfrm>
            <a:off x="457200" y="1417638"/>
            <a:ext cx="8229600" cy="4525963"/>
          </a:xfrm>
        </p:spPr>
        <p:txBody>
          <a:bodyPr/>
          <a:lstStyle/>
          <a:p>
            <a:r>
              <a:rPr lang="en-US" sz="1900" dirty="0" smtClean="0"/>
              <a:t>We run regular tests to check for two things</a:t>
            </a:r>
          </a:p>
          <a:p>
            <a:pPr lvl="1"/>
            <a:r>
              <a:rPr lang="en-US" sz="1800" dirty="0" smtClean="0"/>
              <a:t>TCP throughput</a:t>
            </a:r>
          </a:p>
          <a:p>
            <a:pPr lvl="1"/>
            <a:r>
              <a:rPr lang="en-US" sz="1800" dirty="0" smtClean="0"/>
              <a:t>One way delay and packet loss</a:t>
            </a:r>
          </a:p>
          <a:p>
            <a:r>
              <a:rPr lang="en-US" sz="1900" dirty="0" smtClean="0"/>
              <a:t>perfSONAR has mechanisms for managing regular testing between perfSONAR hosts</a:t>
            </a:r>
          </a:p>
          <a:p>
            <a:pPr lvl="1"/>
            <a:r>
              <a:rPr lang="en-US" sz="1800" dirty="0" smtClean="0"/>
              <a:t>Statistics collection and archiving</a:t>
            </a:r>
          </a:p>
          <a:p>
            <a:pPr lvl="1"/>
            <a:r>
              <a:rPr lang="en-US" sz="1800" dirty="0" smtClean="0"/>
              <a:t>Graphs</a:t>
            </a:r>
          </a:p>
          <a:p>
            <a:pPr lvl="1"/>
            <a:r>
              <a:rPr lang="en-US" sz="1800" dirty="0" smtClean="0"/>
              <a:t>Dashboard display</a:t>
            </a:r>
          </a:p>
          <a:p>
            <a:pPr lvl="1"/>
            <a:r>
              <a:rPr lang="en-US" sz="1800" dirty="0" smtClean="0"/>
              <a:t>Integrate with NAGIOS</a:t>
            </a:r>
          </a:p>
          <a:p>
            <a:r>
              <a:rPr lang="en-US" sz="1900" dirty="0" smtClean="0"/>
              <a:t>This infrastructure is deployed now – perfSONAR hosts at facilities can take advantage of it</a:t>
            </a:r>
          </a:p>
          <a:p>
            <a:r>
              <a:rPr lang="en-US" sz="1900" dirty="0" smtClean="0"/>
              <a:t>At-a-glance health check for data infrastructure</a:t>
            </a:r>
            <a:endParaRPr lang="en-US" sz="19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21</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70772669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Content Placeholder 2"/>
          <p:cNvSpPr>
            <a:spLocks noGrp="1"/>
          </p:cNvSpPr>
          <p:nvPr>
            <p:ph idx="1"/>
          </p:nvPr>
        </p:nvSpPr>
        <p:spPr>
          <a:xfrm>
            <a:off x="457200" y="1244599"/>
            <a:ext cx="8229600" cy="4881563"/>
          </a:xfrm>
        </p:spPr>
        <p:txBody>
          <a:bodyPr>
            <a:normAutofit fontScale="77500" lnSpcReduction="20000"/>
          </a:bodyPr>
          <a:lstStyle/>
          <a:p>
            <a:pPr>
              <a:defRPr/>
            </a:pPr>
            <a:r>
              <a:rPr lang="en-US" dirty="0" smtClean="0"/>
              <a:t>What are you going to measure?</a:t>
            </a:r>
          </a:p>
          <a:p>
            <a:pPr lvl="1">
              <a:defRPr/>
            </a:pPr>
            <a:r>
              <a:rPr lang="en-US" dirty="0" smtClean="0"/>
              <a:t>Achievable bandwidth</a:t>
            </a:r>
          </a:p>
          <a:p>
            <a:pPr lvl="2">
              <a:defRPr/>
            </a:pPr>
            <a:r>
              <a:rPr lang="en-US" dirty="0" smtClean="0"/>
              <a:t>2-3 regional destinations</a:t>
            </a:r>
          </a:p>
          <a:p>
            <a:pPr lvl="2">
              <a:defRPr/>
            </a:pPr>
            <a:r>
              <a:rPr lang="en-US" dirty="0" smtClean="0"/>
              <a:t>4-8 important collaborators</a:t>
            </a:r>
          </a:p>
          <a:p>
            <a:pPr lvl="2">
              <a:defRPr/>
            </a:pPr>
            <a:r>
              <a:rPr lang="en-US" dirty="0" smtClean="0"/>
              <a:t>4-8 (</a:t>
            </a:r>
            <a:r>
              <a:rPr lang="en-US" i="1" dirty="0" smtClean="0"/>
              <a:t>more if you are willing, especially to start</a:t>
            </a:r>
            <a:r>
              <a:rPr lang="en-US" dirty="0" smtClean="0"/>
              <a:t>) times per day to each destination</a:t>
            </a:r>
          </a:p>
          <a:p>
            <a:pPr lvl="2">
              <a:defRPr/>
            </a:pPr>
            <a:r>
              <a:rPr lang="en-US" dirty="0" smtClean="0"/>
              <a:t>20-30 second tests within a region, longer across </a:t>
            </a:r>
            <a:r>
              <a:rPr lang="en-US" dirty="0"/>
              <a:t>o</a:t>
            </a:r>
            <a:r>
              <a:rPr lang="en-US" dirty="0" smtClean="0"/>
              <a:t>ceans and continents </a:t>
            </a:r>
          </a:p>
          <a:p>
            <a:pPr lvl="1">
              <a:defRPr/>
            </a:pPr>
            <a:r>
              <a:rPr lang="en-US" dirty="0" smtClean="0"/>
              <a:t>Loss/Availability/Latency</a:t>
            </a:r>
          </a:p>
          <a:p>
            <a:pPr lvl="2">
              <a:defRPr/>
            </a:pPr>
            <a:r>
              <a:rPr lang="en-US" dirty="0" smtClean="0"/>
              <a:t>OWAMP:  ~10-20 collaborators over diverse paths</a:t>
            </a:r>
          </a:p>
          <a:p>
            <a:pPr lvl="1">
              <a:defRPr/>
            </a:pPr>
            <a:r>
              <a:rPr lang="en-US" dirty="0" smtClean="0"/>
              <a:t>Interface Utilization &amp; Errors (via SNMP)</a:t>
            </a:r>
          </a:p>
          <a:p>
            <a:pPr>
              <a:defRPr/>
            </a:pPr>
            <a:r>
              <a:rPr lang="en-US" dirty="0" smtClean="0"/>
              <a:t>What are you going to do with the results?</a:t>
            </a:r>
          </a:p>
          <a:p>
            <a:pPr lvl="1">
              <a:defRPr/>
            </a:pPr>
            <a:r>
              <a:rPr lang="en-US" dirty="0" smtClean="0"/>
              <a:t>NAGIOS Alerts</a:t>
            </a:r>
          </a:p>
          <a:p>
            <a:pPr lvl="1">
              <a:defRPr/>
            </a:pPr>
            <a:r>
              <a:rPr lang="en-US" dirty="0" smtClean="0"/>
              <a:t>Reports to user community</a:t>
            </a:r>
          </a:p>
          <a:p>
            <a:pPr lvl="1">
              <a:defRPr/>
            </a:pPr>
            <a:r>
              <a:rPr lang="en-US" dirty="0"/>
              <a:t>D</a:t>
            </a:r>
            <a:r>
              <a:rPr lang="en-US" dirty="0" smtClean="0"/>
              <a:t>ashboard</a:t>
            </a:r>
          </a:p>
        </p:txBody>
      </p:sp>
      <p:sp>
        <p:nvSpPr>
          <p:cNvPr id="7" name="Title 1"/>
          <p:cNvSpPr>
            <a:spLocks noGrp="1"/>
          </p:cNvSpPr>
          <p:nvPr>
            <p:ph type="title"/>
          </p:nvPr>
        </p:nvSpPr>
        <p:spPr>
          <a:xfrm>
            <a:off x="0" y="274638"/>
            <a:ext cx="9144000" cy="668475"/>
          </a:xfrm>
        </p:spPr>
        <p:txBody>
          <a:bodyPr>
            <a:normAutofit fontScale="90000"/>
          </a:bodyPr>
          <a:lstStyle/>
          <a:p>
            <a:r>
              <a:rPr lang="en-US" dirty="0" smtClean="0"/>
              <a:t>Develop a Test Plan</a:t>
            </a: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22</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87390601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200" y="1181100"/>
            <a:ext cx="8229600" cy="5080000"/>
          </a:xfrm>
        </p:spPr>
        <p:txBody>
          <a:bodyPr>
            <a:normAutofit fontScale="55000" lnSpcReduction="20000"/>
          </a:bodyPr>
          <a:lstStyle/>
          <a:p>
            <a:pPr>
              <a:defRPr/>
            </a:pPr>
            <a:r>
              <a:rPr lang="en-US" dirty="0">
                <a:hlinkClick r:id="rId2"/>
              </a:rPr>
              <a:t>http://psps.perfsonar.net/toolkit/</a:t>
            </a:r>
            <a:r>
              <a:rPr lang="en-US" dirty="0" smtClean="0">
                <a:hlinkClick r:id="rId2"/>
              </a:rPr>
              <a:t>hardware.html</a:t>
            </a:r>
            <a:r>
              <a:rPr lang="en-US" dirty="0" smtClean="0"/>
              <a:t> </a:t>
            </a:r>
          </a:p>
          <a:p>
            <a:pPr>
              <a:defRPr/>
            </a:pPr>
            <a:r>
              <a:rPr lang="en-US" sz="3500" dirty="0" smtClean="0"/>
              <a:t>Dedicated </a:t>
            </a:r>
            <a:r>
              <a:rPr lang="en-US" sz="3500" dirty="0" err="1" smtClean="0"/>
              <a:t>perfSONAR</a:t>
            </a:r>
            <a:r>
              <a:rPr lang="en-US" sz="3500" dirty="0" smtClean="0"/>
              <a:t> hardware is best</a:t>
            </a:r>
          </a:p>
          <a:p>
            <a:pPr lvl="1">
              <a:defRPr/>
            </a:pPr>
            <a:r>
              <a:rPr lang="en-US" sz="3100" dirty="0" smtClean="0"/>
              <a:t>Server class is a good choice</a:t>
            </a:r>
          </a:p>
          <a:p>
            <a:pPr lvl="1">
              <a:defRPr/>
            </a:pPr>
            <a:r>
              <a:rPr lang="en-US" sz="3100" dirty="0" smtClean="0"/>
              <a:t>Desktop/Laptop/Mini (Mac, Shuttle) can be problematic, but work in a diagnostic capacity</a:t>
            </a:r>
          </a:p>
          <a:p>
            <a:pPr>
              <a:defRPr/>
            </a:pPr>
            <a:r>
              <a:rPr lang="en-US" sz="3500" dirty="0" smtClean="0"/>
              <a:t>Other applications will perturb results</a:t>
            </a:r>
          </a:p>
          <a:p>
            <a:pPr>
              <a:defRPr/>
            </a:pPr>
            <a:r>
              <a:rPr lang="en-US" sz="3500" dirty="0" smtClean="0"/>
              <a:t>Separate hosts for throughput tests and latency/loss tests is preferred</a:t>
            </a:r>
          </a:p>
          <a:p>
            <a:pPr lvl="1">
              <a:defRPr/>
            </a:pPr>
            <a:r>
              <a:rPr lang="en-US" dirty="0" smtClean="0"/>
              <a:t>Throughput tests can cause increased latency and loss</a:t>
            </a:r>
          </a:p>
          <a:p>
            <a:pPr lvl="1">
              <a:defRPr/>
            </a:pPr>
            <a:r>
              <a:rPr lang="en-US" dirty="0" smtClean="0"/>
              <a:t>Latency tests on a throughput host are still useful however</a:t>
            </a:r>
          </a:p>
          <a:p>
            <a:pPr>
              <a:defRPr/>
            </a:pPr>
            <a:r>
              <a:rPr lang="en-US" sz="3500" dirty="0" smtClean="0"/>
              <a:t>1Gbps </a:t>
            </a:r>
            <a:r>
              <a:rPr lang="en-US" sz="3500" dirty="0" err="1" smtClean="0"/>
              <a:t>vs</a:t>
            </a:r>
            <a:r>
              <a:rPr lang="en-US" sz="3500" dirty="0" smtClean="0"/>
              <a:t> 10Gbps testers</a:t>
            </a:r>
          </a:p>
          <a:p>
            <a:pPr lvl="1">
              <a:defRPr/>
            </a:pPr>
            <a:r>
              <a:rPr lang="en-US" dirty="0" smtClean="0"/>
              <a:t>There are a number of problem that only show up at speeds above 1Gbps</a:t>
            </a:r>
          </a:p>
          <a:p>
            <a:pPr>
              <a:defRPr/>
            </a:pPr>
            <a:r>
              <a:rPr lang="en-US" sz="3500" dirty="0" smtClean="0"/>
              <a:t>Virtual Machines do not always work well as </a:t>
            </a:r>
            <a:r>
              <a:rPr lang="en-US" sz="3500" dirty="0" err="1" smtClean="0"/>
              <a:t>perfSONAR</a:t>
            </a:r>
            <a:r>
              <a:rPr lang="en-US" sz="3500" dirty="0" smtClean="0"/>
              <a:t> hosts (use specific)</a:t>
            </a:r>
          </a:p>
          <a:p>
            <a:pPr lvl="1">
              <a:defRPr/>
            </a:pPr>
            <a:r>
              <a:rPr lang="en-US" dirty="0"/>
              <a:t>C</a:t>
            </a:r>
            <a:r>
              <a:rPr lang="en-US" dirty="0" smtClean="0"/>
              <a:t>lock sync issues are a bit of a factor</a:t>
            </a:r>
          </a:p>
          <a:p>
            <a:pPr lvl="1">
              <a:defRPr/>
            </a:pPr>
            <a:r>
              <a:rPr lang="en-US" dirty="0" smtClean="0"/>
              <a:t>throughput is reduced significantly for 10G hosts</a:t>
            </a:r>
          </a:p>
          <a:p>
            <a:pPr lvl="1">
              <a:defRPr/>
            </a:pPr>
            <a:r>
              <a:rPr lang="en-US" dirty="0" smtClean="0"/>
              <a:t>VM technology and motherboard technology has come a long way, YMMV</a:t>
            </a:r>
          </a:p>
          <a:p>
            <a:pPr lvl="1">
              <a:defRPr/>
            </a:pPr>
            <a:r>
              <a:rPr lang="en-US" dirty="0" smtClean="0"/>
              <a:t>NDT/NAGIOS/SNMP/1G BWCTL are good choices for a VM, OWAMP/10G BWCTL are not</a:t>
            </a:r>
            <a:endParaRPr lang="en-US" dirty="0"/>
          </a:p>
        </p:txBody>
      </p:sp>
      <p:sp>
        <p:nvSpPr>
          <p:cNvPr id="9" name="Title 1"/>
          <p:cNvSpPr>
            <a:spLocks noGrp="1"/>
          </p:cNvSpPr>
          <p:nvPr>
            <p:ph type="title"/>
          </p:nvPr>
        </p:nvSpPr>
        <p:spPr>
          <a:xfrm>
            <a:off x="0" y="274638"/>
            <a:ext cx="9144000" cy="1143000"/>
          </a:xfrm>
        </p:spPr>
        <p:txBody>
          <a:bodyPr>
            <a:normAutofit/>
          </a:bodyPr>
          <a:lstStyle/>
          <a:p>
            <a:r>
              <a:rPr lang="en-US" sz="4000" dirty="0" smtClean="0"/>
              <a:t>Host Considerations</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6658274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perfSONAR Deployment Locations</a:t>
            </a:r>
            <a:endParaRPr lang="en-US" dirty="0"/>
          </a:p>
        </p:txBody>
      </p:sp>
      <p:sp>
        <p:nvSpPr>
          <p:cNvPr id="3" name="Content Placeholder 2"/>
          <p:cNvSpPr>
            <a:spLocks noGrp="1"/>
          </p:cNvSpPr>
          <p:nvPr>
            <p:ph idx="1"/>
          </p:nvPr>
        </p:nvSpPr>
        <p:spPr>
          <a:xfrm>
            <a:off x="457200" y="1417638"/>
            <a:ext cx="8229600" cy="5068887"/>
          </a:xfrm>
        </p:spPr>
        <p:txBody>
          <a:bodyPr>
            <a:normAutofit fontScale="70000" lnSpcReduction="20000"/>
          </a:bodyPr>
          <a:lstStyle/>
          <a:p>
            <a:r>
              <a:rPr lang="en-US" dirty="0" smtClean="0"/>
              <a:t>Critical to deploy such that you can test with useful semantics</a:t>
            </a:r>
          </a:p>
          <a:p>
            <a:r>
              <a:rPr lang="en-US" dirty="0"/>
              <a:t>perfSONAR hosts allow parts of the path to be tested separately</a:t>
            </a:r>
          </a:p>
          <a:p>
            <a:pPr lvl="1"/>
            <a:r>
              <a:rPr lang="en-US" dirty="0" smtClean="0"/>
              <a:t>Reduced visibility for devices between </a:t>
            </a:r>
            <a:r>
              <a:rPr lang="en-US" dirty="0"/>
              <a:t>perfSONAR </a:t>
            </a:r>
            <a:r>
              <a:rPr lang="en-US" dirty="0" smtClean="0"/>
              <a:t>hosts</a:t>
            </a:r>
            <a:endParaRPr lang="en-US" dirty="0"/>
          </a:p>
          <a:p>
            <a:pPr lvl="1"/>
            <a:r>
              <a:rPr lang="en-US" dirty="0" smtClean="0"/>
              <a:t>Must rely on counters or other means where perfSONAR can’t go</a:t>
            </a:r>
          </a:p>
          <a:p>
            <a:r>
              <a:rPr lang="en-US" dirty="0" smtClean="0"/>
              <a:t>Effective test methodology derived from protocol behavior</a:t>
            </a:r>
          </a:p>
          <a:p>
            <a:pPr lvl="1"/>
            <a:r>
              <a:rPr lang="en-US" dirty="0" smtClean="0"/>
              <a:t>TCP suffers much more from packet loss as latency increases</a:t>
            </a:r>
          </a:p>
          <a:p>
            <a:pPr lvl="1"/>
            <a:r>
              <a:rPr lang="en-US" dirty="0" smtClean="0"/>
              <a:t>TCP is more likely to cause loss as latency increases</a:t>
            </a:r>
          </a:p>
          <a:p>
            <a:pPr lvl="1"/>
            <a:r>
              <a:rPr lang="en-US" dirty="0" smtClean="0"/>
              <a:t>Testing should leverage this in two ways</a:t>
            </a:r>
          </a:p>
          <a:p>
            <a:pPr lvl="2"/>
            <a:r>
              <a:rPr lang="en-US" dirty="0" smtClean="0"/>
              <a:t>Design tests so that they are likely to fail if there is a problem</a:t>
            </a:r>
          </a:p>
          <a:p>
            <a:pPr lvl="2"/>
            <a:r>
              <a:rPr lang="en-US" dirty="0" smtClean="0"/>
              <a:t>Mimic the behavior of production traffic as much as possible</a:t>
            </a:r>
          </a:p>
          <a:p>
            <a:pPr lvl="1"/>
            <a:r>
              <a:rPr lang="en-US" dirty="0" smtClean="0"/>
              <a:t>Note: don’t design your tests to succeed</a:t>
            </a:r>
          </a:p>
          <a:p>
            <a:pPr lvl="2"/>
            <a:r>
              <a:rPr lang="en-US" dirty="0" smtClean="0"/>
              <a:t>The point is not to “be green” even if there are problems</a:t>
            </a:r>
          </a:p>
          <a:p>
            <a:pPr lvl="2"/>
            <a:r>
              <a:rPr lang="en-US" dirty="0" smtClean="0"/>
              <a:t>The point is to find problems when they come up so that the problems are fixed quickly</a:t>
            </a:r>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90410251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2600" y="1081088"/>
            <a:ext cx="8132763" cy="477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0" y="274638"/>
            <a:ext cx="9144000" cy="1143000"/>
          </a:xfrm>
        </p:spPr>
        <p:txBody>
          <a:bodyPr>
            <a:normAutofit/>
          </a:bodyPr>
          <a:lstStyle/>
          <a:p>
            <a:r>
              <a:rPr lang="en-US" sz="4000" dirty="0" smtClean="0"/>
              <a:t>Sample Site Deployment</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25</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647112668"/>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000000"/>
                </a:solidFill>
              </a:rPr>
              <a:t>Performance Introduction &amp; Motivation</a:t>
            </a:r>
          </a:p>
          <a:p>
            <a:r>
              <a:rPr lang="en-US" dirty="0" err="1" smtClean="0"/>
              <a:t>perfSONAR</a:t>
            </a:r>
            <a:r>
              <a:rPr lang="en-US" dirty="0" smtClean="0"/>
              <a:t> Preliminaries </a:t>
            </a:r>
          </a:p>
          <a:p>
            <a:r>
              <a:rPr lang="en-US" dirty="0" smtClean="0"/>
              <a:t>Deployment </a:t>
            </a:r>
            <a:r>
              <a:rPr lang="en-US" dirty="0"/>
              <a:t>&amp; Regular Testing </a:t>
            </a:r>
            <a:endParaRPr lang="en-US" dirty="0" smtClean="0">
              <a:solidFill>
                <a:srgbClr val="FF0000"/>
              </a:solidFill>
            </a:endParaRPr>
          </a:p>
          <a:p>
            <a:r>
              <a:rPr lang="en-US" dirty="0" err="1" smtClean="0">
                <a:solidFill>
                  <a:srgbClr val="FF0000"/>
                </a:solidFill>
              </a:rPr>
              <a:t>Maddash</a:t>
            </a:r>
            <a:r>
              <a:rPr lang="en-US" dirty="0" smtClean="0">
                <a:solidFill>
                  <a:srgbClr val="FF0000"/>
                </a:solidFill>
              </a:rPr>
              <a:t> </a:t>
            </a:r>
            <a:r>
              <a:rPr lang="en-US" dirty="0">
                <a:solidFill>
                  <a:srgbClr val="FF0000"/>
                </a:solidFill>
              </a:rPr>
              <a:t>Installation &amp; </a:t>
            </a:r>
            <a:r>
              <a:rPr lang="en-US" dirty="0" smtClean="0">
                <a:solidFill>
                  <a:srgbClr val="FF0000"/>
                </a:solidFill>
              </a:rPr>
              <a:t>Use</a:t>
            </a:r>
          </a:p>
          <a:p>
            <a:r>
              <a:rPr lang="en-US" dirty="0" smtClean="0"/>
              <a:t>Tool Use</a:t>
            </a:r>
          </a:p>
          <a:p>
            <a:r>
              <a:rPr lang="en-US" dirty="0" smtClean="0"/>
              <a:t>Common Pitfalls</a:t>
            </a:r>
          </a:p>
          <a:p>
            <a:r>
              <a:rPr lang="en-US" dirty="0" smtClean="0"/>
              <a:t>Debugging Strategies </a:t>
            </a:r>
          </a:p>
          <a:p>
            <a:r>
              <a:rPr lang="en-US" dirty="0" smtClean="0"/>
              <a:t>Use Cases &amp; Success Stories</a:t>
            </a:r>
          </a:p>
          <a:p>
            <a:pPr marL="0" indent="0">
              <a:buNone/>
            </a:pPr>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26</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52737588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&amp; The Mesh </a:t>
            </a:r>
            <a:r>
              <a:rPr lang="en-US" sz="4000" dirty="0" err="1" smtClean="0"/>
              <a:t>Config</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Measurement results are more useful when they can be “seen”, because this implies they will be acted on.  </a:t>
            </a:r>
          </a:p>
          <a:p>
            <a:r>
              <a:rPr lang="en-US" sz="2400" dirty="0" err="1" smtClean="0"/>
              <a:t>Maddash</a:t>
            </a:r>
            <a:r>
              <a:rPr lang="en-US" sz="2400" dirty="0" smtClean="0"/>
              <a:t> is a software package that can be used to visualize the results of many </a:t>
            </a:r>
            <a:r>
              <a:rPr lang="en-US" sz="2400" dirty="0" err="1" smtClean="0"/>
              <a:t>perfSONAR</a:t>
            </a:r>
            <a:r>
              <a:rPr lang="en-US" sz="2400" dirty="0" smtClean="0"/>
              <a:t> tests</a:t>
            </a:r>
          </a:p>
          <a:p>
            <a:r>
              <a:rPr lang="en-US" sz="2400" dirty="0" smtClean="0"/>
              <a:t>The Mesh </a:t>
            </a:r>
            <a:r>
              <a:rPr lang="en-US" sz="2400" dirty="0" err="1" smtClean="0"/>
              <a:t>Config</a:t>
            </a:r>
            <a:r>
              <a:rPr lang="en-US" sz="2400" dirty="0" smtClean="0"/>
              <a:t> is a way to manage multiple nodes, by giving them a uniform testing schedule</a:t>
            </a:r>
          </a:p>
          <a:p>
            <a:pPr lvl="1"/>
            <a:r>
              <a:rPr lang="en-US" sz="2000" dirty="0" smtClean="0"/>
              <a:t>E.g. this is in contrast to the other method of configuration we d-did – manually entering our tests.  </a:t>
            </a:r>
          </a:p>
          <a:p>
            <a:pPr lvl="1"/>
            <a:r>
              <a:rPr lang="en-US" sz="2000" dirty="0" smtClean="0"/>
              <a:t>Changes node from ‘testing as an island’ to being a part of a larger testing strategy</a:t>
            </a:r>
            <a:endParaRPr lang="en-US" sz="2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27</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866782043"/>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Performance Island</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28</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5" name="Picture 4" descr="1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999" y="1275799"/>
            <a:ext cx="6333067" cy="5520323"/>
          </a:xfrm>
          <a:prstGeom prst="rect">
            <a:avLst/>
          </a:prstGeom>
        </p:spPr>
      </p:pic>
    </p:spTree>
    <p:extLst>
      <p:ext uri="{BB962C8B-B14F-4D97-AF65-F5344CB8AC3E}">
        <p14:creationId xmlns:p14="http://schemas.microsoft.com/office/powerpoint/2010/main" val="2848739055"/>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Performance Coordination</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29</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3" name="Picture 2" descr="12.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2000" y="936660"/>
            <a:ext cx="6985000" cy="5676900"/>
          </a:xfrm>
          <a:prstGeom prst="rect">
            <a:avLst/>
          </a:prstGeom>
        </p:spPr>
      </p:pic>
    </p:spTree>
    <p:extLst>
      <p:ext uri="{BB962C8B-B14F-4D97-AF65-F5344CB8AC3E}">
        <p14:creationId xmlns:p14="http://schemas.microsoft.com/office/powerpoint/2010/main" val="141045345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8661400" cy="697200"/>
          </a:xfrm>
        </p:spPr>
        <p:txBody>
          <a:bodyPr/>
          <a:lstStyle/>
          <a:p>
            <a:r>
              <a:rPr lang="en-US" sz="2700" dirty="0" smtClean="0"/>
              <a:t>The Data Transfer </a:t>
            </a:r>
            <a:r>
              <a:rPr lang="en-US" sz="2700" dirty="0" err="1" smtClean="0"/>
              <a:t>Superfecta</a:t>
            </a:r>
            <a:r>
              <a:rPr lang="en-US" sz="2700" dirty="0" smtClean="0"/>
              <a:t>: “Science DMZ” Model</a:t>
            </a:r>
            <a:endParaRPr lang="en-US" sz="2700" dirty="0"/>
          </a:p>
        </p:txBody>
      </p:sp>
      <p:sp>
        <p:nvSpPr>
          <p:cNvPr id="8" name="TextBox 7"/>
          <p:cNvSpPr txBox="1"/>
          <p:nvPr/>
        </p:nvSpPr>
        <p:spPr>
          <a:xfrm>
            <a:off x="0" y="2898770"/>
            <a:ext cx="2908300" cy="1015663"/>
          </a:xfrm>
          <a:prstGeom prst="rect">
            <a:avLst/>
          </a:prstGeom>
          <a:noFill/>
        </p:spPr>
        <p:txBody>
          <a:bodyPr wrap="square" rtlCol="0">
            <a:spAutoFit/>
          </a:bodyPr>
          <a:lstStyle/>
          <a:p>
            <a:pPr marL="0" lvl="1"/>
            <a:r>
              <a:rPr lang="en-US" dirty="0"/>
              <a:t>Data Transfer </a:t>
            </a:r>
            <a:r>
              <a:rPr lang="en-US" dirty="0" smtClean="0"/>
              <a:t>Node</a:t>
            </a:r>
          </a:p>
          <a:p>
            <a:pPr marL="285750" indent="-285750">
              <a:buFont typeface="Arial"/>
              <a:buChar char="•"/>
            </a:pPr>
            <a:r>
              <a:rPr lang="en-US" sz="1400" dirty="0"/>
              <a:t>High performance</a:t>
            </a:r>
          </a:p>
          <a:p>
            <a:pPr marL="285750" indent="-285750">
              <a:buFont typeface="Arial"/>
              <a:buChar char="•"/>
            </a:pPr>
            <a:r>
              <a:rPr lang="en-US" sz="1400" dirty="0" smtClean="0"/>
              <a:t>Configured </a:t>
            </a:r>
            <a:r>
              <a:rPr lang="en-US" sz="1400" dirty="0"/>
              <a:t>for data transfer</a:t>
            </a:r>
          </a:p>
          <a:p>
            <a:pPr marL="285750" indent="-285750">
              <a:buFont typeface="Arial"/>
              <a:buChar char="•"/>
            </a:pPr>
            <a:r>
              <a:rPr lang="en-US" sz="1400" dirty="0"/>
              <a:t>Proper tools</a:t>
            </a:r>
          </a:p>
        </p:txBody>
      </p:sp>
      <p:sp>
        <p:nvSpPr>
          <p:cNvPr id="17" name="TextBox 16"/>
          <p:cNvSpPr txBox="1"/>
          <p:nvPr/>
        </p:nvSpPr>
        <p:spPr>
          <a:xfrm>
            <a:off x="6722882" y="2726387"/>
            <a:ext cx="2421118" cy="1877437"/>
          </a:xfrm>
          <a:prstGeom prst="rect">
            <a:avLst/>
          </a:prstGeom>
          <a:noFill/>
        </p:spPr>
        <p:txBody>
          <a:bodyPr wrap="square" rtlCol="0">
            <a:spAutoFit/>
          </a:bodyPr>
          <a:lstStyle/>
          <a:p>
            <a:r>
              <a:rPr lang="en-US" b="1" dirty="0" err="1" smtClean="0">
                <a:solidFill>
                  <a:srgbClr val="FF0000"/>
                </a:solidFill>
              </a:rPr>
              <a:t>perfSONAR</a:t>
            </a:r>
            <a:r>
              <a:rPr lang="en-US" b="1" dirty="0" smtClean="0">
                <a:solidFill>
                  <a:srgbClr val="FF0000"/>
                </a:solidFill>
              </a:rPr>
              <a:t>            </a:t>
            </a:r>
          </a:p>
          <a:p>
            <a:pPr marL="285750" indent="-285750">
              <a:buFont typeface="Arial"/>
              <a:buChar char="•"/>
            </a:pPr>
            <a:r>
              <a:rPr lang="en-US" sz="1400" b="1" dirty="0" smtClean="0">
                <a:solidFill>
                  <a:srgbClr val="FF0000"/>
                </a:solidFill>
              </a:rPr>
              <a:t>Enables fault isolation</a:t>
            </a:r>
          </a:p>
          <a:p>
            <a:pPr marL="285750" indent="-285750">
              <a:buFont typeface="Arial"/>
              <a:buChar char="•"/>
            </a:pPr>
            <a:r>
              <a:rPr lang="en-US" sz="1400" b="1" dirty="0" smtClean="0">
                <a:solidFill>
                  <a:srgbClr val="FF0000"/>
                </a:solidFill>
              </a:rPr>
              <a:t>Verify </a:t>
            </a:r>
            <a:r>
              <a:rPr lang="en-US" sz="1400" b="1" dirty="0">
                <a:solidFill>
                  <a:srgbClr val="FF0000"/>
                </a:solidFill>
              </a:rPr>
              <a:t>correct operation</a:t>
            </a:r>
          </a:p>
          <a:p>
            <a:pPr marL="285750" indent="-285750">
              <a:buFont typeface="Arial"/>
              <a:buChar char="•"/>
            </a:pPr>
            <a:r>
              <a:rPr lang="en-US" sz="1400" b="1" dirty="0">
                <a:solidFill>
                  <a:srgbClr val="FF0000"/>
                </a:solidFill>
              </a:rPr>
              <a:t>Widely </a:t>
            </a:r>
            <a:r>
              <a:rPr lang="en-US" sz="1400" b="1" dirty="0" smtClean="0">
                <a:solidFill>
                  <a:srgbClr val="FF0000"/>
                </a:solidFill>
              </a:rPr>
              <a:t>deployed in ESnet and other networks, as well as sites and facilities</a:t>
            </a:r>
            <a:endParaRPr lang="en-US" sz="1400" b="1" dirty="0">
              <a:solidFill>
                <a:srgbClr val="FF0000"/>
              </a:solidFill>
            </a:endParaRPr>
          </a:p>
        </p:txBody>
      </p:sp>
      <p:sp>
        <p:nvSpPr>
          <p:cNvPr id="19" name="TextBox 18"/>
          <p:cNvSpPr txBox="1"/>
          <p:nvPr/>
        </p:nvSpPr>
        <p:spPr>
          <a:xfrm>
            <a:off x="3202959" y="5255419"/>
            <a:ext cx="3144824" cy="1231106"/>
          </a:xfrm>
          <a:prstGeom prst="rect">
            <a:avLst/>
          </a:prstGeom>
          <a:noFill/>
        </p:spPr>
        <p:txBody>
          <a:bodyPr wrap="square" rtlCol="0">
            <a:spAutoFit/>
          </a:bodyPr>
          <a:lstStyle/>
          <a:p>
            <a:r>
              <a:rPr lang="en-US" dirty="0" smtClean="0"/>
              <a:t>Science DMZ</a:t>
            </a:r>
          </a:p>
          <a:p>
            <a:pPr marL="285750" indent="-285750">
              <a:buFont typeface="Arial"/>
              <a:buChar char="•"/>
            </a:pPr>
            <a:r>
              <a:rPr lang="en-US" sz="1400" dirty="0" smtClean="0"/>
              <a:t>Dedicated location for DTN</a:t>
            </a:r>
          </a:p>
          <a:p>
            <a:pPr marL="285750" indent="-285750">
              <a:buFont typeface="Arial"/>
              <a:buChar char="•"/>
            </a:pPr>
            <a:r>
              <a:rPr lang="en-US" sz="1400" dirty="0" smtClean="0"/>
              <a:t>Proper security </a:t>
            </a:r>
          </a:p>
          <a:p>
            <a:pPr marL="285750" indent="-285750">
              <a:buFont typeface="Arial"/>
              <a:buChar char="•"/>
            </a:pPr>
            <a:r>
              <a:rPr lang="en-US" sz="1400" dirty="0" smtClean="0"/>
              <a:t>Easy to deploy - no </a:t>
            </a:r>
            <a:r>
              <a:rPr lang="en-US" sz="1400" dirty="0"/>
              <a:t>need to redesign the whole </a:t>
            </a:r>
            <a:r>
              <a:rPr lang="en-US" sz="1400" dirty="0" smtClean="0"/>
              <a:t>network</a:t>
            </a:r>
            <a:endParaRPr lang="en-US" sz="1400" dirty="0"/>
          </a:p>
        </p:txBody>
      </p:sp>
      <p:grpSp>
        <p:nvGrpSpPr>
          <p:cNvPr id="22" name="Group 21"/>
          <p:cNvGrpSpPr/>
          <p:nvPr/>
        </p:nvGrpSpPr>
        <p:grpSpPr>
          <a:xfrm>
            <a:off x="4711701" y="2603927"/>
            <a:ext cx="2179449" cy="1930400"/>
            <a:chOff x="3948446" y="3263045"/>
            <a:chExt cx="2778125" cy="2528156"/>
          </a:xfrm>
        </p:grpSpPr>
        <p:sp>
          <p:nvSpPr>
            <p:cNvPr id="26" name="Freeform 25"/>
            <p:cNvSpPr/>
            <p:nvPr/>
          </p:nvSpPr>
          <p:spPr>
            <a:xfrm>
              <a:off x="3948446" y="3263045"/>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30" name="TextBox 29"/>
            <p:cNvSpPr txBox="1"/>
            <p:nvPr/>
          </p:nvSpPr>
          <p:spPr>
            <a:xfrm>
              <a:off x="4796172" y="3987800"/>
              <a:ext cx="1930399" cy="967394"/>
            </a:xfrm>
            <a:prstGeom prst="rect">
              <a:avLst/>
            </a:prstGeom>
            <a:noFill/>
          </p:spPr>
          <p:txBody>
            <a:bodyPr wrap="square" rtlCol="0">
              <a:spAutoFit/>
            </a:bodyPr>
            <a:lstStyle/>
            <a:p>
              <a:pPr algn="ctr"/>
              <a:r>
                <a:rPr lang="en-US" sz="1400" dirty="0" smtClean="0"/>
                <a:t>Performance Testing &amp; Measurement</a:t>
              </a:r>
              <a:endParaRPr lang="en-US" sz="1400" dirty="0"/>
            </a:p>
          </p:txBody>
        </p:sp>
      </p:grpSp>
      <p:grpSp>
        <p:nvGrpSpPr>
          <p:cNvPr id="31" name="Group 30"/>
          <p:cNvGrpSpPr/>
          <p:nvPr/>
        </p:nvGrpSpPr>
        <p:grpSpPr>
          <a:xfrm>
            <a:off x="2578100" y="2603927"/>
            <a:ext cx="2155056" cy="1930400"/>
            <a:chOff x="3835126" y="3263045"/>
            <a:chExt cx="2747031" cy="2528156"/>
          </a:xfrm>
        </p:grpSpPr>
        <p:sp>
          <p:nvSpPr>
            <p:cNvPr id="32" name="Freeform 31"/>
            <p:cNvSpPr/>
            <p:nvPr/>
          </p:nvSpPr>
          <p:spPr>
            <a:xfrm>
              <a:off x="3948446" y="3263045"/>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a:solidFill>
              <a:schemeClr val="bg1">
                <a:lumMod val="50000"/>
                <a:alpha val="50000"/>
              </a:schemeClr>
            </a:solidFill>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33" name="TextBox 32"/>
            <p:cNvSpPr txBox="1"/>
            <p:nvPr/>
          </p:nvSpPr>
          <p:spPr>
            <a:xfrm>
              <a:off x="3835126" y="3988359"/>
              <a:ext cx="1930399" cy="967394"/>
            </a:xfrm>
            <a:prstGeom prst="rect">
              <a:avLst/>
            </a:prstGeom>
            <a:noFill/>
          </p:spPr>
          <p:txBody>
            <a:bodyPr wrap="square" rtlCol="0">
              <a:spAutoFit/>
            </a:bodyPr>
            <a:lstStyle/>
            <a:p>
              <a:pPr algn="ctr"/>
              <a:r>
                <a:rPr lang="en-US" sz="1400" dirty="0" smtClean="0">
                  <a:solidFill>
                    <a:schemeClr val="bg1">
                      <a:lumMod val="65000"/>
                    </a:schemeClr>
                  </a:solidFill>
                </a:rPr>
                <a:t>Dedicated Systems for Data Transfer</a:t>
              </a:r>
              <a:endParaRPr lang="en-US" sz="1400" dirty="0">
                <a:solidFill>
                  <a:schemeClr val="bg1">
                    <a:lumMod val="65000"/>
                  </a:schemeClr>
                </a:solidFill>
              </a:endParaRPr>
            </a:p>
          </p:txBody>
        </p:sp>
      </p:grpSp>
      <p:grpSp>
        <p:nvGrpSpPr>
          <p:cNvPr id="34" name="Group 33"/>
          <p:cNvGrpSpPr/>
          <p:nvPr/>
        </p:nvGrpSpPr>
        <p:grpSpPr>
          <a:xfrm>
            <a:off x="3678623" y="1726213"/>
            <a:ext cx="2066156" cy="1930400"/>
            <a:chOff x="3948446" y="3263045"/>
            <a:chExt cx="2633711" cy="2528156"/>
          </a:xfrm>
        </p:grpSpPr>
        <p:sp>
          <p:nvSpPr>
            <p:cNvPr id="35" name="Freeform 34"/>
            <p:cNvSpPr/>
            <p:nvPr/>
          </p:nvSpPr>
          <p:spPr>
            <a:xfrm>
              <a:off x="3948446" y="3263045"/>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a:solidFill>
              <a:schemeClr val="bg1">
                <a:lumMod val="50000"/>
                <a:alpha val="50000"/>
              </a:schemeClr>
            </a:solidFill>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36" name="TextBox 35"/>
            <p:cNvSpPr txBox="1"/>
            <p:nvPr/>
          </p:nvSpPr>
          <p:spPr>
            <a:xfrm>
              <a:off x="4314442" y="3754943"/>
              <a:ext cx="1930399" cy="967394"/>
            </a:xfrm>
            <a:prstGeom prst="rect">
              <a:avLst/>
            </a:prstGeom>
            <a:noFill/>
          </p:spPr>
          <p:txBody>
            <a:bodyPr wrap="square" rtlCol="0">
              <a:spAutoFit/>
            </a:bodyPr>
            <a:lstStyle/>
            <a:p>
              <a:pPr algn="ctr"/>
              <a:r>
                <a:rPr lang="en-US" sz="1400" dirty="0" smtClean="0">
                  <a:solidFill>
                    <a:schemeClr val="bg1">
                      <a:lumMod val="65000"/>
                    </a:schemeClr>
                  </a:solidFill>
                </a:rPr>
                <a:t>Engagement with Network Users</a:t>
              </a:r>
              <a:endParaRPr lang="en-US" sz="1400" dirty="0">
                <a:solidFill>
                  <a:schemeClr val="bg1">
                    <a:lumMod val="65000"/>
                  </a:schemeClr>
                </a:solidFill>
              </a:endParaRPr>
            </a:p>
          </p:txBody>
        </p:sp>
      </p:grpSp>
      <p:grpSp>
        <p:nvGrpSpPr>
          <p:cNvPr id="37" name="Group 36"/>
          <p:cNvGrpSpPr/>
          <p:nvPr/>
        </p:nvGrpSpPr>
        <p:grpSpPr>
          <a:xfrm>
            <a:off x="3678623" y="3406602"/>
            <a:ext cx="2066156" cy="1930400"/>
            <a:chOff x="3948446" y="3263045"/>
            <a:chExt cx="2633711" cy="2528156"/>
          </a:xfrm>
        </p:grpSpPr>
        <p:sp>
          <p:nvSpPr>
            <p:cNvPr id="38" name="Freeform 37"/>
            <p:cNvSpPr/>
            <p:nvPr/>
          </p:nvSpPr>
          <p:spPr>
            <a:xfrm>
              <a:off x="3948446" y="3263045"/>
              <a:ext cx="2633711" cy="2528156"/>
            </a:xfrm>
            <a:custGeom>
              <a:avLst/>
              <a:gdLst>
                <a:gd name="connsiteX0" fmla="*/ 0 w 2438400"/>
                <a:gd name="connsiteY0" fmla="*/ 1219200 h 2438400"/>
                <a:gd name="connsiteX1" fmla="*/ 1219200 w 2438400"/>
                <a:gd name="connsiteY1" fmla="*/ 0 h 2438400"/>
                <a:gd name="connsiteX2" fmla="*/ 2438400 w 2438400"/>
                <a:gd name="connsiteY2" fmla="*/ 1219200 h 2438400"/>
                <a:gd name="connsiteX3" fmla="*/ 1219200 w 2438400"/>
                <a:gd name="connsiteY3" fmla="*/ 2438400 h 2438400"/>
                <a:gd name="connsiteX4" fmla="*/ 0 w 2438400"/>
                <a:gd name="connsiteY4" fmla="*/ 1219200 h 2438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8400" h="2438400">
                  <a:moveTo>
                    <a:pt x="0" y="1219200"/>
                  </a:moveTo>
                  <a:cubicBezTo>
                    <a:pt x="0" y="545854"/>
                    <a:pt x="545854" y="0"/>
                    <a:pt x="1219200" y="0"/>
                  </a:cubicBezTo>
                  <a:cubicBezTo>
                    <a:pt x="1892546" y="0"/>
                    <a:pt x="2438400" y="545854"/>
                    <a:pt x="2438400" y="1219200"/>
                  </a:cubicBezTo>
                  <a:cubicBezTo>
                    <a:pt x="2438400" y="1892546"/>
                    <a:pt x="1892546" y="2438400"/>
                    <a:pt x="1219200" y="2438400"/>
                  </a:cubicBezTo>
                  <a:cubicBezTo>
                    <a:pt x="545854" y="2438400"/>
                    <a:pt x="0" y="1892546"/>
                    <a:pt x="0" y="1219200"/>
                  </a:cubicBezTo>
                  <a:close/>
                </a:path>
              </a:pathLst>
            </a:custGeom>
            <a:solidFill>
              <a:schemeClr val="bg1">
                <a:lumMod val="50000"/>
                <a:alpha val="50000"/>
              </a:schemeClr>
            </a:solidFill>
          </p:spPr>
          <p:style>
            <a:lnRef idx="3">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spcFirstLastPara="0" vert="horz" wrap="square" lIns="745744" tIns="629920" rIns="229616" bIns="467360" numCol="1" spcCol="1270" anchor="ctr" anchorCtr="0">
              <a:noAutofit/>
            </a:bodyPr>
            <a:lstStyle/>
            <a:p>
              <a:pPr lvl="0" algn="ctr" defTabSz="2133600">
                <a:lnSpc>
                  <a:spcPct val="90000"/>
                </a:lnSpc>
                <a:spcBef>
                  <a:spcPct val="0"/>
                </a:spcBef>
                <a:spcAft>
                  <a:spcPct val="35000"/>
                </a:spcAft>
              </a:pPr>
              <a:endParaRPr lang="en-US" kern="1200" dirty="0"/>
            </a:p>
          </p:txBody>
        </p:sp>
        <p:sp>
          <p:nvSpPr>
            <p:cNvPr id="39" name="TextBox 38"/>
            <p:cNvSpPr txBox="1"/>
            <p:nvPr/>
          </p:nvSpPr>
          <p:spPr>
            <a:xfrm>
              <a:off x="4327450" y="4513932"/>
              <a:ext cx="1930399" cy="685237"/>
            </a:xfrm>
            <a:prstGeom prst="rect">
              <a:avLst/>
            </a:prstGeom>
            <a:noFill/>
          </p:spPr>
          <p:txBody>
            <a:bodyPr wrap="square" rtlCol="0">
              <a:spAutoFit/>
            </a:bodyPr>
            <a:lstStyle/>
            <a:p>
              <a:pPr algn="ctr"/>
              <a:r>
                <a:rPr lang="en-US" sz="1400" dirty="0" smtClean="0">
                  <a:solidFill>
                    <a:schemeClr val="bg1">
                      <a:lumMod val="65000"/>
                    </a:schemeClr>
                  </a:solidFill>
                </a:rPr>
                <a:t>Network Architecture</a:t>
              </a:r>
              <a:endParaRPr lang="en-US" sz="1400" dirty="0">
                <a:solidFill>
                  <a:schemeClr val="bg1">
                    <a:lumMod val="65000"/>
                  </a:schemeClr>
                </a:solidFill>
              </a:endParaRPr>
            </a:p>
          </p:txBody>
        </p:sp>
      </p:grpSp>
      <p:sp>
        <p:nvSpPr>
          <p:cNvPr id="40" name="TextBox 39"/>
          <p:cNvSpPr txBox="1"/>
          <p:nvPr/>
        </p:nvSpPr>
        <p:spPr>
          <a:xfrm>
            <a:off x="3202959" y="748000"/>
            <a:ext cx="3290699" cy="1015663"/>
          </a:xfrm>
          <a:prstGeom prst="rect">
            <a:avLst/>
          </a:prstGeom>
          <a:noFill/>
        </p:spPr>
        <p:txBody>
          <a:bodyPr wrap="square" rtlCol="0">
            <a:spAutoFit/>
          </a:bodyPr>
          <a:lstStyle/>
          <a:p>
            <a:pPr marL="0" lvl="1"/>
            <a:r>
              <a:rPr lang="en-US" dirty="0" smtClean="0"/>
              <a:t>Engagement</a:t>
            </a:r>
          </a:p>
          <a:p>
            <a:pPr marL="285750" indent="-285750">
              <a:buFont typeface="Arial"/>
              <a:buChar char="•"/>
            </a:pPr>
            <a:r>
              <a:rPr lang="en-US" sz="1400" dirty="0" smtClean="0"/>
              <a:t>Partnerships</a:t>
            </a:r>
          </a:p>
          <a:p>
            <a:pPr marL="285750" indent="-285750">
              <a:buFont typeface="Arial"/>
              <a:buChar char="•"/>
            </a:pPr>
            <a:r>
              <a:rPr lang="en-US" sz="1400" dirty="0" smtClean="0"/>
              <a:t>Education &amp; Consulting</a:t>
            </a:r>
          </a:p>
          <a:p>
            <a:pPr marL="285750" indent="-285750">
              <a:buFont typeface="Arial"/>
              <a:buChar char="•"/>
            </a:pPr>
            <a:r>
              <a:rPr lang="en-US" sz="1400" dirty="0" smtClean="0"/>
              <a:t>Resources &amp; Knowledgebase</a:t>
            </a:r>
            <a:endParaRPr lang="en-US" sz="1400" dirty="0"/>
          </a:p>
        </p:txBody>
      </p:sp>
      <p:sp>
        <p:nvSpPr>
          <p:cNvPr id="21"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931446150"/>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Maddash</a:t>
            </a:r>
            <a:r>
              <a:rPr lang="en-US" sz="4000" dirty="0" smtClean="0"/>
              <a:t> Server Installation</a:t>
            </a:r>
            <a:endParaRPr lang="en-US" sz="4000" dirty="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30</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5" name="Picture 4" descr="Screen Shot 2014-09-15 at 11.53.35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2800" y="1083734"/>
            <a:ext cx="5402151" cy="5215467"/>
          </a:xfrm>
          <a:prstGeom prst="rect">
            <a:avLst/>
          </a:prstGeom>
        </p:spPr>
      </p:pic>
    </p:spTree>
    <p:extLst>
      <p:ext uri="{BB962C8B-B14F-4D97-AF65-F5344CB8AC3E}">
        <p14:creationId xmlns:p14="http://schemas.microsoft.com/office/powerpoint/2010/main" val="259689603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The Final Result</a:t>
            </a:r>
            <a:endParaRPr lang="en-US" sz="4000" dirty="0"/>
          </a:p>
        </p:txBody>
      </p:sp>
      <p:sp>
        <p:nvSpPr>
          <p:cNvPr id="3" name="Content Placeholder 2"/>
          <p:cNvSpPr>
            <a:spLocks noGrp="1"/>
          </p:cNvSpPr>
          <p:nvPr>
            <p:ph idx="1"/>
          </p:nvPr>
        </p:nvSpPr>
        <p:spPr>
          <a:xfrm>
            <a:off x="457200" y="1253067"/>
            <a:ext cx="8229600" cy="4521199"/>
          </a:xfrm>
        </p:spPr>
        <p:txBody>
          <a:bodyPr>
            <a:noAutofit/>
          </a:bodyPr>
          <a:lstStyle/>
          <a:p>
            <a:r>
              <a:rPr lang="en-US" sz="2400" dirty="0" smtClean="0"/>
              <a:t>If you set up at home:</a:t>
            </a:r>
          </a:p>
          <a:p>
            <a:pPr lvl="1"/>
            <a:r>
              <a:rPr lang="en-US" sz="2000" dirty="0" smtClean="0"/>
              <a:t>Organize who will be in it, and decide if you want to do mainly disjoint or mesh testing</a:t>
            </a:r>
          </a:p>
          <a:p>
            <a:pPr lvl="1"/>
            <a:r>
              <a:rPr lang="en-US" sz="2000" dirty="0" smtClean="0"/>
              <a:t>Get the dashboard up first, along with the full </a:t>
            </a:r>
            <a:r>
              <a:rPr lang="en-US" sz="2000" dirty="0" err="1" smtClean="0"/>
              <a:t>config</a:t>
            </a:r>
            <a:endParaRPr lang="en-US" sz="2000" dirty="0" smtClean="0"/>
          </a:p>
          <a:p>
            <a:pPr lvl="1"/>
            <a:r>
              <a:rPr lang="en-US" sz="2000" dirty="0" smtClean="0"/>
              <a:t>Get the remote sites to configure the mesh, and start to review the colors of the dashboard</a:t>
            </a:r>
          </a:p>
          <a:p>
            <a:pPr lvl="2"/>
            <a:r>
              <a:rPr lang="en-US" sz="1600" dirty="0" smtClean="0"/>
              <a:t>Could take </a:t>
            </a:r>
            <a:r>
              <a:rPr lang="en-US" sz="1600" dirty="0" smtClean="0"/>
              <a:t>some time</a:t>
            </a:r>
            <a:r>
              <a:rPr lang="en-US" sz="1600" dirty="0" smtClean="0"/>
              <a:t> </a:t>
            </a:r>
            <a:r>
              <a:rPr lang="en-US" sz="1600" dirty="0" smtClean="0"/>
              <a:t>to get ‘right’</a:t>
            </a:r>
          </a:p>
          <a:p>
            <a:r>
              <a:rPr lang="en-US" sz="2400" dirty="0" smtClean="0"/>
              <a:t>Example:</a:t>
            </a:r>
          </a:p>
          <a:p>
            <a:pPr lvl="1"/>
            <a:r>
              <a:rPr lang="en-US" sz="2000" dirty="0" smtClean="0">
                <a:hlinkClick r:id="rId2"/>
              </a:rPr>
              <a:t>http://ps-dashboard.es.net</a:t>
            </a:r>
            <a:r>
              <a:rPr lang="en-US" sz="2000" dirty="0" smtClean="0"/>
              <a:t> </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31</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664230280"/>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000000"/>
                </a:solidFill>
              </a:rPr>
              <a:t>Performance Introduction &amp; Motivation</a:t>
            </a:r>
          </a:p>
          <a:p>
            <a:r>
              <a:rPr lang="en-US" dirty="0" err="1" smtClean="0"/>
              <a:t>perfSONAR</a:t>
            </a:r>
            <a:r>
              <a:rPr lang="en-US" dirty="0" smtClean="0"/>
              <a:t> Preliminaries </a:t>
            </a:r>
          </a:p>
          <a:p>
            <a:r>
              <a:rPr lang="en-US" dirty="0" smtClean="0"/>
              <a:t>Deployment </a:t>
            </a:r>
            <a:r>
              <a:rPr lang="en-US" dirty="0"/>
              <a:t>&amp; Regular Testing </a:t>
            </a:r>
            <a:endParaRPr lang="en-US" dirty="0" smtClean="0">
              <a:solidFill>
                <a:srgbClr val="000000"/>
              </a:solidFill>
            </a:endParaRPr>
          </a:p>
          <a:p>
            <a:r>
              <a:rPr lang="en-US" dirty="0" err="1" smtClean="0">
                <a:solidFill>
                  <a:srgbClr val="000000"/>
                </a:solidFill>
              </a:rPr>
              <a:t>Maddash</a:t>
            </a:r>
            <a:r>
              <a:rPr lang="en-US" dirty="0" smtClean="0">
                <a:solidFill>
                  <a:srgbClr val="000000"/>
                </a:solidFill>
              </a:rPr>
              <a:t> </a:t>
            </a:r>
            <a:r>
              <a:rPr lang="en-US" dirty="0">
                <a:solidFill>
                  <a:srgbClr val="000000"/>
                </a:solidFill>
              </a:rPr>
              <a:t>Installation &amp; </a:t>
            </a:r>
            <a:r>
              <a:rPr lang="en-US" dirty="0" smtClean="0">
                <a:solidFill>
                  <a:srgbClr val="000000"/>
                </a:solidFill>
              </a:rPr>
              <a:t>Use</a:t>
            </a:r>
            <a:endParaRPr lang="en-US" dirty="0" smtClean="0"/>
          </a:p>
          <a:p>
            <a:r>
              <a:rPr lang="en-US" dirty="0" smtClean="0">
                <a:solidFill>
                  <a:srgbClr val="FF0000"/>
                </a:solidFill>
              </a:rPr>
              <a:t>Tool Use</a:t>
            </a:r>
          </a:p>
          <a:p>
            <a:r>
              <a:rPr lang="en-US" dirty="0" smtClean="0"/>
              <a:t>Common Pitfalls</a:t>
            </a:r>
          </a:p>
          <a:p>
            <a:r>
              <a:rPr lang="en-US" dirty="0" smtClean="0"/>
              <a:t>Debugging Strategies </a:t>
            </a:r>
          </a:p>
          <a:p>
            <a:r>
              <a:rPr lang="en-US" dirty="0" smtClean="0"/>
              <a:t>Use Cases &amp; Success Stories</a:t>
            </a:r>
          </a:p>
          <a:p>
            <a:pPr marL="0" indent="0">
              <a:buNone/>
            </a:pPr>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32</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27403661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Tool Usage</a:t>
            </a:r>
            <a:endParaRPr lang="en-US" sz="4000" dirty="0"/>
          </a:p>
        </p:txBody>
      </p:sp>
      <p:sp>
        <p:nvSpPr>
          <p:cNvPr id="3" name="Content Placeholder 2"/>
          <p:cNvSpPr>
            <a:spLocks noGrp="1"/>
          </p:cNvSpPr>
          <p:nvPr>
            <p:ph idx="1"/>
          </p:nvPr>
        </p:nvSpPr>
        <p:spPr>
          <a:xfrm>
            <a:off x="457200" y="1417638"/>
            <a:ext cx="8229600" cy="4708842"/>
          </a:xfrm>
        </p:spPr>
        <p:txBody>
          <a:bodyPr>
            <a:normAutofit/>
          </a:bodyPr>
          <a:lstStyle/>
          <a:p>
            <a:pPr>
              <a:buFont typeface="Arial"/>
              <a:buChar char="•"/>
            </a:pPr>
            <a:r>
              <a:rPr lang="en-US" sz="2400" dirty="0" smtClean="0">
                <a:solidFill>
                  <a:srgbClr val="000000"/>
                </a:solidFill>
              </a:rPr>
              <a:t>All of the previous examples were discovered, debugged, and corrected through the aide of the tools on the </a:t>
            </a:r>
            <a:r>
              <a:rPr lang="en-US" sz="2400" dirty="0" err="1" smtClean="0">
                <a:solidFill>
                  <a:srgbClr val="000000"/>
                </a:solidFill>
              </a:rPr>
              <a:t>pS</a:t>
            </a:r>
            <a:r>
              <a:rPr lang="en-US" sz="2400" dirty="0" smtClean="0">
                <a:solidFill>
                  <a:srgbClr val="000000"/>
                </a:solidFill>
              </a:rPr>
              <a:t> Performance Toolkit</a:t>
            </a:r>
          </a:p>
          <a:p>
            <a:pPr>
              <a:buFont typeface="Arial"/>
              <a:buChar char="•"/>
            </a:pPr>
            <a:r>
              <a:rPr lang="en-US" sz="2400" dirty="0" smtClean="0">
                <a:solidFill>
                  <a:srgbClr val="000000"/>
                </a:solidFill>
              </a:rPr>
              <a:t>Some are run in a diagnostic (e.g. one off) fashion, others are automated</a:t>
            </a:r>
          </a:p>
          <a:p>
            <a:pPr>
              <a:buFont typeface="Arial"/>
              <a:buChar char="•"/>
            </a:pPr>
            <a:r>
              <a:rPr lang="en-US" sz="2400" dirty="0" smtClean="0">
                <a:solidFill>
                  <a:srgbClr val="000000"/>
                </a:solidFill>
              </a:rPr>
              <a:t>I will go over diagnostic usage of some of the tools:</a:t>
            </a:r>
          </a:p>
          <a:p>
            <a:pPr lvl="2">
              <a:buFont typeface="Arial"/>
              <a:buChar char="•"/>
            </a:pPr>
            <a:r>
              <a:rPr lang="en-US" sz="2000" dirty="0" smtClean="0">
                <a:solidFill>
                  <a:srgbClr val="000000"/>
                </a:solidFill>
              </a:rPr>
              <a:t>OWAMP</a:t>
            </a:r>
          </a:p>
          <a:p>
            <a:pPr lvl="2">
              <a:buFont typeface="Arial"/>
              <a:buChar char="•"/>
            </a:pPr>
            <a:r>
              <a:rPr lang="en-US" sz="2000" dirty="0" smtClean="0">
                <a:solidFill>
                  <a:srgbClr val="000000"/>
                </a:solidFill>
              </a:rPr>
              <a:t>BWCTL</a:t>
            </a:r>
          </a:p>
          <a:p>
            <a:pPr>
              <a:buFont typeface="Arial"/>
              <a:buChar char="•"/>
            </a:pPr>
            <a:endParaRPr lang="en-US" sz="1900" dirty="0" smtClean="0">
              <a:solidFill>
                <a:srgbClr val="000000"/>
              </a:solidFill>
            </a:endParaRPr>
          </a:p>
          <a:p>
            <a:pPr>
              <a:buFont typeface="Arial"/>
              <a:buChar char="•"/>
            </a:pPr>
            <a:endParaRPr lang="en-US" dirty="0" smtClean="0"/>
          </a:p>
          <a:p>
            <a:pPr marL="0" indent="0"/>
            <a:endParaRPr lang="en-US" dirty="0" smtClean="0"/>
          </a:p>
          <a:p>
            <a:pPr marL="0" indent="0"/>
            <a:endParaRPr lang="en-US"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56268980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Hosts Used:</a:t>
            </a:r>
            <a:endParaRPr lang="en-US" sz="4000" dirty="0"/>
          </a:p>
        </p:txBody>
      </p:sp>
      <p:sp>
        <p:nvSpPr>
          <p:cNvPr id="3" name="Content Placeholder 2"/>
          <p:cNvSpPr>
            <a:spLocks noGrp="1"/>
          </p:cNvSpPr>
          <p:nvPr>
            <p:ph idx="1"/>
          </p:nvPr>
        </p:nvSpPr>
        <p:spPr>
          <a:xfrm>
            <a:off x="457200" y="1273705"/>
            <a:ext cx="8229600" cy="4932362"/>
          </a:xfrm>
        </p:spPr>
        <p:txBody>
          <a:bodyPr>
            <a:normAutofit lnSpcReduction="10000"/>
          </a:bodyPr>
          <a:lstStyle/>
          <a:p>
            <a:pPr>
              <a:buFont typeface="Arial"/>
              <a:buChar char="•"/>
            </a:pPr>
            <a:r>
              <a:rPr lang="en-US" sz="2200" dirty="0" smtClean="0"/>
              <a:t>BWCTL Hosts (10G)</a:t>
            </a:r>
          </a:p>
          <a:p>
            <a:pPr lvl="2">
              <a:buFont typeface="Arial"/>
              <a:buChar char="•"/>
            </a:pPr>
            <a:r>
              <a:rPr lang="en-US" sz="2200" dirty="0" smtClean="0"/>
              <a:t>wash-pt1.es.net (McLean VA)</a:t>
            </a:r>
          </a:p>
          <a:p>
            <a:pPr lvl="2">
              <a:buFont typeface="Arial"/>
              <a:buChar char="•"/>
            </a:pPr>
            <a:r>
              <a:rPr lang="en-US" sz="2200" dirty="0"/>
              <a:t>s</a:t>
            </a:r>
            <a:r>
              <a:rPr lang="en-US" sz="2200" dirty="0" smtClean="0"/>
              <a:t>unn-pt1.es.net (Sunnyvale CA)</a:t>
            </a:r>
          </a:p>
          <a:p>
            <a:pPr>
              <a:buFont typeface="Arial"/>
              <a:buChar char="•"/>
            </a:pPr>
            <a:r>
              <a:rPr lang="en-US" sz="2200" dirty="0" smtClean="0"/>
              <a:t>OWAMP Hosts (1G)</a:t>
            </a:r>
          </a:p>
          <a:p>
            <a:pPr lvl="2">
              <a:buFont typeface="Arial"/>
              <a:buChar char="•"/>
            </a:pPr>
            <a:r>
              <a:rPr lang="en-US" sz="2200" dirty="0"/>
              <a:t>wash-</a:t>
            </a:r>
            <a:r>
              <a:rPr lang="en-US" sz="2200" dirty="0" err="1"/>
              <a:t>owamp.es.net</a:t>
            </a:r>
            <a:r>
              <a:rPr lang="en-US" sz="2200" dirty="0"/>
              <a:t> (McLean VA)</a:t>
            </a:r>
          </a:p>
          <a:p>
            <a:pPr lvl="2">
              <a:buFont typeface="Arial"/>
              <a:buChar char="•"/>
            </a:pPr>
            <a:r>
              <a:rPr lang="en-US" sz="2200" dirty="0" err="1"/>
              <a:t>sunn-owamp.es.net</a:t>
            </a:r>
            <a:r>
              <a:rPr lang="en-US" sz="2200" dirty="0"/>
              <a:t> (Sunnyvale CA</a:t>
            </a:r>
            <a:r>
              <a:rPr lang="en-US" sz="2200" dirty="0" smtClean="0"/>
              <a:t>)</a:t>
            </a:r>
          </a:p>
          <a:p>
            <a:pPr>
              <a:buFont typeface="Arial"/>
              <a:buChar char="•"/>
            </a:pPr>
            <a:r>
              <a:rPr lang="en-US" sz="2200" dirty="0" smtClean="0"/>
              <a:t>Path</a:t>
            </a:r>
            <a:endParaRPr lang="en-US" sz="2200" dirty="0"/>
          </a:p>
          <a:p>
            <a:pPr lvl="2">
              <a:buFont typeface="Arial"/>
              <a:buChar char="•"/>
            </a:pPr>
            <a:r>
              <a:rPr lang="en-US" sz="2200" dirty="0"/>
              <a:t>~60ms </a:t>
            </a:r>
            <a:r>
              <a:rPr lang="en-US" sz="2200" dirty="0" smtClean="0"/>
              <a:t>RTT</a:t>
            </a:r>
          </a:p>
          <a:p>
            <a:pPr lvl="2">
              <a:buFont typeface="Arial"/>
              <a:buChar char="•"/>
            </a:pPr>
            <a:r>
              <a:rPr lang="en-US" sz="1000" b="1" dirty="0" err="1">
                <a:latin typeface="Courier"/>
                <a:cs typeface="Courier"/>
              </a:rPr>
              <a:t>traceroute</a:t>
            </a:r>
            <a:r>
              <a:rPr lang="en-US" sz="1000" b="1" dirty="0">
                <a:latin typeface="Courier"/>
                <a:cs typeface="Courier"/>
              </a:rPr>
              <a:t> to </a:t>
            </a:r>
            <a:r>
              <a:rPr lang="en-US" sz="1000" b="1" dirty="0" err="1">
                <a:latin typeface="Courier"/>
                <a:cs typeface="Courier"/>
              </a:rPr>
              <a:t>sunn-owamp.es.net</a:t>
            </a:r>
            <a:r>
              <a:rPr lang="en-US" sz="1000" b="1" dirty="0">
                <a:latin typeface="Courier"/>
                <a:cs typeface="Courier"/>
              </a:rPr>
              <a:t> (198.129.254.78), 30 hops max, 60 byte packets</a:t>
            </a:r>
          </a:p>
          <a:p>
            <a:pPr lvl="2">
              <a:buFont typeface="Arial"/>
              <a:buChar char="•"/>
            </a:pPr>
            <a:r>
              <a:rPr lang="en-US" sz="1000" b="1" dirty="0">
                <a:latin typeface="Courier"/>
                <a:cs typeface="Courier"/>
              </a:rPr>
              <a:t> 1  198.124.252.125 (198.124.252.125)  0.163 </a:t>
            </a:r>
            <a:r>
              <a:rPr lang="en-US" sz="1000" b="1" dirty="0" err="1">
                <a:latin typeface="Courier"/>
                <a:cs typeface="Courier"/>
              </a:rPr>
              <a:t>ms</a:t>
            </a:r>
            <a:r>
              <a:rPr lang="en-US" sz="1000" b="1" dirty="0">
                <a:latin typeface="Courier"/>
                <a:cs typeface="Courier"/>
              </a:rPr>
              <a:t>  0.149 </a:t>
            </a:r>
            <a:r>
              <a:rPr lang="en-US" sz="1000" b="1" dirty="0" err="1">
                <a:latin typeface="Courier"/>
                <a:cs typeface="Courier"/>
              </a:rPr>
              <a:t>ms</a:t>
            </a:r>
            <a:r>
              <a:rPr lang="en-US" sz="1000" b="1" dirty="0">
                <a:latin typeface="Courier"/>
                <a:cs typeface="Courier"/>
              </a:rPr>
              <a:t>  0.138 </a:t>
            </a:r>
            <a:r>
              <a:rPr lang="en-US" sz="1000" b="1" dirty="0" err="1">
                <a:latin typeface="Courier"/>
                <a:cs typeface="Courier"/>
              </a:rPr>
              <a:t>ms</a:t>
            </a:r>
            <a:endParaRPr lang="en-US" sz="1000" b="1" dirty="0">
              <a:latin typeface="Courier"/>
              <a:cs typeface="Courier"/>
            </a:endParaRPr>
          </a:p>
          <a:p>
            <a:pPr lvl="2">
              <a:buFont typeface="Arial"/>
              <a:buChar char="•"/>
            </a:pPr>
            <a:r>
              <a:rPr lang="en-US" sz="1000" b="1" dirty="0">
                <a:latin typeface="Courier"/>
                <a:cs typeface="Courier"/>
              </a:rPr>
              <a:t> 2  washcr5-ip-c-washsdn2.es.net (134.55.50.61)  0.655 </a:t>
            </a:r>
            <a:r>
              <a:rPr lang="en-US" sz="1000" b="1" dirty="0" err="1">
                <a:latin typeface="Courier"/>
                <a:cs typeface="Courier"/>
              </a:rPr>
              <a:t>ms</a:t>
            </a:r>
            <a:r>
              <a:rPr lang="en-US" sz="1000" b="1" dirty="0">
                <a:latin typeface="Courier"/>
                <a:cs typeface="Courier"/>
              </a:rPr>
              <a:t> washcr5-ip-a-washsdn2.es.net (134.55.42.33)  0.991 </a:t>
            </a:r>
            <a:r>
              <a:rPr lang="en-US" sz="1000" b="1" dirty="0" err="1">
                <a:latin typeface="Courier"/>
                <a:cs typeface="Courier"/>
              </a:rPr>
              <a:t>ms</a:t>
            </a:r>
            <a:r>
              <a:rPr lang="en-US" sz="1000" b="1" dirty="0">
                <a:latin typeface="Courier"/>
                <a:cs typeface="Courier"/>
              </a:rPr>
              <a:t> washcr5-ip-c-washsdn2.es.net (134.55.50.61)  1.324 </a:t>
            </a:r>
            <a:r>
              <a:rPr lang="en-US" sz="1000" b="1" dirty="0" err="1">
                <a:latin typeface="Courier"/>
                <a:cs typeface="Courier"/>
              </a:rPr>
              <a:t>ms</a:t>
            </a:r>
            <a:endParaRPr lang="en-US" sz="1000" b="1" dirty="0">
              <a:latin typeface="Courier"/>
              <a:cs typeface="Courier"/>
            </a:endParaRPr>
          </a:p>
          <a:p>
            <a:pPr lvl="2">
              <a:buFont typeface="Arial"/>
              <a:buChar char="•"/>
            </a:pPr>
            <a:r>
              <a:rPr lang="en-US" sz="1000" b="1" dirty="0">
                <a:latin typeface="Courier"/>
                <a:cs typeface="Courier"/>
              </a:rPr>
              <a:t> 3  chiccr5-ip-a-washcr5.es.net (134.55.36.45)  17.884 </a:t>
            </a:r>
            <a:r>
              <a:rPr lang="en-US" sz="1000" b="1" dirty="0" err="1">
                <a:latin typeface="Courier"/>
                <a:cs typeface="Courier"/>
              </a:rPr>
              <a:t>ms</a:t>
            </a:r>
            <a:r>
              <a:rPr lang="en-US" sz="1000" b="1" dirty="0">
                <a:latin typeface="Courier"/>
                <a:cs typeface="Courier"/>
              </a:rPr>
              <a:t>  17.939 </a:t>
            </a:r>
            <a:r>
              <a:rPr lang="en-US" sz="1000" b="1" dirty="0" err="1">
                <a:latin typeface="Courier"/>
                <a:cs typeface="Courier"/>
              </a:rPr>
              <a:t>ms</a:t>
            </a:r>
            <a:r>
              <a:rPr lang="en-US" sz="1000" b="1" dirty="0">
                <a:latin typeface="Courier"/>
                <a:cs typeface="Courier"/>
              </a:rPr>
              <a:t>  18.217 </a:t>
            </a:r>
            <a:r>
              <a:rPr lang="en-US" sz="1000" b="1" dirty="0" err="1">
                <a:latin typeface="Courier"/>
                <a:cs typeface="Courier"/>
              </a:rPr>
              <a:t>ms</a:t>
            </a:r>
            <a:endParaRPr lang="en-US" sz="1000" b="1" dirty="0">
              <a:latin typeface="Courier"/>
              <a:cs typeface="Courier"/>
            </a:endParaRPr>
          </a:p>
          <a:p>
            <a:pPr lvl="2">
              <a:buFont typeface="Arial"/>
              <a:buChar char="•"/>
            </a:pPr>
            <a:r>
              <a:rPr lang="en-US" sz="1000" b="1" dirty="0">
                <a:latin typeface="Courier"/>
                <a:cs typeface="Courier"/>
              </a:rPr>
              <a:t> 4  kanscr5-ip-a-chiccr5.es.net (134.55.43.82)  28.980 </a:t>
            </a:r>
            <a:r>
              <a:rPr lang="en-US" sz="1000" b="1" dirty="0" err="1">
                <a:latin typeface="Courier"/>
                <a:cs typeface="Courier"/>
              </a:rPr>
              <a:t>ms</a:t>
            </a:r>
            <a:r>
              <a:rPr lang="en-US" sz="1000" b="1" dirty="0">
                <a:latin typeface="Courier"/>
                <a:cs typeface="Courier"/>
              </a:rPr>
              <a:t>  29.066 </a:t>
            </a:r>
            <a:r>
              <a:rPr lang="en-US" sz="1000" b="1" dirty="0" err="1">
                <a:latin typeface="Courier"/>
                <a:cs typeface="Courier"/>
              </a:rPr>
              <a:t>ms</a:t>
            </a:r>
            <a:r>
              <a:rPr lang="en-US" sz="1000" b="1" dirty="0">
                <a:latin typeface="Courier"/>
                <a:cs typeface="Courier"/>
              </a:rPr>
              <a:t>  29.295 </a:t>
            </a:r>
            <a:r>
              <a:rPr lang="en-US" sz="1000" b="1" dirty="0" err="1">
                <a:latin typeface="Courier"/>
                <a:cs typeface="Courier"/>
              </a:rPr>
              <a:t>ms</a:t>
            </a:r>
            <a:endParaRPr lang="en-US" sz="1000" b="1" dirty="0">
              <a:latin typeface="Courier"/>
              <a:cs typeface="Courier"/>
            </a:endParaRPr>
          </a:p>
          <a:p>
            <a:pPr lvl="2">
              <a:buFont typeface="Arial"/>
              <a:buChar char="•"/>
            </a:pPr>
            <a:r>
              <a:rPr lang="en-US" sz="1000" b="1" dirty="0">
                <a:latin typeface="Courier"/>
                <a:cs typeface="Courier"/>
              </a:rPr>
              <a:t> 5  denvcr5-ip-a-kanscr5.es.net (134.55.49.57)  39.515 </a:t>
            </a:r>
            <a:r>
              <a:rPr lang="en-US" sz="1000" b="1" dirty="0" err="1">
                <a:latin typeface="Courier"/>
                <a:cs typeface="Courier"/>
              </a:rPr>
              <a:t>ms</a:t>
            </a:r>
            <a:r>
              <a:rPr lang="en-US" sz="1000" b="1" dirty="0">
                <a:latin typeface="Courier"/>
                <a:cs typeface="Courier"/>
              </a:rPr>
              <a:t>  39.601 </a:t>
            </a:r>
            <a:r>
              <a:rPr lang="en-US" sz="1000" b="1" dirty="0" err="1">
                <a:latin typeface="Courier"/>
                <a:cs typeface="Courier"/>
              </a:rPr>
              <a:t>ms</a:t>
            </a:r>
            <a:r>
              <a:rPr lang="en-US" sz="1000" b="1" dirty="0">
                <a:latin typeface="Courier"/>
                <a:cs typeface="Courier"/>
              </a:rPr>
              <a:t>  39.877 </a:t>
            </a:r>
            <a:r>
              <a:rPr lang="en-US" sz="1000" b="1" dirty="0" err="1">
                <a:latin typeface="Courier"/>
                <a:cs typeface="Courier"/>
              </a:rPr>
              <a:t>ms</a:t>
            </a:r>
            <a:endParaRPr lang="en-US" sz="1000" b="1" dirty="0">
              <a:latin typeface="Courier"/>
              <a:cs typeface="Courier"/>
            </a:endParaRPr>
          </a:p>
          <a:p>
            <a:pPr lvl="2">
              <a:buFont typeface="Arial"/>
              <a:buChar char="•"/>
            </a:pPr>
            <a:r>
              <a:rPr lang="en-US" sz="1000" b="1" dirty="0">
                <a:latin typeface="Courier"/>
                <a:cs typeface="Courier"/>
              </a:rPr>
              <a:t> 6  sacrcr5-ip-a-denvcr5.es.net (134.55.50.201)  60.382 </a:t>
            </a:r>
            <a:r>
              <a:rPr lang="en-US" sz="1000" b="1" dirty="0" err="1">
                <a:latin typeface="Courier"/>
                <a:cs typeface="Courier"/>
              </a:rPr>
              <a:t>ms</a:t>
            </a:r>
            <a:r>
              <a:rPr lang="en-US" sz="1000" b="1" dirty="0">
                <a:latin typeface="Courier"/>
                <a:cs typeface="Courier"/>
              </a:rPr>
              <a:t>  60.210 </a:t>
            </a:r>
            <a:r>
              <a:rPr lang="en-US" sz="1000" b="1" dirty="0" err="1">
                <a:latin typeface="Courier"/>
                <a:cs typeface="Courier"/>
              </a:rPr>
              <a:t>ms</a:t>
            </a:r>
            <a:r>
              <a:rPr lang="en-US" sz="1000" b="1" dirty="0">
                <a:latin typeface="Courier"/>
                <a:cs typeface="Courier"/>
              </a:rPr>
              <a:t>  60.437 </a:t>
            </a:r>
            <a:r>
              <a:rPr lang="en-US" sz="1000" b="1" dirty="0" err="1">
                <a:latin typeface="Courier"/>
                <a:cs typeface="Courier"/>
              </a:rPr>
              <a:t>ms</a:t>
            </a:r>
            <a:endParaRPr lang="en-US" sz="1000" b="1" dirty="0">
              <a:latin typeface="Courier"/>
              <a:cs typeface="Courier"/>
            </a:endParaRPr>
          </a:p>
          <a:p>
            <a:pPr lvl="2">
              <a:buFont typeface="Arial"/>
              <a:buChar char="•"/>
            </a:pPr>
            <a:r>
              <a:rPr lang="en-US" sz="1000" b="1" dirty="0">
                <a:latin typeface="Courier"/>
                <a:cs typeface="Courier"/>
              </a:rPr>
              <a:t> 7  sunncr5-ip-a-sacrcr5.es.net (134.55.40.6)  63.067 </a:t>
            </a:r>
            <a:r>
              <a:rPr lang="en-US" sz="1000" b="1" dirty="0" err="1">
                <a:latin typeface="Courier"/>
                <a:cs typeface="Courier"/>
              </a:rPr>
              <a:t>ms</a:t>
            </a:r>
            <a:r>
              <a:rPr lang="en-US" sz="1000" b="1" dirty="0">
                <a:latin typeface="Courier"/>
                <a:cs typeface="Courier"/>
              </a:rPr>
              <a:t>  68.035 </a:t>
            </a:r>
            <a:r>
              <a:rPr lang="en-US" sz="1000" b="1" dirty="0" err="1">
                <a:latin typeface="Courier"/>
                <a:cs typeface="Courier"/>
              </a:rPr>
              <a:t>ms</a:t>
            </a:r>
            <a:r>
              <a:rPr lang="en-US" sz="1000" b="1" dirty="0">
                <a:latin typeface="Courier"/>
                <a:cs typeface="Courier"/>
              </a:rPr>
              <a:t>  68.266 </a:t>
            </a:r>
            <a:r>
              <a:rPr lang="en-US" sz="1000" b="1" dirty="0" err="1">
                <a:latin typeface="Courier"/>
                <a:cs typeface="Courier"/>
              </a:rPr>
              <a:t>ms</a:t>
            </a:r>
            <a:endParaRPr lang="en-US" sz="1000" b="1" dirty="0">
              <a:latin typeface="Courier"/>
              <a:cs typeface="Courier"/>
            </a:endParaRPr>
          </a:p>
          <a:p>
            <a:pPr lvl="2">
              <a:buFont typeface="Arial"/>
              <a:buChar char="•"/>
            </a:pPr>
            <a:r>
              <a:rPr lang="en-US" sz="1000" b="1" dirty="0">
                <a:latin typeface="Courier"/>
                <a:cs typeface="Courier"/>
              </a:rPr>
              <a:t> 8  </a:t>
            </a:r>
            <a:r>
              <a:rPr lang="en-US" sz="1000" b="1" dirty="0" err="1">
                <a:latin typeface="Courier"/>
                <a:cs typeface="Courier"/>
              </a:rPr>
              <a:t>sunn-owamp.es.net</a:t>
            </a:r>
            <a:r>
              <a:rPr lang="en-US" sz="1000" b="1" dirty="0">
                <a:latin typeface="Courier"/>
                <a:cs typeface="Courier"/>
              </a:rPr>
              <a:t> (198.129.254.78)  62.462 </a:t>
            </a:r>
            <a:r>
              <a:rPr lang="en-US" sz="1000" b="1" dirty="0" err="1">
                <a:latin typeface="Courier"/>
                <a:cs typeface="Courier"/>
              </a:rPr>
              <a:t>ms</a:t>
            </a:r>
            <a:r>
              <a:rPr lang="en-US" sz="1000" b="1" dirty="0">
                <a:latin typeface="Courier"/>
                <a:cs typeface="Courier"/>
              </a:rPr>
              <a:t>  62.445 </a:t>
            </a:r>
            <a:r>
              <a:rPr lang="en-US" sz="1000" b="1" dirty="0" err="1">
                <a:latin typeface="Courier"/>
                <a:cs typeface="Courier"/>
              </a:rPr>
              <a:t>ms</a:t>
            </a:r>
            <a:r>
              <a:rPr lang="en-US" sz="1000" b="1" dirty="0">
                <a:latin typeface="Courier"/>
                <a:cs typeface="Courier"/>
              </a:rPr>
              <a:t>  62.436 </a:t>
            </a:r>
            <a:r>
              <a:rPr lang="en-US" sz="1000" b="1" dirty="0" err="1">
                <a:latin typeface="Courier"/>
                <a:cs typeface="Courier"/>
              </a:rPr>
              <a:t>ms</a:t>
            </a:r>
            <a:endParaRPr lang="en-US" sz="1000" b="1" dirty="0" smtClean="0">
              <a:latin typeface="Courier"/>
              <a:cs typeface="Courier"/>
            </a:endParaRPr>
          </a:p>
          <a:p>
            <a:pPr marL="457200" lvl="2" indent="0">
              <a:buNone/>
            </a:pPr>
            <a:endParaRPr lang="en-US" sz="800" b="1" dirty="0">
              <a:latin typeface="Courier"/>
              <a:cs typeface="Courier"/>
            </a:endParaRPr>
          </a:p>
          <a:p>
            <a:pPr>
              <a:buFont typeface="Arial"/>
              <a:buChar char="•"/>
            </a:pPr>
            <a:endParaRPr lang="en-US"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53096435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783695"/>
          </a:xfrm>
        </p:spPr>
        <p:txBody>
          <a:bodyPr>
            <a:normAutofit/>
          </a:bodyPr>
          <a:lstStyle/>
          <a:p>
            <a:r>
              <a:rPr lang="en-US" sz="3200" dirty="0" smtClean="0"/>
              <a:t>Forcing Bad Performance (to illustrate behavior)</a:t>
            </a:r>
            <a:endParaRPr lang="en-US" sz="3200" dirty="0"/>
          </a:p>
        </p:txBody>
      </p:sp>
      <p:sp>
        <p:nvSpPr>
          <p:cNvPr id="3" name="Content Placeholder 2"/>
          <p:cNvSpPr>
            <a:spLocks noGrp="1"/>
          </p:cNvSpPr>
          <p:nvPr>
            <p:ph idx="1"/>
          </p:nvPr>
        </p:nvSpPr>
        <p:spPr>
          <a:xfrm>
            <a:off x="457200" y="977372"/>
            <a:ext cx="6763030" cy="2382202"/>
          </a:xfrm>
        </p:spPr>
        <p:txBody>
          <a:bodyPr>
            <a:noAutofit/>
          </a:bodyPr>
          <a:lstStyle/>
          <a:p>
            <a:pPr>
              <a:buFont typeface="Arial"/>
              <a:buChar char="•"/>
            </a:pPr>
            <a:r>
              <a:rPr lang="en-US" sz="1600" dirty="0"/>
              <a:t>Add 10% </a:t>
            </a:r>
            <a:r>
              <a:rPr lang="en-US" sz="1600" dirty="0" smtClean="0"/>
              <a:t>Loss </a:t>
            </a:r>
            <a:r>
              <a:rPr lang="en-US" sz="1600" dirty="0"/>
              <a:t>to a specific host</a:t>
            </a: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a:t>
            </a:r>
            <a:r>
              <a:rPr lang="en-US" sz="800" b="1" dirty="0" err="1">
                <a:latin typeface="Courier"/>
                <a:cs typeface="Courier"/>
              </a:rPr>
              <a:t>qdisc</a:t>
            </a:r>
            <a:r>
              <a:rPr lang="en-US" sz="800" b="1" dirty="0">
                <a:latin typeface="Courier"/>
                <a:cs typeface="Courier"/>
              </a:rPr>
              <a:t> delete </a:t>
            </a:r>
            <a:r>
              <a:rPr lang="en-US" sz="800" b="1" dirty="0" err="1">
                <a:latin typeface="Courier"/>
                <a:cs typeface="Courier"/>
              </a:rPr>
              <a:t>dev</a:t>
            </a:r>
            <a:r>
              <a:rPr lang="en-US" sz="800" b="1" dirty="0">
                <a:latin typeface="Courier"/>
                <a:cs typeface="Courier"/>
              </a:rPr>
              <a:t> eth0 root</a:t>
            </a: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a:t>
            </a:r>
            <a:r>
              <a:rPr lang="en-US" sz="800" b="1" dirty="0" err="1">
                <a:latin typeface="Courier"/>
                <a:cs typeface="Courier"/>
              </a:rPr>
              <a:t>qdisc</a:t>
            </a:r>
            <a:r>
              <a:rPr lang="en-US" sz="800" b="1" dirty="0">
                <a:latin typeface="Courier"/>
                <a:cs typeface="Courier"/>
              </a:rPr>
              <a:t> add </a:t>
            </a:r>
            <a:r>
              <a:rPr lang="en-US" sz="800" b="1" dirty="0" err="1">
                <a:latin typeface="Courier"/>
                <a:cs typeface="Courier"/>
              </a:rPr>
              <a:t>dev</a:t>
            </a:r>
            <a:r>
              <a:rPr lang="en-US" sz="800" b="1" dirty="0">
                <a:latin typeface="Courier"/>
                <a:cs typeface="Courier"/>
              </a:rPr>
              <a:t> eth0 root handle 1: </a:t>
            </a:r>
            <a:r>
              <a:rPr lang="en-US" sz="800" b="1" dirty="0" err="1">
                <a:latin typeface="Courier"/>
                <a:cs typeface="Courier"/>
              </a:rPr>
              <a:t>prio</a:t>
            </a:r>
            <a:endParaRPr lang="en-US" sz="800" b="1" dirty="0">
              <a:latin typeface="Courier"/>
              <a:cs typeface="Courier"/>
            </a:endParaRP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a:t>
            </a:r>
            <a:r>
              <a:rPr lang="en-US" sz="800" b="1" dirty="0" err="1">
                <a:latin typeface="Courier"/>
                <a:cs typeface="Courier"/>
              </a:rPr>
              <a:t>qdisc</a:t>
            </a:r>
            <a:r>
              <a:rPr lang="en-US" sz="800" b="1" dirty="0">
                <a:latin typeface="Courier"/>
                <a:cs typeface="Courier"/>
              </a:rPr>
              <a:t> add </a:t>
            </a:r>
            <a:r>
              <a:rPr lang="en-US" sz="800" b="1" dirty="0" err="1">
                <a:latin typeface="Courier"/>
                <a:cs typeface="Courier"/>
              </a:rPr>
              <a:t>dev</a:t>
            </a:r>
            <a:r>
              <a:rPr lang="en-US" sz="800" b="1" dirty="0">
                <a:latin typeface="Courier"/>
                <a:cs typeface="Courier"/>
              </a:rPr>
              <a:t> eth0 parent 1:1 handle 10: </a:t>
            </a:r>
            <a:r>
              <a:rPr lang="en-US" sz="800" b="1" dirty="0" err="1">
                <a:latin typeface="Courier"/>
                <a:cs typeface="Courier"/>
              </a:rPr>
              <a:t>netem</a:t>
            </a:r>
            <a:r>
              <a:rPr lang="en-US" sz="800" b="1" dirty="0">
                <a:latin typeface="Courier"/>
                <a:cs typeface="Courier"/>
              </a:rPr>
              <a:t> </a:t>
            </a:r>
            <a:r>
              <a:rPr lang="en-US" sz="800" b="1" dirty="0" smtClean="0">
                <a:latin typeface="Courier"/>
                <a:cs typeface="Courier"/>
              </a:rPr>
              <a:t>loss </a:t>
            </a:r>
            <a:r>
              <a:rPr lang="en-US" sz="800" b="1" dirty="0">
                <a:latin typeface="Courier"/>
                <a:cs typeface="Courier"/>
              </a:rPr>
              <a:t>10%</a:t>
            </a: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filter add </a:t>
            </a:r>
            <a:r>
              <a:rPr lang="en-US" sz="800" b="1" dirty="0" err="1">
                <a:latin typeface="Courier"/>
                <a:cs typeface="Courier"/>
              </a:rPr>
              <a:t>dev</a:t>
            </a:r>
            <a:r>
              <a:rPr lang="en-US" sz="800" b="1" dirty="0">
                <a:latin typeface="Courier"/>
                <a:cs typeface="Courier"/>
              </a:rPr>
              <a:t> eth0 protocol </a:t>
            </a:r>
            <a:r>
              <a:rPr lang="en-US" sz="800" b="1" dirty="0" err="1">
                <a:latin typeface="Courier"/>
                <a:cs typeface="Courier"/>
              </a:rPr>
              <a:t>ip</a:t>
            </a:r>
            <a:r>
              <a:rPr lang="en-US" sz="800" b="1" dirty="0">
                <a:latin typeface="Courier"/>
                <a:cs typeface="Courier"/>
              </a:rPr>
              <a:t> parent 1:0 </a:t>
            </a:r>
            <a:r>
              <a:rPr lang="en-US" sz="800" b="1" dirty="0" err="1">
                <a:latin typeface="Courier"/>
                <a:cs typeface="Courier"/>
              </a:rPr>
              <a:t>prio</a:t>
            </a:r>
            <a:r>
              <a:rPr lang="en-US" sz="800" b="1" dirty="0">
                <a:latin typeface="Courier"/>
                <a:cs typeface="Courier"/>
              </a:rPr>
              <a:t> 3 u32 match </a:t>
            </a:r>
            <a:r>
              <a:rPr lang="en-US" sz="800" b="1" dirty="0" err="1">
                <a:latin typeface="Courier"/>
                <a:cs typeface="Courier"/>
              </a:rPr>
              <a:t>ip</a:t>
            </a:r>
            <a:r>
              <a:rPr lang="en-US" sz="800" b="1" dirty="0">
                <a:latin typeface="Courier"/>
                <a:cs typeface="Courier"/>
              </a:rPr>
              <a:t> </a:t>
            </a:r>
            <a:r>
              <a:rPr lang="en-US" sz="800" b="1" dirty="0" err="1">
                <a:latin typeface="Courier"/>
                <a:cs typeface="Courier"/>
              </a:rPr>
              <a:t>dst</a:t>
            </a:r>
            <a:r>
              <a:rPr lang="en-US" sz="800" b="1" dirty="0">
                <a:latin typeface="Courier"/>
                <a:cs typeface="Courier"/>
              </a:rPr>
              <a:t> 198.129.254.78/32 </a:t>
            </a:r>
            <a:r>
              <a:rPr lang="en-US" sz="800" b="1" dirty="0" err="1">
                <a:latin typeface="Courier"/>
                <a:cs typeface="Courier"/>
              </a:rPr>
              <a:t>flowid</a:t>
            </a:r>
            <a:r>
              <a:rPr lang="en-US" sz="800" b="1" dirty="0">
                <a:latin typeface="Courier"/>
                <a:cs typeface="Courier"/>
              </a:rPr>
              <a:t> 1:</a:t>
            </a:r>
            <a:r>
              <a:rPr lang="en-US" sz="800" b="1" dirty="0" smtClean="0">
                <a:latin typeface="Courier"/>
                <a:cs typeface="Courier"/>
              </a:rPr>
              <a:t>1</a:t>
            </a:r>
            <a:endParaRPr lang="en-US" sz="800" dirty="0" smtClean="0"/>
          </a:p>
          <a:p>
            <a:pPr>
              <a:buFont typeface="Arial"/>
              <a:buChar char="•"/>
            </a:pPr>
            <a:r>
              <a:rPr lang="en-US" sz="1600" dirty="0" smtClean="0"/>
              <a:t>Add </a:t>
            </a:r>
            <a:r>
              <a:rPr lang="en-US" sz="1600" dirty="0"/>
              <a:t>10% </a:t>
            </a:r>
            <a:r>
              <a:rPr lang="en-US" sz="1600" dirty="0" smtClean="0"/>
              <a:t>Duplication </a:t>
            </a:r>
            <a:r>
              <a:rPr lang="en-US" sz="1600" dirty="0"/>
              <a:t>to a specific host</a:t>
            </a: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a:t>
            </a:r>
            <a:r>
              <a:rPr lang="en-US" sz="800" b="1" dirty="0" err="1">
                <a:latin typeface="Courier"/>
                <a:cs typeface="Courier"/>
              </a:rPr>
              <a:t>qdisc</a:t>
            </a:r>
            <a:r>
              <a:rPr lang="en-US" sz="800" b="1" dirty="0">
                <a:latin typeface="Courier"/>
                <a:cs typeface="Courier"/>
              </a:rPr>
              <a:t> delete </a:t>
            </a:r>
            <a:r>
              <a:rPr lang="en-US" sz="800" b="1" dirty="0" err="1">
                <a:latin typeface="Courier"/>
                <a:cs typeface="Courier"/>
              </a:rPr>
              <a:t>dev</a:t>
            </a:r>
            <a:r>
              <a:rPr lang="en-US" sz="800" b="1" dirty="0">
                <a:latin typeface="Courier"/>
                <a:cs typeface="Courier"/>
              </a:rPr>
              <a:t> eth0 root</a:t>
            </a: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a:t>
            </a:r>
            <a:r>
              <a:rPr lang="en-US" sz="800" b="1" dirty="0" err="1">
                <a:latin typeface="Courier"/>
                <a:cs typeface="Courier"/>
              </a:rPr>
              <a:t>qdisc</a:t>
            </a:r>
            <a:r>
              <a:rPr lang="en-US" sz="800" b="1" dirty="0">
                <a:latin typeface="Courier"/>
                <a:cs typeface="Courier"/>
              </a:rPr>
              <a:t> add </a:t>
            </a:r>
            <a:r>
              <a:rPr lang="en-US" sz="800" b="1" dirty="0" err="1">
                <a:latin typeface="Courier"/>
                <a:cs typeface="Courier"/>
              </a:rPr>
              <a:t>dev</a:t>
            </a:r>
            <a:r>
              <a:rPr lang="en-US" sz="800" b="1" dirty="0">
                <a:latin typeface="Courier"/>
                <a:cs typeface="Courier"/>
              </a:rPr>
              <a:t> eth0 root handle 1: </a:t>
            </a:r>
            <a:r>
              <a:rPr lang="en-US" sz="800" b="1" dirty="0" err="1">
                <a:latin typeface="Courier"/>
                <a:cs typeface="Courier"/>
              </a:rPr>
              <a:t>prio</a:t>
            </a:r>
            <a:endParaRPr lang="en-US" sz="800" b="1" dirty="0">
              <a:latin typeface="Courier"/>
              <a:cs typeface="Courier"/>
            </a:endParaRP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a:t>
            </a:r>
            <a:r>
              <a:rPr lang="en-US" sz="800" b="1" dirty="0" err="1">
                <a:latin typeface="Courier"/>
                <a:cs typeface="Courier"/>
              </a:rPr>
              <a:t>qdisc</a:t>
            </a:r>
            <a:r>
              <a:rPr lang="en-US" sz="800" b="1" dirty="0">
                <a:latin typeface="Courier"/>
                <a:cs typeface="Courier"/>
              </a:rPr>
              <a:t> add </a:t>
            </a:r>
            <a:r>
              <a:rPr lang="en-US" sz="800" b="1" dirty="0" err="1">
                <a:latin typeface="Courier"/>
                <a:cs typeface="Courier"/>
              </a:rPr>
              <a:t>dev</a:t>
            </a:r>
            <a:r>
              <a:rPr lang="en-US" sz="800" b="1" dirty="0">
                <a:latin typeface="Courier"/>
                <a:cs typeface="Courier"/>
              </a:rPr>
              <a:t> eth0 parent 1:1 handle 10: </a:t>
            </a:r>
            <a:r>
              <a:rPr lang="en-US" sz="800" b="1" dirty="0" err="1">
                <a:latin typeface="Courier"/>
                <a:cs typeface="Courier"/>
              </a:rPr>
              <a:t>netem</a:t>
            </a:r>
            <a:r>
              <a:rPr lang="en-US" sz="800" b="1" dirty="0">
                <a:latin typeface="Courier"/>
                <a:cs typeface="Courier"/>
              </a:rPr>
              <a:t> duplicate 10%</a:t>
            </a:r>
          </a:p>
          <a:p>
            <a:pPr marL="457200" lvl="1" indent="0">
              <a:buNone/>
            </a:pPr>
            <a:r>
              <a:rPr lang="en-US" sz="800" b="1" dirty="0" err="1">
                <a:latin typeface="Courier"/>
                <a:cs typeface="Courier"/>
              </a:rPr>
              <a:t>sudo</a:t>
            </a:r>
            <a:r>
              <a:rPr lang="en-US" sz="800" b="1" dirty="0">
                <a:latin typeface="Courier"/>
                <a:cs typeface="Courier"/>
              </a:rPr>
              <a:t> /</a:t>
            </a:r>
            <a:r>
              <a:rPr lang="en-US" sz="800" b="1" dirty="0" err="1">
                <a:latin typeface="Courier"/>
                <a:cs typeface="Courier"/>
              </a:rPr>
              <a:t>sbin</a:t>
            </a:r>
            <a:r>
              <a:rPr lang="en-US" sz="800" b="1" dirty="0">
                <a:latin typeface="Courier"/>
                <a:cs typeface="Courier"/>
              </a:rPr>
              <a:t>/</a:t>
            </a:r>
            <a:r>
              <a:rPr lang="en-US" sz="800" b="1" dirty="0" err="1">
                <a:latin typeface="Courier"/>
                <a:cs typeface="Courier"/>
              </a:rPr>
              <a:t>tc</a:t>
            </a:r>
            <a:r>
              <a:rPr lang="en-US" sz="800" b="1" dirty="0">
                <a:latin typeface="Courier"/>
                <a:cs typeface="Courier"/>
              </a:rPr>
              <a:t> filter add </a:t>
            </a:r>
            <a:r>
              <a:rPr lang="en-US" sz="800" b="1" dirty="0" err="1">
                <a:latin typeface="Courier"/>
                <a:cs typeface="Courier"/>
              </a:rPr>
              <a:t>dev</a:t>
            </a:r>
            <a:r>
              <a:rPr lang="en-US" sz="800" b="1" dirty="0">
                <a:latin typeface="Courier"/>
                <a:cs typeface="Courier"/>
              </a:rPr>
              <a:t> eth0 protocol </a:t>
            </a:r>
            <a:r>
              <a:rPr lang="en-US" sz="800" b="1" dirty="0" err="1">
                <a:latin typeface="Courier"/>
                <a:cs typeface="Courier"/>
              </a:rPr>
              <a:t>ip</a:t>
            </a:r>
            <a:r>
              <a:rPr lang="en-US" sz="800" b="1" dirty="0">
                <a:latin typeface="Courier"/>
                <a:cs typeface="Courier"/>
              </a:rPr>
              <a:t> parent 1:0 </a:t>
            </a:r>
            <a:r>
              <a:rPr lang="en-US" sz="800" b="1" dirty="0" err="1">
                <a:latin typeface="Courier"/>
                <a:cs typeface="Courier"/>
              </a:rPr>
              <a:t>prio</a:t>
            </a:r>
            <a:r>
              <a:rPr lang="en-US" sz="800" b="1" dirty="0">
                <a:latin typeface="Courier"/>
                <a:cs typeface="Courier"/>
              </a:rPr>
              <a:t> 3 u32 match </a:t>
            </a:r>
            <a:r>
              <a:rPr lang="en-US" sz="800" b="1" dirty="0" err="1">
                <a:latin typeface="Courier"/>
                <a:cs typeface="Courier"/>
              </a:rPr>
              <a:t>ip</a:t>
            </a:r>
            <a:r>
              <a:rPr lang="en-US" sz="800" b="1" dirty="0">
                <a:latin typeface="Courier"/>
                <a:cs typeface="Courier"/>
              </a:rPr>
              <a:t> </a:t>
            </a:r>
            <a:r>
              <a:rPr lang="en-US" sz="800" b="1" dirty="0" err="1">
                <a:latin typeface="Courier"/>
                <a:cs typeface="Courier"/>
              </a:rPr>
              <a:t>dst</a:t>
            </a:r>
            <a:r>
              <a:rPr lang="en-US" sz="800" b="1" dirty="0">
                <a:latin typeface="Courier"/>
                <a:cs typeface="Courier"/>
              </a:rPr>
              <a:t> 198.129.254.78/32 </a:t>
            </a:r>
            <a:r>
              <a:rPr lang="en-US" sz="800" b="1" dirty="0" err="1">
                <a:latin typeface="Courier"/>
                <a:cs typeface="Courier"/>
              </a:rPr>
              <a:t>flowid</a:t>
            </a:r>
            <a:r>
              <a:rPr lang="en-US" sz="800" b="1" dirty="0">
                <a:latin typeface="Courier"/>
                <a:cs typeface="Courier"/>
              </a:rPr>
              <a:t> 1:</a:t>
            </a:r>
            <a:r>
              <a:rPr lang="en-US" sz="800" b="1" dirty="0" smtClean="0">
                <a:latin typeface="Courier"/>
                <a:cs typeface="Courier"/>
              </a:rPr>
              <a:t>1</a:t>
            </a:r>
          </a:p>
        </p:txBody>
      </p:sp>
      <p:pic>
        <p:nvPicPr>
          <p:cNvPr id="6" name="Picture 2" descr="tumblr_mayz1uMDON1re4ne0o1_1280.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02164" y="977371"/>
            <a:ext cx="1906836" cy="2704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3063240"/>
            <a:ext cx="8229600" cy="28775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defTabSz="457200" rtl="0" eaLnBrk="0" fontAlgn="base" hangingPunct="0">
              <a:spcBef>
                <a:spcPts val="1200"/>
              </a:spcBef>
              <a:spcAft>
                <a:spcPct val="0"/>
              </a:spcAft>
              <a:defRPr sz="2000" kern="1200">
                <a:solidFill>
                  <a:schemeClr val="tx1"/>
                </a:solidFill>
                <a:latin typeface="+mn-lt"/>
                <a:ea typeface="ＭＳ Ｐゴシック" pitchFamily="-108" charset="-128"/>
                <a:cs typeface="ＭＳ Ｐゴシック" pitchFamily="-108" charset="-128"/>
              </a:defRPr>
            </a:lvl1pPr>
            <a:lvl2pPr marL="457200" indent="-228600" algn="l" defTabSz="457200" rtl="0" eaLnBrk="0" fontAlgn="base" hangingPunct="0">
              <a:spcBef>
                <a:spcPts val="900"/>
              </a:spcBef>
              <a:spcAft>
                <a:spcPct val="0"/>
              </a:spcAft>
              <a:buSzPct val="100000"/>
              <a:buFont typeface="Arial" charset="0"/>
              <a:buChar char="•"/>
              <a:defRPr sz="2000" kern="1200">
                <a:solidFill>
                  <a:schemeClr val="tx1"/>
                </a:solidFill>
                <a:latin typeface="+mn-lt"/>
                <a:ea typeface="ＭＳ Ｐゴシック" pitchFamily="-108" charset="-128"/>
                <a:cs typeface="+mn-cs"/>
              </a:defRPr>
            </a:lvl2pPr>
            <a:lvl3pPr marL="685800" indent="-228600" algn="l" defTabSz="457200" rtl="0" eaLnBrk="0" fontAlgn="base" hangingPunct="0">
              <a:spcBef>
                <a:spcPct val="20000"/>
              </a:spcBef>
              <a:spcAft>
                <a:spcPct val="0"/>
              </a:spcAft>
              <a:buSzPct val="85000"/>
              <a:buFont typeface="Lucida Grande" charset="0"/>
              <a:buChar char="-"/>
              <a:defRPr sz="2000" kern="1200">
                <a:solidFill>
                  <a:schemeClr val="tx1"/>
                </a:solidFill>
                <a:latin typeface="+mn-lt"/>
                <a:ea typeface="ＭＳ Ｐゴシック" pitchFamily="-108" charset="-128"/>
                <a:cs typeface="+mn-cs"/>
              </a:defRPr>
            </a:lvl3pPr>
            <a:lvl4pPr marL="914400" indent="-228600" algn="l" defTabSz="457200" rtl="0" eaLnBrk="0" fontAlgn="base" hangingPunct="0">
              <a:spcBef>
                <a:spcPct val="20000"/>
              </a:spcBef>
              <a:spcAft>
                <a:spcPct val="0"/>
              </a:spcAft>
              <a:buSzPct val="80000"/>
              <a:buFont typeface="Arial" charset="0"/>
              <a:buChar char="•"/>
              <a:defRPr sz="2000" kern="1200">
                <a:solidFill>
                  <a:schemeClr val="tx1"/>
                </a:solidFill>
                <a:latin typeface="+mn-lt"/>
                <a:ea typeface="ＭＳ Ｐゴシック" pitchFamily="-108"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8"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a:buChar char="•"/>
            </a:pPr>
            <a:r>
              <a:rPr lang="en-US" sz="1600" dirty="0" smtClean="0"/>
              <a:t>Add 10% Corruption to a specific host</a:t>
            </a: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a:t>
            </a:r>
            <a:r>
              <a:rPr lang="en-US" sz="800" b="1" dirty="0" err="1" smtClean="0">
                <a:latin typeface="Courier"/>
                <a:cs typeface="Courier"/>
              </a:rPr>
              <a:t>qdisc</a:t>
            </a:r>
            <a:r>
              <a:rPr lang="en-US" sz="800" b="1" dirty="0" smtClean="0">
                <a:latin typeface="Courier"/>
                <a:cs typeface="Courier"/>
              </a:rPr>
              <a:t> delete </a:t>
            </a:r>
            <a:r>
              <a:rPr lang="en-US" sz="800" b="1" dirty="0" err="1" smtClean="0">
                <a:latin typeface="Courier"/>
                <a:cs typeface="Courier"/>
              </a:rPr>
              <a:t>dev</a:t>
            </a:r>
            <a:r>
              <a:rPr lang="en-US" sz="800" b="1" dirty="0" smtClean="0">
                <a:latin typeface="Courier"/>
                <a:cs typeface="Courier"/>
              </a:rPr>
              <a:t> eth0 root</a:t>
            </a: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a:t>
            </a:r>
            <a:r>
              <a:rPr lang="en-US" sz="800" b="1" dirty="0" err="1" smtClean="0">
                <a:latin typeface="Courier"/>
                <a:cs typeface="Courier"/>
              </a:rPr>
              <a:t>qdisc</a:t>
            </a:r>
            <a:r>
              <a:rPr lang="en-US" sz="800" b="1" dirty="0" smtClean="0">
                <a:latin typeface="Courier"/>
                <a:cs typeface="Courier"/>
              </a:rPr>
              <a:t> add </a:t>
            </a:r>
            <a:r>
              <a:rPr lang="en-US" sz="800" b="1" dirty="0" err="1" smtClean="0">
                <a:latin typeface="Courier"/>
                <a:cs typeface="Courier"/>
              </a:rPr>
              <a:t>dev</a:t>
            </a:r>
            <a:r>
              <a:rPr lang="en-US" sz="800" b="1" dirty="0" smtClean="0">
                <a:latin typeface="Courier"/>
                <a:cs typeface="Courier"/>
              </a:rPr>
              <a:t> eth0 root handle 1: </a:t>
            </a:r>
            <a:r>
              <a:rPr lang="en-US" sz="800" b="1" dirty="0" err="1" smtClean="0">
                <a:latin typeface="Courier"/>
                <a:cs typeface="Courier"/>
              </a:rPr>
              <a:t>prio</a:t>
            </a:r>
            <a:endParaRPr lang="en-US" sz="800" b="1" dirty="0" smtClean="0">
              <a:latin typeface="Courier"/>
              <a:cs typeface="Courier"/>
            </a:endParaRP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a:t>
            </a:r>
            <a:r>
              <a:rPr lang="en-US" sz="800" b="1" dirty="0" err="1" smtClean="0">
                <a:latin typeface="Courier"/>
                <a:cs typeface="Courier"/>
              </a:rPr>
              <a:t>qdisc</a:t>
            </a:r>
            <a:r>
              <a:rPr lang="en-US" sz="800" b="1" dirty="0" smtClean="0">
                <a:latin typeface="Courier"/>
                <a:cs typeface="Courier"/>
              </a:rPr>
              <a:t> add </a:t>
            </a:r>
            <a:r>
              <a:rPr lang="en-US" sz="800" b="1" dirty="0" err="1" smtClean="0">
                <a:latin typeface="Courier"/>
                <a:cs typeface="Courier"/>
              </a:rPr>
              <a:t>dev</a:t>
            </a:r>
            <a:r>
              <a:rPr lang="en-US" sz="800" b="1" dirty="0" smtClean="0">
                <a:latin typeface="Courier"/>
                <a:cs typeface="Courier"/>
              </a:rPr>
              <a:t> eth0 parent 1:1 handle 10: </a:t>
            </a:r>
            <a:r>
              <a:rPr lang="en-US" sz="800" b="1" dirty="0" err="1" smtClean="0">
                <a:latin typeface="Courier"/>
                <a:cs typeface="Courier"/>
              </a:rPr>
              <a:t>netem</a:t>
            </a:r>
            <a:r>
              <a:rPr lang="en-US" sz="800" b="1" dirty="0" smtClean="0">
                <a:latin typeface="Courier"/>
                <a:cs typeface="Courier"/>
              </a:rPr>
              <a:t> corrupt 10%</a:t>
            </a: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filter add </a:t>
            </a:r>
            <a:r>
              <a:rPr lang="en-US" sz="800" b="1" dirty="0" err="1" smtClean="0">
                <a:latin typeface="Courier"/>
                <a:cs typeface="Courier"/>
              </a:rPr>
              <a:t>dev</a:t>
            </a:r>
            <a:r>
              <a:rPr lang="en-US" sz="800" b="1" dirty="0" smtClean="0">
                <a:latin typeface="Courier"/>
                <a:cs typeface="Courier"/>
              </a:rPr>
              <a:t> eth0 protocol </a:t>
            </a:r>
            <a:r>
              <a:rPr lang="en-US" sz="800" b="1" dirty="0" err="1" smtClean="0">
                <a:latin typeface="Courier"/>
                <a:cs typeface="Courier"/>
              </a:rPr>
              <a:t>ip</a:t>
            </a:r>
            <a:r>
              <a:rPr lang="en-US" sz="800" b="1" dirty="0" smtClean="0">
                <a:latin typeface="Courier"/>
                <a:cs typeface="Courier"/>
              </a:rPr>
              <a:t> parent 1:0 </a:t>
            </a:r>
            <a:r>
              <a:rPr lang="en-US" sz="800" b="1" dirty="0" err="1" smtClean="0">
                <a:latin typeface="Courier"/>
                <a:cs typeface="Courier"/>
              </a:rPr>
              <a:t>prio</a:t>
            </a:r>
            <a:r>
              <a:rPr lang="en-US" sz="800" b="1" dirty="0" smtClean="0">
                <a:latin typeface="Courier"/>
                <a:cs typeface="Courier"/>
              </a:rPr>
              <a:t> 3 u32 match </a:t>
            </a:r>
            <a:r>
              <a:rPr lang="en-US" sz="800" b="1" dirty="0" err="1" smtClean="0">
                <a:latin typeface="Courier"/>
                <a:cs typeface="Courier"/>
              </a:rPr>
              <a:t>ip</a:t>
            </a:r>
            <a:r>
              <a:rPr lang="en-US" sz="800" b="1" dirty="0" smtClean="0">
                <a:latin typeface="Courier"/>
                <a:cs typeface="Courier"/>
              </a:rPr>
              <a:t> </a:t>
            </a:r>
            <a:r>
              <a:rPr lang="en-US" sz="800" b="1" dirty="0" err="1" smtClean="0">
                <a:latin typeface="Courier"/>
                <a:cs typeface="Courier"/>
              </a:rPr>
              <a:t>dst</a:t>
            </a:r>
            <a:r>
              <a:rPr lang="en-US" sz="800" b="1" dirty="0" smtClean="0">
                <a:latin typeface="Courier"/>
                <a:cs typeface="Courier"/>
              </a:rPr>
              <a:t> 198.129.254.78/32 </a:t>
            </a:r>
            <a:r>
              <a:rPr lang="en-US" sz="800" b="1" dirty="0" err="1" smtClean="0">
                <a:latin typeface="Courier"/>
                <a:cs typeface="Courier"/>
              </a:rPr>
              <a:t>flowid</a:t>
            </a:r>
            <a:r>
              <a:rPr lang="en-US" sz="800" b="1" dirty="0" smtClean="0">
                <a:latin typeface="Courier"/>
                <a:cs typeface="Courier"/>
              </a:rPr>
              <a:t> 1:1</a:t>
            </a:r>
            <a:endParaRPr lang="en-US" sz="800" dirty="0" smtClean="0"/>
          </a:p>
          <a:p>
            <a:pPr>
              <a:buFont typeface="Arial"/>
              <a:buChar char="•"/>
            </a:pPr>
            <a:r>
              <a:rPr lang="en-US" sz="1600" dirty="0" smtClean="0"/>
              <a:t>Reorder packets: 50% of packets (with a correlation of 75%) will get sent immediately, others will be delayed by 75ms.</a:t>
            </a: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a:t>
            </a:r>
            <a:r>
              <a:rPr lang="en-US" sz="800" b="1" dirty="0" err="1" smtClean="0">
                <a:latin typeface="Courier"/>
                <a:cs typeface="Courier"/>
              </a:rPr>
              <a:t>qdisc</a:t>
            </a:r>
            <a:r>
              <a:rPr lang="en-US" sz="800" b="1" dirty="0" smtClean="0">
                <a:latin typeface="Courier"/>
                <a:cs typeface="Courier"/>
              </a:rPr>
              <a:t> delete </a:t>
            </a:r>
            <a:r>
              <a:rPr lang="en-US" sz="800" b="1" dirty="0" err="1" smtClean="0">
                <a:latin typeface="Courier"/>
                <a:cs typeface="Courier"/>
              </a:rPr>
              <a:t>dev</a:t>
            </a:r>
            <a:r>
              <a:rPr lang="en-US" sz="800" b="1" dirty="0" smtClean="0">
                <a:latin typeface="Courier"/>
                <a:cs typeface="Courier"/>
              </a:rPr>
              <a:t> eth0 root</a:t>
            </a: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a:t>
            </a:r>
            <a:r>
              <a:rPr lang="en-US" sz="800" b="1" dirty="0" err="1" smtClean="0">
                <a:latin typeface="Courier"/>
                <a:cs typeface="Courier"/>
              </a:rPr>
              <a:t>qdisc</a:t>
            </a:r>
            <a:r>
              <a:rPr lang="en-US" sz="800" b="1" dirty="0" smtClean="0">
                <a:latin typeface="Courier"/>
                <a:cs typeface="Courier"/>
              </a:rPr>
              <a:t> add </a:t>
            </a:r>
            <a:r>
              <a:rPr lang="en-US" sz="800" b="1" dirty="0" err="1" smtClean="0">
                <a:latin typeface="Courier"/>
                <a:cs typeface="Courier"/>
              </a:rPr>
              <a:t>dev</a:t>
            </a:r>
            <a:r>
              <a:rPr lang="en-US" sz="800" b="1" dirty="0" smtClean="0">
                <a:latin typeface="Courier"/>
                <a:cs typeface="Courier"/>
              </a:rPr>
              <a:t> eth0 root handle 1: </a:t>
            </a:r>
            <a:r>
              <a:rPr lang="en-US" sz="800" b="1" dirty="0" err="1" smtClean="0">
                <a:latin typeface="Courier"/>
                <a:cs typeface="Courier"/>
              </a:rPr>
              <a:t>prio</a:t>
            </a:r>
            <a:endParaRPr lang="en-US" sz="800" b="1" dirty="0" smtClean="0">
              <a:latin typeface="Courier"/>
              <a:cs typeface="Courier"/>
            </a:endParaRP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a:t>
            </a:r>
            <a:r>
              <a:rPr lang="en-US" sz="800" b="1" dirty="0" err="1" smtClean="0">
                <a:latin typeface="Courier"/>
                <a:cs typeface="Courier"/>
              </a:rPr>
              <a:t>qdisc</a:t>
            </a:r>
            <a:r>
              <a:rPr lang="en-US" sz="800" b="1" dirty="0" smtClean="0">
                <a:latin typeface="Courier"/>
                <a:cs typeface="Courier"/>
              </a:rPr>
              <a:t> add </a:t>
            </a:r>
            <a:r>
              <a:rPr lang="en-US" sz="800" b="1" dirty="0" err="1" smtClean="0">
                <a:latin typeface="Courier"/>
                <a:cs typeface="Courier"/>
              </a:rPr>
              <a:t>dev</a:t>
            </a:r>
            <a:r>
              <a:rPr lang="en-US" sz="800" b="1" dirty="0" smtClean="0">
                <a:latin typeface="Courier"/>
                <a:cs typeface="Courier"/>
              </a:rPr>
              <a:t> eth0 parent 1:1 handle 10: </a:t>
            </a:r>
            <a:r>
              <a:rPr lang="en-US" sz="800" b="1" dirty="0" err="1" smtClean="0">
                <a:latin typeface="Courier"/>
                <a:cs typeface="Courier"/>
              </a:rPr>
              <a:t>netem</a:t>
            </a:r>
            <a:r>
              <a:rPr lang="en-US" sz="800" b="1" dirty="0" smtClean="0">
                <a:latin typeface="Courier"/>
                <a:cs typeface="Courier"/>
              </a:rPr>
              <a:t> delay 10ms reorder 25% 50%</a:t>
            </a: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filter add </a:t>
            </a:r>
            <a:r>
              <a:rPr lang="en-US" sz="800" b="1" dirty="0" err="1" smtClean="0">
                <a:latin typeface="Courier"/>
                <a:cs typeface="Courier"/>
              </a:rPr>
              <a:t>dev</a:t>
            </a:r>
            <a:r>
              <a:rPr lang="en-US" sz="800" b="1" dirty="0" smtClean="0">
                <a:latin typeface="Courier"/>
                <a:cs typeface="Courier"/>
              </a:rPr>
              <a:t> eth0 protocol </a:t>
            </a:r>
            <a:r>
              <a:rPr lang="en-US" sz="800" b="1" dirty="0" err="1" smtClean="0">
                <a:latin typeface="Courier"/>
                <a:cs typeface="Courier"/>
              </a:rPr>
              <a:t>ip</a:t>
            </a:r>
            <a:r>
              <a:rPr lang="en-US" sz="800" b="1" dirty="0" smtClean="0">
                <a:latin typeface="Courier"/>
                <a:cs typeface="Courier"/>
              </a:rPr>
              <a:t> parent 1:0 </a:t>
            </a:r>
            <a:r>
              <a:rPr lang="en-US" sz="800" b="1" dirty="0" err="1" smtClean="0">
                <a:latin typeface="Courier"/>
                <a:cs typeface="Courier"/>
              </a:rPr>
              <a:t>prio</a:t>
            </a:r>
            <a:r>
              <a:rPr lang="en-US" sz="800" b="1" dirty="0" smtClean="0">
                <a:latin typeface="Courier"/>
                <a:cs typeface="Courier"/>
              </a:rPr>
              <a:t> 3 u32 match </a:t>
            </a:r>
            <a:r>
              <a:rPr lang="en-US" sz="800" b="1" dirty="0" err="1" smtClean="0">
                <a:latin typeface="Courier"/>
                <a:cs typeface="Courier"/>
              </a:rPr>
              <a:t>ip</a:t>
            </a:r>
            <a:r>
              <a:rPr lang="en-US" sz="800" b="1" dirty="0" smtClean="0">
                <a:latin typeface="Courier"/>
                <a:cs typeface="Courier"/>
              </a:rPr>
              <a:t> </a:t>
            </a:r>
            <a:r>
              <a:rPr lang="en-US" sz="800" b="1" dirty="0" err="1" smtClean="0">
                <a:latin typeface="Courier"/>
                <a:cs typeface="Courier"/>
              </a:rPr>
              <a:t>dst</a:t>
            </a:r>
            <a:r>
              <a:rPr lang="en-US" sz="800" b="1" dirty="0" smtClean="0">
                <a:latin typeface="Courier"/>
                <a:cs typeface="Courier"/>
              </a:rPr>
              <a:t> 198.129.254.78/32 </a:t>
            </a:r>
            <a:r>
              <a:rPr lang="en-US" sz="800" b="1" dirty="0" err="1" smtClean="0">
                <a:latin typeface="Courier"/>
                <a:cs typeface="Courier"/>
              </a:rPr>
              <a:t>flowid</a:t>
            </a:r>
            <a:r>
              <a:rPr lang="en-US" sz="800" b="1" dirty="0" smtClean="0">
                <a:latin typeface="Courier"/>
                <a:cs typeface="Courier"/>
              </a:rPr>
              <a:t> 1:1</a:t>
            </a:r>
          </a:p>
          <a:p>
            <a:pPr>
              <a:buFont typeface="Arial"/>
              <a:buChar char="•"/>
            </a:pPr>
            <a:r>
              <a:rPr lang="en-US" sz="1600" dirty="0" smtClean="0"/>
              <a:t>Reset things</a:t>
            </a:r>
          </a:p>
          <a:p>
            <a:pPr marL="457200" lvl="2" indent="0">
              <a:buNone/>
            </a:pPr>
            <a:r>
              <a:rPr lang="en-US" sz="800" b="1" dirty="0" err="1" smtClean="0">
                <a:latin typeface="Courier"/>
                <a:cs typeface="Courier"/>
              </a:rPr>
              <a:t>sudo</a:t>
            </a:r>
            <a:r>
              <a:rPr lang="en-US" sz="800" b="1" dirty="0" smtClean="0">
                <a:latin typeface="Courier"/>
                <a:cs typeface="Courier"/>
              </a:rPr>
              <a:t> /</a:t>
            </a:r>
            <a:r>
              <a:rPr lang="en-US" sz="800" b="1" dirty="0" err="1" smtClean="0">
                <a:latin typeface="Courier"/>
                <a:cs typeface="Courier"/>
              </a:rPr>
              <a:t>sbin</a:t>
            </a:r>
            <a:r>
              <a:rPr lang="en-US" sz="800" b="1" dirty="0" smtClean="0">
                <a:latin typeface="Courier"/>
                <a:cs typeface="Courier"/>
              </a:rPr>
              <a:t>/</a:t>
            </a:r>
            <a:r>
              <a:rPr lang="en-US" sz="800" b="1" dirty="0" err="1" smtClean="0">
                <a:latin typeface="Courier"/>
                <a:cs typeface="Courier"/>
              </a:rPr>
              <a:t>tc</a:t>
            </a:r>
            <a:r>
              <a:rPr lang="en-US" sz="800" b="1" dirty="0" smtClean="0">
                <a:latin typeface="Courier"/>
                <a:cs typeface="Courier"/>
              </a:rPr>
              <a:t> </a:t>
            </a:r>
            <a:r>
              <a:rPr lang="en-US" sz="800" b="1" dirty="0" err="1" smtClean="0">
                <a:latin typeface="Courier"/>
                <a:cs typeface="Courier"/>
              </a:rPr>
              <a:t>qdisc</a:t>
            </a:r>
            <a:r>
              <a:rPr lang="en-US" sz="800" b="1" dirty="0" smtClean="0">
                <a:latin typeface="Courier"/>
                <a:cs typeface="Courier"/>
              </a:rPr>
              <a:t> delete </a:t>
            </a:r>
            <a:r>
              <a:rPr lang="en-US" sz="800" b="1" dirty="0" err="1" smtClean="0">
                <a:latin typeface="Courier"/>
                <a:cs typeface="Courier"/>
              </a:rPr>
              <a:t>dev</a:t>
            </a:r>
            <a:r>
              <a:rPr lang="en-US" sz="800" b="1" dirty="0" smtClean="0">
                <a:latin typeface="Courier"/>
                <a:cs typeface="Courier"/>
              </a:rPr>
              <a:t> eth0 root</a:t>
            </a:r>
          </a:p>
          <a:p>
            <a:pPr marL="457200" lvl="2" indent="0">
              <a:buNone/>
            </a:pPr>
            <a:endParaRPr lang="en-US" sz="1600" dirty="0" smtClean="0"/>
          </a:p>
          <a:p>
            <a:pPr>
              <a:buFont typeface="Arial"/>
              <a:buChar char="•"/>
            </a:pPr>
            <a:endParaRPr lang="en-US" sz="1600" dirty="0" smtClean="0"/>
          </a:p>
          <a:p>
            <a:pPr marL="0" indent="0"/>
            <a:endParaRPr lang="en-US" sz="1600" dirty="0" smtClean="0"/>
          </a:p>
          <a:p>
            <a:pPr marL="0" indent="0"/>
            <a:endParaRPr lang="en-US" sz="1600" dirty="0" smtClean="0"/>
          </a:p>
        </p:txBody>
      </p:sp>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35</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080972675"/>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Its All About the Buffers</a:t>
            </a:r>
            <a:endParaRPr lang="en-US" dirty="0"/>
          </a:p>
        </p:txBody>
      </p:sp>
      <p:sp>
        <p:nvSpPr>
          <p:cNvPr id="7" name="Content Placeholder 6"/>
          <p:cNvSpPr>
            <a:spLocks noGrp="1"/>
          </p:cNvSpPr>
          <p:nvPr>
            <p:ph idx="1"/>
          </p:nvPr>
        </p:nvSpPr>
        <p:spPr>
          <a:xfrm>
            <a:off x="423863" y="1179447"/>
            <a:ext cx="8229600" cy="4831885"/>
          </a:xfrm>
        </p:spPr>
        <p:txBody>
          <a:bodyPr>
            <a:normAutofit fontScale="62500" lnSpcReduction="20000"/>
          </a:bodyPr>
          <a:lstStyle/>
          <a:p>
            <a:r>
              <a:rPr lang="en-US" dirty="0" smtClean="0"/>
              <a:t>A prequel to using BWCTL – The Bandwidth Delay Product</a:t>
            </a:r>
          </a:p>
          <a:p>
            <a:pPr lvl="1"/>
            <a:r>
              <a:rPr lang="en-US" dirty="0"/>
              <a:t>The amount of “in flight” data allowed for a TCP </a:t>
            </a:r>
            <a:r>
              <a:rPr lang="en-US" dirty="0" smtClean="0"/>
              <a:t>connection (BDP </a:t>
            </a:r>
            <a:r>
              <a:rPr lang="en-US" dirty="0"/>
              <a:t>= bandwidth * round trip </a:t>
            </a:r>
            <a:r>
              <a:rPr lang="en-US" dirty="0" smtClean="0"/>
              <a:t>time)</a:t>
            </a:r>
            <a:endParaRPr lang="en-US" dirty="0"/>
          </a:p>
          <a:p>
            <a:pPr lvl="1"/>
            <a:r>
              <a:rPr lang="en-US" dirty="0"/>
              <a:t>Example: 1Gb/s cross country, ~</a:t>
            </a:r>
            <a:r>
              <a:rPr lang="en-US" dirty="0" smtClean="0"/>
              <a:t>100ms</a:t>
            </a:r>
            <a:endParaRPr lang="en-US" dirty="0"/>
          </a:p>
          <a:p>
            <a:pPr lvl="2"/>
            <a:r>
              <a:rPr lang="en-US" dirty="0"/>
              <a:t>1,000,000,000 b/s * .1 s = 100,000,000 </a:t>
            </a:r>
            <a:r>
              <a:rPr lang="en-US" dirty="0" smtClean="0"/>
              <a:t>bits</a:t>
            </a:r>
            <a:endParaRPr lang="en-US" dirty="0"/>
          </a:p>
          <a:p>
            <a:pPr lvl="2"/>
            <a:r>
              <a:rPr lang="en-US" dirty="0"/>
              <a:t>100,000,000 / 8 =  12,500,000 </a:t>
            </a:r>
            <a:r>
              <a:rPr lang="en-US" dirty="0" smtClean="0"/>
              <a:t>bytes</a:t>
            </a:r>
            <a:endParaRPr lang="en-US" dirty="0"/>
          </a:p>
          <a:p>
            <a:pPr lvl="2"/>
            <a:r>
              <a:rPr lang="en-US" dirty="0"/>
              <a:t>12,500,000 bytes / (1024*1024)  ~ </a:t>
            </a:r>
            <a:r>
              <a:rPr lang="en-US" dirty="0" smtClean="0"/>
              <a:t>12MB</a:t>
            </a:r>
            <a:endParaRPr lang="en-US" dirty="0"/>
          </a:p>
          <a:p>
            <a:pPr lvl="1"/>
            <a:r>
              <a:rPr lang="en-US" dirty="0"/>
              <a:t>Major OSs default to a base of 64k</a:t>
            </a:r>
            <a:r>
              <a:rPr lang="en-US" dirty="0" smtClean="0"/>
              <a:t>.</a:t>
            </a:r>
          </a:p>
          <a:p>
            <a:pPr lvl="2"/>
            <a:r>
              <a:rPr lang="en-US" dirty="0"/>
              <a:t>For those playing at home, the maximum throughput with a TCP window of 64 </a:t>
            </a:r>
            <a:r>
              <a:rPr lang="en-US" dirty="0" err="1"/>
              <a:t>KByte</a:t>
            </a:r>
            <a:r>
              <a:rPr lang="en-US" dirty="0"/>
              <a:t> for RTTs:</a:t>
            </a:r>
          </a:p>
          <a:p>
            <a:pPr lvl="3"/>
            <a:r>
              <a:rPr lang="en-US" dirty="0"/>
              <a:t>10ms = 50Mbps</a:t>
            </a:r>
          </a:p>
          <a:p>
            <a:pPr lvl="3"/>
            <a:r>
              <a:rPr lang="en-US" dirty="0" smtClean="0"/>
              <a:t>50ms </a:t>
            </a:r>
            <a:r>
              <a:rPr lang="en-US" dirty="0"/>
              <a:t>= 10Mbps</a:t>
            </a:r>
          </a:p>
          <a:p>
            <a:pPr lvl="3"/>
            <a:r>
              <a:rPr lang="en-US" dirty="0" smtClean="0"/>
              <a:t>100ms </a:t>
            </a:r>
            <a:r>
              <a:rPr lang="en-US" dirty="0"/>
              <a:t>= 5Mbps</a:t>
            </a:r>
          </a:p>
          <a:p>
            <a:pPr lvl="2"/>
            <a:r>
              <a:rPr lang="en-US" dirty="0" err="1"/>
              <a:t>Autotuning</a:t>
            </a:r>
            <a:r>
              <a:rPr lang="en-US" dirty="0"/>
              <a:t> does help by growing the window when </a:t>
            </a:r>
            <a:r>
              <a:rPr lang="en-US" dirty="0" smtClean="0"/>
              <a:t>needed.  Do make this work properly, the host needs tuning: </a:t>
            </a:r>
            <a:r>
              <a:rPr lang="en-US" dirty="0" smtClean="0">
                <a:hlinkClick r:id="rId2"/>
              </a:rPr>
              <a:t>https</a:t>
            </a:r>
            <a:r>
              <a:rPr lang="en-US" dirty="0">
                <a:hlinkClick r:id="rId2"/>
              </a:rPr>
              <a:t>://fasterdata.es.net/host-tuning</a:t>
            </a:r>
            <a:r>
              <a:rPr lang="en-US" dirty="0" smtClean="0">
                <a:hlinkClick r:id="rId2"/>
              </a:rPr>
              <a:t>/</a:t>
            </a:r>
            <a:endParaRPr lang="en-US" dirty="0"/>
          </a:p>
          <a:p>
            <a:r>
              <a:rPr lang="en-US" dirty="0" smtClean="0"/>
              <a:t>Ignore the math aspect, its really just about making sure there is memory to catch packets.  As the speed increases, there are more packets.  If there is not memory, we drop them, and that makes TCP sad.  </a:t>
            </a:r>
          </a:p>
          <a:p>
            <a:pPr lvl="1"/>
            <a:r>
              <a:rPr lang="en-US" dirty="0" smtClean="0"/>
              <a:t>Memory on hosts, and network gear</a:t>
            </a:r>
          </a:p>
          <a:p>
            <a:pPr marL="0" indent="0">
              <a:buNone/>
            </a:pP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36</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88198261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What BWCTL Tells Us</a:t>
            </a:r>
            <a:endParaRPr lang="en-US" dirty="0"/>
          </a:p>
        </p:txBody>
      </p:sp>
      <p:sp>
        <p:nvSpPr>
          <p:cNvPr id="7" name="Content Placeholder 6"/>
          <p:cNvSpPr>
            <a:spLocks noGrp="1"/>
          </p:cNvSpPr>
          <p:nvPr>
            <p:ph idx="1"/>
          </p:nvPr>
        </p:nvSpPr>
        <p:spPr>
          <a:xfrm>
            <a:off x="423863" y="1306448"/>
            <a:ext cx="8229600" cy="3223219"/>
          </a:xfrm>
        </p:spPr>
        <p:txBody>
          <a:bodyPr>
            <a:normAutofit fontScale="70000" lnSpcReduction="20000"/>
          </a:bodyPr>
          <a:lstStyle/>
          <a:p>
            <a:r>
              <a:rPr lang="en-US" dirty="0"/>
              <a:t>Lets start by describing throughput, which is vague.</a:t>
            </a:r>
          </a:p>
          <a:p>
            <a:pPr lvl="1"/>
            <a:r>
              <a:rPr lang="en-US" dirty="0"/>
              <a:t>Capacity: link speed</a:t>
            </a:r>
          </a:p>
          <a:p>
            <a:pPr lvl="2"/>
            <a:r>
              <a:rPr lang="en-US" dirty="0"/>
              <a:t>Narrow Link: link with the lowest capacity along a path</a:t>
            </a:r>
          </a:p>
          <a:p>
            <a:pPr lvl="2"/>
            <a:r>
              <a:rPr lang="en-US" dirty="0"/>
              <a:t>Capacity of the end-to-end path = capacity of the narrow link</a:t>
            </a:r>
          </a:p>
          <a:p>
            <a:pPr lvl="1"/>
            <a:r>
              <a:rPr lang="en-US" dirty="0"/>
              <a:t>Utilized bandwidth: current traffic load</a:t>
            </a:r>
          </a:p>
          <a:p>
            <a:pPr lvl="1"/>
            <a:r>
              <a:rPr lang="en-US" dirty="0"/>
              <a:t>Available bandwidth: capacity – utilized bandwidth</a:t>
            </a:r>
          </a:p>
          <a:p>
            <a:pPr lvl="2"/>
            <a:r>
              <a:rPr lang="en-US" dirty="0"/>
              <a:t>Tight Link: link with the least available bandwidth in a path</a:t>
            </a:r>
          </a:p>
          <a:p>
            <a:pPr lvl="1"/>
            <a:r>
              <a:rPr lang="en-US" dirty="0"/>
              <a:t>Achievable bandwidth: includes protocol and host issues (e.g. BDP!) </a:t>
            </a:r>
          </a:p>
          <a:p>
            <a:r>
              <a:rPr lang="en-US" dirty="0"/>
              <a:t>All of this is “memory to memory”, e.g. we are not involving a spinning disk (more later)</a:t>
            </a:r>
          </a:p>
          <a:p>
            <a:pPr marL="0" indent="0">
              <a:buNone/>
            </a:pPr>
            <a:endParaRPr lang="en-US" dirty="0"/>
          </a:p>
        </p:txBody>
      </p:sp>
      <p:grpSp>
        <p:nvGrpSpPr>
          <p:cNvPr id="8" name="Group 1028"/>
          <p:cNvGrpSpPr>
            <a:grpSpLocks/>
          </p:cNvGrpSpPr>
          <p:nvPr/>
        </p:nvGrpSpPr>
        <p:grpSpPr bwMode="auto">
          <a:xfrm>
            <a:off x="344488" y="4238625"/>
            <a:ext cx="8308975" cy="1849438"/>
            <a:chOff x="68" y="2851"/>
            <a:chExt cx="5452" cy="1277"/>
          </a:xfrm>
        </p:grpSpPr>
        <p:grpSp>
          <p:nvGrpSpPr>
            <p:cNvPr id="10" name="Group 1029"/>
            <p:cNvGrpSpPr>
              <a:grpSpLocks/>
            </p:cNvGrpSpPr>
            <p:nvPr/>
          </p:nvGrpSpPr>
          <p:grpSpPr bwMode="auto">
            <a:xfrm>
              <a:off x="816" y="2851"/>
              <a:ext cx="4272" cy="1277"/>
              <a:chOff x="816" y="2594"/>
              <a:chExt cx="4272" cy="1277"/>
            </a:xfrm>
          </p:grpSpPr>
          <p:grpSp>
            <p:nvGrpSpPr>
              <p:cNvPr id="18" name="Group 1030"/>
              <p:cNvGrpSpPr>
                <a:grpSpLocks/>
              </p:cNvGrpSpPr>
              <p:nvPr/>
            </p:nvGrpSpPr>
            <p:grpSpPr bwMode="auto">
              <a:xfrm>
                <a:off x="816" y="2594"/>
                <a:ext cx="3888" cy="1056"/>
                <a:chOff x="816" y="1200"/>
                <a:chExt cx="3888" cy="1056"/>
              </a:xfrm>
            </p:grpSpPr>
            <p:sp>
              <p:nvSpPr>
                <p:cNvPr id="23" name="Rectangle 1031"/>
                <p:cNvSpPr>
                  <a:spLocks noChangeArrowheads="1"/>
                </p:cNvSpPr>
                <p:nvPr/>
              </p:nvSpPr>
              <p:spPr bwMode="auto">
                <a:xfrm>
                  <a:off x="816" y="1736"/>
                  <a:ext cx="909" cy="192"/>
                </a:xfrm>
                <a:prstGeom prst="rect">
                  <a:avLst/>
                </a:prstGeom>
                <a:solidFill>
                  <a:schemeClr val="accent2">
                    <a:lumMod val="40000"/>
                    <a:lumOff val="60000"/>
                  </a:schemeClr>
                </a:solidFill>
                <a:ln w="9525">
                  <a:noFill/>
                  <a:miter lim="800000"/>
                  <a:headEnd/>
                  <a:tailEnd/>
                </a:ln>
                <a:effectLst/>
              </p:spPr>
              <p:txBody>
                <a:bodyPr wrap="none" anchor="ctr"/>
                <a:lstStyle/>
                <a:p>
                  <a:pPr>
                    <a:defRPr/>
                  </a:pPr>
                  <a:endParaRPr lang="en-US">
                    <a:latin typeface="Arial" pitchFamily="-105" charset="0"/>
                    <a:ea typeface="ＭＳ Ｐゴシック" pitchFamily="-105" charset="-128"/>
                    <a:cs typeface="ＭＳ Ｐゴシック" pitchFamily="-105" charset="-128"/>
                  </a:endParaRPr>
                </a:p>
              </p:txBody>
            </p:sp>
            <p:sp>
              <p:nvSpPr>
                <p:cNvPr id="24" name="Rectangle 1032"/>
                <p:cNvSpPr>
                  <a:spLocks noChangeArrowheads="1"/>
                </p:cNvSpPr>
                <p:nvPr/>
              </p:nvSpPr>
              <p:spPr bwMode="auto">
                <a:xfrm>
                  <a:off x="1725" y="1676"/>
                  <a:ext cx="897" cy="96"/>
                </a:xfrm>
                <a:prstGeom prst="rect">
                  <a:avLst/>
                </a:prstGeom>
                <a:solidFill>
                  <a:schemeClr val="accent2">
                    <a:lumMod val="40000"/>
                    <a:lumOff val="60000"/>
                  </a:schemeClr>
                </a:solidFill>
                <a:ln w="9525">
                  <a:noFill/>
                  <a:miter lim="800000"/>
                  <a:headEnd/>
                  <a:tailEnd/>
                </a:ln>
                <a:effectLst/>
              </p:spPr>
              <p:txBody>
                <a:bodyPr wrap="none" anchor="ctr"/>
                <a:lstStyle/>
                <a:p>
                  <a:pPr>
                    <a:defRPr/>
                  </a:pPr>
                  <a:endParaRPr lang="en-US">
                    <a:latin typeface="Arial" pitchFamily="-105" charset="0"/>
                    <a:ea typeface="ＭＳ Ｐゴシック" pitchFamily="-105" charset="-128"/>
                    <a:cs typeface="ＭＳ Ｐゴシック" pitchFamily="-105" charset="-128"/>
                  </a:endParaRPr>
                </a:p>
              </p:txBody>
            </p:sp>
            <p:sp>
              <p:nvSpPr>
                <p:cNvPr id="25" name="Rectangle 1033"/>
                <p:cNvSpPr>
                  <a:spLocks noChangeArrowheads="1"/>
                </p:cNvSpPr>
                <p:nvPr/>
              </p:nvSpPr>
              <p:spPr bwMode="auto">
                <a:xfrm>
                  <a:off x="2640" y="1872"/>
                  <a:ext cx="1152" cy="384"/>
                </a:xfrm>
                <a:prstGeom prst="rect">
                  <a:avLst/>
                </a:prstGeom>
                <a:solidFill>
                  <a:schemeClr val="accent2">
                    <a:lumMod val="40000"/>
                    <a:lumOff val="60000"/>
                  </a:schemeClr>
                </a:solidFill>
                <a:ln w="9525">
                  <a:noFill/>
                  <a:miter lim="800000"/>
                  <a:headEnd/>
                  <a:tailEnd/>
                </a:ln>
                <a:effectLst/>
              </p:spPr>
              <p:txBody>
                <a:bodyPr wrap="none" anchor="ctr"/>
                <a:lstStyle/>
                <a:p>
                  <a:pPr>
                    <a:defRPr/>
                  </a:pPr>
                  <a:endParaRPr lang="en-US">
                    <a:latin typeface="Arial" pitchFamily="-105" charset="0"/>
                    <a:ea typeface="ＭＳ Ｐゴシック" pitchFamily="-105" charset="-128"/>
                    <a:cs typeface="ＭＳ Ｐゴシック" pitchFamily="-105" charset="-128"/>
                  </a:endParaRPr>
                </a:p>
              </p:txBody>
            </p:sp>
            <p:sp>
              <p:nvSpPr>
                <p:cNvPr id="26" name="Rectangle 1034"/>
                <p:cNvSpPr>
                  <a:spLocks noChangeArrowheads="1"/>
                </p:cNvSpPr>
                <p:nvPr/>
              </p:nvSpPr>
              <p:spPr bwMode="auto">
                <a:xfrm>
                  <a:off x="3792" y="1534"/>
                  <a:ext cx="899" cy="432"/>
                </a:xfrm>
                <a:prstGeom prst="rect">
                  <a:avLst/>
                </a:prstGeom>
                <a:solidFill>
                  <a:schemeClr val="accent2">
                    <a:lumMod val="40000"/>
                    <a:lumOff val="60000"/>
                  </a:schemeClr>
                </a:solidFill>
                <a:ln w="9525">
                  <a:noFill/>
                  <a:miter lim="800000"/>
                  <a:headEnd/>
                  <a:tailEnd/>
                </a:ln>
                <a:effectLst/>
              </p:spPr>
              <p:txBody>
                <a:bodyPr wrap="none" anchor="ctr"/>
                <a:lstStyle/>
                <a:p>
                  <a:pPr>
                    <a:defRPr/>
                  </a:pPr>
                  <a:endParaRPr lang="en-US">
                    <a:latin typeface="Arial" pitchFamily="-105" charset="0"/>
                    <a:ea typeface="ＭＳ Ｐゴシック" pitchFamily="-105" charset="-128"/>
                    <a:cs typeface="ＭＳ Ｐゴシック" pitchFamily="-105" charset="-128"/>
                  </a:endParaRPr>
                </a:p>
              </p:txBody>
            </p:sp>
            <p:sp>
              <p:nvSpPr>
                <p:cNvPr id="27" name="Rectangle 1035"/>
                <p:cNvSpPr>
                  <a:spLocks noChangeArrowheads="1"/>
                </p:cNvSpPr>
                <p:nvPr/>
              </p:nvSpPr>
              <p:spPr bwMode="auto">
                <a:xfrm>
                  <a:off x="816" y="1453"/>
                  <a:ext cx="912" cy="48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8" name="Rectangle 1036"/>
                <p:cNvSpPr>
                  <a:spLocks noChangeArrowheads="1"/>
                </p:cNvSpPr>
                <p:nvPr/>
              </p:nvSpPr>
              <p:spPr bwMode="auto">
                <a:xfrm>
                  <a:off x="3792" y="1488"/>
                  <a:ext cx="912" cy="48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29" name="Rectangle 1037"/>
                <p:cNvSpPr>
                  <a:spLocks noChangeArrowheads="1"/>
                </p:cNvSpPr>
                <p:nvPr/>
              </p:nvSpPr>
              <p:spPr bwMode="auto">
                <a:xfrm>
                  <a:off x="1728" y="1584"/>
                  <a:ext cx="912" cy="19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0" name="Rectangle 1038"/>
                <p:cNvSpPr>
                  <a:spLocks noChangeArrowheads="1"/>
                </p:cNvSpPr>
                <p:nvPr/>
              </p:nvSpPr>
              <p:spPr bwMode="auto">
                <a:xfrm>
                  <a:off x="2640" y="1200"/>
                  <a:ext cx="1152" cy="10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1" name="Text Box 1039"/>
                <p:cNvSpPr txBox="1">
                  <a:spLocks noChangeArrowheads="1"/>
                </p:cNvSpPr>
                <p:nvPr/>
              </p:nvSpPr>
              <p:spPr bwMode="auto">
                <a:xfrm>
                  <a:off x="1008" y="1535"/>
                  <a:ext cx="528"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200" b="1">
                      <a:solidFill>
                        <a:schemeClr val="tx2"/>
                      </a:solidFill>
                    </a:rPr>
                    <a:t>45 Mbps</a:t>
                  </a:r>
                </a:p>
              </p:txBody>
            </p:sp>
            <p:sp>
              <p:nvSpPr>
                <p:cNvPr id="32" name="Text Box 1040"/>
                <p:cNvSpPr txBox="1">
                  <a:spLocks noChangeArrowheads="1"/>
                </p:cNvSpPr>
                <p:nvPr/>
              </p:nvSpPr>
              <p:spPr bwMode="auto">
                <a:xfrm>
                  <a:off x="1872" y="1567"/>
                  <a:ext cx="528"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200" b="1">
                      <a:solidFill>
                        <a:schemeClr val="tx2"/>
                      </a:solidFill>
                    </a:rPr>
                    <a:t>10 Mbps</a:t>
                  </a:r>
                </a:p>
              </p:txBody>
            </p:sp>
            <p:sp>
              <p:nvSpPr>
                <p:cNvPr id="33" name="Text Box 1041"/>
                <p:cNvSpPr txBox="1">
                  <a:spLocks noChangeArrowheads="1"/>
                </p:cNvSpPr>
                <p:nvPr/>
              </p:nvSpPr>
              <p:spPr bwMode="auto">
                <a:xfrm>
                  <a:off x="2928" y="1575"/>
                  <a:ext cx="624"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200" b="1">
                      <a:solidFill>
                        <a:schemeClr val="tx2"/>
                      </a:solidFill>
                    </a:rPr>
                    <a:t>100 Mbps</a:t>
                  </a:r>
                </a:p>
              </p:txBody>
            </p:sp>
            <p:sp>
              <p:nvSpPr>
                <p:cNvPr id="34" name="Text Box 1042"/>
                <p:cNvSpPr txBox="1">
                  <a:spLocks noChangeArrowheads="1"/>
                </p:cNvSpPr>
                <p:nvPr/>
              </p:nvSpPr>
              <p:spPr bwMode="auto">
                <a:xfrm>
                  <a:off x="3936" y="1575"/>
                  <a:ext cx="528"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200" b="1">
                      <a:solidFill>
                        <a:schemeClr val="tx2"/>
                      </a:solidFill>
                    </a:rPr>
                    <a:t>45 Mbps</a:t>
                  </a:r>
                </a:p>
              </p:txBody>
            </p:sp>
          </p:grpSp>
          <p:sp>
            <p:nvSpPr>
              <p:cNvPr id="19" name="Text Box 1043"/>
              <p:cNvSpPr txBox="1">
                <a:spLocks noChangeArrowheads="1"/>
              </p:cNvSpPr>
              <p:nvPr/>
            </p:nvSpPr>
            <p:spPr bwMode="auto">
              <a:xfrm>
                <a:off x="1344" y="3441"/>
                <a:ext cx="86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600" b="1">
                    <a:solidFill>
                      <a:schemeClr val="tx2"/>
                    </a:solidFill>
                  </a:rPr>
                  <a:t>Narrow Link</a:t>
                </a:r>
              </a:p>
            </p:txBody>
          </p:sp>
          <p:sp>
            <p:nvSpPr>
              <p:cNvPr id="20" name="Text Box 1044"/>
              <p:cNvSpPr txBox="1">
                <a:spLocks noChangeArrowheads="1"/>
              </p:cNvSpPr>
              <p:nvPr/>
            </p:nvSpPr>
            <p:spPr bwMode="auto">
              <a:xfrm>
                <a:off x="4224" y="3637"/>
                <a:ext cx="864" cy="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600" b="1">
                    <a:solidFill>
                      <a:schemeClr val="tx2"/>
                    </a:solidFill>
                  </a:rPr>
                  <a:t>Tight Link</a:t>
                </a:r>
              </a:p>
            </p:txBody>
          </p:sp>
          <p:sp>
            <p:nvSpPr>
              <p:cNvPr id="21" name="Line 1045"/>
              <p:cNvSpPr>
                <a:spLocks noChangeShapeType="1"/>
              </p:cNvSpPr>
              <p:nvPr/>
            </p:nvSpPr>
            <p:spPr bwMode="auto">
              <a:xfrm flipV="1">
                <a:off x="2016" y="3201"/>
                <a:ext cx="144" cy="336"/>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
            <p:nvSpPr>
              <p:cNvPr id="22" name="Line 1046"/>
              <p:cNvSpPr>
                <a:spLocks noChangeShapeType="1"/>
              </p:cNvSpPr>
              <p:nvPr/>
            </p:nvSpPr>
            <p:spPr bwMode="auto">
              <a:xfrm flipH="1" flipV="1">
                <a:off x="4176" y="3380"/>
                <a:ext cx="288" cy="288"/>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12" name="Oval 1047"/>
            <p:cNvSpPr>
              <a:spLocks noChangeArrowheads="1"/>
            </p:cNvSpPr>
            <p:nvPr/>
          </p:nvSpPr>
          <p:spPr bwMode="auto">
            <a:xfrm>
              <a:off x="144" y="3216"/>
              <a:ext cx="336" cy="288"/>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3" name="Line 1048"/>
            <p:cNvSpPr>
              <a:spLocks noChangeShapeType="1"/>
            </p:cNvSpPr>
            <p:nvPr/>
          </p:nvSpPr>
          <p:spPr bwMode="auto">
            <a:xfrm>
              <a:off x="480" y="3360"/>
              <a:ext cx="336" cy="0"/>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4" name="Line 1049"/>
            <p:cNvSpPr>
              <a:spLocks noChangeShapeType="1"/>
            </p:cNvSpPr>
            <p:nvPr/>
          </p:nvSpPr>
          <p:spPr bwMode="auto">
            <a:xfrm>
              <a:off x="4704" y="3360"/>
              <a:ext cx="336" cy="0"/>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5" name="Oval 1050"/>
            <p:cNvSpPr>
              <a:spLocks noChangeArrowheads="1"/>
            </p:cNvSpPr>
            <p:nvPr/>
          </p:nvSpPr>
          <p:spPr bwMode="auto">
            <a:xfrm>
              <a:off x="5040" y="3216"/>
              <a:ext cx="336" cy="288"/>
            </a:xfrm>
            <a:prstGeom prst="ellipse">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6" name="Text Box 1051"/>
            <p:cNvSpPr txBox="1">
              <a:spLocks noChangeArrowheads="1"/>
            </p:cNvSpPr>
            <p:nvPr/>
          </p:nvSpPr>
          <p:spPr bwMode="auto">
            <a:xfrm>
              <a:off x="68" y="3466"/>
              <a:ext cx="528"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200" b="1">
                  <a:solidFill>
                    <a:schemeClr val="tx2"/>
                  </a:solidFill>
                </a:rPr>
                <a:t>source</a:t>
              </a:r>
            </a:p>
          </p:txBody>
        </p:sp>
        <p:sp>
          <p:nvSpPr>
            <p:cNvPr id="17" name="Text Box 1052"/>
            <p:cNvSpPr txBox="1">
              <a:spLocks noChangeArrowheads="1"/>
            </p:cNvSpPr>
            <p:nvPr/>
          </p:nvSpPr>
          <p:spPr bwMode="auto">
            <a:xfrm>
              <a:off x="4992" y="3466"/>
              <a:ext cx="528" cy="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200" b="1">
                  <a:solidFill>
                    <a:schemeClr val="tx2"/>
                  </a:solidFill>
                </a:rPr>
                <a:t>sink</a:t>
              </a:r>
            </a:p>
          </p:txBody>
        </p:sp>
      </p:grpSp>
      <p:sp>
        <p:nvSpPr>
          <p:cNvPr id="35" name="Text Box 1043"/>
          <p:cNvSpPr txBox="1">
            <a:spLocks noChangeArrowheads="1"/>
          </p:cNvSpPr>
          <p:nvPr/>
        </p:nvSpPr>
        <p:spPr bwMode="auto">
          <a:xfrm>
            <a:off x="1509713" y="6103938"/>
            <a:ext cx="43576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600" i="1">
                <a:solidFill>
                  <a:schemeClr val="tx2"/>
                </a:solidFill>
              </a:rPr>
              <a:t>(Shaded portion shows background traffic)</a:t>
            </a:r>
          </a:p>
        </p:txBody>
      </p:sp>
      <p:sp>
        <p:nvSpPr>
          <p:cNvPr id="3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37</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2029365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BWCTL Example (</a:t>
            </a:r>
            <a:r>
              <a:rPr lang="en-US" sz="4000" dirty="0" err="1"/>
              <a:t>iperf</a:t>
            </a:r>
            <a:r>
              <a:rPr lang="en-US" sz="4000" dirty="0"/>
              <a:t>)</a:t>
            </a:r>
          </a:p>
        </p:txBody>
      </p:sp>
      <p:sp>
        <p:nvSpPr>
          <p:cNvPr id="3" name="Content Placeholder 2"/>
          <p:cNvSpPr>
            <a:spLocks noGrp="1"/>
          </p:cNvSpPr>
          <p:nvPr>
            <p:ph idx="1"/>
          </p:nvPr>
        </p:nvSpPr>
        <p:spPr>
          <a:xfrm>
            <a:off x="457200" y="1417638"/>
            <a:ext cx="8229600" cy="4932362"/>
          </a:xfrm>
        </p:spPr>
        <p:txBody>
          <a:bodyPr>
            <a:normAutofit fontScale="32500" lnSpcReduction="20000"/>
          </a:bodyPr>
          <a:lstStyle/>
          <a:p>
            <a:pPr marL="0" indent="0">
              <a:lnSpc>
                <a:spcPct val="120000"/>
              </a:lnSpc>
              <a:spcBef>
                <a:spcPts val="0"/>
              </a:spcBef>
              <a:buNone/>
            </a:pPr>
            <a:r>
              <a:rPr lang="en-US" b="1" dirty="0">
                <a:latin typeface="Courier"/>
                <a:cs typeface="Courier"/>
              </a:rPr>
              <a:t>[zurawski@wash-pt1 ~]$ </a:t>
            </a:r>
            <a:r>
              <a:rPr lang="en-US" b="1" dirty="0" err="1">
                <a:latin typeface="Courier"/>
                <a:cs typeface="Courier"/>
              </a:rPr>
              <a:t>bwctl</a:t>
            </a:r>
            <a:r>
              <a:rPr lang="en-US" b="1" dirty="0">
                <a:latin typeface="Courier"/>
                <a:cs typeface="Courier"/>
              </a:rPr>
              <a:t> </a:t>
            </a:r>
            <a:r>
              <a:rPr lang="en-US" b="1" dirty="0">
                <a:solidFill>
                  <a:srgbClr val="FF0000"/>
                </a:solidFill>
                <a:latin typeface="Courier"/>
                <a:cs typeface="Courier"/>
              </a:rPr>
              <a:t>-T </a:t>
            </a:r>
            <a:r>
              <a:rPr lang="en-US" b="1" dirty="0" err="1">
                <a:solidFill>
                  <a:srgbClr val="FF0000"/>
                </a:solidFill>
                <a:latin typeface="Courier"/>
                <a:cs typeface="Courier"/>
              </a:rPr>
              <a:t>iperf</a:t>
            </a:r>
            <a:r>
              <a:rPr lang="en-US" b="1" dirty="0">
                <a:solidFill>
                  <a:srgbClr val="FF0000"/>
                </a:solidFill>
                <a:latin typeface="Courier"/>
                <a:cs typeface="Courier"/>
              </a:rPr>
              <a:t> -f m -t 10 -</a:t>
            </a:r>
            <a:r>
              <a:rPr lang="en-US" b="1" dirty="0" err="1">
                <a:solidFill>
                  <a:srgbClr val="FF0000"/>
                </a:solidFill>
                <a:latin typeface="Courier"/>
                <a:cs typeface="Courier"/>
              </a:rPr>
              <a:t>i</a:t>
            </a:r>
            <a:r>
              <a:rPr lang="en-US" b="1" dirty="0">
                <a:solidFill>
                  <a:srgbClr val="FF0000"/>
                </a:solidFill>
                <a:latin typeface="Courier"/>
                <a:cs typeface="Courier"/>
              </a:rPr>
              <a:t> 2 -c sunn-pt1.es.net</a:t>
            </a:r>
          </a:p>
          <a:p>
            <a:pPr marL="0" indent="0">
              <a:lnSpc>
                <a:spcPct val="120000"/>
              </a:lnSpc>
              <a:spcBef>
                <a:spcPts val="0"/>
              </a:spcBef>
              <a:buNone/>
            </a:pPr>
            <a:r>
              <a:rPr lang="en-US" b="1" dirty="0" err="1">
                <a:latin typeface="Courier"/>
                <a:cs typeface="Courier"/>
              </a:rPr>
              <a:t>bwctl</a:t>
            </a:r>
            <a:r>
              <a:rPr lang="en-US" b="1" dirty="0">
                <a:latin typeface="Courier"/>
                <a:cs typeface="Courier"/>
              </a:rPr>
              <a:t>: 83 seconds until test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RECEIVER START</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exec_line</a:t>
            </a:r>
            <a:r>
              <a:rPr lang="en-US" b="1" dirty="0">
                <a:latin typeface="Courier"/>
                <a:cs typeface="Courier"/>
              </a:rPr>
              <a:t>: /</a:t>
            </a:r>
            <a:r>
              <a:rPr lang="en-US" b="1" dirty="0" err="1">
                <a:latin typeface="Courier"/>
                <a:cs typeface="Courier"/>
              </a:rPr>
              <a:t>usr</a:t>
            </a:r>
            <a:r>
              <a:rPr lang="en-US" b="1" dirty="0">
                <a:latin typeface="Courier"/>
                <a:cs typeface="Courier"/>
              </a:rPr>
              <a:t>/bin/</a:t>
            </a:r>
            <a:r>
              <a:rPr lang="en-US" b="1" dirty="0" err="1">
                <a:latin typeface="Courier"/>
                <a:cs typeface="Courier"/>
              </a:rPr>
              <a:t>iperf</a:t>
            </a:r>
            <a:r>
              <a:rPr lang="en-US" b="1" dirty="0">
                <a:latin typeface="Courier"/>
                <a:cs typeface="Courier"/>
              </a:rPr>
              <a:t> -B 198.129.254.58 -s -f m -m -p 5136 -t 10 -</a:t>
            </a:r>
            <a:r>
              <a:rPr lang="en-US" b="1" dirty="0" err="1">
                <a:latin typeface="Courier"/>
                <a:cs typeface="Courier"/>
              </a:rPr>
              <a:t>i</a:t>
            </a:r>
            <a:r>
              <a:rPr lang="en-US" b="1" dirty="0">
                <a:latin typeface="Courier"/>
                <a:cs typeface="Courier"/>
              </a:rPr>
              <a:t> 2.000000</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tester: </a:t>
            </a:r>
            <a:r>
              <a:rPr lang="en-US" b="1" dirty="0" err="1">
                <a:latin typeface="Courier"/>
                <a:cs typeface="Courier"/>
              </a:rPr>
              <a:t>iperf</a:t>
            </a:r>
            <a:endParaRPr lang="en-US" b="1" dirty="0">
              <a:latin typeface="Courier"/>
              <a:cs typeface="Courier"/>
            </a:endParaRP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receiver: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sender: 198.124.238.34</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start_tool</a:t>
            </a:r>
            <a:r>
              <a:rPr lang="en-US" b="1" dirty="0">
                <a:latin typeface="Courier"/>
                <a:cs typeface="Courier"/>
              </a:rPr>
              <a:t>: 3598657357.738868</a:t>
            </a:r>
          </a:p>
          <a:p>
            <a:pPr marL="0" indent="0">
              <a:lnSpc>
                <a:spcPct val="120000"/>
              </a:lnSpc>
              <a:spcBef>
                <a:spcPts val="0"/>
              </a:spcBef>
              <a:buNone/>
            </a:pPr>
            <a:r>
              <a:rPr lang="en-US" b="1" dirty="0">
                <a:latin typeface="Courier"/>
                <a:cs typeface="Courier"/>
              </a:rPr>
              <a:t>------------------------------------------------------------</a:t>
            </a:r>
          </a:p>
          <a:p>
            <a:pPr marL="0" indent="0">
              <a:lnSpc>
                <a:spcPct val="120000"/>
              </a:lnSpc>
              <a:spcBef>
                <a:spcPts val="0"/>
              </a:spcBef>
              <a:buNone/>
            </a:pPr>
            <a:r>
              <a:rPr lang="en-US" b="1" dirty="0">
                <a:latin typeface="Courier"/>
                <a:cs typeface="Courier"/>
              </a:rPr>
              <a:t>Server listening on TCP port 5136</a:t>
            </a:r>
          </a:p>
          <a:p>
            <a:pPr marL="0" indent="0">
              <a:lnSpc>
                <a:spcPct val="120000"/>
              </a:lnSpc>
              <a:spcBef>
                <a:spcPts val="0"/>
              </a:spcBef>
              <a:buNone/>
            </a:pPr>
            <a:r>
              <a:rPr lang="en-US" b="1" dirty="0">
                <a:latin typeface="Courier"/>
                <a:cs typeface="Courier"/>
              </a:rPr>
              <a:t>Binding to local address 198.129.254.58</a:t>
            </a:r>
          </a:p>
          <a:p>
            <a:pPr marL="0" indent="0">
              <a:lnSpc>
                <a:spcPct val="120000"/>
              </a:lnSpc>
              <a:spcBef>
                <a:spcPts val="0"/>
              </a:spcBef>
              <a:buNone/>
            </a:pPr>
            <a:r>
              <a:rPr lang="en-US" b="1" dirty="0">
                <a:latin typeface="Courier"/>
                <a:cs typeface="Courier"/>
              </a:rPr>
              <a:t>TCP window size: 0.08 </a:t>
            </a:r>
            <a:r>
              <a:rPr lang="en-US" b="1" dirty="0" err="1">
                <a:latin typeface="Courier"/>
                <a:cs typeface="Courier"/>
              </a:rPr>
              <a:t>MByte</a:t>
            </a:r>
            <a:r>
              <a:rPr lang="en-US" b="1" dirty="0">
                <a:latin typeface="Courier"/>
                <a:cs typeface="Courier"/>
              </a:rPr>
              <a:t> (default)</a:t>
            </a:r>
          </a:p>
          <a:p>
            <a:pPr marL="0" indent="0">
              <a:lnSpc>
                <a:spcPct val="120000"/>
              </a:lnSpc>
              <a:spcBef>
                <a:spcPts val="0"/>
              </a:spcBef>
              <a:buNone/>
            </a:pPr>
            <a:r>
              <a:rPr lang="en-US" b="1" dirty="0">
                <a:latin typeface="Courier"/>
                <a:cs typeface="Courier"/>
              </a:rPr>
              <a:t>------------------------------------------------------------</a:t>
            </a:r>
          </a:p>
          <a:p>
            <a:pPr marL="0" indent="0">
              <a:lnSpc>
                <a:spcPct val="120000"/>
              </a:lnSpc>
              <a:spcBef>
                <a:spcPts val="0"/>
              </a:spcBef>
              <a:buNone/>
            </a:pPr>
            <a:r>
              <a:rPr lang="en-US" b="1" dirty="0">
                <a:latin typeface="Courier"/>
                <a:cs typeface="Courier"/>
              </a:rPr>
              <a:t>[ 16] local 198.129.254.58 port 5136 connected with 198.124.238.34 port 5136</a:t>
            </a:r>
          </a:p>
          <a:p>
            <a:pPr marL="0" indent="0">
              <a:lnSpc>
                <a:spcPct val="120000"/>
              </a:lnSpc>
              <a:spcBef>
                <a:spcPts val="0"/>
              </a:spcBef>
              <a:buNone/>
            </a:pPr>
            <a:r>
              <a:rPr lang="en-US" b="1" dirty="0">
                <a:latin typeface="Courier"/>
                <a:cs typeface="Courier"/>
              </a:rPr>
              <a:t>[ ID] Interval       Transfer     Bandwidth</a:t>
            </a:r>
          </a:p>
          <a:p>
            <a:pPr marL="0" indent="0">
              <a:lnSpc>
                <a:spcPct val="120000"/>
              </a:lnSpc>
              <a:spcBef>
                <a:spcPts val="0"/>
              </a:spcBef>
              <a:buNone/>
            </a:pPr>
            <a:r>
              <a:rPr lang="en-US" b="1" dirty="0">
                <a:solidFill>
                  <a:srgbClr val="FF0000"/>
                </a:solidFill>
                <a:latin typeface="Courier"/>
                <a:cs typeface="Courier"/>
              </a:rPr>
              <a:t>[ 16]  0.0- 2.0 sec  90.4 </a:t>
            </a:r>
            <a:r>
              <a:rPr lang="en-US" b="1" dirty="0" err="1">
                <a:solidFill>
                  <a:srgbClr val="FF0000"/>
                </a:solidFill>
                <a:latin typeface="Courier"/>
                <a:cs typeface="Courier"/>
              </a:rPr>
              <a:t>MBytes</a:t>
            </a:r>
            <a:r>
              <a:rPr lang="en-US" b="1" dirty="0">
                <a:solidFill>
                  <a:srgbClr val="FF0000"/>
                </a:solidFill>
                <a:latin typeface="Courier"/>
                <a:cs typeface="Courier"/>
              </a:rPr>
              <a:t>   379 </a:t>
            </a:r>
            <a:r>
              <a:rPr lang="en-US" b="1" dirty="0" err="1">
                <a:solidFill>
                  <a:srgbClr val="FF0000"/>
                </a:solidFill>
                <a:latin typeface="Courier"/>
                <a:cs typeface="Courier"/>
              </a:rPr>
              <a:t>Mbits</a:t>
            </a:r>
            <a:r>
              <a:rPr lang="en-US" b="1" dirty="0">
                <a:solidFill>
                  <a:srgbClr val="FF0000"/>
                </a:solidFill>
                <a:latin typeface="Courier"/>
                <a:cs typeface="Courier"/>
              </a:rPr>
              <a:t>/sec</a:t>
            </a:r>
          </a:p>
          <a:p>
            <a:pPr marL="0" indent="0">
              <a:lnSpc>
                <a:spcPct val="120000"/>
              </a:lnSpc>
              <a:spcBef>
                <a:spcPts val="0"/>
              </a:spcBef>
              <a:buNone/>
            </a:pPr>
            <a:r>
              <a:rPr lang="en-US" b="1" dirty="0">
                <a:solidFill>
                  <a:srgbClr val="FF0000"/>
                </a:solidFill>
                <a:latin typeface="Courier"/>
                <a:cs typeface="Courier"/>
              </a:rPr>
              <a:t>[ 16]  2.0- 4.0 sec   689 </a:t>
            </a:r>
            <a:r>
              <a:rPr lang="en-US" b="1" dirty="0" err="1">
                <a:solidFill>
                  <a:srgbClr val="FF0000"/>
                </a:solidFill>
                <a:latin typeface="Courier"/>
                <a:cs typeface="Courier"/>
              </a:rPr>
              <a:t>MBytes</a:t>
            </a:r>
            <a:r>
              <a:rPr lang="en-US" b="1" dirty="0">
                <a:solidFill>
                  <a:srgbClr val="FF0000"/>
                </a:solidFill>
                <a:latin typeface="Courier"/>
                <a:cs typeface="Courier"/>
              </a:rPr>
              <a:t>  2891 </a:t>
            </a:r>
            <a:r>
              <a:rPr lang="en-US" b="1" dirty="0" err="1">
                <a:solidFill>
                  <a:srgbClr val="FF0000"/>
                </a:solidFill>
                <a:latin typeface="Courier"/>
                <a:cs typeface="Courier"/>
              </a:rPr>
              <a:t>Mbits</a:t>
            </a:r>
            <a:r>
              <a:rPr lang="en-US" b="1" dirty="0">
                <a:solidFill>
                  <a:srgbClr val="FF0000"/>
                </a:solidFill>
                <a:latin typeface="Courier"/>
                <a:cs typeface="Courier"/>
              </a:rPr>
              <a:t>/sec</a:t>
            </a:r>
          </a:p>
          <a:p>
            <a:pPr marL="0" indent="0">
              <a:lnSpc>
                <a:spcPct val="120000"/>
              </a:lnSpc>
              <a:spcBef>
                <a:spcPts val="0"/>
              </a:spcBef>
              <a:buNone/>
            </a:pPr>
            <a:r>
              <a:rPr lang="en-US" b="1" dirty="0">
                <a:solidFill>
                  <a:srgbClr val="FF0000"/>
                </a:solidFill>
                <a:latin typeface="Courier"/>
                <a:cs typeface="Courier"/>
              </a:rPr>
              <a:t>[ 16]  4.0- 6.0 sec   684 </a:t>
            </a:r>
            <a:r>
              <a:rPr lang="en-US" b="1" dirty="0" err="1">
                <a:solidFill>
                  <a:srgbClr val="FF0000"/>
                </a:solidFill>
                <a:latin typeface="Courier"/>
                <a:cs typeface="Courier"/>
              </a:rPr>
              <a:t>MBytes</a:t>
            </a:r>
            <a:r>
              <a:rPr lang="en-US" b="1" dirty="0">
                <a:solidFill>
                  <a:srgbClr val="FF0000"/>
                </a:solidFill>
                <a:latin typeface="Courier"/>
                <a:cs typeface="Courier"/>
              </a:rPr>
              <a:t>  2867 </a:t>
            </a:r>
            <a:r>
              <a:rPr lang="en-US" b="1" dirty="0" err="1">
                <a:solidFill>
                  <a:srgbClr val="FF0000"/>
                </a:solidFill>
                <a:latin typeface="Courier"/>
                <a:cs typeface="Courier"/>
              </a:rPr>
              <a:t>Mbits</a:t>
            </a:r>
            <a:r>
              <a:rPr lang="en-US" b="1" dirty="0">
                <a:solidFill>
                  <a:srgbClr val="FF0000"/>
                </a:solidFill>
                <a:latin typeface="Courier"/>
                <a:cs typeface="Courier"/>
              </a:rPr>
              <a:t>/sec</a:t>
            </a:r>
          </a:p>
          <a:p>
            <a:pPr marL="0" indent="0">
              <a:lnSpc>
                <a:spcPct val="120000"/>
              </a:lnSpc>
              <a:spcBef>
                <a:spcPts val="0"/>
              </a:spcBef>
              <a:buNone/>
            </a:pPr>
            <a:r>
              <a:rPr lang="en-US" b="1" dirty="0">
                <a:solidFill>
                  <a:srgbClr val="FF0000"/>
                </a:solidFill>
                <a:latin typeface="Courier"/>
                <a:cs typeface="Courier"/>
              </a:rPr>
              <a:t>[ 16]  6.0- 8.0 sec   691 </a:t>
            </a:r>
            <a:r>
              <a:rPr lang="en-US" b="1" dirty="0" err="1">
                <a:solidFill>
                  <a:srgbClr val="FF0000"/>
                </a:solidFill>
                <a:latin typeface="Courier"/>
                <a:cs typeface="Courier"/>
              </a:rPr>
              <a:t>MBytes</a:t>
            </a:r>
            <a:r>
              <a:rPr lang="en-US" b="1" dirty="0">
                <a:solidFill>
                  <a:srgbClr val="FF0000"/>
                </a:solidFill>
                <a:latin typeface="Courier"/>
                <a:cs typeface="Courier"/>
              </a:rPr>
              <a:t>  2897 </a:t>
            </a:r>
            <a:r>
              <a:rPr lang="en-US" b="1" dirty="0" err="1">
                <a:solidFill>
                  <a:srgbClr val="FF0000"/>
                </a:solidFill>
                <a:latin typeface="Courier"/>
                <a:cs typeface="Courier"/>
              </a:rPr>
              <a:t>Mbits</a:t>
            </a:r>
            <a:r>
              <a:rPr lang="en-US" b="1" dirty="0">
                <a:solidFill>
                  <a:srgbClr val="FF0000"/>
                </a:solidFill>
                <a:latin typeface="Courier"/>
                <a:cs typeface="Courier"/>
              </a:rPr>
              <a:t>/sec</a:t>
            </a:r>
          </a:p>
          <a:p>
            <a:pPr marL="0" indent="0">
              <a:lnSpc>
                <a:spcPct val="120000"/>
              </a:lnSpc>
              <a:spcBef>
                <a:spcPts val="0"/>
              </a:spcBef>
              <a:buNone/>
            </a:pPr>
            <a:r>
              <a:rPr lang="en-US" b="1" dirty="0">
                <a:solidFill>
                  <a:srgbClr val="FF0000"/>
                </a:solidFill>
                <a:latin typeface="Courier"/>
                <a:cs typeface="Courier"/>
              </a:rPr>
              <a:t>[ 16]  8.0-10.0 sec   691 </a:t>
            </a:r>
            <a:r>
              <a:rPr lang="en-US" b="1" dirty="0" err="1">
                <a:solidFill>
                  <a:srgbClr val="FF0000"/>
                </a:solidFill>
                <a:latin typeface="Courier"/>
                <a:cs typeface="Courier"/>
              </a:rPr>
              <a:t>MBytes</a:t>
            </a:r>
            <a:r>
              <a:rPr lang="en-US" b="1" dirty="0">
                <a:solidFill>
                  <a:srgbClr val="FF0000"/>
                </a:solidFill>
                <a:latin typeface="Courier"/>
                <a:cs typeface="Courier"/>
              </a:rPr>
              <a:t>  2898 </a:t>
            </a:r>
            <a:r>
              <a:rPr lang="en-US" b="1" dirty="0" err="1">
                <a:solidFill>
                  <a:srgbClr val="FF0000"/>
                </a:solidFill>
                <a:latin typeface="Courier"/>
                <a:cs typeface="Courier"/>
              </a:rPr>
              <a:t>Mbits</a:t>
            </a:r>
            <a:r>
              <a:rPr lang="en-US" b="1" dirty="0">
                <a:solidFill>
                  <a:srgbClr val="FF0000"/>
                </a:solidFill>
                <a:latin typeface="Courier"/>
                <a:cs typeface="Courier"/>
              </a:rPr>
              <a:t>/sec</a:t>
            </a:r>
          </a:p>
          <a:p>
            <a:pPr marL="0" indent="0">
              <a:lnSpc>
                <a:spcPct val="120000"/>
              </a:lnSpc>
              <a:spcBef>
                <a:spcPts val="0"/>
              </a:spcBef>
              <a:buNone/>
            </a:pPr>
            <a:r>
              <a:rPr lang="en-US" b="1" dirty="0">
                <a:solidFill>
                  <a:srgbClr val="FF0000"/>
                </a:solidFill>
                <a:latin typeface="Courier"/>
                <a:cs typeface="Courier"/>
              </a:rPr>
              <a:t>[ 16]  0.0-10.0 sec  2853 </a:t>
            </a:r>
            <a:r>
              <a:rPr lang="en-US" b="1" dirty="0" err="1">
                <a:solidFill>
                  <a:srgbClr val="FF0000"/>
                </a:solidFill>
                <a:latin typeface="Courier"/>
                <a:cs typeface="Courier"/>
              </a:rPr>
              <a:t>MBytes</a:t>
            </a:r>
            <a:r>
              <a:rPr lang="en-US" b="1" dirty="0">
                <a:solidFill>
                  <a:srgbClr val="FF0000"/>
                </a:solidFill>
                <a:latin typeface="Courier"/>
                <a:cs typeface="Courier"/>
              </a:rPr>
              <a:t>  2386 </a:t>
            </a:r>
            <a:r>
              <a:rPr lang="en-US" b="1" dirty="0" err="1">
                <a:solidFill>
                  <a:srgbClr val="FF0000"/>
                </a:solidFill>
                <a:latin typeface="Courier"/>
                <a:cs typeface="Courier"/>
              </a:rPr>
              <a:t>Mbits</a:t>
            </a:r>
            <a:r>
              <a:rPr lang="en-US" b="1" dirty="0">
                <a:solidFill>
                  <a:srgbClr val="FF0000"/>
                </a:solidFill>
                <a:latin typeface="Courier"/>
                <a:cs typeface="Courier"/>
              </a:rPr>
              <a:t>/sec</a:t>
            </a:r>
          </a:p>
          <a:p>
            <a:pPr marL="0" indent="0">
              <a:lnSpc>
                <a:spcPct val="120000"/>
              </a:lnSpc>
              <a:spcBef>
                <a:spcPts val="0"/>
              </a:spcBef>
              <a:buNone/>
            </a:pPr>
            <a:r>
              <a:rPr lang="en-US" b="1" dirty="0">
                <a:solidFill>
                  <a:srgbClr val="FF0000"/>
                </a:solidFill>
                <a:latin typeface="Courier"/>
                <a:cs typeface="Courier"/>
              </a:rPr>
              <a:t>[ 16] MSS size 8948 bytes (MTU 8988 bytes, unknown interface)</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stop_tool</a:t>
            </a:r>
            <a:r>
              <a:rPr lang="en-US" b="1" dirty="0">
                <a:latin typeface="Courier"/>
                <a:cs typeface="Courier"/>
              </a:rPr>
              <a:t>: 3598657390.668028</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RECEIVER END</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38</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3034559" y="4603042"/>
            <a:ext cx="1236133" cy="262467"/>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V="1">
            <a:off x="4270692" y="4436533"/>
            <a:ext cx="1842241" cy="270933"/>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112933" y="3968802"/>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Tree>
    <p:extLst>
      <p:ext uri="{BB962C8B-B14F-4D97-AF65-F5344CB8AC3E}">
        <p14:creationId xmlns:p14="http://schemas.microsoft.com/office/powerpoint/2010/main" val="469027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BWCTL Example (</a:t>
            </a:r>
            <a:r>
              <a:rPr lang="en-US" sz="4000" dirty="0" smtClean="0"/>
              <a:t>iperf3)</a:t>
            </a:r>
            <a:endParaRPr lang="en-US" sz="4000" dirty="0"/>
          </a:p>
        </p:txBody>
      </p:sp>
      <p:sp>
        <p:nvSpPr>
          <p:cNvPr id="3" name="Content Placeholder 2"/>
          <p:cNvSpPr>
            <a:spLocks noGrp="1"/>
          </p:cNvSpPr>
          <p:nvPr>
            <p:ph idx="1"/>
          </p:nvPr>
        </p:nvSpPr>
        <p:spPr>
          <a:xfrm>
            <a:off x="457200" y="1417638"/>
            <a:ext cx="8229600" cy="4932362"/>
          </a:xfrm>
        </p:spPr>
        <p:txBody>
          <a:bodyPr>
            <a:noAutofit/>
          </a:bodyPr>
          <a:lstStyle/>
          <a:p>
            <a:pPr marL="0" indent="0">
              <a:lnSpc>
                <a:spcPct val="120000"/>
              </a:lnSpc>
              <a:spcBef>
                <a:spcPts val="0"/>
              </a:spcBef>
              <a:buNone/>
            </a:pPr>
            <a:r>
              <a:rPr lang="en-US" sz="800" b="1" dirty="0">
                <a:latin typeface="Courier"/>
                <a:cs typeface="Courier"/>
              </a:rPr>
              <a:t>[zurawski@wash-pt1 ~]$ </a:t>
            </a:r>
            <a:r>
              <a:rPr lang="en-US" sz="800" b="1" dirty="0" err="1">
                <a:latin typeface="Courier"/>
                <a:cs typeface="Courier"/>
              </a:rPr>
              <a:t>bwctl</a:t>
            </a:r>
            <a:r>
              <a:rPr lang="en-US" sz="800" b="1" dirty="0">
                <a:latin typeface="Courier"/>
                <a:cs typeface="Courier"/>
              </a:rPr>
              <a:t> -T iperf3 -f m -t 10 -</a:t>
            </a:r>
            <a:r>
              <a:rPr lang="en-US" sz="800" b="1" dirty="0" err="1">
                <a:latin typeface="Courier"/>
                <a:cs typeface="Courier"/>
              </a:rPr>
              <a:t>i</a:t>
            </a:r>
            <a:r>
              <a:rPr lang="en-US" sz="800" b="1" dirty="0">
                <a:latin typeface="Courier"/>
                <a:cs typeface="Courier"/>
              </a:rPr>
              <a:t> 2 -c sunn-pt1.es.net</a:t>
            </a:r>
          </a:p>
          <a:p>
            <a:pPr marL="0" indent="0">
              <a:lnSpc>
                <a:spcPct val="120000"/>
              </a:lnSpc>
              <a:spcBef>
                <a:spcPts val="0"/>
              </a:spcBef>
              <a:buNone/>
            </a:pPr>
            <a:r>
              <a:rPr lang="en-US" sz="800" b="1" dirty="0" err="1">
                <a:latin typeface="Courier"/>
                <a:cs typeface="Courier"/>
              </a:rPr>
              <a:t>bwctl</a:t>
            </a:r>
            <a:r>
              <a:rPr lang="en-US" sz="800" b="1" dirty="0">
                <a:latin typeface="Courier"/>
                <a:cs typeface="Courier"/>
              </a:rPr>
              <a:t>: 55 seconds until test results available</a:t>
            </a:r>
          </a:p>
          <a:p>
            <a:pPr marL="0" indent="0">
              <a:lnSpc>
                <a:spcPct val="120000"/>
              </a:lnSpc>
              <a:spcBef>
                <a:spcPts val="0"/>
              </a:spcBef>
              <a:buNone/>
            </a:pPr>
            <a:endParaRPr lang="en-US" sz="800" b="1" dirty="0">
              <a:latin typeface="Courier"/>
              <a:cs typeface="Courier"/>
            </a:endParaRPr>
          </a:p>
          <a:p>
            <a:pPr marL="0" indent="0">
              <a:lnSpc>
                <a:spcPct val="120000"/>
              </a:lnSpc>
              <a:spcBef>
                <a:spcPts val="0"/>
              </a:spcBef>
              <a:buNone/>
            </a:pPr>
            <a:r>
              <a:rPr lang="en-US" sz="800" b="1" dirty="0">
                <a:latin typeface="Courier"/>
                <a:cs typeface="Courier"/>
              </a:rPr>
              <a:t>SENDER START</a:t>
            </a:r>
          </a:p>
          <a:p>
            <a:pPr marL="0" indent="0">
              <a:lnSpc>
                <a:spcPct val="120000"/>
              </a:lnSpc>
              <a:spcBef>
                <a:spcPts val="0"/>
              </a:spcBef>
              <a:buNone/>
            </a:pPr>
            <a:r>
              <a:rPr lang="en-US" sz="800" b="1" dirty="0" err="1">
                <a:latin typeface="Courier"/>
                <a:cs typeface="Courier"/>
              </a:rPr>
              <a:t>bwctl</a:t>
            </a:r>
            <a:r>
              <a:rPr lang="en-US" sz="800" b="1" dirty="0">
                <a:latin typeface="Courier"/>
                <a:cs typeface="Courier"/>
              </a:rPr>
              <a:t>: </a:t>
            </a:r>
            <a:r>
              <a:rPr lang="en-US" sz="800" b="1" dirty="0" err="1">
                <a:latin typeface="Courier"/>
                <a:cs typeface="Courier"/>
              </a:rPr>
              <a:t>run_tool</a:t>
            </a:r>
            <a:r>
              <a:rPr lang="en-US" sz="800" b="1" dirty="0">
                <a:latin typeface="Courier"/>
                <a:cs typeface="Courier"/>
              </a:rPr>
              <a:t>: tester: iperf3</a:t>
            </a:r>
          </a:p>
          <a:p>
            <a:pPr marL="0" indent="0">
              <a:lnSpc>
                <a:spcPct val="120000"/>
              </a:lnSpc>
              <a:spcBef>
                <a:spcPts val="0"/>
              </a:spcBef>
              <a:buNone/>
            </a:pPr>
            <a:r>
              <a:rPr lang="en-US" sz="800" b="1" dirty="0" err="1">
                <a:latin typeface="Courier"/>
                <a:cs typeface="Courier"/>
              </a:rPr>
              <a:t>bwctl</a:t>
            </a:r>
            <a:r>
              <a:rPr lang="en-US" sz="800" b="1" dirty="0">
                <a:latin typeface="Courier"/>
                <a:cs typeface="Courier"/>
              </a:rPr>
              <a:t>: </a:t>
            </a:r>
            <a:r>
              <a:rPr lang="en-US" sz="800" b="1" dirty="0" err="1">
                <a:latin typeface="Courier"/>
                <a:cs typeface="Courier"/>
              </a:rPr>
              <a:t>run_tool</a:t>
            </a:r>
            <a:r>
              <a:rPr lang="en-US" sz="800" b="1" dirty="0">
                <a:latin typeface="Courier"/>
                <a:cs typeface="Courier"/>
              </a:rPr>
              <a:t>: receiver: 198.129.254.58</a:t>
            </a:r>
          </a:p>
          <a:p>
            <a:pPr marL="0" indent="0">
              <a:lnSpc>
                <a:spcPct val="120000"/>
              </a:lnSpc>
              <a:spcBef>
                <a:spcPts val="0"/>
              </a:spcBef>
              <a:buNone/>
            </a:pPr>
            <a:r>
              <a:rPr lang="en-US" sz="800" b="1" dirty="0" err="1">
                <a:latin typeface="Courier"/>
                <a:cs typeface="Courier"/>
              </a:rPr>
              <a:t>bwctl</a:t>
            </a:r>
            <a:r>
              <a:rPr lang="en-US" sz="800" b="1" dirty="0">
                <a:latin typeface="Courier"/>
                <a:cs typeface="Courier"/>
              </a:rPr>
              <a:t>: </a:t>
            </a:r>
            <a:r>
              <a:rPr lang="en-US" sz="800" b="1" dirty="0" err="1">
                <a:latin typeface="Courier"/>
                <a:cs typeface="Courier"/>
              </a:rPr>
              <a:t>run_tool</a:t>
            </a:r>
            <a:r>
              <a:rPr lang="en-US" sz="800" b="1" dirty="0">
                <a:latin typeface="Courier"/>
                <a:cs typeface="Courier"/>
              </a:rPr>
              <a:t>: sender: 198.124.238.34</a:t>
            </a:r>
          </a:p>
          <a:p>
            <a:pPr marL="0" indent="0">
              <a:lnSpc>
                <a:spcPct val="120000"/>
              </a:lnSpc>
              <a:spcBef>
                <a:spcPts val="0"/>
              </a:spcBef>
              <a:buNone/>
            </a:pPr>
            <a:r>
              <a:rPr lang="en-US" sz="800" b="1" dirty="0" err="1">
                <a:latin typeface="Courier"/>
                <a:cs typeface="Courier"/>
              </a:rPr>
              <a:t>bwctl</a:t>
            </a:r>
            <a:r>
              <a:rPr lang="en-US" sz="800" b="1" dirty="0">
                <a:latin typeface="Courier"/>
                <a:cs typeface="Courier"/>
              </a:rPr>
              <a:t>: </a:t>
            </a:r>
            <a:r>
              <a:rPr lang="en-US" sz="800" b="1" dirty="0" err="1">
                <a:latin typeface="Courier"/>
                <a:cs typeface="Courier"/>
              </a:rPr>
              <a:t>start_tool</a:t>
            </a:r>
            <a:r>
              <a:rPr lang="en-US" sz="800" b="1" dirty="0">
                <a:latin typeface="Courier"/>
                <a:cs typeface="Courier"/>
              </a:rPr>
              <a:t>: 3598657653.219168</a:t>
            </a:r>
          </a:p>
          <a:p>
            <a:pPr marL="0" indent="0">
              <a:lnSpc>
                <a:spcPct val="120000"/>
              </a:lnSpc>
              <a:spcBef>
                <a:spcPts val="0"/>
              </a:spcBef>
              <a:buNone/>
            </a:pPr>
            <a:r>
              <a:rPr lang="en-US" sz="800" b="1" dirty="0">
                <a:latin typeface="Courier"/>
                <a:cs typeface="Courier"/>
              </a:rPr>
              <a:t>Test initialized</a:t>
            </a:r>
          </a:p>
          <a:p>
            <a:pPr marL="0" indent="0">
              <a:lnSpc>
                <a:spcPct val="120000"/>
              </a:lnSpc>
              <a:spcBef>
                <a:spcPts val="0"/>
              </a:spcBef>
              <a:buNone/>
            </a:pPr>
            <a:r>
              <a:rPr lang="en-US" sz="800" b="1" dirty="0">
                <a:latin typeface="Courier"/>
                <a:cs typeface="Courier"/>
              </a:rPr>
              <a:t>Running client</a:t>
            </a:r>
          </a:p>
          <a:p>
            <a:pPr marL="0" indent="0">
              <a:lnSpc>
                <a:spcPct val="120000"/>
              </a:lnSpc>
              <a:spcBef>
                <a:spcPts val="0"/>
              </a:spcBef>
              <a:buNone/>
            </a:pPr>
            <a:r>
              <a:rPr lang="en-US" sz="800" b="1" dirty="0">
                <a:latin typeface="Courier"/>
                <a:cs typeface="Courier"/>
              </a:rPr>
              <a:t>Connecting to host 198.129.254.58, port 5001</a:t>
            </a:r>
          </a:p>
          <a:p>
            <a:pPr marL="0" indent="0">
              <a:lnSpc>
                <a:spcPct val="120000"/>
              </a:lnSpc>
              <a:spcBef>
                <a:spcPts val="0"/>
              </a:spcBef>
              <a:buNone/>
            </a:pPr>
            <a:r>
              <a:rPr lang="en-US" sz="800" b="1" dirty="0">
                <a:latin typeface="Courier"/>
                <a:cs typeface="Courier"/>
              </a:rPr>
              <a:t>[ 17] local 198.124.238.34 port 34277 connected to 198.129.254.58 port 5001</a:t>
            </a:r>
          </a:p>
          <a:p>
            <a:pPr marL="0" indent="0">
              <a:lnSpc>
                <a:spcPct val="120000"/>
              </a:lnSpc>
              <a:spcBef>
                <a:spcPts val="0"/>
              </a:spcBef>
              <a:buNone/>
            </a:pPr>
            <a:r>
              <a:rPr lang="en-US" sz="800" b="1" dirty="0">
                <a:latin typeface="Courier"/>
                <a:cs typeface="Courier"/>
              </a:rPr>
              <a:t>[ ID] Interval           Transfer     Bandwidth       Retransmits</a:t>
            </a:r>
          </a:p>
          <a:p>
            <a:pPr marL="0" indent="0">
              <a:lnSpc>
                <a:spcPct val="120000"/>
              </a:lnSpc>
              <a:spcBef>
                <a:spcPts val="0"/>
              </a:spcBef>
              <a:buNone/>
            </a:pPr>
            <a:r>
              <a:rPr lang="en-US" sz="800" b="1" dirty="0">
                <a:solidFill>
                  <a:srgbClr val="FF0000"/>
                </a:solidFill>
                <a:latin typeface="Courier"/>
                <a:cs typeface="Courier"/>
              </a:rPr>
              <a:t>[ 17]   0.00-2.00   sec   430 </a:t>
            </a:r>
            <a:r>
              <a:rPr lang="en-US" sz="800" b="1" dirty="0" err="1">
                <a:solidFill>
                  <a:srgbClr val="FF0000"/>
                </a:solidFill>
                <a:latin typeface="Courier"/>
                <a:cs typeface="Courier"/>
              </a:rPr>
              <a:t>MBytes</a:t>
            </a:r>
            <a:r>
              <a:rPr lang="en-US" sz="800" b="1" dirty="0">
                <a:solidFill>
                  <a:srgbClr val="FF0000"/>
                </a:solidFill>
                <a:latin typeface="Courier"/>
                <a:cs typeface="Courier"/>
              </a:rPr>
              <a:t>  1.80 </a:t>
            </a:r>
            <a:r>
              <a:rPr lang="en-US" sz="800" b="1" dirty="0" err="1">
                <a:solidFill>
                  <a:srgbClr val="FF0000"/>
                </a:solidFill>
                <a:latin typeface="Courier"/>
                <a:cs typeface="Courier"/>
              </a:rPr>
              <a:t>Gbits</a:t>
            </a:r>
            <a:r>
              <a:rPr lang="en-US" sz="800" b="1" dirty="0">
                <a:solidFill>
                  <a:srgbClr val="FF0000"/>
                </a:solidFill>
                <a:latin typeface="Courier"/>
                <a:cs typeface="Courier"/>
              </a:rPr>
              <a:t>/sec  2</a:t>
            </a:r>
          </a:p>
          <a:p>
            <a:pPr marL="0" indent="0">
              <a:lnSpc>
                <a:spcPct val="120000"/>
              </a:lnSpc>
              <a:spcBef>
                <a:spcPts val="0"/>
              </a:spcBef>
              <a:buNone/>
            </a:pPr>
            <a:r>
              <a:rPr lang="en-US" sz="800" b="1" dirty="0">
                <a:latin typeface="Courier"/>
                <a:cs typeface="Courier"/>
              </a:rPr>
              <a:t>[ 17]   2.00-4.00   sec   680 </a:t>
            </a:r>
            <a:r>
              <a:rPr lang="en-US" sz="800" b="1" dirty="0" err="1">
                <a:latin typeface="Courier"/>
                <a:cs typeface="Courier"/>
              </a:rPr>
              <a:t>MBytes</a:t>
            </a:r>
            <a:r>
              <a:rPr lang="en-US" sz="800" b="1" dirty="0">
                <a:latin typeface="Courier"/>
                <a:cs typeface="Courier"/>
              </a:rPr>
              <a:t>  2.85 </a:t>
            </a:r>
            <a:r>
              <a:rPr lang="en-US" sz="800" b="1" dirty="0" err="1">
                <a:latin typeface="Courier"/>
                <a:cs typeface="Courier"/>
              </a:rPr>
              <a:t>Gbits</a:t>
            </a:r>
            <a:r>
              <a:rPr lang="en-US" sz="800" b="1" dirty="0">
                <a:latin typeface="Courier"/>
                <a:cs typeface="Courier"/>
              </a:rPr>
              <a:t>/sec  0</a:t>
            </a:r>
          </a:p>
          <a:p>
            <a:pPr marL="0" indent="0">
              <a:lnSpc>
                <a:spcPct val="120000"/>
              </a:lnSpc>
              <a:spcBef>
                <a:spcPts val="0"/>
              </a:spcBef>
              <a:buNone/>
            </a:pPr>
            <a:r>
              <a:rPr lang="en-US" sz="800" b="1" dirty="0">
                <a:latin typeface="Courier"/>
                <a:cs typeface="Courier"/>
              </a:rPr>
              <a:t>[ 17]   4.00-6.00   sec   669 </a:t>
            </a:r>
            <a:r>
              <a:rPr lang="en-US" sz="800" b="1" dirty="0" err="1">
                <a:latin typeface="Courier"/>
                <a:cs typeface="Courier"/>
              </a:rPr>
              <a:t>MBytes</a:t>
            </a:r>
            <a:r>
              <a:rPr lang="en-US" sz="800" b="1" dirty="0">
                <a:latin typeface="Courier"/>
                <a:cs typeface="Courier"/>
              </a:rPr>
              <a:t>  2.80 </a:t>
            </a:r>
            <a:r>
              <a:rPr lang="en-US" sz="800" b="1" dirty="0" err="1">
                <a:latin typeface="Courier"/>
                <a:cs typeface="Courier"/>
              </a:rPr>
              <a:t>Gbits</a:t>
            </a:r>
            <a:r>
              <a:rPr lang="en-US" sz="800" b="1" dirty="0">
                <a:latin typeface="Courier"/>
                <a:cs typeface="Courier"/>
              </a:rPr>
              <a:t>/sec  0</a:t>
            </a:r>
          </a:p>
          <a:p>
            <a:pPr marL="0" indent="0">
              <a:lnSpc>
                <a:spcPct val="120000"/>
              </a:lnSpc>
              <a:spcBef>
                <a:spcPts val="0"/>
              </a:spcBef>
              <a:buNone/>
            </a:pPr>
            <a:r>
              <a:rPr lang="en-US" sz="800" b="1" dirty="0">
                <a:latin typeface="Courier"/>
                <a:cs typeface="Courier"/>
              </a:rPr>
              <a:t>[ 17]   6.00-8.00   sec   670 </a:t>
            </a:r>
            <a:r>
              <a:rPr lang="en-US" sz="800" b="1" dirty="0" err="1">
                <a:latin typeface="Courier"/>
                <a:cs typeface="Courier"/>
              </a:rPr>
              <a:t>MBytes</a:t>
            </a:r>
            <a:r>
              <a:rPr lang="en-US" sz="800" b="1" dirty="0">
                <a:latin typeface="Courier"/>
                <a:cs typeface="Courier"/>
              </a:rPr>
              <a:t>  2.81 </a:t>
            </a:r>
            <a:r>
              <a:rPr lang="en-US" sz="800" b="1" dirty="0" err="1">
                <a:latin typeface="Courier"/>
                <a:cs typeface="Courier"/>
              </a:rPr>
              <a:t>Gbits</a:t>
            </a:r>
            <a:r>
              <a:rPr lang="en-US" sz="800" b="1" dirty="0">
                <a:latin typeface="Courier"/>
                <a:cs typeface="Courier"/>
              </a:rPr>
              <a:t>/sec  0</a:t>
            </a:r>
          </a:p>
          <a:p>
            <a:pPr marL="0" indent="0">
              <a:lnSpc>
                <a:spcPct val="120000"/>
              </a:lnSpc>
              <a:spcBef>
                <a:spcPts val="0"/>
              </a:spcBef>
              <a:buNone/>
            </a:pPr>
            <a:r>
              <a:rPr lang="en-US" sz="800" b="1" dirty="0">
                <a:latin typeface="Courier"/>
                <a:cs typeface="Courier"/>
              </a:rPr>
              <a:t>[ 17]   8.00-10.00  sec   680 </a:t>
            </a:r>
            <a:r>
              <a:rPr lang="en-US" sz="800" b="1" dirty="0" err="1">
                <a:latin typeface="Courier"/>
                <a:cs typeface="Courier"/>
              </a:rPr>
              <a:t>MBytes</a:t>
            </a:r>
            <a:r>
              <a:rPr lang="en-US" sz="800" b="1" dirty="0">
                <a:latin typeface="Courier"/>
                <a:cs typeface="Courier"/>
              </a:rPr>
              <a:t>  2.85 </a:t>
            </a:r>
            <a:r>
              <a:rPr lang="en-US" sz="800" b="1" dirty="0" err="1">
                <a:latin typeface="Courier"/>
                <a:cs typeface="Courier"/>
              </a:rPr>
              <a:t>Gbits</a:t>
            </a:r>
            <a:r>
              <a:rPr lang="en-US" sz="800" b="1" dirty="0">
                <a:latin typeface="Courier"/>
                <a:cs typeface="Courier"/>
              </a:rPr>
              <a:t>/sec  0</a:t>
            </a:r>
          </a:p>
          <a:p>
            <a:pPr marL="0" indent="0">
              <a:lnSpc>
                <a:spcPct val="120000"/>
              </a:lnSpc>
              <a:spcBef>
                <a:spcPts val="0"/>
              </a:spcBef>
              <a:buNone/>
            </a:pPr>
            <a:r>
              <a:rPr lang="en-US" sz="800" b="1" dirty="0">
                <a:latin typeface="Courier"/>
                <a:cs typeface="Courier"/>
              </a:rPr>
              <a:t>[ ID] Interval           Transfer     Bandwidth       Retransmits</a:t>
            </a:r>
          </a:p>
          <a:p>
            <a:pPr marL="0" indent="0">
              <a:lnSpc>
                <a:spcPct val="120000"/>
              </a:lnSpc>
              <a:spcBef>
                <a:spcPts val="0"/>
              </a:spcBef>
              <a:buNone/>
            </a:pPr>
            <a:r>
              <a:rPr lang="en-US" sz="800" b="1" dirty="0">
                <a:latin typeface="Courier"/>
                <a:cs typeface="Courier"/>
              </a:rPr>
              <a:t>      Sent</a:t>
            </a:r>
          </a:p>
          <a:p>
            <a:pPr marL="0" indent="0">
              <a:lnSpc>
                <a:spcPct val="120000"/>
              </a:lnSpc>
              <a:spcBef>
                <a:spcPts val="0"/>
              </a:spcBef>
              <a:buNone/>
            </a:pPr>
            <a:r>
              <a:rPr lang="en-US" sz="800" b="1" dirty="0">
                <a:latin typeface="Courier"/>
                <a:cs typeface="Courier"/>
              </a:rPr>
              <a:t>[ 17]   0.00-10.00  sec  3.06 </a:t>
            </a:r>
            <a:r>
              <a:rPr lang="en-US" sz="800" b="1" dirty="0" err="1">
                <a:latin typeface="Courier"/>
                <a:cs typeface="Courier"/>
              </a:rPr>
              <a:t>GBytes</a:t>
            </a:r>
            <a:r>
              <a:rPr lang="en-US" sz="800" b="1" dirty="0">
                <a:latin typeface="Courier"/>
                <a:cs typeface="Courier"/>
              </a:rPr>
              <a:t>  2.62 </a:t>
            </a:r>
            <a:r>
              <a:rPr lang="en-US" sz="800" b="1" dirty="0" err="1">
                <a:latin typeface="Courier"/>
                <a:cs typeface="Courier"/>
              </a:rPr>
              <a:t>Gbits</a:t>
            </a:r>
            <a:r>
              <a:rPr lang="en-US" sz="800" b="1" dirty="0">
                <a:latin typeface="Courier"/>
                <a:cs typeface="Courier"/>
              </a:rPr>
              <a:t>/sec  </a:t>
            </a:r>
            <a:r>
              <a:rPr lang="en-US" sz="800" b="1" dirty="0">
                <a:solidFill>
                  <a:srgbClr val="FF0000"/>
                </a:solidFill>
                <a:latin typeface="Courier"/>
                <a:cs typeface="Courier"/>
              </a:rPr>
              <a:t>2</a:t>
            </a:r>
          </a:p>
          <a:p>
            <a:pPr marL="0" indent="0">
              <a:lnSpc>
                <a:spcPct val="120000"/>
              </a:lnSpc>
              <a:spcBef>
                <a:spcPts val="0"/>
              </a:spcBef>
              <a:buNone/>
            </a:pPr>
            <a:r>
              <a:rPr lang="en-US" sz="800" b="1" dirty="0">
                <a:latin typeface="Courier"/>
                <a:cs typeface="Courier"/>
              </a:rPr>
              <a:t>      Received</a:t>
            </a:r>
          </a:p>
          <a:p>
            <a:pPr marL="0" indent="0">
              <a:lnSpc>
                <a:spcPct val="120000"/>
              </a:lnSpc>
              <a:spcBef>
                <a:spcPts val="0"/>
              </a:spcBef>
              <a:buNone/>
            </a:pPr>
            <a:r>
              <a:rPr lang="en-US" sz="800" b="1" dirty="0">
                <a:latin typeface="Courier"/>
                <a:cs typeface="Courier"/>
              </a:rPr>
              <a:t>[ 17]   0.00-10.00  sec  3.06 </a:t>
            </a:r>
            <a:r>
              <a:rPr lang="en-US" sz="800" b="1" dirty="0" err="1">
                <a:latin typeface="Courier"/>
                <a:cs typeface="Courier"/>
              </a:rPr>
              <a:t>GBytes</a:t>
            </a:r>
            <a:r>
              <a:rPr lang="en-US" sz="800" b="1" dirty="0">
                <a:latin typeface="Courier"/>
                <a:cs typeface="Courier"/>
              </a:rPr>
              <a:t>  </a:t>
            </a:r>
            <a:r>
              <a:rPr lang="en-US" sz="800" b="1" dirty="0">
                <a:solidFill>
                  <a:srgbClr val="FF0000"/>
                </a:solidFill>
                <a:latin typeface="Courier"/>
                <a:cs typeface="Courier"/>
              </a:rPr>
              <a:t>2.63 </a:t>
            </a:r>
            <a:r>
              <a:rPr lang="en-US" sz="800" b="1" dirty="0" err="1">
                <a:solidFill>
                  <a:srgbClr val="FF0000"/>
                </a:solidFill>
                <a:latin typeface="Courier"/>
                <a:cs typeface="Courier"/>
              </a:rPr>
              <a:t>Gbits</a:t>
            </a:r>
            <a:r>
              <a:rPr lang="en-US" sz="800" b="1" dirty="0">
                <a:solidFill>
                  <a:srgbClr val="FF0000"/>
                </a:solidFill>
                <a:latin typeface="Courier"/>
                <a:cs typeface="Courier"/>
              </a:rPr>
              <a:t>/sec</a:t>
            </a:r>
          </a:p>
          <a:p>
            <a:pPr marL="0" indent="0">
              <a:lnSpc>
                <a:spcPct val="120000"/>
              </a:lnSpc>
              <a:spcBef>
                <a:spcPts val="0"/>
              </a:spcBef>
              <a:buNone/>
            </a:pPr>
            <a:endParaRPr lang="en-US" sz="800" b="1" dirty="0">
              <a:latin typeface="Courier"/>
              <a:cs typeface="Courier"/>
            </a:endParaRPr>
          </a:p>
          <a:p>
            <a:pPr marL="0" indent="0">
              <a:lnSpc>
                <a:spcPct val="120000"/>
              </a:lnSpc>
              <a:spcBef>
                <a:spcPts val="0"/>
              </a:spcBef>
              <a:buNone/>
            </a:pPr>
            <a:r>
              <a:rPr lang="en-US" sz="800" b="1" dirty="0" err="1">
                <a:latin typeface="Courier"/>
                <a:cs typeface="Courier"/>
              </a:rPr>
              <a:t>iperf</a:t>
            </a:r>
            <a:r>
              <a:rPr lang="en-US" sz="800" b="1" dirty="0">
                <a:latin typeface="Courier"/>
                <a:cs typeface="Courier"/>
              </a:rPr>
              <a:t> Done.</a:t>
            </a:r>
          </a:p>
          <a:p>
            <a:pPr marL="0" indent="0">
              <a:lnSpc>
                <a:spcPct val="120000"/>
              </a:lnSpc>
              <a:spcBef>
                <a:spcPts val="0"/>
              </a:spcBef>
              <a:buNone/>
            </a:pPr>
            <a:r>
              <a:rPr lang="en-US" sz="800" b="1" dirty="0" err="1">
                <a:latin typeface="Courier"/>
                <a:cs typeface="Courier"/>
              </a:rPr>
              <a:t>bwctl</a:t>
            </a:r>
            <a:r>
              <a:rPr lang="en-US" sz="800" b="1" dirty="0">
                <a:latin typeface="Courier"/>
                <a:cs typeface="Courier"/>
              </a:rPr>
              <a:t>: </a:t>
            </a:r>
            <a:r>
              <a:rPr lang="en-US" sz="800" b="1" dirty="0" err="1">
                <a:latin typeface="Courier"/>
                <a:cs typeface="Courier"/>
              </a:rPr>
              <a:t>stop_tool</a:t>
            </a:r>
            <a:r>
              <a:rPr lang="en-US" sz="800" b="1" dirty="0">
                <a:latin typeface="Courier"/>
                <a:cs typeface="Courier"/>
              </a:rPr>
              <a:t>: 3598657664.995604</a:t>
            </a:r>
          </a:p>
          <a:p>
            <a:pPr marL="0" indent="0">
              <a:lnSpc>
                <a:spcPct val="120000"/>
              </a:lnSpc>
              <a:spcBef>
                <a:spcPts val="0"/>
              </a:spcBef>
              <a:buNone/>
            </a:pPr>
            <a:endParaRPr lang="en-US" sz="800" b="1" dirty="0">
              <a:latin typeface="Courier"/>
              <a:cs typeface="Courier"/>
            </a:endParaRPr>
          </a:p>
          <a:p>
            <a:pPr marL="0" indent="0">
              <a:lnSpc>
                <a:spcPct val="120000"/>
              </a:lnSpc>
              <a:spcBef>
                <a:spcPts val="0"/>
              </a:spcBef>
              <a:buNone/>
            </a:pPr>
            <a:r>
              <a:rPr lang="en-US" sz="800" b="1" dirty="0">
                <a:latin typeface="Courier"/>
                <a:cs typeface="Courier"/>
              </a:rPr>
              <a:t>SENDER END</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39</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2789026" y="4617911"/>
            <a:ext cx="1236133" cy="262467"/>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V="1">
            <a:off x="4025159" y="4451402"/>
            <a:ext cx="1842241" cy="270933"/>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867400" y="3983671"/>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Tree>
    <p:extLst>
      <p:ext uri="{BB962C8B-B14F-4D97-AF65-F5344CB8AC3E}">
        <p14:creationId xmlns:p14="http://schemas.microsoft.com/office/powerpoint/2010/main" val="41840720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FF0000"/>
                </a:solidFill>
              </a:rPr>
              <a:t>Performance Introduction &amp; Motivation</a:t>
            </a:r>
          </a:p>
          <a:p>
            <a:r>
              <a:rPr lang="en-US" dirty="0" err="1" smtClean="0"/>
              <a:t>perfSONAR</a:t>
            </a:r>
            <a:r>
              <a:rPr lang="en-US" dirty="0" smtClean="0"/>
              <a:t> Preliminaries </a:t>
            </a:r>
          </a:p>
          <a:p>
            <a:r>
              <a:rPr lang="en-US" dirty="0" smtClean="0"/>
              <a:t>Deployment </a:t>
            </a:r>
            <a:r>
              <a:rPr lang="en-US" dirty="0"/>
              <a:t>&amp; Regular Testing </a:t>
            </a:r>
            <a:endParaRPr lang="en-US" dirty="0" smtClean="0">
              <a:solidFill>
                <a:srgbClr val="000000"/>
              </a:solidFill>
            </a:endParaRPr>
          </a:p>
          <a:p>
            <a:r>
              <a:rPr lang="en-US" dirty="0" err="1" smtClean="0">
                <a:solidFill>
                  <a:srgbClr val="000000"/>
                </a:solidFill>
              </a:rPr>
              <a:t>Maddash</a:t>
            </a:r>
            <a:r>
              <a:rPr lang="en-US" dirty="0" smtClean="0">
                <a:solidFill>
                  <a:srgbClr val="000000"/>
                </a:solidFill>
              </a:rPr>
              <a:t> </a:t>
            </a:r>
            <a:r>
              <a:rPr lang="en-US" dirty="0">
                <a:solidFill>
                  <a:srgbClr val="000000"/>
                </a:solidFill>
              </a:rPr>
              <a:t>Installation &amp; </a:t>
            </a:r>
            <a:r>
              <a:rPr lang="en-US" dirty="0" smtClean="0">
                <a:solidFill>
                  <a:srgbClr val="000000"/>
                </a:solidFill>
              </a:rPr>
              <a:t>Use</a:t>
            </a:r>
            <a:endParaRPr lang="en-US" dirty="0" smtClean="0"/>
          </a:p>
          <a:p>
            <a:r>
              <a:rPr lang="en-US" dirty="0" smtClean="0"/>
              <a:t>Tool Use</a:t>
            </a:r>
          </a:p>
          <a:p>
            <a:r>
              <a:rPr lang="en-US" dirty="0" smtClean="0"/>
              <a:t>Common Pitfalls</a:t>
            </a:r>
          </a:p>
          <a:p>
            <a:r>
              <a:rPr lang="en-US" dirty="0" smtClean="0"/>
              <a:t>Debugging Strategies </a:t>
            </a:r>
          </a:p>
          <a:p>
            <a:r>
              <a:rPr lang="en-US" dirty="0" smtClean="0"/>
              <a:t>Use Cases &amp; Success Stories</a:t>
            </a:r>
          </a:p>
          <a:p>
            <a:pPr marL="0" indent="0">
              <a:buNone/>
            </a:pPr>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456033564"/>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BWCTL Example </a:t>
            </a:r>
            <a:r>
              <a:rPr lang="en-US" sz="4000" dirty="0" smtClean="0"/>
              <a:t>(</a:t>
            </a:r>
            <a:r>
              <a:rPr lang="en-US" sz="4000" dirty="0" err="1" smtClean="0"/>
              <a:t>nuttcp</a:t>
            </a:r>
            <a:r>
              <a:rPr lang="en-US" sz="4000" dirty="0" smtClean="0"/>
              <a:t>)</a:t>
            </a:r>
            <a:endParaRPr lang="en-US" sz="4000" dirty="0"/>
          </a:p>
        </p:txBody>
      </p:sp>
      <p:sp>
        <p:nvSpPr>
          <p:cNvPr id="3" name="Content Placeholder 2"/>
          <p:cNvSpPr>
            <a:spLocks noGrp="1"/>
          </p:cNvSpPr>
          <p:nvPr>
            <p:ph idx="1"/>
          </p:nvPr>
        </p:nvSpPr>
        <p:spPr>
          <a:xfrm>
            <a:off x="457200" y="1417638"/>
            <a:ext cx="8229600" cy="4932362"/>
          </a:xfrm>
        </p:spPr>
        <p:txBody>
          <a:bodyPr>
            <a:normAutofit fontScale="25000" lnSpcReduction="20000"/>
          </a:bodyPr>
          <a:lstStyle/>
          <a:p>
            <a:pPr marL="0" indent="0">
              <a:lnSpc>
                <a:spcPct val="120000"/>
              </a:lnSpc>
              <a:spcBef>
                <a:spcPts val="0"/>
              </a:spcBef>
              <a:buNone/>
            </a:pPr>
            <a:r>
              <a:rPr lang="en-US" b="1" dirty="0">
                <a:latin typeface="Courier"/>
                <a:cs typeface="Courier"/>
              </a:rPr>
              <a:t>[zurawski@wash-pt1 ~]$ </a:t>
            </a:r>
            <a:r>
              <a:rPr lang="en-US" b="1" dirty="0" err="1">
                <a:latin typeface="Courier"/>
                <a:cs typeface="Courier"/>
              </a:rPr>
              <a:t>bwctl</a:t>
            </a:r>
            <a:r>
              <a:rPr lang="en-US" b="1" dirty="0">
                <a:latin typeface="Courier"/>
                <a:cs typeface="Courier"/>
              </a:rPr>
              <a:t> -T </a:t>
            </a:r>
            <a:r>
              <a:rPr lang="en-US" b="1" dirty="0" err="1">
                <a:latin typeface="Courier"/>
                <a:cs typeface="Courier"/>
              </a:rPr>
              <a:t>nuttcp</a:t>
            </a:r>
            <a:r>
              <a:rPr lang="en-US" b="1" dirty="0">
                <a:latin typeface="Courier"/>
                <a:cs typeface="Courier"/>
              </a:rPr>
              <a:t> -f m -t 10 -</a:t>
            </a:r>
            <a:r>
              <a:rPr lang="en-US" b="1" dirty="0" err="1">
                <a:latin typeface="Courier"/>
                <a:cs typeface="Courier"/>
              </a:rPr>
              <a:t>i</a:t>
            </a:r>
            <a:r>
              <a:rPr lang="en-US" b="1" dirty="0">
                <a:latin typeface="Courier"/>
                <a:cs typeface="Courier"/>
              </a:rPr>
              <a:t> 2 -c sunn-pt1.es.net</a:t>
            </a:r>
          </a:p>
          <a:p>
            <a:pPr marL="0" indent="0">
              <a:lnSpc>
                <a:spcPct val="120000"/>
              </a:lnSpc>
              <a:spcBef>
                <a:spcPts val="0"/>
              </a:spcBef>
              <a:buNone/>
            </a:pPr>
            <a:r>
              <a:rPr lang="en-US" b="1" dirty="0" err="1">
                <a:latin typeface="Courier"/>
                <a:cs typeface="Courier"/>
              </a:rPr>
              <a:t>bwctl</a:t>
            </a:r>
            <a:r>
              <a:rPr lang="en-US" b="1" dirty="0">
                <a:latin typeface="Courier"/>
                <a:cs typeface="Courier"/>
              </a:rPr>
              <a:t>: 73 seconds until test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START</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exec_line</a:t>
            </a:r>
            <a:r>
              <a:rPr lang="en-US" b="1" dirty="0">
                <a:latin typeface="Courier"/>
                <a:cs typeface="Courier"/>
              </a:rPr>
              <a:t>: /</a:t>
            </a:r>
            <a:r>
              <a:rPr lang="en-US" b="1" dirty="0" err="1">
                <a:latin typeface="Courier"/>
                <a:cs typeface="Courier"/>
              </a:rPr>
              <a:t>usr</a:t>
            </a:r>
            <a:r>
              <a:rPr lang="en-US" b="1" dirty="0">
                <a:latin typeface="Courier"/>
                <a:cs typeface="Courier"/>
              </a:rPr>
              <a:t>/bin/</a:t>
            </a:r>
            <a:r>
              <a:rPr lang="en-US" b="1" dirty="0" err="1">
                <a:latin typeface="Courier"/>
                <a:cs typeface="Courier"/>
              </a:rPr>
              <a:t>nuttcp</a:t>
            </a:r>
            <a:r>
              <a:rPr lang="en-US" b="1" dirty="0">
                <a:latin typeface="Courier"/>
                <a:cs typeface="Courier"/>
              </a:rPr>
              <a:t> -</a:t>
            </a:r>
            <a:r>
              <a:rPr lang="en-US" b="1" dirty="0" err="1">
                <a:latin typeface="Courier"/>
                <a:cs typeface="Courier"/>
              </a:rPr>
              <a:t>vv</a:t>
            </a:r>
            <a:r>
              <a:rPr lang="en-US" b="1" dirty="0">
                <a:latin typeface="Courier"/>
                <a:cs typeface="Courier"/>
              </a:rPr>
              <a:t> -p 5001 -</a:t>
            </a:r>
            <a:r>
              <a:rPr lang="en-US" b="1" dirty="0" err="1">
                <a:latin typeface="Courier"/>
                <a:cs typeface="Courier"/>
              </a:rPr>
              <a:t>i</a:t>
            </a:r>
            <a:r>
              <a:rPr lang="en-US" b="1" dirty="0">
                <a:latin typeface="Courier"/>
                <a:cs typeface="Courier"/>
              </a:rPr>
              <a:t> 2.000000 -T 10 -t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tester: </a:t>
            </a:r>
            <a:r>
              <a:rPr lang="en-US" b="1" dirty="0" err="1">
                <a:latin typeface="Courier"/>
                <a:cs typeface="Courier"/>
              </a:rPr>
              <a:t>nuttcp</a:t>
            </a:r>
            <a:endParaRPr lang="en-US" b="1" dirty="0">
              <a:latin typeface="Courier"/>
              <a:cs typeface="Courier"/>
            </a:endParaRP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receiver: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sender: 198.124.238.34</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start_tool</a:t>
            </a:r>
            <a:r>
              <a:rPr lang="en-US" b="1" dirty="0">
                <a:latin typeface="Courier"/>
                <a:cs typeface="Courier"/>
              </a:rPr>
              <a:t>: 3598657844.605350</a:t>
            </a:r>
          </a:p>
          <a:p>
            <a:pPr marL="0" indent="0">
              <a:lnSpc>
                <a:spcPct val="120000"/>
              </a:lnSpc>
              <a:spcBef>
                <a:spcPts val="0"/>
              </a:spcBef>
              <a:buNone/>
            </a:pPr>
            <a:r>
              <a:rPr lang="en-US" b="1" dirty="0" err="1">
                <a:latin typeface="Courier"/>
                <a:cs typeface="Courier"/>
              </a:rPr>
              <a:t>nuttcp</a:t>
            </a:r>
            <a:r>
              <a:rPr lang="en-US" b="1" dirty="0">
                <a:latin typeface="Courier"/>
                <a:cs typeface="Courier"/>
              </a:rPr>
              <a:t>-t: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-t: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port=5001 </a:t>
            </a:r>
            <a:r>
              <a:rPr lang="en-US" b="1" dirty="0" err="1">
                <a:latin typeface="Courier"/>
                <a:cs typeface="Courier"/>
              </a:rPr>
              <a:t>tcp</a:t>
            </a:r>
            <a:r>
              <a:rPr lang="en-US" b="1" dirty="0">
                <a:latin typeface="Courier"/>
                <a:cs typeface="Courier"/>
              </a:rPr>
              <a:t> -&gt; 198.129.254.58</a:t>
            </a:r>
          </a:p>
          <a:p>
            <a:pPr marL="0" indent="0">
              <a:lnSpc>
                <a:spcPct val="120000"/>
              </a:lnSpc>
              <a:spcBef>
                <a:spcPts val="0"/>
              </a:spcBef>
              <a:buNone/>
            </a:pPr>
            <a:r>
              <a:rPr lang="en-US" b="1" dirty="0" err="1">
                <a:latin typeface="Courier"/>
                <a:cs typeface="Courier"/>
              </a:rPr>
              <a:t>nuttcp</a:t>
            </a:r>
            <a:r>
              <a:rPr lang="en-US" b="1" dirty="0">
                <a:latin typeface="Courier"/>
                <a:cs typeface="Courier"/>
              </a:rPr>
              <a:t>-t: time limit = 10.00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-t: connect to 198.129.254.58 with </a:t>
            </a:r>
            <a:r>
              <a:rPr lang="en-US" b="1" dirty="0" err="1">
                <a:latin typeface="Courier"/>
                <a:cs typeface="Courier"/>
              </a:rPr>
              <a:t>mss</a:t>
            </a:r>
            <a:r>
              <a:rPr lang="en-US" b="1" dirty="0">
                <a:latin typeface="Courier"/>
                <a:cs typeface="Courier"/>
              </a:rPr>
              <a:t>=8948, RTT=62.418 </a:t>
            </a:r>
            <a:r>
              <a:rPr lang="en-US" b="1" dirty="0" err="1">
                <a:latin typeface="Courier"/>
                <a:cs typeface="Courier"/>
              </a:rPr>
              <a:t>ms</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-t: </a:t>
            </a:r>
            <a:r>
              <a:rPr lang="en-US" b="1" dirty="0">
                <a:solidFill>
                  <a:srgbClr val="FF0000"/>
                </a:solidFill>
                <a:latin typeface="Courier"/>
                <a:cs typeface="Courier"/>
              </a:rPr>
              <a:t>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-t: </a:t>
            </a:r>
            <a:r>
              <a:rPr lang="en-US" b="1" dirty="0">
                <a:solidFill>
                  <a:srgbClr val="FF0000"/>
                </a:solidFill>
                <a:latin typeface="Courier"/>
                <a:cs typeface="Courier"/>
              </a:rPr>
              <a:t>available send window = 74040, available receive window = 65535</a:t>
            </a:r>
          </a:p>
          <a:p>
            <a:pPr marL="0" indent="0">
              <a:lnSpc>
                <a:spcPct val="120000"/>
              </a:lnSpc>
              <a:spcBef>
                <a:spcPts val="0"/>
              </a:spcBef>
              <a:buNone/>
            </a:pPr>
            <a:r>
              <a:rPr lang="en-US" b="1" dirty="0" err="1">
                <a:latin typeface="Courier"/>
                <a:cs typeface="Courier"/>
              </a:rPr>
              <a:t>nuttcp</a:t>
            </a:r>
            <a:r>
              <a:rPr lang="en-US" b="1" dirty="0">
                <a:latin typeface="Courier"/>
                <a:cs typeface="Courier"/>
              </a:rPr>
              <a:t>-r: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-r: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port=5001 </a:t>
            </a:r>
            <a:r>
              <a:rPr lang="en-US" b="1" dirty="0" err="1">
                <a:latin typeface="Courier"/>
                <a:cs typeface="Courier"/>
              </a:rPr>
              <a:t>tcp</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interval reporting every 2.00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-r: accept from 198.124.238.34</a:t>
            </a:r>
          </a:p>
          <a:p>
            <a:pPr marL="0" indent="0">
              <a:lnSpc>
                <a:spcPct val="120000"/>
              </a:lnSpc>
              <a:spcBef>
                <a:spcPts val="0"/>
              </a:spcBef>
              <a:buNone/>
            </a:pPr>
            <a:r>
              <a:rPr lang="en-US" b="1" dirty="0" err="1">
                <a:latin typeface="Courier"/>
                <a:cs typeface="Courier"/>
              </a:rPr>
              <a:t>nuttcp</a:t>
            </a:r>
            <a:r>
              <a:rPr lang="en-US" b="1" dirty="0">
                <a:latin typeface="Courier"/>
                <a:cs typeface="Courier"/>
              </a:rPr>
              <a:t>-r: 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-r: available send window = 74040, available receive window = 65535</a:t>
            </a:r>
          </a:p>
          <a:p>
            <a:pPr marL="0" indent="0">
              <a:lnSpc>
                <a:spcPct val="120000"/>
              </a:lnSpc>
              <a:spcBef>
                <a:spcPts val="0"/>
              </a:spcBef>
              <a:buNone/>
            </a:pPr>
            <a:r>
              <a:rPr lang="en-US" b="1" dirty="0">
                <a:latin typeface="Courier"/>
                <a:cs typeface="Courier"/>
              </a:rPr>
              <a:t>  131.0625 MB /   2.00 sec =  549.7033 Mbps    </a:t>
            </a:r>
            <a:r>
              <a:rPr lang="en-US" b="1" dirty="0">
                <a:solidFill>
                  <a:srgbClr val="FF0000"/>
                </a:solidFill>
                <a:latin typeface="Courier"/>
                <a:cs typeface="Courier"/>
              </a:rPr>
              <a:t> 1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latin typeface="Courier"/>
                <a:cs typeface="Courier"/>
              </a:rPr>
              <a:t>  725.6250 MB /   2.00 sec = 3043.4964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a:latin typeface="Courier"/>
                <a:cs typeface="Courier"/>
              </a:rPr>
              <a:t>  715.0000 MB /   2.00 sec = 2998.8284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a:latin typeface="Courier"/>
                <a:cs typeface="Courier"/>
              </a:rPr>
              <a:t>  714.3750 MB /   2.00 sec = 2996.4168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a:latin typeface="Courier"/>
                <a:cs typeface="Courier"/>
              </a:rPr>
              <a:t>  707.1250 MB /   2.00 sec = 2965.8349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err="1">
                <a:solidFill>
                  <a:srgbClr val="FF0000"/>
                </a:solidFill>
                <a:latin typeface="Courier"/>
                <a:cs typeface="Courier"/>
              </a:rPr>
              <a:t>nuttcp</a:t>
            </a:r>
            <a:r>
              <a:rPr lang="en-US" b="1" dirty="0">
                <a:solidFill>
                  <a:srgbClr val="FF0000"/>
                </a:solidFill>
                <a:latin typeface="Courier"/>
                <a:cs typeface="Courier"/>
              </a:rPr>
              <a:t>-t: 2998.1379 MB in 10.00 real seconds = 307005.08 KB/sec = 2514.9856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-t: 2998.1379 MB in 2.32 CPU seconds = 1325802.48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latin typeface="Courier"/>
                <a:cs typeface="Courier"/>
              </a:rPr>
              <a:t>nuttcp</a:t>
            </a:r>
            <a:r>
              <a:rPr lang="en-US" b="1" dirty="0">
                <a:latin typeface="Courier"/>
                <a:cs typeface="Courier"/>
              </a:rPr>
              <a:t>-t: </a:t>
            </a:r>
            <a:r>
              <a:rPr lang="en-US" b="1" dirty="0" err="1">
                <a:latin typeface="Courier"/>
                <a:cs typeface="Courier"/>
              </a:rPr>
              <a:t>retrans</a:t>
            </a:r>
            <a:r>
              <a:rPr lang="en-US" b="1" dirty="0">
                <a:latin typeface="Courier"/>
                <a:cs typeface="Courier"/>
              </a:rPr>
              <a:t> = 1</a:t>
            </a:r>
          </a:p>
          <a:p>
            <a:pPr marL="0" indent="0">
              <a:lnSpc>
                <a:spcPct val="120000"/>
              </a:lnSpc>
              <a:spcBef>
                <a:spcPts val="0"/>
              </a:spcBef>
              <a:buNone/>
            </a:pPr>
            <a:r>
              <a:rPr lang="en-US" b="1" dirty="0" err="1">
                <a:latin typeface="Courier"/>
                <a:cs typeface="Courier"/>
              </a:rPr>
              <a:t>nuttcp</a:t>
            </a:r>
            <a:r>
              <a:rPr lang="en-US" b="1" dirty="0">
                <a:latin typeface="Courier"/>
                <a:cs typeface="Courier"/>
              </a:rPr>
              <a:t>-t: 47971 I/O calls, </a:t>
            </a:r>
            <a:r>
              <a:rPr lang="en-US" b="1" dirty="0" err="1">
                <a:latin typeface="Courier"/>
                <a:cs typeface="Courier"/>
              </a:rPr>
              <a:t>msec</a:t>
            </a:r>
            <a:r>
              <a:rPr lang="en-US" b="1" dirty="0">
                <a:latin typeface="Courier"/>
                <a:cs typeface="Courier"/>
              </a:rPr>
              <a:t>/call = 0.21, calls/sec = 4797.03</a:t>
            </a:r>
          </a:p>
          <a:p>
            <a:pPr marL="0" indent="0">
              <a:lnSpc>
                <a:spcPct val="120000"/>
              </a:lnSpc>
              <a:spcBef>
                <a:spcPts val="0"/>
              </a:spcBef>
              <a:buNone/>
            </a:pPr>
            <a:r>
              <a:rPr lang="en-US" b="1" dirty="0" err="1">
                <a:latin typeface="Courier"/>
                <a:cs typeface="Courier"/>
              </a:rPr>
              <a:t>nuttcp</a:t>
            </a:r>
            <a:r>
              <a:rPr lang="en-US" b="1" dirty="0">
                <a:latin typeface="Courier"/>
                <a:cs typeface="Courier"/>
              </a:rPr>
              <a:t>-t: 0.0user 2.3sys 0:10real 23% 0i+0d 768maxrss 0+2pf 156+28csw</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2998.1379 MB in 10.07 real seconds = 304959.96 KB/sec = 2498.2320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-r: 2998.1379 MB in 2.36 CPU seconds = 1301084.31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latin typeface="Courier"/>
                <a:cs typeface="Courier"/>
              </a:rPr>
              <a:t>nuttcp</a:t>
            </a:r>
            <a:r>
              <a:rPr lang="en-US" b="1" dirty="0">
                <a:latin typeface="Courier"/>
                <a:cs typeface="Courier"/>
              </a:rPr>
              <a:t>-r: 57808 I/O calls, </a:t>
            </a:r>
            <a:r>
              <a:rPr lang="en-US" b="1" dirty="0" err="1">
                <a:latin typeface="Courier"/>
                <a:cs typeface="Courier"/>
              </a:rPr>
              <a:t>msec</a:t>
            </a:r>
            <a:r>
              <a:rPr lang="en-US" b="1" dirty="0">
                <a:latin typeface="Courier"/>
                <a:cs typeface="Courier"/>
              </a:rPr>
              <a:t>/call = 0.18, calls/sec = 5742.21</a:t>
            </a:r>
          </a:p>
          <a:p>
            <a:pPr marL="0" indent="0">
              <a:lnSpc>
                <a:spcPct val="120000"/>
              </a:lnSpc>
              <a:spcBef>
                <a:spcPts val="0"/>
              </a:spcBef>
              <a:buNone/>
            </a:pPr>
            <a:r>
              <a:rPr lang="en-US" b="1" dirty="0" err="1">
                <a:latin typeface="Courier"/>
                <a:cs typeface="Courier"/>
              </a:rPr>
              <a:t>nuttcp</a:t>
            </a:r>
            <a:r>
              <a:rPr lang="en-US" b="1" dirty="0">
                <a:latin typeface="Courier"/>
                <a:cs typeface="Courier"/>
              </a:rPr>
              <a:t>-r: 0.0user 2.3sys 0:10real 23% 0i+0d 770maxrss 0+4pf 9146+24csw</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stop_tool</a:t>
            </a:r>
            <a:r>
              <a:rPr lang="en-US" b="1" dirty="0">
                <a:latin typeface="Courier"/>
                <a:cs typeface="Courier"/>
              </a:rPr>
              <a:t>: 3598657866.949026</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END</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40</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4372292" y="4603042"/>
            <a:ext cx="1236133" cy="262467"/>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V="1">
            <a:off x="5608425" y="3564466"/>
            <a:ext cx="851642" cy="1143001"/>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069930" y="2825802"/>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Tree>
    <p:extLst>
      <p:ext uri="{BB962C8B-B14F-4D97-AF65-F5344CB8AC3E}">
        <p14:creationId xmlns:p14="http://schemas.microsoft.com/office/powerpoint/2010/main" val="23265021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dirty="0"/>
              <a:t>BWCTL Example </a:t>
            </a:r>
            <a:r>
              <a:rPr lang="en-US" dirty="0" smtClean="0"/>
              <a:t>(</a:t>
            </a:r>
            <a:r>
              <a:rPr lang="en-US" dirty="0" err="1" smtClean="0"/>
              <a:t>nuttcp</a:t>
            </a:r>
            <a:r>
              <a:rPr lang="en-US" dirty="0" smtClean="0"/>
              <a:t>, [1%] loss)</a:t>
            </a:r>
            <a:endParaRPr lang="en-US" dirty="0"/>
          </a:p>
        </p:txBody>
      </p:sp>
      <p:sp>
        <p:nvSpPr>
          <p:cNvPr id="3" name="Content Placeholder 2"/>
          <p:cNvSpPr>
            <a:spLocks noGrp="1"/>
          </p:cNvSpPr>
          <p:nvPr>
            <p:ph idx="1"/>
          </p:nvPr>
        </p:nvSpPr>
        <p:spPr>
          <a:xfrm>
            <a:off x="457200" y="1417638"/>
            <a:ext cx="8229600" cy="4932362"/>
          </a:xfrm>
        </p:spPr>
        <p:txBody>
          <a:bodyPr>
            <a:normAutofit fontScale="25000" lnSpcReduction="20000"/>
          </a:bodyPr>
          <a:lstStyle/>
          <a:p>
            <a:pPr marL="0" indent="0">
              <a:lnSpc>
                <a:spcPct val="120000"/>
              </a:lnSpc>
              <a:spcBef>
                <a:spcPts val="0"/>
              </a:spcBef>
              <a:buNone/>
            </a:pPr>
            <a:r>
              <a:rPr lang="en-US" b="1" dirty="0">
                <a:latin typeface="Courier"/>
                <a:cs typeface="Courier"/>
              </a:rPr>
              <a:t>[zurawski@wash-pt1 ~]$ </a:t>
            </a:r>
            <a:r>
              <a:rPr lang="en-US" b="1" dirty="0" err="1">
                <a:latin typeface="Courier"/>
                <a:cs typeface="Courier"/>
              </a:rPr>
              <a:t>bwctl</a:t>
            </a:r>
            <a:r>
              <a:rPr lang="en-US" b="1" dirty="0">
                <a:latin typeface="Courier"/>
                <a:cs typeface="Courier"/>
              </a:rPr>
              <a:t> -T </a:t>
            </a:r>
            <a:r>
              <a:rPr lang="en-US" b="1" dirty="0" err="1">
                <a:latin typeface="Courier"/>
                <a:cs typeface="Courier"/>
              </a:rPr>
              <a:t>nuttcp</a:t>
            </a:r>
            <a:r>
              <a:rPr lang="en-US" b="1" dirty="0">
                <a:latin typeface="Courier"/>
                <a:cs typeface="Courier"/>
              </a:rPr>
              <a:t> -f m -t 10 -</a:t>
            </a:r>
            <a:r>
              <a:rPr lang="en-US" b="1" dirty="0" err="1">
                <a:latin typeface="Courier"/>
                <a:cs typeface="Courier"/>
              </a:rPr>
              <a:t>i</a:t>
            </a:r>
            <a:r>
              <a:rPr lang="en-US" b="1" dirty="0">
                <a:latin typeface="Courier"/>
                <a:cs typeface="Courier"/>
              </a:rPr>
              <a:t> 2 -c sunn-pt1.es.net</a:t>
            </a:r>
          </a:p>
          <a:p>
            <a:pPr marL="0" indent="0">
              <a:lnSpc>
                <a:spcPct val="120000"/>
              </a:lnSpc>
              <a:spcBef>
                <a:spcPts val="0"/>
              </a:spcBef>
              <a:buNone/>
            </a:pPr>
            <a:r>
              <a:rPr lang="en-US" b="1" dirty="0" err="1">
                <a:latin typeface="Courier"/>
                <a:cs typeface="Courier"/>
              </a:rPr>
              <a:t>bwctl</a:t>
            </a:r>
            <a:r>
              <a:rPr lang="en-US" b="1" dirty="0">
                <a:latin typeface="Courier"/>
                <a:cs typeface="Courier"/>
              </a:rPr>
              <a:t>: 41 seconds until test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START</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exec_line</a:t>
            </a:r>
            <a:r>
              <a:rPr lang="en-US" b="1" dirty="0">
                <a:latin typeface="Courier"/>
                <a:cs typeface="Courier"/>
              </a:rPr>
              <a:t>: /</a:t>
            </a:r>
            <a:r>
              <a:rPr lang="en-US" b="1" dirty="0" err="1">
                <a:latin typeface="Courier"/>
                <a:cs typeface="Courier"/>
              </a:rPr>
              <a:t>usr</a:t>
            </a:r>
            <a:r>
              <a:rPr lang="en-US" b="1" dirty="0">
                <a:latin typeface="Courier"/>
                <a:cs typeface="Courier"/>
              </a:rPr>
              <a:t>/bin/</a:t>
            </a:r>
            <a:r>
              <a:rPr lang="en-US" b="1" dirty="0" err="1">
                <a:latin typeface="Courier"/>
                <a:cs typeface="Courier"/>
              </a:rPr>
              <a:t>nuttcp</a:t>
            </a:r>
            <a:r>
              <a:rPr lang="en-US" b="1" dirty="0">
                <a:latin typeface="Courier"/>
                <a:cs typeface="Courier"/>
              </a:rPr>
              <a:t> -</a:t>
            </a:r>
            <a:r>
              <a:rPr lang="en-US" b="1" dirty="0" err="1">
                <a:latin typeface="Courier"/>
                <a:cs typeface="Courier"/>
              </a:rPr>
              <a:t>vv</a:t>
            </a:r>
            <a:r>
              <a:rPr lang="en-US" b="1" dirty="0">
                <a:latin typeface="Courier"/>
                <a:cs typeface="Courier"/>
              </a:rPr>
              <a:t> -p 5004 -</a:t>
            </a:r>
            <a:r>
              <a:rPr lang="en-US" b="1" dirty="0" err="1">
                <a:latin typeface="Courier"/>
                <a:cs typeface="Courier"/>
              </a:rPr>
              <a:t>i</a:t>
            </a:r>
            <a:r>
              <a:rPr lang="en-US" b="1" dirty="0">
                <a:latin typeface="Courier"/>
                <a:cs typeface="Courier"/>
              </a:rPr>
              <a:t> 2.000000 -T 10 -t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tester: </a:t>
            </a:r>
            <a:r>
              <a:rPr lang="en-US" b="1" dirty="0" err="1">
                <a:latin typeface="Courier"/>
                <a:cs typeface="Courier"/>
              </a:rPr>
              <a:t>nuttcp</a:t>
            </a:r>
            <a:endParaRPr lang="en-US" b="1" dirty="0">
              <a:latin typeface="Courier"/>
              <a:cs typeface="Courier"/>
            </a:endParaRP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receiver: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sender: 198.124.238.34</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start_tool</a:t>
            </a:r>
            <a:r>
              <a:rPr lang="en-US" b="1" dirty="0">
                <a:latin typeface="Courier"/>
                <a:cs typeface="Courier"/>
              </a:rPr>
              <a:t>: 3598658394.807831</a:t>
            </a:r>
          </a:p>
          <a:p>
            <a:pPr marL="0" indent="0">
              <a:lnSpc>
                <a:spcPct val="120000"/>
              </a:lnSpc>
              <a:spcBef>
                <a:spcPts val="0"/>
              </a:spcBef>
              <a:buNone/>
            </a:pPr>
            <a:r>
              <a:rPr lang="en-US" b="1" dirty="0" err="1">
                <a:latin typeface="Courier"/>
                <a:cs typeface="Courier"/>
              </a:rPr>
              <a:t>nuttcp</a:t>
            </a:r>
            <a:r>
              <a:rPr lang="en-US" b="1" dirty="0">
                <a:latin typeface="Courier"/>
                <a:cs typeface="Courier"/>
              </a:rPr>
              <a:t>-t: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-t: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port=5004 </a:t>
            </a:r>
            <a:r>
              <a:rPr lang="en-US" b="1" dirty="0" err="1">
                <a:latin typeface="Courier"/>
                <a:cs typeface="Courier"/>
              </a:rPr>
              <a:t>tcp</a:t>
            </a:r>
            <a:r>
              <a:rPr lang="en-US" b="1" dirty="0">
                <a:latin typeface="Courier"/>
                <a:cs typeface="Courier"/>
              </a:rPr>
              <a:t> -&gt; 198.129.254.58</a:t>
            </a:r>
          </a:p>
          <a:p>
            <a:pPr marL="0" indent="0">
              <a:lnSpc>
                <a:spcPct val="120000"/>
              </a:lnSpc>
              <a:spcBef>
                <a:spcPts val="0"/>
              </a:spcBef>
              <a:buNone/>
            </a:pPr>
            <a:r>
              <a:rPr lang="en-US" b="1" dirty="0" err="1">
                <a:latin typeface="Courier"/>
                <a:cs typeface="Courier"/>
              </a:rPr>
              <a:t>nuttcp</a:t>
            </a:r>
            <a:r>
              <a:rPr lang="en-US" b="1" dirty="0">
                <a:latin typeface="Courier"/>
                <a:cs typeface="Courier"/>
              </a:rPr>
              <a:t>-t: time limit = 10.00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-t: connect to 198.129.254.58 with </a:t>
            </a:r>
            <a:r>
              <a:rPr lang="en-US" b="1" dirty="0" err="1">
                <a:latin typeface="Courier"/>
                <a:cs typeface="Courier"/>
              </a:rPr>
              <a:t>mss</a:t>
            </a:r>
            <a:r>
              <a:rPr lang="en-US" b="1" dirty="0">
                <a:latin typeface="Courier"/>
                <a:cs typeface="Courier"/>
              </a:rPr>
              <a:t>=8948, RTT=62.440 </a:t>
            </a:r>
            <a:r>
              <a:rPr lang="en-US" b="1" dirty="0" err="1">
                <a:latin typeface="Courier"/>
                <a:cs typeface="Courier"/>
              </a:rPr>
              <a:t>ms</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-t: 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-t: available send window = 74040, available receive window = 65535</a:t>
            </a:r>
          </a:p>
          <a:p>
            <a:pPr marL="0" indent="0">
              <a:lnSpc>
                <a:spcPct val="120000"/>
              </a:lnSpc>
              <a:spcBef>
                <a:spcPts val="0"/>
              </a:spcBef>
              <a:buNone/>
            </a:pPr>
            <a:r>
              <a:rPr lang="en-US" b="1" dirty="0" err="1">
                <a:latin typeface="Courier"/>
                <a:cs typeface="Courier"/>
              </a:rPr>
              <a:t>nuttcp</a:t>
            </a:r>
            <a:r>
              <a:rPr lang="en-US" b="1" dirty="0">
                <a:latin typeface="Courier"/>
                <a:cs typeface="Courier"/>
              </a:rPr>
              <a:t>-r: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-r: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port=5004 </a:t>
            </a:r>
            <a:r>
              <a:rPr lang="en-US" b="1" dirty="0" err="1">
                <a:latin typeface="Courier"/>
                <a:cs typeface="Courier"/>
              </a:rPr>
              <a:t>tcp</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interval reporting every 2.00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-r: accept from 198.124.238.34</a:t>
            </a:r>
          </a:p>
          <a:p>
            <a:pPr marL="0" indent="0">
              <a:lnSpc>
                <a:spcPct val="120000"/>
              </a:lnSpc>
              <a:spcBef>
                <a:spcPts val="0"/>
              </a:spcBef>
              <a:buNone/>
            </a:pPr>
            <a:r>
              <a:rPr lang="en-US" b="1" dirty="0" err="1">
                <a:latin typeface="Courier"/>
                <a:cs typeface="Courier"/>
              </a:rPr>
              <a:t>nuttcp</a:t>
            </a:r>
            <a:r>
              <a:rPr lang="en-US" b="1" dirty="0">
                <a:latin typeface="Courier"/>
                <a:cs typeface="Courier"/>
              </a:rPr>
              <a:t>-r: 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-r: available send window = 74040, available receive window = 65535</a:t>
            </a:r>
          </a:p>
          <a:p>
            <a:pPr marL="0" indent="0">
              <a:lnSpc>
                <a:spcPct val="120000"/>
              </a:lnSpc>
              <a:spcBef>
                <a:spcPts val="0"/>
              </a:spcBef>
              <a:buNone/>
            </a:pPr>
            <a:r>
              <a:rPr lang="en-US" b="1" dirty="0">
                <a:solidFill>
                  <a:srgbClr val="FF0000"/>
                </a:solidFill>
                <a:latin typeface="Courier"/>
                <a:cs typeface="Courier"/>
              </a:rPr>
              <a:t>    6.3125 MB /   2.00 sec =   26.4759 Mbps    27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3.5625 MB /   2.00 sec =   14.9423 Mbps     4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3.8125 MB /   2.00 sec =   15.9906 Mbps     7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4.8125 MB /   2.00 sec =   20.1853 Mbps    13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6.0000 MB /   2.00 sec =   25.1659 Mbps     7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err="1">
                <a:solidFill>
                  <a:srgbClr val="FF0000"/>
                </a:solidFill>
                <a:latin typeface="Courier"/>
                <a:cs typeface="Courier"/>
              </a:rPr>
              <a:t>nuttcp</a:t>
            </a:r>
            <a:r>
              <a:rPr lang="en-US" b="1" dirty="0">
                <a:solidFill>
                  <a:srgbClr val="FF0000"/>
                </a:solidFill>
                <a:latin typeface="Courier"/>
                <a:cs typeface="Courier"/>
              </a:rPr>
              <a:t>-t: 25.5066 MB in 10.00 real seconds = 2611.85 KB/sec = 21.3963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-t: 25.5066 MB in 0.01 CPU seconds = 1741480.37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solidFill>
                  <a:srgbClr val="FF0000"/>
                </a:solidFill>
                <a:latin typeface="Courier"/>
                <a:cs typeface="Courier"/>
              </a:rPr>
              <a:t>nuttcp</a:t>
            </a:r>
            <a:r>
              <a:rPr lang="en-US" b="1" dirty="0">
                <a:solidFill>
                  <a:srgbClr val="FF0000"/>
                </a:solidFill>
                <a:latin typeface="Courier"/>
                <a:cs typeface="Courier"/>
              </a:rPr>
              <a:t>-t: </a:t>
            </a:r>
            <a:r>
              <a:rPr lang="en-US" b="1" dirty="0" err="1">
                <a:solidFill>
                  <a:srgbClr val="FF0000"/>
                </a:solidFill>
                <a:latin typeface="Courier"/>
                <a:cs typeface="Courier"/>
              </a:rPr>
              <a:t>retrans</a:t>
            </a:r>
            <a:r>
              <a:rPr lang="en-US" b="1" dirty="0">
                <a:solidFill>
                  <a:srgbClr val="FF0000"/>
                </a:solidFill>
                <a:latin typeface="Courier"/>
                <a:cs typeface="Courier"/>
              </a:rPr>
              <a:t> = 58</a:t>
            </a:r>
          </a:p>
          <a:p>
            <a:pPr marL="0" indent="0">
              <a:lnSpc>
                <a:spcPct val="120000"/>
              </a:lnSpc>
              <a:spcBef>
                <a:spcPts val="0"/>
              </a:spcBef>
              <a:buNone/>
            </a:pPr>
            <a:r>
              <a:rPr lang="en-US" b="1" dirty="0" err="1">
                <a:latin typeface="Courier"/>
                <a:cs typeface="Courier"/>
              </a:rPr>
              <a:t>nuttcp</a:t>
            </a:r>
            <a:r>
              <a:rPr lang="en-US" b="1" dirty="0">
                <a:latin typeface="Courier"/>
                <a:cs typeface="Courier"/>
              </a:rPr>
              <a:t>-t: 409 I/O calls, </a:t>
            </a:r>
            <a:r>
              <a:rPr lang="en-US" b="1" dirty="0" err="1">
                <a:latin typeface="Courier"/>
                <a:cs typeface="Courier"/>
              </a:rPr>
              <a:t>msec</a:t>
            </a:r>
            <a:r>
              <a:rPr lang="en-US" b="1" dirty="0">
                <a:latin typeface="Courier"/>
                <a:cs typeface="Courier"/>
              </a:rPr>
              <a:t>/call = 25.04, calls/sec = 40.90</a:t>
            </a:r>
          </a:p>
          <a:p>
            <a:pPr marL="0" indent="0">
              <a:lnSpc>
                <a:spcPct val="120000"/>
              </a:lnSpc>
              <a:spcBef>
                <a:spcPts val="0"/>
              </a:spcBef>
              <a:buNone/>
            </a:pPr>
            <a:r>
              <a:rPr lang="en-US" b="1" dirty="0" err="1">
                <a:latin typeface="Courier"/>
                <a:cs typeface="Courier"/>
              </a:rPr>
              <a:t>nuttcp</a:t>
            </a:r>
            <a:r>
              <a:rPr lang="en-US" b="1" dirty="0">
                <a:latin typeface="Courier"/>
                <a:cs typeface="Courier"/>
              </a:rPr>
              <a:t>-t: 0.0user 0.0sys 0:10real 0% 0i+0d 768maxrss 0+2pf 51+3csw</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25.5066 MB in 10.30 real seconds = 2537.03 KB/sec = 20.7833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-r: 25.5066 MB in 0.02 CPU seconds = 1044874.29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latin typeface="Courier"/>
                <a:cs typeface="Courier"/>
              </a:rPr>
              <a:t>nuttcp</a:t>
            </a:r>
            <a:r>
              <a:rPr lang="en-US" b="1" dirty="0">
                <a:latin typeface="Courier"/>
                <a:cs typeface="Courier"/>
              </a:rPr>
              <a:t>-r: 787 I/O calls, </a:t>
            </a:r>
            <a:r>
              <a:rPr lang="en-US" b="1" dirty="0" err="1">
                <a:latin typeface="Courier"/>
                <a:cs typeface="Courier"/>
              </a:rPr>
              <a:t>msec</a:t>
            </a:r>
            <a:r>
              <a:rPr lang="en-US" b="1" dirty="0">
                <a:latin typeface="Courier"/>
                <a:cs typeface="Courier"/>
              </a:rPr>
              <a:t>/call = 13.40, calls/sec = 76.44</a:t>
            </a:r>
          </a:p>
          <a:p>
            <a:pPr marL="0" indent="0">
              <a:lnSpc>
                <a:spcPct val="120000"/>
              </a:lnSpc>
              <a:spcBef>
                <a:spcPts val="0"/>
              </a:spcBef>
              <a:buNone/>
            </a:pPr>
            <a:r>
              <a:rPr lang="en-US" b="1" dirty="0" err="1">
                <a:latin typeface="Courier"/>
                <a:cs typeface="Courier"/>
              </a:rPr>
              <a:t>nuttcp</a:t>
            </a:r>
            <a:r>
              <a:rPr lang="en-US" b="1" dirty="0">
                <a:latin typeface="Courier"/>
                <a:cs typeface="Courier"/>
              </a:rPr>
              <a:t>-r: 0.0user 0.0sys 0:10real 0% 0i+0d 770maxrss 0+4pf 382+0csw</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stop_tool</a:t>
            </a:r>
            <a:r>
              <a:rPr lang="en-US" b="1" dirty="0">
                <a:latin typeface="Courier"/>
                <a:cs typeface="Courier"/>
              </a:rPr>
              <a:t>: 3598658417.214024</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END</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41</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4186027" y="4600978"/>
            <a:ext cx="1088708" cy="182690"/>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V="1">
            <a:off x="5337492" y="4336069"/>
            <a:ext cx="1325775" cy="369333"/>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155266" y="3597405"/>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Tree>
    <p:extLst>
      <p:ext uri="{BB962C8B-B14F-4D97-AF65-F5344CB8AC3E}">
        <p14:creationId xmlns:p14="http://schemas.microsoft.com/office/powerpoint/2010/main" val="348314377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t>BWCTL Example </a:t>
            </a:r>
            <a:r>
              <a:rPr lang="en-US" dirty="0" smtClean="0"/>
              <a:t>(</a:t>
            </a:r>
            <a:r>
              <a:rPr lang="en-US" dirty="0" err="1" smtClean="0"/>
              <a:t>nuttcp</a:t>
            </a:r>
            <a:r>
              <a:rPr lang="en-US" dirty="0" smtClean="0"/>
              <a:t>, re-ordering)</a:t>
            </a:r>
            <a:endParaRPr lang="en-US" dirty="0"/>
          </a:p>
        </p:txBody>
      </p:sp>
      <p:sp>
        <p:nvSpPr>
          <p:cNvPr id="3" name="Content Placeholder 2"/>
          <p:cNvSpPr>
            <a:spLocks noGrp="1"/>
          </p:cNvSpPr>
          <p:nvPr>
            <p:ph idx="1"/>
          </p:nvPr>
        </p:nvSpPr>
        <p:spPr>
          <a:xfrm>
            <a:off x="457200" y="1417638"/>
            <a:ext cx="8229600" cy="4932362"/>
          </a:xfrm>
        </p:spPr>
        <p:txBody>
          <a:bodyPr>
            <a:normAutofit fontScale="25000" lnSpcReduction="20000"/>
          </a:bodyPr>
          <a:lstStyle/>
          <a:p>
            <a:pPr marL="0" indent="0">
              <a:lnSpc>
                <a:spcPct val="120000"/>
              </a:lnSpc>
              <a:spcBef>
                <a:spcPts val="0"/>
              </a:spcBef>
              <a:buNone/>
            </a:pPr>
            <a:r>
              <a:rPr lang="en-US" b="1" dirty="0">
                <a:latin typeface="Courier"/>
                <a:cs typeface="Courier"/>
              </a:rPr>
              <a:t>[zurawski@wash-pt1 ~]$ </a:t>
            </a:r>
            <a:r>
              <a:rPr lang="en-US" b="1" dirty="0" err="1">
                <a:latin typeface="Courier"/>
                <a:cs typeface="Courier"/>
              </a:rPr>
              <a:t>bwctl</a:t>
            </a:r>
            <a:r>
              <a:rPr lang="en-US" b="1" dirty="0">
                <a:latin typeface="Courier"/>
                <a:cs typeface="Courier"/>
              </a:rPr>
              <a:t> -T </a:t>
            </a:r>
            <a:r>
              <a:rPr lang="en-US" b="1" dirty="0" err="1">
                <a:latin typeface="Courier"/>
                <a:cs typeface="Courier"/>
              </a:rPr>
              <a:t>nuttcp</a:t>
            </a:r>
            <a:r>
              <a:rPr lang="en-US" b="1" dirty="0">
                <a:latin typeface="Courier"/>
                <a:cs typeface="Courier"/>
              </a:rPr>
              <a:t> -f m -t 10 -</a:t>
            </a:r>
            <a:r>
              <a:rPr lang="en-US" b="1" dirty="0" err="1">
                <a:latin typeface="Courier"/>
                <a:cs typeface="Courier"/>
              </a:rPr>
              <a:t>i</a:t>
            </a:r>
            <a:r>
              <a:rPr lang="en-US" b="1" dirty="0">
                <a:latin typeface="Courier"/>
                <a:cs typeface="Courier"/>
              </a:rPr>
              <a:t> 2 -c sunn-pt1.es.net</a:t>
            </a:r>
          </a:p>
          <a:p>
            <a:pPr marL="0" indent="0">
              <a:lnSpc>
                <a:spcPct val="120000"/>
              </a:lnSpc>
              <a:spcBef>
                <a:spcPts val="0"/>
              </a:spcBef>
              <a:buNone/>
            </a:pPr>
            <a:r>
              <a:rPr lang="en-US" b="1" dirty="0" err="1">
                <a:latin typeface="Courier"/>
                <a:cs typeface="Courier"/>
              </a:rPr>
              <a:t>bwctl</a:t>
            </a:r>
            <a:r>
              <a:rPr lang="en-US" b="1" dirty="0">
                <a:latin typeface="Courier"/>
                <a:cs typeface="Courier"/>
              </a:rPr>
              <a:t>: 45 seconds until test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START</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exec_line</a:t>
            </a:r>
            <a:r>
              <a:rPr lang="en-US" b="1" dirty="0">
                <a:latin typeface="Courier"/>
                <a:cs typeface="Courier"/>
              </a:rPr>
              <a:t>: /</a:t>
            </a:r>
            <a:r>
              <a:rPr lang="en-US" b="1" dirty="0" err="1">
                <a:latin typeface="Courier"/>
                <a:cs typeface="Courier"/>
              </a:rPr>
              <a:t>usr</a:t>
            </a:r>
            <a:r>
              <a:rPr lang="en-US" b="1" dirty="0">
                <a:latin typeface="Courier"/>
                <a:cs typeface="Courier"/>
              </a:rPr>
              <a:t>/bin/</a:t>
            </a:r>
            <a:r>
              <a:rPr lang="en-US" b="1" dirty="0" err="1">
                <a:latin typeface="Courier"/>
                <a:cs typeface="Courier"/>
              </a:rPr>
              <a:t>nuttcp</a:t>
            </a:r>
            <a:r>
              <a:rPr lang="en-US" b="1" dirty="0">
                <a:latin typeface="Courier"/>
                <a:cs typeface="Courier"/>
              </a:rPr>
              <a:t> -</a:t>
            </a:r>
            <a:r>
              <a:rPr lang="en-US" b="1" dirty="0" err="1">
                <a:latin typeface="Courier"/>
                <a:cs typeface="Courier"/>
              </a:rPr>
              <a:t>vv</a:t>
            </a:r>
            <a:r>
              <a:rPr lang="en-US" b="1" dirty="0">
                <a:latin typeface="Courier"/>
                <a:cs typeface="Courier"/>
              </a:rPr>
              <a:t> -p 5007 -</a:t>
            </a:r>
            <a:r>
              <a:rPr lang="en-US" b="1" dirty="0" err="1">
                <a:latin typeface="Courier"/>
                <a:cs typeface="Courier"/>
              </a:rPr>
              <a:t>i</a:t>
            </a:r>
            <a:r>
              <a:rPr lang="en-US" b="1" dirty="0">
                <a:latin typeface="Courier"/>
                <a:cs typeface="Courier"/>
              </a:rPr>
              <a:t> 2.000000 -T 10 -t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tester: </a:t>
            </a:r>
            <a:r>
              <a:rPr lang="en-US" b="1" dirty="0" err="1">
                <a:latin typeface="Courier"/>
                <a:cs typeface="Courier"/>
              </a:rPr>
              <a:t>nuttcp</a:t>
            </a:r>
            <a:endParaRPr lang="en-US" b="1" dirty="0">
              <a:latin typeface="Courier"/>
              <a:cs typeface="Courier"/>
            </a:endParaRP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receiver: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sender: 198.124.238.34</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start_tool</a:t>
            </a:r>
            <a:r>
              <a:rPr lang="en-US" b="1" dirty="0">
                <a:latin typeface="Courier"/>
                <a:cs typeface="Courier"/>
              </a:rPr>
              <a:t>: 3598658824.115013</a:t>
            </a:r>
          </a:p>
          <a:p>
            <a:pPr marL="0" indent="0">
              <a:lnSpc>
                <a:spcPct val="120000"/>
              </a:lnSpc>
              <a:spcBef>
                <a:spcPts val="0"/>
              </a:spcBef>
              <a:buNone/>
            </a:pPr>
            <a:r>
              <a:rPr lang="en-US" b="1" dirty="0" err="1">
                <a:latin typeface="Courier"/>
                <a:cs typeface="Courier"/>
              </a:rPr>
              <a:t>nuttcp</a:t>
            </a:r>
            <a:r>
              <a:rPr lang="en-US" b="1" dirty="0">
                <a:latin typeface="Courier"/>
                <a:cs typeface="Courier"/>
              </a:rPr>
              <a:t>-t: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-t: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port=5007 </a:t>
            </a:r>
            <a:r>
              <a:rPr lang="en-US" b="1" dirty="0" err="1">
                <a:latin typeface="Courier"/>
                <a:cs typeface="Courier"/>
              </a:rPr>
              <a:t>tcp</a:t>
            </a:r>
            <a:r>
              <a:rPr lang="en-US" b="1" dirty="0">
                <a:latin typeface="Courier"/>
                <a:cs typeface="Courier"/>
              </a:rPr>
              <a:t> -&gt; 198.129.254.58</a:t>
            </a:r>
          </a:p>
          <a:p>
            <a:pPr marL="0" indent="0">
              <a:lnSpc>
                <a:spcPct val="120000"/>
              </a:lnSpc>
              <a:spcBef>
                <a:spcPts val="0"/>
              </a:spcBef>
              <a:buNone/>
            </a:pPr>
            <a:r>
              <a:rPr lang="en-US" b="1" dirty="0" err="1">
                <a:latin typeface="Courier"/>
                <a:cs typeface="Courier"/>
              </a:rPr>
              <a:t>nuttcp</a:t>
            </a:r>
            <a:r>
              <a:rPr lang="en-US" b="1" dirty="0">
                <a:latin typeface="Courier"/>
                <a:cs typeface="Courier"/>
              </a:rPr>
              <a:t>-t: time limit = 10.00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-t: connect to 198.129.254.58 with </a:t>
            </a:r>
            <a:r>
              <a:rPr lang="en-US" b="1" dirty="0" err="1">
                <a:latin typeface="Courier"/>
                <a:cs typeface="Courier"/>
              </a:rPr>
              <a:t>mss</a:t>
            </a:r>
            <a:r>
              <a:rPr lang="en-US" b="1" dirty="0">
                <a:latin typeface="Courier"/>
                <a:cs typeface="Courier"/>
              </a:rPr>
              <a:t>=8948, RTT=62.433 </a:t>
            </a:r>
            <a:r>
              <a:rPr lang="en-US" b="1" dirty="0" err="1">
                <a:latin typeface="Courier"/>
                <a:cs typeface="Courier"/>
              </a:rPr>
              <a:t>ms</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-t: 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-t: available send window = 74040, available receive window = 65535</a:t>
            </a:r>
          </a:p>
          <a:p>
            <a:pPr marL="0" indent="0">
              <a:lnSpc>
                <a:spcPct val="120000"/>
              </a:lnSpc>
              <a:spcBef>
                <a:spcPts val="0"/>
              </a:spcBef>
              <a:buNone/>
            </a:pPr>
            <a:r>
              <a:rPr lang="en-US" b="1" dirty="0" err="1">
                <a:latin typeface="Courier"/>
                <a:cs typeface="Courier"/>
              </a:rPr>
              <a:t>nuttcp</a:t>
            </a:r>
            <a:r>
              <a:rPr lang="en-US" b="1" dirty="0">
                <a:latin typeface="Courier"/>
                <a:cs typeface="Courier"/>
              </a:rPr>
              <a:t>-r: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-r: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port=5007 </a:t>
            </a:r>
            <a:r>
              <a:rPr lang="en-US" b="1" dirty="0" err="1">
                <a:latin typeface="Courier"/>
                <a:cs typeface="Courier"/>
              </a:rPr>
              <a:t>tcp</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interval reporting every 2.00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-r: accept from 198.124.238.34</a:t>
            </a:r>
          </a:p>
          <a:p>
            <a:pPr marL="0" indent="0">
              <a:lnSpc>
                <a:spcPct val="120000"/>
              </a:lnSpc>
              <a:spcBef>
                <a:spcPts val="0"/>
              </a:spcBef>
              <a:buNone/>
            </a:pPr>
            <a:r>
              <a:rPr lang="en-US" b="1" dirty="0" err="1">
                <a:latin typeface="Courier"/>
                <a:cs typeface="Courier"/>
              </a:rPr>
              <a:t>nuttcp</a:t>
            </a:r>
            <a:r>
              <a:rPr lang="en-US" b="1" dirty="0">
                <a:latin typeface="Courier"/>
                <a:cs typeface="Courier"/>
              </a:rPr>
              <a:t>-r: 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-r: available send window = 74040, available receive window = 65535</a:t>
            </a:r>
          </a:p>
          <a:p>
            <a:pPr marL="0" indent="0">
              <a:lnSpc>
                <a:spcPct val="120000"/>
              </a:lnSpc>
              <a:spcBef>
                <a:spcPts val="0"/>
              </a:spcBef>
              <a:buNone/>
            </a:pPr>
            <a:r>
              <a:rPr lang="en-US" b="1" dirty="0">
                <a:solidFill>
                  <a:srgbClr val="FF0000"/>
                </a:solidFill>
                <a:latin typeface="Courier"/>
                <a:cs typeface="Courier"/>
              </a:rPr>
              <a:t>    3.4375 MB /   2.00 sec =   14.4176 Mbps     3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39.5625 MB /   2.00 sec =  165.9376 Mbps   472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45.5625 MB /   2.00 sec =  191.1028 Mbps   912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55.9375 MB /   2.00 sec =  234.6186 Mbps  1750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solidFill>
                  <a:srgbClr val="FF0000"/>
                </a:solidFill>
                <a:latin typeface="Courier"/>
                <a:cs typeface="Courier"/>
              </a:rPr>
              <a:t>   57.7500 MB /   2.00 sec =  242.2218 Mbps  2434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err="1">
                <a:solidFill>
                  <a:srgbClr val="FF0000"/>
                </a:solidFill>
                <a:latin typeface="Courier"/>
                <a:cs typeface="Courier"/>
              </a:rPr>
              <a:t>nuttcp</a:t>
            </a:r>
            <a:r>
              <a:rPr lang="en-US" b="1" dirty="0">
                <a:solidFill>
                  <a:srgbClr val="FF0000"/>
                </a:solidFill>
                <a:latin typeface="Courier"/>
                <a:cs typeface="Courier"/>
              </a:rPr>
              <a:t>-t: 210.7074 MB in 10.00 real seconds = 21576.30 KB/sec = 176.7531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-t: 210.7074 MB in 0.13 CPU seconds = 1622544.64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solidFill>
                  <a:srgbClr val="FF0000"/>
                </a:solidFill>
                <a:latin typeface="Courier"/>
                <a:cs typeface="Courier"/>
              </a:rPr>
              <a:t>nuttcp</a:t>
            </a:r>
            <a:r>
              <a:rPr lang="en-US" b="1" dirty="0">
                <a:solidFill>
                  <a:srgbClr val="FF0000"/>
                </a:solidFill>
                <a:latin typeface="Courier"/>
                <a:cs typeface="Courier"/>
              </a:rPr>
              <a:t>-t: </a:t>
            </a:r>
            <a:r>
              <a:rPr lang="en-US" b="1" dirty="0" err="1">
                <a:solidFill>
                  <a:srgbClr val="FF0000"/>
                </a:solidFill>
                <a:latin typeface="Courier"/>
                <a:cs typeface="Courier"/>
              </a:rPr>
              <a:t>retrans</a:t>
            </a:r>
            <a:r>
              <a:rPr lang="en-US" b="1" dirty="0">
                <a:solidFill>
                  <a:srgbClr val="FF0000"/>
                </a:solidFill>
                <a:latin typeface="Courier"/>
                <a:cs typeface="Courier"/>
              </a:rPr>
              <a:t> = 6059</a:t>
            </a:r>
          </a:p>
          <a:p>
            <a:pPr marL="0" indent="0">
              <a:lnSpc>
                <a:spcPct val="120000"/>
              </a:lnSpc>
              <a:spcBef>
                <a:spcPts val="0"/>
              </a:spcBef>
              <a:buNone/>
            </a:pPr>
            <a:r>
              <a:rPr lang="en-US" b="1" dirty="0" err="1">
                <a:latin typeface="Courier"/>
                <a:cs typeface="Courier"/>
              </a:rPr>
              <a:t>nuttcp</a:t>
            </a:r>
            <a:r>
              <a:rPr lang="en-US" b="1" dirty="0">
                <a:latin typeface="Courier"/>
                <a:cs typeface="Courier"/>
              </a:rPr>
              <a:t>-t: 3372 I/O calls, </a:t>
            </a:r>
            <a:r>
              <a:rPr lang="en-US" b="1" dirty="0" err="1">
                <a:latin typeface="Courier"/>
                <a:cs typeface="Courier"/>
              </a:rPr>
              <a:t>msec</a:t>
            </a:r>
            <a:r>
              <a:rPr lang="en-US" b="1" dirty="0">
                <a:latin typeface="Courier"/>
                <a:cs typeface="Courier"/>
              </a:rPr>
              <a:t>/call = 3.04, calls/sec = 337.20</a:t>
            </a:r>
          </a:p>
          <a:p>
            <a:pPr marL="0" indent="0">
              <a:lnSpc>
                <a:spcPct val="120000"/>
              </a:lnSpc>
              <a:spcBef>
                <a:spcPts val="0"/>
              </a:spcBef>
              <a:buNone/>
            </a:pPr>
            <a:r>
              <a:rPr lang="en-US" b="1" dirty="0" err="1">
                <a:latin typeface="Courier"/>
                <a:cs typeface="Courier"/>
              </a:rPr>
              <a:t>nuttcp</a:t>
            </a:r>
            <a:r>
              <a:rPr lang="en-US" b="1" dirty="0">
                <a:latin typeface="Courier"/>
                <a:cs typeface="Courier"/>
              </a:rPr>
              <a:t>-t: 0.0user 0.1sys 0:10real 1% 0i+0d 768maxrss 0+2pf 72+10csw</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210.7074 MB in 11.25 real seconds = 19175.61 KB/sec = 157.0866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-r: 210.7074 MB in 0.20 CPU seconds = 1073614.78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latin typeface="Courier"/>
                <a:cs typeface="Courier"/>
              </a:rPr>
              <a:t>nuttcp</a:t>
            </a:r>
            <a:r>
              <a:rPr lang="en-US" b="1" dirty="0">
                <a:latin typeface="Courier"/>
                <a:cs typeface="Courier"/>
              </a:rPr>
              <a:t>-r: 4692 I/O calls, </a:t>
            </a:r>
            <a:r>
              <a:rPr lang="en-US" b="1" dirty="0" err="1">
                <a:latin typeface="Courier"/>
                <a:cs typeface="Courier"/>
              </a:rPr>
              <a:t>msec</a:t>
            </a:r>
            <a:r>
              <a:rPr lang="en-US" b="1" dirty="0">
                <a:latin typeface="Courier"/>
                <a:cs typeface="Courier"/>
              </a:rPr>
              <a:t>/call = 2.46, calls/sec = 416.99</a:t>
            </a:r>
          </a:p>
          <a:p>
            <a:pPr marL="0" indent="0">
              <a:lnSpc>
                <a:spcPct val="120000"/>
              </a:lnSpc>
              <a:spcBef>
                <a:spcPts val="0"/>
              </a:spcBef>
              <a:buNone/>
            </a:pPr>
            <a:r>
              <a:rPr lang="en-US" b="1" dirty="0" err="1">
                <a:latin typeface="Courier"/>
                <a:cs typeface="Courier"/>
              </a:rPr>
              <a:t>nuttcp</a:t>
            </a:r>
            <a:r>
              <a:rPr lang="en-US" b="1" dirty="0">
                <a:latin typeface="Courier"/>
                <a:cs typeface="Courier"/>
              </a:rPr>
              <a:t>-r: 0.0user 0.1sys 0:11real 1% 0i+0d 770maxrss 0+4pf 1318+12csw</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stop_tool</a:t>
            </a:r>
            <a:r>
              <a:rPr lang="en-US" b="1" dirty="0">
                <a:latin typeface="Courier"/>
                <a:cs typeface="Courier"/>
              </a:rPr>
              <a:t>: 3598658835.981810</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END</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42</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4309534" y="4570687"/>
            <a:ext cx="1112625" cy="262467"/>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V="1">
            <a:off x="5244359" y="4157133"/>
            <a:ext cx="1469708" cy="41280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069930" y="3357137"/>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Tree>
    <p:extLst>
      <p:ext uri="{BB962C8B-B14F-4D97-AF65-F5344CB8AC3E}">
        <p14:creationId xmlns:p14="http://schemas.microsoft.com/office/powerpoint/2010/main" val="24957903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t>BWCTL Example </a:t>
            </a:r>
            <a:r>
              <a:rPr lang="en-US" dirty="0" smtClean="0"/>
              <a:t>(</a:t>
            </a:r>
            <a:r>
              <a:rPr lang="en-US" dirty="0" err="1" smtClean="0"/>
              <a:t>nuttcp</a:t>
            </a:r>
            <a:r>
              <a:rPr lang="en-US" dirty="0" smtClean="0"/>
              <a:t>, duplication)</a:t>
            </a:r>
            <a:endParaRPr lang="en-US" dirty="0"/>
          </a:p>
        </p:txBody>
      </p:sp>
      <p:sp>
        <p:nvSpPr>
          <p:cNvPr id="3" name="Content Placeholder 2"/>
          <p:cNvSpPr>
            <a:spLocks noGrp="1"/>
          </p:cNvSpPr>
          <p:nvPr>
            <p:ph idx="1"/>
          </p:nvPr>
        </p:nvSpPr>
        <p:spPr>
          <a:xfrm>
            <a:off x="457200" y="1417638"/>
            <a:ext cx="8229600" cy="4932362"/>
          </a:xfrm>
        </p:spPr>
        <p:txBody>
          <a:bodyPr>
            <a:normAutofit fontScale="25000" lnSpcReduction="20000"/>
          </a:bodyPr>
          <a:lstStyle/>
          <a:p>
            <a:pPr marL="0" indent="0">
              <a:lnSpc>
                <a:spcPct val="120000"/>
              </a:lnSpc>
              <a:spcBef>
                <a:spcPts val="0"/>
              </a:spcBef>
              <a:buNone/>
            </a:pPr>
            <a:r>
              <a:rPr lang="en-US" b="1" dirty="0">
                <a:latin typeface="Courier"/>
                <a:cs typeface="Courier"/>
              </a:rPr>
              <a:t>[zurawski@wash-pt1 ~]$ </a:t>
            </a:r>
            <a:r>
              <a:rPr lang="en-US" b="1" dirty="0" err="1">
                <a:latin typeface="Courier"/>
                <a:cs typeface="Courier"/>
              </a:rPr>
              <a:t>bwctl</a:t>
            </a:r>
            <a:r>
              <a:rPr lang="en-US" b="1" dirty="0">
                <a:latin typeface="Courier"/>
                <a:cs typeface="Courier"/>
              </a:rPr>
              <a:t> -T </a:t>
            </a:r>
            <a:r>
              <a:rPr lang="en-US" b="1" dirty="0" err="1">
                <a:latin typeface="Courier"/>
                <a:cs typeface="Courier"/>
              </a:rPr>
              <a:t>nuttcp</a:t>
            </a:r>
            <a:r>
              <a:rPr lang="en-US" b="1" dirty="0">
                <a:latin typeface="Courier"/>
                <a:cs typeface="Courier"/>
              </a:rPr>
              <a:t> -f m -t 10 -</a:t>
            </a:r>
            <a:r>
              <a:rPr lang="en-US" b="1" dirty="0" err="1">
                <a:latin typeface="Courier"/>
                <a:cs typeface="Courier"/>
              </a:rPr>
              <a:t>i</a:t>
            </a:r>
            <a:r>
              <a:rPr lang="en-US" b="1" dirty="0">
                <a:latin typeface="Courier"/>
                <a:cs typeface="Courier"/>
              </a:rPr>
              <a:t> 2 -c sunn-pt1.es.net</a:t>
            </a:r>
          </a:p>
          <a:p>
            <a:pPr marL="0" indent="0">
              <a:lnSpc>
                <a:spcPct val="120000"/>
              </a:lnSpc>
              <a:spcBef>
                <a:spcPts val="0"/>
              </a:spcBef>
              <a:buNone/>
            </a:pPr>
            <a:r>
              <a:rPr lang="en-US" b="1" dirty="0" err="1">
                <a:latin typeface="Courier"/>
                <a:cs typeface="Courier"/>
              </a:rPr>
              <a:t>bwctl</a:t>
            </a:r>
            <a:r>
              <a:rPr lang="en-US" b="1" dirty="0">
                <a:latin typeface="Courier"/>
                <a:cs typeface="Courier"/>
              </a:rPr>
              <a:t>: 70 seconds until test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START</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exec_line</a:t>
            </a:r>
            <a:r>
              <a:rPr lang="en-US" b="1" dirty="0">
                <a:latin typeface="Courier"/>
                <a:cs typeface="Courier"/>
              </a:rPr>
              <a:t>: /</a:t>
            </a:r>
            <a:r>
              <a:rPr lang="en-US" b="1" dirty="0" err="1">
                <a:latin typeface="Courier"/>
                <a:cs typeface="Courier"/>
              </a:rPr>
              <a:t>usr</a:t>
            </a:r>
            <a:r>
              <a:rPr lang="en-US" b="1" dirty="0">
                <a:latin typeface="Courier"/>
                <a:cs typeface="Courier"/>
              </a:rPr>
              <a:t>/bin/</a:t>
            </a:r>
            <a:r>
              <a:rPr lang="en-US" b="1" dirty="0" err="1">
                <a:latin typeface="Courier"/>
                <a:cs typeface="Courier"/>
              </a:rPr>
              <a:t>nuttcp</a:t>
            </a:r>
            <a:r>
              <a:rPr lang="en-US" b="1" dirty="0">
                <a:latin typeface="Courier"/>
                <a:cs typeface="Courier"/>
              </a:rPr>
              <a:t> -</a:t>
            </a:r>
            <a:r>
              <a:rPr lang="en-US" b="1" dirty="0" err="1">
                <a:latin typeface="Courier"/>
                <a:cs typeface="Courier"/>
              </a:rPr>
              <a:t>vv</a:t>
            </a:r>
            <a:r>
              <a:rPr lang="en-US" b="1" dirty="0">
                <a:latin typeface="Courier"/>
                <a:cs typeface="Courier"/>
              </a:rPr>
              <a:t> -p 5008 -</a:t>
            </a:r>
            <a:r>
              <a:rPr lang="en-US" b="1" dirty="0" err="1">
                <a:latin typeface="Courier"/>
                <a:cs typeface="Courier"/>
              </a:rPr>
              <a:t>i</a:t>
            </a:r>
            <a:r>
              <a:rPr lang="en-US" b="1" dirty="0">
                <a:latin typeface="Courier"/>
                <a:cs typeface="Courier"/>
              </a:rPr>
              <a:t> 2.000000 -T 10 -t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tester: </a:t>
            </a:r>
            <a:r>
              <a:rPr lang="en-US" b="1" dirty="0" err="1">
                <a:latin typeface="Courier"/>
                <a:cs typeface="Courier"/>
              </a:rPr>
              <a:t>nuttcp</a:t>
            </a:r>
            <a:endParaRPr lang="en-US" b="1" dirty="0">
              <a:latin typeface="Courier"/>
              <a:cs typeface="Courier"/>
            </a:endParaRP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receiver: 198.129.254.58</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run_tool</a:t>
            </a:r>
            <a:r>
              <a:rPr lang="en-US" b="1" dirty="0">
                <a:latin typeface="Courier"/>
                <a:cs typeface="Courier"/>
              </a:rPr>
              <a:t>: sender: 198.124.238.34</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start_tool</a:t>
            </a:r>
            <a:r>
              <a:rPr lang="en-US" b="1" dirty="0">
                <a:latin typeface="Courier"/>
                <a:cs typeface="Courier"/>
              </a:rPr>
              <a:t>: 3598659020.747514</a:t>
            </a:r>
          </a:p>
          <a:p>
            <a:pPr marL="0" indent="0">
              <a:lnSpc>
                <a:spcPct val="120000"/>
              </a:lnSpc>
              <a:spcBef>
                <a:spcPts val="0"/>
              </a:spcBef>
              <a:buNone/>
            </a:pPr>
            <a:r>
              <a:rPr lang="en-US" b="1" dirty="0" err="1">
                <a:latin typeface="Courier"/>
                <a:cs typeface="Courier"/>
              </a:rPr>
              <a:t>nuttcp</a:t>
            </a:r>
            <a:r>
              <a:rPr lang="en-US" b="1" dirty="0">
                <a:latin typeface="Courier"/>
                <a:cs typeface="Courier"/>
              </a:rPr>
              <a:t>-t: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-t: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port=5008 </a:t>
            </a:r>
            <a:r>
              <a:rPr lang="en-US" b="1" dirty="0" err="1">
                <a:latin typeface="Courier"/>
                <a:cs typeface="Courier"/>
              </a:rPr>
              <a:t>tcp</a:t>
            </a:r>
            <a:r>
              <a:rPr lang="en-US" b="1" dirty="0">
                <a:latin typeface="Courier"/>
                <a:cs typeface="Courier"/>
              </a:rPr>
              <a:t> -&gt; 198.129.254.58</a:t>
            </a:r>
          </a:p>
          <a:p>
            <a:pPr marL="0" indent="0">
              <a:lnSpc>
                <a:spcPct val="120000"/>
              </a:lnSpc>
              <a:spcBef>
                <a:spcPts val="0"/>
              </a:spcBef>
              <a:buNone/>
            </a:pPr>
            <a:r>
              <a:rPr lang="en-US" b="1" dirty="0" err="1">
                <a:latin typeface="Courier"/>
                <a:cs typeface="Courier"/>
              </a:rPr>
              <a:t>nuttcp</a:t>
            </a:r>
            <a:r>
              <a:rPr lang="en-US" b="1" dirty="0">
                <a:latin typeface="Courier"/>
                <a:cs typeface="Courier"/>
              </a:rPr>
              <a:t>-t: time limit = 10.00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-t: connect to 198.129.254.58 with </a:t>
            </a:r>
            <a:r>
              <a:rPr lang="en-US" b="1" dirty="0" err="1">
                <a:latin typeface="Courier"/>
                <a:cs typeface="Courier"/>
              </a:rPr>
              <a:t>mss</a:t>
            </a:r>
            <a:r>
              <a:rPr lang="en-US" b="1" dirty="0">
                <a:latin typeface="Courier"/>
                <a:cs typeface="Courier"/>
              </a:rPr>
              <a:t>=8948, RTT=62.425 </a:t>
            </a:r>
            <a:r>
              <a:rPr lang="en-US" b="1" dirty="0" err="1">
                <a:latin typeface="Courier"/>
                <a:cs typeface="Courier"/>
              </a:rPr>
              <a:t>ms</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-t: 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-t: available send window = 74040, available receive window = 65535</a:t>
            </a:r>
          </a:p>
          <a:p>
            <a:pPr marL="0" indent="0">
              <a:lnSpc>
                <a:spcPct val="120000"/>
              </a:lnSpc>
              <a:spcBef>
                <a:spcPts val="0"/>
              </a:spcBef>
              <a:buNone/>
            </a:pPr>
            <a:r>
              <a:rPr lang="en-US" b="1" dirty="0" err="1">
                <a:latin typeface="Courier"/>
                <a:cs typeface="Courier"/>
              </a:rPr>
              <a:t>nuttcp</a:t>
            </a:r>
            <a:r>
              <a:rPr lang="en-US" b="1" dirty="0">
                <a:latin typeface="Courier"/>
                <a:cs typeface="Courier"/>
              </a:rPr>
              <a:t>-r: v7.1.6: socket</a:t>
            </a:r>
          </a:p>
          <a:p>
            <a:pPr marL="0" indent="0">
              <a:lnSpc>
                <a:spcPct val="120000"/>
              </a:lnSpc>
              <a:spcBef>
                <a:spcPts val="0"/>
              </a:spcBef>
              <a:buNone/>
            </a:pPr>
            <a:r>
              <a:rPr lang="en-US" b="1" dirty="0" err="1">
                <a:latin typeface="Courier"/>
                <a:cs typeface="Courier"/>
              </a:rPr>
              <a:t>nuttcp</a:t>
            </a:r>
            <a:r>
              <a:rPr lang="en-US" b="1" dirty="0">
                <a:latin typeface="Courier"/>
                <a:cs typeface="Courier"/>
              </a:rPr>
              <a:t>-r: </a:t>
            </a:r>
            <a:r>
              <a:rPr lang="en-US" b="1" dirty="0" err="1">
                <a:latin typeface="Courier"/>
                <a:cs typeface="Courier"/>
              </a:rPr>
              <a:t>buflen</a:t>
            </a:r>
            <a:r>
              <a:rPr lang="en-US" b="1" dirty="0">
                <a:latin typeface="Courier"/>
                <a:cs typeface="Courier"/>
              </a:rPr>
              <a:t>=65536, </a:t>
            </a:r>
            <a:r>
              <a:rPr lang="en-US" b="1" dirty="0" err="1">
                <a:latin typeface="Courier"/>
                <a:cs typeface="Courier"/>
              </a:rPr>
              <a:t>nstream</a:t>
            </a:r>
            <a:r>
              <a:rPr lang="en-US" b="1" dirty="0">
                <a:latin typeface="Courier"/>
                <a:cs typeface="Courier"/>
              </a:rPr>
              <a:t>=1, port=5008 </a:t>
            </a:r>
            <a:r>
              <a:rPr lang="en-US" b="1" dirty="0" err="1">
                <a:latin typeface="Courier"/>
                <a:cs typeface="Courier"/>
              </a:rPr>
              <a:t>tcp</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interval reporting every 2.00 seconds</a:t>
            </a:r>
          </a:p>
          <a:p>
            <a:pPr marL="0" indent="0">
              <a:lnSpc>
                <a:spcPct val="120000"/>
              </a:lnSpc>
              <a:spcBef>
                <a:spcPts val="0"/>
              </a:spcBef>
              <a:buNone/>
            </a:pPr>
            <a:r>
              <a:rPr lang="en-US" b="1" dirty="0" err="1">
                <a:latin typeface="Courier"/>
                <a:cs typeface="Courier"/>
              </a:rPr>
              <a:t>nuttcp</a:t>
            </a:r>
            <a:r>
              <a:rPr lang="en-US" b="1" dirty="0">
                <a:latin typeface="Courier"/>
                <a:cs typeface="Courier"/>
              </a:rPr>
              <a:t>-r: accept from 198.124.238.34</a:t>
            </a:r>
          </a:p>
          <a:p>
            <a:pPr marL="0" indent="0">
              <a:lnSpc>
                <a:spcPct val="120000"/>
              </a:lnSpc>
              <a:spcBef>
                <a:spcPts val="0"/>
              </a:spcBef>
              <a:buNone/>
            </a:pPr>
            <a:r>
              <a:rPr lang="en-US" b="1" dirty="0" err="1">
                <a:latin typeface="Courier"/>
                <a:cs typeface="Courier"/>
              </a:rPr>
              <a:t>nuttcp</a:t>
            </a:r>
            <a:r>
              <a:rPr lang="en-US" b="1" dirty="0">
                <a:latin typeface="Courier"/>
                <a:cs typeface="Courier"/>
              </a:rPr>
              <a:t>-r: send window size = 98720, receive window size = 87380</a:t>
            </a:r>
          </a:p>
          <a:p>
            <a:pPr marL="0" indent="0">
              <a:lnSpc>
                <a:spcPct val="120000"/>
              </a:lnSpc>
              <a:spcBef>
                <a:spcPts val="0"/>
              </a:spcBef>
              <a:buNone/>
            </a:pPr>
            <a:r>
              <a:rPr lang="en-US" b="1" dirty="0" err="1">
                <a:latin typeface="Courier"/>
                <a:cs typeface="Courier"/>
              </a:rPr>
              <a:t>nuttcp</a:t>
            </a:r>
            <a:r>
              <a:rPr lang="en-US" b="1" dirty="0">
                <a:latin typeface="Courier"/>
                <a:cs typeface="Courier"/>
              </a:rPr>
              <a:t>-r: available send window = 74040, available receive window = 65535</a:t>
            </a:r>
          </a:p>
          <a:p>
            <a:pPr marL="0" indent="0">
              <a:lnSpc>
                <a:spcPct val="120000"/>
              </a:lnSpc>
              <a:spcBef>
                <a:spcPts val="0"/>
              </a:spcBef>
              <a:buNone/>
            </a:pPr>
            <a:r>
              <a:rPr lang="en-US" b="1" dirty="0">
                <a:latin typeface="Courier"/>
                <a:cs typeface="Courier"/>
              </a:rPr>
              <a:t>  114.8125 MB /   2.00 sec =  481.5470 Mbps    </a:t>
            </a:r>
            <a:r>
              <a:rPr lang="en-US" b="1" dirty="0">
                <a:solidFill>
                  <a:srgbClr val="FF0000"/>
                </a:solidFill>
                <a:latin typeface="Courier"/>
                <a:cs typeface="Courier"/>
              </a:rPr>
              <a:t>22 </a:t>
            </a:r>
            <a:r>
              <a:rPr lang="en-US" b="1" dirty="0" err="1">
                <a:solidFill>
                  <a:srgbClr val="FF0000"/>
                </a:solidFill>
                <a:latin typeface="Courier"/>
                <a:cs typeface="Courier"/>
              </a:rPr>
              <a:t>retrans</a:t>
            </a:r>
            <a:endParaRPr lang="en-US" b="1" dirty="0">
              <a:solidFill>
                <a:srgbClr val="FF0000"/>
              </a:solidFill>
              <a:latin typeface="Courier"/>
              <a:cs typeface="Courier"/>
            </a:endParaRPr>
          </a:p>
          <a:p>
            <a:pPr marL="0" indent="0">
              <a:lnSpc>
                <a:spcPct val="120000"/>
              </a:lnSpc>
              <a:spcBef>
                <a:spcPts val="0"/>
              </a:spcBef>
              <a:buNone/>
            </a:pPr>
            <a:r>
              <a:rPr lang="en-US" b="1" dirty="0">
                <a:latin typeface="Courier"/>
                <a:cs typeface="Courier"/>
              </a:rPr>
              <a:t>  726.5625 MB /   2.00 sec = 3047.4347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a:latin typeface="Courier"/>
                <a:cs typeface="Courier"/>
              </a:rPr>
              <a:t>  711.5625 MB /   2.00 sec = 2984.4841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a:latin typeface="Courier"/>
                <a:cs typeface="Courier"/>
              </a:rPr>
              <a:t>  716.3750 MB /   2.00 sec = 3004.7216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a:latin typeface="Courier"/>
                <a:cs typeface="Courier"/>
              </a:rPr>
              <a:t>  713.5000 MB /   2.00 sec = 2992.6404 Mbps     0 </a:t>
            </a:r>
            <a:r>
              <a:rPr lang="en-US" b="1" dirty="0" err="1">
                <a:latin typeface="Courier"/>
                <a:cs typeface="Courier"/>
              </a:rPr>
              <a:t>retrans</a:t>
            </a: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-t: 2991.1407 MB in 10.00 real seconds = 306290.41 KB/sec = </a:t>
            </a:r>
            <a:r>
              <a:rPr lang="en-US" b="1" dirty="0">
                <a:solidFill>
                  <a:srgbClr val="FF0000"/>
                </a:solidFill>
                <a:latin typeface="Courier"/>
                <a:cs typeface="Courier"/>
              </a:rPr>
              <a:t>2509.1311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-t: 2991.1407 MB in 2.45 CPU seconds = 1250875.20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solidFill>
                  <a:srgbClr val="FF0000"/>
                </a:solidFill>
                <a:latin typeface="Courier"/>
                <a:cs typeface="Courier"/>
              </a:rPr>
              <a:t>nuttcp</a:t>
            </a:r>
            <a:r>
              <a:rPr lang="en-US" b="1" dirty="0">
                <a:solidFill>
                  <a:srgbClr val="FF0000"/>
                </a:solidFill>
                <a:latin typeface="Courier"/>
                <a:cs typeface="Courier"/>
              </a:rPr>
              <a:t>-t: </a:t>
            </a:r>
            <a:r>
              <a:rPr lang="en-US" b="1" dirty="0" err="1">
                <a:solidFill>
                  <a:srgbClr val="FF0000"/>
                </a:solidFill>
                <a:latin typeface="Courier"/>
                <a:cs typeface="Courier"/>
              </a:rPr>
              <a:t>retrans</a:t>
            </a:r>
            <a:r>
              <a:rPr lang="en-US" b="1" dirty="0">
                <a:solidFill>
                  <a:srgbClr val="FF0000"/>
                </a:solidFill>
                <a:latin typeface="Courier"/>
                <a:cs typeface="Courier"/>
              </a:rPr>
              <a:t> = 22</a:t>
            </a:r>
          </a:p>
          <a:p>
            <a:pPr marL="0" indent="0">
              <a:lnSpc>
                <a:spcPct val="120000"/>
              </a:lnSpc>
              <a:spcBef>
                <a:spcPts val="0"/>
              </a:spcBef>
              <a:buNone/>
            </a:pPr>
            <a:r>
              <a:rPr lang="en-US" b="1" dirty="0" err="1">
                <a:latin typeface="Courier"/>
                <a:cs typeface="Courier"/>
              </a:rPr>
              <a:t>nuttcp</a:t>
            </a:r>
            <a:r>
              <a:rPr lang="en-US" b="1" dirty="0">
                <a:latin typeface="Courier"/>
                <a:cs typeface="Courier"/>
              </a:rPr>
              <a:t>-t: 47859 I/O calls, </a:t>
            </a:r>
            <a:r>
              <a:rPr lang="en-US" b="1" dirty="0" err="1">
                <a:latin typeface="Courier"/>
                <a:cs typeface="Courier"/>
              </a:rPr>
              <a:t>msec</a:t>
            </a:r>
            <a:r>
              <a:rPr lang="en-US" b="1" dirty="0">
                <a:latin typeface="Courier"/>
                <a:cs typeface="Courier"/>
              </a:rPr>
              <a:t>/call = 0.21, calls/sec = 4785.86</a:t>
            </a:r>
          </a:p>
          <a:p>
            <a:pPr marL="0" indent="0">
              <a:lnSpc>
                <a:spcPct val="120000"/>
              </a:lnSpc>
              <a:spcBef>
                <a:spcPts val="0"/>
              </a:spcBef>
              <a:buNone/>
            </a:pPr>
            <a:r>
              <a:rPr lang="en-US" b="1" dirty="0" err="1">
                <a:latin typeface="Courier"/>
                <a:cs typeface="Courier"/>
              </a:rPr>
              <a:t>nuttcp</a:t>
            </a:r>
            <a:r>
              <a:rPr lang="en-US" b="1" dirty="0">
                <a:latin typeface="Courier"/>
                <a:cs typeface="Courier"/>
              </a:rPr>
              <a:t>-t: 0.0user 2.4sys 0:10real 24% 0i+0d 768maxrss 0+2pf 155+30csw</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err="1">
                <a:latin typeface="Courier"/>
                <a:cs typeface="Courier"/>
              </a:rPr>
              <a:t>nuttcp</a:t>
            </a:r>
            <a:r>
              <a:rPr lang="en-US" b="1" dirty="0">
                <a:latin typeface="Courier"/>
                <a:cs typeface="Courier"/>
              </a:rPr>
              <a:t>-r: 2991.1407 MB in 10.08 real seconds = 303823.24 KB/sec = 2488.9200 Mbps</a:t>
            </a:r>
          </a:p>
          <a:p>
            <a:pPr marL="0" indent="0">
              <a:lnSpc>
                <a:spcPct val="120000"/>
              </a:lnSpc>
              <a:spcBef>
                <a:spcPts val="0"/>
              </a:spcBef>
              <a:buNone/>
            </a:pPr>
            <a:r>
              <a:rPr lang="en-US" b="1" dirty="0" err="1">
                <a:latin typeface="Courier"/>
                <a:cs typeface="Courier"/>
              </a:rPr>
              <a:t>nuttcp</a:t>
            </a:r>
            <a:r>
              <a:rPr lang="en-US" b="1" dirty="0">
                <a:latin typeface="Courier"/>
                <a:cs typeface="Courier"/>
              </a:rPr>
              <a:t>-r: 2991.1407 MB in 2.49 CPU seconds = 1231762.62 KB/</a:t>
            </a:r>
            <a:r>
              <a:rPr lang="en-US" b="1" dirty="0" err="1">
                <a:latin typeface="Courier"/>
                <a:cs typeface="Courier"/>
              </a:rPr>
              <a:t>cpu</a:t>
            </a:r>
            <a:r>
              <a:rPr lang="en-US" b="1" dirty="0">
                <a:latin typeface="Courier"/>
                <a:cs typeface="Courier"/>
              </a:rPr>
              <a:t> sec</a:t>
            </a:r>
          </a:p>
          <a:p>
            <a:pPr marL="0" indent="0">
              <a:lnSpc>
                <a:spcPct val="120000"/>
              </a:lnSpc>
              <a:spcBef>
                <a:spcPts val="0"/>
              </a:spcBef>
              <a:buNone/>
            </a:pPr>
            <a:r>
              <a:rPr lang="en-US" b="1" dirty="0" err="1">
                <a:latin typeface="Courier"/>
                <a:cs typeface="Courier"/>
              </a:rPr>
              <a:t>nuttcp</a:t>
            </a:r>
            <a:r>
              <a:rPr lang="en-US" b="1" dirty="0">
                <a:latin typeface="Courier"/>
                <a:cs typeface="Courier"/>
              </a:rPr>
              <a:t>-r: 58710 I/O calls, </a:t>
            </a:r>
            <a:r>
              <a:rPr lang="en-US" b="1" dirty="0" err="1">
                <a:latin typeface="Courier"/>
                <a:cs typeface="Courier"/>
              </a:rPr>
              <a:t>msec</a:t>
            </a:r>
            <a:r>
              <a:rPr lang="en-US" b="1" dirty="0">
                <a:latin typeface="Courier"/>
                <a:cs typeface="Courier"/>
              </a:rPr>
              <a:t>/call = 0.18, calls/sec = 5823.66</a:t>
            </a:r>
          </a:p>
          <a:p>
            <a:pPr marL="0" indent="0">
              <a:lnSpc>
                <a:spcPct val="120000"/>
              </a:lnSpc>
              <a:spcBef>
                <a:spcPts val="0"/>
              </a:spcBef>
              <a:buNone/>
            </a:pPr>
            <a:r>
              <a:rPr lang="en-US" b="1" dirty="0" err="1">
                <a:latin typeface="Courier"/>
                <a:cs typeface="Courier"/>
              </a:rPr>
              <a:t>nuttcp</a:t>
            </a:r>
            <a:r>
              <a:rPr lang="en-US" b="1" dirty="0">
                <a:latin typeface="Courier"/>
                <a:cs typeface="Courier"/>
              </a:rPr>
              <a:t>-r: 0.0user 2.4sys 0:10real 24% 0i+0d 770maxrss 0+4pf 10146+24csw</a:t>
            </a:r>
          </a:p>
          <a:p>
            <a:pPr marL="0" indent="0">
              <a:lnSpc>
                <a:spcPct val="120000"/>
              </a:lnSpc>
              <a:spcBef>
                <a:spcPts val="0"/>
              </a:spcBef>
              <a:buNone/>
            </a:pPr>
            <a:r>
              <a:rPr lang="en-US" b="1" dirty="0" err="1">
                <a:latin typeface="Courier"/>
                <a:cs typeface="Courier"/>
              </a:rPr>
              <a:t>bwctl</a:t>
            </a:r>
            <a:r>
              <a:rPr lang="en-US" b="1" dirty="0">
                <a:latin typeface="Courier"/>
                <a:cs typeface="Courier"/>
              </a:rPr>
              <a:t>: </a:t>
            </a:r>
            <a:r>
              <a:rPr lang="en-US" b="1" dirty="0" err="1">
                <a:latin typeface="Courier"/>
                <a:cs typeface="Courier"/>
              </a:rPr>
              <a:t>stop_tool</a:t>
            </a:r>
            <a:r>
              <a:rPr lang="en-US" b="1" dirty="0">
                <a:latin typeface="Courier"/>
                <a:cs typeface="Courier"/>
              </a:rPr>
              <a:t>: 3598659043.778699</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SENDER END</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4414625" y="4559404"/>
            <a:ext cx="1236133" cy="262467"/>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flipV="1">
            <a:off x="5650758" y="4080933"/>
            <a:ext cx="1291909" cy="582896"/>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324600" y="3264764"/>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Tree>
    <p:extLst>
      <p:ext uri="{BB962C8B-B14F-4D97-AF65-F5344CB8AC3E}">
        <p14:creationId xmlns:p14="http://schemas.microsoft.com/office/powerpoint/2010/main" val="36156693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What BWCTL May Not be Telling Us</a:t>
            </a:r>
            <a:endParaRPr lang="en-US" dirty="0"/>
          </a:p>
        </p:txBody>
      </p:sp>
      <p:sp>
        <p:nvSpPr>
          <p:cNvPr id="7" name="Content Placeholder 6"/>
          <p:cNvSpPr>
            <a:spLocks noGrp="1"/>
          </p:cNvSpPr>
          <p:nvPr>
            <p:ph idx="1"/>
          </p:nvPr>
        </p:nvSpPr>
        <p:spPr>
          <a:xfrm>
            <a:off x="457200" y="1294014"/>
            <a:ext cx="5946858" cy="1880985"/>
          </a:xfrm>
        </p:spPr>
        <p:txBody>
          <a:bodyPr>
            <a:normAutofit fontScale="62500" lnSpcReduction="20000"/>
          </a:bodyPr>
          <a:lstStyle/>
          <a:p>
            <a:r>
              <a:rPr lang="en-US" dirty="0" err="1" smtClean="0"/>
              <a:t>Fasterdata</a:t>
            </a:r>
            <a:r>
              <a:rPr lang="en-US" dirty="0" smtClean="0"/>
              <a:t> Tunings</a:t>
            </a:r>
          </a:p>
          <a:p>
            <a:pPr lvl="1"/>
            <a:r>
              <a:rPr lang="en-US" dirty="0" err="1" smtClean="0"/>
              <a:t>Fasterdata</a:t>
            </a:r>
            <a:r>
              <a:rPr lang="en-US" dirty="0" smtClean="0"/>
              <a:t> recommends a set of </a:t>
            </a:r>
            <a:r>
              <a:rPr lang="en-US" dirty="0"/>
              <a:t>tunings (</a:t>
            </a:r>
            <a:r>
              <a:rPr lang="en-US" dirty="0">
                <a:hlinkClick r:id="rId2"/>
              </a:rPr>
              <a:t>https://fasterdata.es.net/host-tuning</a:t>
            </a:r>
            <a:r>
              <a:rPr lang="en-US" dirty="0" smtClean="0">
                <a:hlinkClick r:id="rId2"/>
              </a:rPr>
              <a:t>/</a:t>
            </a:r>
            <a:r>
              <a:rPr lang="en-US" dirty="0" smtClean="0"/>
              <a:t>) that are designed to increase the performance of a single COTS host, on a shared network infrastructure</a:t>
            </a:r>
          </a:p>
          <a:p>
            <a:pPr lvl="2"/>
            <a:r>
              <a:rPr lang="en-US" dirty="0"/>
              <a:t>What this means is that we don’t recommend ‘maximum’ tuning</a:t>
            </a:r>
          </a:p>
          <a:p>
            <a:pPr lvl="1"/>
            <a:endParaRPr lang="en-US" dirty="0" smtClean="0"/>
          </a:p>
          <a:p>
            <a:pPr marL="0" indent="0">
              <a:buNone/>
            </a:pPr>
            <a:endParaRPr lang="en-US" dirty="0"/>
          </a:p>
        </p:txBody>
      </p:sp>
      <p:pic>
        <p:nvPicPr>
          <p:cNvPr id="2" name="Picture 1" descr="smart-monster-ca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4058" y="1143000"/>
            <a:ext cx="2521185" cy="1890889"/>
          </a:xfrm>
          <a:prstGeom prst="rect">
            <a:avLst/>
          </a:prstGeom>
        </p:spPr>
      </p:pic>
      <p:sp>
        <p:nvSpPr>
          <p:cNvPr id="8" name="Content Placeholder 6"/>
          <p:cNvSpPr txBox="1">
            <a:spLocks/>
          </p:cNvSpPr>
          <p:nvPr/>
        </p:nvSpPr>
        <p:spPr>
          <a:xfrm>
            <a:off x="695643" y="3033889"/>
            <a:ext cx="8229600" cy="3260744"/>
          </a:xfrm>
          <a:prstGeom prst="rect">
            <a:avLst/>
          </a:prstGeom>
        </p:spPr>
        <p:txBody>
          <a:bodyPr vert="horz" lIns="91440" tIns="45720" rIns="91440" bIns="45720" rtlCol="0">
            <a:normAutofit fontScale="92500" lnSpcReduction="10000"/>
          </a:bodyPr>
          <a:lstStyle>
            <a:lvl1pPr marL="228600" indent="-228600" algn="l" defTabSz="457200" rtl="0" eaLnBrk="1" latinLnBrk="0" hangingPunct="1">
              <a:spcBef>
                <a:spcPts val="880"/>
              </a:spcBef>
              <a:buClr>
                <a:schemeClr val="accent1"/>
              </a:buClr>
              <a:buFont typeface="Arial"/>
              <a:buChar char="•"/>
              <a:defRPr sz="2000" kern="1200">
                <a:solidFill>
                  <a:schemeClr val="tx1"/>
                </a:solidFill>
                <a:latin typeface="+mn-lt"/>
                <a:ea typeface="+mn-ea"/>
                <a:cs typeface="+mn-cs"/>
              </a:defRPr>
            </a:lvl1pPr>
            <a:lvl2pPr marL="458788" indent="-228600" algn="l" defTabSz="457200" rtl="0" eaLnBrk="1" latinLnBrk="0" hangingPunct="1">
              <a:spcBef>
                <a:spcPct val="20000"/>
              </a:spcBef>
              <a:buClr>
                <a:schemeClr val="tx1"/>
              </a:buClr>
              <a:buSzPct val="85000"/>
              <a:buFont typeface="Arial"/>
              <a:buChar char="–"/>
              <a:defRPr sz="2000" kern="1200">
                <a:solidFill>
                  <a:schemeClr val="tx1"/>
                </a:solidFill>
                <a:latin typeface="+mn-lt"/>
                <a:ea typeface="+mn-ea"/>
                <a:cs typeface="+mn-cs"/>
              </a:defRPr>
            </a:lvl2pPr>
            <a:lvl3pPr marL="688975" indent="-230188" algn="l" defTabSz="457200" rtl="0" eaLnBrk="1" latinLnBrk="0" hangingPunct="1">
              <a:spcBef>
                <a:spcPct val="20000"/>
              </a:spcBef>
              <a:buClr>
                <a:schemeClr val="tx1"/>
              </a:buClr>
              <a:buFont typeface="Arial"/>
              <a:buChar char="•"/>
              <a:defRPr sz="1800" kern="1200">
                <a:solidFill>
                  <a:schemeClr val="tx1"/>
                </a:solidFill>
                <a:latin typeface="+mn-lt"/>
                <a:ea typeface="+mn-ea"/>
                <a:cs typeface="+mn-cs"/>
              </a:defRPr>
            </a:lvl3pPr>
            <a:lvl4pPr marL="969962" indent="-285750" algn="l" defTabSz="457200" rtl="0" eaLnBrk="1" latinLnBrk="0" hangingPunct="1">
              <a:spcBef>
                <a:spcPct val="20000"/>
              </a:spcBef>
              <a:buClr>
                <a:schemeClr val="tx1"/>
              </a:buClr>
              <a:buFont typeface="Lucida Grande"/>
              <a:buChar char="–"/>
              <a:defRPr sz="1400" kern="1200">
                <a:solidFill>
                  <a:schemeClr val="tx1"/>
                </a:solidFill>
                <a:latin typeface="+mn-lt"/>
                <a:ea typeface="+mn-ea"/>
                <a:cs typeface="+mn-cs"/>
              </a:defRPr>
            </a:lvl4pPr>
            <a:lvl5pPr marL="1143000" indent="-230188" algn="l" defTabSz="457200" rtl="0" eaLnBrk="1" latinLnBrk="0" hangingPunct="1">
              <a:spcBef>
                <a:spcPct val="20000"/>
              </a:spcBef>
              <a:buClr>
                <a:schemeClr val="tx1"/>
              </a:buClr>
              <a:buFont typeface="Arial"/>
              <a:buChar char="»"/>
              <a:defRPr sz="14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a:r>
              <a:rPr lang="en-US" dirty="0" smtClean="0"/>
              <a:t>We are assuming (expecting? </a:t>
            </a:r>
            <a:r>
              <a:rPr lang="en-US" dirty="0"/>
              <a:t>h</a:t>
            </a:r>
            <a:r>
              <a:rPr lang="en-US" dirty="0" smtClean="0"/>
              <a:t>oping?) the host can do parallel TCP streams via the data transfer application (e.g. Globus)</a:t>
            </a:r>
          </a:p>
          <a:p>
            <a:pPr lvl="1"/>
            <a:r>
              <a:rPr lang="en-US" dirty="0"/>
              <a:t>B</a:t>
            </a:r>
            <a:r>
              <a:rPr lang="en-US" dirty="0" smtClean="0"/>
              <a:t>ecause of that you don’t want to assign upwards of 256M of kernel memory to a single TCP socket – a sensible amount is 32M/64M, and if you have 4 streams you are getting the benefits of 128M/256M (enough for a 10G cross country flow)</a:t>
            </a:r>
          </a:p>
          <a:p>
            <a:pPr lvl="1"/>
            <a:r>
              <a:rPr lang="en-US" dirty="0" smtClean="0"/>
              <a:t>We also strive for good citizenship – its very possible for a single 10G machine to get 9.9Gbps TCP, we see this often.  If its on a shared infrastructure, there is benefit to </a:t>
            </a:r>
            <a:r>
              <a:rPr lang="en-US" dirty="0" err="1" smtClean="0"/>
              <a:t>downtuning</a:t>
            </a:r>
            <a:r>
              <a:rPr lang="en-US" dirty="0" smtClean="0"/>
              <a:t> buffers.  </a:t>
            </a:r>
          </a:p>
          <a:p>
            <a:r>
              <a:rPr lang="en-US" dirty="0" smtClean="0"/>
              <a:t>Can you ignore the above?  Sure – </a:t>
            </a:r>
            <a:r>
              <a:rPr lang="en-US" dirty="0" err="1" smtClean="0"/>
              <a:t>overtune</a:t>
            </a:r>
            <a:r>
              <a:rPr lang="en-US" dirty="0" smtClean="0"/>
              <a:t> as you see fit, </a:t>
            </a:r>
            <a:r>
              <a:rPr lang="en-US" b="1" i="1" u="sng" dirty="0" smtClean="0"/>
              <a:t>KNOW YOUR NETWORK, USERS, AND USE CASES</a:t>
            </a:r>
          </a:p>
        </p:txBody>
      </p:sp>
      <p:sp>
        <p:nvSpPr>
          <p:cNvPr id="9"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44</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151188889"/>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What BWCTL May Not be Telling Us</a:t>
            </a:r>
            <a:endParaRPr lang="en-US" dirty="0"/>
          </a:p>
        </p:txBody>
      </p:sp>
      <p:sp>
        <p:nvSpPr>
          <p:cNvPr id="7" name="Content Placeholder 6"/>
          <p:cNvSpPr>
            <a:spLocks noGrp="1"/>
          </p:cNvSpPr>
          <p:nvPr>
            <p:ph idx="1"/>
          </p:nvPr>
        </p:nvSpPr>
        <p:spPr>
          <a:xfrm>
            <a:off x="457200" y="1600201"/>
            <a:ext cx="8229600" cy="4883154"/>
          </a:xfrm>
        </p:spPr>
        <p:txBody>
          <a:bodyPr>
            <a:normAutofit fontScale="62500" lnSpcReduction="20000"/>
          </a:bodyPr>
          <a:lstStyle/>
          <a:p>
            <a:r>
              <a:rPr lang="en-US" dirty="0" smtClean="0"/>
              <a:t>Regular Testing Setup</a:t>
            </a:r>
          </a:p>
          <a:p>
            <a:pPr lvl="1"/>
            <a:r>
              <a:rPr lang="en-US" dirty="0" smtClean="0"/>
              <a:t>If we don’t ‘max tune’, and run a 20/30 second single streamed TCP test (defaults for the toolkit) we are not going to see 9.9Gbps. </a:t>
            </a:r>
          </a:p>
          <a:p>
            <a:pPr lvl="1"/>
            <a:r>
              <a:rPr lang="en-US" dirty="0" smtClean="0"/>
              <a:t>Think critically: TCP ramp up takes 1-5 seconds (depending on latency), and any tiny blip of congestion will cut TCP performance in half.  </a:t>
            </a:r>
          </a:p>
          <a:p>
            <a:pPr lvl="1"/>
            <a:r>
              <a:rPr lang="en-US" dirty="0" smtClean="0"/>
              <a:t>It is </a:t>
            </a:r>
            <a:r>
              <a:rPr lang="en-US" b="1" i="1" u="sng" dirty="0" smtClean="0"/>
              <a:t>common</a:t>
            </a:r>
            <a:r>
              <a:rPr lang="en-US" dirty="0" smtClean="0"/>
              <a:t> (and in my mind - expected) to see regular testing values on clean networks range between 1Gbps and 5Gbps, latency dependent</a:t>
            </a:r>
          </a:p>
          <a:p>
            <a:pPr lvl="1"/>
            <a:r>
              <a:rPr lang="en-US" dirty="0" smtClean="0"/>
              <a:t>Performance has two ranges – really crappy, and expected (where expected has a lot of headroom).  You will know when its really crappy (trust me).  </a:t>
            </a:r>
          </a:p>
          <a:p>
            <a:r>
              <a:rPr lang="en-US" dirty="0" smtClean="0"/>
              <a:t>Diagnostic Suggestions</a:t>
            </a:r>
          </a:p>
          <a:p>
            <a:pPr lvl="1"/>
            <a:r>
              <a:rPr lang="en-US" dirty="0" smtClean="0"/>
              <a:t>You can max out BWCTL in this capacity</a:t>
            </a:r>
          </a:p>
          <a:p>
            <a:pPr lvl="1"/>
            <a:r>
              <a:rPr lang="en-US" dirty="0"/>
              <a:t>R</a:t>
            </a:r>
            <a:r>
              <a:rPr lang="en-US" dirty="0" smtClean="0"/>
              <a:t>un long tests (-T 60), with multiple streams (-P 4), and large windows (-W 128M); go crazy</a:t>
            </a:r>
          </a:p>
          <a:p>
            <a:pPr lvl="1"/>
            <a:r>
              <a:rPr lang="en-US" dirty="0" smtClean="0"/>
              <a:t>It is also </a:t>
            </a:r>
            <a:r>
              <a:rPr lang="en-US" b="1" i="1" u="sng" dirty="0" smtClean="0"/>
              <a:t>VERY COMMON </a:t>
            </a:r>
            <a:r>
              <a:rPr lang="en-US" dirty="0" smtClean="0"/>
              <a:t>that doing so will produce different results than your regular testing.  It</a:t>
            </a:r>
            <a:r>
              <a:rPr lang="fr-FR" dirty="0" smtClean="0"/>
              <a:t>’</a:t>
            </a:r>
            <a:r>
              <a:rPr lang="en-US" dirty="0" smtClean="0"/>
              <a:t>s a different set of test parameters, its not that the tools are deliberately lying.  </a:t>
            </a:r>
          </a:p>
          <a:p>
            <a:pPr marL="0" indent="0">
              <a:buNone/>
            </a:pP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45</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60554491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What OWAMP Tells Us</a:t>
            </a:r>
            <a:endParaRPr lang="en-US" dirty="0"/>
          </a:p>
        </p:txBody>
      </p:sp>
      <p:sp>
        <p:nvSpPr>
          <p:cNvPr id="7" name="Content Placeholder 6"/>
          <p:cNvSpPr>
            <a:spLocks noGrp="1"/>
          </p:cNvSpPr>
          <p:nvPr>
            <p:ph idx="1"/>
          </p:nvPr>
        </p:nvSpPr>
        <p:spPr>
          <a:xfrm>
            <a:off x="457200" y="1600200"/>
            <a:ext cx="8229600" cy="4250267"/>
          </a:xfrm>
        </p:spPr>
        <p:txBody>
          <a:bodyPr>
            <a:normAutofit fontScale="70000" lnSpcReduction="20000"/>
          </a:bodyPr>
          <a:lstStyle/>
          <a:p>
            <a:r>
              <a:rPr lang="en-US" dirty="0" smtClean="0"/>
              <a:t>OWAMP is a necessity in regular testing – if you aren’t using this you need to be</a:t>
            </a:r>
          </a:p>
          <a:p>
            <a:pPr lvl="1"/>
            <a:r>
              <a:rPr lang="en-US" dirty="0" smtClean="0"/>
              <a:t>Queuing often occurs in a single direction (think what everyone is doing at noon on a college campus)</a:t>
            </a:r>
          </a:p>
          <a:p>
            <a:pPr lvl="1"/>
            <a:r>
              <a:rPr lang="en-US" dirty="0" smtClean="0"/>
              <a:t>Packet loss (and how often/how much occurs over time) is more valuable than throughput</a:t>
            </a:r>
          </a:p>
          <a:p>
            <a:pPr lvl="2"/>
            <a:r>
              <a:rPr lang="en-US" dirty="0" smtClean="0"/>
              <a:t>This gives you a ‘why’ to go with an observation.  </a:t>
            </a:r>
          </a:p>
          <a:p>
            <a:pPr lvl="1"/>
            <a:r>
              <a:rPr lang="en-US" dirty="0" smtClean="0"/>
              <a:t>If your router is going to drop a 50B UDP packet, it is most certainly going to drop a 15000B/9000B TCP packet</a:t>
            </a:r>
          </a:p>
          <a:p>
            <a:r>
              <a:rPr lang="en-US" dirty="0" smtClean="0"/>
              <a:t>Overlaying data</a:t>
            </a:r>
          </a:p>
          <a:p>
            <a:pPr lvl="1"/>
            <a:r>
              <a:rPr lang="en-US" dirty="0" smtClean="0"/>
              <a:t>Compare your throughput results against your OWAMP – do you see patterns?</a:t>
            </a:r>
          </a:p>
          <a:p>
            <a:pPr lvl="1"/>
            <a:r>
              <a:rPr lang="en-US" dirty="0" smtClean="0"/>
              <a:t>Alarm on each, if you are alarming (and we hope you are alarming …)</a:t>
            </a:r>
          </a:p>
          <a:p>
            <a:pPr marL="0" indent="0">
              <a:buNone/>
            </a:pP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46</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681921275"/>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OWAMP (initial)</a:t>
            </a:r>
            <a:endParaRPr lang="en-US" sz="4000" dirty="0"/>
          </a:p>
        </p:txBody>
      </p:sp>
      <p:sp>
        <p:nvSpPr>
          <p:cNvPr id="3" name="Content Placeholder 2"/>
          <p:cNvSpPr>
            <a:spLocks noGrp="1"/>
          </p:cNvSpPr>
          <p:nvPr>
            <p:ph idx="1"/>
          </p:nvPr>
        </p:nvSpPr>
        <p:spPr>
          <a:xfrm>
            <a:off x="457200" y="1417638"/>
            <a:ext cx="8229600" cy="4932362"/>
          </a:xfrm>
        </p:spPr>
        <p:txBody>
          <a:bodyPr>
            <a:normAutofit fontScale="32500" lnSpcReduction="20000"/>
          </a:bodyPr>
          <a:lstStyle/>
          <a:p>
            <a:pPr marL="0" indent="0">
              <a:lnSpc>
                <a:spcPct val="120000"/>
              </a:lnSpc>
              <a:spcBef>
                <a:spcPts val="0"/>
              </a:spcBef>
              <a:buNone/>
            </a:pPr>
            <a:r>
              <a:rPr lang="en-US" b="1" dirty="0">
                <a:latin typeface="Courier"/>
                <a:cs typeface="Courier"/>
              </a:rPr>
              <a:t>[</a:t>
            </a:r>
            <a:r>
              <a:rPr lang="en-US" b="1" dirty="0" err="1">
                <a:latin typeface="Courier"/>
                <a:cs typeface="Courier"/>
              </a:rPr>
              <a:t>zurawski@wash-owamp</a:t>
            </a:r>
            <a:r>
              <a:rPr lang="en-US" b="1" dirty="0">
                <a:latin typeface="Courier"/>
                <a:cs typeface="Courier"/>
              </a:rPr>
              <a:t> ~]$ </a:t>
            </a:r>
            <a:r>
              <a:rPr lang="en-US" b="1" dirty="0" err="1">
                <a:latin typeface="Courier"/>
                <a:cs typeface="Courier"/>
              </a:rPr>
              <a:t>owping</a:t>
            </a:r>
            <a:r>
              <a:rPr lang="en-US" b="1" dirty="0">
                <a:latin typeface="Courier"/>
                <a:cs typeface="Courier"/>
              </a:rPr>
              <a:t> </a:t>
            </a:r>
            <a:r>
              <a:rPr lang="en-US" b="1" dirty="0" err="1">
                <a:latin typeface="Courier"/>
                <a:cs typeface="Courier"/>
              </a:rPr>
              <a:t>sunn-owamp.es.net</a:t>
            </a:r>
            <a:endParaRPr lang="en-US" b="1" dirty="0">
              <a:latin typeface="Courier"/>
              <a:cs typeface="Courier"/>
            </a:endParaRPr>
          </a:p>
          <a:p>
            <a:pPr marL="0" indent="0">
              <a:lnSpc>
                <a:spcPct val="120000"/>
              </a:lnSpc>
              <a:spcBef>
                <a:spcPts val="0"/>
              </a:spcBef>
              <a:buNone/>
            </a:pPr>
            <a:r>
              <a:rPr lang="en-US" b="1" dirty="0">
                <a:latin typeface="Courier"/>
                <a:cs typeface="Courier"/>
              </a:rPr>
              <a:t>Approximately 12.6 seconds until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[wash-</a:t>
            </a:r>
            <a:r>
              <a:rPr lang="en-US" b="1" dirty="0" err="1">
                <a:latin typeface="Courier"/>
                <a:cs typeface="Courier"/>
              </a:rPr>
              <a:t>owamp.es.net</a:t>
            </a:r>
            <a:r>
              <a:rPr lang="en-US" b="1" dirty="0">
                <a:latin typeface="Courier"/>
                <a:cs typeface="Courier"/>
              </a:rPr>
              <a:t>]:8885 to [</a:t>
            </a:r>
            <a:r>
              <a:rPr lang="en-US" b="1" dirty="0" err="1">
                <a:latin typeface="Courier"/>
                <a:cs typeface="Courier"/>
              </a:rPr>
              <a:t>sunn-owamp.es.net</a:t>
            </a:r>
            <a:r>
              <a:rPr lang="en-US" b="1" dirty="0">
                <a:latin typeface="Courier"/>
                <a:cs typeface="Courier"/>
              </a:rPr>
              <a:t>]:8827 ---</a:t>
            </a:r>
          </a:p>
          <a:p>
            <a:pPr marL="0" indent="0">
              <a:lnSpc>
                <a:spcPct val="120000"/>
              </a:lnSpc>
              <a:spcBef>
                <a:spcPts val="0"/>
              </a:spcBef>
              <a:buNone/>
            </a:pPr>
            <a:r>
              <a:rPr lang="en-US" b="1" dirty="0">
                <a:latin typeface="Courier"/>
                <a:cs typeface="Courier"/>
              </a:rPr>
              <a:t>SID:	c681fe4ed67f1b3e5faeb249f078ec8a</a:t>
            </a:r>
          </a:p>
          <a:p>
            <a:pPr marL="0" indent="0">
              <a:lnSpc>
                <a:spcPct val="120000"/>
              </a:lnSpc>
              <a:spcBef>
                <a:spcPts val="0"/>
              </a:spcBef>
              <a:buNone/>
            </a:pPr>
            <a:r>
              <a:rPr lang="en-US" b="1" dirty="0">
                <a:latin typeface="Courier"/>
                <a:cs typeface="Courier"/>
              </a:rPr>
              <a:t>first:	2014-01-13T18:11:11.420</a:t>
            </a:r>
          </a:p>
          <a:p>
            <a:pPr marL="0" indent="0">
              <a:lnSpc>
                <a:spcPct val="120000"/>
              </a:lnSpc>
              <a:spcBef>
                <a:spcPts val="0"/>
              </a:spcBef>
              <a:buNone/>
            </a:pPr>
            <a:r>
              <a:rPr lang="en-US" b="1" dirty="0">
                <a:latin typeface="Courier"/>
                <a:cs typeface="Courier"/>
              </a:rPr>
              <a:t>last:	2014-01-13T18:11:20.587</a:t>
            </a:r>
          </a:p>
          <a:p>
            <a:pPr marL="0" indent="0">
              <a:lnSpc>
                <a:spcPct val="120000"/>
              </a:lnSpc>
              <a:spcBef>
                <a:spcPts val="0"/>
              </a:spcBef>
              <a:buNone/>
            </a:pPr>
            <a:r>
              <a:rPr lang="en-US" b="1" dirty="0">
                <a:latin typeface="Courier"/>
                <a:cs typeface="Courier"/>
              </a:rPr>
              <a:t>100 sent, 0 lost (0.000%), 0 duplicates</a:t>
            </a:r>
          </a:p>
          <a:p>
            <a:pPr marL="0" indent="0">
              <a:lnSpc>
                <a:spcPct val="120000"/>
              </a:lnSpc>
              <a:spcBef>
                <a:spcPts val="0"/>
              </a:spcBef>
              <a:buNone/>
            </a:pPr>
            <a:r>
              <a:rPr lang="en-US" b="1" dirty="0">
                <a:latin typeface="Courier"/>
                <a:cs typeface="Courier"/>
              </a:rPr>
              <a:t>one-way delay min/median/max = 31/31.1/31.7 </a:t>
            </a:r>
            <a:r>
              <a:rPr lang="en-US" b="1" dirty="0" err="1">
                <a:latin typeface="Courier"/>
                <a:cs typeface="Courier"/>
              </a:rPr>
              <a:t>ms</a:t>
            </a:r>
            <a:r>
              <a:rPr lang="en-US" b="1" dirty="0">
                <a:latin typeface="Courier"/>
                <a:cs typeface="Courier"/>
              </a:rPr>
              <a:t>, </a:t>
            </a:r>
            <a:r>
              <a:rPr lang="en-US" b="1" dirty="0">
                <a:solidFill>
                  <a:srgbClr val="FF0000"/>
                </a:solidFill>
                <a:latin typeface="Courier"/>
                <a:cs typeface="Courier"/>
              </a:rPr>
              <a:t>(err=0.00201 </a:t>
            </a:r>
            <a:r>
              <a:rPr lang="en-US" b="1" dirty="0" err="1">
                <a:solidFill>
                  <a:srgbClr val="FF0000"/>
                </a:solidFill>
                <a:latin typeface="Courier"/>
                <a:cs typeface="Courier"/>
              </a:rPr>
              <a:t>ms</a:t>
            </a:r>
            <a:r>
              <a:rPr lang="en-US" b="1" dirty="0">
                <a:solidFill>
                  <a:srgbClr val="FF0000"/>
                </a:solidFill>
                <a:latin typeface="Courier"/>
                <a:cs typeface="Courier"/>
              </a:rPr>
              <a:t>)</a:t>
            </a:r>
          </a:p>
          <a:p>
            <a:pPr marL="0" indent="0">
              <a:lnSpc>
                <a:spcPct val="120000"/>
              </a:lnSpc>
              <a:spcBef>
                <a:spcPts val="0"/>
              </a:spcBef>
              <a:buNone/>
            </a:pPr>
            <a:r>
              <a:rPr lang="en-US" b="1" dirty="0">
                <a:latin typeface="Courier"/>
                <a:cs typeface="Courier"/>
              </a:rPr>
              <a:t>one-way jitter = 0 </a:t>
            </a:r>
            <a:r>
              <a:rPr lang="en-US" b="1" dirty="0" err="1">
                <a:latin typeface="Courier"/>
                <a:cs typeface="Courier"/>
              </a:rPr>
              <a:t>ms</a:t>
            </a:r>
            <a:r>
              <a:rPr lang="en-US" b="1" dirty="0">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latin typeface="Courier"/>
                <a:cs typeface="Courier"/>
              </a:rPr>
              <a:t>no reordering</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a:t>
            </a:r>
            <a:r>
              <a:rPr lang="en-US" b="1" dirty="0" err="1">
                <a:latin typeface="Courier"/>
                <a:cs typeface="Courier"/>
              </a:rPr>
              <a:t>sunn-owamp.es.net</a:t>
            </a:r>
            <a:r>
              <a:rPr lang="en-US" b="1" dirty="0">
                <a:latin typeface="Courier"/>
                <a:cs typeface="Courier"/>
              </a:rPr>
              <a:t>]:9027 to [wash-</a:t>
            </a:r>
            <a:r>
              <a:rPr lang="en-US" b="1" dirty="0" err="1">
                <a:latin typeface="Courier"/>
                <a:cs typeface="Courier"/>
              </a:rPr>
              <a:t>owamp.es.net</a:t>
            </a:r>
            <a:r>
              <a:rPr lang="en-US" b="1" dirty="0">
                <a:latin typeface="Courier"/>
                <a:cs typeface="Courier"/>
              </a:rPr>
              <a:t>]:8888 ---</a:t>
            </a:r>
          </a:p>
          <a:p>
            <a:pPr marL="0" indent="0">
              <a:lnSpc>
                <a:spcPct val="120000"/>
              </a:lnSpc>
              <a:spcBef>
                <a:spcPts val="0"/>
              </a:spcBef>
              <a:buNone/>
            </a:pPr>
            <a:r>
              <a:rPr lang="en-US" b="1" dirty="0">
                <a:latin typeface="Courier"/>
                <a:cs typeface="Courier"/>
              </a:rPr>
              <a:t>SID:	c67cfc7ed67f1b3eaab69b94f393bc46</a:t>
            </a:r>
          </a:p>
          <a:p>
            <a:pPr marL="0" indent="0">
              <a:lnSpc>
                <a:spcPct val="120000"/>
              </a:lnSpc>
              <a:spcBef>
                <a:spcPts val="0"/>
              </a:spcBef>
              <a:buNone/>
            </a:pPr>
            <a:r>
              <a:rPr lang="en-US" b="1" dirty="0">
                <a:latin typeface="Courier"/>
                <a:cs typeface="Courier"/>
              </a:rPr>
              <a:t>first:	2014-01-13T18:11:11.321</a:t>
            </a:r>
          </a:p>
          <a:p>
            <a:pPr marL="0" indent="0">
              <a:lnSpc>
                <a:spcPct val="120000"/>
              </a:lnSpc>
              <a:spcBef>
                <a:spcPts val="0"/>
              </a:spcBef>
              <a:buNone/>
            </a:pPr>
            <a:r>
              <a:rPr lang="en-US" b="1" dirty="0">
                <a:latin typeface="Courier"/>
                <a:cs typeface="Courier"/>
              </a:rPr>
              <a:t>last:	2014-01-13T18:11:22.672</a:t>
            </a:r>
          </a:p>
          <a:p>
            <a:pPr marL="0" indent="0">
              <a:lnSpc>
                <a:spcPct val="120000"/>
              </a:lnSpc>
              <a:spcBef>
                <a:spcPts val="0"/>
              </a:spcBef>
              <a:buNone/>
            </a:pPr>
            <a:r>
              <a:rPr lang="en-US" b="1" dirty="0">
                <a:latin typeface="Courier"/>
                <a:cs typeface="Courier"/>
              </a:rPr>
              <a:t>100 sent, 0 lost (0.000%), 0 duplicates</a:t>
            </a:r>
          </a:p>
          <a:p>
            <a:pPr marL="0" indent="0">
              <a:lnSpc>
                <a:spcPct val="120000"/>
              </a:lnSpc>
              <a:spcBef>
                <a:spcPts val="0"/>
              </a:spcBef>
              <a:buNone/>
            </a:pPr>
            <a:r>
              <a:rPr lang="en-US" b="1" dirty="0">
                <a:latin typeface="Courier"/>
                <a:cs typeface="Courier"/>
              </a:rPr>
              <a:t>one-way delay min/median/max = 31.4/31.5/32.6 </a:t>
            </a:r>
            <a:r>
              <a:rPr lang="en-US" b="1" dirty="0" err="1">
                <a:latin typeface="Courier"/>
                <a:cs typeface="Courier"/>
              </a:rPr>
              <a:t>ms</a:t>
            </a:r>
            <a:r>
              <a:rPr lang="en-US" b="1" dirty="0">
                <a:latin typeface="Courier"/>
                <a:cs typeface="Courier"/>
              </a:rPr>
              <a:t>, </a:t>
            </a:r>
            <a:r>
              <a:rPr lang="en-US" b="1" dirty="0">
                <a:solidFill>
                  <a:srgbClr val="FF0000"/>
                </a:solidFill>
                <a:latin typeface="Courier"/>
                <a:cs typeface="Courier"/>
              </a:rPr>
              <a:t>(err=0.00201 </a:t>
            </a:r>
            <a:r>
              <a:rPr lang="en-US" b="1" dirty="0" err="1">
                <a:solidFill>
                  <a:srgbClr val="FF0000"/>
                </a:solidFill>
                <a:latin typeface="Courier"/>
                <a:cs typeface="Courier"/>
              </a:rPr>
              <a:t>ms</a:t>
            </a:r>
            <a:r>
              <a:rPr lang="en-US" b="1" dirty="0">
                <a:solidFill>
                  <a:srgbClr val="FF0000"/>
                </a:solidFill>
                <a:latin typeface="Courier"/>
                <a:cs typeface="Courier"/>
              </a:rPr>
              <a:t>)</a:t>
            </a:r>
          </a:p>
          <a:p>
            <a:pPr marL="0" indent="0">
              <a:lnSpc>
                <a:spcPct val="120000"/>
              </a:lnSpc>
              <a:spcBef>
                <a:spcPts val="0"/>
              </a:spcBef>
              <a:buNone/>
            </a:pPr>
            <a:r>
              <a:rPr lang="en-US" b="1" dirty="0">
                <a:latin typeface="Courier"/>
                <a:cs typeface="Courier"/>
              </a:rPr>
              <a:t>one-way jitter = 0 </a:t>
            </a:r>
            <a:r>
              <a:rPr lang="en-US" b="1" dirty="0" err="1">
                <a:latin typeface="Courier"/>
                <a:cs typeface="Courier"/>
              </a:rPr>
              <a:t>ms</a:t>
            </a:r>
            <a:r>
              <a:rPr lang="en-US" b="1" dirty="0">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latin typeface="Courier"/>
                <a:cs typeface="Courier"/>
              </a:rPr>
              <a:t>no reordering</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47</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240559" y="2535112"/>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3940492" y="2904068"/>
            <a:ext cx="2299441" cy="29633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112933" y="2537936"/>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
        <p:nvSpPr>
          <p:cNvPr id="9" name="Oval 8"/>
          <p:cNvSpPr/>
          <p:nvPr/>
        </p:nvSpPr>
        <p:spPr>
          <a:xfrm>
            <a:off x="299826" y="4194579"/>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4329959" y="3352800"/>
            <a:ext cx="1969241" cy="948268"/>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1389975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OWAMP (w/ loss)</a:t>
            </a:r>
            <a:endParaRPr lang="en-US" sz="4000" dirty="0"/>
          </a:p>
        </p:txBody>
      </p:sp>
      <p:sp>
        <p:nvSpPr>
          <p:cNvPr id="3" name="Content Placeholder 2"/>
          <p:cNvSpPr>
            <a:spLocks noGrp="1"/>
          </p:cNvSpPr>
          <p:nvPr>
            <p:ph idx="1"/>
          </p:nvPr>
        </p:nvSpPr>
        <p:spPr>
          <a:xfrm>
            <a:off x="457200" y="1417638"/>
            <a:ext cx="8229600" cy="4932362"/>
          </a:xfrm>
        </p:spPr>
        <p:txBody>
          <a:bodyPr>
            <a:normAutofit fontScale="32500" lnSpcReduction="20000"/>
          </a:bodyPr>
          <a:lstStyle/>
          <a:p>
            <a:pPr marL="0" indent="0">
              <a:lnSpc>
                <a:spcPct val="120000"/>
              </a:lnSpc>
              <a:spcBef>
                <a:spcPts val="0"/>
              </a:spcBef>
              <a:buNone/>
            </a:pPr>
            <a:r>
              <a:rPr lang="en-US" b="1" dirty="0">
                <a:latin typeface="Courier"/>
                <a:cs typeface="Courier"/>
              </a:rPr>
              <a:t>[</a:t>
            </a:r>
            <a:r>
              <a:rPr lang="en-US" b="1" dirty="0" err="1">
                <a:latin typeface="Courier"/>
                <a:cs typeface="Courier"/>
              </a:rPr>
              <a:t>zurawski@wash-owamp</a:t>
            </a:r>
            <a:r>
              <a:rPr lang="en-US" b="1" dirty="0">
                <a:latin typeface="Courier"/>
                <a:cs typeface="Courier"/>
              </a:rPr>
              <a:t> ~]$ </a:t>
            </a:r>
            <a:r>
              <a:rPr lang="en-US" b="1" dirty="0" err="1">
                <a:latin typeface="Courier"/>
                <a:cs typeface="Courier"/>
              </a:rPr>
              <a:t>owping</a:t>
            </a:r>
            <a:r>
              <a:rPr lang="en-US" b="1" dirty="0">
                <a:latin typeface="Courier"/>
                <a:cs typeface="Courier"/>
              </a:rPr>
              <a:t> </a:t>
            </a:r>
            <a:r>
              <a:rPr lang="en-US" b="1" dirty="0" err="1">
                <a:latin typeface="Courier"/>
                <a:cs typeface="Courier"/>
              </a:rPr>
              <a:t>sunn-owamp.es.net</a:t>
            </a:r>
            <a:endParaRPr lang="en-US" b="1" dirty="0">
              <a:latin typeface="Courier"/>
              <a:cs typeface="Courier"/>
            </a:endParaRPr>
          </a:p>
          <a:p>
            <a:pPr marL="0" indent="0">
              <a:lnSpc>
                <a:spcPct val="120000"/>
              </a:lnSpc>
              <a:spcBef>
                <a:spcPts val="0"/>
              </a:spcBef>
              <a:buNone/>
            </a:pPr>
            <a:r>
              <a:rPr lang="en-US" b="1" dirty="0">
                <a:latin typeface="Courier"/>
                <a:cs typeface="Courier"/>
              </a:rPr>
              <a:t>Approximately 12.6 seconds until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[wash-</a:t>
            </a:r>
            <a:r>
              <a:rPr lang="en-US" b="1" dirty="0" err="1">
                <a:latin typeface="Courier"/>
                <a:cs typeface="Courier"/>
              </a:rPr>
              <a:t>owamp.es.net</a:t>
            </a:r>
            <a:r>
              <a:rPr lang="en-US" b="1" dirty="0">
                <a:latin typeface="Courier"/>
                <a:cs typeface="Courier"/>
              </a:rPr>
              <a:t>]:8852 to [</a:t>
            </a:r>
            <a:r>
              <a:rPr lang="en-US" b="1" dirty="0" err="1">
                <a:latin typeface="Courier"/>
                <a:cs typeface="Courier"/>
              </a:rPr>
              <a:t>sunn-owamp.es.net</a:t>
            </a:r>
            <a:r>
              <a:rPr lang="en-US" b="1" dirty="0">
                <a:latin typeface="Courier"/>
                <a:cs typeface="Courier"/>
              </a:rPr>
              <a:t>]:8837 ---</a:t>
            </a:r>
          </a:p>
          <a:p>
            <a:pPr marL="0" indent="0">
              <a:lnSpc>
                <a:spcPct val="120000"/>
              </a:lnSpc>
              <a:spcBef>
                <a:spcPts val="0"/>
              </a:spcBef>
              <a:buNone/>
            </a:pPr>
            <a:r>
              <a:rPr lang="en-US" b="1" dirty="0">
                <a:latin typeface="Courier"/>
                <a:cs typeface="Courier"/>
              </a:rPr>
              <a:t>SID:	c681fe4ed67f1f0908224c341a2b83f3</a:t>
            </a:r>
          </a:p>
          <a:p>
            <a:pPr marL="0" indent="0">
              <a:lnSpc>
                <a:spcPct val="120000"/>
              </a:lnSpc>
              <a:spcBef>
                <a:spcPts val="0"/>
              </a:spcBef>
              <a:buNone/>
            </a:pPr>
            <a:r>
              <a:rPr lang="en-US" b="1" dirty="0">
                <a:latin typeface="Courier"/>
                <a:cs typeface="Courier"/>
              </a:rPr>
              <a:t>first:	2014-01-13T18:27:22.032</a:t>
            </a:r>
          </a:p>
          <a:p>
            <a:pPr marL="0" indent="0">
              <a:lnSpc>
                <a:spcPct val="120000"/>
              </a:lnSpc>
              <a:spcBef>
                <a:spcPts val="0"/>
              </a:spcBef>
              <a:buNone/>
            </a:pPr>
            <a:r>
              <a:rPr lang="en-US" b="1" dirty="0">
                <a:latin typeface="Courier"/>
                <a:cs typeface="Courier"/>
              </a:rPr>
              <a:t>last:	2014-01-13T18:27:32.904</a:t>
            </a:r>
          </a:p>
          <a:p>
            <a:pPr marL="0" indent="0">
              <a:lnSpc>
                <a:spcPct val="120000"/>
              </a:lnSpc>
              <a:spcBef>
                <a:spcPts val="0"/>
              </a:spcBef>
              <a:buNone/>
            </a:pPr>
            <a:r>
              <a:rPr lang="en-US" b="1" dirty="0">
                <a:solidFill>
                  <a:srgbClr val="FF0000"/>
                </a:solidFill>
                <a:latin typeface="Courier"/>
                <a:cs typeface="Courier"/>
              </a:rPr>
              <a:t>100 sent, 12 lost (12.000%)</a:t>
            </a:r>
            <a:r>
              <a:rPr lang="en-US" b="1" dirty="0">
                <a:latin typeface="Courier"/>
                <a:cs typeface="Courier"/>
              </a:rPr>
              <a:t>, 0 duplicates</a:t>
            </a:r>
          </a:p>
          <a:p>
            <a:pPr marL="0" indent="0">
              <a:lnSpc>
                <a:spcPct val="120000"/>
              </a:lnSpc>
              <a:spcBef>
                <a:spcPts val="0"/>
              </a:spcBef>
              <a:buNone/>
            </a:pPr>
            <a:r>
              <a:rPr lang="en-US" b="1" dirty="0">
                <a:latin typeface="Courier"/>
                <a:cs typeface="Courier"/>
              </a:rPr>
              <a:t>one-way delay min/median/max = 31.1/31.1/31.3 </a:t>
            </a:r>
            <a:r>
              <a:rPr lang="en-US" b="1" dirty="0" err="1">
                <a:latin typeface="Courier"/>
                <a:cs typeface="Courier"/>
              </a:rPr>
              <a:t>ms</a:t>
            </a:r>
            <a:r>
              <a:rPr lang="en-US" b="1" dirty="0">
                <a:latin typeface="Courier"/>
                <a:cs typeface="Courier"/>
              </a:rPr>
              <a:t>, (err=0.00502 </a:t>
            </a:r>
            <a:r>
              <a:rPr lang="en-US" b="1" dirty="0" err="1">
                <a:latin typeface="Courier"/>
                <a:cs typeface="Courier"/>
              </a:rPr>
              <a:t>ms</a:t>
            </a:r>
            <a:r>
              <a:rPr lang="en-US" b="1" dirty="0">
                <a:latin typeface="Courier"/>
                <a:cs typeface="Courier"/>
              </a:rPr>
              <a:t>)</a:t>
            </a:r>
          </a:p>
          <a:p>
            <a:pPr marL="0" indent="0">
              <a:lnSpc>
                <a:spcPct val="120000"/>
              </a:lnSpc>
              <a:spcBef>
                <a:spcPts val="0"/>
              </a:spcBef>
              <a:buNone/>
            </a:pPr>
            <a:r>
              <a:rPr lang="en-US" b="1" dirty="0">
                <a:latin typeface="Courier"/>
                <a:cs typeface="Courier"/>
              </a:rPr>
              <a:t>one-way jitter = nan </a:t>
            </a:r>
            <a:r>
              <a:rPr lang="en-US" b="1" dirty="0" err="1">
                <a:latin typeface="Courier"/>
                <a:cs typeface="Courier"/>
              </a:rPr>
              <a:t>ms</a:t>
            </a:r>
            <a:r>
              <a:rPr lang="en-US" b="1" dirty="0">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latin typeface="Courier"/>
                <a:cs typeface="Courier"/>
              </a:rPr>
              <a:t>no reordering</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a:t>
            </a:r>
            <a:r>
              <a:rPr lang="en-US" b="1" dirty="0" err="1">
                <a:latin typeface="Courier"/>
                <a:cs typeface="Courier"/>
              </a:rPr>
              <a:t>sunn-owamp.es.net</a:t>
            </a:r>
            <a:r>
              <a:rPr lang="en-US" b="1" dirty="0">
                <a:latin typeface="Courier"/>
                <a:cs typeface="Courier"/>
              </a:rPr>
              <a:t>]:9182 to [wash-</a:t>
            </a:r>
            <a:r>
              <a:rPr lang="en-US" b="1" dirty="0" err="1">
                <a:latin typeface="Courier"/>
                <a:cs typeface="Courier"/>
              </a:rPr>
              <a:t>owamp.es.net</a:t>
            </a:r>
            <a:r>
              <a:rPr lang="en-US" b="1" dirty="0">
                <a:latin typeface="Courier"/>
                <a:cs typeface="Courier"/>
              </a:rPr>
              <a:t>]:8893 ---</a:t>
            </a:r>
          </a:p>
          <a:p>
            <a:pPr marL="0" indent="0">
              <a:lnSpc>
                <a:spcPct val="120000"/>
              </a:lnSpc>
              <a:spcBef>
                <a:spcPts val="0"/>
              </a:spcBef>
              <a:buNone/>
            </a:pPr>
            <a:r>
              <a:rPr lang="en-US" b="1" dirty="0">
                <a:latin typeface="Courier"/>
                <a:cs typeface="Courier"/>
              </a:rPr>
              <a:t>SID:	c67cfc7ed67f1f09531c87cf38381bb6</a:t>
            </a:r>
          </a:p>
          <a:p>
            <a:pPr marL="0" indent="0">
              <a:lnSpc>
                <a:spcPct val="120000"/>
              </a:lnSpc>
              <a:spcBef>
                <a:spcPts val="0"/>
              </a:spcBef>
              <a:buNone/>
            </a:pPr>
            <a:r>
              <a:rPr lang="en-US" b="1" dirty="0">
                <a:latin typeface="Courier"/>
                <a:cs typeface="Courier"/>
              </a:rPr>
              <a:t>first:	2014-01-13T18:27:21.993</a:t>
            </a:r>
          </a:p>
          <a:p>
            <a:pPr marL="0" indent="0">
              <a:lnSpc>
                <a:spcPct val="120000"/>
              </a:lnSpc>
              <a:spcBef>
                <a:spcPts val="0"/>
              </a:spcBef>
              <a:buNone/>
            </a:pPr>
            <a:r>
              <a:rPr lang="en-US" b="1" dirty="0">
                <a:latin typeface="Courier"/>
                <a:cs typeface="Courier"/>
              </a:rPr>
              <a:t>last:	2014-01-13T18:27:33.785</a:t>
            </a:r>
          </a:p>
          <a:p>
            <a:pPr marL="0" indent="0">
              <a:lnSpc>
                <a:spcPct val="120000"/>
              </a:lnSpc>
              <a:spcBef>
                <a:spcPts val="0"/>
              </a:spcBef>
              <a:buNone/>
            </a:pPr>
            <a:r>
              <a:rPr lang="en-US" b="1" dirty="0">
                <a:latin typeface="Courier"/>
                <a:cs typeface="Courier"/>
              </a:rPr>
              <a:t>100 sent, 0 lost (0.000%), 0 duplicates</a:t>
            </a:r>
          </a:p>
          <a:p>
            <a:pPr marL="0" indent="0">
              <a:lnSpc>
                <a:spcPct val="120000"/>
              </a:lnSpc>
              <a:spcBef>
                <a:spcPts val="0"/>
              </a:spcBef>
              <a:buNone/>
            </a:pPr>
            <a:r>
              <a:rPr lang="en-US" b="1" dirty="0">
                <a:latin typeface="Courier"/>
                <a:cs typeface="Courier"/>
              </a:rPr>
              <a:t>one-way delay min/median/max = 31.4/31.5/31.5 </a:t>
            </a:r>
            <a:r>
              <a:rPr lang="en-US" b="1" dirty="0" err="1">
                <a:latin typeface="Courier"/>
                <a:cs typeface="Courier"/>
              </a:rPr>
              <a:t>ms</a:t>
            </a:r>
            <a:r>
              <a:rPr lang="en-US" b="1" dirty="0">
                <a:latin typeface="Courier"/>
                <a:cs typeface="Courier"/>
              </a:rPr>
              <a:t>, (err=0.00502 </a:t>
            </a:r>
            <a:r>
              <a:rPr lang="en-US" b="1" dirty="0" err="1">
                <a:latin typeface="Courier"/>
                <a:cs typeface="Courier"/>
              </a:rPr>
              <a:t>ms</a:t>
            </a:r>
            <a:r>
              <a:rPr lang="en-US" b="1" dirty="0">
                <a:latin typeface="Courier"/>
                <a:cs typeface="Courier"/>
              </a:rPr>
              <a:t>)</a:t>
            </a:r>
          </a:p>
          <a:p>
            <a:pPr marL="0" indent="0">
              <a:lnSpc>
                <a:spcPct val="120000"/>
              </a:lnSpc>
              <a:spcBef>
                <a:spcPts val="0"/>
              </a:spcBef>
              <a:buNone/>
            </a:pPr>
            <a:r>
              <a:rPr lang="en-US" b="1" dirty="0">
                <a:latin typeface="Courier"/>
                <a:cs typeface="Courier"/>
              </a:rPr>
              <a:t>one-way jitter = 0 </a:t>
            </a:r>
            <a:r>
              <a:rPr lang="en-US" b="1" dirty="0" err="1">
                <a:latin typeface="Courier"/>
                <a:cs typeface="Courier"/>
              </a:rPr>
              <a:t>ms</a:t>
            </a:r>
            <a:r>
              <a:rPr lang="en-US" b="1" dirty="0">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latin typeface="Courier"/>
                <a:cs typeface="Courier"/>
              </a:rPr>
              <a:t>no reordering</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48</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240559" y="2535112"/>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3940492" y="2904068"/>
            <a:ext cx="2299441" cy="29633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112933" y="2537936"/>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
        <p:nvSpPr>
          <p:cNvPr id="9" name="Oval 8"/>
          <p:cNvSpPr/>
          <p:nvPr/>
        </p:nvSpPr>
        <p:spPr>
          <a:xfrm>
            <a:off x="299826" y="4194579"/>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4329959" y="3352800"/>
            <a:ext cx="1969241" cy="948268"/>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011586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OWAMP (w/ re-ordering)</a:t>
            </a:r>
            <a:endParaRPr lang="en-US" sz="4000" dirty="0"/>
          </a:p>
        </p:txBody>
      </p:sp>
      <p:sp>
        <p:nvSpPr>
          <p:cNvPr id="3" name="Content Placeholder 2"/>
          <p:cNvSpPr>
            <a:spLocks noGrp="1"/>
          </p:cNvSpPr>
          <p:nvPr>
            <p:ph idx="1"/>
          </p:nvPr>
        </p:nvSpPr>
        <p:spPr>
          <a:xfrm>
            <a:off x="457200" y="1417638"/>
            <a:ext cx="8229600" cy="4932362"/>
          </a:xfrm>
        </p:spPr>
        <p:txBody>
          <a:bodyPr>
            <a:normAutofit fontScale="32500" lnSpcReduction="20000"/>
          </a:bodyPr>
          <a:lstStyle/>
          <a:p>
            <a:pPr marL="0" indent="0">
              <a:lnSpc>
                <a:spcPct val="120000"/>
              </a:lnSpc>
              <a:spcBef>
                <a:spcPts val="0"/>
              </a:spcBef>
              <a:buNone/>
            </a:pPr>
            <a:r>
              <a:rPr lang="en-US" b="1" dirty="0">
                <a:latin typeface="Courier"/>
                <a:cs typeface="Courier"/>
              </a:rPr>
              <a:t>[</a:t>
            </a:r>
            <a:r>
              <a:rPr lang="en-US" b="1" dirty="0" err="1">
                <a:latin typeface="Courier"/>
                <a:cs typeface="Courier"/>
              </a:rPr>
              <a:t>zurawski@wash-owamp</a:t>
            </a:r>
            <a:r>
              <a:rPr lang="en-US" b="1" dirty="0">
                <a:latin typeface="Courier"/>
                <a:cs typeface="Courier"/>
              </a:rPr>
              <a:t> ~]$ </a:t>
            </a:r>
            <a:r>
              <a:rPr lang="en-US" b="1" dirty="0" err="1">
                <a:latin typeface="Courier"/>
                <a:cs typeface="Courier"/>
              </a:rPr>
              <a:t>owping</a:t>
            </a:r>
            <a:r>
              <a:rPr lang="en-US" b="1" dirty="0">
                <a:latin typeface="Courier"/>
                <a:cs typeface="Courier"/>
              </a:rPr>
              <a:t> </a:t>
            </a:r>
            <a:r>
              <a:rPr lang="en-US" b="1" dirty="0" err="1">
                <a:latin typeface="Courier"/>
                <a:cs typeface="Courier"/>
              </a:rPr>
              <a:t>sunn-owamp.es.net</a:t>
            </a:r>
            <a:endParaRPr lang="en-US" b="1" dirty="0">
              <a:latin typeface="Courier"/>
              <a:cs typeface="Courier"/>
            </a:endParaRPr>
          </a:p>
          <a:p>
            <a:pPr marL="0" indent="0">
              <a:lnSpc>
                <a:spcPct val="120000"/>
              </a:lnSpc>
              <a:spcBef>
                <a:spcPts val="0"/>
              </a:spcBef>
              <a:buNone/>
            </a:pPr>
            <a:r>
              <a:rPr lang="en-US" b="1" dirty="0">
                <a:latin typeface="Courier"/>
                <a:cs typeface="Courier"/>
              </a:rPr>
              <a:t>Approximately 12.9 seconds until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[wash-</a:t>
            </a:r>
            <a:r>
              <a:rPr lang="en-US" b="1" dirty="0" err="1">
                <a:latin typeface="Courier"/>
                <a:cs typeface="Courier"/>
              </a:rPr>
              <a:t>owamp.es.net</a:t>
            </a:r>
            <a:r>
              <a:rPr lang="en-US" b="1" dirty="0">
                <a:latin typeface="Courier"/>
                <a:cs typeface="Courier"/>
              </a:rPr>
              <a:t>]:8814 to [</a:t>
            </a:r>
            <a:r>
              <a:rPr lang="en-US" b="1" dirty="0" err="1">
                <a:latin typeface="Courier"/>
                <a:cs typeface="Courier"/>
              </a:rPr>
              <a:t>sunn-owamp.es.net</a:t>
            </a:r>
            <a:r>
              <a:rPr lang="en-US" b="1" dirty="0">
                <a:latin typeface="Courier"/>
                <a:cs typeface="Courier"/>
              </a:rPr>
              <a:t>]:9062 ---</a:t>
            </a:r>
          </a:p>
          <a:p>
            <a:pPr marL="0" indent="0">
              <a:lnSpc>
                <a:spcPct val="120000"/>
              </a:lnSpc>
              <a:spcBef>
                <a:spcPts val="0"/>
              </a:spcBef>
              <a:buNone/>
            </a:pPr>
            <a:r>
              <a:rPr lang="en-US" b="1" dirty="0">
                <a:latin typeface="Courier"/>
                <a:cs typeface="Courier"/>
              </a:rPr>
              <a:t>SID:	c681fe4ed67f21d94991ea335b7a1830</a:t>
            </a:r>
          </a:p>
          <a:p>
            <a:pPr marL="0" indent="0">
              <a:lnSpc>
                <a:spcPct val="120000"/>
              </a:lnSpc>
              <a:spcBef>
                <a:spcPts val="0"/>
              </a:spcBef>
              <a:buNone/>
            </a:pPr>
            <a:r>
              <a:rPr lang="en-US" b="1" dirty="0">
                <a:latin typeface="Courier"/>
                <a:cs typeface="Courier"/>
              </a:rPr>
              <a:t>first:	2014-01-13T18:39:22.543</a:t>
            </a:r>
          </a:p>
          <a:p>
            <a:pPr marL="0" indent="0">
              <a:lnSpc>
                <a:spcPct val="120000"/>
              </a:lnSpc>
              <a:spcBef>
                <a:spcPts val="0"/>
              </a:spcBef>
              <a:buNone/>
            </a:pPr>
            <a:r>
              <a:rPr lang="en-US" b="1" dirty="0">
                <a:latin typeface="Courier"/>
                <a:cs typeface="Courier"/>
              </a:rPr>
              <a:t>last:	2014-01-13T18:39:31.503</a:t>
            </a:r>
          </a:p>
          <a:p>
            <a:pPr marL="0" indent="0">
              <a:lnSpc>
                <a:spcPct val="120000"/>
              </a:lnSpc>
              <a:spcBef>
                <a:spcPts val="0"/>
              </a:spcBef>
              <a:buNone/>
            </a:pPr>
            <a:r>
              <a:rPr lang="en-US" b="1" dirty="0">
                <a:latin typeface="Courier"/>
                <a:cs typeface="Courier"/>
              </a:rPr>
              <a:t>100 sent, 0 lost (0.000%), 0 duplicates</a:t>
            </a:r>
          </a:p>
          <a:p>
            <a:pPr marL="0" indent="0">
              <a:lnSpc>
                <a:spcPct val="120000"/>
              </a:lnSpc>
              <a:spcBef>
                <a:spcPts val="0"/>
              </a:spcBef>
              <a:buNone/>
            </a:pPr>
            <a:r>
              <a:rPr lang="en-US" b="1" dirty="0">
                <a:solidFill>
                  <a:srgbClr val="FF0000"/>
                </a:solidFill>
                <a:latin typeface="Courier"/>
                <a:cs typeface="Courier"/>
              </a:rPr>
              <a:t>one-way delay min/median/max = 31.1/106/106 </a:t>
            </a:r>
            <a:r>
              <a:rPr lang="en-US" b="1" dirty="0" err="1">
                <a:solidFill>
                  <a:srgbClr val="FF0000"/>
                </a:solidFill>
                <a:latin typeface="Courier"/>
                <a:cs typeface="Courier"/>
              </a:rPr>
              <a:t>ms</a:t>
            </a:r>
            <a:r>
              <a:rPr lang="en-US" b="1" dirty="0">
                <a:solidFill>
                  <a:srgbClr val="FF0000"/>
                </a:solidFill>
                <a:latin typeface="Courier"/>
                <a:cs typeface="Courier"/>
              </a:rPr>
              <a:t>, (err=0.00201 </a:t>
            </a:r>
            <a:r>
              <a:rPr lang="en-US" b="1" dirty="0" err="1">
                <a:solidFill>
                  <a:srgbClr val="FF0000"/>
                </a:solidFill>
                <a:latin typeface="Courier"/>
                <a:cs typeface="Courier"/>
              </a:rPr>
              <a:t>ms</a:t>
            </a:r>
            <a:r>
              <a:rPr lang="en-US" b="1" dirty="0">
                <a:solidFill>
                  <a:srgbClr val="FF0000"/>
                </a:solidFill>
                <a:latin typeface="Courier"/>
                <a:cs typeface="Courier"/>
              </a:rPr>
              <a:t>)</a:t>
            </a:r>
          </a:p>
          <a:p>
            <a:pPr marL="0" indent="0">
              <a:lnSpc>
                <a:spcPct val="120000"/>
              </a:lnSpc>
              <a:spcBef>
                <a:spcPts val="0"/>
              </a:spcBef>
              <a:buNone/>
            </a:pPr>
            <a:r>
              <a:rPr lang="en-US" b="1" dirty="0">
                <a:solidFill>
                  <a:srgbClr val="FF0000"/>
                </a:solidFill>
                <a:latin typeface="Courier"/>
                <a:cs typeface="Courier"/>
              </a:rPr>
              <a:t>one-way jitter = 0.1 </a:t>
            </a:r>
            <a:r>
              <a:rPr lang="en-US" b="1" dirty="0" err="1">
                <a:solidFill>
                  <a:srgbClr val="FF0000"/>
                </a:solidFill>
                <a:latin typeface="Courier"/>
                <a:cs typeface="Courier"/>
              </a:rPr>
              <a:t>ms</a:t>
            </a:r>
            <a:r>
              <a:rPr lang="en-US" b="1" dirty="0">
                <a:solidFill>
                  <a:srgbClr val="FF0000"/>
                </a:solidFill>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solidFill>
                  <a:srgbClr val="FF0000"/>
                </a:solidFill>
                <a:latin typeface="Courier"/>
                <a:cs typeface="Courier"/>
              </a:rPr>
              <a:t>1-reordering = 19.000000%</a:t>
            </a:r>
          </a:p>
          <a:p>
            <a:pPr marL="0" indent="0">
              <a:lnSpc>
                <a:spcPct val="120000"/>
              </a:lnSpc>
              <a:spcBef>
                <a:spcPts val="0"/>
              </a:spcBef>
              <a:buNone/>
            </a:pPr>
            <a:r>
              <a:rPr lang="en-US" b="1" dirty="0">
                <a:solidFill>
                  <a:srgbClr val="FF0000"/>
                </a:solidFill>
                <a:latin typeface="Courier"/>
                <a:cs typeface="Courier"/>
              </a:rPr>
              <a:t>2-reordering = 1.000000%</a:t>
            </a:r>
          </a:p>
          <a:p>
            <a:pPr marL="0" indent="0">
              <a:lnSpc>
                <a:spcPct val="120000"/>
              </a:lnSpc>
              <a:spcBef>
                <a:spcPts val="0"/>
              </a:spcBef>
              <a:buNone/>
            </a:pPr>
            <a:r>
              <a:rPr lang="en-US" b="1" dirty="0">
                <a:solidFill>
                  <a:srgbClr val="FF0000"/>
                </a:solidFill>
                <a:latin typeface="Courier"/>
                <a:cs typeface="Courier"/>
              </a:rPr>
              <a:t>no 3-reordering</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a:t>
            </a:r>
            <a:r>
              <a:rPr lang="en-US" b="1" dirty="0" err="1">
                <a:latin typeface="Courier"/>
                <a:cs typeface="Courier"/>
              </a:rPr>
              <a:t>sunn-owamp.es.net</a:t>
            </a:r>
            <a:r>
              <a:rPr lang="en-US" b="1" dirty="0">
                <a:latin typeface="Courier"/>
                <a:cs typeface="Courier"/>
              </a:rPr>
              <a:t>]:8770 to [wash-</a:t>
            </a:r>
            <a:r>
              <a:rPr lang="en-US" b="1" dirty="0" err="1">
                <a:latin typeface="Courier"/>
                <a:cs typeface="Courier"/>
              </a:rPr>
              <a:t>owamp.es.net</a:t>
            </a:r>
            <a:r>
              <a:rPr lang="en-US" b="1" dirty="0">
                <a:latin typeface="Courier"/>
                <a:cs typeface="Courier"/>
              </a:rPr>
              <a:t>]:8939 ---</a:t>
            </a:r>
          </a:p>
          <a:p>
            <a:pPr marL="0" indent="0">
              <a:lnSpc>
                <a:spcPct val="120000"/>
              </a:lnSpc>
              <a:spcBef>
                <a:spcPts val="0"/>
              </a:spcBef>
              <a:buNone/>
            </a:pPr>
            <a:r>
              <a:rPr lang="en-US" b="1" dirty="0">
                <a:latin typeface="Courier"/>
                <a:cs typeface="Courier"/>
              </a:rPr>
              <a:t>SID:	c67cfc7ed67f21d994c1302dff644543</a:t>
            </a:r>
          </a:p>
          <a:p>
            <a:pPr marL="0" indent="0">
              <a:lnSpc>
                <a:spcPct val="120000"/>
              </a:lnSpc>
              <a:spcBef>
                <a:spcPts val="0"/>
              </a:spcBef>
              <a:buNone/>
            </a:pPr>
            <a:r>
              <a:rPr lang="en-US" b="1" dirty="0">
                <a:latin typeface="Courier"/>
                <a:cs typeface="Courier"/>
              </a:rPr>
              <a:t>first:	2014-01-13T18:39:22.602</a:t>
            </a:r>
          </a:p>
          <a:p>
            <a:pPr marL="0" indent="0">
              <a:lnSpc>
                <a:spcPct val="120000"/>
              </a:lnSpc>
              <a:spcBef>
                <a:spcPts val="0"/>
              </a:spcBef>
              <a:buNone/>
            </a:pPr>
            <a:r>
              <a:rPr lang="en-US" b="1" dirty="0">
                <a:latin typeface="Courier"/>
                <a:cs typeface="Courier"/>
              </a:rPr>
              <a:t>last:	2014-01-13T18:39:31.279</a:t>
            </a:r>
          </a:p>
          <a:p>
            <a:pPr marL="0" indent="0">
              <a:lnSpc>
                <a:spcPct val="120000"/>
              </a:lnSpc>
              <a:spcBef>
                <a:spcPts val="0"/>
              </a:spcBef>
              <a:buNone/>
            </a:pPr>
            <a:r>
              <a:rPr lang="en-US" b="1" dirty="0">
                <a:latin typeface="Courier"/>
                <a:cs typeface="Courier"/>
              </a:rPr>
              <a:t>100 sent, 0 lost (0.000%), 0 duplicates</a:t>
            </a:r>
          </a:p>
          <a:p>
            <a:pPr marL="0" indent="0">
              <a:lnSpc>
                <a:spcPct val="120000"/>
              </a:lnSpc>
              <a:spcBef>
                <a:spcPts val="0"/>
              </a:spcBef>
              <a:buNone/>
            </a:pPr>
            <a:r>
              <a:rPr lang="en-US" b="1" dirty="0">
                <a:latin typeface="Courier"/>
                <a:cs typeface="Courier"/>
              </a:rPr>
              <a:t>one-way delay min/median/max = 31.4/31.5/32 </a:t>
            </a:r>
            <a:r>
              <a:rPr lang="en-US" b="1" dirty="0" err="1">
                <a:latin typeface="Courier"/>
                <a:cs typeface="Courier"/>
              </a:rPr>
              <a:t>ms</a:t>
            </a:r>
            <a:r>
              <a:rPr lang="en-US" b="1" dirty="0">
                <a:latin typeface="Courier"/>
                <a:cs typeface="Courier"/>
              </a:rPr>
              <a:t>, (err=0.00201 </a:t>
            </a:r>
            <a:r>
              <a:rPr lang="en-US" b="1" dirty="0" err="1">
                <a:latin typeface="Courier"/>
                <a:cs typeface="Courier"/>
              </a:rPr>
              <a:t>ms</a:t>
            </a:r>
            <a:r>
              <a:rPr lang="en-US" b="1" dirty="0">
                <a:latin typeface="Courier"/>
                <a:cs typeface="Courier"/>
              </a:rPr>
              <a:t>)</a:t>
            </a:r>
          </a:p>
          <a:p>
            <a:pPr marL="0" indent="0">
              <a:lnSpc>
                <a:spcPct val="120000"/>
              </a:lnSpc>
              <a:spcBef>
                <a:spcPts val="0"/>
              </a:spcBef>
              <a:buNone/>
            </a:pPr>
            <a:r>
              <a:rPr lang="en-US" b="1" dirty="0">
                <a:latin typeface="Courier"/>
                <a:cs typeface="Courier"/>
              </a:rPr>
              <a:t>one-way jitter = 0 </a:t>
            </a:r>
            <a:r>
              <a:rPr lang="en-US" b="1" dirty="0" err="1">
                <a:latin typeface="Courier"/>
                <a:cs typeface="Courier"/>
              </a:rPr>
              <a:t>ms</a:t>
            </a:r>
            <a:r>
              <a:rPr lang="en-US" b="1" dirty="0">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latin typeface="Courier"/>
                <a:cs typeface="Courier"/>
              </a:rPr>
              <a:t>no reordering</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49</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240559" y="2535112"/>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3940492" y="2904068"/>
            <a:ext cx="2299441" cy="29633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112933" y="2537936"/>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
        <p:nvSpPr>
          <p:cNvPr id="9" name="Oval 8"/>
          <p:cNvSpPr/>
          <p:nvPr/>
        </p:nvSpPr>
        <p:spPr>
          <a:xfrm>
            <a:off x="299826" y="4482446"/>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4329959" y="3352800"/>
            <a:ext cx="1969241" cy="1129646"/>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983464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Test and Measurement – Keeping the Network Clean</a:t>
            </a:r>
            <a:endParaRPr lang="en-US" dirty="0"/>
          </a:p>
        </p:txBody>
      </p:sp>
      <p:sp>
        <p:nvSpPr>
          <p:cNvPr id="3" name="Content Placeholder 2"/>
          <p:cNvSpPr>
            <a:spLocks noGrp="1"/>
          </p:cNvSpPr>
          <p:nvPr>
            <p:ph idx="1"/>
          </p:nvPr>
        </p:nvSpPr>
        <p:spPr/>
        <p:txBody>
          <a:bodyPr>
            <a:normAutofit fontScale="92500"/>
          </a:bodyPr>
          <a:lstStyle/>
          <a:p>
            <a:r>
              <a:rPr lang="en-US" sz="2400" dirty="0" smtClean="0"/>
              <a:t>The wide area network, the Science DMZ, and all its systems can be functioning perfectly</a:t>
            </a:r>
          </a:p>
          <a:p>
            <a:r>
              <a:rPr lang="en-US" sz="2400" dirty="0" smtClean="0"/>
              <a:t>Eventually something is going to break</a:t>
            </a:r>
          </a:p>
          <a:p>
            <a:pPr lvl="1"/>
            <a:r>
              <a:rPr lang="en-US" sz="2400" dirty="0" smtClean="0"/>
              <a:t>Networks and systems are built with many, many components</a:t>
            </a:r>
          </a:p>
          <a:p>
            <a:pPr lvl="1"/>
            <a:r>
              <a:rPr lang="en-US" sz="2400" dirty="0" smtClean="0"/>
              <a:t>Sometimes things just break – this is why we buy support contracts</a:t>
            </a:r>
          </a:p>
          <a:p>
            <a:r>
              <a:rPr lang="en-US" sz="2400" dirty="0" smtClean="0"/>
              <a:t>Other problems arise as well – bugs, mistakes, whatever</a:t>
            </a:r>
          </a:p>
          <a:p>
            <a:r>
              <a:rPr lang="en-US" sz="2400" dirty="0" smtClean="0"/>
              <a:t>We must be able to find and fix problems when they occur</a:t>
            </a:r>
          </a:p>
          <a:p>
            <a:r>
              <a:rPr lang="en-US" sz="2400" dirty="0" smtClean="0"/>
              <a:t>Why is this so important?  Because we use TCP!</a:t>
            </a:r>
            <a:endParaRPr lang="en-US" sz="24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023596946"/>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OWAMP (w/ duplication)</a:t>
            </a:r>
            <a:endParaRPr lang="en-US" sz="4000" dirty="0"/>
          </a:p>
        </p:txBody>
      </p:sp>
      <p:sp>
        <p:nvSpPr>
          <p:cNvPr id="3" name="Content Placeholder 2"/>
          <p:cNvSpPr>
            <a:spLocks noGrp="1"/>
          </p:cNvSpPr>
          <p:nvPr>
            <p:ph idx="1"/>
          </p:nvPr>
        </p:nvSpPr>
        <p:spPr>
          <a:xfrm>
            <a:off x="457200" y="1417638"/>
            <a:ext cx="8229600" cy="4932362"/>
          </a:xfrm>
        </p:spPr>
        <p:txBody>
          <a:bodyPr>
            <a:normAutofit fontScale="32500" lnSpcReduction="20000"/>
          </a:bodyPr>
          <a:lstStyle/>
          <a:p>
            <a:pPr marL="0" indent="0">
              <a:lnSpc>
                <a:spcPct val="120000"/>
              </a:lnSpc>
              <a:spcBef>
                <a:spcPts val="0"/>
              </a:spcBef>
              <a:buNone/>
            </a:pPr>
            <a:r>
              <a:rPr lang="en-US" b="1" dirty="0">
                <a:latin typeface="Courier"/>
                <a:cs typeface="Courier"/>
              </a:rPr>
              <a:t>[</a:t>
            </a:r>
            <a:r>
              <a:rPr lang="en-US" b="1" dirty="0" err="1">
                <a:latin typeface="Courier"/>
                <a:cs typeface="Courier"/>
              </a:rPr>
              <a:t>zurawski@wash-owamp</a:t>
            </a:r>
            <a:r>
              <a:rPr lang="en-US" b="1" dirty="0">
                <a:latin typeface="Courier"/>
                <a:cs typeface="Courier"/>
              </a:rPr>
              <a:t> ~]$ </a:t>
            </a:r>
            <a:r>
              <a:rPr lang="en-US" b="1" dirty="0" err="1">
                <a:latin typeface="Courier"/>
                <a:cs typeface="Courier"/>
              </a:rPr>
              <a:t>owping</a:t>
            </a:r>
            <a:r>
              <a:rPr lang="en-US" b="1" dirty="0">
                <a:latin typeface="Courier"/>
                <a:cs typeface="Courier"/>
              </a:rPr>
              <a:t> </a:t>
            </a:r>
            <a:r>
              <a:rPr lang="en-US" b="1" dirty="0" err="1">
                <a:latin typeface="Courier"/>
                <a:cs typeface="Courier"/>
              </a:rPr>
              <a:t>sunn-owamp.es.net</a:t>
            </a:r>
            <a:endParaRPr lang="en-US" b="1" dirty="0">
              <a:latin typeface="Courier"/>
              <a:cs typeface="Courier"/>
            </a:endParaRPr>
          </a:p>
          <a:p>
            <a:pPr marL="0" indent="0">
              <a:lnSpc>
                <a:spcPct val="120000"/>
              </a:lnSpc>
              <a:spcBef>
                <a:spcPts val="0"/>
              </a:spcBef>
              <a:buNone/>
            </a:pPr>
            <a:r>
              <a:rPr lang="en-US" b="1" dirty="0">
                <a:latin typeface="Courier"/>
                <a:cs typeface="Courier"/>
              </a:rPr>
              <a:t>Approximately 12.6 seconds until results available</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[wash-</a:t>
            </a:r>
            <a:r>
              <a:rPr lang="en-US" b="1" dirty="0" err="1">
                <a:latin typeface="Courier"/>
                <a:cs typeface="Courier"/>
              </a:rPr>
              <a:t>owamp.es.net</a:t>
            </a:r>
            <a:r>
              <a:rPr lang="en-US" b="1" dirty="0">
                <a:latin typeface="Courier"/>
                <a:cs typeface="Courier"/>
              </a:rPr>
              <a:t>]:8905 to [</a:t>
            </a:r>
            <a:r>
              <a:rPr lang="en-US" b="1" dirty="0" err="1">
                <a:latin typeface="Courier"/>
                <a:cs typeface="Courier"/>
              </a:rPr>
              <a:t>sunn-owamp.es.net</a:t>
            </a:r>
            <a:r>
              <a:rPr lang="en-US" b="1" dirty="0">
                <a:latin typeface="Courier"/>
                <a:cs typeface="Courier"/>
              </a:rPr>
              <a:t>]:8933 ---</a:t>
            </a:r>
          </a:p>
          <a:p>
            <a:pPr marL="0" indent="0">
              <a:lnSpc>
                <a:spcPct val="120000"/>
              </a:lnSpc>
              <a:spcBef>
                <a:spcPts val="0"/>
              </a:spcBef>
              <a:buNone/>
            </a:pPr>
            <a:r>
              <a:rPr lang="en-US" b="1" dirty="0">
                <a:latin typeface="Courier"/>
                <a:cs typeface="Courier"/>
              </a:rPr>
              <a:t>SID:	c681fe4ed67f228b6b36524c3d3531da</a:t>
            </a:r>
          </a:p>
          <a:p>
            <a:pPr marL="0" indent="0">
              <a:lnSpc>
                <a:spcPct val="120000"/>
              </a:lnSpc>
              <a:spcBef>
                <a:spcPts val="0"/>
              </a:spcBef>
              <a:buNone/>
            </a:pPr>
            <a:r>
              <a:rPr lang="en-US" b="1" dirty="0">
                <a:latin typeface="Courier"/>
                <a:cs typeface="Courier"/>
              </a:rPr>
              <a:t>first:	2014-01-13T18:42:20.443</a:t>
            </a:r>
          </a:p>
          <a:p>
            <a:pPr marL="0" indent="0">
              <a:lnSpc>
                <a:spcPct val="120000"/>
              </a:lnSpc>
              <a:spcBef>
                <a:spcPts val="0"/>
              </a:spcBef>
              <a:buNone/>
            </a:pPr>
            <a:r>
              <a:rPr lang="en-US" b="1" dirty="0">
                <a:latin typeface="Courier"/>
                <a:cs typeface="Courier"/>
              </a:rPr>
              <a:t>last:	2014-01-13T18:42:30.223</a:t>
            </a:r>
          </a:p>
          <a:p>
            <a:pPr marL="0" indent="0">
              <a:lnSpc>
                <a:spcPct val="120000"/>
              </a:lnSpc>
              <a:spcBef>
                <a:spcPts val="0"/>
              </a:spcBef>
              <a:buNone/>
            </a:pPr>
            <a:r>
              <a:rPr lang="en-US" b="1" dirty="0">
                <a:latin typeface="Courier"/>
                <a:cs typeface="Courier"/>
              </a:rPr>
              <a:t>100 sent, 0 lost (0.000%), </a:t>
            </a:r>
            <a:r>
              <a:rPr lang="en-US" b="1" dirty="0">
                <a:solidFill>
                  <a:srgbClr val="FF0000"/>
                </a:solidFill>
                <a:latin typeface="Courier"/>
                <a:cs typeface="Courier"/>
              </a:rPr>
              <a:t>11 duplicates</a:t>
            </a:r>
          </a:p>
          <a:p>
            <a:pPr marL="0" indent="0">
              <a:lnSpc>
                <a:spcPct val="120000"/>
              </a:lnSpc>
              <a:spcBef>
                <a:spcPts val="0"/>
              </a:spcBef>
              <a:buNone/>
            </a:pPr>
            <a:r>
              <a:rPr lang="en-US" b="1" dirty="0">
                <a:latin typeface="Courier"/>
                <a:cs typeface="Courier"/>
              </a:rPr>
              <a:t>one-way delay min/median/max = 31.1/31.1/33 </a:t>
            </a:r>
            <a:r>
              <a:rPr lang="en-US" b="1" dirty="0" err="1">
                <a:latin typeface="Courier"/>
                <a:cs typeface="Courier"/>
              </a:rPr>
              <a:t>ms</a:t>
            </a:r>
            <a:r>
              <a:rPr lang="en-US" b="1" dirty="0">
                <a:latin typeface="Courier"/>
                <a:cs typeface="Courier"/>
              </a:rPr>
              <a:t>, (err=0.00201 </a:t>
            </a:r>
            <a:r>
              <a:rPr lang="en-US" b="1" dirty="0" err="1">
                <a:latin typeface="Courier"/>
                <a:cs typeface="Courier"/>
              </a:rPr>
              <a:t>ms</a:t>
            </a:r>
            <a:r>
              <a:rPr lang="en-US" b="1" dirty="0">
                <a:latin typeface="Courier"/>
                <a:cs typeface="Courier"/>
              </a:rPr>
              <a:t>)</a:t>
            </a:r>
          </a:p>
          <a:p>
            <a:pPr marL="0" indent="0">
              <a:lnSpc>
                <a:spcPct val="120000"/>
              </a:lnSpc>
              <a:spcBef>
                <a:spcPts val="0"/>
              </a:spcBef>
              <a:buNone/>
            </a:pPr>
            <a:r>
              <a:rPr lang="en-US" b="1" dirty="0">
                <a:latin typeface="Courier"/>
                <a:cs typeface="Courier"/>
              </a:rPr>
              <a:t>one-way jitter = 0.1 </a:t>
            </a:r>
            <a:r>
              <a:rPr lang="en-US" b="1" dirty="0" err="1">
                <a:latin typeface="Courier"/>
                <a:cs typeface="Courier"/>
              </a:rPr>
              <a:t>ms</a:t>
            </a:r>
            <a:r>
              <a:rPr lang="en-US" b="1" dirty="0">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latin typeface="Courier"/>
                <a:cs typeface="Courier"/>
              </a:rPr>
              <a:t>no reordering</a:t>
            </a: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endParaRPr lang="en-US" b="1" dirty="0">
              <a:latin typeface="Courier"/>
              <a:cs typeface="Courier"/>
            </a:endParaRPr>
          </a:p>
          <a:p>
            <a:pPr marL="0" indent="0">
              <a:lnSpc>
                <a:spcPct val="120000"/>
              </a:lnSpc>
              <a:spcBef>
                <a:spcPts val="0"/>
              </a:spcBef>
              <a:buNone/>
            </a:pPr>
            <a:r>
              <a:rPr lang="en-US" b="1" dirty="0">
                <a:latin typeface="Courier"/>
                <a:cs typeface="Courier"/>
              </a:rPr>
              <a:t>--- </a:t>
            </a:r>
            <a:r>
              <a:rPr lang="en-US" b="1" dirty="0" err="1">
                <a:latin typeface="Courier"/>
                <a:cs typeface="Courier"/>
              </a:rPr>
              <a:t>owping</a:t>
            </a:r>
            <a:r>
              <a:rPr lang="en-US" b="1" dirty="0">
                <a:latin typeface="Courier"/>
                <a:cs typeface="Courier"/>
              </a:rPr>
              <a:t> statistics from [</a:t>
            </a:r>
            <a:r>
              <a:rPr lang="en-US" b="1" dirty="0" err="1">
                <a:latin typeface="Courier"/>
                <a:cs typeface="Courier"/>
              </a:rPr>
              <a:t>sunn-owamp.es.net</a:t>
            </a:r>
            <a:r>
              <a:rPr lang="en-US" b="1" dirty="0">
                <a:latin typeface="Courier"/>
                <a:cs typeface="Courier"/>
              </a:rPr>
              <a:t>]:9057 to [wash-</a:t>
            </a:r>
            <a:r>
              <a:rPr lang="en-US" b="1" dirty="0" err="1">
                <a:latin typeface="Courier"/>
                <a:cs typeface="Courier"/>
              </a:rPr>
              <a:t>owamp.es.net</a:t>
            </a:r>
            <a:r>
              <a:rPr lang="en-US" b="1" dirty="0">
                <a:latin typeface="Courier"/>
                <a:cs typeface="Courier"/>
              </a:rPr>
              <a:t>]:8838 ---</a:t>
            </a:r>
          </a:p>
          <a:p>
            <a:pPr marL="0" indent="0">
              <a:lnSpc>
                <a:spcPct val="120000"/>
              </a:lnSpc>
              <a:spcBef>
                <a:spcPts val="0"/>
              </a:spcBef>
              <a:buNone/>
            </a:pPr>
            <a:r>
              <a:rPr lang="en-US" b="1" dirty="0">
                <a:latin typeface="Courier"/>
                <a:cs typeface="Courier"/>
              </a:rPr>
              <a:t>SID:	c67cfc7ed67f228bb9a5a9b27f4b2d47</a:t>
            </a:r>
          </a:p>
          <a:p>
            <a:pPr marL="0" indent="0">
              <a:lnSpc>
                <a:spcPct val="120000"/>
              </a:lnSpc>
              <a:spcBef>
                <a:spcPts val="0"/>
              </a:spcBef>
              <a:buNone/>
            </a:pPr>
            <a:r>
              <a:rPr lang="en-US" b="1" dirty="0">
                <a:latin typeface="Courier"/>
                <a:cs typeface="Courier"/>
              </a:rPr>
              <a:t>first:	2014-01-13T18:42:20.716</a:t>
            </a:r>
          </a:p>
          <a:p>
            <a:pPr marL="0" indent="0">
              <a:lnSpc>
                <a:spcPct val="120000"/>
              </a:lnSpc>
              <a:spcBef>
                <a:spcPts val="0"/>
              </a:spcBef>
              <a:buNone/>
            </a:pPr>
            <a:r>
              <a:rPr lang="en-US" b="1" dirty="0">
                <a:latin typeface="Courier"/>
                <a:cs typeface="Courier"/>
              </a:rPr>
              <a:t>last:	2014-01-13T18:42:29.822</a:t>
            </a:r>
          </a:p>
          <a:p>
            <a:pPr marL="0" indent="0">
              <a:lnSpc>
                <a:spcPct val="120000"/>
              </a:lnSpc>
              <a:spcBef>
                <a:spcPts val="0"/>
              </a:spcBef>
              <a:buNone/>
            </a:pPr>
            <a:r>
              <a:rPr lang="en-US" b="1" dirty="0">
                <a:latin typeface="Courier"/>
                <a:cs typeface="Courier"/>
              </a:rPr>
              <a:t>100 sent, 0 lost (0.000%), 0 duplicates</a:t>
            </a:r>
          </a:p>
          <a:p>
            <a:pPr marL="0" indent="0">
              <a:lnSpc>
                <a:spcPct val="120000"/>
              </a:lnSpc>
              <a:spcBef>
                <a:spcPts val="0"/>
              </a:spcBef>
              <a:buNone/>
            </a:pPr>
            <a:r>
              <a:rPr lang="en-US" b="1" dirty="0">
                <a:latin typeface="Courier"/>
                <a:cs typeface="Courier"/>
              </a:rPr>
              <a:t>one-way delay min/median/max = 31.4/31.5/31.9 </a:t>
            </a:r>
            <a:r>
              <a:rPr lang="en-US" b="1" dirty="0" err="1">
                <a:latin typeface="Courier"/>
                <a:cs typeface="Courier"/>
              </a:rPr>
              <a:t>ms</a:t>
            </a:r>
            <a:r>
              <a:rPr lang="en-US" b="1" dirty="0">
                <a:latin typeface="Courier"/>
                <a:cs typeface="Courier"/>
              </a:rPr>
              <a:t>, (err=0.00201 </a:t>
            </a:r>
            <a:r>
              <a:rPr lang="en-US" b="1" dirty="0" err="1">
                <a:latin typeface="Courier"/>
                <a:cs typeface="Courier"/>
              </a:rPr>
              <a:t>ms</a:t>
            </a:r>
            <a:r>
              <a:rPr lang="en-US" b="1" dirty="0">
                <a:latin typeface="Courier"/>
                <a:cs typeface="Courier"/>
              </a:rPr>
              <a:t>)</a:t>
            </a:r>
          </a:p>
          <a:p>
            <a:pPr marL="0" indent="0">
              <a:lnSpc>
                <a:spcPct val="120000"/>
              </a:lnSpc>
              <a:spcBef>
                <a:spcPts val="0"/>
              </a:spcBef>
              <a:buNone/>
            </a:pPr>
            <a:r>
              <a:rPr lang="en-US" b="1" dirty="0">
                <a:latin typeface="Courier"/>
                <a:cs typeface="Courier"/>
              </a:rPr>
              <a:t>one-way jitter = 0 </a:t>
            </a:r>
            <a:r>
              <a:rPr lang="en-US" b="1" dirty="0" err="1">
                <a:latin typeface="Courier"/>
                <a:cs typeface="Courier"/>
              </a:rPr>
              <a:t>ms</a:t>
            </a:r>
            <a:r>
              <a:rPr lang="en-US" b="1" dirty="0">
                <a:latin typeface="Courier"/>
                <a:cs typeface="Courier"/>
              </a:rPr>
              <a:t> (P95-P50)</a:t>
            </a:r>
          </a:p>
          <a:p>
            <a:pPr marL="0" indent="0">
              <a:lnSpc>
                <a:spcPct val="120000"/>
              </a:lnSpc>
              <a:spcBef>
                <a:spcPts val="0"/>
              </a:spcBef>
              <a:buNone/>
            </a:pPr>
            <a:r>
              <a:rPr lang="en-US" b="1" dirty="0">
                <a:latin typeface="Courier"/>
                <a:cs typeface="Courier"/>
              </a:rPr>
              <a:t>Hops = 7 (consistently)</a:t>
            </a:r>
          </a:p>
          <a:p>
            <a:pPr marL="0" indent="0">
              <a:lnSpc>
                <a:spcPct val="120000"/>
              </a:lnSpc>
              <a:spcBef>
                <a:spcPts val="0"/>
              </a:spcBef>
              <a:buNone/>
            </a:pPr>
            <a:r>
              <a:rPr lang="en-US" b="1" dirty="0">
                <a:latin typeface="Courier"/>
                <a:cs typeface="Courier"/>
              </a:rPr>
              <a:t>no reordering</a:t>
            </a: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50</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5" name="Oval 4"/>
          <p:cNvSpPr/>
          <p:nvPr/>
        </p:nvSpPr>
        <p:spPr>
          <a:xfrm>
            <a:off x="240559" y="2535112"/>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7" name="Straight Arrow Connector 6"/>
          <p:cNvCxnSpPr/>
          <p:nvPr/>
        </p:nvCxnSpPr>
        <p:spPr>
          <a:xfrm>
            <a:off x="3940492" y="2904068"/>
            <a:ext cx="2299441" cy="296332"/>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6112933" y="2537936"/>
            <a:ext cx="2819400" cy="738664"/>
          </a:xfrm>
          <a:prstGeom prst="rect">
            <a:avLst/>
          </a:prstGeom>
          <a:noFill/>
        </p:spPr>
        <p:txBody>
          <a:bodyPr wrap="square" rtlCol="0">
            <a:spAutoFit/>
          </a:bodyPr>
          <a:lstStyle/>
          <a:p>
            <a:pPr marL="228600" indent="-228600">
              <a:spcBef>
                <a:spcPts val="880"/>
              </a:spcBef>
              <a:buClr>
                <a:srgbClr val="2DB2CF"/>
              </a:buClr>
            </a:pPr>
            <a:r>
              <a:rPr lang="en-US" sz="1400" b="1" i="1" dirty="0" smtClean="0">
                <a:solidFill>
                  <a:srgbClr val="58585B"/>
                </a:solidFill>
              </a:rPr>
              <a:t>	N.B. This is what </a:t>
            </a:r>
            <a:r>
              <a:rPr lang="en-US" sz="1400" b="1" i="1" dirty="0" err="1" smtClean="0">
                <a:solidFill>
                  <a:srgbClr val="58585B"/>
                </a:solidFill>
              </a:rPr>
              <a:t>perfSONAR</a:t>
            </a:r>
            <a:r>
              <a:rPr lang="en-US" sz="1400" b="1" i="1" dirty="0" smtClean="0">
                <a:solidFill>
                  <a:srgbClr val="58585B"/>
                </a:solidFill>
              </a:rPr>
              <a:t> Graphs – the average of the complete test</a:t>
            </a:r>
          </a:p>
        </p:txBody>
      </p:sp>
      <p:sp>
        <p:nvSpPr>
          <p:cNvPr id="9" name="Oval 8"/>
          <p:cNvSpPr/>
          <p:nvPr/>
        </p:nvSpPr>
        <p:spPr>
          <a:xfrm>
            <a:off x="299826" y="4194579"/>
            <a:ext cx="4030133" cy="368955"/>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V="1">
            <a:off x="4329959" y="3352800"/>
            <a:ext cx="1969241" cy="948268"/>
          </a:xfrm>
          <a:prstGeom prst="straightConnector1">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461622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What OWAMP Tells Us</a:t>
            </a:r>
            <a:endParaRPr lang="en-US" dirty="0"/>
          </a:p>
        </p:txBody>
      </p:sp>
      <p:pic>
        <p:nvPicPr>
          <p:cNvPr id="8" name="Picture 7" descr="Macintosh HD:Users:zurawski:Desktop:0.png"/>
          <p:cNvPicPr/>
          <p:nvPr/>
        </p:nvPicPr>
        <p:blipFill>
          <a:blip r:embed="rId2">
            <a:extLst>
              <a:ext uri="{28A0092B-C50C-407E-A947-70E740481C1C}">
                <a14:useLocalDpi xmlns:a14="http://schemas.microsoft.com/office/drawing/2010/main" val="0"/>
              </a:ext>
            </a:extLst>
          </a:blip>
          <a:srcRect/>
          <a:stretch>
            <a:fillRect/>
          </a:stretch>
        </p:blipFill>
        <p:spPr bwMode="auto">
          <a:xfrm>
            <a:off x="324244" y="1056182"/>
            <a:ext cx="5368254" cy="3003617"/>
          </a:xfrm>
          <a:prstGeom prst="rect">
            <a:avLst/>
          </a:prstGeom>
          <a:noFill/>
          <a:ln>
            <a:noFill/>
          </a:ln>
        </p:spPr>
      </p:pic>
      <p:pic>
        <p:nvPicPr>
          <p:cNvPr id="10" name="Picture 9" descr="Macintosh HD:Users:zurawski:Desktop:3.png"/>
          <p:cNvPicPr/>
          <p:nvPr/>
        </p:nvPicPr>
        <p:blipFill>
          <a:blip r:embed="rId3">
            <a:extLst>
              <a:ext uri="{28A0092B-C50C-407E-A947-70E740481C1C}">
                <a14:useLocalDpi xmlns:a14="http://schemas.microsoft.com/office/drawing/2010/main" val="0"/>
              </a:ext>
            </a:extLst>
          </a:blip>
          <a:srcRect/>
          <a:stretch>
            <a:fillRect/>
          </a:stretch>
        </p:blipFill>
        <p:spPr bwMode="auto">
          <a:xfrm>
            <a:off x="3213002" y="3503189"/>
            <a:ext cx="5930998" cy="3110371"/>
          </a:xfrm>
          <a:prstGeom prst="rect">
            <a:avLst/>
          </a:prstGeom>
          <a:noFill/>
          <a:ln>
            <a:noFill/>
          </a:ln>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51</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591233849"/>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000000"/>
                </a:solidFill>
              </a:rPr>
              <a:t>Performance Introduction &amp; Motivation</a:t>
            </a:r>
          </a:p>
          <a:p>
            <a:r>
              <a:rPr lang="en-US" dirty="0" err="1" smtClean="0"/>
              <a:t>perfSONAR</a:t>
            </a:r>
            <a:r>
              <a:rPr lang="en-US" dirty="0" smtClean="0"/>
              <a:t> Preliminaries </a:t>
            </a:r>
          </a:p>
          <a:p>
            <a:r>
              <a:rPr lang="en-US" dirty="0" smtClean="0"/>
              <a:t>Deployment </a:t>
            </a:r>
            <a:r>
              <a:rPr lang="en-US" dirty="0"/>
              <a:t>&amp; Regular Testing </a:t>
            </a:r>
            <a:endParaRPr lang="en-US" dirty="0" smtClean="0">
              <a:solidFill>
                <a:srgbClr val="000000"/>
              </a:solidFill>
            </a:endParaRPr>
          </a:p>
          <a:p>
            <a:r>
              <a:rPr lang="en-US" dirty="0" err="1" smtClean="0">
                <a:solidFill>
                  <a:srgbClr val="000000"/>
                </a:solidFill>
              </a:rPr>
              <a:t>Maddash</a:t>
            </a:r>
            <a:r>
              <a:rPr lang="en-US" dirty="0" smtClean="0">
                <a:solidFill>
                  <a:srgbClr val="000000"/>
                </a:solidFill>
              </a:rPr>
              <a:t> </a:t>
            </a:r>
            <a:r>
              <a:rPr lang="en-US" dirty="0">
                <a:solidFill>
                  <a:srgbClr val="000000"/>
                </a:solidFill>
              </a:rPr>
              <a:t>Installation &amp; </a:t>
            </a:r>
            <a:r>
              <a:rPr lang="en-US" dirty="0" smtClean="0">
                <a:solidFill>
                  <a:srgbClr val="000000"/>
                </a:solidFill>
              </a:rPr>
              <a:t>Use</a:t>
            </a:r>
            <a:endParaRPr lang="en-US" dirty="0" smtClean="0"/>
          </a:p>
          <a:p>
            <a:r>
              <a:rPr lang="en-US" dirty="0" smtClean="0"/>
              <a:t>Tool Use</a:t>
            </a:r>
          </a:p>
          <a:p>
            <a:r>
              <a:rPr lang="en-US" dirty="0" smtClean="0">
                <a:solidFill>
                  <a:srgbClr val="FF0000"/>
                </a:solidFill>
              </a:rPr>
              <a:t>Common Pitfalls</a:t>
            </a:r>
          </a:p>
          <a:p>
            <a:r>
              <a:rPr lang="en-US" dirty="0" smtClean="0"/>
              <a:t>Debugging Strategies </a:t>
            </a:r>
          </a:p>
          <a:p>
            <a:r>
              <a:rPr lang="en-US" dirty="0" smtClean="0"/>
              <a:t>Use Cases &amp; Success Stories</a:t>
            </a:r>
          </a:p>
          <a:p>
            <a:pPr marL="0" indent="0">
              <a:buNone/>
            </a:pPr>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52</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974314121"/>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r>
              <a:rPr lang="en-US" sz="2400" dirty="0" smtClean="0"/>
              <a:t>Installing </a:t>
            </a:r>
            <a:r>
              <a:rPr lang="en-US" sz="2400" dirty="0" err="1" smtClean="0"/>
              <a:t>perfSONAR</a:t>
            </a:r>
            <a:r>
              <a:rPr lang="en-US" sz="2400" dirty="0" smtClean="0"/>
              <a:t>, even on a completely clean network, will not yet you instant line rate results.  </a:t>
            </a:r>
          </a:p>
          <a:p>
            <a:pPr lvl="1"/>
            <a:r>
              <a:rPr lang="en-US" sz="2000" dirty="0" smtClean="0"/>
              <a:t>Machine architecture, as well as OS tuning plays a huge role in the equation</a:t>
            </a:r>
          </a:p>
          <a:p>
            <a:pPr lvl="1"/>
            <a:r>
              <a:rPr lang="en-US" sz="2000" dirty="0" err="1" smtClean="0"/>
              <a:t>perfSONAR</a:t>
            </a:r>
            <a:r>
              <a:rPr lang="en-US" sz="2000" dirty="0" smtClean="0"/>
              <a:t> is a stable set of software choices that ride of COTS hardware – some hardware works better than others</a:t>
            </a:r>
          </a:p>
          <a:p>
            <a:pPr lvl="1"/>
            <a:r>
              <a:rPr lang="en-US" sz="2000" dirty="0" smtClean="0"/>
              <a:t>Equally, </a:t>
            </a:r>
            <a:r>
              <a:rPr lang="en-US" sz="2000" dirty="0" err="1" smtClean="0"/>
              <a:t>perfSONAR</a:t>
            </a:r>
            <a:r>
              <a:rPr lang="en-US" sz="2000" dirty="0" smtClean="0"/>
              <a:t> (and </a:t>
            </a:r>
            <a:r>
              <a:rPr lang="en-US" sz="2000" dirty="0" err="1" smtClean="0"/>
              <a:t>fasterdata.es.net</a:t>
            </a:r>
            <a:r>
              <a:rPr lang="en-US" sz="2000" dirty="0" smtClean="0"/>
              <a:t>) recommend ‘friendly’ tunings that will not blow the barn doors off of the rest of the network</a:t>
            </a:r>
          </a:p>
          <a:p>
            <a:r>
              <a:rPr lang="en-US" sz="2400" dirty="0" smtClean="0"/>
              <a:t>The following will introduce some expectation management tips.  </a:t>
            </a:r>
          </a:p>
        </p:txBody>
      </p:sp>
      <p:sp>
        <p:nvSpPr>
          <p:cNvPr id="7" name="Title 1"/>
          <p:cNvSpPr>
            <a:spLocks noGrp="1"/>
          </p:cNvSpPr>
          <p:nvPr>
            <p:ph type="title"/>
          </p:nvPr>
        </p:nvSpPr>
        <p:spPr>
          <a:xfrm>
            <a:off x="0" y="274638"/>
            <a:ext cx="9144000" cy="1143000"/>
          </a:xfrm>
        </p:spPr>
        <p:txBody>
          <a:bodyPr>
            <a:normAutofit/>
          </a:bodyPr>
          <a:lstStyle/>
          <a:p>
            <a:r>
              <a:rPr lang="en-US" sz="4000" dirty="0" smtClean="0"/>
              <a:t>Expectation Management</a:t>
            </a:r>
            <a:endParaRPr lang="en-US" sz="40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53</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243090618"/>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Common Pitfalls – “it should be higher!”</a:t>
            </a:r>
            <a:endParaRPr lang="en-US" dirty="0"/>
          </a:p>
        </p:txBody>
      </p:sp>
      <p:sp>
        <p:nvSpPr>
          <p:cNvPr id="7" name="Content Placeholder 6"/>
          <p:cNvSpPr>
            <a:spLocks noGrp="1"/>
          </p:cNvSpPr>
          <p:nvPr>
            <p:ph idx="1"/>
          </p:nvPr>
        </p:nvSpPr>
        <p:spPr>
          <a:xfrm>
            <a:off x="457200" y="1600200"/>
            <a:ext cx="8229600" cy="4562775"/>
          </a:xfrm>
        </p:spPr>
        <p:txBody>
          <a:bodyPr>
            <a:normAutofit fontScale="77500" lnSpcReduction="20000"/>
          </a:bodyPr>
          <a:lstStyle/>
          <a:p>
            <a:r>
              <a:rPr lang="en-US" dirty="0" smtClean="0"/>
              <a:t>There have been some expectation management problems with the tools that we have seen</a:t>
            </a:r>
          </a:p>
          <a:p>
            <a:pPr lvl="1"/>
            <a:r>
              <a:rPr lang="en-US" dirty="0" smtClean="0"/>
              <a:t>Some feel that if they have 10G, they will get all of it</a:t>
            </a:r>
          </a:p>
          <a:p>
            <a:pPr lvl="1"/>
            <a:r>
              <a:rPr lang="en-US" dirty="0" smtClean="0"/>
              <a:t>Some may not understand the makeup of the test</a:t>
            </a:r>
          </a:p>
          <a:p>
            <a:pPr lvl="1"/>
            <a:r>
              <a:rPr lang="en-US" dirty="0" smtClean="0"/>
              <a:t>Some may not know what they should be getting</a:t>
            </a:r>
          </a:p>
          <a:p>
            <a:r>
              <a:rPr lang="en-US" dirty="0" smtClean="0"/>
              <a:t>Lets start with an ESnet to ESnet test, between very well tuned and recent pieces of hardware</a:t>
            </a:r>
          </a:p>
          <a:p>
            <a:r>
              <a:rPr lang="en-US" dirty="0" smtClean="0"/>
              <a:t>5Gbps is “awesome” for:</a:t>
            </a:r>
          </a:p>
          <a:p>
            <a:pPr lvl="1"/>
            <a:r>
              <a:rPr lang="en-US" dirty="0" smtClean="0"/>
              <a:t>A 20 second test</a:t>
            </a:r>
          </a:p>
          <a:p>
            <a:pPr lvl="1"/>
            <a:r>
              <a:rPr lang="en-US" dirty="0" smtClean="0"/>
              <a:t>60ms Latency</a:t>
            </a:r>
          </a:p>
          <a:p>
            <a:pPr lvl="1"/>
            <a:r>
              <a:rPr lang="en-US" b="1" i="1" dirty="0" smtClean="0"/>
              <a:t>Homogenous</a:t>
            </a:r>
            <a:r>
              <a:rPr lang="en-US" dirty="0" smtClean="0"/>
              <a:t> servers</a:t>
            </a:r>
          </a:p>
          <a:p>
            <a:pPr lvl="1"/>
            <a:r>
              <a:rPr lang="en-US" dirty="0" smtClean="0"/>
              <a:t>Using </a:t>
            </a:r>
            <a:r>
              <a:rPr lang="en-US" dirty="0" err="1" smtClean="0"/>
              <a:t>fasterdata</a:t>
            </a:r>
            <a:r>
              <a:rPr lang="en-US" dirty="0" smtClean="0"/>
              <a:t> tunings</a:t>
            </a:r>
          </a:p>
          <a:p>
            <a:pPr lvl="1"/>
            <a:r>
              <a:rPr lang="en-US" dirty="0" smtClean="0"/>
              <a:t>On a shared infrastructure</a:t>
            </a:r>
          </a:p>
        </p:txBody>
      </p:sp>
      <p:pic>
        <p:nvPicPr>
          <p:cNvPr id="2" name="Picture 1" descr="Screen Shot 2014-08-19 at 11.35.3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2225" y="4011510"/>
            <a:ext cx="4080775" cy="2072022"/>
          </a:xfrm>
          <a:prstGeom prst="rect">
            <a:avLst/>
          </a:prstGeom>
        </p:spPr>
      </p:pic>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805451958"/>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Common Pitfalls – “it should be higher!”</a:t>
            </a:r>
            <a:endParaRPr lang="en-US" dirty="0"/>
          </a:p>
        </p:txBody>
      </p:sp>
      <p:sp>
        <p:nvSpPr>
          <p:cNvPr id="7" name="Content Placeholder 6"/>
          <p:cNvSpPr>
            <a:spLocks noGrp="1"/>
          </p:cNvSpPr>
          <p:nvPr>
            <p:ph idx="1"/>
          </p:nvPr>
        </p:nvSpPr>
        <p:spPr>
          <a:xfrm>
            <a:off x="457200" y="1600200"/>
            <a:ext cx="8229600" cy="5017249"/>
          </a:xfrm>
        </p:spPr>
        <p:txBody>
          <a:bodyPr>
            <a:normAutofit fontScale="55000" lnSpcReduction="20000"/>
          </a:bodyPr>
          <a:lstStyle/>
          <a:p>
            <a:r>
              <a:rPr lang="en-US" dirty="0" smtClean="0"/>
              <a:t>Another example, ESnet (</a:t>
            </a:r>
            <a:r>
              <a:rPr lang="en-US" dirty="0" err="1" smtClean="0"/>
              <a:t>Sacremento</a:t>
            </a:r>
            <a:r>
              <a:rPr lang="en-US" dirty="0" smtClean="0"/>
              <a:t> CA) to Utah, ~20ms of latency</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smtClean="0"/>
          </a:p>
          <a:p>
            <a:r>
              <a:rPr lang="en-US" dirty="0" smtClean="0"/>
              <a:t>Is it 5Gbps?  No, but still outstanding given the environment:</a:t>
            </a:r>
          </a:p>
          <a:p>
            <a:pPr lvl="1"/>
            <a:r>
              <a:rPr lang="en-US" dirty="0" smtClean="0"/>
              <a:t>20 second test</a:t>
            </a:r>
          </a:p>
          <a:p>
            <a:pPr lvl="1"/>
            <a:r>
              <a:rPr lang="en-US" b="1" i="1" dirty="0" smtClean="0"/>
              <a:t>Heterogeneous</a:t>
            </a:r>
            <a:r>
              <a:rPr lang="en-US" dirty="0" smtClean="0"/>
              <a:t> hosts</a:t>
            </a:r>
          </a:p>
          <a:p>
            <a:pPr lvl="1"/>
            <a:r>
              <a:rPr lang="en-US" dirty="0" smtClean="0"/>
              <a:t>Possibly different </a:t>
            </a:r>
            <a:r>
              <a:rPr lang="en-US" dirty="0"/>
              <a:t>configurations (e.g. similar tunings of the OS, but not exact in terms of things like BIOS, NIC, etc.</a:t>
            </a:r>
            <a:r>
              <a:rPr lang="en-US" dirty="0" smtClean="0"/>
              <a:t>)</a:t>
            </a:r>
          </a:p>
          <a:p>
            <a:pPr lvl="1"/>
            <a:r>
              <a:rPr lang="en-US" dirty="0" smtClean="0"/>
              <a:t>Different congestion levels on the ends</a:t>
            </a:r>
          </a:p>
        </p:txBody>
      </p:sp>
      <p:pic>
        <p:nvPicPr>
          <p:cNvPr id="3" name="Picture 2" descr="Screen Shot 2014-08-19 at 11.37.22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1733" y="1966579"/>
            <a:ext cx="5174296" cy="2613888"/>
          </a:xfrm>
          <a:prstGeom prst="rect">
            <a:avLst/>
          </a:prstGeom>
        </p:spPr>
      </p:pic>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55</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015278716"/>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Common Pitfalls – “it should be higher!”</a:t>
            </a:r>
            <a:endParaRPr lang="en-US" dirty="0"/>
          </a:p>
        </p:txBody>
      </p:sp>
      <p:sp>
        <p:nvSpPr>
          <p:cNvPr id="7" name="Content Placeholder 6"/>
          <p:cNvSpPr>
            <a:spLocks noGrp="1"/>
          </p:cNvSpPr>
          <p:nvPr>
            <p:ph idx="1"/>
          </p:nvPr>
        </p:nvSpPr>
        <p:spPr>
          <a:xfrm>
            <a:off x="457200" y="1283542"/>
            <a:ext cx="8229600" cy="4541525"/>
          </a:xfrm>
        </p:spPr>
        <p:txBody>
          <a:bodyPr>
            <a:noAutofit/>
          </a:bodyPr>
          <a:lstStyle/>
          <a:p>
            <a:r>
              <a:rPr lang="en-US" sz="1600" dirty="0" smtClean="0"/>
              <a:t>Similar example, ESnet (Washington DC) to Utah, ~50ms of latency</a:t>
            </a:r>
          </a:p>
          <a:p>
            <a:endParaRPr lang="en-US" sz="1600" dirty="0"/>
          </a:p>
          <a:p>
            <a:endParaRPr lang="en-US" sz="1600" dirty="0" smtClean="0"/>
          </a:p>
          <a:p>
            <a:endParaRPr lang="en-US" sz="1600" dirty="0"/>
          </a:p>
          <a:p>
            <a:endParaRPr lang="en-US" sz="1600" dirty="0" smtClean="0"/>
          </a:p>
          <a:p>
            <a:endParaRPr lang="en-US" sz="1600" dirty="0"/>
          </a:p>
          <a:p>
            <a:pPr marL="0" indent="0">
              <a:buNone/>
            </a:pPr>
            <a:endParaRPr lang="en-US" sz="1600" dirty="0" smtClean="0"/>
          </a:p>
          <a:p>
            <a:endParaRPr lang="en-US" sz="1600" dirty="0" smtClean="0"/>
          </a:p>
          <a:p>
            <a:r>
              <a:rPr lang="en-US" sz="1600" dirty="0" smtClean="0"/>
              <a:t>Is it 5Gbps?  No.  Should it be?  No!  Could it be higher?  Sure, run a different diagnostic test.  </a:t>
            </a:r>
          </a:p>
          <a:p>
            <a:pPr lvl="1"/>
            <a:r>
              <a:rPr lang="en-US" sz="1400" dirty="0" smtClean="0"/>
              <a:t>Longer latency – still same length of test (20 sec)</a:t>
            </a:r>
          </a:p>
          <a:p>
            <a:pPr lvl="1"/>
            <a:r>
              <a:rPr lang="en-US" sz="1400" b="1" i="1" dirty="0"/>
              <a:t>Heterogeneous</a:t>
            </a:r>
            <a:r>
              <a:rPr lang="en-US" sz="1400" dirty="0"/>
              <a:t> hosts</a:t>
            </a:r>
          </a:p>
          <a:p>
            <a:pPr lvl="1"/>
            <a:r>
              <a:rPr lang="en-US" sz="1400" dirty="0"/>
              <a:t>Possibly different configurations (e.g. similar tunings of the OS, but not exact in terms of things like BIOS, NIC, etc.)</a:t>
            </a:r>
          </a:p>
          <a:p>
            <a:pPr lvl="1"/>
            <a:r>
              <a:rPr lang="en-US" sz="1400" dirty="0"/>
              <a:t>Different congestion levels on the ends</a:t>
            </a:r>
          </a:p>
          <a:p>
            <a:r>
              <a:rPr lang="en-US" sz="1600" dirty="0" smtClean="0"/>
              <a:t>Takeaway – you will know bad performance when you see it.  This is consistent and jives with the environment.  </a:t>
            </a:r>
          </a:p>
        </p:txBody>
      </p:sp>
      <p:pic>
        <p:nvPicPr>
          <p:cNvPr id="2" name="Picture 1" descr="Screen Shot 2014-08-19 at 11.39.34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0132" y="1688505"/>
            <a:ext cx="3780601" cy="1941655"/>
          </a:xfrm>
          <a:prstGeom prst="rect">
            <a:avLst/>
          </a:prstGeom>
        </p:spPr>
      </p:pic>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56</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17212022"/>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Common Pitfalls – “it should be higher!”</a:t>
            </a:r>
            <a:endParaRPr lang="en-US" dirty="0"/>
          </a:p>
        </p:txBody>
      </p:sp>
      <p:sp>
        <p:nvSpPr>
          <p:cNvPr id="7" name="Content Placeholder 6"/>
          <p:cNvSpPr>
            <a:spLocks noGrp="1"/>
          </p:cNvSpPr>
          <p:nvPr>
            <p:ph idx="1"/>
          </p:nvPr>
        </p:nvSpPr>
        <p:spPr>
          <a:xfrm>
            <a:off x="457200" y="1357945"/>
            <a:ext cx="8229600" cy="5464758"/>
          </a:xfrm>
        </p:spPr>
        <p:txBody>
          <a:bodyPr>
            <a:normAutofit fontScale="70000" lnSpcReduction="20000"/>
          </a:bodyPr>
          <a:lstStyle/>
          <a:p>
            <a:r>
              <a:rPr lang="en-US" dirty="0" smtClean="0"/>
              <a:t>Another Example – the 1</a:t>
            </a:r>
            <a:r>
              <a:rPr lang="en-US" baseline="30000" dirty="0" smtClean="0"/>
              <a:t>st</a:t>
            </a:r>
            <a:r>
              <a:rPr lang="en-US" dirty="0" smtClean="0"/>
              <a:t> half of the graph is perfectly normal</a:t>
            </a:r>
          </a:p>
          <a:p>
            <a:pPr lvl="1"/>
            <a:r>
              <a:rPr lang="en-US" dirty="0" smtClean="0"/>
              <a:t>Latency of 10-20ms (TCP needs time to ramp up)</a:t>
            </a:r>
          </a:p>
          <a:p>
            <a:pPr lvl="1"/>
            <a:r>
              <a:rPr lang="en-US" dirty="0" smtClean="0"/>
              <a:t>Machine placed in network core of one of the networks – congestion is a fact of life</a:t>
            </a:r>
          </a:p>
          <a:p>
            <a:pPr lvl="1"/>
            <a:r>
              <a:rPr lang="en-US" dirty="0" smtClean="0"/>
              <a:t>Single stream TCP for 20 seconds</a:t>
            </a:r>
          </a:p>
          <a:p>
            <a:r>
              <a:rPr lang="en-US" dirty="0" smtClean="0"/>
              <a:t>The 2</a:t>
            </a:r>
            <a:r>
              <a:rPr lang="en-US" baseline="30000" dirty="0" smtClean="0"/>
              <a:t>nd</a:t>
            </a:r>
            <a:r>
              <a:rPr lang="en-US" dirty="0" smtClean="0"/>
              <a:t> half is not (e.g. packet loss caused a precipitous drop)  </a:t>
            </a:r>
          </a:p>
          <a:p>
            <a:endParaRPr lang="en-US" dirty="0"/>
          </a:p>
          <a:p>
            <a:endParaRPr lang="en-US" dirty="0" smtClean="0"/>
          </a:p>
          <a:p>
            <a:endParaRPr lang="en-US" dirty="0"/>
          </a:p>
          <a:p>
            <a:endParaRPr lang="en-US" dirty="0" smtClean="0"/>
          </a:p>
          <a:p>
            <a:endParaRPr lang="en-US" dirty="0"/>
          </a:p>
          <a:p>
            <a:endParaRPr lang="en-US" dirty="0" smtClean="0"/>
          </a:p>
          <a:p>
            <a:endParaRPr lang="en-US" dirty="0"/>
          </a:p>
          <a:p>
            <a:r>
              <a:rPr lang="en-US" b="1" i="1" dirty="0" smtClean="0"/>
              <a:t>You will know it, when you see it.</a:t>
            </a:r>
            <a:r>
              <a:rPr lang="en-US" dirty="0" smtClean="0"/>
              <a:t>  </a:t>
            </a:r>
          </a:p>
          <a:p>
            <a:endParaRPr lang="en-US" dirty="0" smtClean="0"/>
          </a:p>
        </p:txBody>
      </p:sp>
      <p:pic>
        <p:nvPicPr>
          <p:cNvPr id="8" name="Picture 7" descr="20140502-Brown-BWCTL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38527" y="3149495"/>
            <a:ext cx="5576673" cy="2367783"/>
          </a:xfrm>
          <a:prstGeom prst="rect">
            <a:avLst/>
          </a:prstGeom>
        </p:spPr>
      </p:pic>
      <p:sp>
        <p:nvSpPr>
          <p:cNvPr id="9"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57</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854785154"/>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Common Pitfalls – “the tool is unpredictable”</a:t>
            </a:r>
            <a:endParaRPr lang="en-US" dirty="0"/>
          </a:p>
        </p:txBody>
      </p:sp>
      <p:sp>
        <p:nvSpPr>
          <p:cNvPr id="7" name="Content Placeholder 6"/>
          <p:cNvSpPr>
            <a:spLocks noGrp="1"/>
          </p:cNvSpPr>
          <p:nvPr>
            <p:ph idx="1"/>
          </p:nvPr>
        </p:nvSpPr>
        <p:spPr/>
        <p:txBody>
          <a:bodyPr>
            <a:normAutofit fontScale="62500" lnSpcReduction="20000"/>
          </a:bodyPr>
          <a:lstStyle/>
          <a:p>
            <a:r>
              <a:rPr lang="en-US" dirty="0" smtClean="0"/>
              <a:t>Sometimes this happens:</a:t>
            </a:r>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r>
              <a:rPr lang="en-US" dirty="0" smtClean="0"/>
              <a:t>Is it a “problem”?  Yes and no. </a:t>
            </a:r>
          </a:p>
          <a:p>
            <a:r>
              <a:rPr lang="en-US" dirty="0" smtClean="0"/>
              <a:t>Cause: this is called “overdriving” and is common.  A 10G host and a 1G host are testing to each other</a:t>
            </a:r>
          </a:p>
          <a:p>
            <a:pPr lvl="1"/>
            <a:r>
              <a:rPr lang="en-US" dirty="0" smtClean="0"/>
              <a:t>1G to 10G is smooth and expected (~900Mbps, Blue)</a:t>
            </a:r>
          </a:p>
          <a:p>
            <a:pPr lvl="1"/>
            <a:r>
              <a:rPr lang="en-US" dirty="0" smtClean="0"/>
              <a:t>10G to 1G is choppy (variable between 900Mbps and 700Mbps, Green)</a:t>
            </a:r>
          </a:p>
          <a:p>
            <a:pPr marL="0" indent="0">
              <a:buNone/>
            </a:pPr>
            <a:endParaRPr lang="en-US" dirty="0"/>
          </a:p>
        </p:txBody>
      </p:sp>
      <p:pic>
        <p:nvPicPr>
          <p:cNvPr id="8" name="Picture 7" descr="Screen Shot 2013-10-21 at 8.35.54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6893" y="1987261"/>
            <a:ext cx="4476440" cy="1880197"/>
          </a:xfrm>
          <a:prstGeom prst="rect">
            <a:avLst/>
          </a:prstGeom>
        </p:spPr>
      </p:pic>
      <p:sp>
        <p:nvSpPr>
          <p:cNvPr id="9"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58</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646395497"/>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smtClean="0"/>
              <a:t>Common Pitfalls – “the tool is unpredictable”</a:t>
            </a:r>
            <a:endParaRPr lang="en-US" dirty="0"/>
          </a:p>
        </p:txBody>
      </p:sp>
      <p:sp>
        <p:nvSpPr>
          <p:cNvPr id="7" name="Content Placeholder 6"/>
          <p:cNvSpPr>
            <a:spLocks noGrp="1"/>
          </p:cNvSpPr>
          <p:nvPr>
            <p:ph idx="1"/>
          </p:nvPr>
        </p:nvSpPr>
        <p:spPr>
          <a:xfrm>
            <a:off x="457199" y="1600201"/>
            <a:ext cx="5632185" cy="4344484"/>
          </a:xfrm>
        </p:spPr>
        <p:txBody>
          <a:bodyPr>
            <a:normAutofit fontScale="62500" lnSpcReduction="20000"/>
          </a:bodyPr>
          <a:lstStyle/>
          <a:p>
            <a:r>
              <a:rPr lang="en-US" dirty="0"/>
              <a:t>A NIC doesn’t stream packets out </a:t>
            </a:r>
            <a:r>
              <a:rPr lang="en-US" dirty="0" smtClean="0"/>
              <a:t>at some average rate - </a:t>
            </a:r>
            <a:r>
              <a:rPr lang="en-US" dirty="0"/>
              <a:t>it’s a binary </a:t>
            </a:r>
            <a:r>
              <a:rPr lang="en-US" dirty="0" smtClean="0"/>
              <a:t>operation:</a:t>
            </a:r>
          </a:p>
          <a:p>
            <a:pPr lvl="1"/>
            <a:r>
              <a:rPr lang="en-US" dirty="0" smtClean="0"/>
              <a:t>Send </a:t>
            </a:r>
            <a:r>
              <a:rPr lang="en-US" dirty="0"/>
              <a:t>(e.g. @ max rate) vs. not send (e.g. nothing</a:t>
            </a:r>
            <a:r>
              <a:rPr lang="en-US" dirty="0" smtClean="0"/>
              <a:t>)</a:t>
            </a:r>
            <a:endParaRPr lang="en-US" dirty="0"/>
          </a:p>
          <a:p>
            <a:r>
              <a:rPr lang="en-US" dirty="0"/>
              <a:t>10G of traffic needs buffering to support it along the path.  A 10G switch/router can handle it.  So could another 10G host (if both are tuned of course</a:t>
            </a:r>
            <a:r>
              <a:rPr lang="en-US" dirty="0" smtClean="0"/>
              <a:t>)</a:t>
            </a:r>
            <a:endParaRPr lang="en-US" dirty="0"/>
          </a:p>
          <a:p>
            <a:r>
              <a:rPr lang="en-US" dirty="0"/>
              <a:t>A 1G NIC is designed to hold bursts of 1G.  Sure, they can be tuned to expect more, but may not have enough physical </a:t>
            </a:r>
            <a:r>
              <a:rPr lang="en-US" dirty="0" smtClean="0"/>
              <a:t>memory</a:t>
            </a:r>
            <a:endParaRPr lang="en-US" dirty="0"/>
          </a:p>
          <a:p>
            <a:pPr lvl="1"/>
            <a:r>
              <a:rPr lang="en-US" dirty="0"/>
              <a:t>Ditto for switches in the </a:t>
            </a:r>
            <a:r>
              <a:rPr lang="en-US" dirty="0" smtClean="0"/>
              <a:t>path</a:t>
            </a:r>
            <a:endParaRPr lang="en-US" dirty="0"/>
          </a:p>
          <a:p>
            <a:r>
              <a:rPr lang="en-US" dirty="0"/>
              <a:t>At some point things ‘</a:t>
            </a:r>
            <a:r>
              <a:rPr lang="en-US" dirty="0" err="1"/>
              <a:t>downstep</a:t>
            </a:r>
            <a:r>
              <a:rPr lang="en-US" dirty="0"/>
              <a:t>’ to a slower speed, that drops packets on the ground, and TCP reacts like it were any other loss event. </a:t>
            </a:r>
          </a:p>
          <a:p>
            <a:endParaRPr lang="en-US" dirty="0"/>
          </a:p>
          <a:p>
            <a:endParaRPr lang="en-US" dirty="0"/>
          </a:p>
          <a:p>
            <a:endParaRPr lang="en-US" dirty="0"/>
          </a:p>
          <a:p>
            <a:pPr marL="0" indent="0">
              <a:buNone/>
            </a:pPr>
            <a:endParaRPr lang="en-US" dirty="0"/>
          </a:p>
        </p:txBody>
      </p:sp>
      <p:pic>
        <p:nvPicPr>
          <p:cNvPr id="10" name="Content Placeholder 5" descr="device-fan-in-v3.pdf"/>
          <p:cNvPicPr>
            <a:picLocks noChangeAspect="1"/>
          </p:cNvPicPr>
          <p:nvPr/>
        </p:nvPicPr>
        <p:blipFill rotWithShape="1">
          <a:blip r:embed="rId2">
            <a:extLst>
              <a:ext uri="{28A0092B-C50C-407E-A947-70E740481C1C}">
                <a14:useLocalDpi xmlns:a14="http://schemas.microsoft.com/office/drawing/2010/main" val="0"/>
              </a:ext>
            </a:extLst>
          </a:blip>
          <a:srcRect l="37951" t="15406" r="22543" b="13448"/>
          <a:stretch/>
        </p:blipFill>
        <p:spPr>
          <a:xfrm>
            <a:off x="5572580" y="138555"/>
            <a:ext cx="3925879" cy="5465179"/>
          </a:xfrm>
          <a:prstGeom prst="rect">
            <a:avLst/>
          </a:prstGeom>
        </p:spPr>
      </p:pic>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59</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30909132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Where Are The Problems?</a:t>
            </a:r>
          </a:p>
        </p:txBody>
      </p:sp>
      <p:grpSp>
        <p:nvGrpSpPr>
          <p:cNvPr id="4" name="Group 5"/>
          <p:cNvGrpSpPr>
            <a:grpSpLocks/>
          </p:cNvGrpSpPr>
          <p:nvPr/>
        </p:nvGrpSpPr>
        <p:grpSpPr bwMode="auto">
          <a:xfrm>
            <a:off x="3654425" y="2979738"/>
            <a:ext cx="1800225" cy="808037"/>
            <a:chOff x="1134" y="2661"/>
            <a:chExt cx="1134" cy="918"/>
          </a:xfrm>
        </p:grpSpPr>
        <p:sp>
          <p:nvSpPr>
            <p:cNvPr id="5" name="Cloud"/>
            <p:cNvSpPr>
              <a:spLocks noChangeAspect="1" noEditPoints="1" noChangeArrowheads="1"/>
            </p:cNvSpPr>
            <p:nvPr/>
          </p:nvSpPr>
          <p:spPr bwMode="auto">
            <a:xfrm>
              <a:off x="1134" y="266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7" name="Group 7"/>
            <p:cNvGrpSpPr>
              <a:grpSpLocks/>
            </p:cNvGrpSpPr>
            <p:nvPr/>
          </p:nvGrpSpPr>
          <p:grpSpPr bwMode="auto">
            <a:xfrm>
              <a:off x="1346" y="2838"/>
              <a:ext cx="657" cy="548"/>
              <a:chOff x="200" y="2514"/>
              <a:chExt cx="657" cy="548"/>
            </a:xfrm>
          </p:grpSpPr>
          <p:sp>
            <p:nvSpPr>
              <p:cNvPr id="8" name="Line 8"/>
              <p:cNvSpPr>
                <a:spLocks noChangeShapeType="1"/>
              </p:cNvSpPr>
              <p:nvPr/>
            </p:nvSpPr>
            <p:spPr bwMode="auto">
              <a:xfrm rot="5400000" flipV="1">
                <a:off x="527" y="2549"/>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9" name="Object 2"/>
              <p:cNvGraphicFramePr>
                <a:graphicFrameLocks noChangeAspect="1"/>
              </p:cNvGraphicFramePr>
              <p:nvPr/>
            </p:nvGraphicFramePr>
            <p:xfrm>
              <a:off x="200" y="2856"/>
              <a:ext cx="263" cy="206"/>
            </p:xfrm>
            <a:graphic>
              <a:graphicData uri="http://schemas.openxmlformats.org/presentationml/2006/ole">
                <mc:AlternateContent xmlns:mc="http://schemas.openxmlformats.org/markup-compatibility/2006">
                  <mc:Choice xmlns:v="urn:schemas-microsoft-com:vml" Requires="v">
                    <p:oleObj spid="_x0000_s1483" name="Bitmap Image" r:id="rId4" imgW="9142857" imgH="5238095" progId="">
                      <p:embed/>
                    </p:oleObj>
                  </mc:Choice>
                  <mc:Fallback>
                    <p:oleObj name="Bitmap Image" r:id="rId4"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0" name="Line 10"/>
              <p:cNvSpPr>
                <a:spLocks noChangeShapeType="1"/>
              </p:cNvSpPr>
              <p:nvPr/>
            </p:nvSpPr>
            <p:spPr bwMode="auto">
              <a:xfrm>
                <a:off x="331"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11" name="Object 3"/>
              <p:cNvGraphicFramePr>
                <a:graphicFrameLocks noChangeAspect="1"/>
              </p:cNvGraphicFramePr>
              <p:nvPr/>
            </p:nvGraphicFramePr>
            <p:xfrm>
              <a:off x="200" y="2514"/>
              <a:ext cx="263" cy="206"/>
            </p:xfrm>
            <a:graphic>
              <a:graphicData uri="http://schemas.openxmlformats.org/presentationml/2006/ole">
                <mc:AlternateContent xmlns:mc="http://schemas.openxmlformats.org/markup-compatibility/2006">
                  <mc:Choice xmlns:v="urn:schemas-microsoft-com:vml" Requires="v">
                    <p:oleObj spid="_x0000_s1484" name="Bitmap Image" r:id="rId6" imgW="9142857" imgH="5238095" progId="">
                      <p:embed/>
                    </p:oleObj>
                  </mc:Choice>
                  <mc:Fallback>
                    <p:oleObj name="Bitmap Image" r:id="rId6"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2" name="Object 4"/>
              <p:cNvGraphicFramePr>
                <a:graphicFrameLocks noChangeAspect="1"/>
              </p:cNvGraphicFramePr>
              <p:nvPr/>
            </p:nvGraphicFramePr>
            <p:xfrm>
              <a:off x="594" y="2514"/>
              <a:ext cx="263" cy="206"/>
            </p:xfrm>
            <a:graphic>
              <a:graphicData uri="http://schemas.openxmlformats.org/presentationml/2006/ole">
                <mc:AlternateContent xmlns:mc="http://schemas.openxmlformats.org/markup-compatibility/2006">
                  <mc:Choice xmlns:v="urn:schemas-microsoft-com:vml" Requires="v">
                    <p:oleObj spid="_x0000_s1485" name="Bitmap Image" r:id="rId7" imgW="9142857" imgH="5238095" progId="">
                      <p:embed/>
                    </p:oleObj>
                  </mc:Choice>
                  <mc:Fallback>
                    <p:oleObj name="Bitmap Image" r:id="rId7"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13" name="Object 5"/>
              <p:cNvGraphicFramePr>
                <a:graphicFrameLocks noChangeAspect="1"/>
              </p:cNvGraphicFramePr>
              <p:nvPr/>
            </p:nvGraphicFramePr>
            <p:xfrm>
              <a:off x="594" y="2856"/>
              <a:ext cx="263" cy="206"/>
            </p:xfrm>
            <a:graphic>
              <a:graphicData uri="http://schemas.openxmlformats.org/presentationml/2006/ole">
                <mc:AlternateContent xmlns:mc="http://schemas.openxmlformats.org/markup-compatibility/2006">
                  <mc:Choice xmlns:v="urn:schemas-microsoft-com:vml" Requires="v">
                    <p:oleObj spid="_x0000_s1486" name="Bitmap Image" r:id="rId8" imgW="9142857" imgH="5238095" progId="">
                      <p:embed/>
                    </p:oleObj>
                  </mc:Choice>
                  <mc:Fallback>
                    <p:oleObj name="Bitmap Image" r:id="rId8"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14" name="Line 14"/>
              <p:cNvSpPr>
                <a:spLocks noChangeShapeType="1"/>
              </p:cNvSpPr>
              <p:nvPr/>
            </p:nvSpPr>
            <p:spPr bwMode="auto">
              <a:xfrm>
                <a:off x="725"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15" name="Line 15"/>
              <p:cNvSpPr>
                <a:spLocks noChangeShapeType="1"/>
              </p:cNvSpPr>
              <p:nvPr/>
            </p:nvSpPr>
            <p:spPr bwMode="auto">
              <a:xfrm rot="5400000" flipV="1">
                <a:off x="527" y="2891"/>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pSp>
      </p:grpSp>
      <p:grpSp>
        <p:nvGrpSpPr>
          <p:cNvPr id="16" name="Group 16"/>
          <p:cNvGrpSpPr>
            <a:grpSpLocks/>
          </p:cNvGrpSpPr>
          <p:nvPr/>
        </p:nvGrpSpPr>
        <p:grpSpPr bwMode="auto">
          <a:xfrm>
            <a:off x="2012950" y="3776663"/>
            <a:ext cx="1800225" cy="806450"/>
            <a:chOff x="1134" y="2661"/>
            <a:chExt cx="1134" cy="918"/>
          </a:xfrm>
        </p:grpSpPr>
        <p:sp>
          <p:nvSpPr>
            <p:cNvPr id="17" name="Cloud"/>
            <p:cNvSpPr>
              <a:spLocks noChangeAspect="1" noEditPoints="1" noChangeArrowheads="1"/>
            </p:cNvSpPr>
            <p:nvPr/>
          </p:nvSpPr>
          <p:spPr bwMode="auto">
            <a:xfrm>
              <a:off x="1134" y="266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18" name="Group 18"/>
            <p:cNvGrpSpPr>
              <a:grpSpLocks/>
            </p:cNvGrpSpPr>
            <p:nvPr/>
          </p:nvGrpSpPr>
          <p:grpSpPr bwMode="auto">
            <a:xfrm>
              <a:off x="1346" y="2838"/>
              <a:ext cx="657" cy="548"/>
              <a:chOff x="200" y="2514"/>
              <a:chExt cx="657" cy="548"/>
            </a:xfrm>
          </p:grpSpPr>
          <p:sp>
            <p:nvSpPr>
              <p:cNvPr id="19" name="Line 19"/>
              <p:cNvSpPr>
                <a:spLocks noChangeShapeType="1"/>
              </p:cNvSpPr>
              <p:nvPr/>
            </p:nvSpPr>
            <p:spPr bwMode="auto">
              <a:xfrm rot="5400000" flipV="1">
                <a:off x="527" y="2549"/>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0" name="Object 6"/>
              <p:cNvGraphicFramePr>
                <a:graphicFrameLocks noChangeAspect="1"/>
              </p:cNvGraphicFramePr>
              <p:nvPr/>
            </p:nvGraphicFramePr>
            <p:xfrm>
              <a:off x="200" y="2856"/>
              <a:ext cx="263" cy="206"/>
            </p:xfrm>
            <a:graphic>
              <a:graphicData uri="http://schemas.openxmlformats.org/presentationml/2006/ole">
                <mc:AlternateContent xmlns:mc="http://schemas.openxmlformats.org/markup-compatibility/2006">
                  <mc:Choice xmlns:v="urn:schemas-microsoft-com:vml" Requires="v">
                    <p:oleObj spid="_x0000_s1487" name="Bitmap Image" r:id="rId9" imgW="9142857" imgH="5238095" progId="">
                      <p:embed/>
                    </p:oleObj>
                  </mc:Choice>
                  <mc:Fallback>
                    <p:oleObj name="Bitmap Image" r:id="rId9"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1" name="Line 21"/>
              <p:cNvSpPr>
                <a:spLocks noChangeShapeType="1"/>
              </p:cNvSpPr>
              <p:nvPr/>
            </p:nvSpPr>
            <p:spPr bwMode="auto">
              <a:xfrm>
                <a:off x="331"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 name="Object 7"/>
              <p:cNvGraphicFramePr>
                <a:graphicFrameLocks noChangeAspect="1"/>
              </p:cNvGraphicFramePr>
              <p:nvPr/>
            </p:nvGraphicFramePr>
            <p:xfrm>
              <a:off x="200" y="2514"/>
              <a:ext cx="263" cy="206"/>
            </p:xfrm>
            <a:graphic>
              <a:graphicData uri="http://schemas.openxmlformats.org/presentationml/2006/ole">
                <mc:AlternateContent xmlns:mc="http://schemas.openxmlformats.org/markup-compatibility/2006">
                  <mc:Choice xmlns:v="urn:schemas-microsoft-com:vml" Requires="v">
                    <p:oleObj spid="_x0000_s1488" name="Bitmap Image" r:id="rId10" imgW="9142857" imgH="5238095" progId="">
                      <p:embed/>
                    </p:oleObj>
                  </mc:Choice>
                  <mc:Fallback>
                    <p:oleObj name="Bitmap Image" r:id="rId10"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3" name="Object 8"/>
              <p:cNvGraphicFramePr>
                <a:graphicFrameLocks noChangeAspect="1"/>
              </p:cNvGraphicFramePr>
              <p:nvPr/>
            </p:nvGraphicFramePr>
            <p:xfrm>
              <a:off x="594" y="2514"/>
              <a:ext cx="263" cy="206"/>
            </p:xfrm>
            <a:graphic>
              <a:graphicData uri="http://schemas.openxmlformats.org/presentationml/2006/ole">
                <mc:AlternateContent xmlns:mc="http://schemas.openxmlformats.org/markup-compatibility/2006">
                  <mc:Choice xmlns:v="urn:schemas-microsoft-com:vml" Requires="v">
                    <p:oleObj spid="_x0000_s1489" name="Bitmap Image" r:id="rId11" imgW="9142857" imgH="5238095" progId="">
                      <p:embed/>
                    </p:oleObj>
                  </mc:Choice>
                  <mc:Fallback>
                    <p:oleObj name="Bitmap Image" r:id="rId11"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4" name="Object 9"/>
              <p:cNvGraphicFramePr>
                <a:graphicFrameLocks noChangeAspect="1"/>
              </p:cNvGraphicFramePr>
              <p:nvPr/>
            </p:nvGraphicFramePr>
            <p:xfrm>
              <a:off x="594" y="2856"/>
              <a:ext cx="263" cy="206"/>
            </p:xfrm>
            <a:graphic>
              <a:graphicData uri="http://schemas.openxmlformats.org/presentationml/2006/ole">
                <mc:AlternateContent xmlns:mc="http://schemas.openxmlformats.org/markup-compatibility/2006">
                  <mc:Choice xmlns:v="urn:schemas-microsoft-com:vml" Requires="v">
                    <p:oleObj spid="_x0000_s1490" name="Bitmap Image" r:id="rId12" imgW="9142857" imgH="5238095" progId="">
                      <p:embed/>
                    </p:oleObj>
                  </mc:Choice>
                  <mc:Fallback>
                    <p:oleObj name="Bitmap Image" r:id="rId12"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5" name="Line 25"/>
              <p:cNvSpPr>
                <a:spLocks noChangeShapeType="1"/>
              </p:cNvSpPr>
              <p:nvPr/>
            </p:nvSpPr>
            <p:spPr bwMode="auto">
              <a:xfrm>
                <a:off x="725"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6" name="Line 26"/>
              <p:cNvSpPr>
                <a:spLocks noChangeShapeType="1"/>
              </p:cNvSpPr>
              <p:nvPr/>
            </p:nvSpPr>
            <p:spPr bwMode="auto">
              <a:xfrm rot="5400000" flipV="1">
                <a:off x="527" y="2891"/>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pSp>
      </p:grpSp>
      <p:grpSp>
        <p:nvGrpSpPr>
          <p:cNvPr id="27" name="Group 38"/>
          <p:cNvGrpSpPr>
            <a:grpSpLocks/>
          </p:cNvGrpSpPr>
          <p:nvPr/>
        </p:nvGrpSpPr>
        <p:grpSpPr bwMode="auto">
          <a:xfrm>
            <a:off x="390525" y="2979738"/>
            <a:ext cx="1800225" cy="808037"/>
            <a:chOff x="210" y="2451"/>
            <a:chExt cx="1134" cy="918"/>
          </a:xfrm>
        </p:grpSpPr>
        <p:sp>
          <p:nvSpPr>
            <p:cNvPr id="28" name="Cloud"/>
            <p:cNvSpPr>
              <a:spLocks noChangeAspect="1" noEditPoints="1" noChangeArrowheads="1"/>
            </p:cNvSpPr>
            <p:nvPr/>
          </p:nvSpPr>
          <p:spPr bwMode="auto">
            <a:xfrm>
              <a:off x="210" y="245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29" name="Group 40"/>
            <p:cNvGrpSpPr>
              <a:grpSpLocks/>
            </p:cNvGrpSpPr>
            <p:nvPr/>
          </p:nvGrpSpPr>
          <p:grpSpPr bwMode="auto">
            <a:xfrm>
              <a:off x="422" y="2600"/>
              <a:ext cx="703" cy="576"/>
              <a:chOff x="422" y="2600"/>
              <a:chExt cx="703" cy="576"/>
            </a:xfrm>
          </p:grpSpPr>
          <p:graphicFrame>
            <p:nvGraphicFramePr>
              <p:cNvPr id="30" name="Object 14"/>
              <p:cNvGraphicFramePr>
                <a:graphicFrameLocks noChangeAspect="1"/>
              </p:cNvGraphicFramePr>
              <p:nvPr/>
            </p:nvGraphicFramePr>
            <p:xfrm>
              <a:off x="422" y="2970"/>
              <a:ext cx="263" cy="206"/>
            </p:xfrm>
            <a:graphic>
              <a:graphicData uri="http://schemas.openxmlformats.org/presentationml/2006/ole">
                <mc:AlternateContent xmlns:mc="http://schemas.openxmlformats.org/markup-compatibility/2006">
                  <mc:Choice xmlns:v="urn:schemas-microsoft-com:vml" Requires="v">
                    <p:oleObj spid="_x0000_s1491" name="Bitmap Image" r:id="rId13" imgW="9142857" imgH="5238095" progId="">
                      <p:embed/>
                    </p:oleObj>
                  </mc:Choice>
                  <mc:Fallback>
                    <p:oleObj name="Bitmap Image" r:id="rId13"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 y="2970"/>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31" name="Line 42"/>
              <p:cNvSpPr>
                <a:spLocks noChangeShapeType="1"/>
              </p:cNvSpPr>
              <p:nvPr/>
            </p:nvSpPr>
            <p:spPr bwMode="auto">
              <a:xfrm>
                <a:off x="553" y="2831"/>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32" name="Line 43"/>
              <p:cNvSpPr>
                <a:spLocks noChangeShapeType="1"/>
              </p:cNvSpPr>
              <p:nvPr/>
            </p:nvSpPr>
            <p:spPr bwMode="auto">
              <a:xfrm rot="5400000" flipV="1">
                <a:off x="749" y="3005"/>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33" name="Line 44"/>
              <p:cNvSpPr>
                <a:spLocks noChangeShapeType="1"/>
              </p:cNvSpPr>
              <p:nvPr/>
            </p:nvSpPr>
            <p:spPr bwMode="auto">
              <a:xfrm rot="5400000" flipV="1">
                <a:off x="564" y="2833"/>
                <a:ext cx="379" cy="16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34" name="Object 15"/>
              <p:cNvGraphicFramePr>
                <a:graphicFrameLocks noChangeAspect="1"/>
              </p:cNvGraphicFramePr>
              <p:nvPr/>
            </p:nvGraphicFramePr>
            <p:xfrm>
              <a:off x="422" y="2628"/>
              <a:ext cx="263" cy="206"/>
            </p:xfrm>
            <a:graphic>
              <a:graphicData uri="http://schemas.openxmlformats.org/presentationml/2006/ole">
                <mc:AlternateContent xmlns:mc="http://schemas.openxmlformats.org/markup-compatibility/2006">
                  <mc:Choice xmlns:v="urn:schemas-microsoft-com:vml" Requires="v">
                    <p:oleObj spid="_x0000_s1492" name="Bitmap Image" r:id="rId14" imgW="9142857" imgH="5238095" progId="">
                      <p:embed/>
                    </p:oleObj>
                  </mc:Choice>
                  <mc:Fallback>
                    <p:oleObj name="Bitmap Image" r:id="rId14"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 y="2628"/>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35" name="Object 16"/>
              <p:cNvGraphicFramePr>
                <a:graphicFrameLocks noChangeAspect="1"/>
              </p:cNvGraphicFramePr>
              <p:nvPr/>
            </p:nvGraphicFramePr>
            <p:xfrm>
              <a:off x="816" y="2970"/>
              <a:ext cx="263" cy="206"/>
            </p:xfrm>
            <a:graphic>
              <a:graphicData uri="http://schemas.openxmlformats.org/presentationml/2006/ole">
                <mc:AlternateContent xmlns:mc="http://schemas.openxmlformats.org/markup-compatibility/2006">
                  <mc:Choice xmlns:v="urn:schemas-microsoft-com:vml" Requires="v">
                    <p:oleObj spid="_x0000_s1493" name="Bitmap Image" r:id="rId15" imgW="9142857" imgH="5238095" progId="">
                      <p:embed/>
                    </p:oleObj>
                  </mc:Choice>
                  <mc:Fallback>
                    <p:oleObj name="Bitmap Image" r:id="rId15"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 y="2970"/>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36" name="Line 47"/>
              <p:cNvSpPr>
                <a:spLocks noChangeShapeType="1"/>
              </p:cNvSpPr>
              <p:nvPr/>
            </p:nvSpPr>
            <p:spPr bwMode="auto">
              <a:xfrm flipH="1">
                <a:off x="947" y="2850"/>
                <a:ext cx="1" cy="17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37" name="computr1"/>
              <p:cNvSpPr>
                <a:spLocks noEditPoints="1" noChangeArrowheads="1"/>
              </p:cNvSpPr>
              <p:nvPr/>
            </p:nvSpPr>
            <p:spPr bwMode="auto">
              <a:xfrm>
                <a:off x="873" y="2600"/>
                <a:ext cx="252" cy="25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886 w 21600"/>
                  <a:gd name="T43" fmla="*/ 2571 h 21600"/>
                  <a:gd name="T44" fmla="*/ 16714 w 21600"/>
                  <a:gd name="T45" fmla="*/ 11143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C0C0C0"/>
              </a:solidFill>
              <a:ln w="28575">
                <a:solidFill>
                  <a:schemeClr val="tx1"/>
                </a:solidFill>
                <a:miter lim="800000"/>
                <a:headEnd/>
                <a:tailEnd/>
              </a:ln>
            </p:spPr>
            <p:txBody>
              <a:bodyPr/>
              <a:lstStyle/>
              <a:p>
                <a:endParaRPr lang="en-US" sz="1400">
                  <a:latin typeface="+mn-lt"/>
                </a:endParaRPr>
              </a:p>
            </p:txBody>
          </p:sp>
        </p:grpSp>
      </p:grpSp>
      <p:sp>
        <p:nvSpPr>
          <p:cNvPr id="38" name="Text Box 61"/>
          <p:cNvSpPr txBox="1">
            <a:spLocks noChangeArrowheads="1"/>
          </p:cNvSpPr>
          <p:nvPr/>
        </p:nvSpPr>
        <p:spPr bwMode="auto">
          <a:xfrm>
            <a:off x="533400" y="2133600"/>
            <a:ext cx="9144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latin typeface="+mn-lt"/>
              </a:rPr>
              <a:t>Source</a:t>
            </a:r>
          </a:p>
          <a:p>
            <a:pPr algn="ctr" eaLnBrk="1" hangingPunct="1"/>
            <a:r>
              <a:rPr lang="en-US" sz="1400">
                <a:latin typeface="+mn-lt"/>
              </a:rPr>
              <a:t>Campus</a:t>
            </a:r>
          </a:p>
        </p:txBody>
      </p:sp>
      <p:sp>
        <p:nvSpPr>
          <p:cNvPr id="39" name="Text Box 62"/>
          <p:cNvSpPr txBox="1">
            <a:spLocks noChangeArrowheads="1"/>
          </p:cNvSpPr>
          <p:nvPr/>
        </p:nvSpPr>
        <p:spPr bwMode="auto">
          <a:xfrm>
            <a:off x="4190732" y="2133600"/>
            <a:ext cx="9831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endParaRPr lang="en-US" sz="1400">
              <a:latin typeface="+mn-lt"/>
            </a:endParaRPr>
          </a:p>
          <a:p>
            <a:pPr algn="ctr" eaLnBrk="1" hangingPunct="1"/>
            <a:r>
              <a:rPr lang="en-US" sz="1400">
                <a:latin typeface="+mn-lt"/>
              </a:rPr>
              <a:t>Backbone</a:t>
            </a:r>
          </a:p>
        </p:txBody>
      </p:sp>
      <p:sp>
        <p:nvSpPr>
          <p:cNvPr id="40" name="Line 65"/>
          <p:cNvSpPr>
            <a:spLocks noChangeShapeType="1"/>
          </p:cNvSpPr>
          <p:nvPr/>
        </p:nvSpPr>
        <p:spPr bwMode="auto">
          <a:xfrm>
            <a:off x="1860550" y="3641725"/>
            <a:ext cx="414338" cy="239713"/>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41" name="Line 67"/>
          <p:cNvSpPr>
            <a:spLocks noChangeShapeType="1"/>
          </p:cNvSpPr>
          <p:nvPr/>
        </p:nvSpPr>
        <p:spPr bwMode="auto">
          <a:xfrm flipH="1">
            <a:off x="3567113" y="3659188"/>
            <a:ext cx="334962" cy="1651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42" name="Text Box 86"/>
          <p:cNvSpPr txBox="1">
            <a:spLocks noChangeArrowheads="1"/>
          </p:cNvSpPr>
          <p:nvPr/>
        </p:nvSpPr>
        <p:spPr bwMode="auto">
          <a:xfrm>
            <a:off x="1866849" y="3028950"/>
            <a:ext cx="138216" cy="233910"/>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 tIns="9144" rIns="9144" bIns="9144">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latin typeface="+mn-lt"/>
              </a:rPr>
              <a:t>S</a:t>
            </a:r>
          </a:p>
        </p:txBody>
      </p:sp>
      <p:sp>
        <p:nvSpPr>
          <p:cNvPr id="43" name="Text Box 63"/>
          <p:cNvSpPr txBox="1">
            <a:spLocks noChangeArrowheads="1"/>
          </p:cNvSpPr>
          <p:nvPr/>
        </p:nvSpPr>
        <p:spPr bwMode="auto">
          <a:xfrm>
            <a:off x="2440960" y="4876800"/>
            <a:ext cx="6933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latin typeface="+mn-lt"/>
              </a:rPr>
              <a:t>NREN</a:t>
            </a:r>
          </a:p>
          <a:p>
            <a:pPr algn="ctr" eaLnBrk="1" hangingPunct="1"/>
            <a:endParaRPr lang="en-US" sz="1400">
              <a:latin typeface="+mn-lt"/>
            </a:endParaRPr>
          </a:p>
        </p:txBody>
      </p:sp>
      <p:sp>
        <p:nvSpPr>
          <p:cNvPr id="44" name="TextBox 72"/>
          <p:cNvSpPr txBox="1">
            <a:spLocks noChangeArrowheads="1"/>
          </p:cNvSpPr>
          <p:nvPr/>
        </p:nvSpPr>
        <p:spPr bwMode="auto">
          <a:xfrm>
            <a:off x="2022475" y="1524000"/>
            <a:ext cx="22288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FF0000"/>
                </a:solidFill>
                <a:latin typeface="+mn-lt"/>
              </a:rPr>
              <a:t>Congested or faulty links between domains</a:t>
            </a:r>
          </a:p>
        </p:txBody>
      </p:sp>
      <p:cxnSp>
        <p:nvCxnSpPr>
          <p:cNvPr id="45" name="Straight Arrow Connector 44"/>
          <p:cNvCxnSpPr>
            <a:stCxn id="44" idx="2"/>
          </p:cNvCxnSpPr>
          <p:nvPr/>
        </p:nvCxnSpPr>
        <p:spPr>
          <a:xfrm>
            <a:off x="3136900" y="2047220"/>
            <a:ext cx="430213" cy="150878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6" name="TextBox 72"/>
          <p:cNvSpPr txBox="1">
            <a:spLocks noChangeArrowheads="1"/>
          </p:cNvSpPr>
          <p:nvPr/>
        </p:nvSpPr>
        <p:spPr bwMode="auto">
          <a:xfrm>
            <a:off x="22225" y="5076825"/>
            <a:ext cx="19907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FF0000"/>
                </a:solidFill>
                <a:latin typeface="+mn-lt"/>
              </a:rPr>
              <a:t>Congested intra- campus links</a:t>
            </a:r>
          </a:p>
        </p:txBody>
      </p:sp>
      <p:cxnSp>
        <p:nvCxnSpPr>
          <p:cNvPr id="47" name="Straight Arrow Connector 46"/>
          <p:cNvCxnSpPr/>
          <p:nvPr/>
        </p:nvCxnSpPr>
        <p:spPr>
          <a:xfrm flipV="1">
            <a:off x="727075" y="4021138"/>
            <a:ext cx="207963" cy="105568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9" name="Text Box 84"/>
          <p:cNvSpPr txBox="1">
            <a:spLocks noChangeArrowheads="1"/>
          </p:cNvSpPr>
          <p:nvPr/>
        </p:nvSpPr>
        <p:spPr bwMode="auto">
          <a:xfrm>
            <a:off x="8550760" y="2951041"/>
            <a:ext cx="148122" cy="233910"/>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 tIns="9144" rIns="9144" bIns="9144">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latin typeface="+mn-lt"/>
              </a:rPr>
              <a:t>D</a:t>
            </a:r>
          </a:p>
        </p:txBody>
      </p:sp>
      <p:sp>
        <p:nvSpPr>
          <p:cNvPr id="50" name="Text Box 61"/>
          <p:cNvSpPr txBox="1">
            <a:spLocks noChangeArrowheads="1"/>
          </p:cNvSpPr>
          <p:nvPr/>
        </p:nvSpPr>
        <p:spPr bwMode="auto">
          <a:xfrm>
            <a:off x="7631113" y="2395210"/>
            <a:ext cx="108287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latin typeface="+mn-lt"/>
              </a:rPr>
              <a:t>Destination</a:t>
            </a:r>
          </a:p>
          <a:p>
            <a:pPr algn="ctr" eaLnBrk="1" hangingPunct="1"/>
            <a:r>
              <a:rPr lang="en-US" sz="1400" dirty="0">
                <a:latin typeface="+mn-lt"/>
              </a:rPr>
              <a:t>Campus</a:t>
            </a:r>
          </a:p>
        </p:txBody>
      </p:sp>
      <p:sp>
        <p:nvSpPr>
          <p:cNvPr id="51" name="TextBox 90"/>
          <p:cNvSpPr txBox="1">
            <a:spLocks noChangeArrowheads="1"/>
          </p:cNvSpPr>
          <p:nvPr/>
        </p:nvSpPr>
        <p:spPr bwMode="auto">
          <a:xfrm>
            <a:off x="5410200" y="1635780"/>
            <a:ext cx="2895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FF0000"/>
                </a:solidFill>
                <a:latin typeface="+mn-lt"/>
              </a:rPr>
              <a:t>Latency dependant problems inside domains with small RTT</a:t>
            </a:r>
          </a:p>
        </p:txBody>
      </p:sp>
      <p:cxnSp>
        <p:nvCxnSpPr>
          <p:cNvPr id="52" name="Straight Arrow Connector 51"/>
          <p:cNvCxnSpPr/>
          <p:nvPr/>
        </p:nvCxnSpPr>
        <p:spPr>
          <a:xfrm>
            <a:off x="6807200" y="2235200"/>
            <a:ext cx="866776" cy="94975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nvGrpSpPr>
          <p:cNvPr id="53" name="Group 27"/>
          <p:cNvGrpSpPr>
            <a:grpSpLocks/>
          </p:cNvGrpSpPr>
          <p:nvPr/>
        </p:nvGrpSpPr>
        <p:grpSpPr bwMode="auto">
          <a:xfrm>
            <a:off x="5256213" y="3776663"/>
            <a:ext cx="1800225" cy="806450"/>
            <a:chOff x="1134" y="2661"/>
            <a:chExt cx="1134" cy="918"/>
          </a:xfrm>
        </p:grpSpPr>
        <p:sp>
          <p:nvSpPr>
            <p:cNvPr id="54" name="Cloud"/>
            <p:cNvSpPr>
              <a:spLocks noChangeAspect="1" noEditPoints="1" noChangeArrowheads="1"/>
            </p:cNvSpPr>
            <p:nvPr/>
          </p:nvSpPr>
          <p:spPr bwMode="auto">
            <a:xfrm>
              <a:off x="1134" y="266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55" name="Group 29"/>
            <p:cNvGrpSpPr>
              <a:grpSpLocks/>
            </p:cNvGrpSpPr>
            <p:nvPr/>
          </p:nvGrpSpPr>
          <p:grpSpPr bwMode="auto">
            <a:xfrm>
              <a:off x="1346" y="2838"/>
              <a:ext cx="657" cy="548"/>
              <a:chOff x="200" y="2514"/>
              <a:chExt cx="657" cy="548"/>
            </a:xfrm>
          </p:grpSpPr>
          <p:sp>
            <p:nvSpPr>
              <p:cNvPr id="56" name="Line 30"/>
              <p:cNvSpPr>
                <a:spLocks noChangeShapeType="1"/>
              </p:cNvSpPr>
              <p:nvPr/>
            </p:nvSpPr>
            <p:spPr bwMode="auto">
              <a:xfrm rot="5400000" flipV="1">
                <a:off x="527" y="2549"/>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57" name="Object 10"/>
              <p:cNvGraphicFramePr>
                <a:graphicFrameLocks noChangeAspect="1"/>
              </p:cNvGraphicFramePr>
              <p:nvPr/>
            </p:nvGraphicFramePr>
            <p:xfrm>
              <a:off x="200" y="2856"/>
              <a:ext cx="263" cy="206"/>
            </p:xfrm>
            <a:graphic>
              <a:graphicData uri="http://schemas.openxmlformats.org/presentationml/2006/ole">
                <mc:AlternateContent xmlns:mc="http://schemas.openxmlformats.org/markup-compatibility/2006">
                  <mc:Choice xmlns:v="urn:schemas-microsoft-com:vml" Requires="v">
                    <p:oleObj spid="_x0000_s1494" name="Bitmap Image" r:id="rId16" imgW="9142857" imgH="5238095" progId="">
                      <p:embed/>
                    </p:oleObj>
                  </mc:Choice>
                  <mc:Fallback>
                    <p:oleObj name="Bitmap Image" r:id="rId16"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58" name="Line 32"/>
              <p:cNvSpPr>
                <a:spLocks noChangeShapeType="1"/>
              </p:cNvSpPr>
              <p:nvPr/>
            </p:nvSpPr>
            <p:spPr bwMode="auto">
              <a:xfrm>
                <a:off x="331"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59" name="Object 11"/>
              <p:cNvGraphicFramePr>
                <a:graphicFrameLocks noChangeAspect="1"/>
              </p:cNvGraphicFramePr>
              <p:nvPr/>
            </p:nvGraphicFramePr>
            <p:xfrm>
              <a:off x="200" y="2514"/>
              <a:ext cx="263" cy="206"/>
            </p:xfrm>
            <a:graphic>
              <a:graphicData uri="http://schemas.openxmlformats.org/presentationml/2006/ole">
                <mc:AlternateContent xmlns:mc="http://schemas.openxmlformats.org/markup-compatibility/2006">
                  <mc:Choice xmlns:v="urn:schemas-microsoft-com:vml" Requires="v">
                    <p:oleObj spid="_x0000_s1495" name="Bitmap Image" r:id="rId17" imgW="9142857" imgH="5238095" progId="">
                      <p:embed/>
                    </p:oleObj>
                  </mc:Choice>
                  <mc:Fallback>
                    <p:oleObj name="Bitmap Image" r:id="rId17"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60" name="Object 12"/>
              <p:cNvGraphicFramePr>
                <a:graphicFrameLocks noChangeAspect="1"/>
              </p:cNvGraphicFramePr>
              <p:nvPr/>
            </p:nvGraphicFramePr>
            <p:xfrm>
              <a:off x="594" y="2514"/>
              <a:ext cx="263" cy="206"/>
            </p:xfrm>
            <a:graphic>
              <a:graphicData uri="http://schemas.openxmlformats.org/presentationml/2006/ole">
                <mc:AlternateContent xmlns:mc="http://schemas.openxmlformats.org/markup-compatibility/2006">
                  <mc:Choice xmlns:v="urn:schemas-microsoft-com:vml" Requires="v">
                    <p:oleObj spid="_x0000_s1496" name="Bitmap Image" r:id="rId18" imgW="9142857" imgH="5238095" progId="">
                      <p:embed/>
                    </p:oleObj>
                  </mc:Choice>
                  <mc:Fallback>
                    <p:oleObj name="Bitmap Image" r:id="rId18"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61" name="Object 13"/>
              <p:cNvGraphicFramePr>
                <a:graphicFrameLocks noChangeAspect="1"/>
              </p:cNvGraphicFramePr>
              <p:nvPr/>
            </p:nvGraphicFramePr>
            <p:xfrm>
              <a:off x="594" y="2856"/>
              <a:ext cx="263" cy="206"/>
            </p:xfrm>
            <a:graphic>
              <a:graphicData uri="http://schemas.openxmlformats.org/presentationml/2006/ole">
                <mc:AlternateContent xmlns:mc="http://schemas.openxmlformats.org/markup-compatibility/2006">
                  <mc:Choice xmlns:v="urn:schemas-microsoft-com:vml" Requires="v">
                    <p:oleObj spid="_x0000_s1497" name="Bitmap Image" r:id="rId19" imgW="9142857" imgH="5238095" progId="">
                      <p:embed/>
                    </p:oleObj>
                  </mc:Choice>
                  <mc:Fallback>
                    <p:oleObj name="Bitmap Image" r:id="rId19"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62" name="Line 36"/>
              <p:cNvSpPr>
                <a:spLocks noChangeShapeType="1"/>
              </p:cNvSpPr>
              <p:nvPr/>
            </p:nvSpPr>
            <p:spPr bwMode="auto">
              <a:xfrm>
                <a:off x="725"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63" name="Line 37"/>
              <p:cNvSpPr>
                <a:spLocks noChangeShapeType="1"/>
              </p:cNvSpPr>
              <p:nvPr/>
            </p:nvSpPr>
            <p:spPr bwMode="auto">
              <a:xfrm rot="5400000" flipV="1">
                <a:off x="527" y="2891"/>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pSp>
      </p:grpSp>
      <p:sp>
        <p:nvSpPr>
          <p:cNvPr id="64" name="Text Box 63"/>
          <p:cNvSpPr txBox="1">
            <a:spLocks noChangeArrowheads="1"/>
          </p:cNvSpPr>
          <p:nvPr/>
        </p:nvSpPr>
        <p:spPr bwMode="auto">
          <a:xfrm>
            <a:off x="5562811" y="4953000"/>
            <a:ext cx="8933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latin typeface="+mn-lt"/>
              </a:rPr>
              <a:t>Regional</a:t>
            </a:r>
          </a:p>
        </p:txBody>
      </p:sp>
      <p:sp>
        <p:nvSpPr>
          <p:cNvPr id="65" name="Line 66"/>
          <p:cNvSpPr>
            <a:spLocks noChangeShapeType="1"/>
          </p:cNvSpPr>
          <p:nvPr/>
        </p:nvSpPr>
        <p:spPr bwMode="auto">
          <a:xfrm>
            <a:off x="5130800" y="3641725"/>
            <a:ext cx="404813" cy="2317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66" name="Line 68"/>
          <p:cNvSpPr>
            <a:spLocks noChangeShapeType="1"/>
          </p:cNvSpPr>
          <p:nvPr/>
        </p:nvSpPr>
        <p:spPr bwMode="auto">
          <a:xfrm flipH="1">
            <a:off x="6807200" y="3659188"/>
            <a:ext cx="320675" cy="16351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pSp>
        <p:nvGrpSpPr>
          <p:cNvPr id="67" name="Group 38"/>
          <p:cNvGrpSpPr>
            <a:grpSpLocks/>
          </p:cNvGrpSpPr>
          <p:nvPr/>
        </p:nvGrpSpPr>
        <p:grpSpPr bwMode="auto">
          <a:xfrm>
            <a:off x="7129463" y="3184951"/>
            <a:ext cx="1800225" cy="808037"/>
            <a:chOff x="210" y="2451"/>
            <a:chExt cx="1134" cy="918"/>
          </a:xfrm>
        </p:grpSpPr>
        <p:sp>
          <p:nvSpPr>
            <p:cNvPr id="68" name="Cloud"/>
            <p:cNvSpPr>
              <a:spLocks noChangeAspect="1" noEditPoints="1" noChangeArrowheads="1"/>
            </p:cNvSpPr>
            <p:nvPr/>
          </p:nvSpPr>
          <p:spPr bwMode="auto">
            <a:xfrm>
              <a:off x="210" y="245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69" name="Group 40"/>
            <p:cNvGrpSpPr>
              <a:grpSpLocks/>
            </p:cNvGrpSpPr>
            <p:nvPr/>
          </p:nvGrpSpPr>
          <p:grpSpPr bwMode="auto">
            <a:xfrm>
              <a:off x="422" y="2600"/>
              <a:ext cx="703" cy="576"/>
              <a:chOff x="422" y="2600"/>
              <a:chExt cx="703" cy="576"/>
            </a:xfrm>
          </p:grpSpPr>
          <p:graphicFrame>
            <p:nvGraphicFramePr>
              <p:cNvPr id="70" name="Object 14"/>
              <p:cNvGraphicFramePr>
                <a:graphicFrameLocks noChangeAspect="1"/>
              </p:cNvGraphicFramePr>
              <p:nvPr/>
            </p:nvGraphicFramePr>
            <p:xfrm>
              <a:off x="422" y="2970"/>
              <a:ext cx="263" cy="206"/>
            </p:xfrm>
            <a:graphic>
              <a:graphicData uri="http://schemas.openxmlformats.org/presentationml/2006/ole">
                <mc:AlternateContent xmlns:mc="http://schemas.openxmlformats.org/markup-compatibility/2006">
                  <mc:Choice xmlns:v="urn:schemas-microsoft-com:vml" Requires="v">
                    <p:oleObj spid="_x0000_s1498" name="Bitmap Image" r:id="rId20" imgW="9142857" imgH="5238095" progId="">
                      <p:embed/>
                    </p:oleObj>
                  </mc:Choice>
                  <mc:Fallback>
                    <p:oleObj name="Bitmap Image" r:id="rId20"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 y="2970"/>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71" name="Line 42"/>
              <p:cNvSpPr>
                <a:spLocks noChangeShapeType="1"/>
              </p:cNvSpPr>
              <p:nvPr/>
            </p:nvSpPr>
            <p:spPr bwMode="auto">
              <a:xfrm>
                <a:off x="553" y="2831"/>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72" name="Line 43"/>
              <p:cNvSpPr>
                <a:spLocks noChangeShapeType="1"/>
              </p:cNvSpPr>
              <p:nvPr/>
            </p:nvSpPr>
            <p:spPr bwMode="auto">
              <a:xfrm rot="5400000" flipV="1">
                <a:off x="749" y="3005"/>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73" name="Line 44"/>
              <p:cNvSpPr>
                <a:spLocks noChangeShapeType="1"/>
              </p:cNvSpPr>
              <p:nvPr/>
            </p:nvSpPr>
            <p:spPr bwMode="auto">
              <a:xfrm rot="5400000" flipV="1">
                <a:off x="564" y="2833"/>
                <a:ext cx="379" cy="168"/>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74" name="Object 15"/>
              <p:cNvGraphicFramePr>
                <a:graphicFrameLocks noChangeAspect="1"/>
              </p:cNvGraphicFramePr>
              <p:nvPr/>
            </p:nvGraphicFramePr>
            <p:xfrm>
              <a:off x="422" y="2628"/>
              <a:ext cx="263" cy="206"/>
            </p:xfrm>
            <a:graphic>
              <a:graphicData uri="http://schemas.openxmlformats.org/presentationml/2006/ole">
                <mc:AlternateContent xmlns:mc="http://schemas.openxmlformats.org/markup-compatibility/2006">
                  <mc:Choice xmlns:v="urn:schemas-microsoft-com:vml" Requires="v">
                    <p:oleObj spid="_x0000_s1499" name="Bitmap Image" r:id="rId21" imgW="9142857" imgH="5238095" progId="">
                      <p:embed/>
                    </p:oleObj>
                  </mc:Choice>
                  <mc:Fallback>
                    <p:oleObj name="Bitmap Image" r:id="rId21"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 y="2628"/>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75" name="Object 16"/>
              <p:cNvGraphicFramePr>
                <a:graphicFrameLocks noChangeAspect="1"/>
              </p:cNvGraphicFramePr>
              <p:nvPr/>
            </p:nvGraphicFramePr>
            <p:xfrm>
              <a:off x="816" y="2970"/>
              <a:ext cx="263" cy="206"/>
            </p:xfrm>
            <a:graphic>
              <a:graphicData uri="http://schemas.openxmlformats.org/presentationml/2006/ole">
                <mc:AlternateContent xmlns:mc="http://schemas.openxmlformats.org/markup-compatibility/2006">
                  <mc:Choice xmlns:v="urn:schemas-microsoft-com:vml" Requires="v">
                    <p:oleObj spid="_x0000_s1500" name="Bitmap Image" r:id="rId22" imgW="9142857" imgH="5238095" progId="">
                      <p:embed/>
                    </p:oleObj>
                  </mc:Choice>
                  <mc:Fallback>
                    <p:oleObj name="Bitmap Image" r:id="rId22" imgW="9142857" imgH="523809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 y="2970"/>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76" name="Line 47"/>
              <p:cNvSpPr>
                <a:spLocks noChangeShapeType="1"/>
              </p:cNvSpPr>
              <p:nvPr/>
            </p:nvSpPr>
            <p:spPr bwMode="auto">
              <a:xfrm flipH="1">
                <a:off x="947" y="2850"/>
                <a:ext cx="1" cy="17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77" name="computr1"/>
              <p:cNvSpPr>
                <a:spLocks noEditPoints="1" noChangeArrowheads="1"/>
              </p:cNvSpPr>
              <p:nvPr/>
            </p:nvSpPr>
            <p:spPr bwMode="auto">
              <a:xfrm>
                <a:off x="873" y="2600"/>
                <a:ext cx="252" cy="25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886 w 21600"/>
                  <a:gd name="T43" fmla="*/ 2571 h 21600"/>
                  <a:gd name="T44" fmla="*/ 16714 w 21600"/>
                  <a:gd name="T45" fmla="*/ 11143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C0C0C0"/>
              </a:solidFill>
              <a:ln w="28575">
                <a:solidFill>
                  <a:schemeClr val="tx1"/>
                </a:solidFill>
                <a:miter lim="800000"/>
                <a:headEnd/>
                <a:tailEnd/>
              </a:ln>
            </p:spPr>
            <p:txBody>
              <a:bodyPr/>
              <a:lstStyle/>
              <a:p>
                <a:endParaRPr lang="en-US" sz="1400">
                  <a:latin typeface="+mn-lt"/>
                </a:endParaRPr>
              </a:p>
            </p:txBody>
          </p:sp>
        </p:grpSp>
      </p:grpSp>
      <p:sp>
        <p:nvSpPr>
          <p:cNvPr id="7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a:t>
            </a:fld>
            <a:r>
              <a:rPr lang="en-US" sz="800" dirty="0">
                <a:solidFill>
                  <a:prstClr val="black"/>
                </a:solidFill>
                <a:latin typeface="Arial"/>
              </a:rPr>
              <a:t> – ESnet Science Engagement (</a:t>
            </a:r>
            <a:r>
              <a:rPr lang="en-US" sz="800" dirty="0">
                <a:solidFill>
                  <a:prstClr val="black"/>
                </a:solidFill>
                <a:latin typeface="Arial"/>
                <a:hlinkClick r:id="rId2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431788948"/>
      </p:ext>
    </p:extLst>
  </p:cSld>
  <p:clrMapOvr>
    <a:masterClrMapping/>
  </p:clrMapOvr>
  <p:timing>
    <p:tnLst>
      <p:par>
        <p:cTn xmlns:p14="http://schemas.microsoft.com/office/powerpoint/2010/mai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Common Pitfalls – Summary</a:t>
            </a:r>
            <a:endParaRPr lang="en-US" dirty="0"/>
          </a:p>
        </p:txBody>
      </p:sp>
      <p:sp>
        <p:nvSpPr>
          <p:cNvPr id="7" name="Content Placeholder 6"/>
          <p:cNvSpPr>
            <a:spLocks noGrp="1"/>
          </p:cNvSpPr>
          <p:nvPr>
            <p:ph idx="1"/>
          </p:nvPr>
        </p:nvSpPr>
        <p:spPr>
          <a:xfrm>
            <a:off x="457199" y="1600201"/>
            <a:ext cx="8229601" cy="4344484"/>
          </a:xfrm>
        </p:spPr>
        <p:txBody>
          <a:bodyPr>
            <a:normAutofit fontScale="70000" lnSpcReduction="20000"/>
          </a:bodyPr>
          <a:lstStyle/>
          <a:p>
            <a:r>
              <a:rPr lang="en-US" dirty="0" smtClean="0"/>
              <a:t>When in doubt – test again!</a:t>
            </a:r>
          </a:p>
          <a:p>
            <a:pPr lvl="1"/>
            <a:r>
              <a:rPr lang="en-US" dirty="0" smtClean="0"/>
              <a:t>Diagnostic tests are informative – and they should provide more insight into the regular stuff (still do regular testing, of course)</a:t>
            </a:r>
          </a:p>
          <a:p>
            <a:pPr lvl="1"/>
            <a:r>
              <a:rPr lang="en-US" dirty="0" smtClean="0"/>
              <a:t>Be prepared to divide up a path as need be</a:t>
            </a:r>
          </a:p>
          <a:p>
            <a:r>
              <a:rPr lang="en-US" dirty="0" smtClean="0"/>
              <a:t>A poor carpenter blames his tools</a:t>
            </a:r>
          </a:p>
          <a:p>
            <a:pPr lvl="1"/>
            <a:r>
              <a:rPr lang="en-US" dirty="0" smtClean="0"/>
              <a:t>The tools are only as good as the people using them, do it methodically</a:t>
            </a:r>
          </a:p>
          <a:p>
            <a:pPr lvl="1"/>
            <a:r>
              <a:rPr lang="en-US" dirty="0" smtClean="0"/>
              <a:t>Trust the results – remember that they are giving you a number based on the entire environment</a:t>
            </a:r>
          </a:p>
          <a:p>
            <a:r>
              <a:rPr lang="en-US" dirty="0" smtClean="0"/>
              <a:t>If the site isn’t using </a:t>
            </a:r>
            <a:r>
              <a:rPr lang="en-US" dirty="0" err="1" smtClean="0"/>
              <a:t>perfSONAR</a:t>
            </a:r>
            <a:r>
              <a:rPr lang="en-US" dirty="0" smtClean="0"/>
              <a:t> – step 1 is to get them to do so</a:t>
            </a:r>
          </a:p>
          <a:p>
            <a:pPr lvl="1"/>
            <a:r>
              <a:rPr lang="en-US" dirty="0" smtClean="0">
                <a:hlinkClick r:id="rId2"/>
              </a:rPr>
              <a:t>http://www.perfsonar.net</a:t>
            </a:r>
            <a:r>
              <a:rPr lang="en-US" dirty="0" smtClean="0"/>
              <a:t> </a:t>
            </a:r>
          </a:p>
          <a:p>
            <a:r>
              <a:rPr lang="en-US" dirty="0" smtClean="0"/>
              <a:t>Get some help</a:t>
            </a:r>
          </a:p>
          <a:p>
            <a:pPr lvl="1"/>
            <a:r>
              <a:rPr lang="en-US" dirty="0" smtClean="0">
                <a:hlinkClick r:id="rId3"/>
              </a:rPr>
              <a:t>engage@es.net</a:t>
            </a:r>
            <a:endParaRPr lang="en-US" dirty="0" smtClean="0"/>
          </a:p>
          <a:p>
            <a:pPr lvl="1"/>
            <a:endParaRPr lang="en-US" dirty="0"/>
          </a:p>
          <a:p>
            <a:endParaRPr lang="en-US" dirty="0"/>
          </a:p>
          <a:p>
            <a:endParaRPr lang="en-US" dirty="0"/>
          </a:p>
          <a:p>
            <a:endParaRPr lang="en-US" dirty="0"/>
          </a:p>
          <a:p>
            <a:pPr marL="0" indent="0">
              <a:buNone/>
            </a:pP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60</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242343458"/>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Autofit/>
          </a:bodyPr>
          <a:lstStyle/>
          <a:p>
            <a:r>
              <a:rPr lang="en-US" sz="2700" dirty="0" smtClean="0">
                <a:solidFill>
                  <a:srgbClr val="000000"/>
                </a:solidFill>
              </a:rPr>
              <a:t>Performance Introduction &amp; Motivation</a:t>
            </a:r>
          </a:p>
          <a:p>
            <a:r>
              <a:rPr lang="en-US" sz="2700" dirty="0" err="1" smtClean="0"/>
              <a:t>perfSONAR</a:t>
            </a:r>
            <a:r>
              <a:rPr lang="en-US" sz="2700" dirty="0" smtClean="0"/>
              <a:t> Preliminaries </a:t>
            </a:r>
          </a:p>
          <a:p>
            <a:r>
              <a:rPr lang="en-US" sz="2700" dirty="0" smtClean="0"/>
              <a:t>Deployment </a:t>
            </a:r>
            <a:r>
              <a:rPr lang="en-US" sz="2700" dirty="0"/>
              <a:t>&amp; Regular Testing </a:t>
            </a:r>
            <a:endParaRPr lang="en-US" sz="2700" dirty="0" smtClean="0">
              <a:solidFill>
                <a:srgbClr val="000000"/>
              </a:solidFill>
            </a:endParaRPr>
          </a:p>
          <a:p>
            <a:r>
              <a:rPr lang="en-US" sz="2700" dirty="0" err="1" smtClean="0">
                <a:solidFill>
                  <a:srgbClr val="000000"/>
                </a:solidFill>
              </a:rPr>
              <a:t>Maddash</a:t>
            </a:r>
            <a:r>
              <a:rPr lang="en-US" sz="2700" dirty="0" smtClean="0">
                <a:solidFill>
                  <a:srgbClr val="000000"/>
                </a:solidFill>
              </a:rPr>
              <a:t> </a:t>
            </a:r>
            <a:r>
              <a:rPr lang="en-US" sz="2700" dirty="0">
                <a:solidFill>
                  <a:srgbClr val="000000"/>
                </a:solidFill>
              </a:rPr>
              <a:t>Installation &amp; </a:t>
            </a:r>
            <a:r>
              <a:rPr lang="en-US" sz="2700" dirty="0" smtClean="0">
                <a:solidFill>
                  <a:srgbClr val="000000"/>
                </a:solidFill>
              </a:rPr>
              <a:t>Use</a:t>
            </a:r>
            <a:endParaRPr lang="en-US" sz="2700" dirty="0" smtClean="0"/>
          </a:p>
          <a:p>
            <a:r>
              <a:rPr lang="en-US" sz="2700" dirty="0" smtClean="0"/>
              <a:t>Tool Use</a:t>
            </a:r>
          </a:p>
          <a:p>
            <a:r>
              <a:rPr lang="en-US" sz="2700" dirty="0" smtClean="0"/>
              <a:t>Common Pitfalls</a:t>
            </a:r>
          </a:p>
          <a:p>
            <a:r>
              <a:rPr lang="en-US" sz="2700" dirty="0" smtClean="0">
                <a:solidFill>
                  <a:srgbClr val="FF0000"/>
                </a:solidFill>
              </a:rPr>
              <a:t>Debugging Strategies </a:t>
            </a:r>
          </a:p>
          <a:p>
            <a:r>
              <a:rPr lang="en-US" sz="2700" dirty="0" smtClean="0"/>
              <a:t>Use Cases &amp; Success Stories</a:t>
            </a:r>
          </a:p>
          <a:p>
            <a:pPr marL="0" indent="0">
              <a:buNone/>
            </a:pPr>
            <a:endParaRPr lang="en-US" sz="2700"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61</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4" name="Picture 3" descr="3686560281a5397649196l.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8232" y="3345123"/>
            <a:ext cx="3151432" cy="2369877"/>
          </a:xfrm>
          <a:prstGeom prst="rect">
            <a:avLst/>
          </a:prstGeom>
        </p:spPr>
      </p:pic>
    </p:spTree>
    <p:extLst>
      <p:ext uri="{BB962C8B-B14F-4D97-AF65-F5344CB8AC3E}">
        <p14:creationId xmlns:p14="http://schemas.microsoft.com/office/powerpoint/2010/main" val="1951628914"/>
      </p:ext>
    </p:extLst>
  </p:cSld>
  <p:clrMapOvr>
    <a:masterClrMapping/>
  </p:clrMapOvr>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WAN Test Methodology – Problem Isolation</a:t>
            </a:r>
            <a:endParaRPr lang="en-US" dirty="0"/>
          </a:p>
        </p:txBody>
      </p:sp>
      <p:sp>
        <p:nvSpPr>
          <p:cNvPr id="3" name="Content Placeholder 2"/>
          <p:cNvSpPr>
            <a:spLocks noGrp="1"/>
          </p:cNvSpPr>
          <p:nvPr>
            <p:ph idx="1"/>
          </p:nvPr>
        </p:nvSpPr>
        <p:spPr>
          <a:xfrm>
            <a:off x="457200" y="1417638"/>
            <a:ext cx="8229600" cy="4708525"/>
          </a:xfrm>
        </p:spPr>
        <p:txBody>
          <a:bodyPr>
            <a:normAutofit fontScale="70000" lnSpcReduction="20000"/>
          </a:bodyPr>
          <a:lstStyle/>
          <a:p>
            <a:r>
              <a:rPr lang="en-US" dirty="0"/>
              <a:t>S</a:t>
            </a:r>
            <a:r>
              <a:rPr lang="en-US" dirty="0" smtClean="0"/>
              <a:t>egment-to-segment testing is unlikely to be helpful</a:t>
            </a:r>
          </a:p>
          <a:p>
            <a:pPr lvl="1"/>
            <a:r>
              <a:rPr lang="en-US" dirty="0" smtClean="0"/>
              <a:t>TCP dynamics will be different, and in this case all the pieces do not equal the whole</a:t>
            </a:r>
          </a:p>
          <a:p>
            <a:pPr lvl="2"/>
            <a:r>
              <a:rPr lang="en-US" dirty="0" smtClean="0"/>
              <a:t>E.g. high throughput on a 1ms path with high packet loss vs. the same segment in a longer 20ms path</a:t>
            </a:r>
          </a:p>
          <a:p>
            <a:pPr lvl="1"/>
            <a:r>
              <a:rPr lang="en-US" dirty="0" smtClean="0"/>
              <a:t>Problem links can test clean over short distances</a:t>
            </a:r>
          </a:p>
          <a:p>
            <a:pPr lvl="1"/>
            <a:r>
              <a:rPr lang="en-US" dirty="0" smtClean="0"/>
              <a:t>An exception to this is hops that go thru a firewall</a:t>
            </a:r>
          </a:p>
          <a:p>
            <a:r>
              <a:rPr lang="en-US" dirty="0" smtClean="0"/>
              <a:t>Run long-distance tests</a:t>
            </a:r>
          </a:p>
          <a:p>
            <a:pPr lvl="1"/>
            <a:r>
              <a:rPr lang="en-US" b="1" i="1" dirty="0" smtClean="0">
                <a:solidFill>
                  <a:srgbClr val="FF0000"/>
                </a:solidFill>
              </a:rPr>
              <a:t>Run the longest clean test you can</a:t>
            </a:r>
            <a:r>
              <a:rPr lang="en-US" dirty="0" smtClean="0"/>
              <a:t>, then look for the </a:t>
            </a:r>
            <a:r>
              <a:rPr lang="en-US" b="1" i="1" dirty="0" smtClean="0">
                <a:solidFill>
                  <a:srgbClr val="FF0000"/>
                </a:solidFill>
              </a:rPr>
              <a:t>shortest dirty test </a:t>
            </a:r>
            <a:r>
              <a:rPr lang="en-US" dirty="0" smtClean="0"/>
              <a:t>that includes the path of the clean test</a:t>
            </a:r>
          </a:p>
          <a:p>
            <a:r>
              <a:rPr lang="en-US" dirty="0" smtClean="0"/>
              <a:t>In order for this to work, the testers need to be already deployed when you start troubleshooting</a:t>
            </a:r>
          </a:p>
          <a:p>
            <a:pPr lvl="1"/>
            <a:r>
              <a:rPr lang="en-US" dirty="0" smtClean="0"/>
              <a:t>ESnet </a:t>
            </a:r>
            <a:r>
              <a:rPr lang="en-US" dirty="0"/>
              <a:t>has at least one perfSONAR host at each hub location.  </a:t>
            </a:r>
            <a:endParaRPr lang="en-US" dirty="0" smtClean="0"/>
          </a:p>
          <a:p>
            <a:pPr lvl="2"/>
            <a:r>
              <a:rPr lang="en-US" dirty="0" smtClean="0"/>
              <a:t>Many (most?) R&amp;E providers in the world have deployed at least 1</a:t>
            </a:r>
            <a:endParaRPr lang="en-US" dirty="0"/>
          </a:p>
          <a:p>
            <a:pPr lvl="1"/>
            <a:r>
              <a:rPr lang="en-US" dirty="0"/>
              <a:t>If your provider does not have perfSONAR </a:t>
            </a:r>
            <a:r>
              <a:rPr lang="en-US" dirty="0" smtClean="0"/>
              <a:t>deployed </a:t>
            </a:r>
            <a:r>
              <a:rPr lang="en-US" dirty="0"/>
              <a:t>ask them </a:t>
            </a:r>
            <a:r>
              <a:rPr lang="en-US" dirty="0" smtClean="0"/>
              <a:t>why, and then ask when </a:t>
            </a:r>
            <a:r>
              <a:rPr lang="en-US" dirty="0"/>
              <a:t>they will have it </a:t>
            </a:r>
            <a:r>
              <a:rPr lang="en-US" dirty="0" smtClean="0"/>
              <a:t>done</a:t>
            </a: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62</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269670809"/>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334"/>
            <a:ext cx="9143999" cy="1143000"/>
          </a:xfrm>
        </p:spPr>
        <p:txBody>
          <a:bodyPr>
            <a:normAutofit fontScale="90000"/>
          </a:bodyPr>
          <a:lstStyle/>
          <a:p>
            <a:r>
              <a:rPr lang="en-US" dirty="0" smtClean="0"/>
              <a:t>Network Performance Troubleshooting Example</a:t>
            </a:r>
            <a:endParaRPr lang="en-US" dirty="0"/>
          </a:p>
        </p:txBody>
      </p:sp>
      <p:pic>
        <p:nvPicPr>
          <p:cNvPr id="6" name="Content Placeholder 5" descr="Visio-WAN-test-methodology-v4-abstract.pdf"/>
          <p:cNvPicPr>
            <a:picLocks noGrp="1" noChangeAspect="1"/>
          </p:cNvPicPr>
          <p:nvPr>
            <p:ph idx="1"/>
          </p:nvPr>
        </p:nvPicPr>
        <p:blipFill rotWithShape="1">
          <a:blip r:embed="rId3">
            <a:extLst>
              <a:ext uri="{28A0092B-C50C-407E-A947-70E740481C1C}">
                <a14:useLocalDpi xmlns:a14="http://schemas.microsoft.com/office/drawing/2010/main" val="0"/>
              </a:ext>
            </a:extLst>
          </a:blip>
          <a:srcRect l="25208" t="10383" r="20686" b="12344"/>
          <a:stretch/>
        </p:blipFill>
        <p:spPr>
          <a:xfrm rot="5400000">
            <a:off x="1913166" y="-1758235"/>
            <a:ext cx="5657933" cy="10457141"/>
          </a:xfrm>
        </p:spPr>
      </p:pic>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63</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48576438"/>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46334"/>
            <a:ext cx="9144000" cy="1143000"/>
          </a:xfrm>
        </p:spPr>
        <p:txBody>
          <a:bodyPr>
            <a:noAutofit/>
          </a:bodyPr>
          <a:lstStyle/>
          <a:p>
            <a:r>
              <a:rPr lang="en-US" sz="4000" dirty="0" smtClean="0"/>
              <a:t>Wide Area Testing – Full Context</a:t>
            </a:r>
            <a:endParaRPr lang="en-US" sz="4000" dirty="0"/>
          </a:p>
        </p:txBody>
      </p:sp>
      <p:pic>
        <p:nvPicPr>
          <p:cNvPr id="7" name="Content Placeholder 6" descr="Visio-WAN-test-methodology-v4-baseline.pdf"/>
          <p:cNvPicPr>
            <a:picLocks noGrp="1" noChangeAspect="1"/>
          </p:cNvPicPr>
          <p:nvPr>
            <p:ph idx="1"/>
          </p:nvPr>
        </p:nvPicPr>
        <p:blipFill rotWithShape="1">
          <a:blip r:embed="rId3">
            <a:extLst>
              <a:ext uri="{28A0092B-C50C-407E-A947-70E740481C1C}">
                <a14:useLocalDpi xmlns:a14="http://schemas.microsoft.com/office/drawing/2010/main" val="0"/>
              </a:ext>
            </a:extLst>
          </a:blip>
          <a:srcRect l="21539" t="16822" r="19251" b="14455"/>
          <a:stretch/>
        </p:blipFill>
        <p:spPr>
          <a:xfrm rot="5400000">
            <a:off x="1613785" y="-322495"/>
            <a:ext cx="5105737" cy="7668694"/>
          </a:xfrm>
        </p:spPr>
      </p:pic>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64</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976143806"/>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334"/>
            <a:ext cx="9143999" cy="1143000"/>
          </a:xfrm>
        </p:spPr>
        <p:txBody>
          <a:bodyPr>
            <a:noAutofit/>
          </a:bodyPr>
          <a:lstStyle/>
          <a:p>
            <a:r>
              <a:rPr lang="en-US" sz="4000" dirty="0" smtClean="0"/>
              <a:t>Wide Area Testing – Long Clean Test</a:t>
            </a:r>
            <a:endParaRPr lang="en-US" sz="4000" dirty="0"/>
          </a:p>
        </p:txBody>
      </p:sp>
      <p:pic>
        <p:nvPicPr>
          <p:cNvPr id="6" name="Content Placeholder 5" descr="Visio-WAN-test-methodology-v4-cleantest.pdf"/>
          <p:cNvPicPr>
            <a:picLocks noGrp="1" noChangeAspect="1"/>
          </p:cNvPicPr>
          <p:nvPr>
            <p:ph idx="1"/>
          </p:nvPr>
        </p:nvPicPr>
        <p:blipFill rotWithShape="1">
          <a:blip r:embed="rId3">
            <a:extLst>
              <a:ext uri="{28A0092B-C50C-407E-A947-70E740481C1C}">
                <a14:useLocalDpi xmlns:a14="http://schemas.microsoft.com/office/drawing/2010/main" val="0"/>
              </a:ext>
            </a:extLst>
          </a:blip>
          <a:srcRect l="21101" t="10003" r="21046" b="12720"/>
          <a:stretch/>
        </p:blipFill>
        <p:spPr>
          <a:xfrm rot="5400000">
            <a:off x="2004136" y="-868472"/>
            <a:ext cx="5024279" cy="8684532"/>
          </a:xfrm>
        </p:spPr>
      </p:pic>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65</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602994931"/>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BWCTL 3</a:t>
            </a:r>
            <a:r>
              <a:rPr lang="en-US" baseline="30000" dirty="0" smtClean="0"/>
              <a:t>rd</a:t>
            </a:r>
            <a:r>
              <a:rPr lang="en-US" dirty="0" smtClean="0"/>
              <a:t> Party</a:t>
            </a:r>
            <a:endParaRPr lang="en-US" dirty="0"/>
          </a:p>
        </p:txBody>
      </p:sp>
      <p:sp>
        <p:nvSpPr>
          <p:cNvPr id="3" name="Content Placeholder 2"/>
          <p:cNvSpPr>
            <a:spLocks noGrp="1"/>
          </p:cNvSpPr>
          <p:nvPr>
            <p:ph idx="1"/>
          </p:nvPr>
        </p:nvSpPr>
        <p:spPr>
          <a:xfrm>
            <a:off x="457200" y="1417638"/>
            <a:ext cx="8229600" cy="4708525"/>
          </a:xfrm>
        </p:spPr>
        <p:txBody>
          <a:bodyPr>
            <a:normAutofit fontScale="85000" lnSpcReduction="10000"/>
          </a:bodyPr>
          <a:lstStyle/>
          <a:p>
            <a:pPr marL="0" indent="0">
              <a:buNone/>
            </a:pPr>
            <a:r>
              <a:rPr lang="en-US" sz="2000" dirty="0" err="1" smtClean="0">
                <a:latin typeface="Courier"/>
                <a:cs typeface="Courier"/>
              </a:rPr>
              <a:t>bwctl</a:t>
            </a:r>
            <a:r>
              <a:rPr lang="en-US" sz="2000" dirty="0">
                <a:latin typeface="Courier"/>
                <a:cs typeface="Courier"/>
              </a:rPr>
              <a:t> –f m –t 10 </a:t>
            </a:r>
            <a:r>
              <a:rPr lang="en-US" sz="2000" dirty="0" smtClean="0">
                <a:latin typeface="Courier"/>
                <a:cs typeface="Courier"/>
              </a:rPr>
              <a:t>–</a:t>
            </a:r>
            <a:r>
              <a:rPr lang="en-US" sz="2000" dirty="0" err="1" smtClean="0">
                <a:latin typeface="Courier"/>
                <a:cs typeface="Courier"/>
              </a:rPr>
              <a:t>i</a:t>
            </a:r>
            <a:r>
              <a:rPr lang="en-US" sz="2000" dirty="0" smtClean="0">
                <a:latin typeface="Courier"/>
                <a:cs typeface="Courier"/>
              </a:rPr>
              <a:t> 1 –</a:t>
            </a:r>
            <a:r>
              <a:rPr lang="en-US" sz="2000" dirty="0">
                <a:latin typeface="Courier"/>
                <a:cs typeface="Courier"/>
              </a:rPr>
              <a:t>c </a:t>
            </a:r>
            <a:r>
              <a:rPr lang="en-US" sz="2000" dirty="0" smtClean="0">
                <a:latin typeface="Courier"/>
                <a:cs typeface="Courier"/>
              </a:rPr>
              <a:t>172.31.5.21 –s 172.31.15.21</a:t>
            </a:r>
          </a:p>
          <a:p>
            <a:endParaRPr lang="en-US" dirty="0" smtClean="0"/>
          </a:p>
          <a:p>
            <a:r>
              <a:rPr lang="en-US" dirty="0" smtClean="0"/>
              <a:t>From a host that has a BWCTL client, I can launch a test to two “other” hosts.  </a:t>
            </a:r>
          </a:p>
          <a:p>
            <a:r>
              <a:rPr lang="en-US" dirty="0" smtClean="0"/>
              <a:t>Negotiation on timeslots and test parameters occurs </a:t>
            </a:r>
            <a:r>
              <a:rPr lang="en-US" dirty="0" err="1" smtClean="0"/>
              <a:t>beween</a:t>
            </a:r>
            <a:r>
              <a:rPr lang="en-US" dirty="0" smtClean="0"/>
              <a:t> the 3 parties</a:t>
            </a:r>
          </a:p>
          <a:p>
            <a:r>
              <a:rPr lang="en-US" dirty="0" smtClean="0"/>
              <a:t>Results are returned to the host that initiated the test</a:t>
            </a:r>
          </a:p>
          <a:p>
            <a:r>
              <a:rPr lang="en-US" dirty="0" smtClean="0"/>
              <a:t>Why do we need this?</a:t>
            </a:r>
          </a:p>
          <a:p>
            <a:pPr lvl="1"/>
            <a:r>
              <a:rPr lang="en-US" dirty="0" smtClean="0"/>
              <a:t>Helps to debug our problem space.  I can sit on an ESnet host and launch a test from any of the above</a:t>
            </a: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66</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877309744"/>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334"/>
            <a:ext cx="9143999" cy="1143000"/>
          </a:xfrm>
        </p:spPr>
        <p:txBody>
          <a:bodyPr>
            <a:noAutofit/>
          </a:bodyPr>
          <a:lstStyle/>
          <a:p>
            <a:r>
              <a:rPr lang="en-US" sz="3200" dirty="0" smtClean="0"/>
              <a:t>Wide Area Testing – Poorly Performing Tests Illustrate Likely Problem Areas</a:t>
            </a:r>
            <a:endParaRPr lang="en-US" sz="3200" dirty="0"/>
          </a:p>
        </p:txBody>
      </p:sp>
      <p:pic>
        <p:nvPicPr>
          <p:cNvPr id="7" name="Content Placeholder 6" descr="Visio-WAN-test-methodology-v3.pdf"/>
          <p:cNvPicPr>
            <a:picLocks noGrp="1" noChangeAspect="1"/>
          </p:cNvPicPr>
          <p:nvPr>
            <p:ph idx="1"/>
          </p:nvPr>
        </p:nvPicPr>
        <p:blipFill rotWithShape="1">
          <a:blip r:embed="rId3">
            <a:extLst>
              <a:ext uri="{28A0092B-C50C-407E-A947-70E740481C1C}">
                <a14:useLocalDpi xmlns:a14="http://schemas.microsoft.com/office/drawing/2010/main" val="0"/>
              </a:ext>
            </a:extLst>
          </a:blip>
          <a:srcRect l="16513" t="22725" r="14226"/>
          <a:stretch/>
        </p:blipFill>
        <p:spPr>
          <a:xfrm rot="5400000">
            <a:off x="1710401" y="-352728"/>
            <a:ext cx="5646997" cy="8153401"/>
          </a:xfrm>
        </p:spPr>
      </p:pic>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67</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094134258"/>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6334"/>
            <a:ext cx="9143999" cy="1143000"/>
          </a:xfrm>
        </p:spPr>
        <p:txBody>
          <a:bodyPr>
            <a:noAutofit/>
          </a:bodyPr>
          <a:lstStyle/>
          <a:p>
            <a:r>
              <a:rPr lang="en-US" sz="3200" dirty="0" smtClean="0"/>
              <a:t>Likely Problem Area</a:t>
            </a:r>
            <a:endParaRPr lang="en-US" sz="32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68</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pic>
        <p:nvPicPr>
          <p:cNvPr id="4" name="Picture 3" descr="tes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 y="842549"/>
            <a:ext cx="8155905" cy="5656711"/>
          </a:xfrm>
          <a:prstGeom prst="rect">
            <a:avLst/>
          </a:prstGeom>
        </p:spPr>
      </p:pic>
    </p:spTree>
    <p:extLst>
      <p:ext uri="{BB962C8B-B14F-4D97-AF65-F5344CB8AC3E}">
        <p14:creationId xmlns:p14="http://schemas.microsoft.com/office/powerpoint/2010/main" val="1822530767"/>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a:bodyPr>
          <a:lstStyle/>
          <a:p>
            <a:r>
              <a:rPr lang="en-US" sz="4000" dirty="0" smtClean="0"/>
              <a:t>Lessons From This Example</a:t>
            </a:r>
            <a:endParaRPr lang="en-US" sz="4000" dirty="0"/>
          </a:p>
        </p:txBody>
      </p:sp>
      <p:sp>
        <p:nvSpPr>
          <p:cNvPr id="3" name="Content Placeholder 2"/>
          <p:cNvSpPr>
            <a:spLocks noGrp="1"/>
          </p:cNvSpPr>
          <p:nvPr>
            <p:ph idx="1"/>
          </p:nvPr>
        </p:nvSpPr>
        <p:spPr/>
        <p:txBody>
          <a:bodyPr>
            <a:normAutofit fontScale="62500" lnSpcReduction="20000"/>
          </a:bodyPr>
          <a:lstStyle/>
          <a:p>
            <a:r>
              <a:rPr lang="en-US" dirty="0" smtClean="0"/>
              <a:t>This testing can be done quickly if perfSONAR is already deployed</a:t>
            </a:r>
          </a:p>
          <a:p>
            <a:r>
              <a:rPr lang="en-US" dirty="0" smtClean="0"/>
              <a:t>Huge productivity</a:t>
            </a:r>
          </a:p>
          <a:p>
            <a:pPr lvl="1"/>
            <a:r>
              <a:rPr lang="en-US" dirty="0" smtClean="0"/>
              <a:t>Reasonable hypothesis developed quickly</a:t>
            </a:r>
          </a:p>
          <a:p>
            <a:pPr lvl="1"/>
            <a:r>
              <a:rPr lang="en-US" dirty="0" smtClean="0"/>
              <a:t>Probable administrative domain identified</a:t>
            </a:r>
          </a:p>
          <a:p>
            <a:pPr lvl="1"/>
            <a:r>
              <a:rPr lang="en-US" dirty="0" smtClean="0"/>
              <a:t>Testing time can be short – an hour or so at most</a:t>
            </a:r>
          </a:p>
          <a:p>
            <a:r>
              <a:rPr lang="en-US" dirty="0" smtClean="0"/>
              <a:t>Without perfSONAR cases like this are very challenging</a:t>
            </a:r>
          </a:p>
          <a:p>
            <a:r>
              <a:rPr lang="en-US" dirty="0" smtClean="0"/>
              <a:t>Time to resolution measured in months</a:t>
            </a:r>
          </a:p>
          <a:p>
            <a:r>
              <a:rPr lang="en-US" dirty="0" smtClean="0"/>
              <a:t>In order to be useful for data-intensive science, the network must be fixable quickly, because it </a:t>
            </a:r>
            <a:r>
              <a:rPr lang="en-US" b="1" i="1" dirty="0" smtClean="0"/>
              <a:t>will</a:t>
            </a:r>
            <a:r>
              <a:rPr lang="en-US" dirty="0" smtClean="0"/>
              <a:t> break</a:t>
            </a:r>
          </a:p>
          <a:p>
            <a:r>
              <a:rPr lang="en-US" dirty="0" smtClean="0"/>
              <a:t>The Science DMZ model allows high-performance use of the network, but perfSONAR is necessary to ensure the whole kit functions well</a:t>
            </a:r>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69</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624166598"/>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Oval 75"/>
          <p:cNvSpPr/>
          <p:nvPr/>
        </p:nvSpPr>
        <p:spPr>
          <a:xfrm>
            <a:off x="304800" y="1066800"/>
            <a:ext cx="8991600" cy="4876800"/>
          </a:xfrm>
          <a:prstGeom prst="ellipse">
            <a:avLst/>
          </a:prstGeom>
          <a:solidFill>
            <a:srgbClr val="FF0000">
              <a:alpha val="37000"/>
            </a:srgbClr>
          </a:soli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400"/>
          </a:p>
        </p:txBody>
      </p:sp>
      <p:sp>
        <p:nvSpPr>
          <p:cNvPr id="75" name="Oval 74"/>
          <p:cNvSpPr/>
          <p:nvPr/>
        </p:nvSpPr>
        <p:spPr>
          <a:xfrm>
            <a:off x="4572000" y="1143000"/>
            <a:ext cx="4724400" cy="4800600"/>
          </a:xfrm>
          <a:prstGeom prst="ellipse">
            <a:avLst/>
          </a:prstGeom>
          <a:solidFill>
            <a:srgbClr val="CCFFCC"/>
          </a:solidFill>
          <a:ln>
            <a:solidFill>
              <a:schemeClr val="accent1">
                <a:shade val="95000"/>
                <a:satMod val="105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400"/>
          </a:p>
        </p:txBody>
      </p:sp>
      <p:grpSp>
        <p:nvGrpSpPr>
          <p:cNvPr id="22531" name="Group 16"/>
          <p:cNvGrpSpPr>
            <a:grpSpLocks/>
          </p:cNvGrpSpPr>
          <p:nvPr/>
        </p:nvGrpSpPr>
        <p:grpSpPr bwMode="auto">
          <a:xfrm>
            <a:off x="2012950" y="3776663"/>
            <a:ext cx="1800225" cy="806450"/>
            <a:chOff x="1134" y="2661"/>
            <a:chExt cx="1134" cy="918"/>
          </a:xfrm>
        </p:grpSpPr>
        <p:sp>
          <p:nvSpPr>
            <p:cNvPr id="16" name="Cloud"/>
            <p:cNvSpPr>
              <a:spLocks noChangeAspect="1" noEditPoints="1" noChangeArrowheads="1"/>
            </p:cNvSpPr>
            <p:nvPr/>
          </p:nvSpPr>
          <p:spPr bwMode="auto">
            <a:xfrm>
              <a:off x="1134" y="266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22599" name="Group 18"/>
            <p:cNvGrpSpPr>
              <a:grpSpLocks/>
            </p:cNvGrpSpPr>
            <p:nvPr/>
          </p:nvGrpSpPr>
          <p:grpSpPr bwMode="auto">
            <a:xfrm>
              <a:off x="1346" y="2838"/>
              <a:ext cx="657" cy="548"/>
              <a:chOff x="200" y="2514"/>
              <a:chExt cx="657" cy="548"/>
            </a:xfrm>
          </p:grpSpPr>
          <p:sp>
            <p:nvSpPr>
              <p:cNvPr id="22600" name="Line 19"/>
              <p:cNvSpPr>
                <a:spLocks noChangeShapeType="1"/>
              </p:cNvSpPr>
              <p:nvPr/>
            </p:nvSpPr>
            <p:spPr bwMode="auto">
              <a:xfrm rot="5400000" flipV="1">
                <a:off x="527" y="2549"/>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601" name="Object 6"/>
              <p:cNvGraphicFramePr>
                <a:graphicFrameLocks noChangeAspect="1"/>
              </p:cNvGraphicFramePr>
              <p:nvPr/>
            </p:nvGraphicFramePr>
            <p:xfrm>
              <a:off x="200" y="2856"/>
              <a:ext cx="263" cy="206"/>
            </p:xfrm>
            <a:graphic>
              <a:graphicData uri="http://schemas.openxmlformats.org/presentationml/2006/ole">
                <mc:AlternateContent xmlns:mc="http://schemas.openxmlformats.org/markup-compatibility/2006">
                  <mc:Choice xmlns:v="urn:schemas-microsoft-com:vml" Requires="v">
                    <p:oleObj spid="_x0000_s4580" name="Bitmap Image" r:id="rId3" imgW="9142857" imgH="5238095" progId="">
                      <p:embed/>
                    </p:oleObj>
                  </mc:Choice>
                  <mc:Fallback>
                    <p:oleObj name="Bitmap Image" r:id="rId3"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602" name="Line 21"/>
              <p:cNvSpPr>
                <a:spLocks noChangeShapeType="1"/>
              </p:cNvSpPr>
              <p:nvPr/>
            </p:nvSpPr>
            <p:spPr bwMode="auto">
              <a:xfrm>
                <a:off x="331"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603" name="Object 7"/>
              <p:cNvGraphicFramePr>
                <a:graphicFrameLocks noChangeAspect="1"/>
              </p:cNvGraphicFramePr>
              <p:nvPr/>
            </p:nvGraphicFramePr>
            <p:xfrm>
              <a:off x="200" y="2514"/>
              <a:ext cx="263" cy="206"/>
            </p:xfrm>
            <a:graphic>
              <a:graphicData uri="http://schemas.openxmlformats.org/presentationml/2006/ole">
                <mc:AlternateContent xmlns:mc="http://schemas.openxmlformats.org/markup-compatibility/2006">
                  <mc:Choice xmlns:v="urn:schemas-microsoft-com:vml" Requires="v">
                    <p:oleObj spid="_x0000_s4581" name="Bitmap Image" r:id="rId5" imgW="9142857" imgH="5238095" progId="">
                      <p:embed/>
                    </p:oleObj>
                  </mc:Choice>
                  <mc:Fallback>
                    <p:oleObj name="Bitmap Image" r:id="rId5"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604" name="Object 8"/>
              <p:cNvGraphicFramePr>
                <a:graphicFrameLocks noChangeAspect="1"/>
              </p:cNvGraphicFramePr>
              <p:nvPr/>
            </p:nvGraphicFramePr>
            <p:xfrm>
              <a:off x="594" y="2514"/>
              <a:ext cx="263" cy="206"/>
            </p:xfrm>
            <a:graphic>
              <a:graphicData uri="http://schemas.openxmlformats.org/presentationml/2006/ole">
                <mc:AlternateContent xmlns:mc="http://schemas.openxmlformats.org/markup-compatibility/2006">
                  <mc:Choice xmlns:v="urn:schemas-microsoft-com:vml" Requires="v">
                    <p:oleObj spid="_x0000_s4582" name="Bitmap Image" r:id="rId6" imgW="9142857" imgH="5238095" progId="">
                      <p:embed/>
                    </p:oleObj>
                  </mc:Choice>
                  <mc:Fallback>
                    <p:oleObj name="Bitmap Image" r:id="rId6"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605" name="Object 9"/>
              <p:cNvGraphicFramePr>
                <a:graphicFrameLocks noChangeAspect="1"/>
              </p:cNvGraphicFramePr>
              <p:nvPr/>
            </p:nvGraphicFramePr>
            <p:xfrm>
              <a:off x="594" y="2856"/>
              <a:ext cx="263" cy="206"/>
            </p:xfrm>
            <a:graphic>
              <a:graphicData uri="http://schemas.openxmlformats.org/presentationml/2006/ole">
                <mc:AlternateContent xmlns:mc="http://schemas.openxmlformats.org/markup-compatibility/2006">
                  <mc:Choice xmlns:v="urn:schemas-microsoft-com:vml" Requires="v">
                    <p:oleObj spid="_x0000_s4583" name="Bitmap Image" r:id="rId7" imgW="9142857" imgH="5238095" progId="">
                      <p:embed/>
                    </p:oleObj>
                  </mc:Choice>
                  <mc:Fallback>
                    <p:oleObj name="Bitmap Image" r:id="rId7"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606" name="Line 25"/>
              <p:cNvSpPr>
                <a:spLocks noChangeShapeType="1"/>
              </p:cNvSpPr>
              <p:nvPr/>
            </p:nvSpPr>
            <p:spPr bwMode="auto">
              <a:xfrm>
                <a:off x="725"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607" name="Line 26"/>
              <p:cNvSpPr>
                <a:spLocks noChangeShapeType="1"/>
              </p:cNvSpPr>
              <p:nvPr/>
            </p:nvSpPr>
            <p:spPr bwMode="auto">
              <a:xfrm rot="5400000" flipV="1">
                <a:off x="527" y="2891"/>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pSp>
      </p:grpSp>
      <p:grpSp>
        <p:nvGrpSpPr>
          <p:cNvPr id="22532" name="Group 27"/>
          <p:cNvGrpSpPr>
            <a:grpSpLocks/>
          </p:cNvGrpSpPr>
          <p:nvPr/>
        </p:nvGrpSpPr>
        <p:grpSpPr bwMode="auto">
          <a:xfrm>
            <a:off x="5256213" y="3776663"/>
            <a:ext cx="1800225" cy="806450"/>
            <a:chOff x="1134" y="2661"/>
            <a:chExt cx="1134" cy="918"/>
          </a:xfrm>
        </p:grpSpPr>
        <p:sp>
          <p:nvSpPr>
            <p:cNvPr id="27" name="Cloud"/>
            <p:cNvSpPr>
              <a:spLocks noChangeAspect="1" noEditPoints="1" noChangeArrowheads="1"/>
            </p:cNvSpPr>
            <p:nvPr/>
          </p:nvSpPr>
          <p:spPr bwMode="auto">
            <a:xfrm>
              <a:off x="1134" y="266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22589" name="Group 29"/>
            <p:cNvGrpSpPr>
              <a:grpSpLocks/>
            </p:cNvGrpSpPr>
            <p:nvPr/>
          </p:nvGrpSpPr>
          <p:grpSpPr bwMode="auto">
            <a:xfrm>
              <a:off x="1346" y="2838"/>
              <a:ext cx="657" cy="548"/>
              <a:chOff x="200" y="2514"/>
              <a:chExt cx="657" cy="548"/>
            </a:xfrm>
          </p:grpSpPr>
          <p:sp>
            <p:nvSpPr>
              <p:cNvPr id="22590" name="Line 30"/>
              <p:cNvSpPr>
                <a:spLocks noChangeShapeType="1"/>
              </p:cNvSpPr>
              <p:nvPr/>
            </p:nvSpPr>
            <p:spPr bwMode="auto">
              <a:xfrm rot="5400000" flipV="1">
                <a:off x="527" y="2549"/>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591" name="Object 10"/>
              <p:cNvGraphicFramePr>
                <a:graphicFrameLocks noChangeAspect="1"/>
              </p:cNvGraphicFramePr>
              <p:nvPr/>
            </p:nvGraphicFramePr>
            <p:xfrm>
              <a:off x="200" y="2856"/>
              <a:ext cx="263" cy="206"/>
            </p:xfrm>
            <a:graphic>
              <a:graphicData uri="http://schemas.openxmlformats.org/presentationml/2006/ole">
                <mc:AlternateContent xmlns:mc="http://schemas.openxmlformats.org/markup-compatibility/2006">
                  <mc:Choice xmlns:v="urn:schemas-microsoft-com:vml" Requires="v">
                    <p:oleObj spid="_x0000_s4584" name="Bitmap Image" r:id="rId8" imgW="9142857" imgH="5238095" progId="">
                      <p:embed/>
                    </p:oleObj>
                  </mc:Choice>
                  <mc:Fallback>
                    <p:oleObj name="Bitmap Image" r:id="rId8"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92" name="Line 32"/>
              <p:cNvSpPr>
                <a:spLocks noChangeShapeType="1"/>
              </p:cNvSpPr>
              <p:nvPr/>
            </p:nvSpPr>
            <p:spPr bwMode="auto">
              <a:xfrm>
                <a:off x="331"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593" name="Object 11"/>
              <p:cNvGraphicFramePr>
                <a:graphicFrameLocks noChangeAspect="1"/>
              </p:cNvGraphicFramePr>
              <p:nvPr/>
            </p:nvGraphicFramePr>
            <p:xfrm>
              <a:off x="200" y="2514"/>
              <a:ext cx="263" cy="206"/>
            </p:xfrm>
            <a:graphic>
              <a:graphicData uri="http://schemas.openxmlformats.org/presentationml/2006/ole">
                <mc:AlternateContent xmlns:mc="http://schemas.openxmlformats.org/markup-compatibility/2006">
                  <mc:Choice xmlns:v="urn:schemas-microsoft-com:vml" Requires="v">
                    <p:oleObj spid="_x0000_s4585" name="Bitmap Image" r:id="rId9" imgW="9142857" imgH="5238095" progId="">
                      <p:embed/>
                    </p:oleObj>
                  </mc:Choice>
                  <mc:Fallback>
                    <p:oleObj name="Bitmap Image" r:id="rId9"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94" name="Object 12"/>
              <p:cNvGraphicFramePr>
                <a:graphicFrameLocks noChangeAspect="1"/>
              </p:cNvGraphicFramePr>
              <p:nvPr/>
            </p:nvGraphicFramePr>
            <p:xfrm>
              <a:off x="594" y="2514"/>
              <a:ext cx="263" cy="206"/>
            </p:xfrm>
            <a:graphic>
              <a:graphicData uri="http://schemas.openxmlformats.org/presentationml/2006/ole">
                <mc:AlternateContent xmlns:mc="http://schemas.openxmlformats.org/markup-compatibility/2006">
                  <mc:Choice xmlns:v="urn:schemas-microsoft-com:vml" Requires="v">
                    <p:oleObj spid="_x0000_s4586" name="Bitmap Image" r:id="rId10" imgW="9142857" imgH="5238095" progId="">
                      <p:embed/>
                    </p:oleObj>
                  </mc:Choice>
                  <mc:Fallback>
                    <p:oleObj name="Bitmap Image" r:id="rId10"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95" name="Object 13"/>
              <p:cNvGraphicFramePr>
                <a:graphicFrameLocks noChangeAspect="1"/>
              </p:cNvGraphicFramePr>
              <p:nvPr/>
            </p:nvGraphicFramePr>
            <p:xfrm>
              <a:off x="594" y="2856"/>
              <a:ext cx="263" cy="206"/>
            </p:xfrm>
            <a:graphic>
              <a:graphicData uri="http://schemas.openxmlformats.org/presentationml/2006/ole">
                <mc:AlternateContent xmlns:mc="http://schemas.openxmlformats.org/markup-compatibility/2006">
                  <mc:Choice xmlns:v="urn:schemas-microsoft-com:vml" Requires="v">
                    <p:oleObj spid="_x0000_s4587" name="Bitmap Image" r:id="rId11" imgW="9142857" imgH="5238095" progId="">
                      <p:embed/>
                    </p:oleObj>
                  </mc:Choice>
                  <mc:Fallback>
                    <p:oleObj name="Bitmap Image" r:id="rId11"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96" name="Line 36"/>
              <p:cNvSpPr>
                <a:spLocks noChangeShapeType="1"/>
              </p:cNvSpPr>
              <p:nvPr/>
            </p:nvSpPr>
            <p:spPr bwMode="auto">
              <a:xfrm>
                <a:off x="725"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97" name="Line 37"/>
              <p:cNvSpPr>
                <a:spLocks noChangeShapeType="1"/>
              </p:cNvSpPr>
              <p:nvPr/>
            </p:nvSpPr>
            <p:spPr bwMode="auto">
              <a:xfrm rot="5400000" flipV="1">
                <a:off x="527" y="2891"/>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pSp>
      </p:grpSp>
      <p:grpSp>
        <p:nvGrpSpPr>
          <p:cNvPr id="22533" name="Group 38"/>
          <p:cNvGrpSpPr>
            <a:grpSpLocks/>
          </p:cNvGrpSpPr>
          <p:nvPr/>
        </p:nvGrpSpPr>
        <p:grpSpPr bwMode="auto">
          <a:xfrm>
            <a:off x="390525" y="2979738"/>
            <a:ext cx="1800225" cy="808037"/>
            <a:chOff x="210" y="2451"/>
            <a:chExt cx="1134" cy="918"/>
          </a:xfrm>
        </p:grpSpPr>
        <p:sp>
          <p:nvSpPr>
            <p:cNvPr id="38" name="Cloud"/>
            <p:cNvSpPr>
              <a:spLocks noChangeAspect="1" noEditPoints="1" noChangeArrowheads="1"/>
            </p:cNvSpPr>
            <p:nvPr/>
          </p:nvSpPr>
          <p:spPr bwMode="auto">
            <a:xfrm>
              <a:off x="210" y="245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22579" name="Group 40"/>
            <p:cNvGrpSpPr>
              <a:grpSpLocks/>
            </p:cNvGrpSpPr>
            <p:nvPr/>
          </p:nvGrpSpPr>
          <p:grpSpPr bwMode="auto">
            <a:xfrm>
              <a:off x="422" y="2600"/>
              <a:ext cx="703" cy="576"/>
              <a:chOff x="422" y="2600"/>
              <a:chExt cx="703" cy="576"/>
            </a:xfrm>
          </p:grpSpPr>
          <p:graphicFrame>
            <p:nvGraphicFramePr>
              <p:cNvPr id="22580" name="Object 14"/>
              <p:cNvGraphicFramePr>
                <a:graphicFrameLocks noChangeAspect="1"/>
              </p:cNvGraphicFramePr>
              <p:nvPr/>
            </p:nvGraphicFramePr>
            <p:xfrm>
              <a:off x="422" y="2970"/>
              <a:ext cx="263" cy="206"/>
            </p:xfrm>
            <a:graphic>
              <a:graphicData uri="http://schemas.openxmlformats.org/presentationml/2006/ole">
                <mc:AlternateContent xmlns:mc="http://schemas.openxmlformats.org/markup-compatibility/2006">
                  <mc:Choice xmlns:v="urn:schemas-microsoft-com:vml" Requires="v">
                    <p:oleObj spid="_x0000_s4588" name="Bitmap Image" r:id="rId12" imgW="9142857" imgH="5238095" progId="">
                      <p:embed/>
                    </p:oleObj>
                  </mc:Choice>
                  <mc:Fallback>
                    <p:oleObj name="Bitmap Image" r:id="rId12"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 y="2970"/>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81" name="Line 42"/>
              <p:cNvSpPr>
                <a:spLocks noChangeShapeType="1"/>
              </p:cNvSpPr>
              <p:nvPr/>
            </p:nvSpPr>
            <p:spPr bwMode="auto">
              <a:xfrm>
                <a:off x="553" y="2831"/>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82" name="Line 43"/>
              <p:cNvSpPr>
                <a:spLocks noChangeShapeType="1"/>
              </p:cNvSpPr>
              <p:nvPr/>
            </p:nvSpPr>
            <p:spPr bwMode="auto">
              <a:xfrm rot="5400000" flipV="1">
                <a:off x="749" y="3005"/>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83" name="Line 44"/>
              <p:cNvSpPr>
                <a:spLocks noChangeShapeType="1"/>
              </p:cNvSpPr>
              <p:nvPr/>
            </p:nvSpPr>
            <p:spPr bwMode="auto">
              <a:xfrm rot="5400000" flipV="1">
                <a:off x="564" y="2833"/>
                <a:ext cx="379" cy="16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584" name="Object 15"/>
              <p:cNvGraphicFramePr>
                <a:graphicFrameLocks noChangeAspect="1"/>
              </p:cNvGraphicFramePr>
              <p:nvPr/>
            </p:nvGraphicFramePr>
            <p:xfrm>
              <a:off x="422" y="2628"/>
              <a:ext cx="263" cy="206"/>
            </p:xfrm>
            <a:graphic>
              <a:graphicData uri="http://schemas.openxmlformats.org/presentationml/2006/ole">
                <mc:AlternateContent xmlns:mc="http://schemas.openxmlformats.org/markup-compatibility/2006">
                  <mc:Choice xmlns:v="urn:schemas-microsoft-com:vml" Requires="v">
                    <p:oleObj spid="_x0000_s4589" name="Bitmap Image" r:id="rId13" imgW="9142857" imgH="5238095" progId="">
                      <p:embed/>
                    </p:oleObj>
                  </mc:Choice>
                  <mc:Fallback>
                    <p:oleObj name="Bitmap Image" r:id="rId13"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 y="2628"/>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85" name="Object 16"/>
              <p:cNvGraphicFramePr>
                <a:graphicFrameLocks noChangeAspect="1"/>
              </p:cNvGraphicFramePr>
              <p:nvPr/>
            </p:nvGraphicFramePr>
            <p:xfrm>
              <a:off x="816" y="2970"/>
              <a:ext cx="263" cy="206"/>
            </p:xfrm>
            <a:graphic>
              <a:graphicData uri="http://schemas.openxmlformats.org/presentationml/2006/ole">
                <mc:AlternateContent xmlns:mc="http://schemas.openxmlformats.org/markup-compatibility/2006">
                  <mc:Choice xmlns:v="urn:schemas-microsoft-com:vml" Requires="v">
                    <p:oleObj spid="_x0000_s4590" name="Bitmap Image" r:id="rId14" imgW="9142857" imgH="5238095" progId="">
                      <p:embed/>
                    </p:oleObj>
                  </mc:Choice>
                  <mc:Fallback>
                    <p:oleObj name="Bitmap Image" r:id="rId14"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 y="2970"/>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86" name="Line 47"/>
              <p:cNvSpPr>
                <a:spLocks noChangeShapeType="1"/>
              </p:cNvSpPr>
              <p:nvPr/>
            </p:nvSpPr>
            <p:spPr bwMode="auto">
              <a:xfrm flipH="1">
                <a:off x="947" y="2850"/>
                <a:ext cx="1" cy="17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87" name="computr1"/>
              <p:cNvSpPr>
                <a:spLocks noEditPoints="1" noChangeArrowheads="1"/>
              </p:cNvSpPr>
              <p:nvPr/>
            </p:nvSpPr>
            <p:spPr bwMode="auto">
              <a:xfrm>
                <a:off x="873" y="2600"/>
                <a:ext cx="252" cy="25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886 w 21600"/>
                  <a:gd name="T43" fmla="*/ 2571 h 21600"/>
                  <a:gd name="T44" fmla="*/ 16714 w 21600"/>
                  <a:gd name="T45" fmla="*/ 11143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C0C0C0"/>
              </a:solidFill>
              <a:ln w="28575">
                <a:solidFill>
                  <a:schemeClr val="tx1"/>
                </a:solidFill>
                <a:miter lim="800000"/>
                <a:headEnd/>
                <a:tailEnd/>
              </a:ln>
            </p:spPr>
            <p:txBody>
              <a:bodyPr/>
              <a:lstStyle/>
              <a:p>
                <a:endParaRPr lang="en-US" sz="1400">
                  <a:latin typeface="+mn-lt"/>
                </a:endParaRPr>
              </a:p>
            </p:txBody>
          </p:sp>
        </p:grpSp>
      </p:grpSp>
      <p:grpSp>
        <p:nvGrpSpPr>
          <p:cNvPr id="22534" name="Group 49"/>
          <p:cNvGrpSpPr>
            <a:grpSpLocks/>
          </p:cNvGrpSpPr>
          <p:nvPr/>
        </p:nvGrpSpPr>
        <p:grpSpPr bwMode="auto">
          <a:xfrm>
            <a:off x="6877050" y="2979738"/>
            <a:ext cx="1800225" cy="808037"/>
            <a:chOff x="210" y="2451"/>
            <a:chExt cx="1134" cy="918"/>
          </a:xfrm>
        </p:grpSpPr>
        <p:sp>
          <p:nvSpPr>
            <p:cNvPr id="49" name="Cloud"/>
            <p:cNvSpPr>
              <a:spLocks noChangeAspect="1" noEditPoints="1" noChangeArrowheads="1"/>
            </p:cNvSpPr>
            <p:nvPr/>
          </p:nvSpPr>
          <p:spPr bwMode="auto">
            <a:xfrm>
              <a:off x="210" y="245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22569" name="Group 51"/>
            <p:cNvGrpSpPr>
              <a:grpSpLocks/>
            </p:cNvGrpSpPr>
            <p:nvPr/>
          </p:nvGrpSpPr>
          <p:grpSpPr bwMode="auto">
            <a:xfrm>
              <a:off x="422" y="2600"/>
              <a:ext cx="703" cy="576"/>
              <a:chOff x="422" y="2600"/>
              <a:chExt cx="703" cy="576"/>
            </a:xfrm>
          </p:grpSpPr>
          <p:graphicFrame>
            <p:nvGraphicFramePr>
              <p:cNvPr id="22570" name="Object 17"/>
              <p:cNvGraphicFramePr>
                <a:graphicFrameLocks noChangeAspect="1"/>
              </p:cNvGraphicFramePr>
              <p:nvPr/>
            </p:nvGraphicFramePr>
            <p:xfrm>
              <a:off x="422" y="2970"/>
              <a:ext cx="263" cy="206"/>
            </p:xfrm>
            <a:graphic>
              <a:graphicData uri="http://schemas.openxmlformats.org/presentationml/2006/ole">
                <mc:AlternateContent xmlns:mc="http://schemas.openxmlformats.org/markup-compatibility/2006">
                  <mc:Choice xmlns:v="urn:schemas-microsoft-com:vml" Requires="v">
                    <p:oleObj spid="_x0000_s4591" name="Bitmap Image" r:id="rId15" imgW="9142857" imgH="5238095" progId="">
                      <p:embed/>
                    </p:oleObj>
                  </mc:Choice>
                  <mc:Fallback>
                    <p:oleObj name="Bitmap Image" r:id="rId15"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 y="2970"/>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71" name="Line 53"/>
              <p:cNvSpPr>
                <a:spLocks noChangeShapeType="1"/>
              </p:cNvSpPr>
              <p:nvPr/>
            </p:nvSpPr>
            <p:spPr bwMode="auto">
              <a:xfrm>
                <a:off x="553" y="2831"/>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72" name="Line 54"/>
              <p:cNvSpPr>
                <a:spLocks noChangeShapeType="1"/>
              </p:cNvSpPr>
              <p:nvPr/>
            </p:nvSpPr>
            <p:spPr bwMode="auto">
              <a:xfrm rot="5400000" flipV="1">
                <a:off x="749" y="3005"/>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73" name="Line 55"/>
              <p:cNvSpPr>
                <a:spLocks noChangeShapeType="1"/>
              </p:cNvSpPr>
              <p:nvPr/>
            </p:nvSpPr>
            <p:spPr bwMode="auto">
              <a:xfrm rot="5400000" flipV="1">
                <a:off x="564" y="2833"/>
                <a:ext cx="379" cy="16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574" name="Object 18"/>
              <p:cNvGraphicFramePr>
                <a:graphicFrameLocks noChangeAspect="1"/>
              </p:cNvGraphicFramePr>
              <p:nvPr/>
            </p:nvGraphicFramePr>
            <p:xfrm>
              <a:off x="422" y="2628"/>
              <a:ext cx="263" cy="206"/>
            </p:xfrm>
            <a:graphic>
              <a:graphicData uri="http://schemas.openxmlformats.org/presentationml/2006/ole">
                <mc:AlternateContent xmlns:mc="http://schemas.openxmlformats.org/markup-compatibility/2006">
                  <mc:Choice xmlns:v="urn:schemas-microsoft-com:vml" Requires="v">
                    <p:oleObj spid="_x0000_s4592" name="Bitmap Image" r:id="rId16" imgW="9142857" imgH="5238095" progId="">
                      <p:embed/>
                    </p:oleObj>
                  </mc:Choice>
                  <mc:Fallback>
                    <p:oleObj name="Bitmap Image" r:id="rId16"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 y="2628"/>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75" name="Object 19"/>
              <p:cNvGraphicFramePr>
                <a:graphicFrameLocks noChangeAspect="1"/>
              </p:cNvGraphicFramePr>
              <p:nvPr/>
            </p:nvGraphicFramePr>
            <p:xfrm>
              <a:off x="816" y="2970"/>
              <a:ext cx="263" cy="206"/>
            </p:xfrm>
            <a:graphic>
              <a:graphicData uri="http://schemas.openxmlformats.org/presentationml/2006/ole">
                <mc:AlternateContent xmlns:mc="http://schemas.openxmlformats.org/markup-compatibility/2006">
                  <mc:Choice xmlns:v="urn:schemas-microsoft-com:vml" Requires="v">
                    <p:oleObj spid="_x0000_s4593" name="Bitmap Image" r:id="rId17" imgW="9142857" imgH="5238095" progId="">
                      <p:embed/>
                    </p:oleObj>
                  </mc:Choice>
                  <mc:Fallback>
                    <p:oleObj name="Bitmap Image" r:id="rId17" imgW="9142857" imgH="5238095" progId="">
                      <p:embed/>
                      <p:pic>
                        <p:nvPicPr>
                          <p:cNvPr id="0" name=""/>
                          <p:cNvPicPr>
                            <a:picLocks noChangeAspect="1" noChangeArrowheads="1"/>
                          </p:cNvPicPr>
                          <p:nvPr/>
                        </p:nvPicPr>
                        <p:blipFill>
                          <a:blip r:embed="rId4">
                            <a:alphaModFix amt="35000"/>
                            <a:extLst>
                              <a:ext uri="{28A0092B-C50C-407E-A947-70E740481C1C}">
                                <a14:useLocalDpi xmlns:a14="http://schemas.microsoft.com/office/drawing/2010/main" val="0"/>
                              </a:ext>
                            </a:extLst>
                          </a:blip>
                          <a:srcRect/>
                          <a:stretch>
                            <a:fillRect/>
                          </a:stretch>
                        </p:blipFill>
                        <p:spPr bwMode="auto">
                          <a:xfrm>
                            <a:off x="816" y="2970"/>
                            <a:ext cx="263" cy="206"/>
                          </a:xfrm>
                          <a:prstGeom prst="rect">
                            <a:avLst/>
                          </a:prstGeom>
                          <a:solidFill>
                            <a:srgbClr val="FF0000">
                              <a:alpha val="349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76" name="Line 58"/>
              <p:cNvSpPr>
                <a:spLocks noChangeShapeType="1"/>
              </p:cNvSpPr>
              <p:nvPr/>
            </p:nvSpPr>
            <p:spPr bwMode="auto">
              <a:xfrm flipH="1">
                <a:off x="947" y="2850"/>
                <a:ext cx="1" cy="17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77" name="computr1"/>
              <p:cNvSpPr>
                <a:spLocks noEditPoints="1" noChangeArrowheads="1"/>
              </p:cNvSpPr>
              <p:nvPr/>
            </p:nvSpPr>
            <p:spPr bwMode="auto">
              <a:xfrm>
                <a:off x="873" y="2600"/>
                <a:ext cx="252" cy="25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4886 w 21600"/>
                  <a:gd name="T43" fmla="*/ 2571 h 21600"/>
                  <a:gd name="T44" fmla="*/ 16714 w 21600"/>
                  <a:gd name="T45" fmla="*/ 11143 h 216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1600" h="21600" extrusionOk="0">
                    <a:moveTo>
                      <a:pt x="16994" y="15388"/>
                    </a:moveTo>
                    <a:lnTo>
                      <a:pt x="16994" y="13553"/>
                    </a:lnTo>
                    <a:lnTo>
                      <a:pt x="19535" y="13553"/>
                    </a:lnTo>
                    <a:lnTo>
                      <a:pt x="19535" y="10729"/>
                    </a:lnTo>
                    <a:lnTo>
                      <a:pt x="19535" y="6776"/>
                    </a:lnTo>
                    <a:lnTo>
                      <a:pt x="19535" y="0"/>
                    </a:lnTo>
                    <a:lnTo>
                      <a:pt x="10800" y="0"/>
                    </a:lnTo>
                    <a:lnTo>
                      <a:pt x="2065" y="0"/>
                    </a:lnTo>
                    <a:lnTo>
                      <a:pt x="2065" y="6776"/>
                    </a:lnTo>
                    <a:lnTo>
                      <a:pt x="2065" y="10729"/>
                    </a:lnTo>
                    <a:lnTo>
                      <a:pt x="2065" y="13553"/>
                    </a:lnTo>
                    <a:lnTo>
                      <a:pt x="4606" y="13553"/>
                    </a:lnTo>
                    <a:lnTo>
                      <a:pt x="4606" y="15388"/>
                    </a:lnTo>
                    <a:lnTo>
                      <a:pt x="0" y="15388"/>
                    </a:lnTo>
                    <a:lnTo>
                      <a:pt x="0" y="21600"/>
                    </a:lnTo>
                    <a:lnTo>
                      <a:pt x="10800" y="21600"/>
                    </a:lnTo>
                    <a:lnTo>
                      <a:pt x="21600" y="21600"/>
                    </a:lnTo>
                    <a:lnTo>
                      <a:pt x="21600" y="15388"/>
                    </a:lnTo>
                    <a:lnTo>
                      <a:pt x="16994" y="15388"/>
                    </a:lnTo>
                    <a:close/>
                  </a:path>
                  <a:path w="21600" h="21600" extrusionOk="0">
                    <a:moveTo>
                      <a:pt x="4606" y="15388"/>
                    </a:moveTo>
                    <a:lnTo>
                      <a:pt x="4606" y="13553"/>
                    </a:lnTo>
                    <a:lnTo>
                      <a:pt x="16994" y="13553"/>
                    </a:lnTo>
                    <a:lnTo>
                      <a:pt x="16994" y="15388"/>
                    </a:lnTo>
                    <a:lnTo>
                      <a:pt x="4606" y="15388"/>
                    </a:lnTo>
                  </a:path>
                  <a:path w="21600" h="21600" extrusionOk="0">
                    <a:moveTo>
                      <a:pt x="4606" y="11294"/>
                    </a:moveTo>
                    <a:lnTo>
                      <a:pt x="4606" y="2259"/>
                    </a:lnTo>
                    <a:lnTo>
                      <a:pt x="16994" y="2259"/>
                    </a:lnTo>
                    <a:lnTo>
                      <a:pt x="16994" y="11294"/>
                    </a:lnTo>
                    <a:lnTo>
                      <a:pt x="4606" y="11294"/>
                    </a:lnTo>
                    <a:moveTo>
                      <a:pt x="13976" y="17082"/>
                    </a:moveTo>
                    <a:lnTo>
                      <a:pt x="13976" y="16376"/>
                    </a:lnTo>
                    <a:lnTo>
                      <a:pt x="20171" y="16376"/>
                    </a:lnTo>
                    <a:lnTo>
                      <a:pt x="20171" y="17082"/>
                    </a:lnTo>
                    <a:lnTo>
                      <a:pt x="13976" y="17082"/>
                    </a:lnTo>
                  </a:path>
                </a:pathLst>
              </a:custGeom>
              <a:solidFill>
                <a:srgbClr val="C0C0C0"/>
              </a:solidFill>
              <a:ln w="28575">
                <a:solidFill>
                  <a:schemeClr val="tx1"/>
                </a:solidFill>
                <a:miter lim="800000"/>
                <a:headEnd/>
                <a:tailEnd/>
              </a:ln>
            </p:spPr>
            <p:txBody>
              <a:bodyPr/>
              <a:lstStyle/>
              <a:p>
                <a:endParaRPr lang="en-US" sz="1400">
                  <a:latin typeface="+mn-lt"/>
                </a:endParaRPr>
              </a:p>
            </p:txBody>
          </p:sp>
        </p:grpSp>
      </p:grpSp>
      <p:sp>
        <p:nvSpPr>
          <p:cNvPr id="22535" name="Text Box 61"/>
          <p:cNvSpPr txBox="1">
            <a:spLocks noChangeArrowheads="1"/>
          </p:cNvSpPr>
          <p:nvPr/>
        </p:nvSpPr>
        <p:spPr bwMode="auto">
          <a:xfrm>
            <a:off x="685800" y="2447925"/>
            <a:ext cx="914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latin typeface="+mn-lt"/>
              </a:rPr>
              <a:t>Source</a:t>
            </a:r>
          </a:p>
          <a:p>
            <a:pPr algn="ctr" eaLnBrk="1" hangingPunct="1"/>
            <a:r>
              <a:rPr lang="en-US" sz="1400" b="1">
                <a:latin typeface="+mn-lt"/>
              </a:rPr>
              <a:t>Campus</a:t>
            </a:r>
          </a:p>
        </p:txBody>
      </p:sp>
      <p:sp>
        <p:nvSpPr>
          <p:cNvPr id="22536" name="Text Box 62"/>
          <p:cNvSpPr txBox="1">
            <a:spLocks noChangeArrowheads="1"/>
          </p:cNvSpPr>
          <p:nvPr/>
        </p:nvSpPr>
        <p:spPr bwMode="auto">
          <a:xfrm>
            <a:off x="4160838" y="2371725"/>
            <a:ext cx="10429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latin typeface="+mn-lt"/>
              </a:rPr>
              <a:t>R&amp;E</a:t>
            </a:r>
          </a:p>
          <a:p>
            <a:pPr algn="ctr" eaLnBrk="1" hangingPunct="1"/>
            <a:r>
              <a:rPr lang="en-US" sz="1400" b="1">
                <a:latin typeface="+mn-lt"/>
              </a:rPr>
              <a:t>Backbone</a:t>
            </a:r>
          </a:p>
        </p:txBody>
      </p:sp>
      <p:sp>
        <p:nvSpPr>
          <p:cNvPr id="22537" name="Text Box 63"/>
          <p:cNvSpPr txBox="1">
            <a:spLocks noChangeArrowheads="1"/>
          </p:cNvSpPr>
          <p:nvPr/>
        </p:nvSpPr>
        <p:spPr bwMode="auto">
          <a:xfrm>
            <a:off x="5538788" y="4953000"/>
            <a:ext cx="9413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latin typeface="+mn-lt"/>
              </a:rPr>
              <a:t>Regional</a:t>
            </a:r>
          </a:p>
        </p:txBody>
      </p:sp>
      <p:sp>
        <p:nvSpPr>
          <p:cNvPr id="22538" name="Line 65"/>
          <p:cNvSpPr>
            <a:spLocks noChangeShapeType="1"/>
          </p:cNvSpPr>
          <p:nvPr/>
        </p:nvSpPr>
        <p:spPr bwMode="auto">
          <a:xfrm>
            <a:off x="1860550" y="3641725"/>
            <a:ext cx="414338" cy="239713"/>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39" name="Line 66"/>
          <p:cNvSpPr>
            <a:spLocks noChangeShapeType="1"/>
          </p:cNvSpPr>
          <p:nvPr/>
        </p:nvSpPr>
        <p:spPr bwMode="auto">
          <a:xfrm>
            <a:off x="5130800" y="3641725"/>
            <a:ext cx="404813" cy="231775"/>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40" name="Line 67"/>
          <p:cNvSpPr>
            <a:spLocks noChangeShapeType="1"/>
          </p:cNvSpPr>
          <p:nvPr/>
        </p:nvSpPr>
        <p:spPr bwMode="auto">
          <a:xfrm flipH="1">
            <a:off x="3567113" y="3659188"/>
            <a:ext cx="334962" cy="165100"/>
          </a:xfrm>
          <a:prstGeom prst="line">
            <a:avLst/>
          </a:prstGeom>
          <a:noFill/>
          <a:ln w="571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41" name="Line 68"/>
          <p:cNvSpPr>
            <a:spLocks noChangeShapeType="1"/>
          </p:cNvSpPr>
          <p:nvPr/>
        </p:nvSpPr>
        <p:spPr bwMode="auto">
          <a:xfrm flipH="1">
            <a:off x="6807200" y="3659188"/>
            <a:ext cx="320675" cy="16351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42" name="Text Box 84"/>
          <p:cNvSpPr txBox="1">
            <a:spLocks noChangeArrowheads="1"/>
          </p:cNvSpPr>
          <p:nvPr/>
        </p:nvSpPr>
        <p:spPr bwMode="auto">
          <a:xfrm>
            <a:off x="8401050" y="3024188"/>
            <a:ext cx="147638" cy="231775"/>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 tIns="9144" rIns="9144" bIns="9144">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latin typeface="+mn-lt"/>
              </a:rPr>
              <a:t>D</a:t>
            </a:r>
          </a:p>
        </p:txBody>
      </p:sp>
      <p:sp>
        <p:nvSpPr>
          <p:cNvPr id="22543" name="Text Box 86"/>
          <p:cNvSpPr txBox="1">
            <a:spLocks noChangeArrowheads="1"/>
          </p:cNvSpPr>
          <p:nvPr/>
        </p:nvSpPr>
        <p:spPr bwMode="auto">
          <a:xfrm>
            <a:off x="1866900" y="3028950"/>
            <a:ext cx="138113" cy="233363"/>
          </a:xfrm>
          <a:prstGeom prst="rect">
            <a:avLst/>
          </a:prstGeom>
          <a:solidFill>
            <a:srgbClr val="00CC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4" tIns="9144" rIns="9144" bIns="9144">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latin typeface="+mn-lt"/>
              </a:rPr>
              <a:t>S</a:t>
            </a:r>
          </a:p>
        </p:txBody>
      </p:sp>
      <p:sp>
        <p:nvSpPr>
          <p:cNvPr id="22544" name="Text Box 61"/>
          <p:cNvSpPr txBox="1">
            <a:spLocks noChangeArrowheads="1"/>
          </p:cNvSpPr>
          <p:nvPr/>
        </p:nvSpPr>
        <p:spPr bwMode="auto">
          <a:xfrm>
            <a:off x="7626350" y="2354263"/>
            <a:ext cx="11636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latin typeface="+mn-lt"/>
              </a:rPr>
              <a:t>Destination</a:t>
            </a:r>
          </a:p>
          <a:p>
            <a:pPr algn="ctr" eaLnBrk="1" hangingPunct="1"/>
            <a:r>
              <a:rPr lang="en-US" sz="1400" b="1">
                <a:latin typeface="+mn-lt"/>
              </a:rPr>
              <a:t>Campus</a:t>
            </a:r>
          </a:p>
        </p:txBody>
      </p:sp>
      <p:sp>
        <p:nvSpPr>
          <p:cNvPr id="22545" name="Text Box 63"/>
          <p:cNvSpPr txBox="1">
            <a:spLocks noChangeArrowheads="1"/>
          </p:cNvSpPr>
          <p:nvPr/>
        </p:nvSpPr>
        <p:spPr bwMode="auto">
          <a:xfrm>
            <a:off x="2316163" y="4876800"/>
            <a:ext cx="9429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b="1">
                <a:latin typeface="+mn-lt"/>
              </a:rPr>
              <a:t>Regional</a:t>
            </a:r>
          </a:p>
        </p:txBody>
      </p:sp>
      <p:sp>
        <p:nvSpPr>
          <p:cNvPr id="22546" name="TextBox 90"/>
          <p:cNvSpPr txBox="1">
            <a:spLocks noChangeArrowheads="1"/>
          </p:cNvSpPr>
          <p:nvPr/>
        </p:nvSpPr>
        <p:spPr bwMode="auto">
          <a:xfrm>
            <a:off x="5441950" y="1600200"/>
            <a:ext cx="2895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000000"/>
                </a:solidFill>
                <a:latin typeface="+mn-lt"/>
              </a:rPr>
              <a:t>Performance is good when RTT is &lt; </a:t>
            </a:r>
            <a:r>
              <a:rPr lang="en-US" sz="1400" b="1" dirty="0" smtClean="0">
                <a:solidFill>
                  <a:srgbClr val="000000"/>
                </a:solidFill>
                <a:latin typeface="+mn-lt"/>
              </a:rPr>
              <a:t>~10 </a:t>
            </a:r>
            <a:r>
              <a:rPr lang="en-US" sz="1400" b="1" dirty="0" err="1">
                <a:solidFill>
                  <a:srgbClr val="000000"/>
                </a:solidFill>
                <a:latin typeface="+mn-lt"/>
              </a:rPr>
              <a:t>ms</a:t>
            </a:r>
            <a:endParaRPr lang="en-US" sz="1400" b="1" dirty="0">
              <a:solidFill>
                <a:srgbClr val="000000"/>
              </a:solidFill>
              <a:latin typeface="+mn-lt"/>
            </a:endParaRPr>
          </a:p>
        </p:txBody>
      </p:sp>
      <p:grpSp>
        <p:nvGrpSpPr>
          <p:cNvPr id="22547" name="Group 5"/>
          <p:cNvGrpSpPr>
            <a:grpSpLocks/>
          </p:cNvGrpSpPr>
          <p:nvPr/>
        </p:nvGrpSpPr>
        <p:grpSpPr bwMode="auto">
          <a:xfrm>
            <a:off x="3654425" y="2979738"/>
            <a:ext cx="1800225" cy="808037"/>
            <a:chOff x="1134" y="2661"/>
            <a:chExt cx="1134" cy="918"/>
          </a:xfrm>
        </p:grpSpPr>
        <p:sp>
          <p:nvSpPr>
            <p:cNvPr id="5" name="Cloud"/>
            <p:cNvSpPr>
              <a:spLocks noChangeAspect="1" noEditPoints="1" noChangeArrowheads="1"/>
            </p:cNvSpPr>
            <p:nvPr/>
          </p:nvSpPr>
          <p:spPr bwMode="auto">
            <a:xfrm>
              <a:off x="1134" y="2661"/>
              <a:ext cx="1134" cy="918"/>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1" y="8613"/>
                    <a:pt x="-1" y="10137"/>
                  </a:cubicBezTo>
                  <a:cubicBezTo>
                    <a:pt x="-1" y="11192"/>
                    <a:pt x="409" y="12169"/>
                    <a:pt x="1074" y="12702"/>
                  </a:cubicBezTo>
                  <a:lnTo>
                    <a:pt x="1063" y="12668"/>
                  </a:lnTo>
                  <a:cubicBezTo>
                    <a:pt x="685" y="13217"/>
                    <a:pt x="474" y="13940"/>
                    <a:pt x="474" y="14690"/>
                  </a:cubicBezTo>
                  <a:cubicBezTo>
                    <a:pt x="475" y="16325"/>
                    <a:pt x="1451" y="17650"/>
                    <a:pt x="2655" y="17650"/>
                  </a:cubicBezTo>
                  <a:cubicBezTo>
                    <a:pt x="2739" y="17650"/>
                    <a:pt x="2824" y="17643"/>
                    <a:pt x="2909" y="17629"/>
                  </a:cubicBezTo>
                  <a:lnTo>
                    <a:pt x="2897" y="17649"/>
                  </a:lnTo>
                  <a:cubicBezTo>
                    <a:pt x="3585" y="19288"/>
                    <a:pt x="4863" y="20299"/>
                    <a:pt x="6247" y="20299"/>
                  </a:cubicBezTo>
                  <a:cubicBezTo>
                    <a:pt x="6947" y="20299"/>
                    <a:pt x="7635" y="20039"/>
                    <a:pt x="8235" y="19546"/>
                  </a:cubicBezTo>
                  <a:lnTo>
                    <a:pt x="8229" y="19550"/>
                  </a:lnTo>
                  <a:cubicBezTo>
                    <a:pt x="8855" y="20829"/>
                    <a:pt x="9908" y="21596"/>
                    <a:pt x="11036" y="21596"/>
                  </a:cubicBezTo>
                  <a:cubicBezTo>
                    <a:pt x="12523" y="21596"/>
                    <a:pt x="13836" y="20267"/>
                    <a:pt x="14267" y="18324"/>
                  </a:cubicBezTo>
                  <a:lnTo>
                    <a:pt x="14270" y="18350"/>
                  </a:lnTo>
                  <a:cubicBezTo>
                    <a:pt x="14730" y="18740"/>
                    <a:pt x="15260" y="18946"/>
                    <a:pt x="15802" y="18946"/>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1"/>
                    <a:pt x="16758" y="-1"/>
                  </a:cubicBezTo>
                  <a:cubicBezTo>
                    <a:pt x="16044" y="-1"/>
                    <a:pt x="15367" y="426"/>
                    <a:pt x="14905" y="1165"/>
                  </a:cubicBezTo>
                  <a:lnTo>
                    <a:pt x="14909" y="1170"/>
                  </a:lnTo>
                  <a:cubicBezTo>
                    <a:pt x="14497" y="432"/>
                    <a:pt x="13855" y="-1"/>
                    <a:pt x="13174" y="-1"/>
                  </a:cubicBezTo>
                  <a:cubicBezTo>
                    <a:pt x="12347" y="-1"/>
                    <a:pt x="11590" y="637"/>
                    <a:pt x="11221" y="1645"/>
                  </a:cubicBezTo>
                  <a:lnTo>
                    <a:pt x="11229" y="1694"/>
                  </a:lnTo>
                  <a:cubicBezTo>
                    <a:pt x="10730" y="1024"/>
                    <a:pt x="10058" y="649"/>
                    <a:pt x="9358" y="649"/>
                  </a:cubicBezTo>
                  <a:cubicBezTo>
                    <a:pt x="8372" y="649"/>
                    <a:pt x="7466" y="1391"/>
                    <a:pt x="7003" y="2578"/>
                  </a:cubicBezTo>
                  <a:lnTo>
                    <a:pt x="6995" y="2602"/>
                  </a:lnTo>
                  <a:cubicBezTo>
                    <a:pt x="6477" y="2189"/>
                    <a:pt x="5888" y="1971"/>
                    <a:pt x="5288" y="1971"/>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09"/>
                    <a:pt x="2172" y="13109"/>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chemeClr val="bg1"/>
            </a:solidFill>
            <a:ln w="28575">
              <a:solidFill>
                <a:schemeClr val="tx1"/>
              </a:solidFill>
              <a:miter lim="800000"/>
              <a:headEnd/>
              <a:tailEnd/>
            </a:ln>
            <a:effectLst>
              <a:outerShdw blurRad="63500" dist="107763" dir="2700000" algn="ctr" rotWithShape="0">
                <a:srgbClr val="000000">
                  <a:alpha val="74998"/>
                </a:srgbClr>
              </a:outerShdw>
            </a:effectLst>
          </p:spPr>
          <p:txBody>
            <a:bodyPr/>
            <a:lstStyle/>
            <a:p>
              <a:pPr>
                <a:defRPr/>
              </a:pPr>
              <a:endParaRPr lang="en-US" sz="1400">
                <a:latin typeface="+mn-lt"/>
                <a:ea typeface="Arial" pitchFamily="-65" charset="0"/>
                <a:cs typeface="Arial" pitchFamily="-65" charset="0"/>
              </a:endParaRPr>
            </a:p>
          </p:txBody>
        </p:sp>
        <p:grpSp>
          <p:nvGrpSpPr>
            <p:cNvPr id="22559" name="Group 7"/>
            <p:cNvGrpSpPr>
              <a:grpSpLocks/>
            </p:cNvGrpSpPr>
            <p:nvPr/>
          </p:nvGrpSpPr>
          <p:grpSpPr bwMode="auto">
            <a:xfrm>
              <a:off x="1346" y="2838"/>
              <a:ext cx="657" cy="548"/>
              <a:chOff x="200" y="2514"/>
              <a:chExt cx="657" cy="548"/>
            </a:xfrm>
          </p:grpSpPr>
          <p:sp>
            <p:nvSpPr>
              <p:cNvPr id="22560" name="Line 8"/>
              <p:cNvSpPr>
                <a:spLocks noChangeShapeType="1"/>
              </p:cNvSpPr>
              <p:nvPr/>
            </p:nvSpPr>
            <p:spPr bwMode="auto">
              <a:xfrm rot="5400000" flipV="1">
                <a:off x="527" y="2549"/>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561" name="Object 2"/>
              <p:cNvGraphicFramePr>
                <a:graphicFrameLocks noChangeAspect="1"/>
              </p:cNvGraphicFramePr>
              <p:nvPr/>
            </p:nvGraphicFramePr>
            <p:xfrm>
              <a:off x="200" y="2856"/>
              <a:ext cx="263" cy="206"/>
            </p:xfrm>
            <a:graphic>
              <a:graphicData uri="http://schemas.openxmlformats.org/presentationml/2006/ole">
                <mc:AlternateContent xmlns:mc="http://schemas.openxmlformats.org/markup-compatibility/2006">
                  <mc:Choice xmlns:v="urn:schemas-microsoft-com:vml" Requires="v">
                    <p:oleObj spid="_x0000_s4594" name="Bitmap Image" r:id="rId18" imgW="9142857" imgH="5238095" progId="">
                      <p:embed/>
                    </p:oleObj>
                  </mc:Choice>
                  <mc:Fallback>
                    <p:oleObj name="Bitmap Image" r:id="rId18"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62" name="Line 10"/>
              <p:cNvSpPr>
                <a:spLocks noChangeShapeType="1"/>
              </p:cNvSpPr>
              <p:nvPr/>
            </p:nvSpPr>
            <p:spPr bwMode="auto">
              <a:xfrm>
                <a:off x="331"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aphicFrame>
            <p:nvGraphicFramePr>
              <p:cNvPr id="22563" name="Object 3"/>
              <p:cNvGraphicFramePr>
                <a:graphicFrameLocks noChangeAspect="1"/>
              </p:cNvGraphicFramePr>
              <p:nvPr/>
            </p:nvGraphicFramePr>
            <p:xfrm>
              <a:off x="200" y="2514"/>
              <a:ext cx="263" cy="206"/>
            </p:xfrm>
            <a:graphic>
              <a:graphicData uri="http://schemas.openxmlformats.org/presentationml/2006/ole">
                <mc:AlternateContent xmlns:mc="http://schemas.openxmlformats.org/markup-compatibility/2006">
                  <mc:Choice xmlns:v="urn:schemas-microsoft-com:vml" Requires="v">
                    <p:oleObj spid="_x0000_s4595" name="Bitmap Image" r:id="rId19" imgW="9142857" imgH="5238095" progId="">
                      <p:embed/>
                    </p:oleObj>
                  </mc:Choice>
                  <mc:Fallback>
                    <p:oleObj name="Bitmap Image" r:id="rId19"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64" name="Object 4"/>
              <p:cNvGraphicFramePr>
                <a:graphicFrameLocks noChangeAspect="1"/>
              </p:cNvGraphicFramePr>
              <p:nvPr/>
            </p:nvGraphicFramePr>
            <p:xfrm>
              <a:off x="594" y="2514"/>
              <a:ext cx="263" cy="206"/>
            </p:xfrm>
            <a:graphic>
              <a:graphicData uri="http://schemas.openxmlformats.org/presentationml/2006/ole">
                <mc:AlternateContent xmlns:mc="http://schemas.openxmlformats.org/markup-compatibility/2006">
                  <mc:Choice xmlns:v="urn:schemas-microsoft-com:vml" Requires="v">
                    <p:oleObj spid="_x0000_s4596" name="Bitmap Image" r:id="rId20" imgW="9142857" imgH="5238095" progId="">
                      <p:embed/>
                    </p:oleObj>
                  </mc:Choice>
                  <mc:Fallback>
                    <p:oleObj name="Bitmap Image" r:id="rId20" imgW="9142857" imgH="5238095"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 y="2514"/>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22565" name="Object 5"/>
              <p:cNvGraphicFramePr>
                <a:graphicFrameLocks noChangeAspect="1"/>
              </p:cNvGraphicFramePr>
              <p:nvPr/>
            </p:nvGraphicFramePr>
            <p:xfrm>
              <a:off x="594" y="2856"/>
              <a:ext cx="263" cy="206"/>
            </p:xfrm>
            <a:graphic>
              <a:graphicData uri="http://schemas.openxmlformats.org/presentationml/2006/ole">
                <mc:AlternateContent xmlns:mc="http://schemas.openxmlformats.org/markup-compatibility/2006">
                  <mc:Choice xmlns:v="urn:schemas-microsoft-com:vml" Requires="v">
                    <p:oleObj spid="_x0000_s4597" name="Bitmap Image" r:id="rId21" imgW="9131300" imgH="5232400" progId="">
                      <p:embed/>
                    </p:oleObj>
                  </mc:Choice>
                  <mc:Fallback>
                    <p:oleObj name="Bitmap Image" r:id="rId21" imgW="9131300" imgH="5232400" progId="">
                      <p:embed/>
                      <p:pic>
                        <p:nvPicPr>
                          <p:cNvPr id="0" name=""/>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4" y="2856"/>
                            <a:ext cx="263" cy="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22566" name="Line 14"/>
              <p:cNvSpPr>
                <a:spLocks noChangeShapeType="1"/>
              </p:cNvSpPr>
              <p:nvPr/>
            </p:nvSpPr>
            <p:spPr bwMode="auto">
              <a:xfrm>
                <a:off x="725" y="2717"/>
                <a:ext cx="0" cy="19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sp>
            <p:nvSpPr>
              <p:cNvPr id="22567" name="Line 15"/>
              <p:cNvSpPr>
                <a:spLocks noChangeShapeType="1"/>
              </p:cNvSpPr>
              <p:nvPr/>
            </p:nvSpPr>
            <p:spPr bwMode="auto">
              <a:xfrm rot="5400000" flipV="1">
                <a:off x="527" y="2891"/>
                <a:ext cx="2" cy="13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400">
                  <a:latin typeface="+mn-lt"/>
                </a:endParaRPr>
              </a:p>
            </p:txBody>
          </p:sp>
        </p:grpSp>
      </p:grpSp>
      <p:sp>
        <p:nvSpPr>
          <p:cNvPr id="22548" name="TextBox 76"/>
          <p:cNvSpPr txBox="1">
            <a:spLocks noChangeArrowheads="1"/>
          </p:cNvSpPr>
          <p:nvPr/>
        </p:nvSpPr>
        <p:spPr bwMode="auto">
          <a:xfrm>
            <a:off x="2209800" y="1600200"/>
            <a:ext cx="2895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b="1" dirty="0">
                <a:solidFill>
                  <a:srgbClr val="000000"/>
                </a:solidFill>
                <a:latin typeface="+mn-lt"/>
              </a:rPr>
              <a:t>Performance is poor when RTT exceeds </a:t>
            </a:r>
            <a:r>
              <a:rPr lang="en-US" sz="1400" b="1" dirty="0" smtClean="0">
                <a:solidFill>
                  <a:srgbClr val="000000"/>
                </a:solidFill>
                <a:latin typeface="+mn-lt"/>
              </a:rPr>
              <a:t>~10 </a:t>
            </a:r>
            <a:r>
              <a:rPr lang="en-US" sz="1400" b="1" dirty="0" err="1">
                <a:solidFill>
                  <a:srgbClr val="000000"/>
                </a:solidFill>
                <a:latin typeface="+mn-lt"/>
              </a:rPr>
              <a:t>ms</a:t>
            </a:r>
            <a:endParaRPr lang="en-US" sz="1400" b="1" dirty="0">
              <a:solidFill>
                <a:srgbClr val="000000"/>
              </a:solidFill>
              <a:latin typeface="+mn-lt"/>
            </a:endParaRPr>
          </a:p>
        </p:txBody>
      </p:sp>
      <p:sp>
        <p:nvSpPr>
          <p:cNvPr id="37929" name="TextBox 77"/>
          <p:cNvSpPr txBox="1">
            <a:spLocks noChangeArrowheads="1"/>
          </p:cNvSpPr>
          <p:nvPr/>
        </p:nvSpPr>
        <p:spPr bwMode="auto">
          <a:xfrm>
            <a:off x="7315200" y="4611688"/>
            <a:ext cx="1676400" cy="523220"/>
          </a:xfrm>
          <a:prstGeom prst="rect">
            <a:avLst/>
          </a:prstGeom>
          <a:noFill/>
          <a:ln w="9525">
            <a:noFill/>
            <a:miter lim="800000"/>
            <a:headEnd/>
            <a:tailEnd/>
          </a:ln>
        </p:spPr>
        <p:txBody>
          <a:bodyPr>
            <a:spAutoFit/>
          </a:bodyPr>
          <a:lstStyle/>
          <a:p>
            <a:pPr>
              <a:defRPr/>
            </a:pPr>
            <a:r>
              <a:rPr lang="en-US" sz="1400" dirty="0">
                <a:solidFill>
                  <a:srgbClr val="FF0000"/>
                </a:solidFill>
                <a:effectLst>
                  <a:outerShdw blurRad="50800" dist="88900" dir="2700000" algn="tl" rotWithShape="0">
                    <a:srgbClr val="000000">
                      <a:alpha val="43000"/>
                    </a:srgbClr>
                  </a:outerShdw>
                </a:effectLst>
                <a:latin typeface="+mn-lt"/>
              </a:rPr>
              <a:t>Switch with small buffers</a:t>
            </a:r>
          </a:p>
        </p:txBody>
      </p:sp>
      <p:cxnSp>
        <p:nvCxnSpPr>
          <p:cNvPr id="80" name="Straight Arrow Connector 79"/>
          <p:cNvCxnSpPr/>
          <p:nvPr/>
        </p:nvCxnSpPr>
        <p:spPr>
          <a:xfrm rot="16200000" flipV="1">
            <a:off x="7772400" y="4114800"/>
            <a:ext cx="914400" cy="152400"/>
          </a:xfrm>
          <a:prstGeom prst="straightConnector1">
            <a:avLst/>
          </a:prstGeom>
          <a:ln w="98425" cap="flat" cmpd="sng" algn="ctr">
            <a:solidFill>
              <a:srgbClr val="FF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graphicFrame>
        <p:nvGraphicFramePr>
          <p:cNvPr id="22555" name="Object 5"/>
          <p:cNvGraphicFramePr>
            <a:graphicFrameLocks noChangeAspect="1"/>
          </p:cNvGraphicFramePr>
          <p:nvPr>
            <p:extLst>
              <p:ext uri="{D42A27DB-BD31-4B8C-83A1-F6EECF244321}">
                <p14:modId xmlns:p14="http://schemas.microsoft.com/office/powerpoint/2010/main" val="2187646271"/>
              </p:ext>
            </p:extLst>
          </p:nvPr>
        </p:nvGraphicFramePr>
        <p:xfrm>
          <a:off x="4619625" y="3433763"/>
          <a:ext cx="417513" cy="182562"/>
        </p:xfrm>
        <a:graphic>
          <a:graphicData uri="http://schemas.openxmlformats.org/presentationml/2006/ole">
            <mc:AlternateContent xmlns:mc="http://schemas.openxmlformats.org/markup-compatibility/2006">
              <mc:Choice xmlns:v="urn:schemas-microsoft-com:vml" Requires="v">
                <p:oleObj spid="_x0000_s4598" name="Bitmap Image" r:id="rId23" imgW="9131300" imgH="5232400" progId="">
                  <p:embed/>
                </p:oleObj>
              </mc:Choice>
              <mc:Fallback>
                <p:oleObj name="Bitmap Image" r:id="rId23" imgW="9131300" imgH="5232400" progId="">
                  <p:embed/>
                  <p:pic>
                    <p:nvPicPr>
                      <p:cNvPr id="0" name=""/>
                      <p:cNvPicPr>
                        <a:picLocks noChangeAspect="1" noChangeArrowheads="1"/>
                      </p:cNvPicPr>
                      <p:nvPr/>
                    </p:nvPicPr>
                    <p:blipFill>
                      <a:blip r:embed="rId24"/>
                      <a:srcRect/>
                      <a:stretch>
                        <a:fillRect/>
                      </a:stretch>
                    </p:blipFill>
                    <p:spPr bwMode="auto">
                      <a:xfrm>
                        <a:off x="4619625" y="3433763"/>
                        <a:ext cx="417513"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81" name="Title 1"/>
          <p:cNvSpPr>
            <a:spLocks noGrp="1"/>
          </p:cNvSpPr>
          <p:nvPr>
            <p:ph type="title"/>
          </p:nvPr>
        </p:nvSpPr>
        <p:spPr>
          <a:xfrm>
            <a:off x="0" y="274638"/>
            <a:ext cx="9144000" cy="1143000"/>
          </a:xfrm>
        </p:spPr>
        <p:txBody>
          <a:bodyPr>
            <a:normAutofit fontScale="90000"/>
          </a:bodyPr>
          <a:lstStyle/>
          <a:p>
            <a:r>
              <a:rPr lang="en-US" dirty="0" smtClean="0"/>
              <a:t>Local Testing Will Not Find Everything</a:t>
            </a:r>
            <a:endParaRPr lang="en-US" dirty="0"/>
          </a:p>
        </p:txBody>
      </p:sp>
      <p:sp>
        <p:nvSpPr>
          <p:cNvPr id="7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a:t>
            </a:fld>
            <a:r>
              <a:rPr lang="en-US" sz="800" dirty="0">
                <a:solidFill>
                  <a:prstClr val="black"/>
                </a:solidFill>
                <a:latin typeface="Arial"/>
              </a:rPr>
              <a:t> – ESnet Science Engagement (</a:t>
            </a:r>
            <a:r>
              <a:rPr lang="en-US" sz="800" dirty="0">
                <a:solidFill>
                  <a:prstClr val="black"/>
                </a:solidFill>
                <a:latin typeface="Arial"/>
                <a:hlinkClick r:id="rId25"/>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127047562"/>
      </p:ext>
    </p:extLst>
  </p:cSld>
  <p:clrMapOvr>
    <a:masterClrMapping/>
  </p:clrMapOvr>
  <p:timing>
    <p:tnLst>
      <p:par>
        <p:cTn xmlns:p14="http://schemas.microsoft.com/office/powerpoint/2010/mai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err="1" smtClean="0"/>
              <a:t>perfSONAR</a:t>
            </a:r>
            <a:r>
              <a:rPr lang="en-US" sz="4000" dirty="0" smtClean="0"/>
              <a:t> Outline</a:t>
            </a:r>
            <a:endParaRPr lang="en-US" sz="4000" dirty="0"/>
          </a:p>
        </p:txBody>
      </p:sp>
      <p:sp>
        <p:nvSpPr>
          <p:cNvPr id="3" name="Content Placeholder 2"/>
          <p:cNvSpPr>
            <a:spLocks noGrp="1"/>
          </p:cNvSpPr>
          <p:nvPr>
            <p:ph idx="1"/>
          </p:nvPr>
        </p:nvSpPr>
        <p:spPr/>
        <p:txBody>
          <a:bodyPr>
            <a:normAutofit fontScale="92500" lnSpcReduction="20000"/>
          </a:bodyPr>
          <a:lstStyle/>
          <a:p>
            <a:r>
              <a:rPr lang="en-US" dirty="0" smtClean="0">
                <a:solidFill>
                  <a:srgbClr val="000000"/>
                </a:solidFill>
              </a:rPr>
              <a:t>Performance Introduction &amp; Motivation</a:t>
            </a:r>
          </a:p>
          <a:p>
            <a:r>
              <a:rPr lang="en-US" dirty="0" err="1" smtClean="0"/>
              <a:t>perfSONAR</a:t>
            </a:r>
            <a:r>
              <a:rPr lang="en-US" dirty="0" smtClean="0"/>
              <a:t> Preliminaries </a:t>
            </a:r>
          </a:p>
          <a:p>
            <a:r>
              <a:rPr lang="en-US" dirty="0" smtClean="0"/>
              <a:t>Deployment </a:t>
            </a:r>
            <a:r>
              <a:rPr lang="en-US" dirty="0"/>
              <a:t>&amp; Regular Testing </a:t>
            </a:r>
            <a:endParaRPr lang="en-US" dirty="0" smtClean="0">
              <a:solidFill>
                <a:srgbClr val="000000"/>
              </a:solidFill>
            </a:endParaRPr>
          </a:p>
          <a:p>
            <a:r>
              <a:rPr lang="en-US" dirty="0" err="1" smtClean="0">
                <a:solidFill>
                  <a:srgbClr val="000000"/>
                </a:solidFill>
              </a:rPr>
              <a:t>Maddash</a:t>
            </a:r>
            <a:r>
              <a:rPr lang="en-US" dirty="0" smtClean="0">
                <a:solidFill>
                  <a:srgbClr val="000000"/>
                </a:solidFill>
              </a:rPr>
              <a:t> </a:t>
            </a:r>
            <a:r>
              <a:rPr lang="en-US" dirty="0">
                <a:solidFill>
                  <a:srgbClr val="000000"/>
                </a:solidFill>
              </a:rPr>
              <a:t>Installation &amp; </a:t>
            </a:r>
            <a:r>
              <a:rPr lang="en-US" dirty="0" smtClean="0">
                <a:solidFill>
                  <a:srgbClr val="000000"/>
                </a:solidFill>
              </a:rPr>
              <a:t>Use</a:t>
            </a:r>
            <a:endParaRPr lang="en-US" dirty="0" smtClean="0"/>
          </a:p>
          <a:p>
            <a:r>
              <a:rPr lang="en-US" dirty="0" smtClean="0"/>
              <a:t>Tool Use</a:t>
            </a:r>
          </a:p>
          <a:p>
            <a:r>
              <a:rPr lang="en-US" dirty="0" smtClean="0"/>
              <a:t>Common Pitfalls</a:t>
            </a:r>
          </a:p>
          <a:p>
            <a:r>
              <a:rPr lang="en-US" dirty="0" smtClean="0"/>
              <a:t>Debugging Strategies </a:t>
            </a:r>
          </a:p>
          <a:p>
            <a:r>
              <a:rPr lang="en-US" dirty="0" smtClean="0">
                <a:solidFill>
                  <a:srgbClr val="FF0000"/>
                </a:solidFill>
              </a:rPr>
              <a:t>Use Cases &amp; Success Stories</a:t>
            </a:r>
          </a:p>
          <a:p>
            <a:pPr marL="0" indent="0">
              <a:buNone/>
            </a:pPr>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70</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160994600"/>
      </p:ext>
    </p:extLst>
  </p:cSld>
  <p:clrMapOvr>
    <a:masterClrMapping/>
  </p:clrMapOvr>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a:t>
            </a:r>
            <a:endParaRPr lang="en-US" sz="4000" dirty="0"/>
          </a:p>
        </p:txBody>
      </p:sp>
      <p:sp>
        <p:nvSpPr>
          <p:cNvPr id="3" name="Content Placeholder 2"/>
          <p:cNvSpPr>
            <a:spLocks noGrp="1"/>
          </p:cNvSpPr>
          <p:nvPr>
            <p:ph idx="1"/>
          </p:nvPr>
        </p:nvSpPr>
        <p:spPr>
          <a:xfrm>
            <a:off x="457200" y="1417638"/>
            <a:ext cx="4947921" cy="4644495"/>
          </a:xfrm>
        </p:spPr>
        <p:txBody>
          <a:bodyPr>
            <a:normAutofit fontScale="85000" lnSpcReduction="10000"/>
          </a:bodyPr>
          <a:lstStyle/>
          <a:p>
            <a:pPr>
              <a:buFont typeface="Arial"/>
              <a:buChar char="•"/>
            </a:pPr>
            <a:r>
              <a:rPr lang="en-US" sz="2800" dirty="0" smtClean="0"/>
              <a:t>#</a:t>
            </a:r>
            <a:r>
              <a:rPr lang="en-US" sz="2800" dirty="0"/>
              <a:t>1</a:t>
            </a:r>
            <a:r>
              <a:rPr lang="en-US" sz="2800" dirty="0" smtClean="0"/>
              <a:t> Failing Optic(s)</a:t>
            </a:r>
          </a:p>
          <a:p>
            <a:pPr>
              <a:buFont typeface="Arial"/>
              <a:buChar char="•"/>
            </a:pPr>
            <a:r>
              <a:rPr lang="en-US" sz="2800" dirty="0" smtClean="0"/>
              <a:t>#2 Penn State University Firewall</a:t>
            </a:r>
          </a:p>
          <a:p>
            <a:pPr>
              <a:buFont typeface="Arial"/>
              <a:buChar char="•"/>
            </a:pPr>
            <a:r>
              <a:rPr lang="en-US" sz="2800" dirty="0" smtClean="0"/>
              <a:t>#</a:t>
            </a:r>
            <a:r>
              <a:rPr lang="en-US" sz="2800" dirty="0"/>
              <a:t>3</a:t>
            </a:r>
            <a:r>
              <a:rPr lang="en-US" sz="2800" dirty="0" smtClean="0"/>
              <a:t> University of Colorado Network Design</a:t>
            </a:r>
          </a:p>
          <a:p>
            <a:pPr>
              <a:buFont typeface="Arial"/>
              <a:buChar char="•"/>
            </a:pPr>
            <a:r>
              <a:rPr lang="en-US" sz="2800" dirty="0" smtClean="0"/>
              <a:t>#4 Host Tuning</a:t>
            </a:r>
          </a:p>
          <a:p>
            <a:pPr>
              <a:buFont typeface="Arial"/>
              <a:buChar char="•"/>
            </a:pPr>
            <a:r>
              <a:rPr lang="en-US" sz="2800" dirty="0" smtClean="0"/>
              <a:t>#5 Bottleneck Link</a:t>
            </a:r>
          </a:p>
          <a:p>
            <a:pPr>
              <a:buFont typeface="Arial"/>
              <a:buChar char="•"/>
            </a:pPr>
            <a:r>
              <a:rPr lang="en-US" sz="2800" dirty="0" smtClean="0"/>
              <a:t>#</a:t>
            </a:r>
            <a:r>
              <a:rPr lang="en-US" sz="2800" dirty="0"/>
              <a:t>6</a:t>
            </a:r>
            <a:r>
              <a:rPr lang="en-US" sz="2800" dirty="0" smtClean="0"/>
              <a:t> R&amp;E vs. Commodity Routing</a:t>
            </a:r>
          </a:p>
          <a:p>
            <a:pPr>
              <a:buFont typeface="Arial"/>
              <a:buChar char="•"/>
            </a:pPr>
            <a:r>
              <a:rPr lang="en-US" sz="2800" dirty="0" smtClean="0"/>
              <a:t>#</a:t>
            </a:r>
            <a:r>
              <a:rPr lang="en-US" sz="2800" dirty="0"/>
              <a:t>7</a:t>
            </a:r>
            <a:r>
              <a:rPr lang="en-US" sz="2800" dirty="0" smtClean="0"/>
              <a:t> Extreme Upstream Packet loss </a:t>
            </a:r>
          </a:p>
          <a:p>
            <a:pPr>
              <a:buFont typeface="Arial"/>
              <a:buChar char="•"/>
            </a:pPr>
            <a:r>
              <a:rPr lang="en-US" sz="2800" dirty="0" smtClean="0"/>
              <a:t>#</a:t>
            </a:r>
            <a:r>
              <a:rPr lang="en-US" sz="2800" dirty="0"/>
              <a:t>8</a:t>
            </a:r>
            <a:r>
              <a:rPr lang="en-US" sz="2800" dirty="0" smtClean="0"/>
              <a:t> Fiber Cut</a:t>
            </a:r>
          </a:p>
          <a:p>
            <a:pPr>
              <a:buFont typeface="Arial"/>
              <a:buChar char="•"/>
            </a:pPr>
            <a:r>
              <a:rPr lang="en-US" sz="2800" dirty="0" smtClean="0"/>
              <a:t>#9 Buffer Tuning</a:t>
            </a:r>
          </a:p>
          <a:p>
            <a:pPr marL="0" indent="0"/>
            <a:endParaRPr lang="en-US" sz="2800" dirty="0" smtClean="0"/>
          </a:p>
          <a:p>
            <a:pPr marL="0" indent="0"/>
            <a:endParaRPr lang="en-US" dirty="0" smtClean="0"/>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01920" y="2246207"/>
            <a:ext cx="3484880" cy="2613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71</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255041523"/>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t>Success Stories - </a:t>
            </a:r>
            <a:r>
              <a:rPr lang="en-US" dirty="0" smtClean="0"/>
              <a:t>#1 </a:t>
            </a:r>
            <a:r>
              <a:rPr lang="en-US" dirty="0"/>
              <a:t>Failing Optic(</a:t>
            </a:r>
            <a:r>
              <a:rPr lang="en-US" dirty="0" smtClean="0"/>
              <a:t>s)</a:t>
            </a:r>
            <a:endParaRPr lang="en-US"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dirty="0" smtClean="0"/>
              <a:t>Second example – another one featuring a backbone</a:t>
            </a:r>
          </a:p>
          <a:p>
            <a:pPr lvl="2">
              <a:buFont typeface="Arial"/>
              <a:buChar char="•"/>
            </a:pPr>
            <a:r>
              <a:rPr lang="en-US" dirty="0" smtClean="0"/>
              <a:t>Similar to frog boiling, hard alarms don’t notice gradual failure</a:t>
            </a:r>
            <a:endParaRPr lang="en-US" dirty="0"/>
          </a:p>
          <a:p>
            <a:pPr>
              <a:buFont typeface="Arial"/>
              <a:buChar char="•"/>
            </a:pPr>
            <a:endParaRPr lang="en-US" dirty="0" smtClean="0"/>
          </a:p>
          <a:p>
            <a:pPr marL="0" indent="0"/>
            <a:endParaRPr lang="en-US" dirty="0" smtClean="0"/>
          </a:p>
          <a:p>
            <a:pPr marL="0" indent="0"/>
            <a:endParaRPr lang="en-US" dirty="0" smtClean="0"/>
          </a:p>
        </p:txBody>
      </p:sp>
      <p:pic>
        <p:nvPicPr>
          <p:cNvPr id="16" name="Picture 15" descr="ps.pdf"/>
          <p:cNvPicPr>
            <a:picLocks noChangeAspect="1"/>
          </p:cNvPicPr>
          <p:nvPr/>
        </p:nvPicPr>
        <p:blipFill>
          <a:blip r:embed="rId3" cstate="print"/>
          <a:stretch>
            <a:fillRect/>
          </a:stretch>
        </p:blipFill>
        <p:spPr>
          <a:xfrm>
            <a:off x="1039182" y="2279001"/>
            <a:ext cx="7137400" cy="3225800"/>
          </a:xfrm>
          <a:prstGeom prst="rect">
            <a:avLst/>
          </a:prstGeom>
        </p:spPr>
      </p:pic>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6600" y="2687173"/>
            <a:ext cx="5942365" cy="1687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TextBox 17"/>
          <p:cNvSpPr txBox="1"/>
          <p:nvPr/>
        </p:nvSpPr>
        <p:spPr>
          <a:xfrm rot="16200000">
            <a:off x="1502044" y="3218386"/>
            <a:ext cx="562975" cy="307777"/>
          </a:xfrm>
          <a:prstGeom prst="rect">
            <a:avLst/>
          </a:prstGeom>
          <a:solidFill>
            <a:schemeClr val="bg1"/>
          </a:solidFill>
        </p:spPr>
        <p:txBody>
          <a:bodyPr wrap="none" rtlCol="0">
            <a:spAutoFit/>
          </a:bodyPr>
          <a:lstStyle/>
          <a:p>
            <a:pPr algn="ctr" defTabSz="914400"/>
            <a:r>
              <a:rPr lang="en-US" sz="1400" dirty="0" smtClean="0">
                <a:solidFill>
                  <a:srgbClr val="000000"/>
                </a:solidFill>
                <a:ea typeface="+mn-ea"/>
                <a:cs typeface="Arial" charset="0"/>
              </a:rPr>
              <a:t>Gb/s</a:t>
            </a:r>
            <a:endParaRPr lang="en-US" sz="1400" dirty="0">
              <a:solidFill>
                <a:srgbClr val="000000"/>
              </a:solidFill>
              <a:ea typeface="+mn-ea"/>
              <a:cs typeface="Arial" charset="0"/>
            </a:endParaRPr>
          </a:p>
        </p:txBody>
      </p:sp>
      <p:sp>
        <p:nvSpPr>
          <p:cNvPr id="19" name="Rounded Rectangular Callout 18"/>
          <p:cNvSpPr/>
          <p:nvPr/>
        </p:nvSpPr>
        <p:spPr>
          <a:xfrm>
            <a:off x="6380644" y="2308338"/>
            <a:ext cx="1351609" cy="460409"/>
          </a:xfrm>
          <a:prstGeom prst="wedgeRoundRectCallout">
            <a:avLst>
              <a:gd name="adj1" fmla="val -91344"/>
              <a:gd name="adj2" fmla="val 81473"/>
              <a:gd name="adj3" fmla="val 16667"/>
            </a:avLst>
          </a:prstGeom>
          <a:solidFill>
            <a:srgbClr val="FFFF66"/>
          </a:solidFill>
          <a:ln w="1905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400" dirty="0" smtClean="0">
                <a:solidFill>
                  <a:srgbClr val="000000"/>
                </a:solidFill>
                <a:ea typeface="+mn-ea"/>
                <a:cs typeface="Arial" charset="0"/>
              </a:rPr>
              <a:t>normal performance</a:t>
            </a:r>
            <a:endParaRPr lang="en-US" sz="1400" b="1" dirty="0" smtClean="0">
              <a:solidFill>
                <a:srgbClr val="000000"/>
              </a:solidFill>
              <a:latin typeface="Arial" pitchFamily="-65" charset="0"/>
              <a:ea typeface="Arial" pitchFamily="-65" charset="0"/>
              <a:cs typeface="Arial" pitchFamily="-65" charset="0"/>
            </a:endParaRPr>
          </a:p>
        </p:txBody>
      </p:sp>
      <p:sp>
        <p:nvSpPr>
          <p:cNvPr id="20" name="Rounded Rectangular Callout 19"/>
          <p:cNvSpPr/>
          <p:nvPr/>
        </p:nvSpPr>
        <p:spPr>
          <a:xfrm>
            <a:off x="5083806" y="3226825"/>
            <a:ext cx="1207835" cy="460409"/>
          </a:xfrm>
          <a:prstGeom prst="wedgeRoundRectCallout">
            <a:avLst>
              <a:gd name="adj1" fmla="val -103485"/>
              <a:gd name="adj2" fmla="val 73978"/>
              <a:gd name="adj3" fmla="val 16667"/>
            </a:avLst>
          </a:prstGeom>
          <a:solidFill>
            <a:srgbClr val="FFFF66"/>
          </a:solidFill>
          <a:ln w="1905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400" dirty="0" smtClean="0">
                <a:solidFill>
                  <a:srgbClr val="000000"/>
                </a:solidFill>
                <a:ea typeface="+mn-ea"/>
                <a:cs typeface="Arial" charset="0"/>
              </a:rPr>
              <a:t>degrading performance</a:t>
            </a:r>
            <a:endParaRPr lang="en-US" sz="1400" b="1" dirty="0" smtClean="0">
              <a:solidFill>
                <a:srgbClr val="000000"/>
              </a:solidFill>
              <a:latin typeface="Arial" pitchFamily="-65" charset="0"/>
              <a:ea typeface="Arial" pitchFamily="-65" charset="0"/>
              <a:cs typeface="Arial" pitchFamily="-65" charset="0"/>
            </a:endParaRPr>
          </a:p>
        </p:txBody>
      </p:sp>
      <p:sp>
        <p:nvSpPr>
          <p:cNvPr id="21" name="Rounded Rectangular Callout 20"/>
          <p:cNvSpPr/>
          <p:nvPr/>
        </p:nvSpPr>
        <p:spPr>
          <a:xfrm>
            <a:off x="6610819" y="3700130"/>
            <a:ext cx="920151" cy="230205"/>
          </a:xfrm>
          <a:prstGeom prst="wedgeRoundRectCallout">
            <a:avLst>
              <a:gd name="adj1" fmla="val 60555"/>
              <a:gd name="adj2" fmla="val 81473"/>
              <a:gd name="adj3" fmla="val 16667"/>
            </a:avLst>
          </a:prstGeom>
          <a:solidFill>
            <a:srgbClr val="FFFF66"/>
          </a:solidFill>
          <a:ln w="1905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400" dirty="0" smtClean="0">
                <a:solidFill>
                  <a:srgbClr val="000000"/>
                </a:solidFill>
                <a:ea typeface="+mn-ea"/>
                <a:cs typeface="Arial" charset="0"/>
              </a:rPr>
              <a:t>repair</a:t>
            </a:r>
            <a:endParaRPr lang="en-US" sz="1400" b="1" dirty="0" smtClean="0">
              <a:solidFill>
                <a:srgbClr val="000000"/>
              </a:solidFill>
              <a:latin typeface="Arial" pitchFamily="-65" charset="0"/>
              <a:ea typeface="Arial" pitchFamily="-65" charset="0"/>
              <a:cs typeface="Arial" pitchFamily="-65" charset="0"/>
            </a:endParaRPr>
          </a:p>
        </p:txBody>
      </p:sp>
      <p:cxnSp>
        <p:nvCxnSpPr>
          <p:cNvPr id="22" name="Straight Arrow Connector 21"/>
          <p:cNvCxnSpPr/>
          <p:nvPr/>
        </p:nvCxnSpPr>
        <p:spPr bwMode="auto">
          <a:xfrm>
            <a:off x="1987057" y="4694800"/>
            <a:ext cx="5934974" cy="0"/>
          </a:xfrm>
          <a:prstGeom prst="straightConnector1">
            <a:avLst/>
          </a:prstGeom>
          <a:noFill/>
          <a:ln w="19050" cap="flat" cmpd="sng" algn="ctr">
            <a:solidFill>
              <a:schemeClr val="tx1"/>
            </a:solidFill>
            <a:prstDash val="solid"/>
            <a:round/>
            <a:headEnd type="arrow" w="lg" len="lg"/>
            <a:tailEnd type="arrow" w="lg" len="lg"/>
          </a:ln>
          <a:effectLst/>
        </p:spPr>
      </p:cxnSp>
      <p:sp>
        <p:nvSpPr>
          <p:cNvPr id="23" name="TextBox 22"/>
          <p:cNvSpPr txBox="1"/>
          <p:nvPr/>
        </p:nvSpPr>
        <p:spPr>
          <a:xfrm>
            <a:off x="4223988" y="4522271"/>
            <a:ext cx="1335302" cy="338554"/>
          </a:xfrm>
          <a:prstGeom prst="rect">
            <a:avLst/>
          </a:prstGeom>
          <a:solidFill>
            <a:schemeClr val="bg1"/>
          </a:solidFill>
        </p:spPr>
        <p:txBody>
          <a:bodyPr wrap="none" lIns="0" tIns="0" rIns="0" bIns="0" rtlCol="0">
            <a:spAutoFit/>
          </a:bodyPr>
          <a:lstStyle/>
          <a:p>
            <a:pPr algn="ctr" defTabSz="914400"/>
            <a:r>
              <a:rPr lang="en-US" sz="2200" dirty="0" smtClean="0">
                <a:solidFill>
                  <a:srgbClr val="000000"/>
                </a:solidFill>
                <a:ea typeface="+mn-ea"/>
                <a:cs typeface="Arial" charset="0"/>
              </a:rPr>
              <a:t>one month</a:t>
            </a:r>
            <a:endParaRPr lang="en-US" sz="2200" dirty="0">
              <a:solidFill>
                <a:srgbClr val="000000"/>
              </a:solidFill>
              <a:ea typeface="+mn-ea"/>
              <a:cs typeface="Arial" charset="0"/>
            </a:endParaRPr>
          </a:p>
        </p:txBody>
      </p:sp>
      <p:sp>
        <p:nvSpPr>
          <p:cNvPr id="13"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72</a:t>
            </a:fld>
            <a:r>
              <a:rPr lang="en-US" sz="800" dirty="0">
                <a:solidFill>
                  <a:prstClr val="black"/>
                </a:solidFill>
                <a:latin typeface="Arial"/>
              </a:rPr>
              <a:t> – ESnet Science Engagement (</a:t>
            </a:r>
            <a:r>
              <a:rPr lang="en-US" sz="800" dirty="0">
                <a:solidFill>
                  <a:prstClr val="black"/>
                </a:solidFill>
                <a:latin typeface="Arial"/>
                <a:hlinkClick r:id="rId5"/>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855928229"/>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12" y="274638"/>
            <a:ext cx="9131188" cy="1143000"/>
          </a:xfrm>
        </p:spPr>
        <p:txBody>
          <a:bodyPr>
            <a:normAutofit/>
          </a:bodyPr>
          <a:lstStyle/>
          <a:p>
            <a:r>
              <a:rPr lang="en-US" sz="4000" dirty="0"/>
              <a:t>Success Stories - </a:t>
            </a:r>
            <a:r>
              <a:rPr lang="en-US" sz="4000" dirty="0" smtClean="0"/>
              <a:t>#1 </a:t>
            </a:r>
            <a:r>
              <a:rPr lang="en-US" sz="4000" dirty="0"/>
              <a:t>Failing Optic(</a:t>
            </a:r>
            <a:r>
              <a:rPr lang="en-US" sz="4000" dirty="0" smtClean="0"/>
              <a:t>s)</a:t>
            </a:r>
            <a:endParaRPr lang="en-US" sz="4000" dirty="0"/>
          </a:p>
        </p:txBody>
      </p:sp>
      <p:sp>
        <p:nvSpPr>
          <p:cNvPr id="5" name="Date Placeholder 3"/>
          <p:cNvSpPr>
            <a:spLocks noGrp="1"/>
          </p:cNvSpPr>
          <p:nvPr>
            <p:ph type="dt" sz="half" idx="10"/>
          </p:nvPr>
        </p:nvSpPr>
        <p:spPr>
          <a:xfrm>
            <a:off x="444388" y="6417991"/>
            <a:ext cx="3238500" cy="182562"/>
          </a:xfrm>
        </p:spPr>
        <p:txBody>
          <a:bodyPr/>
          <a:lstStyle/>
          <a:p>
            <a:pPr>
              <a:defRPr/>
            </a:pPr>
            <a:fld id="{A4C066DF-968D-2340-B25E-66D46178BCB9}" type="slidenum">
              <a:rPr lang="en-US" sz="800">
                <a:solidFill>
                  <a:prstClr val="black"/>
                </a:solidFill>
                <a:latin typeface="Arial"/>
              </a:rPr>
              <a:pPr>
                <a:defRPr/>
              </a:pPr>
              <a:t>73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
        <p:nvSpPr>
          <p:cNvPr id="6" name="Content Placeholder 2"/>
          <p:cNvSpPr>
            <a:spLocks noGrp="1"/>
          </p:cNvSpPr>
          <p:nvPr>
            <p:ph idx="1"/>
          </p:nvPr>
        </p:nvSpPr>
        <p:spPr>
          <a:xfrm>
            <a:off x="444388" y="1714228"/>
            <a:ext cx="8229600" cy="4525963"/>
          </a:xfrm>
        </p:spPr>
        <p:txBody>
          <a:bodyPr/>
          <a:lstStyle/>
          <a:p>
            <a:endParaRPr lang="en-US"/>
          </a:p>
        </p:txBody>
      </p:sp>
      <p:pic>
        <p:nvPicPr>
          <p:cNvPr id="8" name="Picture 7"/>
          <p:cNvPicPr>
            <a:picLocks noChangeAspect="1"/>
          </p:cNvPicPr>
          <p:nvPr/>
        </p:nvPicPr>
        <p:blipFill>
          <a:blip r:embed="rId4"/>
          <a:stretch>
            <a:fillRect/>
          </a:stretch>
        </p:blipFill>
        <p:spPr>
          <a:xfrm>
            <a:off x="0" y="1211009"/>
            <a:ext cx="9131188" cy="5402551"/>
          </a:xfrm>
          <a:prstGeom prst="rect">
            <a:avLst/>
          </a:prstGeom>
        </p:spPr>
      </p:pic>
      <p:sp>
        <p:nvSpPr>
          <p:cNvPr id="9" name="Rounded Rectangular Callout 8"/>
          <p:cNvSpPr/>
          <p:nvPr/>
        </p:nvSpPr>
        <p:spPr>
          <a:xfrm>
            <a:off x="2159606" y="3570540"/>
            <a:ext cx="836763" cy="465826"/>
          </a:xfrm>
          <a:prstGeom prst="wedgeRoundRectCallout">
            <a:avLst>
              <a:gd name="adj1" fmla="val -143822"/>
              <a:gd name="adj2" fmla="val -40114"/>
              <a:gd name="adj3" fmla="val 16667"/>
            </a:avLst>
          </a:prstGeom>
          <a:ln w="1270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200" dirty="0" smtClean="0">
                <a:solidFill>
                  <a:srgbClr val="000000"/>
                </a:solidFill>
                <a:ea typeface="+mn-ea"/>
                <a:cs typeface="Arial" charset="0"/>
              </a:rPr>
              <a:t>Metro Area</a:t>
            </a:r>
            <a:endParaRPr lang="en-US" sz="1200" dirty="0">
              <a:solidFill>
                <a:srgbClr val="000000"/>
              </a:solidFill>
              <a:ea typeface="+mn-ea"/>
              <a:cs typeface="Arial" charset="0"/>
            </a:endParaRPr>
          </a:p>
        </p:txBody>
      </p:sp>
      <p:sp>
        <p:nvSpPr>
          <p:cNvPr id="10" name="Rounded Rectangular Callout 9"/>
          <p:cNvSpPr/>
          <p:nvPr/>
        </p:nvSpPr>
        <p:spPr>
          <a:xfrm>
            <a:off x="2417894" y="2620880"/>
            <a:ext cx="836763" cy="632926"/>
          </a:xfrm>
          <a:prstGeom prst="wedgeRoundRectCallout">
            <a:avLst>
              <a:gd name="adj1" fmla="val -227975"/>
              <a:gd name="adj2" fmla="val -85359"/>
              <a:gd name="adj3" fmla="val 16667"/>
            </a:avLst>
          </a:prstGeom>
          <a:ln w="1270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200" dirty="0" smtClean="0">
                <a:solidFill>
                  <a:srgbClr val="000000"/>
                </a:solidFill>
                <a:ea typeface="+mn-ea"/>
                <a:cs typeface="Arial" charset="0"/>
              </a:rPr>
              <a:t>Local</a:t>
            </a:r>
          </a:p>
          <a:p>
            <a:pPr algn="ctr" defTabSz="914400" eaLnBrk="0" hangingPunct="0"/>
            <a:r>
              <a:rPr lang="en-US" sz="1200" dirty="0" smtClean="0">
                <a:solidFill>
                  <a:srgbClr val="000000"/>
                </a:solidFill>
                <a:ea typeface="+mn-ea"/>
                <a:cs typeface="Arial" charset="0"/>
              </a:rPr>
              <a:t>(LAN)</a:t>
            </a:r>
            <a:endParaRPr lang="en-US" sz="1200" dirty="0">
              <a:solidFill>
                <a:srgbClr val="000000"/>
              </a:solidFill>
              <a:ea typeface="+mn-ea"/>
              <a:cs typeface="Arial" charset="0"/>
            </a:endParaRPr>
          </a:p>
        </p:txBody>
      </p:sp>
      <p:sp>
        <p:nvSpPr>
          <p:cNvPr id="11" name="Rounded Rectangular Callout 10"/>
          <p:cNvSpPr/>
          <p:nvPr/>
        </p:nvSpPr>
        <p:spPr>
          <a:xfrm>
            <a:off x="3380087" y="3580653"/>
            <a:ext cx="836763" cy="465826"/>
          </a:xfrm>
          <a:prstGeom prst="wedgeRoundRectCallout">
            <a:avLst>
              <a:gd name="adj1" fmla="val -204254"/>
              <a:gd name="adj2" fmla="val 221554"/>
              <a:gd name="adj3" fmla="val 16667"/>
            </a:avLst>
          </a:prstGeom>
          <a:ln w="1270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200" dirty="0" smtClean="0">
                <a:solidFill>
                  <a:srgbClr val="000000"/>
                </a:solidFill>
                <a:ea typeface="+mn-ea"/>
                <a:cs typeface="Arial" charset="0"/>
              </a:rPr>
              <a:t>Regional</a:t>
            </a:r>
            <a:endParaRPr lang="en-US" sz="1200" dirty="0">
              <a:solidFill>
                <a:srgbClr val="000000"/>
              </a:solidFill>
              <a:ea typeface="+mn-ea"/>
              <a:cs typeface="Arial" charset="0"/>
            </a:endParaRPr>
          </a:p>
        </p:txBody>
      </p:sp>
      <p:sp>
        <p:nvSpPr>
          <p:cNvPr id="12" name="Rounded Rectangular Callout 11"/>
          <p:cNvSpPr/>
          <p:nvPr/>
        </p:nvSpPr>
        <p:spPr>
          <a:xfrm>
            <a:off x="5030418" y="3904735"/>
            <a:ext cx="928362" cy="465826"/>
          </a:xfrm>
          <a:prstGeom prst="wedgeRoundRectCallout">
            <a:avLst>
              <a:gd name="adj1" fmla="val 162253"/>
              <a:gd name="adj2" fmla="val 205386"/>
              <a:gd name="adj3" fmla="val 16667"/>
            </a:avLst>
          </a:prstGeom>
          <a:ln w="1270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200" dirty="0" smtClean="0">
                <a:solidFill>
                  <a:srgbClr val="000000"/>
                </a:solidFill>
                <a:ea typeface="+mn-ea"/>
                <a:cs typeface="Arial" charset="0"/>
              </a:rPr>
              <a:t>Continental</a:t>
            </a:r>
            <a:endParaRPr lang="en-US" sz="1200" dirty="0">
              <a:solidFill>
                <a:srgbClr val="000000"/>
              </a:solidFill>
              <a:ea typeface="+mn-ea"/>
              <a:cs typeface="Arial" charset="0"/>
            </a:endParaRPr>
          </a:p>
        </p:txBody>
      </p:sp>
      <p:sp>
        <p:nvSpPr>
          <p:cNvPr id="13" name="Rounded Rectangular Callout 12"/>
          <p:cNvSpPr/>
          <p:nvPr/>
        </p:nvSpPr>
        <p:spPr>
          <a:xfrm>
            <a:off x="6805924" y="3231720"/>
            <a:ext cx="1281336" cy="465826"/>
          </a:xfrm>
          <a:prstGeom prst="wedgeRoundRectCallout">
            <a:avLst>
              <a:gd name="adj1" fmla="val 105870"/>
              <a:gd name="adj2" fmla="val 348839"/>
              <a:gd name="adj3" fmla="val 16667"/>
            </a:avLst>
          </a:prstGeom>
          <a:ln w="12700">
            <a:solidFill>
              <a:schemeClr val="tx1"/>
            </a:solidFill>
          </a:ln>
        </p:spPr>
        <p:txBody>
          <a:bodyPr vert="horz" wrap="square" lIns="0" tIns="0" rIns="0" bIns="0" numCol="1" rtlCol="0" anchor="ctr" anchorCtr="0" compatLnSpc="1">
            <a:prstTxWarp prst="textNoShape">
              <a:avLst/>
            </a:prstTxWarp>
          </a:bodyPr>
          <a:lstStyle/>
          <a:p>
            <a:pPr algn="ctr" defTabSz="914400" eaLnBrk="0" hangingPunct="0"/>
            <a:r>
              <a:rPr lang="en-US" sz="1200" dirty="0" smtClean="0">
                <a:solidFill>
                  <a:srgbClr val="000000"/>
                </a:solidFill>
                <a:ea typeface="+mn-ea"/>
                <a:cs typeface="Arial" charset="0"/>
              </a:rPr>
              <a:t>International</a:t>
            </a:r>
            <a:endParaRPr lang="en-US" sz="1200" dirty="0">
              <a:solidFill>
                <a:srgbClr val="000000"/>
              </a:solidFill>
              <a:ea typeface="+mn-ea"/>
              <a:cs typeface="Arial" charset="0"/>
            </a:endParaRPr>
          </a:p>
        </p:txBody>
      </p:sp>
      <p:sp>
        <p:nvSpPr>
          <p:cNvPr id="14" name="Rectangle 13"/>
          <p:cNvSpPr/>
          <p:nvPr/>
        </p:nvSpPr>
        <p:spPr>
          <a:xfrm>
            <a:off x="444388" y="5985910"/>
            <a:ext cx="8350250" cy="43208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p:nvCxnSpPr>
        <p:spPr>
          <a:xfrm>
            <a:off x="7513303" y="6303691"/>
            <a:ext cx="1281336" cy="0"/>
          </a:xfrm>
          <a:prstGeom prst="line">
            <a:avLst/>
          </a:prstGeom>
          <a:ln w="76200">
            <a:solidFill>
              <a:srgbClr val="660066"/>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5169713" y="6309513"/>
            <a:ext cx="1281336" cy="0"/>
          </a:xfrm>
          <a:prstGeom prst="line">
            <a:avLst/>
          </a:prstGeom>
          <a:ln w="76200">
            <a:solidFill>
              <a:srgbClr val="9FC244"/>
            </a:solidFill>
            <a:prstDash val="sysDot"/>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2744222" y="6303691"/>
            <a:ext cx="1281336" cy="0"/>
          </a:xfrm>
          <a:prstGeom prst="line">
            <a:avLst/>
          </a:prstGeom>
          <a:ln w="76200">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444389" y="6301576"/>
            <a:ext cx="1281336" cy="0"/>
          </a:xfrm>
          <a:prstGeom prst="line">
            <a:avLst/>
          </a:prstGeom>
          <a:ln w="76200">
            <a:solidFill>
              <a:schemeClr val="accent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349140" y="5996372"/>
            <a:ext cx="1778716" cy="276999"/>
          </a:xfrm>
          <a:prstGeom prst="rect">
            <a:avLst/>
          </a:prstGeom>
          <a:noFill/>
        </p:spPr>
        <p:txBody>
          <a:bodyPr wrap="square" rtlCol="0">
            <a:spAutoFit/>
          </a:bodyPr>
          <a:lstStyle/>
          <a:p>
            <a:r>
              <a:rPr lang="en-US" sz="1200" b="1" dirty="0" smtClean="0"/>
              <a:t>Measured (TCP Reno)</a:t>
            </a:r>
            <a:endParaRPr lang="en-US" sz="1200" b="1" dirty="0"/>
          </a:p>
        </p:txBody>
      </p:sp>
      <p:sp>
        <p:nvSpPr>
          <p:cNvPr id="20" name="TextBox 19"/>
          <p:cNvSpPr txBox="1"/>
          <p:nvPr/>
        </p:nvSpPr>
        <p:spPr>
          <a:xfrm>
            <a:off x="2647996" y="5994123"/>
            <a:ext cx="1562816" cy="276999"/>
          </a:xfrm>
          <a:prstGeom prst="rect">
            <a:avLst/>
          </a:prstGeom>
          <a:noFill/>
        </p:spPr>
        <p:txBody>
          <a:bodyPr wrap="square" rtlCol="0">
            <a:spAutoFit/>
          </a:bodyPr>
          <a:lstStyle/>
          <a:p>
            <a:r>
              <a:rPr lang="en-US" sz="1200" b="1" dirty="0" smtClean="0"/>
              <a:t>Measured (HTCP)</a:t>
            </a:r>
            <a:endParaRPr lang="en-US" sz="1200" b="1" dirty="0"/>
          </a:p>
        </p:txBody>
      </p:sp>
      <p:sp>
        <p:nvSpPr>
          <p:cNvPr id="21" name="TextBox 20"/>
          <p:cNvSpPr txBox="1"/>
          <p:nvPr/>
        </p:nvSpPr>
        <p:spPr>
          <a:xfrm>
            <a:off x="5069079" y="5994124"/>
            <a:ext cx="1984193" cy="276999"/>
          </a:xfrm>
          <a:prstGeom prst="rect">
            <a:avLst/>
          </a:prstGeom>
          <a:noFill/>
        </p:spPr>
        <p:txBody>
          <a:bodyPr wrap="square" rtlCol="0">
            <a:spAutoFit/>
          </a:bodyPr>
          <a:lstStyle/>
          <a:p>
            <a:r>
              <a:rPr lang="en-US" sz="1200" b="1" dirty="0" smtClean="0"/>
              <a:t>Theoretical (TCP Reno)</a:t>
            </a:r>
            <a:endParaRPr lang="en-US" sz="1200" b="1" dirty="0"/>
          </a:p>
        </p:txBody>
      </p:sp>
      <p:sp>
        <p:nvSpPr>
          <p:cNvPr id="22" name="TextBox 21"/>
          <p:cNvSpPr txBox="1"/>
          <p:nvPr/>
        </p:nvSpPr>
        <p:spPr>
          <a:xfrm>
            <a:off x="7412730" y="5993074"/>
            <a:ext cx="1733254" cy="276999"/>
          </a:xfrm>
          <a:prstGeom prst="rect">
            <a:avLst/>
          </a:prstGeom>
          <a:noFill/>
        </p:spPr>
        <p:txBody>
          <a:bodyPr wrap="square" rtlCol="0">
            <a:spAutoFit/>
          </a:bodyPr>
          <a:lstStyle/>
          <a:p>
            <a:r>
              <a:rPr lang="en-US" sz="1200" b="1" dirty="0" smtClean="0"/>
              <a:t>Measured (no loss)</a:t>
            </a:r>
            <a:endParaRPr lang="en-US" sz="1200" b="1" dirty="0"/>
          </a:p>
        </p:txBody>
      </p:sp>
      <p:sp>
        <p:nvSpPr>
          <p:cNvPr id="23" name="TextBox 22"/>
          <p:cNvSpPr txBox="1"/>
          <p:nvPr/>
        </p:nvSpPr>
        <p:spPr>
          <a:xfrm>
            <a:off x="3435257" y="2629296"/>
            <a:ext cx="3387172" cy="923330"/>
          </a:xfrm>
          <a:prstGeom prst="rect">
            <a:avLst/>
          </a:prstGeom>
          <a:noFill/>
        </p:spPr>
        <p:txBody>
          <a:bodyPr wrap="square" rtlCol="0">
            <a:spAutoFit/>
          </a:bodyPr>
          <a:lstStyle/>
          <a:p>
            <a:r>
              <a:rPr lang="en-US" b="1" dirty="0" smtClean="0"/>
              <a:t>With loss, high performance </a:t>
            </a:r>
            <a:r>
              <a:rPr lang="en-US" b="1" dirty="0"/>
              <a:t> </a:t>
            </a:r>
            <a:r>
              <a:rPr lang="en-US" b="1" dirty="0" smtClean="0"/>
              <a:t>beyond </a:t>
            </a:r>
            <a:r>
              <a:rPr lang="en-US" b="1" dirty="0"/>
              <a:t>metro </a:t>
            </a:r>
            <a:r>
              <a:rPr lang="en-US" b="1" dirty="0" smtClean="0"/>
              <a:t>distances is essentially impossible</a:t>
            </a:r>
            <a:endParaRPr lang="en-US" b="1" dirty="0"/>
          </a:p>
        </p:txBody>
      </p:sp>
      <p:sp>
        <p:nvSpPr>
          <p:cNvPr id="24" name="TextBox 23"/>
          <p:cNvSpPr txBox="1"/>
          <p:nvPr/>
        </p:nvSpPr>
        <p:spPr>
          <a:xfrm>
            <a:off x="327084" y="1375145"/>
            <a:ext cx="8597225" cy="369332"/>
          </a:xfrm>
          <a:prstGeom prst="rect">
            <a:avLst/>
          </a:prstGeom>
          <a:solidFill>
            <a:schemeClr val="bg1"/>
          </a:solidFill>
        </p:spPr>
        <p:txBody>
          <a:bodyPr wrap="none" rtlCol="0">
            <a:spAutoFit/>
          </a:bodyPr>
          <a:lstStyle/>
          <a:p>
            <a:pPr algn="ctr" defTabSz="914400"/>
            <a:r>
              <a:rPr lang="en-US" b="1" dirty="0" smtClean="0">
                <a:solidFill>
                  <a:srgbClr val="000000"/>
                </a:solidFill>
                <a:ea typeface="+mn-ea"/>
                <a:cs typeface="Arial" charset="0"/>
              </a:rPr>
              <a:t>Throughput vs. increasing latency on a 10Gb/s link with </a:t>
            </a:r>
            <a:r>
              <a:rPr lang="en-US" b="1" i="1" u="sng" dirty="0" smtClean="0">
                <a:solidFill>
                  <a:srgbClr val="FF0000"/>
                </a:solidFill>
                <a:ea typeface="+mn-ea"/>
                <a:cs typeface="Arial" charset="0"/>
              </a:rPr>
              <a:t>0.0046%</a:t>
            </a:r>
            <a:r>
              <a:rPr lang="en-US" b="1" dirty="0" smtClean="0">
                <a:solidFill>
                  <a:srgbClr val="000000"/>
                </a:solidFill>
                <a:ea typeface="+mn-ea"/>
                <a:cs typeface="Arial" charset="0"/>
              </a:rPr>
              <a:t> packet loss</a:t>
            </a:r>
            <a:endParaRPr lang="en-US" b="1" dirty="0">
              <a:solidFill>
                <a:srgbClr val="000000"/>
              </a:solidFill>
              <a:ea typeface="+mn-ea"/>
              <a:cs typeface="Arial" charset="0"/>
            </a:endParaRPr>
          </a:p>
        </p:txBody>
      </p:sp>
      <p:sp>
        <p:nvSpPr>
          <p:cNvPr id="25" name="Date Placeholder 3"/>
          <p:cNvSpPr txBox="1">
            <a:spLocks/>
          </p:cNvSpPr>
          <p:nvPr/>
        </p:nvSpPr>
        <p:spPr>
          <a:xfrm>
            <a:off x="6069930" y="6613560"/>
            <a:ext cx="2979710" cy="182562"/>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A4C066DF-968D-2340-B25E-66D46178BCB9}" type="slidenum">
              <a:rPr lang="en-US" sz="800" smtClean="0">
                <a:solidFill>
                  <a:prstClr val="black"/>
                </a:solidFill>
                <a:latin typeface="Arial"/>
              </a:rPr>
              <a:pPr>
                <a:defRPr/>
              </a:pPr>
              <a:t>73</a:t>
            </a:fld>
            <a:r>
              <a:rPr lang="en-US" sz="800" smtClean="0">
                <a:solidFill>
                  <a:prstClr val="black"/>
                </a:solidFill>
                <a:latin typeface="Arial"/>
              </a:rPr>
              <a:t> – ESnet Science Engagement (</a:t>
            </a:r>
            <a:r>
              <a:rPr lang="en-US" sz="800" smtClean="0">
                <a:solidFill>
                  <a:prstClr val="black"/>
                </a:solidFill>
                <a:latin typeface="Arial"/>
                <a:hlinkClick r:id="rId3"/>
              </a:rPr>
              <a:t>engage@es.net</a:t>
            </a:r>
            <a:r>
              <a:rPr lang="en-US" sz="800" smtClean="0">
                <a:solidFill>
                  <a:prstClr val="black"/>
                </a:solidFill>
                <a:latin typeface="Arial"/>
              </a:rPr>
              <a:t>) - </a:t>
            </a:r>
            <a:fld id="{087BE274-2920-464F-BD83-825BA3315F3E}" type="datetime1">
              <a:rPr lang="en-US" sz="800" smtClean="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680490974"/>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a:t>Success Stories - </a:t>
            </a:r>
            <a:r>
              <a:rPr lang="en-US" dirty="0" smtClean="0"/>
              <a:t>#1 </a:t>
            </a:r>
            <a:r>
              <a:rPr lang="en-US" dirty="0"/>
              <a:t>Failing Optic(</a:t>
            </a:r>
            <a:r>
              <a:rPr lang="en-US" dirty="0" smtClean="0"/>
              <a:t>s</a:t>
            </a:r>
            <a:r>
              <a:rPr lang="en-US" dirty="0"/>
              <a:t>) ex </a:t>
            </a:r>
            <a:r>
              <a:rPr lang="en-US" dirty="0" smtClean="0"/>
              <a:t>2</a:t>
            </a:r>
            <a:endParaRPr lang="en-US"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400" dirty="0" smtClean="0"/>
              <a:t>Adding an Attenuator to a Noisy (discovered via OWAMP) Link</a:t>
            </a:r>
            <a:endParaRPr lang="en-US" sz="2400" dirty="0"/>
          </a:p>
          <a:p>
            <a:pPr>
              <a:buFont typeface="Arial"/>
              <a:buChar char="•"/>
            </a:pPr>
            <a:endParaRPr lang="en-US" sz="2400" dirty="0" smtClean="0"/>
          </a:p>
          <a:p>
            <a:pPr marL="0" indent="0"/>
            <a:endParaRPr lang="en-US" sz="2400" dirty="0" smtClean="0"/>
          </a:p>
          <a:p>
            <a:pPr marL="0" indent="0"/>
            <a:endParaRPr lang="en-US" sz="2400" dirty="0" smtClean="0"/>
          </a:p>
        </p:txBody>
      </p:sp>
      <p:pic>
        <p:nvPicPr>
          <p:cNvPr id="6" name="Picture 1" descr="ucla-later-that-day.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9134" y="2214987"/>
            <a:ext cx="6688667" cy="3582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74</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49829565"/>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#2 PSU</a:t>
            </a:r>
            <a:endParaRPr lang="en-US" sz="4000"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400" dirty="0" smtClean="0"/>
              <a:t>PSU = Firewalls for some.  </a:t>
            </a:r>
            <a:r>
              <a:rPr lang="en-US" sz="2400" dirty="0"/>
              <a:t>T</a:t>
            </a:r>
            <a:r>
              <a:rPr lang="en-US" sz="2400" dirty="0" smtClean="0"/>
              <a:t>he college of engineering has one, central IT does not</a:t>
            </a:r>
            <a:endParaRPr lang="en-US" sz="2400" dirty="0"/>
          </a:p>
          <a:p>
            <a:pPr>
              <a:buFont typeface="Arial"/>
              <a:buChar char="•"/>
            </a:pPr>
            <a:endParaRPr lang="en-US" sz="2400" dirty="0" smtClean="0"/>
          </a:p>
          <a:p>
            <a:pPr marL="0" indent="0"/>
            <a:endParaRPr lang="en-US" sz="2400" dirty="0" smtClean="0"/>
          </a:p>
          <a:p>
            <a:pPr marL="0" indent="0"/>
            <a:endParaRPr lang="en-US" sz="2400" dirty="0" smtClean="0"/>
          </a:p>
        </p:txBody>
      </p:sp>
      <p:pic>
        <p:nvPicPr>
          <p:cNvPr id="6" name="Picture 6" descr="Macintosh HD:Users:zurawski:Desktop:CoE-VTT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8407" y="2163527"/>
            <a:ext cx="5229861" cy="36957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75</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048375243"/>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#2 PSU</a:t>
            </a:r>
            <a:endParaRPr lang="en-US" sz="4000" dirty="0"/>
          </a:p>
        </p:txBody>
      </p:sp>
      <p:sp>
        <p:nvSpPr>
          <p:cNvPr id="3" name="Content Placeholder 2"/>
          <p:cNvSpPr>
            <a:spLocks noGrp="1"/>
          </p:cNvSpPr>
          <p:nvPr>
            <p:ph idx="1"/>
          </p:nvPr>
        </p:nvSpPr>
        <p:spPr>
          <a:xfrm>
            <a:off x="457200" y="1417638"/>
            <a:ext cx="8229600" cy="4932362"/>
          </a:xfrm>
        </p:spPr>
        <p:txBody>
          <a:bodyPr>
            <a:normAutofit lnSpcReduction="10000"/>
          </a:bodyPr>
          <a:lstStyle/>
          <a:p>
            <a:pPr>
              <a:buFont typeface="Arial"/>
              <a:buChar char="•"/>
            </a:pPr>
            <a:r>
              <a:rPr lang="en-US" sz="1900" dirty="0"/>
              <a:t>Initial Report from network users: performance poor both directions</a:t>
            </a:r>
          </a:p>
          <a:p>
            <a:pPr lvl="2">
              <a:buFont typeface="Arial"/>
              <a:buChar char="•"/>
            </a:pPr>
            <a:r>
              <a:rPr lang="en-US" sz="1900" dirty="0"/>
              <a:t>Outbound and inbound (normal issue is inbound through protection mechanisms)</a:t>
            </a:r>
          </a:p>
          <a:p>
            <a:pPr>
              <a:buFont typeface="Arial"/>
              <a:buChar char="•"/>
            </a:pPr>
            <a:r>
              <a:rPr lang="en-US" sz="1900" dirty="0"/>
              <a:t>From previous diagram – </a:t>
            </a:r>
            <a:r>
              <a:rPr lang="en-US" sz="1900" dirty="0" err="1"/>
              <a:t>CoE</a:t>
            </a:r>
            <a:r>
              <a:rPr lang="en-US" sz="1900" dirty="0"/>
              <a:t> </a:t>
            </a:r>
            <a:r>
              <a:rPr lang="en-US" sz="1900" dirty="0" err="1"/>
              <a:t>firewalll</a:t>
            </a:r>
            <a:r>
              <a:rPr lang="en-US" sz="1900" dirty="0"/>
              <a:t> was tested</a:t>
            </a:r>
          </a:p>
          <a:p>
            <a:pPr lvl="2">
              <a:buFont typeface="Arial"/>
              <a:buChar char="•"/>
            </a:pPr>
            <a:r>
              <a:rPr lang="en-US" sz="1900" dirty="0"/>
              <a:t>Machine outside/inside of firewall.  Test to point 10ms away (Internet2 Washington</a:t>
            </a:r>
            <a:r>
              <a:rPr lang="en-US" sz="1900" dirty="0" smtClean="0"/>
              <a:t>)</a:t>
            </a:r>
          </a:p>
          <a:p>
            <a:r>
              <a:rPr lang="en-US" sz="1900" dirty="0" smtClean="0"/>
              <a:t>Low, but no retransmissions?</a:t>
            </a:r>
            <a:endParaRPr lang="en-US" sz="2400" dirty="0"/>
          </a:p>
          <a:p>
            <a:pPr marL="0" indent="0">
              <a:buNone/>
            </a:pPr>
            <a:r>
              <a:rPr lang="en-US" sz="1600" dirty="0" err="1">
                <a:latin typeface="Courier"/>
                <a:cs typeface="Courier"/>
              </a:rPr>
              <a:t>jzurawski@ssstatecollege</a:t>
            </a:r>
            <a:r>
              <a:rPr lang="en-US" sz="1600" dirty="0">
                <a:latin typeface="Courier"/>
                <a:cs typeface="Courier"/>
              </a:rPr>
              <a:t>:~&gt; </a:t>
            </a:r>
            <a:r>
              <a:rPr lang="en-US" sz="1600" dirty="0" err="1">
                <a:latin typeface="Courier"/>
                <a:cs typeface="Courier"/>
              </a:rPr>
              <a:t>nuttcp</a:t>
            </a:r>
            <a:r>
              <a:rPr lang="en-US" sz="1600" dirty="0">
                <a:latin typeface="Courier"/>
                <a:cs typeface="Courier"/>
              </a:rPr>
              <a:t> -T 30 -</a:t>
            </a:r>
            <a:r>
              <a:rPr lang="en-US" sz="1600" dirty="0" err="1">
                <a:latin typeface="Courier"/>
                <a:cs typeface="Courier"/>
              </a:rPr>
              <a:t>i</a:t>
            </a:r>
            <a:r>
              <a:rPr lang="en-US" sz="1600" dirty="0">
                <a:latin typeface="Courier"/>
                <a:cs typeface="Courier"/>
              </a:rPr>
              <a:t> 1 -p 5679 -P 5678 64.57.16.22</a:t>
            </a:r>
          </a:p>
          <a:p>
            <a:pPr marL="0" indent="0">
              <a:buNone/>
            </a:pPr>
            <a:r>
              <a:rPr lang="en-US" sz="1600" dirty="0">
                <a:latin typeface="Courier"/>
                <a:cs typeface="Courier"/>
              </a:rPr>
              <a:t>    5.8125 MB /   1.00 sec =   48.7565 Mbps     0 </a:t>
            </a:r>
            <a:r>
              <a:rPr lang="en-US" sz="1600" dirty="0" err="1">
                <a:latin typeface="Courier"/>
                <a:cs typeface="Courier"/>
              </a:rPr>
              <a:t>retrans</a:t>
            </a:r>
            <a:endParaRPr lang="en-US" sz="1600" dirty="0">
              <a:latin typeface="Courier"/>
              <a:cs typeface="Courier"/>
            </a:endParaRPr>
          </a:p>
          <a:p>
            <a:pPr marL="0" indent="0">
              <a:buNone/>
            </a:pPr>
            <a:r>
              <a:rPr lang="en-US" sz="1600" dirty="0">
                <a:latin typeface="Courier"/>
                <a:cs typeface="Courier"/>
              </a:rPr>
              <a:t>    6.1875 MB /   1.00 sec =   51.8886 Mbps     0 </a:t>
            </a:r>
            <a:r>
              <a:rPr lang="en-US" sz="1600" dirty="0" err="1">
                <a:latin typeface="Courier"/>
                <a:cs typeface="Courier"/>
              </a:rPr>
              <a:t>retrans</a:t>
            </a:r>
            <a:endParaRPr lang="en-US" sz="1600" dirty="0">
              <a:latin typeface="Courier"/>
              <a:cs typeface="Courier"/>
            </a:endParaRPr>
          </a:p>
          <a:p>
            <a:pPr marL="0" indent="0">
              <a:buNone/>
            </a:pPr>
            <a:r>
              <a:rPr lang="en-US" sz="1600" dirty="0">
                <a:latin typeface="Courier"/>
                <a:cs typeface="Courier"/>
              </a:rPr>
              <a:t>…</a:t>
            </a:r>
          </a:p>
          <a:p>
            <a:pPr marL="0" indent="0">
              <a:buNone/>
            </a:pPr>
            <a:r>
              <a:rPr lang="en-US" sz="1600" dirty="0">
                <a:latin typeface="Courier"/>
                <a:cs typeface="Courier"/>
              </a:rPr>
              <a:t>    6.1250 MB /   1.00 sec =   51.3957 Mbps     0 </a:t>
            </a:r>
            <a:r>
              <a:rPr lang="en-US" sz="1600" dirty="0" err="1">
                <a:latin typeface="Courier"/>
                <a:cs typeface="Courier"/>
              </a:rPr>
              <a:t>retrans</a:t>
            </a:r>
            <a:endParaRPr lang="en-US" sz="1600" dirty="0">
              <a:latin typeface="Courier"/>
              <a:cs typeface="Courier"/>
            </a:endParaRPr>
          </a:p>
          <a:p>
            <a:pPr marL="0" indent="0">
              <a:buNone/>
            </a:pPr>
            <a:r>
              <a:rPr lang="en-US" sz="1600" dirty="0">
                <a:latin typeface="Courier"/>
                <a:cs typeface="Courier"/>
              </a:rPr>
              <a:t>    6.1250 MB /   1.00 sec =   51.3927 Mbps     0 </a:t>
            </a:r>
            <a:r>
              <a:rPr lang="en-US" sz="1600" dirty="0" err="1">
                <a:latin typeface="Courier"/>
                <a:cs typeface="Courier"/>
              </a:rPr>
              <a:t>retrans</a:t>
            </a:r>
            <a:endParaRPr lang="en-US" sz="1600" dirty="0">
              <a:latin typeface="Courier"/>
              <a:cs typeface="Courier"/>
            </a:endParaRPr>
          </a:p>
          <a:p>
            <a:pPr marL="0" indent="0">
              <a:buNone/>
            </a:pPr>
            <a:endParaRPr lang="en-US" sz="1600" dirty="0">
              <a:latin typeface="Courier"/>
              <a:cs typeface="Courier"/>
            </a:endParaRPr>
          </a:p>
          <a:p>
            <a:pPr marL="0" indent="0">
              <a:buNone/>
            </a:pPr>
            <a:r>
              <a:rPr lang="en-US" sz="1600" dirty="0">
                <a:latin typeface="Courier"/>
                <a:cs typeface="Courier"/>
              </a:rPr>
              <a:t>  184.3515 MB /  30.17 sec =   51.2573 Mbps 0 %TX 1 %RX 0 </a:t>
            </a:r>
            <a:r>
              <a:rPr lang="en-US" sz="1600" dirty="0" err="1">
                <a:latin typeface="Courier"/>
                <a:cs typeface="Courier"/>
              </a:rPr>
              <a:t>retrans</a:t>
            </a:r>
            <a:r>
              <a:rPr lang="en-US" sz="1600" dirty="0">
                <a:latin typeface="Courier"/>
                <a:cs typeface="Courier"/>
              </a:rPr>
              <a:t> 9.85 </a:t>
            </a:r>
            <a:r>
              <a:rPr lang="en-US" sz="1600" dirty="0" err="1">
                <a:latin typeface="Courier"/>
                <a:cs typeface="Courier"/>
              </a:rPr>
              <a:t>msRTT</a:t>
            </a:r>
            <a:endParaRPr lang="en-US" sz="1600" dirty="0">
              <a:latin typeface="Courier"/>
              <a:cs typeface="Courier"/>
            </a:endParaRPr>
          </a:p>
          <a:p>
            <a:pPr marL="0" indent="0">
              <a:buNone/>
            </a:pPr>
            <a:endParaRPr lang="en-US" dirty="0"/>
          </a:p>
          <a:p>
            <a:pPr>
              <a:buFont typeface="Arial"/>
              <a:buChar char="•"/>
            </a:pPr>
            <a:endParaRPr lang="en-US" dirty="0" smtClean="0"/>
          </a:p>
          <a:p>
            <a:pPr marL="0" indent="0"/>
            <a:endParaRPr lang="en-US" dirty="0" smtClean="0"/>
          </a:p>
          <a:p>
            <a:pPr marL="0" indent="0"/>
            <a:endParaRPr lang="en-US"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76</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422906817"/>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Success Stories – Remember the Brown Firewall?</a:t>
            </a:r>
            <a:endParaRPr lang="en-US" dirty="0"/>
          </a:p>
        </p:txBody>
      </p:sp>
      <p:sp>
        <p:nvSpPr>
          <p:cNvPr id="3" name="Content Placeholder 2"/>
          <p:cNvSpPr>
            <a:spLocks noGrp="1"/>
          </p:cNvSpPr>
          <p:nvPr>
            <p:ph idx="1"/>
          </p:nvPr>
        </p:nvSpPr>
        <p:spPr>
          <a:xfrm>
            <a:off x="457200" y="1417638"/>
            <a:ext cx="8229600" cy="4932362"/>
          </a:xfrm>
        </p:spPr>
        <p:txBody>
          <a:bodyPr>
            <a:normAutofit/>
          </a:bodyPr>
          <a:lstStyle/>
          <a:p>
            <a:pPr>
              <a:lnSpc>
                <a:spcPct val="90000"/>
              </a:lnSpc>
            </a:pPr>
            <a:r>
              <a:rPr lang="en-US" sz="1900" dirty="0" smtClean="0">
                <a:latin typeface="Calibri" charset="0"/>
                <a:ea typeface="ＭＳ Ｐゴシック" charset="0"/>
                <a:cs typeface="ＭＳ Ｐゴシック" charset="0"/>
              </a:rPr>
              <a:t>Note the retransmissions in the Brown case (e.g. a lack of buffering and/or TCP timeouts) … and the lack of them for Penn State</a:t>
            </a:r>
          </a:p>
          <a:p>
            <a:pPr>
              <a:lnSpc>
                <a:spcPct val="90000"/>
              </a:lnSpc>
            </a:pPr>
            <a:endParaRPr lang="en-US" sz="1900" dirty="0">
              <a:latin typeface="Calibri" charset="0"/>
              <a:ea typeface="ＭＳ Ｐゴシック" charset="0"/>
              <a:cs typeface="ＭＳ Ｐゴシック" charset="0"/>
            </a:endParaRPr>
          </a:p>
          <a:p>
            <a:pPr marL="457200" lvl="1" indent="0">
              <a:lnSpc>
                <a:spcPct val="90000"/>
              </a:lnSpc>
              <a:buNone/>
            </a:pPr>
            <a:r>
              <a:rPr lang="pl-PL" sz="1500" dirty="0" err="1">
                <a:latin typeface="Courier" charset="0"/>
                <a:ea typeface="ＭＳ Ｐゴシック" charset="0"/>
              </a:rPr>
              <a:t>nuttcp</a:t>
            </a:r>
            <a:r>
              <a:rPr lang="pl-PL" sz="1500" dirty="0">
                <a:latin typeface="Courier" charset="0"/>
                <a:ea typeface="ＭＳ Ｐゴシック" charset="0"/>
              </a:rPr>
              <a:t> -r -T 10 -i 1 -p 10200 bwctl.newy.net.internet2.edu</a:t>
            </a:r>
          </a:p>
          <a:p>
            <a:pPr marL="457200" lvl="1" indent="0">
              <a:lnSpc>
                <a:spcPct val="90000"/>
              </a:lnSpc>
              <a:buNone/>
            </a:pPr>
            <a:r>
              <a:rPr lang="pl-PL" sz="1500" dirty="0">
                <a:latin typeface="Courier" charset="0"/>
                <a:ea typeface="ＭＳ Ｐゴシック" charset="0"/>
              </a:rPr>
              <a:t>    4.5625 MB /   1.00 sec =   38.1995 </a:t>
            </a:r>
            <a:r>
              <a:rPr lang="pl-PL" sz="1500" dirty="0" err="1">
                <a:latin typeface="Courier" charset="0"/>
                <a:ea typeface="ＭＳ Ｐゴシック" charset="0"/>
              </a:rPr>
              <a:t>Mbps</a:t>
            </a:r>
            <a:r>
              <a:rPr lang="pl-PL" sz="1500" dirty="0">
                <a:latin typeface="Courier" charset="0"/>
                <a:ea typeface="ＭＳ Ｐゴシック" charset="0"/>
              </a:rPr>
              <a:t>    13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4.8750 MB /   1.00 sec =   40.8956 </a:t>
            </a:r>
            <a:r>
              <a:rPr lang="pl-PL" sz="1500" dirty="0" err="1">
                <a:latin typeface="Courier" charset="0"/>
                <a:ea typeface="ＭＳ Ｐゴシック" charset="0"/>
              </a:rPr>
              <a:t>Mbps</a:t>
            </a:r>
            <a:r>
              <a:rPr lang="pl-PL" sz="1500" dirty="0">
                <a:latin typeface="Courier" charset="0"/>
                <a:ea typeface="ＭＳ Ｐゴシック" charset="0"/>
              </a:rPr>
              <a:t>     4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4.8750 MB /   1.00 sec =   40.8954 </a:t>
            </a:r>
            <a:r>
              <a:rPr lang="pl-PL" sz="1500" dirty="0" err="1">
                <a:latin typeface="Courier" charset="0"/>
                <a:ea typeface="ＭＳ Ｐゴシック" charset="0"/>
              </a:rPr>
              <a:t>Mbps</a:t>
            </a:r>
            <a:r>
              <a:rPr lang="pl-PL" sz="1500" dirty="0">
                <a:latin typeface="Courier" charset="0"/>
                <a:ea typeface="ＭＳ Ｐゴシック" charset="0"/>
              </a:rPr>
              <a:t>     6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6.4375 MB /   1.00 sec =   54.0024 </a:t>
            </a:r>
            <a:r>
              <a:rPr lang="pl-PL" sz="1500" dirty="0" err="1">
                <a:latin typeface="Courier" charset="0"/>
                <a:ea typeface="ＭＳ Ｐゴシック" charset="0"/>
              </a:rPr>
              <a:t>Mbps</a:t>
            </a:r>
            <a:r>
              <a:rPr lang="pl-PL" sz="1500" dirty="0">
                <a:latin typeface="Courier" charset="0"/>
                <a:ea typeface="ＭＳ Ｐゴシック" charset="0"/>
              </a:rPr>
              <a:t>     9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5.7500 MB /   1.00 sec =   48.2310 </a:t>
            </a:r>
            <a:r>
              <a:rPr lang="pl-PL" sz="1500" dirty="0" err="1">
                <a:latin typeface="Courier" charset="0"/>
                <a:ea typeface="ＭＳ Ｐゴシック" charset="0"/>
              </a:rPr>
              <a:t>Mbps</a:t>
            </a:r>
            <a:r>
              <a:rPr lang="pl-PL" sz="1500" dirty="0">
                <a:latin typeface="Courier" charset="0"/>
                <a:ea typeface="ＭＳ Ｐゴシック" charset="0"/>
              </a:rPr>
              <a:t>     8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5.8750 MB /   1.00 sec =   49.2880 </a:t>
            </a:r>
            <a:r>
              <a:rPr lang="pl-PL" sz="1500" dirty="0" err="1">
                <a:latin typeface="Courier" charset="0"/>
                <a:ea typeface="ＭＳ Ｐゴシック" charset="0"/>
              </a:rPr>
              <a:t>Mbps</a:t>
            </a:r>
            <a:r>
              <a:rPr lang="pl-PL" sz="1500" dirty="0">
                <a:latin typeface="Courier" charset="0"/>
                <a:ea typeface="ＭＳ Ｐゴシック" charset="0"/>
              </a:rPr>
              <a:t>     5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6.3125 MB /   1.00 sec =   52.9006 </a:t>
            </a:r>
            <a:r>
              <a:rPr lang="pl-PL" sz="1500" dirty="0" err="1">
                <a:latin typeface="Courier" charset="0"/>
                <a:ea typeface="ＭＳ Ｐゴシック" charset="0"/>
              </a:rPr>
              <a:t>Mbps</a:t>
            </a:r>
            <a:r>
              <a:rPr lang="pl-PL" sz="1500" dirty="0">
                <a:latin typeface="Courier" charset="0"/>
                <a:ea typeface="ＭＳ Ｐゴシック" charset="0"/>
              </a:rPr>
              <a:t>     3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5.3125 MB /   1.00 sec =   44.5653 </a:t>
            </a:r>
            <a:r>
              <a:rPr lang="pl-PL" sz="1500" dirty="0" err="1">
                <a:latin typeface="Courier" charset="0"/>
                <a:ea typeface="ＭＳ Ｐゴシック" charset="0"/>
              </a:rPr>
              <a:t>Mbps</a:t>
            </a:r>
            <a:r>
              <a:rPr lang="pl-PL" sz="1500" dirty="0">
                <a:latin typeface="Courier" charset="0"/>
                <a:ea typeface="ＭＳ Ｐゴシック" charset="0"/>
              </a:rPr>
              <a:t>     7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4.3125 MB /   1.00 sec =   36.2108 </a:t>
            </a:r>
            <a:r>
              <a:rPr lang="pl-PL" sz="1500" dirty="0" err="1">
                <a:latin typeface="Courier" charset="0"/>
                <a:ea typeface="ＭＳ Ｐゴシック" charset="0"/>
              </a:rPr>
              <a:t>Mbps</a:t>
            </a:r>
            <a:r>
              <a:rPr lang="pl-PL" sz="1500" dirty="0">
                <a:latin typeface="Courier" charset="0"/>
                <a:ea typeface="ＭＳ Ｐゴシック" charset="0"/>
              </a:rPr>
              <a:t>     7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5.1875 MB /   1.00 sec =   43.5186 </a:t>
            </a:r>
            <a:r>
              <a:rPr lang="pl-PL" sz="1500" dirty="0" err="1">
                <a:latin typeface="Courier" charset="0"/>
                <a:ea typeface="ＭＳ Ｐゴシック" charset="0"/>
              </a:rPr>
              <a:t>Mbps</a:t>
            </a:r>
            <a:r>
              <a:rPr lang="pl-PL" sz="1500" dirty="0">
                <a:latin typeface="Courier" charset="0"/>
                <a:ea typeface="ＭＳ Ｐゴシック" charset="0"/>
              </a:rPr>
              <a:t>     8 </a:t>
            </a:r>
            <a:r>
              <a:rPr lang="pl-PL" sz="1500" dirty="0" err="1">
                <a:latin typeface="Courier" charset="0"/>
                <a:ea typeface="ＭＳ Ｐゴシック" charset="0"/>
              </a:rPr>
              <a:t>retrans</a:t>
            </a:r>
            <a:endParaRPr lang="pl-PL" sz="1500" dirty="0">
              <a:latin typeface="Courier" charset="0"/>
              <a:ea typeface="ＭＳ Ｐゴシック" charset="0"/>
            </a:endParaRPr>
          </a:p>
          <a:p>
            <a:pPr marL="457200" lvl="1" indent="0">
              <a:lnSpc>
                <a:spcPct val="90000"/>
              </a:lnSpc>
              <a:buNone/>
            </a:pPr>
            <a:endParaRPr lang="pl-PL" sz="1500" dirty="0">
              <a:latin typeface="Courier" charset="0"/>
              <a:ea typeface="ＭＳ Ｐゴシック" charset="0"/>
            </a:endParaRPr>
          </a:p>
          <a:p>
            <a:pPr marL="457200" lvl="1" indent="0">
              <a:lnSpc>
                <a:spcPct val="90000"/>
              </a:lnSpc>
              <a:buNone/>
            </a:pPr>
            <a:r>
              <a:rPr lang="pl-PL" sz="1500" dirty="0">
                <a:latin typeface="Courier" charset="0"/>
                <a:ea typeface="ＭＳ Ｐゴシック" charset="0"/>
              </a:rPr>
              <a:t>   53.7519 MB /  10.07 sec =   44.7577 </a:t>
            </a:r>
            <a:r>
              <a:rPr lang="pl-PL" sz="1500" dirty="0" err="1">
                <a:latin typeface="Courier" charset="0"/>
                <a:ea typeface="ＭＳ Ｐゴシック" charset="0"/>
              </a:rPr>
              <a:t>Mbps</a:t>
            </a:r>
            <a:r>
              <a:rPr lang="pl-PL" sz="1500" dirty="0">
                <a:latin typeface="Courier" charset="0"/>
                <a:ea typeface="ＭＳ Ｐゴシック" charset="0"/>
              </a:rPr>
              <a:t> 0 %TX 1 %RX 70 </a:t>
            </a:r>
            <a:r>
              <a:rPr lang="pl-PL" sz="1500" dirty="0" err="1">
                <a:latin typeface="Courier" charset="0"/>
                <a:ea typeface="ＭＳ Ｐゴシック" charset="0"/>
              </a:rPr>
              <a:t>retrans</a:t>
            </a:r>
            <a:r>
              <a:rPr lang="pl-PL" sz="1500" dirty="0">
                <a:latin typeface="Courier" charset="0"/>
                <a:ea typeface="ＭＳ Ｐゴシック" charset="0"/>
              </a:rPr>
              <a:t> 8.29 </a:t>
            </a:r>
            <a:r>
              <a:rPr lang="pl-PL" sz="1500" dirty="0" err="1">
                <a:latin typeface="Courier" charset="0"/>
                <a:ea typeface="ＭＳ Ｐゴシック" charset="0"/>
              </a:rPr>
              <a:t>msRTT</a:t>
            </a:r>
            <a:endParaRPr lang="pl-PL" sz="1500" dirty="0">
              <a:latin typeface="Courier" charset="0"/>
              <a:ea typeface="ＭＳ Ｐゴシック" charset="0"/>
            </a:endParaRPr>
          </a:p>
          <a:p>
            <a:pPr>
              <a:buFont typeface="Arial"/>
              <a:buChar char="•"/>
            </a:pPr>
            <a:endParaRPr lang="en-US"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77</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915045816"/>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#2 PSU</a:t>
            </a:r>
            <a:endParaRPr lang="en-US" sz="4000" dirty="0"/>
          </a:p>
        </p:txBody>
      </p:sp>
      <p:sp>
        <p:nvSpPr>
          <p:cNvPr id="3" name="Content Placeholder 2"/>
          <p:cNvSpPr>
            <a:spLocks noGrp="1"/>
          </p:cNvSpPr>
          <p:nvPr>
            <p:ph idx="1"/>
          </p:nvPr>
        </p:nvSpPr>
        <p:spPr>
          <a:xfrm>
            <a:off x="457200" y="1417638"/>
            <a:ext cx="8229600" cy="4932362"/>
          </a:xfrm>
        </p:spPr>
        <p:txBody>
          <a:bodyPr>
            <a:normAutofit/>
          </a:bodyPr>
          <a:lstStyle/>
          <a:p>
            <a:pPr marL="285750" indent="-285750">
              <a:buFont typeface="Arial"/>
              <a:buChar char="•"/>
            </a:pPr>
            <a:r>
              <a:rPr lang="en-US" sz="1600" dirty="0">
                <a:cs typeface="Courier"/>
              </a:rPr>
              <a:t>Observation: </a:t>
            </a:r>
            <a:r>
              <a:rPr lang="en-US" sz="1600" dirty="0">
                <a:latin typeface="Courier"/>
                <a:cs typeface="Courier"/>
              </a:rPr>
              <a:t>net.ipv4.tcp_window_scaling </a:t>
            </a:r>
            <a:r>
              <a:rPr lang="en-US" sz="1600" dirty="0">
                <a:cs typeface="Courier"/>
              </a:rPr>
              <a:t>did not seem to be working</a:t>
            </a:r>
          </a:p>
          <a:p>
            <a:pPr marL="628650" lvl="2" indent="-285750">
              <a:buFont typeface="Arial"/>
              <a:buChar char="•"/>
            </a:pPr>
            <a:r>
              <a:rPr lang="en-US" sz="1600" dirty="0">
                <a:cs typeface="Courier"/>
              </a:rPr>
              <a:t>64K of buffer is default.  Over a 10ms path, this means we can hope to see only 50Mbps of throughput:</a:t>
            </a:r>
          </a:p>
          <a:p>
            <a:pPr marL="628650" lvl="2" indent="-285750">
              <a:buFont typeface="Arial"/>
              <a:buChar char="•"/>
            </a:pPr>
            <a:r>
              <a:rPr lang="en-US" sz="1600" b="1" dirty="0">
                <a:cs typeface="Courier"/>
              </a:rPr>
              <a:t>BDP (50 Mbit/sec, 10.0 </a:t>
            </a:r>
            <a:r>
              <a:rPr lang="en-US" sz="1600" b="1" dirty="0" err="1">
                <a:cs typeface="Courier"/>
              </a:rPr>
              <a:t>ms</a:t>
            </a:r>
            <a:r>
              <a:rPr lang="en-US" sz="1600" b="1" dirty="0">
                <a:cs typeface="Courier"/>
              </a:rPr>
              <a:t>) = 0.06 </a:t>
            </a:r>
            <a:r>
              <a:rPr lang="en-US" sz="1600" b="1" dirty="0" err="1">
                <a:cs typeface="Courier"/>
              </a:rPr>
              <a:t>Mbyte</a:t>
            </a:r>
            <a:endParaRPr lang="en-US" sz="1600" b="1" dirty="0">
              <a:cs typeface="Courier"/>
            </a:endParaRPr>
          </a:p>
          <a:p>
            <a:pPr marL="628650" lvl="2" indent="-285750">
              <a:buFont typeface="Arial"/>
              <a:buChar char="•"/>
            </a:pPr>
            <a:endParaRPr lang="en-US" sz="1600" dirty="0">
              <a:cs typeface="Courier"/>
            </a:endParaRPr>
          </a:p>
          <a:p>
            <a:pPr marL="285750" indent="-285750">
              <a:buFont typeface="Arial"/>
              <a:buChar char="•"/>
            </a:pPr>
            <a:r>
              <a:rPr lang="en-US" sz="1600" dirty="0">
                <a:cs typeface="Courier"/>
              </a:rPr>
              <a:t>Implication: something in the path was not respecting the specification in RFC 1323, and was not allowing TCP window to grow</a:t>
            </a:r>
          </a:p>
          <a:p>
            <a:pPr marL="628650" lvl="2" indent="-285750">
              <a:buFont typeface="Arial"/>
              <a:buChar char="•"/>
            </a:pPr>
            <a:r>
              <a:rPr lang="en-US" sz="1600" dirty="0">
                <a:cs typeface="Courier"/>
              </a:rPr>
              <a:t>TCP window of 64 </a:t>
            </a:r>
            <a:r>
              <a:rPr lang="en-US" sz="1600" dirty="0" err="1">
                <a:cs typeface="Courier"/>
              </a:rPr>
              <a:t>KByte</a:t>
            </a:r>
            <a:r>
              <a:rPr lang="en-US" sz="1600" dirty="0">
                <a:cs typeface="Courier"/>
              </a:rPr>
              <a:t> and RTT of </a:t>
            </a:r>
            <a:r>
              <a:rPr lang="en-US" sz="1600" b="1" dirty="0">
                <a:cs typeface="Courier"/>
              </a:rPr>
              <a:t>1.0 </a:t>
            </a:r>
            <a:r>
              <a:rPr lang="en-US" sz="1600" b="1" dirty="0" err="1">
                <a:cs typeface="Courier"/>
              </a:rPr>
              <a:t>ms</a:t>
            </a:r>
            <a:r>
              <a:rPr lang="en-US" sz="1600" b="1" dirty="0">
                <a:cs typeface="Courier"/>
              </a:rPr>
              <a:t> </a:t>
            </a:r>
            <a:r>
              <a:rPr lang="en-US" sz="1600" dirty="0">
                <a:cs typeface="Courier"/>
              </a:rPr>
              <a:t>&lt;= </a:t>
            </a:r>
            <a:r>
              <a:rPr lang="en-US" sz="1600" b="1" dirty="0">
                <a:cs typeface="Courier"/>
              </a:rPr>
              <a:t>500.00 Mbit/sec.</a:t>
            </a:r>
          </a:p>
          <a:p>
            <a:pPr marL="628650" lvl="2" indent="-285750">
              <a:buFont typeface="Arial"/>
              <a:buChar char="•"/>
            </a:pPr>
            <a:r>
              <a:rPr lang="en-US" sz="1600" dirty="0">
                <a:cs typeface="Courier"/>
              </a:rPr>
              <a:t>TCP window of 64 </a:t>
            </a:r>
            <a:r>
              <a:rPr lang="en-US" sz="1600" dirty="0" err="1">
                <a:cs typeface="Courier"/>
              </a:rPr>
              <a:t>KByte</a:t>
            </a:r>
            <a:r>
              <a:rPr lang="en-US" sz="1600" dirty="0">
                <a:cs typeface="Courier"/>
              </a:rPr>
              <a:t> and RTT of </a:t>
            </a:r>
            <a:r>
              <a:rPr lang="en-US" sz="1600" b="1" dirty="0">
                <a:cs typeface="Courier"/>
              </a:rPr>
              <a:t>5.0 </a:t>
            </a:r>
            <a:r>
              <a:rPr lang="en-US" sz="1600" b="1" dirty="0" err="1">
                <a:cs typeface="Courier"/>
              </a:rPr>
              <a:t>ms</a:t>
            </a:r>
            <a:r>
              <a:rPr lang="en-US" sz="1600" b="1" dirty="0">
                <a:cs typeface="Courier"/>
              </a:rPr>
              <a:t> </a:t>
            </a:r>
            <a:r>
              <a:rPr lang="en-US" sz="1600" dirty="0">
                <a:cs typeface="Courier"/>
              </a:rPr>
              <a:t>&lt;= </a:t>
            </a:r>
            <a:r>
              <a:rPr lang="en-US" sz="1600" b="1" dirty="0">
                <a:cs typeface="Courier"/>
              </a:rPr>
              <a:t>100.00 Mbit/s</a:t>
            </a:r>
            <a:r>
              <a:rPr lang="en-US" sz="1600" dirty="0">
                <a:cs typeface="Courier"/>
              </a:rPr>
              <a:t>ec.</a:t>
            </a:r>
          </a:p>
          <a:p>
            <a:pPr marL="628650" lvl="2" indent="-285750">
              <a:buFont typeface="Arial"/>
              <a:buChar char="•"/>
            </a:pPr>
            <a:r>
              <a:rPr lang="en-US" sz="1600" dirty="0">
                <a:cs typeface="Courier"/>
              </a:rPr>
              <a:t>TCP window of 64 </a:t>
            </a:r>
            <a:r>
              <a:rPr lang="en-US" sz="1600" dirty="0" err="1">
                <a:cs typeface="Courier"/>
              </a:rPr>
              <a:t>KByte</a:t>
            </a:r>
            <a:r>
              <a:rPr lang="en-US" sz="1600" dirty="0">
                <a:cs typeface="Courier"/>
              </a:rPr>
              <a:t> and RTT of </a:t>
            </a:r>
            <a:r>
              <a:rPr lang="en-US" sz="1600" b="1" dirty="0">
                <a:cs typeface="Courier"/>
              </a:rPr>
              <a:t>10.0 </a:t>
            </a:r>
            <a:r>
              <a:rPr lang="en-US" sz="1600" b="1" dirty="0" err="1">
                <a:cs typeface="Courier"/>
              </a:rPr>
              <a:t>ms</a:t>
            </a:r>
            <a:r>
              <a:rPr lang="en-US" sz="1600" b="1" dirty="0">
                <a:cs typeface="Courier"/>
              </a:rPr>
              <a:t> </a:t>
            </a:r>
            <a:r>
              <a:rPr lang="en-US" sz="1600" dirty="0">
                <a:cs typeface="Courier"/>
              </a:rPr>
              <a:t>&lt;= </a:t>
            </a:r>
            <a:r>
              <a:rPr lang="en-US" sz="1600" b="1" dirty="0">
                <a:cs typeface="Courier"/>
              </a:rPr>
              <a:t>50.00 Mbit/sec.</a:t>
            </a:r>
          </a:p>
          <a:p>
            <a:pPr marL="628650" lvl="2" indent="-285750">
              <a:buFont typeface="Arial"/>
              <a:buChar char="•"/>
            </a:pPr>
            <a:r>
              <a:rPr lang="en-US" sz="1600" dirty="0">
                <a:cs typeface="Courier"/>
              </a:rPr>
              <a:t>TCP window of 64 </a:t>
            </a:r>
            <a:r>
              <a:rPr lang="en-US" sz="1600" dirty="0" err="1">
                <a:cs typeface="Courier"/>
              </a:rPr>
              <a:t>KByte</a:t>
            </a:r>
            <a:r>
              <a:rPr lang="en-US" sz="1600" dirty="0">
                <a:cs typeface="Courier"/>
              </a:rPr>
              <a:t> and RTT of </a:t>
            </a:r>
            <a:r>
              <a:rPr lang="en-US" sz="1600" b="1" dirty="0">
                <a:cs typeface="Courier"/>
              </a:rPr>
              <a:t>50.0 </a:t>
            </a:r>
            <a:r>
              <a:rPr lang="en-US" sz="1600" b="1" dirty="0" err="1">
                <a:cs typeface="Courier"/>
              </a:rPr>
              <a:t>ms</a:t>
            </a:r>
            <a:r>
              <a:rPr lang="en-US" sz="1600" b="1" dirty="0">
                <a:cs typeface="Courier"/>
              </a:rPr>
              <a:t> </a:t>
            </a:r>
            <a:r>
              <a:rPr lang="en-US" sz="1600" dirty="0">
                <a:cs typeface="Courier"/>
              </a:rPr>
              <a:t>&lt;= </a:t>
            </a:r>
            <a:r>
              <a:rPr lang="en-US" sz="1600" b="1" dirty="0">
                <a:cs typeface="Courier"/>
              </a:rPr>
              <a:t>10.00 Mbit/sec.</a:t>
            </a:r>
          </a:p>
          <a:p>
            <a:pPr marL="0" indent="0"/>
            <a:endParaRPr lang="en-US" sz="1600" dirty="0">
              <a:cs typeface="Courier"/>
            </a:endParaRPr>
          </a:p>
          <a:p>
            <a:pPr marL="285750" indent="-285750">
              <a:buFont typeface="Arial"/>
              <a:buChar char="•"/>
            </a:pPr>
            <a:r>
              <a:rPr lang="en-US" sz="1600" dirty="0">
                <a:cs typeface="Courier"/>
              </a:rPr>
              <a:t>Reading documentation for firewall:</a:t>
            </a:r>
          </a:p>
          <a:p>
            <a:pPr marL="628650" lvl="2" indent="-285750">
              <a:buFont typeface="Arial"/>
              <a:buChar char="•"/>
            </a:pPr>
            <a:r>
              <a:rPr lang="en-US" sz="1600" b="1" dirty="0">
                <a:cs typeface="Courier"/>
              </a:rPr>
              <a:t>TCP flow sequence checking </a:t>
            </a:r>
            <a:r>
              <a:rPr lang="en-US" sz="1600" dirty="0">
                <a:cs typeface="Courier"/>
              </a:rPr>
              <a:t>was enabled</a:t>
            </a:r>
          </a:p>
          <a:p>
            <a:pPr marL="628650" lvl="2" indent="-285750">
              <a:buFont typeface="Arial"/>
              <a:buChar char="•"/>
            </a:pPr>
            <a:r>
              <a:rPr lang="en-US" sz="1600" dirty="0">
                <a:cs typeface="Courier"/>
              </a:rPr>
              <a:t>What would happen if this was turn off (both directions?</a:t>
            </a:r>
          </a:p>
          <a:p>
            <a:pPr>
              <a:buFont typeface="Arial"/>
              <a:buChar char="•"/>
            </a:pPr>
            <a:endParaRPr lang="en-US" dirty="0"/>
          </a:p>
          <a:p>
            <a:pPr>
              <a:buFont typeface="Arial"/>
              <a:buChar char="•"/>
            </a:pPr>
            <a:endParaRPr lang="en-US" dirty="0" smtClean="0"/>
          </a:p>
          <a:p>
            <a:pPr marL="0" indent="0"/>
            <a:endParaRPr lang="en-US" dirty="0" smtClean="0"/>
          </a:p>
          <a:p>
            <a:pPr marL="0" indent="0"/>
            <a:endParaRPr lang="en-US"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78</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831810096"/>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#2 PSU</a:t>
            </a:r>
            <a:endParaRPr lang="en-US" sz="4000" dirty="0"/>
          </a:p>
        </p:txBody>
      </p:sp>
      <p:sp>
        <p:nvSpPr>
          <p:cNvPr id="3" name="Content Placeholder 2"/>
          <p:cNvSpPr>
            <a:spLocks noGrp="1"/>
          </p:cNvSpPr>
          <p:nvPr>
            <p:ph idx="1"/>
          </p:nvPr>
        </p:nvSpPr>
        <p:spPr>
          <a:xfrm>
            <a:off x="457200" y="1417638"/>
            <a:ext cx="8229600" cy="4932362"/>
          </a:xfrm>
        </p:spPr>
        <p:txBody>
          <a:bodyPr>
            <a:normAutofit fontScale="55000" lnSpcReduction="20000"/>
          </a:bodyPr>
          <a:lstStyle/>
          <a:p>
            <a:pPr marL="0" indent="0">
              <a:buNone/>
            </a:pPr>
            <a:r>
              <a:rPr lang="en-US" b="1" dirty="0" err="1">
                <a:latin typeface="Courier" charset="0"/>
                <a:ea typeface="ＭＳ Ｐゴシック" charset="0"/>
                <a:cs typeface="ＭＳ Ｐゴシック" charset="0"/>
              </a:rPr>
              <a:t>jzurawski@ssstatecollege</a:t>
            </a:r>
            <a:r>
              <a:rPr lang="en-US" b="1" dirty="0">
                <a:latin typeface="Courier" charset="0"/>
                <a:ea typeface="ＭＳ Ｐゴシック" charset="0"/>
                <a:cs typeface="ＭＳ Ｐゴシック" charset="0"/>
              </a:rPr>
              <a:t>:~&gt; </a:t>
            </a:r>
            <a:r>
              <a:rPr lang="en-US" b="1" dirty="0" err="1">
                <a:latin typeface="Courier" charset="0"/>
                <a:ea typeface="ＭＳ Ｐゴシック" charset="0"/>
                <a:cs typeface="ＭＳ Ｐゴシック" charset="0"/>
              </a:rPr>
              <a:t>nuttcp</a:t>
            </a:r>
            <a:r>
              <a:rPr lang="en-US" b="1" dirty="0">
                <a:latin typeface="Courier" charset="0"/>
                <a:ea typeface="ＭＳ Ｐゴシック" charset="0"/>
                <a:cs typeface="ＭＳ Ｐゴシック" charset="0"/>
              </a:rPr>
              <a:t> -T 30 -</a:t>
            </a:r>
            <a:r>
              <a:rPr lang="en-US" b="1" dirty="0" err="1">
                <a:latin typeface="Courier" charset="0"/>
                <a:ea typeface="ＭＳ Ｐゴシック" charset="0"/>
                <a:cs typeface="ＭＳ Ｐゴシック" charset="0"/>
              </a:rPr>
              <a:t>i</a:t>
            </a:r>
            <a:r>
              <a:rPr lang="en-US" b="1" dirty="0">
                <a:latin typeface="Courier" charset="0"/>
                <a:ea typeface="ＭＳ Ｐゴシック" charset="0"/>
                <a:cs typeface="ＭＳ Ｐゴシック" charset="0"/>
              </a:rPr>
              <a:t> 1 -p 5679 -P 5678 64.57.16.22</a:t>
            </a:r>
          </a:p>
          <a:p>
            <a:pPr marL="0" indent="0">
              <a:buNone/>
            </a:pPr>
            <a:r>
              <a:rPr lang="en-US" b="1" dirty="0">
                <a:latin typeface="Courier" charset="0"/>
                <a:ea typeface="ＭＳ Ｐゴシック" charset="0"/>
                <a:cs typeface="ＭＳ Ｐゴシック" charset="0"/>
              </a:rPr>
              <a:t>   55.6875 MB /   1.00 sec =  467.0481 Mbps     0 </a:t>
            </a:r>
            <a:r>
              <a:rPr lang="en-US" b="1" dirty="0" err="1">
                <a:latin typeface="Courier" charset="0"/>
                <a:ea typeface="ＭＳ Ｐゴシック" charset="0"/>
                <a:cs typeface="ＭＳ Ｐゴシック" charset="0"/>
              </a:rPr>
              <a:t>retrans</a:t>
            </a:r>
            <a:endParaRPr lang="en-US" b="1" dirty="0">
              <a:latin typeface="Courier" charset="0"/>
              <a:ea typeface="ＭＳ Ｐゴシック" charset="0"/>
              <a:cs typeface="ＭＳ Ｐゴシック" charset="0"/>
            </a:endParaRPr>
          </a:p>
          <a:p>
            <a:pPr marL="0" indent="0">
              <a:buNone/>
            </a:pPr>
            <a:r>
              <a:rPr lang="en-US" b="1" dirty="0">
                <a:latin typeface="Courier" charset="0"/>
                <a:ea typeface="ＭＳ Ｐゴシック" charset="0"/>
                <a:cs typeface="ＭＳ Ｐゴシック" charset="0"/>
              </a:rPr>
              <a:t>   74.3750 MB /   1.00 sec =  623.5704 Mbps     0 </a:t>
            </a:r>
            <a:r>
              <a:rPr lang="en-US" b="1" dirty="0" err="1">
                <a:latin typeface="Courier" charset="0"/>
                <a:ea typeface="ＭＳ Ｐゴシック" charset="0"/>
                <a:cs typeface="ＭＳ Ｐゴシック" charset="0"/>
              </a:rPr>
              <a:t>retrans</a:t>
            </a:r>
            <a:endParaRPr lang="en-US" b="1" dirty="0">
              <a:latin typeface="Courier" charset="0"/>
              <a:ea typeface="ＭＳ Ｐゴシック" charset="0"/>
              <a:cs typeface="ＭＳ Ｐゴシック" charset="0"/>
            </a:endParaRPr>
          </a:p>
          <a:p>
            <a:pPr marL="0" indent="0">
              <a:buNone/>
            </a:pPr>
            <a:r>
              <a:rPr lang="en-US" b="1" dirty="0">
                <a:latin typeface="Courier" charset="0"/>
                <a:ea typeface="ＭＳ Ｐゴシック" charset="0"/>
                <a:cs typeface="ＭＳ Ｐゴシック" charset="0"/>
              </a:rPr>
              <a:t>   87.4375 MB /   1.00 sec =  733.4004 Mbps     0 </a:t>
            </a:r>
            <a:r>
              <a:rPr lang="en-US" b="1" dirty="0" err="1">
                <a:latin typeface="Courier" charset="0"/>
                <a:ea typeface="ＭＳ Ｐゴシック" charset="0"/>
                <a:cs typeface="ＭＳ Ｐゴシック" charset="0"/>
              </a:rPr>
              <a:t>retrans</a:t>
            </a:r>
            <a:endParaRPr lang="en-US" b="1" dirty="0">
              <a:latin typeface="Courier" charset="0"/>
              <a:ea typeface="ＭＳ Ｐゴシック" charset="0"/>
              <a:cs typeface="ＭＳ Ｐゴシック" charset="0"/>
            </a:endParaRPr>
          </a:p>
          <a:p>
            <a:pPr marL="0" indent="0">
              <a:buNone/>
            </a:pPr>
            <a:r>
              <a:rPr lang="en-US" b="1" dirty="0">
                <a:latin typeface="Courier" charset="0"/>
                <a:ea typeface="ＭＳ Ｐゴシック" charset="0"/>
                <a:cs typeface="ＭＳ Ｐゴシック" charset="0"/>
              </a:rPr>
              <a:t>…</a:t>
            </a:r>
          </a:p>
          <a:p>
            <a:pPr marL="0" indent="0">
              <a:buNone/>
            </a:pPr>
            <a:r>
              <a:rPr lang="en-US" b="1" dirty="0">
                <a:latin typeface="Courier" charset="0"/>
                <a:ea typeface="ＭＳ Ｐゴシック" charset="0"/>
                <a:cs typeface="ＭＳ Ｐゴシック" charset="0"/>
              </a:rPr>
              <a:t>   91.7500 MB /   1.00 sec =  770.0544 Mbps     0 </a:t>
            </a:r>
            <a:r>
              <a:rPr lang="en-US" b="1" dirty="0" err="1">
                <a:latin typeface="Courier" charset="0"/>
                <a:ea typeface="ＭＳ Ｐゴシック" charset="0"/>
                <a:cs typeface="ＭＳ Ｐゴシック" charset="0"/>
              </a:rPr>
              <a:t>retrans</a:t>
            </a:r>
            <a:endParaRPr lang="en-US" b="1" dirty="0">
              <a:latin typeface="Courier" charset="0"/>
              <a:ea typeface="ＭＳ Ｐゴシック" charset="0"/>
              <a:cs typeface="ＭＳ Ｐゴシック" charset="0"/>
            </a:endParaRPr>
          </a:p>
          <a:p>
            <a:pPr marL="0" indent="0">
              <a:buNone/>
            </a:pPr>
            <a:r>
              <a:rPr lang="en-US" b="1" dirty="0">
                <a:latin typeface="Courier" charset="0"/>
                <a:ea typeface="ＭＳ Ｐゴシック" charset="0"/>
                <a:cs typeface="ＭＳ Ｐゴシック" charset="0"/>
              </a:rPr>
              <a:t>   88.6875 MB /   1.00 sec =  743.5676 Mbps    28 </a:t>
            </a:r>
            <a:r>
              <a:rPr lang="en-US" b="1" dirty="0" err="1">
                <a:latin typeface="Courier" charset="0"/>
                <a:ea typeface="ＭＳ Ｐゴシック" charset="0"/>
                <a:cs typeface="ＭＳ Ｐゴシック" charset="0"/>
              </a:rPr>
              <a:t>retrans</a:t>
            </a:r>
            <a:endParaRPr lang="en-US" b="1" dirty="0">
              <a:latin typeface="Courier" charset="0"/>
              <a:ea typeface="ＭＳ Ｐゴシック" charset="0"/>
              <a:cs typeface="ＭＳ Ｐゴシック" charset="0"/>
            </a:endParaRPr>
          </a:p>
          <a:p>
            <a:pPr marL="0" indent="0">
              <a:buNone/>
            </a:pPr>
            <a:r>
              <a:rPr lang="en-US" b="1" dirty="0">
                <a:latin typeface="Courier" charset="0"/>
                <a:ea typeface="ＭＳ Ｐゴシック" charset="0"/>
                <a:cs typeface="ＭＳ Ｐゴシック" charset="0"/>
              </a:rPr>
              <a:t>   69.0625 MB /   1.00 sec =  578.9509 Mbps     0 </a:t>
            </a:r>
            <a:r>
              <a:rPr lang="en-US" b="1" dirty="0" err="1">
                <a:latin typeface="Courier" charset="0"/>
                <a:ea typeface="ＭＳ Ｐゴシック" charset="0"/>
                <a:cs typeface="ＭＳ Ｐゴシック" charset="0"/>
              </a:rPr>
              <a:t>retrans</a:t>
            </a:r>
            <a:endParaRPr lang="en-US" b="1" dirty="0">
              <a:latin typeface="Courier" charset="0"/>
              <a:ea typeface="ＭＳ Ｐゴシック" charset="0"/>
              <a:cs typeface="ＭＳ Ｐゴシック" charset="0"/>
            </a:endParaRPr>
          </a:p>
          <a:p>
            <a:pPr marL="0" indent="0">
              <a:buNone/>
            </a:pPr>
            <a:r>
              <a:rPr lang="en-US" b="1" dirty="0">
                <a:latin typeface="Courier" charset="0"/>
                <a:ea typeface="ＭＳ Ｐゴシック" charset="0"/>
                <a:cs typeface="ＭＳ Ｐゴシック" charset="0"/>
              </a:rPr>
              <a:t> </a:t>
            </a:r>
          </a:p>
          <a:p>
            <a:pPr marL="0" indent="0">
              <a:buNone/>
            </a:pPr>
            <a:r>
              <a:rPr lang="en-US" b="1" dirty="0">
                <a:latin typeface="Courier" charset="0"/>
                <a:ea typeface="ＭＳ Ｐゴシック" charset="0"/>
                <a:cs typeface="ＭＳ Ｐゴシック" charset="0"/>
              </a:rPr>
              <a:t> 2300.8495 MB /  30.17 sec =  639.7338 Mbps 4 %TX 17 %RX 730 </a:t>
            </a:r>
            <a:r>
              <a:rPr lang="en-US" b="1" dirty="0" err="1">
                <a:latin typeface="Courier" charset="0"/>
                <a:ea typeface="ＭＳ Ｐゴシック" charset="0"/>
                <a:cs typeface="ＭＳ Ｐゴシック" charset="0"/>
              </a:rPr>
              <a:t>retrans</a:t>
            </a:r>
            <a:r>
              <a:rPr lang="en-US" b="1" dirty="0">
                <a:latin typeface="Courier" charset="0"/>
                <a:ea typeface="ＭＳ Ｐゴシック" charset="0"/>
                <a:cs typeface="ＭＳ Ｐゴシック" charset="0"/>
              </a:rPr>
              <a:t> 9.88 </a:t>
            </a:r>
            <a:r>
              <a:rPr lang="en-US" b="1" dirty="0" err="1">
                <a:latin typeface="Courier" charset="0"/>
                <a:ea typeface="ＭＳ Ｐゴシック" charset="0"/>
                <a:cs typeface="ＭＳ Ｐゴシック" charset="0"/>
              </a:rPr>
              <a:t>msRTT</a:t>
            </a:r>
            <a:endParaRPr lang="en-US" b="1" dirty="0">
              <a:latin typeface="Courier" charset="0"/>
              <a:ea typeface="ＭＳ Ｐゴシック" charset="0"/>
              <a:cs typeface="ＭＳ Ｐゴシック" charset="0"/>
            </a:endParaRPr>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79</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87635868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normAutofit/>
          </a:bodyPr>
          <a:lstStyle/>
          <a:p>
            <a:r>
              <a:rPr lang="en-US" sz="4000" dirty="0" smtClean="0"/>
              <a:t>Soft Network Failures</a:t>
            </a:r>
          </a:p>
        </p:txBody>
      </p:sp>
      <p:sp>
        <p:nvSpPr>
          <p:cNvPr id="35843" name="Content Placeholder 2"/>
          <p:cNvSpPr>
            <a:spLocks noGrp="1"/>
          </p:cNvSpPr>
          <p:nvPr>
            <p:ph idx="1"/>
          </p:nvPr>
        </p:nvSpPr>
        <p:spPr/>
        <p:txBody>
          <a:bodyPr>
            <a:normAutofit fontScale="70000" lnSpcReduction="20000"/>
          </a:bodyPr>
          <a:lstStyle/>
          <a:p>
            <a:r>
              <a:rPr lang="en-US" dirty="0" smtClean="0"/>
              <a:t>Soft failures are where basic connectivity functions, but high performance is not possible.</a:t>
            </a:r>
          </a:p>
          <a:p>
            <a:r>
              <a:rPr lang="en-US" dirty="0" smtClean="0"/>
              <a:t>TCP was intentionally designed to hide all transmission errors from the user:</a:t>
            </a:r>
          </a:p>
          <a:p>
            <a:pPr lvl="1"/>
            <a:r>
              <a:rPr lang="en-US" dirty="0" smtClean="0"/>
              <a:t>“As long as the TCPs continue to function properly and the internet system does not become completely partitioned, no transmission errors will affect the users.” (From IEN 129, RFC 716)</a:t>
            </a:r>
          </a:p>
          <a:p>
            <a:r>
              <a:rPr lang="en-US" dirty="0" smtClean="0"/>
              <a:t>Some soft failures only affect high bandwidth long RTT flows.</a:t>
            </a:r>
          </a:p>
          <a:p>
            <a:r>
              <a:rPr lang="en-US" dirty="0" smtClean="0"/>
              <a:t>Hard failures are easy to detect &amp; fix </a:t>
            </a:r>
          </a:p>
          <a:p>
            <a:pPr lvl="1"/>
            <a:r>
              <a:rPr lang="en-US" dirty="0" smtClean="0"/>
              <a:t>soft failures can lie hidden for years!</a:t>
            </a:r>
          </a:p>
          <a:p>
            <a:r>
              <a:rPr lang="en-US" dirty="0" smtClean="0"/>
              <a:t>One network problem can often mask others</a:t>
            </a:r>
          </a:p>
          <a:p>
            <a:endParaRPr lang="en-US" dirty="0" smtClean="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510807093"/>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#2 PSU</a:t>
            </a:r>
            <a:endParaRPr lang="en-US" sz="4000"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400" dirty="0" smtClean="0"/>
              <a:t>Was this impacting people?  Oh yes it was:</a:t>
            </a:r>
            <a:endParaRPr lang="en-US" sz="2400" dirty="0"/>
          </a:p>
          <a:p>
            <a:pPr>
              <a:buFont typeface="Arial"/>
              <a:buChar char="•"/>
            </a:pPr>
            <a:endParaRPr lang="en-US" sz="2400" dirty="0" smtClean="0"/>
          </a:p>
          <a:p>
            <a:pPr marL="0" indent="0"/>
            <a:endParaRPr lang="en-US" sz="2400" dirty="0" smtClean="0"/>
          </a:p>
          <a:p>
            <a:pPr marL="0" indent="0"/>
            <a:endParaRPr lang="en-US" sz="2400" dirty="0" smtClean="0"/>
          </a:p>
        </p:txBody>
      </p:sp>
      <p:pic>
        <p:nvPicPr>
          <p:cNvPr id="6" name="Picture 5" descr="Macintosh HD:Users:zurawski:Desktop:MonthlyGraph-2HourA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032954"/>
            <a:ext cx="8156046" cy="3788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80</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411611372"/>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#3 CU</a:t>
            </a:r>
            <a:endParaRPr lang="en-US" sz="4000"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400" dirty="0" smtClean="0"/>
              <a:t>Something limiting utilization</a:t>
            </a:r>
          </a:p>
          <a:p>
            <a:pPr>
              <a:buFont typeface="Arial"/>
              <a:buChar char="•"/>
            </a:pPr>
            <a:endParaRPr lang="en-US" sz="2400" dirty="0"/>
          </a:p>
          <a:p>
            <a:pPr>
              <a:buFont typeface="Arial"/>
              <a:buChar char="•"/>
            </a:pPr>
            <a:endParaRPr lang="en-US" sz="2400" dirty="0" smtClean="0"/>
          </a:p>
          <a:p>
            <a:pPr>
              <a:buFont typeface="Arial"/>
              <a:buChar char="•"/>
            </a:pPr>
            <a:endParaRPr lang="en-US" sz="2400" dirty="0"/>
          </a:p>
          <a:p>
            <a:pPr>
              <a:buFont typeface="Arial"/>
              <a:buChar char="•"/>
            </a:pPr>
            <a:endParaRPr lang="en-US" sz="2400" dirty="0" smtClean="0"/>
          </a:p>
          <a:p>
            <a:pPr>
              <a:buFont typeface="Arial"/>
              <a:buChar char="•"/>
            </a:pPr>
            <a:endParaRPr lang="en-US" sz="2400" dirty="0"/>
          </a:p>
          <a:p>
            <a:pPr>
              <a:buFont typeface="Arial"/>
              <a:buChar char="•"/>
            </a:pPr>
            <a:r>
              <a:rPr lang="en-US" sz="2400" dirty="0" smtClean="0"/>
              <a:t>Recent upgrades to network left many perplexed.</a:t>
            </a:r>
          </a:p>
          <a:p>
            <a:pPr>
              <a:buFont typeface="Arial"/>
              <a:buChar char="•"/>
            </a:pPr>
            <a:r>
              <a:rPr lang="en-US" sz="2400" dirty="0" smtClean="0"/>
              <a:t>In addition, the Physics department just purchased 40 new machines, and stacks of switches to support them (1G connected)</a:t>
            </a:r>
            <a:endParaRPr lang="en-US" sz="2400" dirty="0"/>
          </a:p>
          <a:p>
            <a:pPr>
              <a:buFont typeface="Arial"/>
              <a:buChar char="•"/>
            </a:pPr>
            <a:endParaRPr lang="en-US" sz="2400" dirty="0" smtClean="0"/>
          </a:p>
          <a:p>
            <a:pPr marL="0" indent="0"/>
            <a:endParaRPr lang="en-US" sz="2400" dirty="0" smtClean="0"/>
          </a:p>
          <a:p>
            <a:pPr marL="0" indent="0"/>
            <a:endParaRPr lang="en-US" sz="2400" dirty="0" smtClean="0"/>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1913573"/>
            <a:ext cx="5943600" cy="199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81</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966062513"/>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Success Stories - #3 CU – the network</a:t>
            </a:r>
            <a:endParaRPr lang="en-US" dirty="0"/>
          </a:p>
        </p:txBody>
      </p:sp>
      <p:pic>
        <p:nvPicPr>
          <p:cNvPr id="7" name="Picture 1" descr="20120517-cub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53727" y="1138239"/>
            <a:ext cx="6183206" cy="4758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82</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597633695"/>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#3 CU</a:t>
            </a:r>
            <a:endParaRPr lang="en-US" sz="4000" dirty="0"/>
          </a:p>
        </p:txBody>
      </p:sp>
      <p:sp>
        <p:nvSpPr>
          <p:cNvPr id="3" name="Content Placeholder 2"/>
          <p:cNvSpPr>
            <a:spLocks noGrp="1"/>
          </p:cNvSpPr>
          <p:nvPr>
            <p:ph idx="1"/>
          </p:nvPr>
        </p:nvSpPr>
        <p:spPr>
          <a:xfrm>
            <a:off x="457200" y="1417638"/>
            <a:ext cx="8229600" cy="4932362"/>
          </a:xfrm>
        </p:spPr>
        <p:txBody>
          <a:bodyPr>
            <a:normAutofit/>
          </a:bodyPr>
          <a:lstStyle/>
          <a:p>
            <a:pPr>
              <a:defRPr/>
            </a:pPr>
            <a:r>
              <a:rPr lang="en-US" sz="2400" dirty="0">
                <a:solidFill>
                  <a:srgbClr val="000000"/>
                </a:solidFill>
                <a:latin typeface="Calibri" charset="0"/>
                <a:ea typeface="ＭＳ Ｐゴシック" charset="0"/>
                <a:cs typeface="ＭＳ Ｐゴシック" charset="0"/>
              </a:rPr>
              <a:t>Fibers were cleaned, no change.  </a:t>
            </a:r>
          </a:p>
          <a:p>
            <a:pPr>
              <a:defRPr/>
            </a:pPr>
            <a:r>
              <a:rPr lang="en-US" sz="2400" dirty="0">
                <a:solidFill>
                  <a:srgbClr val="000000"/>
                </a:solidFill>
                <a:latin typeface="Calibri" charset="0"/>
                <a:ea typeface="ＭＳ Ｐゴシック" charset="0"/>
                <a:cs typeface="ＭＳ Ｐゴシック" charset="0"/>
              </a:rPr>
              <a:t>Optics were swapped, no change also.    </a:t>
            </a:r>
          </a:p>
          <a:p>
            <a:pPr>
              <a:defRPr/>
            </a:pPr>
            <a:r>
              <a:rPr lang="en-US" sz="2400" dirty="0">
                <a:solidFill>
                  <a:srgbClr val="000000"/>
                </a:solidFill>
                <a:latin typeface="Calibri" charset="0"/>
                <a:ea typeface="ＭＳ Ｐゴシック" charset="0"/>
                <a:cs typeface="ＭＳ Ｐゴシック" charset="0"/>
              </a:rPr>
              <a:t>Dell 6248 Switch was bypassed</a:t>
            </a:r>
          </a:p>
          <a:p>
            <a:pPr lvl="1">
              <a:defRPr/>
            </a:pPr>
            <a:r>
              <a:rPr lang="en-US" sz="2400" dirty="0">
                <a:solidFill>
                  <a:srgbClr val="000000"/>
                </a:solidFill>
                <a:latin typeface="Calibri" charset="0"/>
                <a:ea typeface="ＭＳ Ｐゴシック" charset="0"/>
                <a:cs typeface="ＭＳ Ｐゴシック" charset="0"/>
              </a:rPr>
              <a:t>Removed the device dropping packets from the path, but we still see low throughput.  </a:t>
            </a:r>
          </a:p>
          <a:p>
            <a:pPr>
              <a:defRPr/>
            </a:pPr>
            <a:r>
              <a:rPr lang="en-US" sz="2400" dirty="0">
                <a:solidFill>
                  <a:srgbClr val="000000"/>
                </a:solidFill>
                <a:latin typeface="Calibri" charset="0"/>
                <a:ea typeface="ＭＳ Ｐゴシック" charset="0"/>
                <a:cs typeface="ＭＳ Ｐゴシック" charset="0"/>
              </a:rPr>
              <a:t>Switch Replacement</a:t>
            </a:r>
          </a:p>
          <a:p>
            <a:pPr lvl="1">
              <a:defRPr/>
            </a:pPr>
            <a:r>
              <a:rPr lang="en-US" sz="2400" dirty="0">
                <a:solidFill>
                  <a:srgbClr val="000000"/>
                </a:solidFill>
                <a:latin typeface="Calibri" charset="0"/>
                <a:ea typeface="ＭＳ Ｐゴシック" charset="0"/>
                <a:cs typeface="ＭＳ Ｐゴシック" charset="0"/>
              </a:rPr>
              <a:t>6248 seemed to be dropping because of a lack of internal memory</a:t>
            </a:r>
          </a:p>
          <a:p>
            <a:pPr lvl="1">
              <a:defRPr/>
            </a:pPr>
            <a:r>
              <a:rPr lang="en-US" sz="2400" dirty="0">
                <a:solidFill>
                  <a:srgbClr val="000000"/>
                </a:solidFill>
                <a:latin typeface="Calibri" charset="0"/>
                <a:ea typeface="ＭＳ Ｐゴシック" charset="0"/>
                <a:cs typeface="ＭＳ Ｐゴシック" charset="0"/>
              </a:rPr>
              <a:t>Lots of Fan In … too many flows to handle at once</a:t>
            </a:r>
          </a:p>
          <a:p>
            <a:pPr lvl="1">
              <a:defRPr/>
            </a:pPr>
            <a:r>
              <a:rPr lang="en-US" sz="2400" dirty="0">
                <a:solidFill>
                  <a:srgbClr val="000000"/>
                </a:solidFill>
                <a:latin typeface="Calibri" charset="0"/>
                <a:ea typeface="ＭＳ Ｐゴシック" charset="0"/>
                <a:cs typeface="ＭＳ Ｐゴシック" charset="0"/>
              </a:rPr>
              <a:t>More capable device: Arista 7000 </a:t>
            </a:r>
            <a:r>
              <a:rPr lang="en-US" sz="2400" dirty="0" smtClean="0">
                <a:solidFill>
                  <a:srgbClr val="000000"/>
                </a:solidFill>
                <a:latin typeface="Calibri" charset="0"/>
                <a:ea typeface="ＭＳ Ｐゴシック" charset="0"/>
                <a:cs typeface="ＭＳ Ｐゴシック" charset="0"/>
              </a:rPr>
              <a:t>Series</a:t>
            </a:r>
            <a:endParaRPr lang="en-US" sz="2400" dirty="0" smtClean="0"/>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910826640"/>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Autofit/>
          </a:bodyPr>
          <a:lstStyle/>
          <a:p>
            <a:r>
              <a:rPr lang="en-US" sz="4000" dirty="0" smtClean="0"/>
              <a:t>Success Stories - #3 CU (network again)</a:t>
            </a:r>
            <a:endParaRPr lang="en-US" sz="4000" dirty="0"/>
          </a:p>
        </p:txBody>
      </p:sp>
      <p:pic>
        <p:nvPicPr>
          <p:cNvPr id="6" name="Picture 1" descr="20120517-cub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42908" y="1121305"/>
            <a:ext cx="6232716" cy="4788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84</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049253938"/>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Success Stories - #3 CU</a:t>
            </a:r>
            <a:endParaRPr lang="en-US" sz="4000" dirty="0"/>
          </a:p>
        </p:txBody>
      </p:sp>
      <p:sp>
        <p:nvSpPr>
          <p:cNvPr id="3" name="Content Placeholder 2"/>
          <p:cNvSpPr>
            <a:spLocks noGrp="1"/>
          </p:cNvSpPr>
          <p:nvPr>
            <p:ph idx="1"/>
          </p:nvPr>
        </p:nvSpPr>
        <p:spPr>
          <a:xfrm>
            <a:off x="457200" y="1417638"/>
            <a:ext cx="3641950" cy="2006282"/>
          </a:xfrm>
        </p:spPr>
        <p:txBody>
          <a:bodyPr>
            <a:normAutofit/>
          </a:bodyPr>
          <a:lstStyle/>
          <a:p>
            <a:pPr>
              <a:defRPr/>
            </a:pPr>
            <a:r>
              <a:rPr lang="en-US" sz="1800" dirty="0">
                <a:solidFill>
                  <a:srgbClr val="000000"/>
                </a:solidFill>
                <a:latin typeface="Calibri" charset="0"/>
                <a:ea typeface="ＭＳ Ｐゴシック" charset="0"/>
                <a:cs typeface="ＭＳ Ｐゴシック" charset="0"/>
              </a:rPr>
              <a:t>But … still loss was being seen, Why?</a:t>
            </a:r>
          </a:p>
          <a:p>
            <a:pPr lvl="1">
              <a:defRPr/>
            </a:pPr>
            <a:r>
              <a:rPr lang="en-US" sz="1800" dirty="0">
                <a:solidFill>
                  <a:srgbClr val="000000"/>
                </a:solidFill>
                <a:latin typeface="Calibri" charset="0"/>
                <a:ea typeface="ＭＳ Ｐゴシック" charset="0"/>
                <a:cs typeface="ＭＳ Ｐゴシック" charset="0"/>
              </a:rPr>
              <a:t>Something corrupting packets in the path?</a:t>
            </a:r>
          </a:p>
          <a:p>
            <a:pPr lvl="1">
              <a:defRPr/>
            </a:pPr>
            <a:r>
              <a:rPr lang="en-US" sz="1800" dirty="0">
                <a:latin typeface="Calibri" charset="0"/>
                <a:ea typeface="ＭＳ Ｐゴシック" charset="0"/>
                <a:cs typeface="ＭＳ Ｐゴシック" charset="0"/>
              </a:rPr>
              <a:t>Damaged fiber in the infrastructure (walls)</a:t>
            </a:r>
            <a:r>
              <a:rPr lang="en-US" sz="1800" dirty="0" smtClean="0">
                <a:latin typeface="Calibri" charset="0"/>
                <a:ea typeface="ＭＳ Ｐゴシック" charset="0"/>
                <a:cs typeface="ＭＳ Ｐゴシック" charset="0"/>
              </a:rPr>
              <a:t>?</a:t>
            </a:r>
            <a:endParaRPr lang="en-US" sz="1800" dirty="0">
              <a:latin typeface="Calibri" charset="0"/>
              <a:ea typeface="ＭＳ Ｐゴシック" charset="0"/>
              <a:cs typeface="ＭＳ Ｐゴシック" charset="0"/>
            </a:endParaRPr>
          </a:p>
        </p:txBody>
      </p:sp>
      <p:pic>
        <p:nvPicPr>
          <p:cNvPr id="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65033" y="1500610"/>
            <a:ext cx="5300602" cy="1923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457200" y="3334192"/>
            <a:ext cx="8229600" cy="306184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marL="342900" indent="-342900" algn="l" defTabSz="457200" rtl="0" eaLnBrk="0" fontAlgn="base" hangingPunct="0">
              <a:spcBef>
                <a:spcPts val="1200"/>
              </a:spcBef>
              <a:spcAft>
                <a:spcPct val="0"/>
              </a:spcAft>
              <a:defRPr sz="2000" kern="1200">
                <a:solidFill>
                  <a:schemeClr val="tx1"/>
                </a:solidFill>
                <a:latin typeface="+mn-lt"/>
                <a:ea typeface="ＭＳ Ｐゴシック" pitchFamily="-108" charset="-128"/>
                <a:cs typeface="ＭＳ Ｐゴシック" pitchFamily="-108" charset="-128"/>
              </a:defRPr>
            </a:lvl1pPr>
            <a:lvl2pPr marL="457200" indent="-228600" algn="l" defTabSz="457200" rtl="0" eaLnBrk="0" fontAlgn="base" hangingPunct="0">
              <a:spcBef>
                <a:spcPts val="900"/>
              </a:spcBef>
              <a:spcAft>
                <a:spcPct val="0"/>
              </a:spcAft>
              <a:buSzPct val="100000"/>
              <a:buFont typeface="Arial" charset="0"/>
              <a:buChar char="•"/>
              <a:defRPr sz="2000" kern="1200">
                <a:solidFill>
                  <a:schemeClr val="tx1"/>
                </a:solidFill>
                <a:latin typeface="+mn-lt"/>
                <a:ea typeface="ＭＳ Ｐゴシック" pitchFamily="-108" charset="-128"/>
                <a:cs typeface="+mn-cs"/>
              </a:defRPr>
            </a:lvl2pPr>
            <a:lvl3pPr marL="685800" indent="-228600" algn="l" defTabSz="457200" rtl="0" eaLnBrk="0" fontAlgn="base" hangingPunct="0">
              <a:spcBef>
                <a:spcPct val="20000"/>
              </a:spcBef>
              <a:spcAft>
                <a:spcPct val="0"/>
              </a:spcAft>
              <a:buSzPct val="85000"/>
              <a:buFont typeface="Lucida Grande" charset="0"/>
              <a:buChar char="-"/>
              <a:defRPr sz="2000" kern="1200">
                <a:solidFill>
                  <a:schemeClr val="tx1"/>
                </a:solidFill>
                <a:latin typeface="+mn-lt"/>
                <a:ea typeface="ＭＳ Ｐゴシック" pitchFamily="-108" charset="-128"/>
                <a:cs typeface="+mn-cs"/>
              </a:defRPr>
            </a:lvl3pPr>
            <a:lvl4pPr marL="914400" indent="-228600" algn="l" defTabSz="457200" rtl="0" eaLnBrk="0" fontAlgn="base" hangingPunct="0">
              <a:spcBef>
                <a:spcPct val="20000"/>
              </a:spcBef>
              <a:spcAft>
                <a:spcPct val="0"/>
              </a:spcAft>
              <a:buSzPct val="80000"/>
              <a:buFont typeface="Arial" charset="0"/>
              <a:buChar char="•"/>
              <a:defRPr sz="2000" kern="1200">
                <a:solidFill>
                  <a:schemeClr val="tx1"/>
                </a:solidFill>
                <a:latin typeface="+mn-lt"/>
                <a:ea typeface="ＭＳ Ｐゴシック" pitchFamily="-108"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pitchFamily="-108"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defRPr/>
            </a:pPr>
            <a:r>
              <a:rPr lang="en-US" sz="1800" dirty="0" smtClean="0">
                <a:latin typeface="Calibri" charset="0"/>
                <a:ea typeface="ＭＳ Ｐゴシック" charset="0"/>
                <a:cs typeface="ＭＳ Ｐゴシック" charset="0"/>
              </a:rPr>
              <a:t>Next Steps</a:t>
            </a:r>
          </a:p>
          <a:p>
            <a:pPr lvl="1">
              <a:defRPr/>
            </a:pPr>
            <a:r>
              <a:rPr lang="en-US" sz="1800" dirty="0" smtClean="0">
                <a:latin typeface="Calibri" charset="0"/>
                <a:ea typeface="ＭＳ Ｐゴシック" charset="0"/>
                <a:cs typeface="ＭＳ Ｐゴシック" charset="0"/>
              </a:rPr>
              <a:t>Hardware based evaluation of the infrastructure to check light levels/loss – nothing</a:t>
            </a:r>
          </a:p>
          <a:p>
            <a:pPr lvl="1">
              <a:defRPr/>
            </a:pPr>
            <a:r>
              <a:rPr lang="en-US" sz="1800" dirty="0" smtClean="0">
                <a:latin typeface="Calibri" charset="0"/>
                <a:ea typeface="ＭＳ Ｐゴシック" charset="0"/>
                <a:cs typeface="ＭＳ Ｐゴシック" charset="0"/>
              </a:rPr>
              <a:t>Called Arista:</a:t>
            </a:r>
          </a:p>
          <a:p>
            <a:pPr lvl="2">
              <a:defRPr/>
            </a:pPr>
            <a:r>
              <a:rPr lang="en-US" sz="1800" dirty="0" smtClean="0">
                <a:latin typeface="Calibri" charset="0"/>
                <a:ea typeface="ＭＳ Ｐゴシック" charset="0"/>
                <a:cs typeface="ＭＳ Ｐゴシック" charset="0"/>
              </a:rPr>
              <a:t>… the reason for the drops may be the switching mode being used in a “</a:t>
            </a:r>
            <a:r>
              <a:rPr lang="en-US" sz="1800" i="1" dirty="0" smtClean="0">
                <a:latin typeface="Calibri" charset="0"/>
                <a:ea typeface="ＭＳ Ｐゴシック" charset="0"/>
                <a:cs typeface="ＭＳ Ｐゴシック" charset="0"/>
              </a:rPr>
              <a:t>fan-out situation</a:t>
            </a:r>
            <a:r>
              <a:rPr lang="en-US" sz="1800" dirty="0" smtClean="0">
                <a:latin typeface="Calibri" charset="0"/>
                <a:ea typeface="ＭＳ Ｐゴシック" charset="0"/>
                <a:cs typeface="ＭＳ Ｐゴシック" charset="0"/>
              </a:rPr>
              <a:t>” (10Gbe &gt; multiple 1Gbe). Instead of operating in the default “</a:t>
            </a:r>
            <a:r>
              <a:rPr lang="en-US" sz="1800" i="1" dirty="0" smtClean="0">
                <a:latin typeface="Calibri" charset="0"/>
                <a:ea typeface="ＭＳ Ｐゴシック" charset="0"/>
                <a:cs typeface="ＭＳ Ｐゴシック" charset="0"/>
              </a:rPr>
              <a:t>cut-through</a:t>
            </a:r>
            <a:r>
              <a:rPr lang="en-US" sz="1800" dirty="0" smtClean="0">
                <a:latin typeface="Calibri" charset="0"/>
                <a:ea typeface="ＭＳ Ｐゴシック" charset="0"/>
                <a:cs typeface="ＭＳ Ｐゴシック" charset="0"/>
              </a:rPr>
              <a:t>” mode, the switch is forced to drop down into a “</a:t>
            </a:r>
            <a:r>
              <a:rPr lang="en-US" sz="1800" i="1" dirty="0" smtClean="0">
                <a:latin typeface="Calibri" charset="0"/>
                <a:ea typeface="ＭＳ Ｐゴシック" charset="0"/>
                <a:cs typeface="ＭＳ Ｐゴシック" charset="0"/>
              </a:rPr>
              <a:t>store-n-forward</a:t>
            </a:r>
            <a:r>
              <a:rPr lang="en-US" sz="1800" dirty="0" smtClean="0">
                <a:latin typeface="Calibri" charset="0"/>
                <a:ea typeface="ＭＳ Ｐゴシック" charset="0"/>
                <a:cs typeface="ＭＳ Ｐゴシック" charset="0"/>
              </a:rPr>
              <a:t>” mode where it is limited by buffers.</a:t>
            </a:r>
            <a:endParaRPr lang="en-US" sz="1800" dirty="0" smtClean="0"/>
          </a:p>
          <a:p>
            <a:pPr marL="0" indent="0"/>
            <a:endParaRPr lang="en-US" sz="1800" dirty="0" smtClean="0"/>
          </a:p>
          <a:p>
            <a:pPr marL="0" indent="0"/>
            <a:endParaRPr lang="en-US" sz="1800" dirty="0" smtClean="0"/>
          </a:p>
        </p:txBody>
      </p:sp>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85</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667478692"/>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Success Stories - #4 Host Tuning</a:t>
            </a:r>
            <a:endParaRPr lang="en-US"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000" dirty="0" smtClean="0"/>
              <a:t>Simple example – play with the settings in /</a:t>
            </a:r>
            <a:r>
              <a:rPr lang="en-US" sz="2000" dirty="0" err="1" smtClean="0"/>
              <a:t>etc</a:t>
            </a:r>
            <a:r>
              <a:rPr lang="en-US" sz="2000" dirty="0" smtClean="0"/>
              <a:t>/</a:t>
            </a:r>
            <a:r>
              <a:rPr lang="en-US" sz="2000" dirty="0" err="1" smtClean="0"/>
              <a:t>sysctl.conf</a:t>
            </a:r>
            <a:r>
              <a:rPr lang="en-US" sz="2000" dirty="0" smtClean="0"/>
              <a:t> when running some BWCTL tests.  </a:t>
            </a:r>
          </a:p>
          <a:p>
            <a:pPr>
              <a:buFont typeface="Arial"/>
              <a:buChar char="•"/>
            </a:pPr>
            <a:r>
              <a:rPr lang="en-US" sz="2000" dirty="0" smtClean="0"/>
              <a:t>See if you can pick out when we raised the memory for the TCP window (ignore the blue – this is a known firewall)</a:t>
            </a:r>
          </a:p>
        </p:txBody>
      </p:sp>
      <p:pic>
        <p:nvPicPr>
          <p:cNvPr id="6" name="Picture 4" descr="HostTu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91827" y="2923522"/>
            <a:ext cx="6212840" cy="2577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86</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20803446"/>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Success Stories - #4 Host Tuning</a:t>
            </a:r>
            <a:endParaRPr lang="en-US"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000" dirty="0" smtClean="0"/>
              <a:t>Another example – long path (~70ms), single stream TCP, 10G cards, tuned hosts</a:t>
            </a:r>
          </a:p>
          <a:p>
            <a:pPr>
              <a:buFont typeface="Arial"/>
              <a:buChar char="•"/>
            </a:pPr>
            <a:r>
              <a:rPr lang="en-US" sz="2000" dirty="0" smtClean="0"/>
              <a:t>Why the nearly 2x uptick?  Adjusted </a:t>
            </a:r>
            <a:r>
              <a:rPr lang="en-US" sz="2000" b="1" dirty="0">
                <a:latin typeface="Courier"/>
                <a:cs typeface="Courier"/>
              </a:rPr>
              <a:t>net.ipv4.</a:t>
            </a:r>
            <a:r>
              <a:rPr lang="en-US" sz="2000" b="1" dirty="0" smtClean="0">
                <a:latin typeface="Courier"/>
                <a:cs typeface="Courier"/>
              </a:rPr>
              <a:t>tcp_rmem/</a:t>
            </a:r>
            <a:r>
              <a:rPr lang="en-US" sz="2000" b="1" dirty="0" err="1" smtClean="0">
                <a:latin typeface="Courier"/>
                <a:cs typeface="Courier"/>
              </a:rPr>
              <a:t>wmem</a:t>
            </a:r>
            <a:r>
              <a:rPr lang="en-US" sz="2000" dirty="0" smtClean="0"/>
              <a:t> maximums (used in auto tuning) to 64M instead of 16M.</a:t>
            </a:r>
          </a:p>
          <a:p>
            <a:pPr>
              <a:buFont typeface="Arial"/>
              <a:buChar char="•"/>
            </a:pPr>
            <a:r>
              <a:rPr lang="en-US" sz="2000" dirty="0" smtClean="0"/>
              <a:t>As the path length/throughput expectation increases, this is a good idea.  There are limits (e.g. beware of buffer bloat on short RTTs)</a:t>
            </a:r>
            <a:endParaRPr lang="en-US" sz="2000" dirty="0"/>
          </a:p>
          <a:p>
            <a:pPr>
              <a:buFont typeface="Arial"/>
              <a:buChar char="•"/>
            </a:pPr>
            <a:endParaRPr lang="en-US" sz="2000" dirty="0" smtClean="0"/>
          </a:p>
          <a:p>
            <a:pPr marL="0" indent="0"/>
            <a:endParaRPr lang="en-US" sz="2000" dirty="0" smtClean="0"/>
          </a:p>
          <a:p>
            <a:pPr marL="0" indent="0"/>
            <a:endParaRPr lang="en-US" sz="2000" dirty="0" smtClean="0"/>
          </a:p>
        </p:txBody>
      </p:sp>
      <p:pic>
        <p:nvPicPr>
          <p:cNvPr id="4" name="Picture 3" descr="20140408-BWCTL-Window.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3200" y="3398446"/>
            <a:ext cx="6299200" cy="2410129"/>
          </a:xfrm>
          <a:prstGeom prst="rect">
            <a:avLst/>
          </a:prstGeom>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87</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570093838"/>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Success Stories - #4 Host Tuning</a:t>
            </a:r>
            <a:endParaRPr lang="en-US"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000" dirty="0" smtClean="0"/>
              <a:t>A more complete view – showing the role of MTUs and host tuning (e.g. ‘its all related’):</a:t>
            </a:r>
            <a:endParaRPr lang="en-US" sz="2000" dirty="0"/>
          </a:p>
          <a:p>
            <a:pPr>
              <a:buFont typeface="Arial"/>
              <a:buChar char="•"/>
            </a:pPr>
            <a:endParaRPr lang="en-US" sz="2000" dirty="0" smtClean="0"/>
          </a:p>
          <a:p>
            <a:pPr marL="0" indent="0"/>
            <a:endParaRPr lang="en-US" sz="2000" dirty="0" smtClean="0"/>
          </a:p>
          <a:p>
            <a:pPr marL="0" indent="0"/>
            <a:endParaRPr lang="en-US" sz="2000" dirty="0" smtClean="0"/>
          </a:p>
        </p:txBody>
      </p:sp>
      <p:pic>
        <p:nvPicPr>
          <p:cNvPr id="6" name="Picture 5" descr="20140505-PPPL-NERSC-10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131766"/>
            <a:ext cx="8034867" cy="3666125"/>
          </a:xfrm>
          <a:prstGeom prst="rect">
            <a:avLst/>
          </a:prstGeom>
        </p:spPr>
      </p:pic>
      <p:sp>
        <p:nvSpPr>
          <p:cNvPr id="7"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88</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91329239"/>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144000" cy="1143000"/>
          </a:xfrm>
        </p:spPr>
        <p:txBody>
          <a:bodyPr>
            <a:normAutofit fontScale="90000"/>
          </a:bodyPr>
          <a:lstStyle/>
          <a:p>
            <a:r>
              <a:rPr lang="en-US" dirty="0" smtClean="0"/>
              <a:t>Success Stories - #5 Bottleneck Link</a:t>
            </a:r>
            <a:endParaRPr lang="en-US" dirty="0"/>
          </a:p>
        </p:txBody>
      </p:sp>
      <p:sp>
        <p:nvSpPr>
          <p:cNvPr id="3" name="Content Placeholder 2"/>
          <p:cNvSpPr>
            <a:spLocks noGrp="1"/>
          </p:cNvSpPr>
          <p:nvPr>
            <p:ph idx="1"/>
          </p:nvPr>
        </p:nvSpPr>
        <p:spPr>
          <a:xfrm>
            <a:off x="457200" y="1417638"/>
            <a:ext cx="8229600" cy="4932362"/>
          </a:xfrm>
        </p:spPr>
        <p:txBody>
          <a:bodyPr>
            <a:normAutofit/>
          </a:bodyPr>
          <a:lstStyle/>
          <a:p>
            <a:pPr>
              <a:buFont typeface="Arial"/>
              <a:buChar char="•"/>
            </a:pPr>
            <a:r>
              <a:rPr lang="en-US" sz="2400" dirty="0" smtClean="0"/>
              <a:t>OWAMP used in a campus with too many users and not enough network (ignore the latency lines – NTP was hurting too)</a:t>
            </a:r>
            <a:endParaRPr lang="en-US" sz="2400" dirty="0"/>
          </a:p>
          <a:p>
            <a:pPr>
              <a:buFont typeface="Arial"/>
              <a:buChar char="•"/>
            </a:pPr>
            <a:endParaRPr lang="en-US" sz="2400" dirty="0" smtClean="0"/>
          </a:p>
          <a:p>
            <a:pPr marL="0" indent="0"/>
            <a:endParaRPr lang="en-US" sz="2400" dirty="0" smtClean="0"/>
          </a:p>
          <a:p>
            <a:pPr marL="0" indent="0"/>
            <a:endParaRPr lang="en-US" sz="2400" dirty="0" smtClean="0"/>
          </a:p>
        </p:txBody>
      </p:sp>
      <p:pic>
        <p:nvPicPr>
          <p:cNvPr id="7" name="Picture 1" descr="sjtu_owamp_results.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0812" y="2639059"/>
            <a:ext cx="5769188" cy="3240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89</a:t>
            </a:fld>
            <a:r>
              <a:rPr lang="en-US" sz="800" dirty="0">
                <a:solidFill>
                  <a:prstClr val="black"/>
                </a:solidFill>
                <a:latin typeface="Arial"/>
              </a:rPr>
              <a:t> – ESnet Science Engagement (</a:t>
            </a:r>
            <a:r>
              <a:rPr lang="en-US" sz="800" dirty="0">
                <a:solidFill>
                  <a:prstClr val="black"/>
                </a:solidFill>
                <a:latin typeface="Arial"/>
                <a:hlinkClick r:id="rId4"/>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34707997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0352"/>
            <a:ext cx="9144000" cy="1143000"/>
          </a:xfrm>
        </p:spPr>
        <p:txBody>
          <a:bodyPr>
            <a:normAutofit/>
          </a:bodyPr>
          <a:lstStyle/>
          <a:p>
            <a:pPr>
              <a:defRPr/>
            </a:pPr>
            <a:r>
              <a:rPr lang="en-US" sz="4000" dirty="0">
                <a:ea typeface="ＭＳ Ｐゴシック" charset="0"/>
                <a:cs typeface="ＭＳ Ｐゴシック" charset="0"/>
                <a:sym typeface="Wingdings"/>
              </a:rPr>
              <a:t>Network Monitoring</a:t>
            </a:r>
          </a:p>
        </p:txBody>
      </p:sp>
      <p:sp>
        <p:nvSpPr>
          <p:cNvPr id="13313" name="Content Placeholder 1"/>
          <p:cNvSpPr>
            <a:spLocks noGrp="1"/>
          </p:cNvSpPr>
          <p:nvPr>
            <p:ph idx="1"/>
          </p:nvPr>
        </p:nvSpPr>
        <p:spPr/>
        <p:txBody>
          <a:bodyPr>
            <a:normAutofit fontScale="92500" lnSpcReduction="10000"/>
          </a:bodyPr>
          <a:lstStyle/>
          <a:p>
            <a:pPr>
              <a:buClrTx/>
              <a:buFont typeface="Arial"/>
              <a:buChar char="•"/>
              <a:defRPr/>
            </a:pPr>
            <a:r>
              <a:rPr lang="en-US" sz="2200" dirty="0" smtClean="0">
                <a:ea typeface="ＭＳ Ｐゴシック" charset="0"/>
                <a:cs typeface="ＭＳ Ｐゴシック" charset="0"/>
                <a:sym typeface="Wingdings"/>
              </a:rPr>
              <a:t>All networks do some form monitoring.  </a:t>
            </a:r>
          </a:p>
          <a:p>
            <a:pPr lvl="1">
              <a:buFont typeface="Arial"/>
              <a:buChar char="•"/>
              <a:defRPr/>
            </a:pPr>
            <a:r>
              <a:rPr lang="en-US" sz="2200" dirty="0" smtClean="0">
                <a:ea typeface="ＭＳ Ｐゴシック" charset="0"/>
                <a:cs typeface="ＭＳ Ｐゴシック" charset="0"/>
                <a:sym typeface="Wingdings"/>
              </a:rPr>
              <a:t>Addresses needs of local staff for understanding state of the network</a:t>
            </a:r>
          </a:p>
          <a:p>
            <a:pPr lvl="2">
              <a:buClrTx/>
              <a:buFont typeface="Courier New"/>
              <a:buChar char="o"/>
              <a:defRPr/>
            </a:pPr>
            <a:r>
              <a:rPr lang="en-US" sz="2200" dirty="0" smtClean="0">
                <a:ea typeface="ＭＳ Ｐゴシック" charset="0"/>
                <a:cs typeface="ＭＳ Ｐゴシック" charset="0"/>
                <a:sym typeface="Wingdings"/>
              </a:rPr>
              <a:t>Would this information be useful to external users?</a:t>
            </a:r>
          </a:p>
          <a:p>
            <a:pPr lvl="2">
              <a:buClrTx/>
              <a:buFont typeface="Courier New"/>
              <a:buChar char="o"/>
              <a:defRPr/>
            </a:pPr>
            <a:r>
              <a:rPr lang="en-US" sz="2200" dirty="0" smtClean="0">
                <a:ea typeface="ＭＳ Ｐゴシック" charset="0"/>
                <a:cs typeface="ＭＳ Ｐゴシック" charset="0"/>
                <a:sym typeface="Wingdings"/>
              </a:rPr>
              <a:t>Can these tools function on a multi-domain basis?</a:t>
            </a:r>
          </a:p>
          <a:p>
            <a:pPr>
              <a:buClrTx/>
              <a:buFont typeface="Arial"/>
              <a:buChar char="•"/>
              <a:defRPr/>
            </a:pPr>
            <a:r>
              <a:rPr lang="en-US" sz="2200" dirty="0" smtClean="0">
                <a:ea typeface="ＭＳ Ｐゴシック" charset="0"/>
                <a:cs typeface="ＭＳ Ｐゴシック" charset="0"/>
                <a:sym typeface="Wingdings"/>
              </a:rPr>
              <a:t>Beyond passive methods, there are active tools.  </a:t>
            </a:r>
          </a:p>
          <a:p>
            <a:pPr lvl="2">
              <a:buClrTx/>
              <a:buFont typeface="Courier New"/>
              <a:buChar char="o"/>
              <a:defRPr/>
            </a:pPr>
            <a:r>
              <a:rPr lang="en-US" sz="2200" dirty="0" smtClean="0">
                <a:ea typeface="ＭＳ Ｐゴシック" charset="0"/>
                <a:cs typeface="ＭＳ Ｐゴシック" charset="0"/>
                <a:sym typeface="Wingdings"/>
              </a:rPr>
              <a:t>E.g. often we want a ‘throughput’ number.  Can we automate that idea?</a:t>
            </a:r>
          </a:p>
          <a:p>
            <a:pPr lvl="2">
              <a:buClrTx/>
              <a:buFont typeface="Courier New"/>
              <a:buChar char="o"/>
              <a:defRPr/>
            </a:pPr>
            <a:r>
              <a:rPr lang="en-US" sz="2200" dirty="0" smtClean="0">
                <a:ea typeface="ＭＳ Ｐゴシック" charset="0"/>
                <a:cs typeface="ＭＳ Ｐゴシック" charset="0"/>
                <a:sym typeface="Wingdings"/>
              </a:rPr>
              <a:t>Wouldn’t it be nice to get some sort of plot of performance over the course of a day?  Week?  Year?  Multiple endpoints?</a:t>
            </a:r>
          </a:p>
          <a:p>
            <a:pPr>
              <a:defRPr/>
            </a:pPr>
            <a:r>
              <a:rPr lang="en-US" sz="2200" dirty="0" err="1" smtClean="0">
                <a:ea typeface="ＭＳ Ｐゴシック" charset="0"/>
                <a:cs typeface="ＭＳ Ｐゴシック" charset="0"/>
                <a:sym typeface="Wingdings"/>
              </a:rPr>
              <a:t>perfSONAR</a:t>
            </a:r>
            <a:r>
              <a:rPr lang="en-US" sz="2200" dirty="0" smtClean="0">
                <a:ea typeface="ＭＳ Ｐゴシック" charset="0"/>
                <a:cs typeface="ＭＳ Ｐゴシック" charset="0"/>
                <a:sym typeface="Wingdings"/>
              </a:rPr>
              <a:t> = Measurement Middleware</a:t>
            </a:r>
          </a:p>
          <a:p>
            <a:pPr>
              <a:defRPr/>
            </a:pPr>
            <a:endParaRPr lang="en-US" sz="2800" dirty="0" smtClean="0">
              <a:latin typeface="Calibri" charset="0"/>
              <a:ea typeface="ＭＳ Ｐゴシック" charset="0"/>
              <a:cs typeface="ＭＳ Ｐゴシック" charset="0"/>
              <a:sym typeface="Wingdings"/>
            </a:endParaRPr>
          </a:p>
          <a:p>
            <a:pPr>
              <a:defRPr/>
            </a:pPr>
            <a:endParaRPr lang="en-US" sz="2800" dirty="0">
              <a:latin typeface="Calibri" charset="0"/>
              <a:ea typeface="ＭＳ Ｐゴシック" charset="0"/>
              <a:cs typeface="ＭＳ Ｐゴシック" charset="0"/>
            </a:endParaRPr>
          </a:p>
        </p:txBody>
      </p:sp>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267835797"/>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r>
              <a:rPr lang="en-US" sz="2000" dirty="0" smtClean="0"/>
              <a:t>Some campuses don’t need to be told that the R&amp;E path is ‘better’, others need to figure it out on their own. </a:t>
            </a:r>
          </a:p>
          <a:p>
            <a:r>
              <a:rPr lang="en-US" sz="2000" dirty="0" smtClean="0"/>
              <a:t>BWCTL results between PSU and Vanderbilt (science driver was genomics)</a:t>
            </a:r>
          </a:p>
          <a:p>
            <a:pPr lvl="2"/>
            <a:r>
              <a:rPr lang="en-US" sz="2000" dirty="0" smtClean="0"/>
              <a:t>Normally low results over the course of the day.  ‘spikes’ at night.  </a:t>
            </a:r>
          </a:p>
          <a:p>
            <a:pPr lvl="2"/>
            <a:r>
              <a:rPr lang="en-US" sz="2000" dirty="0" err="1" smtClean="0"/>
              <a:t>Traceoutes</a:t>
            </a:r>
            <a:r>
              <a:rPr lang="en-US" sz="2000" dirty="0" smtClean="0"/>
              <a:t>:</a:t>
            </a:r>
          </a:p>
          <a:p>
            <a:pPr lvl="3">
              <a:buFont typeface="Arial"/>
              <a:buChar char="•"/>
            </a:pPr>
            <a:r>
              <a:rPr lang="en-US" dirty="0" smtClean="0"/>
              <a:t>PSU -&gt; Cogent -&gt; Century Link -&gt; Vanderbilt</a:t>
            </a:r>
          </a:p>
          <a:p>
            <a:pPr lvl="3">
              <a:buFont typeface="Arial"/>
              <a:buChar char="•"/>
            </a:pPr>
            <a:r>
              <a:rPr lang="en-US" dirty="0" smtClean="0"/>
              <a:t>Vanderbilt -&gt; SOX -&gt; NLR (dated) -&gt; 3ROX -&gt; PSU</a:t>
            </a:r>
          </a:p>
          <a:p>
            <a:pPr lvl="2"/>
            <a:r>
              <a:rPr lang="en-US" sz="2000" dirty="0" smtClean="0"/>
              <a:t>Asymmetry is not bad by itself, unless …</a:t>
            </a:r>
          </a:p>
        </p:txBody>
      </p:sp>
      <p:sp>
        <p:nvSpPr>
          <p:cNvPr id="7" name="Title 1"/>
          <p:cNvSpPr>
            <a:spLocks noGrp="1"/>
          </p:cNvSpPr>
          <p:nvPr>
            <p:ph type="title"/>
          </p:nvPr>
        </p:nvSpPr>
        <p:spPr>
          <a:xfrm>
            <a:off x="0" y="274638"/>
            <a:ext cx="9144000" cy="1143000"/>
          </a:xfrm>
        </p:spPr>
        <p:txBody>
          <a:bodyPr>
            <a:normAutofit fontScale="90000"/>
          </a:bodyPr>
          <a:lstStyle/>
          <a:p>
            <a:r>
              <a:rPr lang="en-US" dirty="0"/>
              <a:t>Success Stories - </a:t>
            </a:r>
            <a:r>
              <a:rPr lang="en-US" dirty="0" smtClean="0"/>
              <a:t>#6 R&amp;E vs. Commodity Routing</a:t>
            </a:r>
            <a:endParaRPr lang="en-US"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90</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567316696"/>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82171"/>
            <a:ext cx="8229600" cy="4938712"/>
          </a:xfrm>
        </p:spPr>
        <p:txBody>
          <a:bodyPr>
            <a:normAutofit fontScale="92500" lnSpcReduction="20000"/>
          </a:bodyPr>
          <a:lstStyle/>
          <a:p>
            <a:pPr lvl="1">
              <a:buFont typeface="Arial"/>
              <a:buChar char="•"/>
            </a:pPr>
            <a:endParaRPr lang="en-US" sz="2000" dirty="0" smtClean="0"/>
          </a:p>
          <a:p>
            <a:pPr lvl="1">
              <a:buFont typeface="Arial"/>
              <a:buChar char="•"/>
            </a:pPr>
            <a:endParaRPr lang="en-US" sz="2000" dirty="0"/>
          </a:p>
          <a:p>
            <a:pPr lvl="1">
              <a:buFont typeface="Arial"/>
              <a:buChar char="•"/>
            </a:pPr>
            <a:endParaRPr lang="en-US" sz="2000" dirty="0" smtClean="0"/>
          </a:p>
          <a:p>
            <a:pPr lvl="1">
              <a:buFont typeface="Arial"/>
              <a:buChar char="•"/>
            </a:pPr>
            <a:endParaRPr lang="en-US" sz="2000" dirty="0"/>
          </a:p>
          <a:p>
            <a:pPr marL="228600" lvl="1" indent="0">
              <a:buNone/>
            </a:pPr>
            <a:endParaRPr lang="en-US" sz="2000" dirty="0" smtClean="0"/>
          </a:p>
          <a:p>
            <a:pPr marL="228600" lvl="1" indent="0">
              <a:buNone/>
            </a:pPr>
            <a:endParaRPr lang="en-US" sz="2000" dirty="0"/>
          </a:p>
          <a:p>
            <a:pPr marL="228600" lvl="1" indent="0">
              <a:buNone/>
            </a:pPr>
            <a:endParaRPr lang="en-US" sz="2000" dirty="0" smtClean="0"/>
          </a:p>
          <a:p>
            <a:pPr marL="228600" lvl="1" indent="0">
              <a:buNone/>
            </a:pPr>
            <a:endParaRPr lang="en-US" sz="2000" dirty="0"/>
          </a:p>
          <a:p>
            <a:pPr marL="228600" lvl="1" indent="0">
              <a:buNone/>
            </a:pPr>
            <a:endParaRPr lang="en-US" sz="2000" dirty="0"/>
          </a:p>
          <a:p>
            <a:pPr lvl="1">
              <a:buFont typeface="Arial"/>
              <a:buChar char="•"/>
            </a:pPr>
            <a:r>
              <a:rPr lang="en-US" sz="2000" dirty="0" smtClean="0"/>
              <a:t>Letting BGP ‘figure it out’ can sometimes lead to issues. </a:t>
            </a:r>
          </a:p>
          <a:p>
            <a:pPr lvl="2"/>
            <a:r>
              <a:rPr lang="en-US" sz="1600" dirty="0" smtClean="0"/>
              <a:t>Yes, shortest path is a good metric in the commercial world.  </a:t>
            </a:r>
          </a:p>
          <a:p>
            <a:pPr lvl="2"/>
            <a:r>
              <a:rPr lang="en-US" sz="1600" dirty="0" smtClean="0"/>
              <a:t>R&amp;E should always be preferred to commodity when available</a:t>
            </a:r>
          </a:p>
          <a:p>
            <a:pPr lvl="1">
              <a:buFont typeface="Arial"/>
              <a:buChar char="•"/>
            </a:pPr>
            <a:r>
              <a:rPr lang="en-US" sz="2000" dirty="0" smtClean="0"/>
              <a:t>Managing local </a:t>
            </a:r>
            <a:r>
              <a:rPr lang="en-US" sz="2000" dirty="0" err="1" smtClean="0"/>
              <a:t>prefs</a:t>
            </a:r>
            <a:r>
              <a:rPr lang="en-US" sz="2000" dirty="0" smtClean="0"/>
              <a:t> can be a ‘pain’ for those that are not used to it.  The end result is hard to argue with</a:t>
            </a:r>
          </a:p>
          <a:p>
            <a:pPr lvl="1">
              <a:buFont typeface="Arial"/>
              <a:buChar char="•"/>
            </a:pPr>
            <a:r>
              <a:rPr lang="en-US" sz="2000" dirty="0" smtClean="0"/>
              <a:t>The ‘blue’ line?  Over NLR in the dying days – and the Cisco 650x in that region was known to have a bad card/optic that was never replaced (e.g. packet loss all over the place)</a:t>
            </a:r>
          </a:p>
        </p:txBody>
      </p:sp>
      <p:sp>
        <p:nvSpPr>
          <p:cNvPr id="7" name="Title 1"/>
          <p:cNvSpPr>
            <a:spLocks noGrp="1"/>
          </p:cNvSpPr>
          <p:nvPr>
            <p:ph type="title"/>
          </p:nvPr>
        </p:nvSpPr>
        <p:spPr>
          <a:xfrm>
            <a:off x="0" y="274638"/>
            <a:ext cx="9144000" cy="1143000"/>
          </a:xfrm>
        </p:spPr>
        <p:txBody>
          <a:bodyPr>
            <a:normAutofit/>
          </a:bodyPr>
          <a:lstStyle/>
          <a:p>
            <a:r>
              <a:rPr lang="en-US" sz="3200" dirty="0"/>
              <a:t>Success Stories - </a:t>
            </a:r>
            <a:r>
              <a:rPr lang="en-US" sz="3200" dirty="0" smtClean="0"/>
              <a:t>#6 R&amp;E vs. Commodity Routing</a:t>
            </a:r>
            <a:endParaRPr lang="en-US" sz="3200" dirty="0"/>
          </a:p>
        </p:txBody>
      </p:sp>
      <p:pic>
        <p:nvPicPr>
          <p:cNvPr id="2" name="Picture 1" descr="20140402-PSU-Vanderbilt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533" y="873653"/>
            <a:ext cx="6798734" cy="3057070"/>
          </a:xfrm>
          <a:prstGeom prst="rect">
            <a:avLst/>
          </a:prstGeom>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91</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086844927"/>
      </p:ext>
    </p:extLst>
  </p:cSld>
  <p:clrMapOvr>
    <a:masterClrMapping/>
  </p:clrMapOvr>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pPr lvl="1">
              <a:buFont typeface="Arial"/>
              <a:buChar char="•"/>
            </a:pPr>
            <a:r>
              <a:rPr lang="en-US" sz="1800" dirty="0" smtClean="0"/>
              <a:t>Sometimes things break on R&amp;E too, here is UNL to DESY (Germany), first over Internet2 then over ‘LHCONE’</a:t>
            </a:r>
          </a:p>
          <a:p>
            <a:pPr lvl="3">
              <a:buFont typeface="Arial"/>
              <a:buChar char="•"/>
            </a:pPr>
            <a:r>
              <a:rPr lang="en-US" sz="1800" dirty="0" smtClean="0"/>
              <a:t>Takeaway – there was something wrong with LHCONE …</a:t>
            </a:r>
          </a:p>
        </p:txBody>
      </p:sp>
      <p:sp>
        <p:nvSpPr>
          <p:cNvPr id="7" name="Title 1"/>
          <p:cNvSpPr>
            <a:spLocks noGrp="1"/>
          </p:cNvSpPr>
          <p:nvPr>
            <p:ph type="title"/>
          </p:nvPr>
        </p:nvSpPr>
        <p:spPr>
          <a:xfrm>
            <a:off x="0" y="274638"/>
            <a:ext cx="9144000" cy="1143000"/>
          </a:xfrm>
        </p:spPr>
        <p:txBody>
          <a:bodyPr>
            <a:normAutofit fontScale="90000"/>
          </a:bodyPr>
          <a:lstStyle/>
          <a:p>
            <a:r>
              <a:rPr lang="en-US" dirty="0"/>
              <a:t>Success Stories - </a:t>
            </a:r>
            <a:r>
              <a:rPr lang="en-US" dirty="0" smtClean="0"/>
              <a:t>#6 R&amp;E vs. other R&amp;E</a:t>
            </a:r>
            <a:endParaRPr lang="en-US" dirty="0"/>
          </a:p>
        </p:txBody>
      </p:sp>
      <p:pic>
        <p:nvPicPr>
          <p:cNvPr id="5" name="Picture 4" descr="UNL_to_DESY-REvsLHCON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9266" y="2320519"/>
            <a:ext cx="6522815" cy="3453747"/>
          </a:xfrm>
          <a:prstGeom prst="rect">
            <a:avLst/>
          </a:prstGeom>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92</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059744795"/>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pPr lvl="1">
              <a:buFont typeface="Arial"/>
              <a:buChar char="•"/>
            </a:pPr>
            <a:r>
              <a:rPr lang="en-US" sz="2000" dirty="0" smtClean="0"/>
              <a:t>Same situation, different location (this time Vanderbilt).  This is a </a:t>
            </a:r>
            <a:r>
              <a:rPr lang="en-US" sz="2000" dirty="0" err="1" smtClean="0"/>
              <a:t>PhEDEx</a:t>
            </a:r>
            <a:r>
              <a:rPr lang="en-US" sz="2000" dirty="0" smtClean="0"/>
              <a:t> (e.g. data movement) graph that shows the transfer rate with LHCONE, and then when Vanderbilt went back to regular Internet2:</a:t>
            </a:r>
          </a:p>
        </p:txBody>
      </p:sp>
      <p:sp>
        <p:nvSpPr>
          <p:cNvPr id="7" name="Title 1"/>
          <p:cNvSpPr>
            <a:spLocks noGrp="1"/>
          </p:cNvSpPr>
          <p:nvPr>
            <p:ph type="title"/>
          </p:nvPr>
        </p:nvSpPr>
        <p:spPr>
          <a:xfrm>
            <a:off x="0" y="274638"/>
            <a:ext cx="9144000" cy="1143000"/>
          </a:xfrm>
        </p:spPr>
        <p:txBody>
          <a:bodyPr>
            <a:normAutofit fontScale="90000"/>
          </a:bodyPr>
          <a:lstStyle/>
          <a:p>
            <a:r>
              <a:rPr lang="en-US" dirty="0"/>
              <a:t>Success Stories - </a:t>
            </a:r>
            <a:r>
              <a:rPr lang="en-US" dirty="0" smtClean="0"/>
              <a:t>#6 R&amp;E vs. other R&amp;E</a:t>
            </a:r>
            <a:endParaRPr lang="en-US" dirty="0"/>
          </a:p>
        </p:txBody>
      </p:sp>
      <p:pic>
        <p:nvPicPr>
          <p:cNvPr id="2" name="Picture 1" descr="BeforeAndAfterLHCONERa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333" y="2442104"/>
            <a:ext cx="5342467" cy="3339043"/>
          </a:xfrm>
          <a:prstGeom prst="rect">
            <a:avLst/>
          </a:prstGeom>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93</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493885747"/>
      </p:ext>
    </p:extLst>
  </p:cSld>
  <p:clrMapOvr>
    <a:masterClrMapping/>
  </p:clrMapOvr>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pPr lvl="1"/>
            <a:r>
              <a:rPr lang="en-US" sz="2000" dirty="0" smtClean="0"/>
              <a:t>Sometimes its not your fault – this is why monitoring your provider is a good idea:</a:t>
            </a:r>
          </a:p>
          <a:p>
            <a:pPr lvl="1"/>
            <a:endParaRPr lang="en-US" sz="2000" dirty="0"/>
          </a:p>
          <a:p>
            <a:pPr lvl="1"/>
            <a:endParaRPr lang="en-US" sz="2000" dirty="0" smtClean="0"/>
          </a:p>
          <a:p>
            <a:pPr lvl="1"/>
            <a:endParaRPr lang="en-US" sz="2000" dirty="0"/>
          </a:p>
          <a:p>
            <a:pPr lvl="1"/>
            <a:endParaRPr lang="en-US" sz="2000" dirty="0" smtClean="0"/>
          </a:p>
          <a:p>
            <a:pPr lvl="1"/>
            <a:endParaRPr lang="en-US" sz="2000" dirty="0"/>
          </a:p>
          <a:p>
            <a:pPr lvl="1"/>
            <a:endParaRPr lang="en-US" sz="2000" dirty="0" smtClean="0"/>
          </a:p>
          <a:p>
            <a:pPr lvl="1"/>
            <a:endParaRPr lang="en-US" sz="2000" dirty="0" smtClean="0"/>
          </a:p>
          <a:p>
            <a:pPr lvl="1"/>
            <a:endParaRPr lang="en-US" sz="2000" dirty="0"/>
          </a:p>
          <a:p>
            <a:pPr lvl="1"/>
            <a:endParaRPr lang="en-US" sz="2000" dirty="0" smtClean="0"/>
          </a:p>
          <a:p>
            <a:pPr lvl="1"/>
            <a:r>
              <a:rPr lang="en-US" sz="2000" dirty="0" smtClean="0"/>
              <a:t>Drastic drop in BWCTL normally has a reason …</a:t>
            </a:r>
          </a:p>
        </p:txBody>
      </p:sp>
      <p:sp>
        <p:nvSpPr>
          <p:cNvPr id="7" name="Title 1"/>
          <p:cNvSpPr>
            <a:spLocks noGrp="1"/>
          </p:cNvSpPr>
          <p:nvPr>
            <p:ph type="title"/>
          </p:nvPr>
        </p:nvSpPr>
        <p:spPr>
          <a:xfrm>
            <a:off x="0" y="274638"/>
            <a:ext cx="9144000" cy="1143000"/>
          </a:xfrm>
        </p:spPr>
        <p:txBody>
          <a:bodyPr>
            <a:normAutofit fontScale="90000"/>
          </a:bodyPr>
          <a:lstStyle/>
          <a:p>
            <a:r>
              <a:rPr lang="en-US" dirty="0"/>
              <a:t>Success Stories - </a:t>
            </a:r>
            <a:r>
              <a:rPr lang="en-US" dirty="0" smtClean="0"/>
              <a:t>#</a:t>
            </a:r>
            <a:r>
              <a:rPr lang="en-US" dirty="0"/>
              <a:t>7</a:t>
            </a:r>
            <a:r>
              <a:rPr lang="en-US" dirty="0" smtClean="0"/>
              <a:t> Upstream Packet Loss</a:t>
            </a:r>
            <a:endParaRPr lang="en-US" dirty="0"/>
          </a:p>
        </p:txBody>
      </p:sp>
      <p:pic>
        <p:nvPicPr>
          <p:cNvPr id="6" name="Picture 5" descr="20140502-Brown-BWCTL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466" y="2122790"/>
            <a:ext cx="7586133" cy="3220972"/>
          </a:xfrm>
          <a:prstGeom prst="rect">
            <a:avLst/>
          </a:prstGeom>
        </p:spPr>
      </p:pic>
      <p:sp>
        <p:nvSpPr>
          <p:cNvPr id="8"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94</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1936984185"/>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pPr lvl="1"/>
            <a:r>
              <a:rPr lang="en-US" sz="2000" dirty="0" smtClean="0"/>
              <a:t>Spikes of packet loss, almost always during business hours</a:t>
            </a:r>
          </a:p>
          <a:p>
            <a:pPr lvl="1"/>
            <a:r>
              <a:rPr lang="en-US" sz="2000" dirty="0" smtClean="0"/>
              <a:t>Function of the load on the line/time of day</a:t>
            </a:r>
          </a:p>
          <a:p>
            <a:pPr lvl="1"/>
            <a:r>
              <a:rPr lang="en-US" sz="2000" dirty="0" smtClean="0"/>
              <a:t>This was traced to regional network</a:t>
            </a:r>
          </a:p>
        </p:txBody>
      </p:sp>
      <p:sp>
        <p:nvSpPr>
          <p:cNvPr id="7" name="Title 1"/>
          <p:cNvSpPr>
            <a:spLocks noGrp="1"/>
          </p:cNvSpPr>
          <p:nvPr>
            <p:ph type="title"/>
          </p:nvPr>
        </p:nvSpPr>
        <p:spPr>
          <a:xfrm>
            <a:off x="0" y="274638"/>
            <a:ext cx="9144000" cy="1143000"/>
          </a:xfrm>
        </p:spPr>
        <p:txBody>
          <a:bodyPr>
            <a:normAutofit fontScale="90000"/>
          </a:bodyPr>
          <a:lstStyle/>
          <a:p>
            <a:r>
              <a:rPr lang="en-US" dirty="0"/>
              <a:t>Success Stories - </a:t>
            </a:r>
            <a:r>
              <a:rPr lang="en-US" dirty="0" smtClean="0"/>
              <a:t>#</a:t>
            </a:r>
            <a:r>
              <a:rPr lang="en-US" dirty="0"/>
              <a:t>7</a:t>
            </a:r>
            <a:r>
              <a:rPr lang="en-US" dirty="0" smtClean="0"/>
              <a:t> Upstream Packet Loss</a:t>
            </a:r>
            <a:endParaRPr lang="en-US" dirty="0"/>
          </a:p>
        </p:txBody>
      </p:sp>
      <p:pic>
        <p:nvPicPr>
          <p:cNvPr id="2" name="Picture 1" descr="20140502-Brown-ESnet-OWAMP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000" y="2476127"/>
            <a:ext cx="4602132" cy="3423024"/>
          </a:xfrm>
          <a:prstGeom prst="rect">
            <a:avLst/>
          </a:prstGeom>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95</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2670235481"/>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pPr lvl="1"/>
            <a:r>
              <a:rPr lang="en-US" sz="2000" dirty="0" smtClean="0"/>
              <a:t>Not that </a:t>
            </a:r>
            <a:r>
              <a:rPr lang="en-US" sz="2000" dirty="0" err="1" smtClean="0"/>
              <a:t>perfSONAR</a:t>
            </a:r>
            <a:r>
              <a:rPr lang="en-US" sz="2000" dirty="0" smtClean="0"/>
              <a:t> could help fix this (that</a:t>
            </a:r>
            <a:r>
              <a:rPr lang="fr-FR" sz="2000" dirty="0" smtClean="0"/>
              <a:t>’</a:t>
            </a:r>
            <a:r>
              <a:rPr lang="en-US" sz="2000" dirty="0" smtClean="0"/>
              <a:t>s up to your local DOT and provider …), but it does have an interesting signature in terms of loss and latency:</a:t>
            </a:r>
          </a:p>
        </p:txBody>
      </p:sp>
      <p:sp>
        <p:nvSpPr>
          <p:cNvPr id="7" name="Title 1"/>
          <p:cNvSpPr>
            <a:spLocks noGrp="1"/>
          </p:cNvSpPr>
          <p:nvPr>
            <p:ph type="title"/>
          </p:nvPr>
        </p:nvSpPr>
        <p:spPr>
          <a:xfrm>
            <a:off x="0" y="274638"/>
            <a:ext cx="9144000" cy="1143000"/>
          </a:xfrm>
        </p:spPr>
        <p:txBody>
          <a:bodyPr>
            <a:normAutofit/>
          </a:bodyPr>
          <a:lstStyle/>
          <a:p>
            <a:r>
              <a:rPr lang="en-US" sz="4000" dirty="0"/>
              <a:t>Success Stories - </a:t>
            </a:r>
            <a:r>
              <a:rPr lang="en-US" sz="4000" dirty="0" smtClean="0"/>
              <a:t>#</a:t>
            </a:r>
            <a:r>
              <a:rPr lang="en-US" sz="4000" dirty="0"/>
              <a:t>8</a:t>
            </a:r>
            <a:r>
              <a:rPr lang="en-US" sz="4000" dirty="0" smtClean="0"/>
              <a:t> Fiber Cut</a:t>
            </a:r>
            <a:endParaRPr lang="en-US" sz="4000" dirty="0"/>
          </a:p>
        </p:txBody>
      </p:sp>
      <p:pic>
        <p:nvPicPr>
          <p:cNvPr id="5" name="Picture 4" descr="FiberCut copy.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6134" y="2433550"/>
            <a:ext cx="6454458" cy="3332249"/>
          </a:xfrm>
          <a:prstGeom prst="rect">
            <a:avLst/>
          </a:prstGeom>
        </p:spPr>
      </p:pic>
      <p:sp>
        <p:nvSpPr>
          <p:cNvPr id="6"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96</a:t>
            </a:fld>
            <a:r>
              <a:rPr lang="en-US" sz="800" dirty="0">
                <a:solidFill>
                  <a:prstClr val="black"/>
                </a:solidFill>
                <a:latin typeface="Arial"/>
              </a:rPr>
              <a:t> – ESnet Science Engagement (</a:t>
            </a:r>
            <a:r>
              <a:rPr lang="en-US" sz="800" dirty="0">
                <a:solidFill>
                  <a:prstClr val="black"/>
                </a:solidFill>
                <a:latin typeface="Arial"/>
                <a:hlinkClick r:id="rId3"/>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257025641"/>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57200" y="274638"/>
            <a:ext cx="8229600" cy="836704"/>
          </a:xfrm>
        </p:spPr>
        <p:txBody>
          <a:bodyPr/>
          <a:lstStyle/>
          <a:p>
            <a:r>
              <a:rPr lang="en-US" dirty="0" smtClean="0"/>
              <a:t>#9 Buffer Tuning Experiment</a:t>
            </a:r>
            <a:endParaRPr lang="en-US" dirty="0"/>
          </a:p>
        </p:txBody>
      </p:sp>
      <p:pic>
        <p:nvPicPr>
          <p:cNvPr id="8" name="Content Placeholder 9" descr="test-hosts.pdf"/>
          <p:cNvPicPr>
            <a:picLocks noGrp="1" noChangeAspect="1"/>
          </p:cNvPicPr>
          <p:nvPr>
            <p:ph idx="1"/>
          </p:nvPr>
        </p:nvPicPr>
        <p:blipFill>
          <a:blip r:embed="rId2">
            <a:extLst>
              <a:ext uri="{28A0092B-C50C-407E-A947-70E740481C1C}">
                <a14:useLocalDpi xmlns:a14="http://schemas.microsoft.com/office/drawing/2010/main" val="0"/>
              </a:ext>
            </a:extLst>
          </a:blip>
          <a:srcRect t="14414" b="14414"/>
          <a:stretch>
            <a:fillRect/>
          </a:stretch>
        </p:blipFill>
        <p:spPr>
          <a:xfrm>
            <a:off x="96110" y="927100"/>
            <a:ext cx="9158414" cy="5376863"/>
          </a:xfrm>
        </p:spPr>
      </p:pic>
      <p:sp>
        <p:nvSpPr>
          <p:cNvPr id="10" name="Curved Down Arrow 9"/>
          <p:cNvSpPr/>
          <p:nvPr/>
        </p:nvSpPr>
        <p:spPr>
          <a:xfrm flipH="1">
            <a:off x="3898900" y="4191000"/>
            <a:ext cx="1930400" cy="944880"/>
          </a:xfrm>
          <a:prstGeom prst="curvedDownArrow">
            <a:avLst>
              <a:gd name="adj1" fmla="val 0"/>
              <a:gd name="adj2" fmla="val 50000"/>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2" name="Rectangle 11"/>
          <p:cNvSpPr/>
          <p:nvPr/>
        </p:nvSpPr>
        <p:spPr>
          <a:xfrm>
            <a:off x="2209800" y="2307482"/>
            <a:ext cx="1295400" cy="66431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432300" y="2146300"/>
            <a:ext cx="1397000" cy="8255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Curved Up Arrow 13"/>
          <p:cNvSpPr/>
          <p:nvPr/>
        </p:nvSpPr>
        <p:spPr>
          <a:xfrm flipH="1">
            <a:off x="3810000" y="2021422"/>
            <a:ext cx="2019300" cy="921911"/>
          </a:xfrm>
          <a:prstGeom prst="curvedUpArrow">
            <a:avLst>
              <a:gd name="adj1" fmla="val 0"/>
              <a:gd name="adj2" fmla="val 50000"/>
              <a:gd name="adj3" fmla="val 2500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5" name="TextBox 14"/>
          <p:cNvSpPr txBox="1"/>
          <p:nvPr/>
        </p:nvSpPr>
        <p:spPr>
          <a:xfrm>
            <a:off x="4432300" y="4674215"/>
            <a:ext cx="1460500" cy="923330"/>
          </a:xfrm>
          <a:prstGeom prst="rect">
            <a:avLst/>
          </a:prstGeom>
          <a:noFill/>
        </p:spPr>
        <p:txBody>
          <a:bodyPr wrap="square" rtlCol="0">
            <a:spAutoFit/>
          </a:bodyPr>
          <a:lstStyle/>
          <a:p>
            <a:r>
              <a:rPr lang="en-US" dirty="0" smtClean="0"/>
              <a:t>2Gbps UDP background data</a:t>
            </a:r>
            <a:endParaRPr lang="en-US" dirty="0"/>
          </a:p>
        </p:txBody>
      </p:sp>
      <p:sp>
        <p:nvSpPr>
          <p:cNvPr id="16" name="TextBox 15"/>
          <p:cNvSpPr txBox="1"/>
          <p:nvPr/>
        </p:nvSpPr>
        <p:spPr>
          <a:xfrm>
            <a:off x="4356100" y="2019349"/>
            <a:ext cx="1460500" cy="923330"/>
          </a:xfrm>
          <a:prstGeom prst="rect">
            <a:avLst/>
          </a:prstGeom>
          <a:noFill/>
        </p:spPr>
        <p:txBody>
          <a:bodyPr wrap="square" rtlCol="0">
            <a:spAutoFit/>
          </a:bodyPr>
          <a:lstStyle/>
          <a:p>
            <a:r>
              <a:rPr lang="en-US" dirty="0" smtClean="0"/>
              <a:t>TCP Test flows, 50ms path</a:t>
            </a:r>
            <a:endParaRPr lang="en-US" dirty="0"/>
          </a:p>
        </p:txBody>
      </p:sp>
      <p:cxnSp>
        <p:nvCxnSpPr>
          <p:cNvPr id="17" name="Straight Arrow Connector 16"/>
          <p:cNvCxnSpPr/>
          <p:nvPr/>
        </p:nvCxnSpPr>
        <p:spPr>
          <a:xfrm flipH="1" flipV="1">
            <a:off x="5422900" y="3733800"/>
            <a:ext cx="1498600" cy="1402080"/>
          </a:xfrm>
          <a:prstGeom prst="straightConnector1">
            <a:avLst/>
          </a:prstGeom>
          <a:ln w="76200" cmpd="sng">
            <a:tailEnd type="arrow"/>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889750" y="4876800"/>
            <a:ext cx="1333500" cy="923330"/>
          </a:xfrm>
          <a:prstGeom prst="rect">
            <a:avLst/>
          </a:prstGeom>
          <a:noFill/>
        </p:spPr>
        <p:txBody>
          <a:bodyPr wrap="square" rtlCol="0">
            <a:spAutoFit/>
          </a:bodyPr>
          <a:lstStyle/>
          <a:p>
            <a:r>
              <a:rPr lang="en-US" dirty="0" smtClean="0"/>
              <a:t>Modify this egress buffer size</a:t>
            </a:r>
            <a:endParaRPr lang="en-US" dirty="0"/>
          </a:p>
        </p:txBody>
      </p:sp>
      <p:graphicFrame>
        <p:nvGraphicFramePr>
          <p:cNvPr id="19" name="Content Placeholder 5"/>
          <p:cNvGraphicFramePr>
            <a:graphicFrameLocks/>
          </p:cNvGraphicFramePr>
          <p:nvPr>
            <p:extLst>
              <p:ext uri="{D42A27DB-BD31-4B8C-83A1-F6EECF244321}">
                <p14:modId xmlns:p14="http://schemas.microsoft.com/office/powerpoint/2010/main" val="73752493"/>
              </p:ext>
            </p:extLst>
          </p:nvPr>
        </p:nvGraphicFramePr>
        <p:xfrm>
          <a:off x="286495" y="4380235"/>
          <a:ext cx="2897514" cy="2286000"/>
        </p:xfrm>
        <a:graphic>
          <a:graphicData uri="http://schemas.openxmlformats.org/drawingml/2006/table">
            <a:tbl>
              <a:tblPr firstRow="1" bandRow="1">
                <a:tableStyleId>{5C22544A-7EE6-4342-B048-85BDC9FD1C3A}</a:tableStyleId>
              </a:tblPr>
              <a:tblGrid>
                <a:gridCol w="965838"/>
                <a:gridCol w="965838"/>
                <a:gridCol w="965838"/>
              </a:tblGrid>
              <a:tr h="430799">
                <a:tc>
                  <a:txBody>
                    <a:bodyPr/>
                    <a:lstStyle/>
                    <a:p>
                      <a:pPr algn="ctr"/>
                      <a:r>
                        <a:rPr lang="en-US" sz="1200" dirty="0" smtClean="0"/>
                        <a:t>Buffer Size</a:t>
                      </a:r>
                      <a:endParaRPr lang="en-US" sz="1200" dirty="0"/>
                    </a:p>
                  </a:txBody>
                  <a:tcPr/>
                </a:tc>
                <a:tc>
                  <a:txBody>
                    <a:bodyPr/>
                    <a:lstStyle/>
                    <a:p>
                      <a:pPr algn="ctr"/>
                      <a:r>
                        <a:rPr lang="en-US" sz="1200" dirty="0" smtClean="0"/>
                        <a:t>Packets Dropped</a:t>
                      </a:r>
                      <a:endParaRPr lang="en-US" sz="1200" dirty="0"/>
                    </a:p>
                  </a:txBody>
                  <a:tcPr/>
                </a:tc>
                <a:tc>
                  <a:txBody>
                    <a:bodyPr/>
                    <a:lstStyle/>
                    <a:p>
                      <a:pPr algn="ctr"/>
                      <a:r>
                        <a:rPr lang="en-US" sz="1200" dirty="0" smtClean="0"/>
                        <a:t>TCP Throughput</a:t>
                      </a:r>
                      <a:endParaRPr lang="en-US" sz="1200" dirty="0"/>
                    </a:p>
                  </a:txBody>
                  <a:tcPr/>
                </a:tc>
              </a:tr>
              <a:tr h="235612">
                <a:tc>
                  <a:txBody>
                    <a:bodyPr/>
                    <a:lstStyle/>
                    <a:p>
                      <a:pPr algn="ctr"/>
                      <a:r>
                        <a:rPr lang="en-US" sz="1200" dirty="0" smtClean="0"/>
                        <a:t>120 MB</a:t>
                      </a:r>
                      <a:endParaRPr lang="en-US" sz="1200" dirty="0"/>
                    </a:p>
                  </a:txBody>
                  <a:tcPr/>
                </a:tc>
                <a:tc>
                  <a:txBody>
                    <a:bodyPr/>
                    <a:lstStyle/>
                    <a:p>
                      <a:pPr algn="ctr"/>
                      <a:r>
                        <a:rPr lang="en-US" sz="1200" dirty="0" smtClean="0"/>
                        <a:t>0</a:t>
                      </a:r>
                      <a:endParaRPr lang="en-US" sz="1200" dirty="0"/>
                    </a:p>
                  </a:txBody>
                  <a:tcPr/>
                </a:tc>
                <a:tc>
                  <a:txBody>
                    <a:bodyPr/>
                    <a:lstStyle/>
                    <a:p>
                      <a:pPr algn="ctr"/>
                      <a:r>
                        <a:rPr lang="en-US" sz="1200" dirty="0" smtClean="0"/>
                        <a:t>8Gbps</a:t>
                      </a:r>
                      <a:endParaRPr lang="en-US" sz="1200" dirty="0"/>
                    </a:p>
                  </a:txBody>
                  <a:tcPr/>
                </a:tc>
              </a:tr>
              <a:tr h="235612">
                <a:tc>
                  <a:txBody>
                    <a:bodyPr/>
                    <a:lstStyle/>
                    <a:p>
                      <a:pPr algn="ctr"/>
                      <a:r>
                        <a:rPr lang="en-US" sz="1200" dirty="0" smtClean="0"/>
                        <a:t>60 MB</a:t>
                      </a:r>
                      <a:endParaRPr lang="en-US" sz="1200" dirty="0"/>
                    </a:p>
                  </a:txBody>
                  <a:tcPr/>
                </a:tc>
                <a:tc>
                  <a:txBody>
                    <a:bodyPr/>
                    <a:lstStyle/>
                    <a:p>
                      <a:pPr algn="ctr"/>
                      <a:r>
                        <a:rPr lang="en-US" sz="1200" dirty="0" smtClean="0"/>
                        <a:t>0</a:t>
                      </a:r>
                      <a:endParaRPr lang="en-US" sz="1200" dirty="0"/>
                    </a:p>
                  </a:txBody>
                  <a:tcPr/>
                </a:tc>
                <a:tc>
                  <a:txBody>
                    <a:bodyPr/>
                    <a:lstStyle/>
                    <a:p>
                      <a:pPr algn="ctr"/>
                      <a:r>
                        <a:rPr lang="en-US" sz="1200" dirty="0" smtClean="0"/>
                        <a:t>8Gbps</a:t>
                      </a:r>
                      <a:endParaRPr lang="en-US" sz="1200" dirty="0"/>
                    </a:p>
                  </a:txBody>
                  <a:tcPr/>
                </a:tc>
              </a:tr>
              <a:tr h="235612">
                <a:tc>
                  <a:txBody>
                    <a:bodyPr/>
                    <a:lstStyle/>
                    <a:p>
                      <a:pPr algn="ctr"/>
                      <a:r>
                        <a:rPr lang="en-US" sz="1200" dirty="0" smtClean="0"/>
                        <a:t>36 MB</a:t>
                      </a:r>
                      <a:endParaRPr lang="en-US" sz="1200" dirty="0"/>
                    </a:p>
                  </a:txBody>
                  <a:tcPr/>
                </a:tc>
                <a:tc>
                  <a:txBody>
                    <a:bodyPr/>
                    <a:lstStyle/>
                    <a:p>
                      <a:pPr algn="ctr"/>
                      <a:r>
                        <a:rPr lang="en-US" sz="1200" dirty="0" smtClean="0"/>
                        <a:t>200</a:t>
                      </a:r>
                      <a:endParaRPr lang="en-US" sz="1200" dirty="0"/>
                    </a:p>
                  </a:txBody>
                  <a:tcPr/>
                </a:tc>
                <a:tc>
                  <a:txBody>
                    <a:bodyPr/>
                    <a:lstStyle/>
                    <a:p>
                      <a:pPr algn="ctr"/>
                      <a:r>
                        <a:rPr lang="en-US" sz="1200" dirty="0" smtClean="0"/>
                        <a:t>2Gbps</a:t>
                      </a:r>
                      <a:endParaRPr lang="en-US" sz="1200" dirty="0"/>
                    </a:p>
                  </a:txBody>
                  <a:tcPr/>
                </a:tc>
              </a:tr>
              <a:tr h="235612">
                <a:tc>
                  <a:txBody>
                    <a:bodyPr/>
                    <a:lstStyle/>
                    <a:p>
                      <a:pPr algn="ctr"/>
                      <a:r>
                        <a:rPr lang="en-US" sz="1200" dirty="0" smtClean="0"/>
                        <a:t>24 MB</a:t>
                      </a:r>
                      <a:endParaRPr lang="en-US" sz="1200" dirty="0"/>
                    </a:p>
                  </a:txBody>
                  <a:tcPr/>
                </a:tc>
                <a:tc>
                  <a:txBody>
                    <a:bodyPr/>
                    <a:lstStyle/>
                    <a:p>
                      <a:pPr algn="ctr"/>
                      <a:r>
                        <a:rPr lang="en-US" sz="1200" dirty="0" smtClean="0"/>
                        <a:t>205</a:t>
                      </a:r>
                      <a:endParaRPr lang="en-US" sz="1200" dirty="0"/>
                    </a:p>
                  </a:txBody>
                  <a:tcPr/>
                </a:tc>
                <a:tc>
                  <a:txBody>
                    <a:bodyPr/>
                    <a:lstStyle/>
                    <a:p>
                      <a:pPr algn="ctr"/>
                      <a:r>
                        <a:rPr lang="en-US" sz="1200" dirty="0" smtClean="0"/>
                        <a:t>2Gbps</a:t>
                      </a:r>
                      <a:endParaRPr lang="en-US" sz="1200" dirty="0"/>
                    </a:p>
                  </a:txBody>
                  <a:tcPr/>
                </a:tc>
              </a:tr>
              <a:tr h="235612">
                <a:tc>
                  <a:txBody>
                    <a:bodyPr/>
                    <a:lstStyle/>
                    <a:p>
                      <a:pPr algn="ctr"/>
                      <a:r>
                        <a:rPr lang="en-US" sz="1200" dirty="0" smtClean="0"/>
                        <a:t>12 MB</a:t>
                      </a:r>
                      <a:endParaRPr lang="en-US" sz="1200" dirty="0"/>
                    </a:p>
                  </a:txBody>
                  <a:tcPr/>
                </a:tc>
                <a:tc>
                  <a:txBody>
                    <a:bodyPr/>
                    <a:lstStyle/>
                    <a:p>
                      <a:pPr algn="ctr"/>
                      <a:r>
                        <a:rPr lang="en-US" sz="1200" dirty="0" smtClean="0"/>
                        <a:t>204</a:t>
                      </a:r>
                      <a:endParaRPr lang="en-US" sz="1200" dirty="0"/>
                    </a:p>
                  </a:txBody>
                  <a:tcPr/>
                </a:tc>
                <a:tc>
                  <a:txBody>
                    <a:bodyPr/>
                    <a:lstStyle/>
                    <a:p>
                      <a:pPr algn="ctr"/>
                      <a:r>
                        <a:rPr lang="en-US" sz="1200" dirty="0" smtClean="0"/>
                        <a:t>2Gbps</a:t>
                      </a:r>
                      <a:endParaRPr lang="en-US" sz="1200" dirty="0"/>
                    </a:p>
                  </a:txBody>
                  <a:tcPr/>
                </a:tc>
              </a:tr>
              <a:tr h="235612">
                <a:tc>
                  <a:txBody>
                    <a:bodyPr/>
                    <a:lstStyle/>
                    <a:p>
                      <a:pPr algn="ctr"/>
                      <a:r>
                        <a:rPr lang="en-US" sz="1200" dirty="0" smtClean="0"/>
                        <a:t>6 MB</a:t>
                      </a:r>
                      <a:endParaRPr lang="en-US" sz="1200" dirty="0"/>
                    </a:p>
                  </a:txBody>
                  <a:tcPr/>
                </a:tc>
                <a:tc>
                  <a:txBody>
                    <a:bodyPr/>
                    <a:lstStyle/>
                    <a:p>
                      <a:pPr algn="ctr"/>
                      <a:r>
                        <a:rPr lang="en-US" sz="1200" dirty="0" smtClean="0"/>
                        <a:t>207</a:t>
                      </a:r>
                      <a:endParaRPr lang="en-US" sz="1200" dirty="0"/>
                    </a:p>
                  </a:txBody>
                  <a:tcPr/>
                </a:tc>
                <a:tc>
                  <a:txBody>
                    <a:bodyPr/>
                    <a:lstStyle/>
                    <a:p>
                      <a:pPr algn="ctr"/>
                      <a:r>
                        <a:rPr lang="en-US" sz="1200" dirty="0" smtClean="0"/>
                        <a:t>2Gbps</a:t>
                      </a:r>
                      <a:endParaRPr lang="en-US" sz="1200" dirty="0"/>
                    </a:p>
                  </a:txBody>
                  <a:tcPr/>
                </a:tc>
              </a:tr>
            </a:tbl>
          </a:graphicData>
        </a:graphic>
      </p:graphicFrame>
      <p:sp>
        <p:nvSpPr>
          <p:cNvPr id="20" name="TextBox 19"/>
          <p:cNvSpPr txBox="1"/>
          <p:nvPr/>
        </p:nvSpPr>
        <p:spPr>
          <a:xfrm>
            <a:off x="457200" y="4052500"/>
            <a:ext cx="2605113" cy="276999"/>
          </a:xfrm>
          <a:prstGeom prst="rect">
            <a:avLst/>
          </a:prstGeom>
          <a:noFill/>
        </p:spPr>
        <p:txBody>
          <a:bodyPr wrap="square" rtlCol="0">
            <a:spAutoFit/>
          </a:bodyPr>
          <a:lstStyle/>
          <a:p>
            <a:r>
              <a:rPr lang="en-US" sz="1200" b="1" i="1" dirty="0" smtClean="0">
                <a:solidFill>
                  <a:srgbClr val="FF0000"/>
                </a:solidFill>
              </a:rPr>
              <a:t>30 Second test, 2 TCP streams</a:t>
            </a:r>
            <a:endParaRPr lang="en-US" sz="1200" b="1" i="1" dirty="0">
              <a:solidFill>
                <a:srgbClr val="FF0000"/>
              </a:solidFill>
            </a:endParaRPr>
          </a:p>
        </p:txBody>
      </p:sp>
      <p:sp>
        <p:nvSpPr>
          <p:cNvPr id="21" name="Date Placeholder 3"/>
          <p:cNvSpPr txBox="1">
            <a:spLocks/>
          </p:cNvSpPr>
          <p:nvPr/>
        </p:nvSpPr>
        <p:spPr>
          <a:xfrm>
            <a:off x="6069930" y="6613560"/>
            <a:ext cx="2979710" cy="182562"/>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A4C066DF-968D-2340-B25E-66D46178BCB9}" type="slidenum">
              <a:rPr lang="en-US" sz="800" smtClean="0">
                <a:solidFill>
                  <a:prstClr val="black"/>
                </a:solidFill>
                <a:latin typeface="Arial"/>
              </a:rPr>
              <a:pPr>
                <a:defRPr/>
              </a:pPr>
              <a:t>97</a:t>
            </a:fld>
            <a:r>
              <a:rPr lang="en-US" sz="800" smtClean="0">
                <a:solidFill>
                  <a:prstClr val="black"/>
                </a:solidFill>
                <a:latin typeface="Arial"/>
              </a:rPr>
              <a:t> – ESnet Science Engagement (</a:t>
            </a:r>
            <a:r>
              <a:rPr lang="en-US" sz="800" smtClean="0">
                <a:solidFill>
                  <a:prstClr val="black"/>
                </a:solidFill>
                <a:latin typeface="Arial"/>
                <a:hlinkClick r:id="rId3"/>
              </a:rPr>
              <a:t>engage@es.net</a:t>
            </a:r>
            <a:r>
              <a:rPr lang="en-US" sz="800" smtClean="0">
                <a:solidFill>
                  <a:prstClr val="black"/>
                </a:solidFill>
                <a:latin typeface="Arial"/>
              </a:rPr>
              <a:t>) - </a:t>
            </a:r>
            <a:fld id="{087BE274-2920-464F-BD83-825BA3315F3E}" type="datetime1">
              <a:rPr lang="en-US" sz="800" smtClean="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4183966475"/>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8"/>
            <a:ext cx="8229600" cy="4938712"/>
          </a:xfrm>
        </p:spPr>
        <p:txBody>
          <a:bodyPr>
            <a:normAutofit/>
          </a:bodyPr>
          <a:lstStyle/>
          <a:p>
            <a:r>
              <a:rPr lang="en-US" sz="2400" b="1" i="1" dirty="0" smtClean="0"/>
              <a:t>Key Message(s)</a:t>
            </a:r>
            <a:r>
              <a:rPr lang="en-US" sz="2400" dirty="0" smtClean="0"/>
              <a:t>: </a:t>
            </a:r>
          </a:p>
          <a:p>
            <a:pPr>
              <a:buFont typeface="Arial"/>
              <a:buChar char="•"/>
            </a:pPr>
            <a:r>
              <a:rPr lang="en-US" sz="2400" dirty="0" smtClean="0"/>
              <a:t>The monitoring infrastructure is sensitive for a reason – so that it finds the problems in all layers of the OSI stack.  </a:t>
            </a:r>
          </a:p>
          <a:p>
            <a:pPr>
              <a:buFont typeface="Arial"/>
              <a:buChar char="•"/>
            </a:pPr>
            <a:r>
              <a:rPr lang="en-US" sz="2400" dirty="0" smtClean="0"/>
              <a:t>End-to-end Video transmission (or just about any other use case) suffers because of a problems that may be unseen or not understood.  </a:t>
            </a:r>
          </a:p>
          <a:p>
            <a:pPr>
              <a:buFont typeface="Arial"/>
              <a:buChar char="•"/>
            </a:pPr>
            <a:r>
              <a:rPr lang="en-US" sz="2400" dirty="0" smtClean="0"/>
              <a:t>Understanding comes from learning to use the tools, learning to trust them, and having universal availability.  </a:t>
            </a:r>
          </a:p>
          <a:p>
            <a:pPr>
              <a:buFont typeface="Arial"/>
              <a:buChar char="•"/>
            </a:pPr>
            <a:r>
              <a:rPr lang="en-US" sz="2400" dirty="0" smtClean="0"/>
              <a:t>Comprehensive solutions will save time in the end</a:t>
            </a:r>
            <a:r>
              <a:rPr lang="en-US" sz="2400" dirty="0"/>
              <a:t> </a:t>
            </a:r>
            <a:r>
              <a:rPr lang="en-US" sz="2400" dirty="0" smtClean="0"/>
              <a:t>– and </a:t>
            </a:r>
            <a:r>
              <a:rPr lang="en-US" sz="2400" dirty="0" err="1" smtClean="0"/>
              <a:t>perfSONAR</a:t>
            </a:r>
            <a:r>
              <a:rPr lang="en-US" sz="2400" dirty="0" smtClean="0"/>
              <a:t> is that solution</a:t>
            </a:r>
          </a:p>
        </p:txBody>
      </p:sp>
      <p:sp>
        <p:nvSpPr>
          <p:cNvPr id="7" name="Title 1"/>
          <p:cNvSpPr>
            <a:spLocks noGrp="1"/>
          </p:cNvSpPr>
          <p:nvPr>
            <p:ph type="title"/>
          </p:nvPr>
        </p:nvSpPr>
        <p:spPr>
          <a:xfrm>
            <a:off x="0" y="274638"/>
            <a:ext cx="9144000" cy="1143000"/>
          </a:xfrm>
        </p:spPr>
        <p:txBody>
          <a:bodyPr>
            <a:normAutofit/>
          </a:bodyPr>
          <a:lstStyle/>
          <a:p>
            <a:r>
              <a:rPr lang="en-US" sz="4000" dirty="0"/>
              <a:t>Success </a:t>
            </a:r>
            <a:r>
              <a:rPr lang="en-US" sz="4000" dirty="0" smtClean="0"/>
              <a:t>Stories</a:t>
            </a:r>
            <a:endParaRPr lang="en-US" sz="4000" dirty="0"/>
          </a:p>
        </p:txBody>
      </p:sp>
      <p:sp>
        <p:nvSpPr>
          <p:cNvPr id="5" name="Date Placeholder 3"/>
          <p:cNvSpPr>
            <a:spLocks noGrp="1"/>
          </p:cNvSpPr>
          <p:nvPr>
            <p:ph type="dt" sz="half" idx="10"/>
          </p:nvPr>
        </p:nvSpPr>
        <p:spPr>
          <a:xfrm>
            <a:off x="6069930" y="6613560"/>
            <a:ext cx="2979710" cy="182562"/>
          </a:xfrm>
        </p:spPr>
        <p:txBody>
          <a:bodyPr/>
          <a:lstStyle/>
          <a:p>
            <a:pPr>
              <a:defRPr/>
            </a:pPr>
            <a:fld id="{A4C066DF-968D-2340-B25E-66D46178BCB9}" type="slidenum">
              <a:rPr lang="en-US" sz="800">
                <a:solidFill>
                  <a:prstClr val="black"/>
                </a:solidFill>
                <a:latin typeface="Arial"/>
              </a:rPr>
              <a:pPr>
                <a:defRPr/>
              </a:pPr>
              <a:t>98</a:t>
            </a:fld>
            <a:r>
              <a:rPr lang="en-US" sz="800" dirty="0">
                <a:solidFill>
                  <a:prstClr val="black"/>
                </a:solidFill>
                <a:latin typeface="Arial"/>
              </a:rPr>
              <a:t> – ESnet Science Engagement (</a:t>
            </a:r>
            <a:r>
              <a:rPr lang="en-US" sz="800" dirty="0">
                <a:solidFill>
                  <a:prstClr val="black"/>
                </a:solidFill>
                <a:latin typeface="Arial"/>
                <a:hlinkClick r:id="rId2"/>
              </a:rPr>
              <a:t>engage@es.net</a:t>
            </a:r>
            <a:r>
              <a:rPr lang="en-US" sz="800" dirty="0">
                <a:solidFill>
                  <a:prstClr val="black"/>
                </a:solidFill>
                <a:latin typeface="Arial"/>
              </a:rPr>
              <a:t>) - </a:t>
            </a:r>
            <a:fld id="{087BE274-2920-464F-BD83-825BA3315F3E}" type="datetime1">
              <a:rPr lang="en-US" sz="800">
                <a:solidFill>
                  <a:prstClr val="black"/>
                </a:solidFill>
                <a:latin typeface="Arial"/>
              </a:rPr>
              <a:pPr>
                <a:defRPr/>
              </a:pPr>
              <a:t>9/19/14</a:t>
            </a:fld>
            <a:endParaRPr lang="en-US" sz="800" dirty="0">
              <a:solidFill>
                <a:prstClr val="black"/>
              </a:solidFill>
              <a:latin typeface="Arial"/>
            </a:endParaRPr>
          </a:p>
        </p:txBody>
      </p:sp>
    </p:spTree>
    <p:extLst>
      <p:ext uri="{BB962C8B-B14F-4D97-AF65-F5344CB8AC3E}">
        <p14:creationId xmlns:p14="http://schemas.microsoft.com/office/powerpoint/2010/main" val="3420568596"/>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6964" y="5766741"/>
            <a:ext cx="2803406"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Rectangle 5"/>
          <p:cNvSpPr/>
          <p:nvPr/>
        </p:nvSpPr>
        <p:spPr>
          <a:xfrm>
            <a:off x="6293556" y="5766741"/>
            <a:ext cx="2560695" cy="865481"/>
          </a:xfrm>
          <a:prstGeom prst="rect">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2" name="Picture 1" descr="ppt-temp-OIN-2-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ext Placeholder 7"/>
          <p:cNvSpPr txBox="1">
            <a:spLocks/>
          </p:cNvSpPr>
          <p:nvPr/>
        </p:nvSpPr>
        <p:spPr>
          <a:xfrm>
            <a:off x="4648200" y="4689887"/>
            <a:ext cx="4495800" cy="2153708"/>
          </a:xfrm>
          <a:prstGeom prst="rect">
            <a:avLst/>
          </a:prstGeom>
        </p:spPr>
        <p:txBody>
          <a:bodyPr rtlCol="0">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r>
              <a:rPr lang="en-US" sz="1200" i="1" dirty="0" smtClean="0"/>
              <a:t>Jason Zurawski - </a:t>
            </a:r>
            <a:r>
              <a:rPr lang="en-US" sz="1200" i="1" dirty="0" smtClean="0">
                <a:hlinkClick r:id="rId3"/>
              </a:rPr>
              <a:t>zurawski@es.net</a:t>
            </a:r>
            <a:r>
              <a:rPr lang="en-US" sz="1200" i="1" dirty="0" smtClean="0"/>
              <a:t> </a:t>
            </a:r>
          </a:p>
          <a:p>
            <a:pPr>
              <a:defRPr/>
            </a:pPr>
            <a:r>
              <a:rPr lang="en-US" sz="1200" i="1" smtClean="0"/>
              <a:t>Mary </a:t>
            </a:r>
            <a:r>
              <a:rPr lang="en-US" sz="1200" i="1" dirty="0" smtClean="0"/>
              <a:t>Hester – </a:t>
            </a:r>
            <a:r>
              <a:rPr lang="en-US" sz="1200" i="1" dirty="0" smtClean="0">
                <a:hlinkClick r:id="rId4"/>
              </a:rPr>
              <a:t>mchester@es.net</a:t>
            </a:r>
            <a:r>
              <a:rPr lang="en-US" sz="1200" i="1" dirty="0" smtClean="0"/>
              <a:t> </a:t>
            </a:r>
          </a:p>
          <a:p>
            <a:pPr>
              <a:defRPr/>
            </a:pPr>
            <a:r>
              <a:rPr lang="en-US" sz="1200" dirty="0" smtClean="0"/>
              <a:t>	</a:t>
            </a:r>
          </a:p>
          <a:p>
            <a:pPr>
              <a:defRPr/>
            </a:pPr>
            <a:r>
              <a:rPr lang="en-US" sz="1200" dirty="0"/>
              <a:t>	</a:t>
            </a:r>
            <a:r>
              <a:rPr lang="en-US" sz="1200" dirty="0" smtClean="0"/>
              <a:t>		ESnet Science Engagement – </a:t>
            </a:r>
            <a:r>
              <a:rPr lang="en-US" sz="1200" dirty="0" smtClean="0">
                <a:hlinkClick r:id="rId5"/>
              </a:rPr>
              <a:t>engage@es.net</a:t>
            </a:r>
            <a:endParaRPr lang="en-US" sz="1200" dirty="0"/>
          </a:p>
          <a:p>
            <a:pPr>
              <a:defRPr/>
            </a:pPr>
            <a:endParaRPr lang="en-US" sz="1200" dirty="0" smtClean="0"/>
          </a:p>
          <a:p>
            <a:pPr>
              <a:defRPr/>
            </a:pPr>
            <a:r>
              <a:rPr lang="en-US" dirty="0" smtClean="0"/>
              <a:t>	</a:t>
            </a:r>
          </a:p>
          <a:p>
            <a:pPr>
              <a:defRPr/>
            </a:pPr>
            <a:endParaRPr lang="en-US" dirty="0">
              <a:hlinkClick r:id=""/>
            </a:endParaRPr>
          </a:p>
          <a:p>
            <a:pPr>
              <a:defRPr/>
            </a:pPr>
            <a:endParaRPr lang="en-US" dirty="0">
              <a:hlinkClick r:id=""/>
            </a:endParaRPr>
          </a:p>
          <a:p>
            <a:pPr algn="r">
              <a:defRPr/>
            </a:pPr>
            <a:r>
              <a:rPr lang="en-US" dirty="0" smtClean="0">
                <a:hlinkClick r:id="rId6"/>
              </a:rPr>
              <a:t>http://www.perfsonar.net</a:t>
            </a:r>
            <a:r>
              <a:rPr lang="en-US" dirty="0" smtClean="0"/>
              <a:t> </a:t>
            </a:r>
          </a:p>
        </p:txBody>
      </p:sp>
      <p:sp>
        <p:nvSpPr>
          <p:cNvPr id="8" name="Title 1"/>
          <p:cNvSpPr>
            <a:spLocks noGrp="1"/>
          </p:cNvSpPr>
          <p:nvPr>
            <p:ph type="title"/>
          </p:nvPr>
        </p:nvSpPr>
        <p:spPr>
          <a:xfrm>
            <a:off x="0" y="274638"/>
            <a:ext cx="9144000" cy="1143000"/>
          </a:xfrm>
        </p:spPr>
        <p:txBody>
          <a:bodyPr>
            <a:normAutofit fontScale="90000"/>
          </a:bodyPr>
          <a:lstStyle/>
          <a:p>
            <a:r>
              <a:rPr lang="en-US" sz="4000" dirty="0" smtClean="0"/>
              <a:t>Network Performance Monitoring with </a:t>
            </a:r>
            <a:r>
              <a:rPr lang="en-US" sz="4000" dirty="0" err="1" smtClean="0"/>
              <a:t>perfSONAR</a:t>
            </a:r>
            <a:endParaRPr lang="en-US" sz="4000" dirty="0"/>
          </a:p>
        </p:txBody>
      </p:sp>
    </p:spTree>
    <p:extLst>
      <p:ext uri="{BB962C8B-B14F-4D97-AF65-F5344CB8AC3E}">
        <p14:creationId xmlns:p14="http://schemas.microsoft.com/office/powerpoint/2010/main" val="34829317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1772</TotalTime>
  <Words>12322</Words>
  <Application>Microsoft Macintosh PowerPoint</Application>
  <PresentationFormat>On-screen Show (4:3)</PresentationFormat>
  <Paragraphs>1510</Paragraphs>
  <Slides>124</Slides>
  <Notes>48</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124</vt:i4>
      </vt:variant>
    </vt:vector>
  </HeadingPairs>
  <TitlesOfParts>
    <vt:vector size="126" baseType="lpstr">
      <vt:lpstr>Office Theme</vt:lpstr>
      <vt:lpstr>Bitmap Image</vt:lpstr>
      <vt:lpstr>Network Performance Monitoring with perfSONAR</vt:lpstr>
      <vt:lpstr>Overview</vt:lpstr>
      <vt:lpstr>The Data Transfer Superfecta: “Science DMZ” Model</vt:lpstr>
      <vt:lpstr>perfSONAR Outline</vt:lpstr>
      <vt:lpstr>Test and Measurement – Keeping the Network Clean</vt:lpstr>
      <vt:lpstr>Where Are The Problems?</vt:lpstr>
      <vt:lpstr>Local Testing Will Not Find Everything</vt:lpstr>
      <vt:lpstr>Soft Network Failures</vt:lpstr>
      <vt:lpstr>Network Monitoring</vt:lpstr>
      <vt:lpstr>perfSONAR Outline</vt:lpstr>
      <vt:lpstr>perfSONAR</vt:lpstr>
      <vt:lpstr>What is perfSONAR?</vt:lpstr>
      <vt:lpstr>perfSONAR Toolkit</vt:lpstr>
      <vt:lpstr>Toolkit “Beacon” Use Case</vt:lpstr>
      <vt:lpstr>Deployment By The Numbers</vt:lpstr>
      <vt:lpstr>http://stats.es.net/ServicesDirectory/ - 1200+ as of August 2014</vt:lpstr>
      <vt:lpstr>perfSONAR Outline</vt:lpstr>
      <vt:lpstr>Importance of Regular Testing</vt:lpstr>
      <vt:lpstr>PowerPoint Presentation</vt:lpstr>
      <vt:lpstr>PowerPoint Presentation</vt:lpstr>
      <vt:lpstr>Regular perfSONAR Tests</vt:lpstr>
      <vt:lpstr>Develop a Test Plan</vt:lpstr>
      <vt:lpstr>Host Considerations</vt:lpstr>
      <vt:lpstr>perfSONAR Deployment Locations</vt:lpstr>
      <vt:lpstr>Sample Site Deployment</vt:lpstr>
      <vt:lpstr>perfSONAR Outline</vt:lpstr>
      <vt:lpstr>Maddash &amp; The Mesh Config</vt:lpstr>
      <vt:lpstr>Performance Island</vt:lpstr>
      <vt:lpstr>Performance Coordination</vt:lpstr>
      <vt:lpstr>Maddash Server Installation</vt:lpstr>
      <vt:lpstr>The Final Result</vt:lpstr>
      <vt:lpstr>perfSONAR Outline</vt:lpstr>
      <vt:lpstr>Tool Usage</vt:lpstr>
      <vt:lpstr>Hosts Used:</vt:lpstr>
      <vt:lpstr>Forcing Bad Performance (to illustrate behavior)</vt:lpstr>
      <vt:lpstr>Its All About the Buffers</vt:lpstr>
      <vt:lpstr>What BWCTL Tells Us</vt:lpstr>
      <vt:lpstr>BWCTL Example (iperf)</vt:lpstr>
      <vt:lpstr>BWCTL Example (iperf3)</vt:lpstr>
      <vt:lpstr>BWCTL Example (nuttcp)</vt:lpstr>
      <vt:lpstr>BWCTL Example (nuttcp, [1%] loss)</vt:lpstr>
      <vt:lpstr>BWCTL Example (nuttcp, re-ordering)</vt:lpstr>
      <vt:lpstr>BWCTL Example (nuttcp, duplication)</vt:lpstr>
      <vt:lpstr>What BWCTL May Not be Telling Us</vt:lpstr>
      <vt:lpstr>What BWCTL May Not be Telling Us</vt:lpstr>
      <vt:lpstr>What OWAMP Tells Us</vt:lpstr>
      <vt:lpstr>OWAMP (initial)</vt:lpstr>
      <vt:lpstr>OWAMP (w/ loss)</vt:lpstr>
      <vt:lpstr>OWAMP (w/ re-ordering)</vt:lpstr>
      <vt:lpstr>OWAMP (w/ duplication)</vt:lpstr>
      <vt:lpstr>What OWAMP Tells Us</vt:lpstr>
      <vt:lpstr>perfSONAR Outline</vt:lpstr>
      <vt:lpstr>Expectation Management</vt:lpstr>
      <vt:lpstr>Common Pitfalls – “it should be higher!”</vt:lpstr>
      <vt:lpstr>Common Pitfalls – “it should be higher!”</vt:lpstr>
      <vt:lpstr>Common Pitfalls – “it should be higher!”</vt:lpstr>
      <vt:lpstr>Common Pitfalls – “it should be higher!”</vt:lpstr>
      <vt:lpstr>Common Pitfalls – “the tool is unpredictable”</vt:lpstr>
      <vt:lpstr>Common Pitfalls – “the tool is unpredictable”</vt:lpstr>
      <vt:lpstr>Common Pitfalls – Summary</vt:lpstr>
      <vt:lpstr>perfSONAR Outline</vt:lpstr>
      <vt:lpstr>WAN Test Methodology – Problem Isolation</vt:lpstr>
      <vt:lpstr>Network Performance Troubleshooting Example</vt:lpstr>
      <vt:lpstr>Wide Area Testing – Full Context</vt:lpstr>
      <vt:lpstr>Wide Area Testing – Long Clean Test</vt:lpstr>
      <vt:lpstr>BWCTL 3rd Party</vt:lpstr>
      <vt:lpstr>Wide Area Testing – Poorly Performing Tests Illustrate Likely Problem Areas</vt:lpstr>
      <vt:lpstr>Likely Problem Area</vt:lpstr>
      <vt:lpstr>Lessons From This Example</vt:lpstr>
      <vt:lpstr>perfSONAR Outline</vt:lpstr>
      <vt:lpstr>Success Stories</vt:lpstr>
      <vt:lpstr>Success Stories - #1 Failing Optic(s)</vt:lpstr>
      <vt:lpstr>Success Stories - #1 Failing Optic(s)</vt:lpstr>
      <vt:lpstr>Success Stories - #1 Failing Optic(s) ex 2</vt:lpstr>
      <vt:lpstr>Success Stories - #2 PSU</vt:lpstr>
      <vt:lpstr>Success Stories - #2 PSU</vt:lpstr>
      <vt:lpstr>Success Stories – Remember the Brown Firewall?</vt:lpstr>
      <vt:lpstr>Success Stories - #2 PSU</vt:lpstr>
      <vt:lpstr>Success Stories - #2 PSU</vt:lpstr>
      <vt:lpstr>Success Stories - #2 PSU</vt:lpstr>
      <vt:lpstr>Success Stories - #3 CU</vt:lpstr>
      <vt:lpstr>Success Stories - #3 CU – the network</vt:lpstr>
      <vt:lpstr>Success Stories - #3 CU</vt:lpstr>
      <vt:lpstr>Success Stories - #3 CU (network again)</vt:lpstr>
      <vt:lpstr>Success Stories - #3 CU</vt:lpstr>
      <vt:lpstr>Success Stories - #4 Host Tuning</vt:lpstr>
      <vt:lpstr>Success Stories - #4 Host Tuning</vt:lpstr>
      <vt:lpstr>Success Stories - #4 Host Tuning</vt:lpstr>
      <vt:lpstr>Success Stories - #5 Bottleneck Link</vt:lpstr>
      <vt:lpstr>Success Stories - #6 R&amp;E vs. Commodity Routing</vt:lpstr>
      <vt:lpstr>Success Stories - #6 R&amp;E vs. Commodity Routing</vt:lpstr>
      <vt:lpstr>Success Stories - #6 R&amp;E vs. other R&amp;E</vt:lpstr>
      <vt:lpstr>Success Stories - #6 R&amp;E vs. other R&amp;E</vt:lpstr>
      <vt:lpstr>Success Stories - #7 Upstream Packet Loss</vt:lpstr>
      <vt:lpstr>Success Stories - #7 Upstream Packet Loss</vt:lpstr>
      <vt:lpstr>Success Stories - #8 Fiber Cut</vt:lpstr>
      <vt:lpstr>#9 Buffer Tuning Experiment</vt:lpstr>
      <vt:lpstr>Success Stories</vt:lpstr>
      <vt:lpstr>Network Performance Monitoring with perfSONAR</vt:lpstr>
      <vt:lpstr>Extra Slides – Maddash Installation</vt:lpstr>
      <vt:lpstr>Maddash &amp; The Mesh Config</vt:lpstr>
      <vt:lpstr>Performance Island</vt:lpstr>
      <vt:lpstr>Performance Coordination</vt:lpstr>
      <vt:lpstr>Maddash For OIN</vt:lpstr>
      <vt:lpstr>Mesh Configuration</vt:lpstr>
      <vt:lpstr>Disjoint Mesh Configuration</vt:lpstr>
      <vt:lpstr>Host Definition</vt:lpstr>
      <vt:lpstr>Host Definition</vt:lpstr>
      <vt:lpstr>Test Specification</vt:lpstr>
      <vt:lpstr>Test Specification</vt:lpstr>
      <vt:lpstr>Group Definition</vt:lpstr>
      <vt:lpstr>Group Definition</vt:lpstr>
      <vt:lpstr>Test Definition</vt:lpstr>
      <vt:lpstr>Full Mesh Configuration</vt:lpstr>
      <vt:lpstr>Full Mesh Configuration</vt:lpstr>
      <vt:lpstr>Configuration Conversion</vt:lpstr>
      <vt:lpstr>Configuration Conversion</vt:lpstr>
      <vt:lpstr>Maddash Server Installation</vt:lpstr>
      <vt:lpstr>Maddash Server Installation</vt:lpstr>
      <vt:lpstr>Maddash Server Installation</vt:lpstr>
      <vt:lpstr>Maddash Server Installation</vt:lpstr>
      <vt:lpstr>Configuring Measurement Agents</vt:lpstr>
      <vt:lpstr>Configuring Measurement Agents</vt:lpstr>
      <vt:lpstr>The Final Result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UITS</dc:creator>
  <cp:lastModifiedBy>Jason Zurawski</cp:lastModifiedBy>
  <cp:revision>71</cp:revision>
  <dcterms:created xsi:type="dcterms:W3CDTF">2014-06-05T15:04:40Z</dcterms:created>
  <dcterms:modified xsi:type="dcterms:W3CDTF">2014-09-19T17:11:18Z</dcterms:modified>
</cp:coreProperties>
</file>