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256" r:id="rId2"/>
    <p:sldId id="260" r:id="rId3"/>
    <p:sldId id="344" r:id="rId4"/>
    <p:sldId id="345" r:id="rId5"/>
    <p:sldId id="346" r:id="rId6"/>
    <p:sldId id="343" r:id="rId7"/>
    <p:sldId id="261" r:id="rId8"/>
    <p:sldId id="354" r:id="rId9"/>
    <p:sldId id="355" r:id="rId10"/>
    <p:sldId id="353" r:id="rId11"/>
    <p:sldId id="262" r:id="rId12"/>
    <p:sldId id="263" r:id="rId13"/>
    <p:sldId id="264" r:id="rId14"/>
    <p:sldId id="337" r:id="rId15"/>
    <p:sldId id="266" r:id="rId16"/>
    <p:sldId id="267" r:id="rId17"/>
    <p:sldId id="342" r:id="rId18"/>
    <p:sldId id="347" r:id="rId19"/>
    <p:sldId id="269" r:id="rId20"/>
    <p:sldId id="270" r:id="rId21"/>
    <p:sldId id="271" r:id="rId22"/>
    <p:sldId id="272" r:id="rId23"/>
    <p:sldId id="273" r:id="rId24"/>
    <p:sldId id="274" r:id="rId25"/>
    <p:sldId id="275" r:id="rId26"/>
    <p:sldId id="276"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2" r:id="rId53"/>
    <p:sldId id="313" r:id="rId54"/>
    <p:sldId id="314" r:id="rId55"/>
    <p:sldId id="315" r:id="rId56"/>
    <p:sldId id="317" r:id="rId57"/>
    <p:sldId id="318" r:id="rId58"/>
    <p:sldId id="319" r:id="rId59"/>
    <p:sldId id="320" r:id="rId60"/>
    <p:sldId id="322" r:id="rId61"/>
    <p:sldId id="349" r:id="rId62"/>
    <p:sldId id="350" r:id="rId63"/>
    <p:sldId id="351" r:id="rId64"/>
    <p:sldId id="352" r:id="rId65"/>
    <p:sldId id="323" r:id="rId66"/>
    <p:sldId id="325" r:id="rId67"/>
    <p:sldId id="326" r:id="rId68"/>
    <p:sldId id="327" r:id="rId69"/>
    <p:sldId id="34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97" autoAdjust="0"/>
  </p:normalViewPr>
  <p:slideViewPr>
    <p:cSldViewPr snapToGrid="0" snapToObjects="1" showGuides="1">
      <p:cViewPr varScale="1">
        <p:scale>
          <a:sx n="97" d="100"/>
          <a:sy n="97" d="100"/>
        </p:scale>
        <p:origin x="-1608" y="-112"/>
      </p:cViewPr>
      <p:guideLst>
        <p:guide orient="horz" pos="3272"/>
        <p:guide orient="horz" pos="2220"/>
        <p:guide orient="horz" pos="507"/>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11/19/14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11/19/14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underestimate the value of three TCP improvements:</a:t>
            </a:r>
          </a:p>
          <a:p>
            <a:pPr marL="228600" indent="-228600">
              <a:buAutoNum type="arabicParenR"/>
            </a:pPr>
            <a:r>
              <a:rPr lang="en-US" baseline="0" dirty="0" smtClean="0"/>
              <a:t>RFC1323 (window scaling)</a:t>
            </a:r>
          </a:p>
          <a:p>
            <a:pPr marL="228600" indent="-228600">
              <a:buAutoNum type="arabicParenR"/>
            </a:pPr>
            <a:r>
              <a:rPr lang="en-US" baseline="0" dirty="0" smtClean="0"/>
              <a:t>Kernel autotuning</a:t>
            </a:r>
          </a:p>
          <a:p>
            <a:pPr marL="228600" indent="-228600">
              <a:buAutoNum type="arabicParenR"/>
            </a:pPr>
            <a:r>
              <a:rPr lang="en-US" baseline="0" dirty="0" smtClean="0"/>
              <a:t>Improved congestion algorithms</a:t>
            </a:r>
          </a:p>
          <a:p>
            <a:pPr marL="228600" indent="-228600">
              <a:buAutoNum type="arabicParenR"/>
            </a:pPr>
            <a:endParaRPr lang="en-US" baseline="0" dirty="0" smtClean="0"/>
          </a:p>
          <a:p>
            <a:pPr marL="0" indent="0">
              <a:buNone/>
            </a:pPr>
            <a:r>
              <a:rPr lang="en-US" baseline="0" dirty="0" smtClean="0"/>
              <a:t>However, loss + latency is still a performance killer.</a:t>
            </a:r>
          </a:p>
          <a:p>
            <a:pPr marL="0" indent="0">
              <a:buNone/>
            </a:pPr>
            <a:r>
              <a:rPr lang="en-US" baseline="0" dirty="0" smtClean="0"/>
              <a:t>TCP must be accommodated – this is our job as engineers and architects</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4133220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140165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abstract cartoon – nobody’s</a:t>
            </a:r>
            <a:r>
              <a:rPr lang="en-US" baseline="0" dirty="0" smtClean="0"/>
              <a:t> network looks exactly like this</a:t>
            </a:r>
          </a:p>
          <a:p>
            <a:endParaRPr lang="en-US" baseline="0" dirty="0" smtClean="0"/>
          </a:p>
          <a:p>
            <a:r>
              <a:rPr lang="en-US" baseline="0" dirty="0" smtClean="0"/>
              <a:t>The diagram has no management LAN, no terminal servers, etc.</a:t>
            </a:r>
          </a:p>
          <a:p>
            <a:endParaRPr lang="en-US" baseline="0" dirty="0" smtClean="0"/>
          </a:p>
          <a:p>
            <a:r>
              <a:rPr lang="en-US" baseline="0" dirty="0" smtClean="0"/>
              <a:t>However, this is the minimum network diagram that shows the essential Science DMZ components:</a:t>
            </a:r>
          </a:p>
          <a:p>
            <a:pPr marL="228600" indent="-228600">
              <a:buAutoNum type="arabicParenR"/>
            </a:pPr>
            <a:r>
              <a:rPr lang="en-US" baseline="0" dirty="0" smtClean="0"/>
              <a:t>Science DMZ enclave</a:t>
            </a:r>
          </a:p>
          <a:p>
            <a:pPr marL="228600" indent="-228600">
              <a:buAutoNum type="arabicParenR"/>
            </a:pPr>
            <a:r>
              <a:rPr lang="en-US" baseline="0" dirty="0" smtClean="0"/>
              <a:t>DTN</a:t>
            </a:r>
          </a:p>
          <a:p>
            <a:pPr marL="228600" indent="-228600">
              <a:buAutoNum type="arabicParenR"/>
            </a:pPr>
            <a:r>
              <a:rPr lang="en-US" baseline="0" dirty="0" smtClean="0"/>
              <a:t>perfSONAR (in the WAN, at the border, in the Science DMZ)</a:t>
            </a:r>
          </a:p>
          <a:p>
            <a:pPr marL="228600" indent="-228600">
              <a:buAutoNum type="arabicParenR"/>
            </a:pPr>
            <a:r>
              <a:rPr lang="en-US" baseline="0" dirty="0" smtClean="0"/>
              <a:t>Security policy controls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Science</a:t>
            </a:r>
            <a:r>
              <a:rPr lang="en-US" baseline="0" dirty="0" smtClean="0"/>
              <a:t> DMZ design patterns to a supercomputer center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global </a:t>
            </a:r>
            <a:r>
              <a:rPr lang="en-US" baseline="0" dirty="0" smtClean="0"/>
              <a:t>filesystem – avoids double-copy workflow between DTNs and compute resources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DTNs</a:t>
            </a:r>
            <a:r>
              <a:rPr lang="en-US" baseline="0" dirty="0" smtClean="0"/>
              <a:t> are not part of major computational resource, and so are not entangled with its config</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Science DMZ does</a:t>
            </a:r>
            <a:r>
              <a:rPr lang="en-US" baseline="0" dirty="0" smtClean="0"/>
              <a:t> not look discrete – however, the elements are here</a:t>
            </a:r>
            <a:endParaRPr lang="en-US" dirty="0" smtClean="0"/>
          </a:p>
          <a:p>
            <a:endParaRPr lang="en-US" dirty="0" smtClean="0"/>
          </a:p>
          <a:p>
            <a:r>
              <a:rPr lang="en-US" baseline="0" dirty="0" smtClean="0"/>
              <a:t>Firewall appropriately placed</a:t>
            </a:r>
          </a:p>
          <a:p>
            <a:r>
              <a:rPr lang="en-US" baseline="0" dirty="0" smtClean="0"/>
              <a:t>Security for major resources and DTNs implemented in network core</a:t>
            </a:r>
          </a:p>
          <a:p>
            <a:r>
              <a:rPr lang="en-US" baseline="0" dirty="0" smtClean="0"/>
              <a:t>PerfSONAR for performance assurance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43360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DTNs</a:t>
            </a:r>
            <a:r>
              <a:rPr lang="en-US" baseline="0" dirty="0" smtClean="0"/>
              <a:t> are not part of major computational resource, and so are not entangled with its config</a:t>
            </a:r>
          </a:p>
          <a:p>
            <a:endParaRPr lang="en-US" baseline="0" dirty="0" smtClean="0"/>
          </a:p>
          <a:p>
            <a:r>
              <a:rPr lang="en-US" baseline="0" dirty="0" smtClean="0"/>
              <a:t>Note virtual circuit path (OSCARS, ION, SDN,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326197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Left hand side is about changing the world.  This is important  because 80% of ESnet traffic leaves the DOE complex.  </a:t>
            </a:r>
          </a:p>
          <a:p>
            <a:r>
              <a:rPr lang="en-US" b="0" baseline="0" dirty="0" smtClean="0"/>
              <a:t>Right hand side is about innovation and discovery.  </a:t>
            </a:r>
          </a:p>
          <a:p>
            <a:endParaRPr lang="en-US" b="1" baseline="0" dirty="0" smtClean="0"/>
          </a:p>
          <a:p>
            <a:r>
              <a:rPr lang="en-US" baseline="0" dirty="0" smtClean="0"/>
              <a:t>Research challenges:</a:t>
            </a:r>
          </a:p>
          <a:p>
            <a:pPr marL="457200" indent="-457200">
              <a:buFont typeface="+mj-lt"/>
              <a:buAutoNum type="arabicPeriod"/>
            </a:pPr>
            <a:r>
              <a:rPr lang="en-US" dirty="0" smtClean="0"/>
              <a:t>Challenges of Predictability</a:t>
            </a:r>
          </a:p>
          <a:p>
            <a:pPr marL="457200" indent="-457200">
              <a:buFont typeface="+mj-lt"/>
              <a:buAutoNum type="arabicPeriod"/>
            </a:pPr>
            <a:r>
              <a:rPr lang="en-US" dirty="0" smtClean="0"/>
              <a:t>Challenges of Flexibility</a:t>
            </a:r>
          </a:p>
          <a:p>
            <a:pPr marL="457200" indent="-457200">
              <a:buFont typeface="+mj-lt"/>
              <a:buAutoNum type="arabicPeriod"/>
            </a:pPr>
            <a:r>
              <a:rPr lang="en-US" dirty="0" smtClean="0"/>
              <a:t>Challenges of Scale</a:t>
            </a:r>
          </a:p>
          <a:p>
            <a:pPr marL="457200" indent="-457200">
              <a:buFont typeface="+mj-lt"/>
              <a:buAutoNum type="arabicPeriod"/>
            </a:pPr>
            <a:r>
              <a:rPr lang="en-US" dirty="0" smtClean="0"/>
              <a:t>Challenges of Complexity</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257434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workload – ALS DTN became</a:t>
            </a:r>
            <a:r>
              <a:rPr lang="en-US" baseline="0" dirty="0" smtClean="0"/>
              <a:t> central to most data handling tasks on the beamline within about a month of deployment</a:t>
            </a:r>
          </a:p>
          <a:p>
            <a:endParaRPr lang="en-US" baseline="0" dirty="0" smtClean="0"/>
          </a:p>
          <a:p>
            <a:r>
              <a:rPr lang="en-US" baseline="0" dirty="0" smtClean="0"/>
              <a:t>The Science DMZ model can easily be replicated because of its modularity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1697514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couple are examples</a:t>
            </a:r>
            <a:r>
              <a:rPr lang="en-US" baseline="0" dirty="0" smtClean="0"/>
              <a:t> of integrating SDN into a DMZ environment</a:t>
            </a:r>
          </a:p>
          <a:p>
            <a:endParaRPr lang="en-US" baseline="0" dirty="0" smtClean="0"/>
          </a:p>
          <a:p>
            <a:r>
              <a:rPr lang="en-US" baseline="0" dirty="0" smtClean="0"/>
              <a:t>1</a:t>
            </a:r>
            <a:r>
              <a:rPr lang="en-US" baseline="30000" dirty="0" smtClean="0"/>
              <a:t>st</a:t>
            </a:r>
            <a:r>
              <a:rPr lang="en-US" baseline="0" dirty="0" smtClean="0"/>
              <a:t> it is experimental, then it gradually moves into production.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2725506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deployment brings SDN</a:t>
            </a:r>
            <a:r>
              <a:rPr lang="en-US" baseline="0" dirty="0" smtClean="0"/>
              <a:t> services to research DMZ via a separate link</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Once SDN software</a:t>
            </a:r>
            <a:r>
              <a:rPr lang="en-US" baseline="0" dirty="0" smtClean="0"/>
              <a:t> for the switch platform is solid and operational models are clear, production Science DMZ supports SDN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entire production path supports SDN, SDN is another production service on the Science DMZ and we’re back to the original picture</a:t>
            </a:r>
          </a:p>
          <a:p>
            <a:endParaRPr lang="en-US" baseline="0" dirty="0" smtClean="0"/>
          </a:p>
          <a:p>
            <a:r>
              <a:rPr lang="en-US" baseline="0" dirty="0" smtClean="0"/>
              <a:t>ESnet5 supports routed traffic and OSCARS on the same platform in a similar way</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31</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brief introduction to the impacts of buffering on network traffic.</a:t>
            </a:r>
            <a:r>
              <a:rPr lang="en-US" baseline="0" dirty="0" smtClean="0"/>
              <a:t>  Key points:</a:t>
            </a:r>
          </a:p>
          <a:p>
            <a:endParaRPr lang="en-US" baseline="0" dirty="0" smtClean="0"/>
          </a:p>
          <a:p>
            <a:r>
              <a:rPr lang="en-US" baseline="0" dirty="0" smtClean="0"/>
              <a:t> - Host interfaces ‘burst’ at line rate, and then wait (e.g. it</a:t>
            </a:r>
            <a:r>
              <a:rPr lang="fr-FR" baseline="0" dirty="0" smtClean="0"/>
              <a:t>’</a:t>
            </a:r>
            <a:r>
              <a:rPr lang="en-US" baseline="0" dirty="0" smtClean="0"/>
              <a:t>s binary behavior, not a nice steady pacing at some average rate)</a:t>
            </a:r>
          </a:p>
          <a:p>
            <a:endParaRPr lang="en-US" baseline="0" dirty="0" smtClean="0"/>
          </a:p>
          <a:p>
            <a:r>
              <a:rPr lang="en-US" baseline="0" dirty="0" smtClean="0"/>
              <a:t> - multiple ingress flows behave differently depending on the architecture of the switch.  If its ‘shared’ memory, all may be using the same memory buffer.  If each interface has its own, then 1 or 2 bursting may be less impactful on the rest of the interfaces.  </a:t>
            </a:r>
          </a:p>
          <a:p>
            <a:endParaRPr lang="en-US" baseline="0" dirty="0" smtClean="0"/>
          </a:p>
          <a:p>
            <a:r>
              <a:rPr lang="en-US" baseline="0" dirty="0" smtClean="0"/>
              <a:t> - buffer bloat is typically not a concern in a Science DMZ</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3266368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Goes along with the previous – output is just as important as input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34</a:t>
            </a:fld>
            <a:endParaRPr lang="en-US" dirty="0"/>
          </a:p>
        </p:txBody>
      </p:sp>
    </p:spTree>
    <p:extLst>
      <p:ext uri="{BB962C8B-B14F-4D97-AF65-F5344CB8AC3E}">
        <p14:creationId xmlns:p14="http://schemas.microsoft.com/office/powerpoint/2010/main" val="2484946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outbound direction, traffic from the cluster goes from 10G to 1G on the department core switch – the 10G DTN will burst, causing loss if the 1G output queue is too shallow</a:t>
            </a:r>
          </a:p>
          <a:p>
            <a:endParaRPr lang="en-US" baseline="0" dirty="0" smtClean="0"/>
          </a:p>
          <a:p>
            <a:r>
              <a:rPr lang="en-US" baseline="0" dirty="0" smtClean="0"/>
              <a:t>In the outbound direction, many 1G workstations can congest a single 1G uplink port</a:t>
            </a:r>
          </a:p>
          <a:p>
            <a:endParaRPr lang="en-US" baseline="0" dirty="0" smtClean="0"/>
          </a:p>
          <a:p>
            <a:r>
              <a:rPr lang="en-US" baseline="0" dirty="0" smtClean="0"/>
              <a:t>In the inbound direction, 10G of WAN traffic goes to a 1G port facing the department core switch – likely loss location (and on the wide area path to the DTN!)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 are a lot of networks with this sort of problem.</a:t>
            </a:r>
          </a:p>
          <a:p>
            <a:endParaRPr lang="en-US" dirty="0" smtClean="0"/>
          </a:p>
          <a:p>
            <a:r>
              <a:rPr lang="en-US" dirty="0" smtClean="0"/>
              <a:t>The best way to find the</a:t>
            </a:r>
            <a:r>
              <a:rPr lang="en-US" baseline="0" dirty="0" smtClean="0"/>
              <a:t> problem</a:t>
            </a:r>
            <a:r>
              <a:rPr lang="en-US" dirty="0" smtClean="0"/>
              <a:t> is to use 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35</a:t>
            </a:fld>
            <a:endParaRPr lang="en-US" dirty="0"/>
          </a:p>
        </p:txBody>
      </p:sp>
    </p:spTree>
    <p:extLst>
      <p:ext uri="{BB962C8B-B14F-4D97-AF65-F5344CB8AC3E}">
        <p14:creationId xmlns:p14="http://schemas.microsoft.com/office/powerpoint/2010/main" val="285488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Summing up </a:t>
            </a:r>
            <a:r>
              <a:rPr lang="en-US" baseline="0" dirty="0" err="1" smtClean="0"/>
              <a:t>ESnet’s</a:t>
            </a:r>
            <a:r>
              <a:rPr lang="en-US" baseline="0" dirty="0" smtClean="0"/>
              <a:t> vision in one slide, one phrase…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Physical location of instruments, people, computational resources, data.  It just should not matter. </a:t>
            </a:r>
          </a:p>
          <a:p>
            <a:r>
              <a:rPr lang="en-US" baseline="0" dirty="0" smtClean="0"/>
              <a:t>[KSTAR, SNS, ATLAS, EMSL, CRT/NERSC, STAR Detector at RHIC [BNL, NP-funded]]</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latin typeface="Calibri"/>
              </a:rPr>
              <a:pPr>
                <a:defRPr/>
              </a:pPr>
              <a:t>5</a:t>
            </a:fld>
            <a:endParaRPr lang="en-US" dirty="0">
              <a:solidFill>
                <a:prstClr val="black"/>
              </a:solidFill>
              <a:latin typeface="Calibri"/>
            </a:endParaRPr>
          </a:p>
        </p:txBody>
      </p:sp>
    </p:spTree>
    <p:extLst>
      <p:ext uri="{BB962C8B-B14F-4D97-AF65-F5344CB8AC3E}">
        <p14:creationId xmlns:p14="http://schemas.microsoft.com/office/powerpoint/2010/main" val="4110961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something is down hard, it’s easy to find</a:t>
            </a:r>
          </a:p>
          <a:p>
            <a:endParaRPr lang="en-US" baseline="0" dirty="0" smtClean="0"/>
          </a:p>
          <a:p>
            <a:r>
              <a:rPr lang="en-US" baseline="0" dirty="0" smtClean="0"/>
              <a:t>Soft failures are often visible only from the end systems</a:t>
            </a:r>
          </a:p>
          <a:p>
            <a:endParaRPr lang="en-US" baseline="0" dirty="0" smtClean="0"/>
          </a:p>
          <a:p>
            <a:r>
              <a:rPr lang="en-US" dirty="0" smtClean="0"/>
              <a:t>This is what makes perfSONAR so valuable – it behaves as an end system behaves, but it measures what</a:t>
            </a:r>
            <a:r>
              <a:rPr lang="en-US" baseline="0" dirty="0" smtClean="0"/>
              <a:t> the network does</a:t>
            </a:r>
          </a:p>
          <a:p>
            <a:endParaRPr lang="en-US" dirty="0" smtClean="0"/>
          </a:p>
          <a:p>
            <a:r>
              <a:rPr lang="en-US" dirty="0" smtClean="0"/>
              <a:t>Remember – we want to find the problems </a:t>
            </a:r>
            <a:r>
              <a:rPr lang="en-US" b="1" dirty="0" smtClean="0"/>
              <a:t>BEFORE</a:t>
            </a:r>
            <a:r>
              <a:rPr lang="en-US" baseline="0" dirty="0" smtClean="0"/>
              <a:t> the users do</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38</a:t>
            </a:fld>
            <a:endParaRPr lang="en-US" dirty="0"/>
          </a:p>
        </p:txBody>
      </p:sp>
    </p:spTree>
    <p:extLst>
      <p:ext uri="{BB962C8B-B14F-4D97-AF65-F5344CB8AC3E}">
        <p14:creationId xmlns:p14="http://schemas.microsoft.com/office/powerpoint/2010/main" val="185313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quick examples of soft failures:</a:t>
            </a:r>
          </a:p>
          <a:p>
            <a:endParaRPr lang="en-US" dirty="0" smtClean="0"/>
          </a:p>
          <a:p>
            <a:r>
              <a:rPr lang="en-US" dirty="0" smtClean="0"/>
              <a:t>The first of these was a Cisco 6509 that had over-filled</a:t>
            </a:r>
            <a:r>
              <a:rPr lang="en-US" baseline="0" dirty="0" smtClean="0"/>
              <a:t> its route table due to a misconfiguration, but the config had been fixed.  The performance problem persisted until the router was rebooted.  This could not have been found by auditing the configuration.</a:t>
            </a:r>
          </a:p>
          <a:p>
            <a:endParaRPr lang="en-US" baseline="0" dirty="0" smtClean="0"/>
          </a:p>
          <a:p>
            <a:r>
              <a:rPr lang="en-US" baseline="0" dirty="0" smtClean="0"/>
              <a:t>The second is a relatively common problem – in a big network there are a lot of pluggable optics packs, and sometimes they just go bad.  Often they cause performance problems (soft failure) for a long time before they finally die (hard failure)</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425000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perfSONAR is the gold standard tool for performance testing, measurement, and interdomain</a:t>
            </a:r>
            <a:r>
              <a:rPr lang="en-US" baseline="0" dirty="0" smtClean="0"/>
              <a:t> troubleshooting in science networks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1249941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Deployment curve</a:t>
            </a:r>
            <a:r>
              <a:rPr lang="en-US" baseline="0" dirty="0" smtClean="0"/>
              <a:t> through April 2014</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find </a:t>
            </a:r>
            <a:r>
              <a:rPr lang="en-US" dirty="0" err="1" smtClean="0"/>
              <a:t>perfSONAR</a:t>
            </a:r>
            <a:r>
              <a:rPr lang="en-US" dirty="0" smtClean="0"/>
              <a:t> servers and services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42</a:t>
            </a:fld>
            <a:endParaRPr lang="en-US" dirty="0"/>
          </a:p>
        </p:txBody>
      </p:sp>
    </p:spTree>
    <p:extLst>
      <p:ext uri="{BB962C8B-B14F-4D97-AF65-F5344CB8AC3E}">
        <p14:creationId xmlns:p14="http://schemas.microsoft.com/office/powerpoint/2010/main" val="112429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regular testing into</a:t>
            </a:r>
            <a:r>
              <a:rPr lang="en-US" baseline="0" dirty="0" smtClean="0"/>
              <a:t> a visualization (ESnet example).</a:t>
            </a:r>
          </a:p>
          <a:p>
            <a:endParaRPr lang="en-US" baseline="0" dirty="0" smtClean="0"/>
          </a:p>
          <a:p>
            <a:r>
              <a:rPr lang="en-US" baseline="0" dirty="0" smtClean="0"/>
              <a:t>Performance data is public </a:t>
            </a:r>
          </a:p>
          <a:p>
            <a:endParaRPr lang="en-US" baseline="0" dirty="0" smtClean="0"/>
          </a:p>
          <a:p>
            <a:r>
              <a:rPr lang="en-US" baseline="0" dirty="0" smtClean="0"/>
              <a:t>The tool can trigger alerts to notify NOC staff.  </a:t>
            </a:r>
          </a:p>
          <a:p>
            <a:endParaRPr lang="en-US" baseline="0" dirty="0" smtClean="0"/>
          </a:p>
          <a:p>
            <a:r>
              <a:rPr lang="en-US" baseline="0" dirty="0" smtClean="0"/>
              <a:t>This is a very valuable tool for setting expectations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43</a:t>
            </a:fld>
            <a:endParaRPr lang="en-US" dirty="0"/>
          </a:p>
        </p:txBody>
      </p:sp>
    </p:spTree>
    <p:extLst>
      <p:ext uri="{BB962C8B-B14F-4D97-AF65-F5344CB8AC3E}">
        <p14:creationId xmlns:p14="http://schemas.microsoft.com/office/powerpoint/2010/main" val="30537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45</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 is</a:t>
            </a:r>
            <a:r>
              <a:rPr lang="en-US" baseline="0" dirty="0" smtClean="0"/>
              <a:t> entry point for data from multi-facility workflows – use the right tool for the right job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46</a:t>
            </a:fld>
            <a:endParaRPr lang="en-US" dirty="0"/>
          </a:p>
        </p:txBody>
      </p:sp>
    </p:spTree>
    <p:extLst>
      <p:ext uri="{BB962C8B-B14F-4D97-AF65-F5344CB8AC3E}">
        <p14:creationId xmlns:p14="http://schemas.microsoft.com/office/powerpoint/2010/main" val="3762528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47</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50</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 do not traverse a firewall</a:t>
            </a:r>
            <a:r>
              <a:rPr lang="en-US" baseline="0" dirty="0" smtClean="0"/>
              <a:t> device</a:t>
            </a:r>
          </a:p>
          <a:p>
            <a:endParaRPr lang="en-US" baseline="0" dirty="0" smtClean="0"/>
          </a:p>
          <a:p>
            <a:r>
              <a:rPr lang="en-US" baseline="0" dirty="0" smtClean="0"/>
              <a:t>Firewalls are typically engineered very differently than routers and switches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51</a:t>
            </a:fld>
            <a:endParaRPr lang="en-US" dirty="0"/>
          </a:p>
        </p:txBody>
      </p:sp>
    </p:spTree>
    <p:extLst>
      <p:ext uri="{BB962C8B-B14F-4D97-AF65-F5344CB8AC3E}">
        <p14:creationId xmlns:p14="http://schemas.microsoft.com/office/powerpoint/2010/main" val="1067991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we</a:t>
            </a:r>
            <a:r>
              <a:rPr lang="en-US" baseline="0" dirty="0" smtClean="0"/>
              <a:t> have mission requirements for high performance scientific data mobility, and business requirements for cost efficiency.  </a:t>
            </a:r>
          </a:p>
          <a:p>
            <a:endParaRPr lang="en-US" baseline="0" dirty="0" smtClean="0"/>
          </a:p>
          <a:p>
            <a:r>
              <a:rPr lang="en-US" baseline="0" dirty="0" smtClean="0"/>
              <a:t>A firewall mandate is an expensive solution that is a poor match for the task at hand and jeopardizes the scientific mission of the organization.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53</a:t>
            </a:fld>
            <a:endParaRPr lang="en-US" dirty="0"/>
          </a:p>
        </p:txBody>
      </p:sp>
    </p:spTree>
    <p:extLst>
      <p:ext uri="{BB962C8B-B14F-4D97-AF65-F5344CB8AC3E}">
        <p14:creationId xmlns:p14="http://schemas.microsoft.com/office/powerpoint/2010/main" val="3466095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54</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life</a:t>
            </a:r>
            <a:r>
              <a:rPr lang="en-US" baseline="0" dirty="0" smtClean="0"/>
              <a:t> example, in front of and in back of a firewall that was dramatically impacting performance  </a:t>
            </a:r>
          </a:p>
          <a:p>
            <a:endParaRPr lang="en-US" baseline="0" dirty="0" smtClean="0"/>
          </a:p>
          <a:p>
            <a:r>
              <a:rPr lang="en-US" baseline="0" dirty="0" smtClean="0"/>
              <a:t>perfSONAR is good at finding these issues</a:t>
            </a:r>
          </a:p>
          <a:p>
            <a:endParaRPr lang="en-US" baseline="0" dirty="0" smtClean="0"/>
          </a:p>
          <a:p>
            <a:r>
              <a:rPr lang="en-US" baseline="0" dirty="0" smtClean="0"/>
              <a:t>Engineers still have to take action to fix the problem</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55</a:t>
            </a:fld>
            <a:endParaRPr lang="en-US" dirty="0"/>
          </a:p>
        </p:txBody>
      </p:sp>
    </p:spTree>
    <p:extLst>
      <p:ext uri="{BB962C8B-B14F-4D97-AF65-F5344CB8AC3E}">
        <p14:creationId xmlns:p14="http://schemas.microsoft.com/office/powerpoint/2010/main" val="3373026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struggle in engagement – management, engineering, and users often have dug in on bad behavior.  </a:t>
            </a:r>
          </a:p>
          <a:p>
            <a:pPr marL="0" indent="0">
              <a:buFontTx/>
              <a:buNone/>
            </a:pPr>
            <a:endParaRPr lang="en-US" baseline="0" dirty="0" smtClean="0"/>
          </a:p>
          <a:p>
            <a:pPr marL="0" indent="0">
              <a:buFontTx/>
              <a:buNone/>
            </a:pPr>
            <a:r>
              <a:rPr lang="en-US" baseline="0" dirty="0" smtClean="0"/>
              <a:t>This amounts a capability gap – there is a disconnect from the capabilities of the network and the ability of the scientists to effectively use it</a:t>
            </a:r>
          </a:p>
          <a:p>
            <a:pPr marL="0" indent="0">
              <a:buFontTx/>
              <a:buNone/>
            </a:pPr>
            <a:endParaRPr lang="en-US" baseline="0" dirty="0" smtClean="0"/>
          </a:p>
          <a:p>
            <a:pPr marL="0" indent="0">
              <a:buFontTx/>
              <a:buNone/>
            </a:pPr>
            <a:r>
              <a:rPr lang="en-US" baseline="0" dirty="0" smtClean="0"/>
              <a:t>To fix this, we need to get everyone working toward a common goal:</a:t>
            </a:r>
          </a:p>
          <a:p>
            <a:pPr marL="0" indent="0">
              <a:buFontTx/>
              <a:buNone/>
            </a:pPr>
            <a:endParaRPr lang="en-US" baseline="0" dirty="0" smtClean="0"/>
          </a:p>
          <a:p>
            <a:pPr marL="0" indent="0">
              <a:buFontTx/>
              <a:buNone/>
            </a:pPr>
            <a:r>
              <a:rPr lang="en-US" baseline="0" dirty="0" smtClean="0"/>
              <a:t> - Management must fund and support the base needs of research</a:t>
            </a:r>
          </a:p>
          <a:p>
            <a:pPr marL="0" indent="0">
              <a:buFontTx/>
              <a:buNone/>
            </a:pPr>
            <a:endParaRPr lang="en-US" baseline="0" dirty="0" smtClean="0"/>
          </a:p>
          <a:p>
            <a:pPr marL="0" indent="0">
              <a:buFontTx/>
              <a:buNone/>
            </a:pPr>
            <a:r>
              <a:rPr lang="en-US" baseline="0" dirty="0" smtClean="0"/>
              <a:t> - IT is there to support the users in doing things correctly, and having all components work</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60</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2006</a:t>
            </a:r>
          </a:p>
          <a:p>
            <a:r>
              <a:rPr lang="en-US" dirty="0" smtClean="0"/>
              <a:t>ELI + company</a:t>
            </a:r>
          </a:p>
          <a:p>
            <a:r>
              <a:rPr lang="en-US" dirty="0" smtClean="0"/>
              <a:t>Led</a:t>
            </a:r>
            <a:r>
              <a:rPr lang="en-US" baseline="0" dirty="0" smtClean="0"/>
              <a:t> to science DMZ and other important end site innovations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61</a:t>
            </a:fld>
            <a:endParaRPr lang="en-US" dirty="0"/>
          </a:p>
        </p:txBody>
      </p:sp>
    </p:spTree>
    <p:extLst>
      <p:ext uri="{BB962C8B-B14F-4D97-AF65-F5344CB8AC3E}">
        <p14:creationId xmlns:p14="http://schemas.microsoft.com/office/powerpoint/2010/main" val="932937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Two reviews per year,</a:t>
            </a:r>
            <a:r>
              <a:rPr lang="en-US" baseline="0" dirty="0" smtClean="0"/>
              <a:t> </a:t>
            </a:r>
            <a:r>
              <a:rPr lang="en-US" dirty="0" smtClean="0"/>
              <a:t>One review per program office every 3 years</a:t>
            </a:r>
          </a:p>
          <a:p>
            <a:r>
              <a:rPr lang="en-US" dirty="0" smtClean="0"/>
              <a:t>Goals</a:t>
            </a:r>
            <a:r>
              <a:rPr lang="en-US" baseline="0" dirty="0" smtClean="0"/>
              <a:t> – </a:t>
            </a:r>
          </a:p>
          <a:p>
            <a:r>
              <a:rPr lang="en-US" sz="1800" baseline="0" dirty="0" smtClean="0">
                <a:ea typeface="ＭＳ Ｐゴシック" pitchFamily="-106" charset="-128"/>
              </a:rPr>
              <a:t>1. </a:t>
            </a:r>
            <a:r>
              <a:rPr lang="en-US" sz="1800" dirty="0" smtClean="0">
                <a:ea typeface="ＭＳ Ｐゴシック" pitchFamily="-106" charset="-128"/>
              </a:rPr>
              <a:t>Accurately characterize current and future network requirements</a:t>
            </a:r>
          </a:p>
          <a:p>
            <a:r>
              <a:rPr lang="en-US" sz="1800" dirty="0" smtClean="0">
                <a:ea typeface="ＭＳ Ｐゴシック" pitchFamily="-106" charset="-128"/>
              </a:rPr>
              <a:t>2. Collect network requirements from scientists and Program Office</a:t>
            </a:r>
          </a:p>
          <a:p>
            <a:r>
              <a:rPr lang="en-US" dirty="0" smtClean="0"/>
              <a:t>Structure</a:t>
            </a:r>
          </a:p>
          <a:p>
            <a:r>
              <a:rPr lang="en-US" sz="1800" dirty="0" smtClean="0">
                <a:ea typeface="ＭＳ Ｐゴシック" pitchFamily="-106" charset="-128"/>
              </a:rPr>
              <a:t>Elicit information from managers, scientists and network users regarding usage patterns, science process, instruments and facilities – codify in “Case Studies”</a:t>
            </a:r>
          </a:p>
          <a:p>
            <a:r>
              <a:rPr lang="en-US" sz="1800" dirty="0" smtClean="0"/>
              <a:t>Case studies focus on two different aspects of the science</a:t>
            </a:r>
          </a:p>
          <a:p>
            <a:pPr lvl="2"/>
            <a:r>
              <a:rPr lang="en-US" sz="1400" b="1" dirty="0" smtClean="0">
                <a:ea typeface="ＭＳ Ｐゴシック" pitchFamily="-106" charset="-128"/>
              </a:rPr>
              <a:t>Instruments and Facilities </a:t>
            </a:r>
            <a:r>
              <a:rPr lang="en-US" sz="1400" dirty="0" smtClean="0">
                <a:ea typeface="ＭＳ Ｐゴシック" pitchFamily="-106" charset="-128"/>
              </a:rPr>
              <a:t>– the “hardware” of science</a:t>
            </a:r>
          </a:p>
          <a:p>
            <a:pPr lvl="2"/>
            <a:r>
              <a:rPr lang="en-US" sz="1400" b="1" dirty="0" smtClean="0"/>
              <a:t>Process of Science </a:t>
            </a:r>
            <a:r>
              <a:rPr lang="en-US" sz="1400" dirty="0" smtClean="0"/>
              <a:t>– the way in which the Instruments and Facilities are used in the conduct of the science</a:t>
            </a:r>
            <a:endParaRPr lang="en-US" sz="1400" dirty="0" smtClean="0">
              <a:ea typeface="ＭＳ Ｐゴシック" pitchFamily="-106" charset="-128"/>
            </a:endParaRPr>
          </a:p>
          <a:p>
            <a:pPr lvl="2"/>
            <a:r>
              <a:rPr lang="en-US" sz="1800" dirty="0" smtClean="0">
                <a:ea typeface="ＭＳ Ｐゴシック" pitchFamily="-106" charset="-128"/>
              </a:rPr>
              <a:t>Synthesize network requirements from the Case Studies</a:t>
            </a:r>
          </a:p>
          <a:p>
            <a:endParaRPr lang="en-US" dirty="0" smtClean="0"/>
          </a:p>
          <a:p>
            <a:pPr>
              <a:buFont typeface="Arial"/>
              <a:buChar char="•"/>
            </a:pPr>
            <a:r>
              <a:rPr lang="en-US" dirty="0" err="1" smtClean="0"/>
              <a:t>ESnet’s</a:t>
            </a:r>
            <a:r>
              <a:rPr lang="en-US" dirty="0" smtClean="0"/>
              <a:t> core mission is to serve the DOE/SC science programs</a:t>
            </a:r>
          </a:p>
          <a:p>
            <a:pPr lvl="2"/>
            <a:r>
              <a:rPr lang="en-US" sz="1800" dirty="0" smtClean="0"/>
              <a:t>Large-scale data movement</a:t>
            </a:r>
          </a:p>
          <a:p>
            <a:pPr lvl="2"/>
            <a:r>
              <a:rPr lang="en-US" sz="1800" dirty="0" smtClean="0"/>
              <a:t>Network services to enable science</a:t>
            </a:r>
          </a:p>
          <a:p>
            <a:pPr>
              <a:buFont typeface="Arial"/>
              <a:buChar char="•"/>
            </a:pPr>
            <a:r>
              <a:rPr lang="en-US" dirty="0" smtClean="0"/>
              <a:t>Network implications arise from the conduct of science</a:t>
            </a:r>
          </a:p>
          <a:p>
            <a:pPr lvl="2"/>
            <a:r>
              <a:rPr lang="en-US" sz="1800" dirty="0" smtClean="0"/>
              <a:t>Science instruments and facilities</a:t>
            </a:r>
          </a:p>
          <a:p>
            <a:pPr lvl="2"/>
            <a:r>
              <a:rPr lang="en-US" sz="1800" dirty="0" smtClean="0"/>
              <a:t>Process of science</a:t>
            </a:r>
          </a:p>
          <a:p>
            <a:pPr lvl="2"/>
            <a:r>
              <a:rPr lang="en-US" sz="1800" dirty="0" smtClean="0"/>
              <a:t>How will these change over time?</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63</a:t>
            </a:fld>
            <a:endParaRPr lang="en-US" dirty="0"/>
          </a:p>
        </p:txBody>
      </p:sp>
    </p:spTree>
    <p:extLst>
      <p:ext uri="{BB962C8B-B14F-4D97-AF65-F5344CB8AC3E}">
        <p14:creationId xmlns:p14="http://schemas.microsoft.com/office/powerpoint/2010/main" val="385946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err="1" smtClean="0">
                <a:solidFill>
                  <a:schemeClr val="tx1"/>
                </a:solidFill>
                <a:latin typeface="+mn-lt"/>
                <a:ea typeface="ＭＳ Ｐゴシック" pitchFamily="-108" charset="-128"/>
                <a:cs typeface="+mn-cs"/>
              </a:rPr>
              <a:t>Beamline</a:t>
            </a:r>
            <a:r>
              <a:rPr lang="en-US" sz="1200" kern="1200" dirty="0" smtClean="0">
                <a:solidFill>
                  <a:schemeClr val="tx1"/>
                </a:solidFill>
                <a:latin typeface="+mn-lt"/>
                <a:ea typeface="ＭＳ Ｐゴシック" pitchFamily="-108" charset="-128"/>
                <a:cs typeface="+mn-cs"/>
              </a:rPr>
              <a:t> 8.3.2 at the Advanced Light Source is a Synchrotron-based Hard X-ray Micro-Tomography instrument. It allows non-destructive 3-Dimensional imaging of solid objects at a resolution of approximately 1 micron.</a:t>
            </a:r>
          </a:p>
          <a:p>
            <a:pPr lvl="2"/>
            <a:endParaRPr lang="en-US" dirty="0" smtClean="0"/>
          </a:p>
          <a:p>
            <a:pPr lvl="2"/>
            <a:r>
              <a:rPr lang="en-US" dirty="0" smtClean="0"/>
              <a:t>10</a:t>
            </a:r>
            <a:r>
              <a:rPr lang="en-US" baseline="30000" dirty="0" smtClean="0"/>
              <a:t>6</a:t>
            </a:r>
            <a:r>
              <a:rPr lang="en-US" dirty="0" smtClean="0"/>
              <a:t> increase in data output compared to previous generation</a:t>
            </a:r>
          </a:p>
          <a:p>
            <a:pPr lvl="2"/>
            <a:r>
              <a:rPr lang="en-US" dirty="0" smtClean="0"/>
              <a:t>8 </a:t>
            </a:r>
            <a:r>
              <a:rPr lang="en-US" dirty="0" err="1" smtClean="0"/>
              <a:t>Gbps</a:t>
            </a:r>
            <a:r>
              <a:rPr lang="en-US" dirty="0" smtClean="0"/>
              <a:t> flows to supercomputer for real-time analysis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295444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workshops for all six program offices within the DOE office of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80660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succinctly</a:t>
            </a:r>
            <a:r>
              <a:rPr lang="en-US" baseline="0" dirty="0" smtClean="0"/>
              <a:t> describes </a:t>
            </a:r>
            <a:r>
              <a:rPr lang="en-US" dirty="0" smtClean="0"/>
              <a:t>what the end</a:t>
            </a:r>
            <a:r>
              <a:rPr lang="en-US" baseline="0" dirty="0" smtClean="0"/>
              <a:t> to end data path must achieve – network, hosts, storage, application</a:t>
            </a:r>
            <a:endParaRPr lang="en-US" dirty="0" smtClean="0"/>
          </a:p>
          <a:p>
            <a:r>
              <a:rPr lang="en-US" dirty="0" smtClean="0"/>
              <a:t>Green: &lt;=</a:t>
            </a:r>
            <a:r>
              <a:rPr lang="en-US" baseline="0" dirty="0" smtClean="0"/>
              <a:t> 100Mbps Throughput (almost all domestic locations can do this) – less than Fast Ethernet!</a:t>
            </a:r>
          </a:p>
          <a:p>
            <a:r>
              <a:rPr lang="en-US" baseline="0" dirty="0" smtClean="0"/>
              <a:t>Black: 100Mbps to 10Gbps Throughput (most major research institutions can do this, if its running clean)</a:t>
            </a:r>
          </a:p>
          <a:p>
            <a:r>
              <a:rPr lang="en-US" baseline="0" dirty="0" smtClean="0"/>
              <a:t>Blue 10Gbps to 100Gbps Throughput (emerging at major locations)</a:t>
            </a:r>
          </a:p>
          <a:p>
            <a:r>
              <a:rPr lang="en-US" baseline="0" dirty="0" smtClean="0"/>
              <a:t>Orange &gt; 100Gbps Throughput (future for many)</a:t>
            </a:r>
          </a:p>
          <a:p>
            <a:r>
              <a:rPr lang="en-US" baseline="0" dirty="0" smtClean="0"/>
              <a:t>Note: 1TB/hour and 100TB/week fit easily within 10G of throughput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324830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493715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97313"/>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11/19/14</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image" Target="../media/image22.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engage@es.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engage@es.ne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engage@e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engage@es.n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hyperlink" Target="http://people.ucsc.edu/~warner/buff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engage@es.ne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hyperlink" Target="http://stats.es.net/ServicesDirectory/" TargetMode="External"/><Relationship Id="rId4" Type="http://schemas.openxmlformats.org/officeDocument/2006/relationships/image" Target="../media/image39.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hyperlink" Target="http://ps-dashboard.es.net" TargetMode="External"/><Relationship Id="rId4" Type="http://schemas.openxmlformats.org/officeDocument/2006/relationships/image" Target="../media/image40.png"/><Relationship Id="rId5"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engage@es.n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mailto:engage@es.ne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engage@es.ne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mailto:engage@es.n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emf"/><Relationship Id="rId10"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mailto:engage@es.ne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engage@es.n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mailto:engage@es.ne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mailto:engage@es.ne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3" Type="http://schemas.openxmlformats.org/officeDocument/2006/relationships/hyperlink" Target="http://www.bro-ids.org/documentation/cluster.html"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bro-ids.or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engage@e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3" Type="http://schemas.openxmlformats.org/officeDocument/2006/relationships/hyperlink" Target="http://www.es.net/about/science-requirements/network-requirements-reviews/"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jpg"/><Relationship Id="rId8" Type="http://schemas.openxmlformats.org/officeDocument/2006/relationships/image" Target="../media/image50.jpg"/><Relationship Id="rId9"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mailto:engage@es.ne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mailto:engage@es.net"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52.gif"/><Relationship Id="rId5" Type="http://schemas.openxmlformats.org/officeDocument/2006/relationships/image" Target="../media/image53.png"/><Relationship Id="rId6" Type="http://schemas.openxmlformats.org/officeDocument/2006/relationships/hyperlink" Target="mailto:engage@es.net" TargetMode="External"/><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8.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https://gab.es.net/mailman/listinfo/sciencedmz"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engage@e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hyperlink" Target="mailto:engage@es.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smtClean="0"/>
              <a:t>The Science DMZ: </a:t>
            </a:r>
            <a:br>
              <a:rPr lang="en-US" dirty="0" smtClean="0"/>
            </a:br>
            <a:r>
              <a:rPr lang="en-US" dirty="0" smtClean="0"/>
              <a:t>A Network Design Pattern for Data-Intensive Science</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p>
          <a:p>
            <a:pPr>
              <a:spcBef>
                <a:spcPts val="300"/>
              </a:spcBef>
              <a:spcAft>
                <a:spcPts val="300"/>
              </a:spcAft>
            </a:pPr>
            <a:r>
              <a:rPr lang="en-US" sz="1800" dirty="0">
                <a:latin typeface="Arial Narrow" charset="0"/>
              </a:rPr>
              <a:t>Science Engagement Engineer, ESnet</a:t>
            </a:r>
          </a:p>
          <a:p>
            <a:pPr>
              <a:spcBef>
                <a:spcPts val="300"/>
              </a:spcBef>
              <a:spcAft>
                <a:spcPts val="300"/>
              </a:spcAft>
            </a:pPr>
            <a:r>
              <a:rPr lang="en-US" sz="1800" dirty="0">
                <a:latin typeface="Arial Narrow" charset="0"/>
              </a:rPr>
              <a:t>Lawrence Berkeley National Laboratory</a:t>
            </a:r>
          </a:p>
        </p:txBody>
      </p:sp>
      <p:sp>
        <p:nvSpPr>
          <p:cNvPr id="6" name="Text Placeholder 5"/>
          <p:cNvSpPr>
            <a:spLocks noGrp="1"/>
          </p:cNvSpPr>
          <p:nvPr>
            <p:ph type="body" sz="quarter" idx="13"/>
          </p:nvPr>
        </p:nvSpPr>
        <p:spPr/>
        <p:txBody>
          <a:bodyPr/>
          <a:lstStyle/>
          <a:p>
            <a:pPr>
              <a:spcBef>
                <a:spcPct val="20000"/>
              </a:spcBef>
            </a:pPr>
            <a:r>
              <a:rPr lang="en-US" dirty="0">
                <a:solidFill>
                  <a:schemeClr val="accent5"/>
                </a:solidFill>
              </a:rPr>
              <a:t>New Mexico Technology in Education (NMTIE)</a:t>
            </a:r>
          </a:p>
          <a:p>
            <a:pPr>
              <a:spcBef>
                <a:spcPct val="20000"/>
              </a:spcBef>
            </a:pPr>
            <a:r>
              <a:rPr lang="en-US" dirty="0">
                <a:solidFill>
                  <a:schemeClr val="accent5"/>
                </a:solidFill>
              </a:rPr>
              <a:t>November 19</a:t>
            </a:r>
            <a:r>
              <a:rPr lang="en-US" baseline="30000" dirty="0">
                <a:solidFill>
                  <a:schemeClr val="accent5"/>
                </a:solidFill>
              </a:rPr>
              <a:t>th</a:t>
            </a:r>
            <a:r>
              <a:rPr lang="en-US" dirty="0">
                <a:solidFill>
                  <a:schemeClr val="accent5"/>
                </a:solidFill>
              </a:rPr>
              <a:t>, 2014</a:t>
            </a:r>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a:bodyPr>
          <a:lstStyle/>
          <a:p>
            <a:r>
              <a:rPr lang="en-US" sz="4000" dirty="0" smtClean="0">
                <a:latin typeface="Arial" pitchFamily="-112" charset="0"/>
                <a:ea typeface="ＭＳ Ｐゴシック" pitchFamily="-112" charset="-128"/>
              </a:rPr>
              <a:t>Understanding Data Trends</a:t>
            </a:r>
            <a:endParaRPr lang="en-US" sz="4000" dirty="0"/>
          </a:p>
        </p:txBody>
      </p:sp>
      <p:pic>
        <p:nvPicPr>
          <p:cNvPr id="6" name="Content Placeholder 5" descr="user-taxonomy-axes-v5b.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4211" b="33277"/>
          <a:stretch/>
        </p:blipFill>
        <p:spPr>
          <a:xfrm>
            <a:off x="245542" y="1173437"/>
            <a:ext cx="8611499" cy="4735993"/>
          </a:xfrm>
        </p:spPr>
      </p:pic>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46618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47638"/>
            <a:ext cx="8267701" cy="999865"/>
          </a:xfrm>
        </p:spPr>
        <p:txBody>
          <a:bodyPr/>
          <a:lstStyle/>
          <a:p>
            <a:r>
              <a:rPr lang="en-US" sz="3200" dirty="0" smtClean="0"/>
              <a:t>Data Mobility </a:t>
            </a:r>
            <a:r>
              <a:rPr lang="en-US" sz="3200" dirty="0"/>
              <a:t>i</a:t>
            </a:r>
            <a:r>
              <a:rPr lang="en-US" sz="3200" dirty="0" smtClean="0"/>
              <a:t>n a Given </a:t>
            </a:r>
            <a:r>
              <a:rPr lang="en-US" sz="3200" dirty="0"/>
              <a:t>T</a:t>
            </a:r>
            <a:r>
              <a:rPr lang="en-US" sz="3200" dirty="0" smtClean="0"/>
              <a:t>ime </a:t>
            </a:r>
            <a:r>
              <a:rPr lang="en-US" sz="3200" dirty="0"/>
              <a:t>I</a:t>
            </a:r>
            <a:r>
              <a:rPr lang="en-US" sz="3200" dirty="0" smtClean="0"/>
              <a:t>nterval</a:t>
            </a:r>
            <a:endParaRPr lang="en-US" sz="3200" dirty="0"/>
          </a:p>
        </p:txBody>
      </p:sp>
      <p:sp>
        <p:nvSpPr>
          <p:cNvPr id="7" name="Text Box 1030"/>
          <p:cNvSpPr txBox="1">
            <a:spLocks noChangeArrowheads="1"/>
          </p:cNvSpPr>
          <p:nvPr/>
        </p:nvSpPr>
        <p:spPr bwMode="auto">
          <a:xfrm>
            <a:off x="1130300" y="5176839"/>
            <a:ext cx="8026400" cy="120031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dirty="0">
                <a:latin typeface="Helvetica" pitchFamily="-112" charset="0"/>
              </a:rPr>
              <a:t>This table available </a:t>
            </a:r>
            <a:r>
              <a:rPr lang="en-US" dirty="0" smtClean="0">
                <a:latin typeface="Helvetica" pitchFamily="-112" charset="0"/>
              </a:rPr>
              <a:t>at:</a:t>
            </a:r>
          </a:p>
          <a:p>
            <a:pPr>
              <a:spcBef>
                <a:spcPct val="50000"/>
              </a:spcBef>
            </a:pPr>
            <a:r>
              <a:rPr lang="en-US" dirty="0" smtClean="0">
                <a:latin typeface="Helvetica" pitchFamily="-112" charset="0"/>
                <a:hlinkClick r:id="rId3"/>
              </a:rPr>
              <a:t>http</a:t>
            </a:r>
            <a:r>
              <a:rPr lang="en-US" dirty="0">
                <a:latin typeface="Helvetica" pitchFamily="-112" charset="0"/>
                <a:hlinkClick r:id="rId3"/>
              </a:rPr>
              <a:t>://fasterdata.es.net/fasterdata-home/requirements-and-expectations</a:t>
            </a:r>
            <a:r>
              <a:rPr lang="en-US" dirty="0" smtClean="0">
                <a:latin typeface="Helvetica" pitchFamily="-112" charset="0"/>
                <a:hlinkClick r:id="rId3"/>
              </a:rPr>
              <a:t>/</a:t>
            </a:r>
            <a:endParaRPr lang="en-US" dirty="0">
              <a:latin typeface="Helvetica" pitchFamily="-112" charset="0"/>
            </a:endParaRPr>
          </a:p>
          <a:p>
            <a:pPr>
              <a:spcBef>
                <a:spcPct val="50000"/>
              </a:spcBef>
            </a:pPr>
            <a:endParaRPr lang="en-US" dirty="0" smtClean="0">
              <a:latin typeface="Helvetica" pitchFamily="-112" charset="0"/>
            </a:endParaRPr>
          </a:p>
        </p:txBody>
      </p:sp>
      <p:pic>
        <p:nvPicPr>
          <p:cNvPr id="8" name="Picture 7" descr="rat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748" y="1147503"/>
            <a:ext cx="8740488" cy="4029336"/>
          </a:xfrm>
          <a:prstGeom prst="rect">
            <a:avLst/>
          </a:prstGeom>
        </p:spPr>
      </p:pic>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826274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612900"/>
            <a:ext cx="8229600" cy="4703763"/>
          </a:xfrm>
        </p:spPr>
        <p:txBody>
          <a:bodyPr>
            <a:normAutofit/>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is not about supercomputer interconnects</a:t>
            </a:r>
          </a:p>
          <a:p>
            <a:pPr lvl="2"/>
            <a:r>
              <a:rPr lang="en-US" sz="1800" dirty="0" smtClean="0">
                <a:sym typeface="Wingdings"/>
              </a:rPr>
              <a:t>This is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a:t>Like it or not, TCP is used for the vast majority of data transfer </a:t>
            </a:r>
            <a:r>
              <a:rPr lang="en-US" dirty="0" smtClean="0"/>
              <a:t>applications (more than 95% of ESnet traffic is TCP)</a:t>
            </a:r>
          </a:p>
        </p:txBody>
      </p:sp>
      <p:sp>
        <p:nvSpPr>
          <p:cNvPr id="5"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Working With TCP In Practice</a:t>
            </a:r>
            <a:endParaRPr lang="en-US" sz="3200" dirty="0"/>
          </a:p>
        </p:txBody>
      </p:sp>
      <p:sp>
        <p:nvSpPr>
          <p:cNvPr id="3" name="Content Placeholder 2"/>
          <p:cNvSpPr>
            <a:spLocks noGrp="1"/>
          </p:cNvSpPr>
          <p:nvPr>
            <p:ph idx="1"/>
          </p:nvPr>
        </p:nvSpPr>
        <p:spPr>
          <a:xfrm>
            <a:off x="457200" y="1519806"/>
            <a:ext cx="8229600" cy="4830772"/>
          </a:xfrm>
        </p:spPr>
        <p:txBody>
          <a:bodyPr>
            <a:normAutofit/>
          </a:bodyPr>
          <a:lstStyle/>
          <a:p>
            <a:r>
              <a:rPr lang="en-US" dirty="0" smtClean="0"/>
              <a:t>Far easier to support TCP than to fix TCP</a:t>
            </a:r>
          </a:p>
          <a:p>
            <a:pPr lvl="1"/>
            <a:r>
              <a:rPr lang="en-US" dirty="0" smtClean="0"/>
              <a:t>People have been trying to fix TCP for years – limited success</a:t>
            </a:r>
          </a:p>
          <a:p>
            <a:pPr lvl="1"/>
            <a:r>
              <a:rPr lang="en-US" dirty="0" smtClean="0"/>
              <a:t>Like </a:t>
            </a:r>
            <a:r>
              <a:rPr lang="en-US" dirty="0"/>
              <a:t>it or </a:t>
            </a:r>
            <a:r>
              <a:rPr lang="en-US" dirty="0" smtClean="0"/>
              <a:t>not we’re stuck with TCP in the general case</a:t>
            </a:r>
          </a:p>
          <a:p>
            <a:r>
              <a:rPr lang="en-US" dirty="0" smtClean="0"/>
              <a:t>Pragmatically speaking, we must accommodate TCP</a:t>
            </a:r>
          </a:p>
          <a:p>
            <a:pPr lvl="1"/>
            <a:r>
              <a:rPr lang="en-US" dirty="0" smtClean="0"/>
              <a:t>Sufficient bandwidth to avoid congestion</a:t>
            </a:r>
          </a:p>
          <a:p>
            <a:pPr lvl="1"/>
            <a:r>
              <a:rPr lang="en-US" dirty="0" smtClean="0"/>
              <a:t>Zero packet loss</a:t>
            </a:r>
          </a:p>
          <a:p>
            <a:pPr lvl="1"/>
            <a:r>
              <a:rPr lang="en-US" dirty="0" smtClean="0"/>
              <a:t>Verifiable infrastructure</a:t>
            </a:r>
          </a:p>
          <a:p>
            <a:pPr lvl="2"/>
            <a:r>
              <a:rPr lang="en-US" dirty="0" smtClean="0"/>
              <a:t>Networks are complex</a:t>
            </a:r>
          </a:p>
          <a:p>
            <a:pPr lvl="2"/>
            <a:r>
              <a:rPr lang="en-US" dirty="0" smtClean="0"/>
              <a:t>Must be </a:t>
            </a:r>
            <a:r>
              <a:rPr lang="en-US" dirty="0"/>
              <a:t>able to </a:t>
            </a:r>
            <a:r>
              <a:rPr lang="en-US" dirty="0" smtClean="0"/>
              <a:t>locate problems quickly</a:t>
            </a:r>
            <a:endParaRPr lang="en-US" dirty="0"/>
          </a:p>
          <a:p>
            <a:pPr lvl="2"/>
            <a:r>
              <a:rPr lang="en-US" dirty="0" smtClean="0"/>
              <a:t>Small </a:t>
            </a:r>
            <a:r>
              <a:rPr lang="en-US" dirty="0"/>
              <a:t>footprint is a huge win – small number of devices so that problem isolation is tractable</a:t>
            </a: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563875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417638"/>
            <a:ext cx="8229600" cy="4886325"/>
          </a:xfrm>
        </p:spPr>
        <p:txBody>
          <a:bodyPr>
            <a:normAutofit/>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is critical</a:t>
            </a:r>
          </a:p>
          <a:p>
            <a:pPr lvl="1"/>
            <a:r>
              <a:rPr lang="en-US" dirty="0" smtClean="0"/>
              <a:t>Large laboratories and universities have extensive IT deployments</a:t>
            </a:r>
          </a:p>
          <a:p>
            <a:pPr lvl="1"/>
            <a:r>
              <a:rPr lang="en-US" dirty="0" smtClean="0"/>
              <a:t>Drastic change is prohibitively difficult</a:t>
            </a:r>
          </a:p>
          <a:p>
            <a:r>
              <a:rPr lang="en-US" dirty="0"/>
              <a:t>Cybersecurity – defensible without compromising </a:t>
            </a:r>
            <a:r>
              <a:rPr lang="en-US" dirty="0" smtClean="0"/>
              <a:t>performance</a:t>
            </a:r>
          </a:p>
          <a:p>
            <a:r>
              <a:rPr lang="en-US" dirty="0" smtClean="0"/>
              <a:t>Borrow ideas from traditional network security</a:t>
            </a:r>
          </a:p>
          <a:p>
            <a:pPr lvl="1"/>
            <a:r>
              <a:rPr lang="en-US" dirty="0" smtClean="0"/>
              <a:t>Traditional DMZ</a:t>
            </a:r>
          </a:p>
          <a:p>
            <a:pPr lvl="2"/>
            <a:r>
              <a:rPr lang="en-US" dirty="0"/>
              <a:t>S</a:t>
            </a:r>
            <a:r>
              <a:rPr lang="en-US" dirty="0" smtClean="0"/>
              <a:t>eparate enclave at network perimeter (“</a:t>
            </a:r>
            <a:r>
              <a:rPr lang="en-US" dirty="0"/>
              <a:t>Demilitarized </a:t>
            </a:r>
            <a:r>
              <a:rPr lang="en-US" dirty="0" smtClean="0"/>
              <a:t>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a:t>
            </a:r>
            <a:r>
              <a:rPr lang="en-US" dirty="0"/>
              <a:t> </a:t>
            </a:r>
            <a:r>
              <a:rPr lang="en-US" dirty="0" smtClean="0"/>
              <a:t>– </a:t>
            </a:r>
            <a:r>
              <a:rPr lang="en-US" b="1" i="1" dirty="0" smtClean="0"/>
              <a:t>Science DMZ</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609600" y="229594"/>
            <a:ext cx="7099300" cy="5184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smtClean="0"/>
              <a:t>The Science DMZ </a:t>
            </a:r>
            <a:r>
              <a:rPr lang="en-US" sz="3200" dirty="0" err="1" smtClean="0"/>
              <a:t>Superfecta</a:t>
            </a:r>
            <a:endParaRPr lang="en-US" sz="3200" dirty="0"/>
          </a:p>
        </p:txBody>
      </p:sp>
      <p:sp>
        <p:nvSpPr>
          <p:cNvPr id="2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
        <p:nvSpPr>
          <p:cNvPr id="19" name="TextBox 18"/>
          <p:cNvSpPr txBox="1"/>
          <p:nvPr/>
        </p:nvSpPr>
        <p:spPr>
          <a:xfrm>
            <a:off x="479588" y="2898770"/>
            <a:ext cx="2455523"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a:t>
            </a:r>
            <a:r>
              <a:rPr lang="en-US" sz="1400" dirty="0"/>
              <a:t>for data transfer</a:t>
            </a:r>
          </a:p>
          <a:p>
            <a:pPr marL="285750" indent="-285750">
              <a:buFont typeface="Arial"/>
              <a:buChar char="•"/>
            </a:pPr>
            <a:r>
              <a:rPr lang="en-US" sz="1400" dirty="0"/>
              <a:t>Proper tools</a:t>
            </a:r>
          </a:p>
        </p:txBody>
      </p:sp>
      <p:sp>
        <p:nvSpPr>
          <p:cNvPr id="20" name="TextBox 19"/>
          <p:cNvSpPr txBox="1"/>
          <p:nvPr/>
        </p:nvSpPr>
        <p:spPr>
          <a:xfrm>
            <a:off x="6722882" y="2726387"/>
            <a:ext cx="2421118" cy="1661994"/>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26" name="TextBox 25"/>
          <p:cNvSpPr txBox="1"/>
          <p:nvPr/>
        </p:nvSpPr>
        <p:spPr>
          <a:xfrm>
            <a:off x="3391693" y="5255419"/>
            <a:ext cx="3144824" cy="1231106"/>
          </a:xfrm>
          <a:prstGeom prst="rect">
            <a:avLst/>
          </a:prstGeom>
          <a:noFill/>
        </p:spPr>
        <p:txBody>
          <a:bodyPr wrap="square" rtlCol="0">
            <a:spAutoFit/>
          </a:bodyPr>
          <a:lstStyle/>
          <a:p>
            <a:r>
              <a:rPr lang="en-US" dirty="0" smtClean="0"/>
              <a:t>Science DMZ</a:t>
            </a:r>
          </a:p>
          <a:p>
            <a:pPr marL="285750" indent="-285750">
              <a:buFont typeface="Arial"/>
              <a:buChar char="•"/>
            </a:pPr>
            <a:r>
              <a:rPr lang="en-US" sz="1400" dirty="0" smtClean="0"/>
              <a:t>Dedicated location for DTN</a:t>
            </a:r>
          </a:p>
          <a:p>
            <a:pPr marL="285750" indent="-285750">
              <a:buFont typeface="Arial"/>
              <a:buChar char="•"/>
            </a:pPr>
            <a:r>
              <a:rPr lang="en-US" sz="1400" dirty="0" smtClean="0"/>
              <a:t>Proper security </a:t>
            </a:r>
          </a:p>
          <a:p>
            <a:pPr marL="285750" indent="-285750">
              <a:buFont typeface="Arial"/>
              <a:buChar char="•"/>
            </a:pPr>
            <a:r>
              <a:rPr lang="en-US" sz="1400" dirty="0" smtClean="0"/>
              <a:t>Easy to deploy - no </a:t>
            </a:r>
            <a:r>
              <a:rPr lang="en-US" sz="1400" dirty="0"/>
              <a:t>need to redesign the whole </a:t>
            </a:r>
            <a:r>
              <a:rPr lang="en-US" sz="1400" dirty="0" smtClean="0"/>
              <a:t>network</a:t>
            </a:r>
            <a:endParaRPr lang="en-US" sz="1400" dirty="0"/>
          </a:p>
        </p:txBody>
      </p:sp>
      <p:grpSp>
        <p:nvGrpSpPr>
          <p:cNvPr id="30" name="Group 29"/>
          <p:cNvGrpSpPr/>
          <p:nvPr/>
        </p:nvGrpSpPr>
        <p:grpSpPr>
          <a:xfrm>
            <a:off x="4711701" y="2603927"/>
            <a:ext cx="2179449" cy="1930400"/>
            <a:chOff x="3948446" y="3263045"/>
            <a:chExt cx="2778125" cy="2528156"/>
          </a:xfrm>
        </p:grpSpPr>
        <p:sp>
          <p:nvSpPr>
            <p:cNvPr id="31" name="Freeform 30"/>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2" name="TextBox 31"/>
            <p:cNvSpPr txBox="1"/>
            <p:nvPr/>
          </p:nvSpPr>
          <p:spPr>
            <a:xfrm>
              <a:off x="4796172" y="3987800"/>
              <a:ext cx="1930399" cy="967394"/>
            </a:xfrm>
            <a:prstGeom prst="rect">
              <a:avLst/>
            </a:prstGeom>
            <a:noFill/>
          </p:spPr>
          <p:txBody>
            <a:bodyPr wrap="square" rtlCol="0">
              <a:spAutoFit/>
            </a:bodyPr>
            <a:lstStyle/>
            <a:p>
              <a:pPr algn="ctr"/>
              <a:r>
                <a:rPr lang="en-US" sz="1400" dirty="0" smtClean="0">
                  <a:solidFill>
                    <a:srgbClr val="58585B"/>
                  </a:solidFill>
                </a:rPr>
                <a:t>Performance Testing &amp; Measurement</a:t>
              </a:r>
              <a:endParaRPr lang="en-US" sz="1400" dirty="0">
                <a:solidFill>
                  <a:srgbClr val="58585B"/>
                </a:solidFill>
              </a:endParaRPr>
            </a:p>
          </p:txBody>
        </p:sp>
      </p:grpSp>
      <p:grpSp>
        <p:nvGrpSpPr>
          <p:cNvPr id="33" name="Group 32"/>
          <p:cNvGrpSpPr/>
          <p:nvPr/>
        </p:nvGrpSpPr>
        <p:grpSpPr>
          <a:xfrm>
            <a:off x="2578100" y="2603927"/>
            <a:ext cx="2155056" cy="1930400"/>
            <a:chOff x="3835126" y="3263045"/>
            <a:chExt cx="2747031" cy="2528156"/>
          </a:xfrm>
        </p:grpSpPr>
        <p:sp>
          <p:nvSpPr>
            <p:cNvPr id="34" name="Freeform 3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5" name="TextBox 34"/>
            <p:cNvSpPr txBox="1"/>
            <p:nvPr/>
          </p:nvSpPr>
          <p:spPr>
            <a:xfrm>
              <a:off x="3835126" y="3988359"/>
              <a:ext cx="1930399" cy="967394"/>
            </a:xfrm>
            <a:prstGeom prst="rect">
              <a:avLst/>
            </a:prstGeom>
            <a:noFill/>
          </p:spPr>
          <p:txBody>
            <a:bodyPr wrap="square" rtlCol="0">
              <a:spAutoFit/>
            </a:bodyPr>
            <a:lstStyle/>
            <a:p>
              <a:pPr algn="ctr"/>
              <a:r>
                <a:rPr lang="en-US" sz="1400" dirty="0" smtClean="0"/>
                <a:t>Dedicated Systems for Data Transfer</a:t>
              </a:r>
              <a:endParaRPr lang="en-US" sz="1400" dirty="0"/>
            </a:p>
          </p:txBody>
        </p:sp>
      </p:grpSp>
      <p:grpSp>
        <p:nvGrpSpPr>
          <p:cNvPr id="36" name="Group 35"/>
          <p:cNvGrpSpPr/>
          <p:nvPr/>
        </p:nvGrpSpPr>
        <p:grpSpPr>
          <a:xfrm>
            <a:off x="3678623" y="1726213"/>
            <a:ext cx="2066156" cy="1930400"/>
            <a:chOff x="3948446" y="3263045"/>
            <a:chExt cx="2633711" cy="2528156"/>
          </a:xfrm>
        </p:grpSpPr>
        <p:sp>
          <p:nvSpPr>
            <p:cNvPr id="37" name="Freeform 36"/>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8" name="TextBox 37"/>
            <p:cNvSpPr txBox="1"/>
            <p:nvPr/>
          </p:nvSpPr>
          <p:spPr>
            <a:xfrm>
              <a:off x="4314442" y="3754943"/>
              <a:ext cx="1930399" cy="685237"/>
            </a:xfrm>
            <a:prstGeom prst="rect">
              <a:avLst/>
            </a:prstGeom>
            <a:noFill/>
          </p:spPr>
          <p:txBody>
            <a:bodyPr wrap="square" rtlCol="0">
              <a:spAutoFit/>
            </a:bodyPr>
            <a:lstStyle/>
            <a:p>
              <a:pPr algn="ctr"/>
              <a:r>
                <a:rPr lang="en-US" sz="1400" dirty="0" smtClean="0">
                  <a:solidFill>
                    <a:srgbClr val="58585B"/>
                  </a:solidFill>
                </a:rPr>
                <a:t>Engagement with Network Users</a:t>
              </a:r>
              <a:endParaRPr lang="en-US" sz="1400" dirty="0">
                <a:solidFill>
                  <a:srgbClr val="58585B"/>
                </a:solidFill>
              </a:endParaRPr>
            </a:p>
          </p:txBody>
        </p:sp>
      </p:grpSp>
      <p:grpSp>
        <p:nvGrpSpPr>
          <p:cNvPr id="39" name="Group 38"/>
          <p:cNvGrpSpPr/>
          <p:nvPr/>
        </p:nvGrpSpPr>
        <p:grpSpPr>
          <a:xfrm>
            <a:off x="3678623" y="3406602"/>
            <a:ext cx="2066156" cy="1930400"/>
            <a:chOff x="3948446" y="3263045"/>
            <a:chExt cx="2633711" cy="2528156"/>
          </a:xfrm>
        </p:grpSpPr>
        <p:sp>
          <p:nvSpPr>
            <p:cNvPr id="40" name="Freeform 39"/>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A7A9AB">
                <a:alpha val="50000"/>
              </a:srgb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41" name="TextBox 40"/>
            <p:cNvSpPr txBox="1"/>
            <p:nvPr/>
          </p:nvSpPr>
          <p:spPr>
            <a:xfrm>
              <a:off x="4327450" y="4513932"/>
              <a:ext cx="1930399" cy="685237"/>
            </a:xfrm>
            <a:prstGeom prst="rect">
              <a:avLst/>
            </a:prstGeom>
            <a:noFill/>
          </p:spPr>
          <p:txBody>
            <a:bodyPr wrap="square" rtlCol="0">
              <a:spAutoFit/>
            </a:bodyPr>
            <a:lstStyle/>
            <a:p>
              <a:pPr algn="ctr"/>
              <a:r>
                <a:rPr lang="en-US" sz="1400" dirty="0" smtClean="0"/>
                <a:t>Network Architecture</a:t>
              </a:r>
              <a:endParaRPr lang="en-US" sz="1400" dirty="0"/>
            </a:p>
          </p:txBody>
        </p:sp>
      </p:grpSp>
      <p:sp>
        <p:nvSpPr>
          <p:cNvPr id="42" name="TextBox 41"/>
          <p:cNvSpPr txBox="1"/>
          <p:nvPr/>
        </p:nvSpPr>
        <p:spPr>
          <a:xfrm>
            <a:off x="3487158" y="748000"/>
            <a:ext cx="3290699" cy="1015663"/>
          </a:xfrm>
          <a:prstGeom prst="rect">
            <a:avLst/>
          </a:prstGeom>
          <a:noFill/>
        </p:spPr>
        <p:txBody>
          <a:bodyPr wrap="square" rtlCol="0">
            <a:spAutoFit/>
          </a:bodyPr>
          <a:lstStyle/>
          <a:p>
            <a:pPr marL="0" lvl="1"/>
            <a:r>
              <a:rPr lang="en-US" dirty="0" smtClean="0"/>
              <a:t>Engagement</a:t>
            </a:r>
          </a:p>
          <a:p>
            <a:pPr marL="285750" indent="-285750">
              <a:buFont typeface="Arial"/>
              <a:buChar char="•"/>
            </a:pPr>
            <a:r>
              <a:rPr lang="en-US" sz="1400" dirty="0" smtClean="0"/>
              <a:t>Partnerships</a:t>
            </a:r>
          </a:p>
          <a:p>
            <a:pPr marL="285750" indent="-285750">
              <a:buFont typeface="Arial"/>
              <a:buChar char="•"/>
            </a:pPr>
            <a:r>
              <a:rPr lang="en-US" sz="1400" dirty="0" smtClean="0"/>
              <a:t>Education &amp; Consulting</a:t>
            </a:r>
          </a:p>
          <a:p>
            <a:pPr marL="285750" indent="-285750">
              <a:buFont typeface="Arial"/>
              <a:buChar char="•"/>
            </a:pPr>
            <a:r>
              <a:rPr lang="en-US" sz="1400" dirty="0" smtClean="0"/>
              <a:t>Resources &amp; Knowledgebase</a:t>
            </a:r>
            <a:endParaRPr lang="en-US" sz="1400" dirty="0"/>
          </a:p>
        </p:txBody>
      </p:sp>
      <p:sp>
        <p:nvSpPr>
          <p:cNvPr id="43" name="Date Placeholder 3"/>
          <p:cNvSpPr txBox="1">
            <a:spLocks/>
          </p:cNvSpPr>
          <p:nvPr/>
        </p:nvSpPr>
        <p:spPr>
          <a:xfrm>
            <a:off x="6069930" y="6613560"/>
            <a:ext cx="2979710" cy="182562"/>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lumMod val="50000"/>
                  </a:schemeClr>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4C066DF-968D-2340-B25E-66D46178BCB9}" type="slidenum">
              <a:rPr lang="en-US" sz="800" smtClean="0">
                <a:solidFill>
                  <a:prstClr val="black"/>
                </a:solidFill>
                <a:latin typeface="Arial"/>
              </a:rPr>
              <a:pPr>
                <a:defRPr/>
              </a:pPr>
              <a:t>17</a:t>
            </a:fld>
            <a:r>
              <a:rPr lang="en-US" sz="800" smtClean="0">
                <a:solidFill>
                  <a:prstClr val="black"/>
                </a:solidFill>
                <a:latin typeface="Arial"/>
              </a:rPr>
              <a:t> – ESnet Science Engagement (</a:t>
            </a:r>
            <a:r>
              <a:rPr lang="en-US" sz="800" smtClean="0">
                <a:solidFill>
                  <a:prstClr val="black"/>
                </a:solidFill>
                <a:latin typeface="Arial"/>
                <a:hlinkClick r:id="rId3"/>
              </a:rPr>
              <a:t>engage@es.net</a:t>
            </a:r>
            <a:r>
              <a:rPr lang="en-US" sz="800" smtClean="0">
                <a:solidFill>
                  <a:prstClr val="black"/>
                </a:solidFill>
                <a:latin typeface="Arial"/>
              </a:rPr>
              <a:t>) - </a:t>
            </a:r>
            <a:fld id="{087BE274-2920-464F-BD83-825BA3315F3E}" type="datetime1">
              <a:rPr lang="en-US" sz="800" smtClean="0">
                <a:solidFill>
                  <a:prstClr val="black"/>
                </a:solidFill>
                <a:latin typeface="Arial"/>
              </a:rPr>
              <a:pPr>
                <a:defRPr/>
              </a:pPr>
              <a:t>11/19/14</a:t>
            </a:fld>
            <a:endParaRPr lang="en-US" sz="800" dirty="0">
              <a:solidFill>
                <a:prstClr val="black"/>
              </a:solidFill>
              <a:latin typeface="Arial"/>
            </a:endParaRPr>
          </a:p>
        </p:txBody>
      </p:sp>
      <p:sp>
        <p:nvSpPr>
          <p:cNvPr id="2" name="TextBox 1"/>
          <p:cNvSpPr txBox="1"/>
          <p:nvPr/>
        </p:nvSpPr>
        <p:spPr>
          <a:xfrm>
            <a:off x="2935111" y="2624667"/>
            <a:ext cx="184666" cy="400110"/>
          </a:xfrm>
          <a:prstGeom prst="rect">
            <a:avLst/>
          </a:prstGeom>
          <a:noFill/>
        </p:spPr>
        <p:txBody>
          <a:bodyPr wrap="none" rtlCol="0">
            <a:spAutoFit/>
          </a:bodyPr>
          <a:lstStyle/>
          <a:p>
            <a:pPr marL="228600" indent="-228600">
              <a:spcBef>
                <a:spcPts val="880"/>
              </a:spcBef>
              <a:buClr>
                <a:srgbClr val="2DB2CF"/>
              </a:buClr>
            </a:pPr>
            <a:endParaRPr lang="en-US" sz="2000" dirty="0" smtClean="0">
              <a:solidFill>
                <a:srgbClr val="58585B"/>
              </a:solidFill>
            </a:endParaRPr>
          </a:p>
        </p:txBody>
      </p:sp>
    </p:spTree>
    <p:extLst>
      <p:ext uri="{BB962C8B-B14F-4D97-AF65-F5344CB8AC3E}">
        <p14:creationId xmlns:p14="http://schemas.microsoft.com/office/powerpoint/2010/main" val="2491090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58585B"/>
                </a:solidFill>
              </a:rPr>
              <a:t>ESnet Overview</a:t>
            </a:r>
          </a:p>
          <a:p>
            <a:pPr>
              <a:buFont typeface="Arial"/>
              <a:buChar char="•"/>
            </a:pPr>
            <a:r>
              <a:rPr lang="en-US" dirty="0" smtClean="0">
                <a:solidFill>
                  <a:srgbClr val="58585B"/>
                </a:solidFill>
              </a:rPr>
              <a:t>Science DMZ Motivation and Introduction</a:t>
            </a:r>
          </a:p>
          <a:p>
            <a:pPr>
              <a:buFont typeface="Arial"/>
              <a:buChar char="•"/>
            </a:pPr>
            <a:r>
              <a:rPr lang="en-US" dirty="0" smtClean="0">
                <a:solidFill>
                  <a:srgbClr val="FF0000"/>
                </a:solidFill>
              </a:rPr>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Tree>
    <p:extLst>
      <p:ext uri="{BB962C8B-B14F-4D97-AF65-F5344CB8AC3E}">
        <p14:creationId xmlns:p14="http://schemas.microsoft.com/office/powerpoint/2010/main" val="604484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or Prototype Deployment</a:t>
            </a:r>
            <a:endParaRPr lang="en-US" sz="3200" dirty="0"/>
          </a:p>
        </p:txBody>
      </p:sp>
      <p:sp>
        <p:nvSpPr>
          <p:cNvPr id="3" name="Content Placeholder 2"/>
          <p:cNvSpPr>
            <a:spLocks noGrp="1"/>
          </p:cNvSpPr>
          <p:nvPr>
            <p:ph idx="1"/>
          </p:nvPr>
        </p:nvSpPr>
        <p:spPr/>
        <p:txBody>
          <a:bodyPr/>
          <a:lstStyle/>
          <a:p>
            <a:r>
              <a:rPr lang="en-US" dirty="0" smtClean="0"/>
              <a:t>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a:t>
            </a:r>
          </a:p>
          <a:p>
            <a:pPr lvl="1"/>
            <a:r>
              <a:rPr lang="en-US" dirty="0" smtClean="0"/>
              <a:t>Add-on to production infrastructure – lower risk</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ESnet Overview</a:t>
            </a:r>
          </a:p>
          <a:p>
            <a:pPr>
              <a:buFont typeface="Arial"/>
              <a:buChar char="•"/>
            </a:pPr>
            <a:r>
              <a:rPr lang="en-US" dirty="0" smtClean="0">
                <a:solidFill>
                  <a:srgbClr val="58585B"/>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Tree>
    <p:extLst>
      <p:ext uri="{BB962C8B-B14F-4D97-AF65-F5344CB8AC3E}">
        <p14:creationId xmlns:p14="http://schemas.microsoft.com/office/powerpoint/2010/main" val="8509819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416800" cy="1143000"/>
          </a:xfrm>
        </p:spPr>
        <p:txBody>
          <a:bodyPr/>
          <a:lstStyle/>
          <a:p>
            <a:r>
              <a:rPr lang="en-US" sz="3200" dirty="0"/>
              <a:t>Science </a:t>
            </a:r>
            <a:r>
              <a:rPr lang="en-US" sz="3200" dirty="0" smtClean="0"/>
              <a:t>DMZ Design Pattern (Abstract)</a:t>
            </a:r>
            <a:endParaRPr lang="en-US" sz="3200" dirty="0"/>
          </a:p>
        </p:txBody>
      </p:sp>
      <p:pic>
        <p:nvPicPr>
          <p:cNvPr id="6" name="Content Placeholder 5" descr="science-dmz-simple.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305" t="9838" r="18675" b="12887"/>
          <a:stretch/>
        </p:blipFill>
        <p:spPr>
          <a:xfrm rot="5400000">
            <a:off x="1950704" y="-511451"/>
            <a:ext cx="5268779" cy="822960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1491671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smtClean="0"/>
              <a:t>Local And Wide Area Data Flows</a:t>
            </a:r>
            <a:endParaRPr lang="en-US" sz="3200" dirty="0"/>
          </a:p>
        </p:txBody>
      </p:sp>
      <p:pic>
        <p:nvPicPr>
          <p:cNvPr id="7"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1057047" y="731248"/>
            <a:ext cx="10820553" cy="586828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Support For Multiple Projects</a:t>
            </a:r>
            <a:endParaRPr lang="en-US" sz="3200" dirty="0"/>
          </a:p>
        </p:txBody>
      </p:sp>
      <p:sp>
        <p:nvSpPr>
          <p:cNvPr id="3" name="Content Placeholder 2"/>
          <p:cNvSpPr>
            <a:spLocks noGrp="1"/>
          </p:cNvSpPr>
          <p:nvPr>
            <p:ph idx="1"/>
          </p:nvPr>
        </p:nvSpPr>
        <p:spPr/>
        <p:txBody>
          <a:bodyPr/>
          <a:lstStyle/>
          <a:p>
            <a:r>
              <a:rPr lang="en-US" dirty="0" smtClean="0"/>
              <a:t>Science DMZ architecture allows multiple projects to put DTNs in place</a:t>
            </a:r>
          </a:p>
          <a:p>
            <a:pPr lvl="1"/>
            <a:r>
              <a:rPr lang="en-US" dirty="0" smtClean="0"/>
              <a:t>Modular architecture</a:t>
            </a:r>
          </a:p>
          <a:p>
            <a:pPr lvl="1"/>
            <a:r>
              <a:rPr lang="en-US" dirty="0" smtClean="0"/>
              <a:t>Centralized location for data servers</a:t>
            </a:r>
          </a:p>
          <a:p>
            <a:r>
              <a:rPr lang="en-US" dirty="0" smtClean="0"/>
              <a:t>This may or may not work well depending on institutional politics</a:t>
            </a:r>
          </a:p>
          <a:p>
            <a:pPr lvl="1"/>
            <a:r>
              <a:rPr lang="en-US" dirty="0" smtClean="0"/>
              <a:t>Issues such as physical security can make this a non-starter</a:t>
            </a:r>
          </a:p>
          <a:p>
            <a:pPr lvl="1"/>
            <a:r>
              <a:rPr lang="en-US" dirty="0" smtClean="0"/>
              <a:t>On the other hand, some shops already have service models in place</a:t>
            </a:r>
          </a:p>
          <a:p>
            <a:r>
              <a:rPr lang="en-US" dirty="0" smtClean="0"/>
              <a:t>On balance, this can provide a cost savings – it depends</a:t>
            </a:r>
          </a:p>
          <a:p>
            <a:pPr lvl="1"/>
            <a:r>
              <a:rPr lang="en-US" dirty="0" smtClean="0"/>
              <a:t>Central support for data servers vs. carrying data flows</a:t>
            </a:r>
          </a:p>
          <a:p>
            <a:pPr lvl="1"/>
            <a:r>
              <a:rPr lang="en-US" dirty="0" smtClean="0"/>
              <a:t>How far do the data flows have to go?</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0488254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Multiple Projects</a:t>
            </a:r>
            <a:endParaRPr lang="en-US" sz="3200" dirty="0"/>
          </a:p>
        </p:txBody>
      </p:sp>
      <p:pic>
        <p:nvPicPr>
          <p:cNvPr id="10" name="Content Placeholder 9" descr="science-dmz-aggregate-jt-talk-v4.pdf"/>
          <p:cNvPicPr>
            <a:picLocks noGrp="1" noChangeAspect="1"/>
          </p:cNvPicPr>
          <p:nvPr>
            <p:ph idx="1"/>
          </p:nvPr>
        </p:nvPicPr>
        <p:blipFill>
          <a:blip r:embed="rId2" cstate="screen">
            <a:extLst>
              <a:ext uri="{28A0092B-C50C-407E-A947-70E740481C1C}">
                <a14:useLocalDpi xmlns:a14="http://schemas.microsoft.com/office/drawing/2010/main"/>
              </a:ext>
            </a:extLst>
          </a:blip>
          <a:srcRect t="14427" b="14427"/>
          <a:stretch>
            <a:fillRect/>
          </a:stretch>
        </p:blipFill>
        <p:spPr>
          <a:xfrm>
            <a:off x="-223215" y="889645"/>
            <a:ext cx="10111889" cy="5338162"/>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6863417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Deployment</a:t>
            </a:r>
            <a:endParaRPr lang="en-US" sz="3200" dirty="0"/>
          </a:p>
        </p:txBody>
      </p:sp>
      <p:sp>
        <p:nvSpPr>
          <p:cNvPr id="3" name="Content Placeholder 2"/>
          <p:cNvSpPr>
            <a:spLocks noGrp="1"/>
          </p:cNvSpPr>
          <p:nvPr>
            <p:ph idx="1"/>
          </p:nvPr>
        </p:nvSpPr>
        <p:spPr/>
        <p:txBody>
          <a:bodyPr>
            <a:normAutofit fontScale="92500" lnSpcReduction="10000"/>
          </a:bodyPr>
          <a:lstStyle/>
          <a:p>
            <a:r>
              <a:rPr lang="en-US" smtClean="0"/>
              <a:t>High-performance networking is assumed in this environment</a:t>
            </a:r>
          </a:p>
          <a:p>
            <a:pPr lvl="1"/>
            <a:r>
              <a:rPr lang="en-US" smtClean="0"/>
              <a:t>Data flows between systems, between systems and storage, wide area, etc.</a:t>
            </a:r>
          </a:p>
          <a:p>
            <a:pPr lvl="1"/>
            <a:r>
              <a:rPr lang="en-US" smtClean="0"/>
              <a:t>Global filesystem often ties resources together</a:t>
            </a:r>
          </a:p>
          <a:p>
            <a:pPr lvl="2"/>
            <a:r>
              <a:rPr lang="en-US" smtClean="0"/>
              <a:t>Portions of this may not run over Ethernet (e.g. IB)</a:t>
            </a:r>
          </a:p>
          <a:p>
            <a:pPr lvl="2"/>
            <a:r>
              <a:rPr lang="en-US" smtClean="0"/>
              <a:t>Implications for Data Transfer Nodes</a:t>
            </a:r>
          </a:p>
          <a:p>
            <a:r>
              <a:rPr lang="en-US" smtClean="0"/>
              <a:t>“Science DMZ” may not look like a discrete entity here</a:t>
            </a:r>
          </a:p>
          <a:p>
            <a:pPr lvl="1"/>
            <a:r>
              <a:rPr lang="en-US" smtClean="0"/>
              <a:t>By the time you get through interconnecting all the resources, you end up with most of the network in the Science DMZ</a:t>
            </a:r>
          </a:p>
          <a:p>
            <a:pPr lvl="1"/>
            <a:r>
              <a:rPr lang="en-US" smtClean="0"/>
              <a:t>This is as it should be – the point is appropriate deployment of tools, configuration, policy control, etc.</a:t>
            </a:r>
          </a:p>
          <a:p>
            <a:r>
              <a:rPr lang="en-US" smtClean="0"/>
              <a:t>Office networks can look like an afterthought, but they aren’t</a:t>
            </a:r>
          </a:p>
          <a:p>
            <a:pPr lvl="1"/>
            <a:r>
              <a:rPr lang="en-US" smtClean="0"/>
              <a:t>Deployed with appropriate security controls</a:t>
            </a:r>
          </a:p>
          <a:p>
            <a:pPr lvl="1"/>
            <a:r>
              <a:rPr lang="en-US" smtClean="0"/>
              <a:t>Office infrastructure need not be sized for science traffic</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7690140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08095" y="1101300"/>
            <a:ext cx="10558889" cy="5574138"/>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2778354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Supercomputer Center Data Path</a:t>
            </a:r>
            <a:endParaRPr lang="en-US" sz="3200" dirty="0"/>
          </a:p>
        </p:txBody>
      </p:sp>
      <p:pic>
        <p:nvPicPr>
          <p:cNvPr id="6" name="Content Placeholder 5" descr="science-dmz-aggregate-jt-talk-v2.pdf"/>
          <p:cNvPicPr>
            <a:picLocks noGrp="1" noChangeAspect="1"/>
          </p:cNvPicPr>
          <p:nvPr>
            <p:ph idx="1"/>
          </p:nvPr>
        </p:nvPicPr>
        <p:blipFill>
          <a:blip r:embed="rId3" cstate="screen">
            <a:extLst>
              <a:ext uri="{28A0092B-C50C-407E-A947-70E740481C1C}">
                <a14:useLocalDpi xmlns:a14="http://schemas.microsoft.com/office/drawing/2010/main"/>
              </a:ext>
            </a:extLst>
          </a:blip>
          <a:srcRect t="14427" b="14427"/>
          <a:stretch>
            <a:fillRect/>
          </a:stretch>
        </p:blipFill>
        <p:spPr>
          <a:xfrm>
            <a:off x="-240755" y="987607"/>
            <a:ext cx="10176256" cy="5596549"/>
          </a:xfrm>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921897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Development Environment</a:t>
            </a:r>
            <a:endParaRPr lang="en-US" sz="3200" dirty="0"/>
          </a:p>
        </p:txBody>
      </p:sp>
      <p:sp>
        <p:nvSpPr>
          <p:cNvPr id="3" name="Content Placeholder 2"/>
          <p:cNvSpPr>
            <a:spLocks noGrp="1"/>
          </p:cNvSpPr>
          <p:nvPr>
            <p:ph idx="1"/>
          </p:nvPr>
        </p:nvSpPr>
        <p:spPr>
          <a:xfrm>
            <a:off x="457200" y="1533466"/>
            <a:ext cx="8229600" cy="4770497"/>
          </a:xfrm>
        </p:spPr>
        <p:txBody>
          <a:bodyPr/>
          <a:lstStyle/>
          <a:p>
            <a:r>
              <a:rPr lang="en-US" dirty="0" smtClean="0"/>
              <a:t>One thing that often happens is that an early power user of the Science DMZ is the network engineering group that builds it</a:t>
            </a:r>
          </a:p>
          <a:p>
            <a:pPr lvl="1"/>
            <a:r>
              <a:rPr lang="en-US" dirty="0" smtClean="0"/>
              <a:t>Service prototyping</a:t>
            </a:r>
          </a:p>
          <a:p>
            <a:pPr lvl="1"/>
            <a:r>
              <a:rPr lang="en-US" dirty="0" smtClean="0"/>
              <a:t>Deployment of test applications for other user groups to demonstrate value</a:t>
            </a:r>
          </a:p>
          <a:p>
            <a:r>
              <a:rPr lang="en-US" dirty="0" smtClean="0"/>
              <a:t>The production Science DMZ is just that – production</a:t>
            </a:r>
          </a:p>
          <a:p>
            <a:pPr lvl="1"/>
            <a:r>
              <a:rPr lang="en-US" dirty="0" smtClean="0"/>
              <a:t>Once users are on it, you can’t take it down to try something new</a:t>
            </a:r>
          </a:p>
          <a:p>
            <a:pPr lvl="1"/>
            <a:r>
              <a:rPr lang="en-US" dirty="0" smtClean="0"/>
              <a:t>Stuff that works tends to attract workload</a:t>
            </a:r>
          </a:p>
          <a:p>
            <a:r>
              <a:rPr lang="en-US" b="1" i="1" dirty="0" smtClean="0"/>
              <a:t>Take-home message: plan for multiple Science DMZs from the beginning – at the very least you’re going to need one for yourself</a:t>
            </a:r>
          </a:p>
          <a:p>
            <a:r>
              <a:rPr lang="en-US" dirty="0" smtClean="0"/>
              <a:t>The Science DMZ model easily accommodates this</a:t>
            </a: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773432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54900" cy="1143000"/>
          </a:xfrm>
        </p:spPr>
        <p:txBody>
          <a:bodyPr/>
          <a:lstStyle/>
          <a:p>
            <a:r>
              <a:rPr lang="en-US" sz="3200" dirty="0" smtClean="0"/>
              <a:t>Science DMZ – Flexible Design Pattern</a:t>
            </a:r>
            <a:endParaRPr lang="en-US" sz="3200" dirty="0"/>
          </a:p>
        </p:txBody>
      </p:sp>
      <p:sp>
        <p:nvSpPr>
          <p:cNvPr id="3" name="Content Placeholder 2"/>
          <p:cNvSpPr>
            <a:spLocks noGrp="1"/>
          </p:cNvSpPr>
          <p:nvPr>
            <p:ph idx="1"/>
          </p:nvPr>
        </p:nvSpPr>
        <p:spPr/>
        <p:txBody>
          <a:bodyPr>
            <a:normAutofit/>
          </a:bodyPr>
          <a:lstStyle/>
          <a:p>
            <a:r>
              <a:rPr lang="en-US" dirty="0"/>
              <a:t>The Science DMZ design pattern is highly </a:t>
            </a:r>
            <a:r>
              <a:rPr lang="en-US" dirty="0" smtClean="0"/>
              <a:t>adaptable to research</a:t>
            </a:r>
          </a:p>
          <a:p>
            <a:r>
              <a:rPr lang="en-US" dirty="0" smtClean="0"/>
              <a:t>Deploying a research Science DMZ is straightforward</a:t>
            </a:r>
          </a:p>
          <a:p>
            <a:pPr lvl="1"/>
            <a:r>
              <a:rPr lang="en-US" dirty="0" smtClean="0"/>
              <a:t>The basic elements are the same</a:t>
            </a:r>
          </a:p>
          <a:p>
            <a:pPr lvl="2"/>
            <a:r>
              <a:rPr lang="en-US" dirty="0" smtClean="0"/>
              <a:t>Capable infrastructure designed for the task</a:t>
            </a:r>
          </a:p>
          <a:p>
            <a:pPr lvl="2"/>
            <a:r>
              <a:rPr lang="en-US" dirty="0" smtClean="0"/>
              <a:t>Test and measurement to verify correct operation</a:t>
            </a:r>
          </a:p>
          <a:p>
            <a:pPr lvl="2"/>
            <a:r>
              <a:rPr lang="en-US" dirty="0" smtClean="0"/>
              <a:t>Security policy well-matched to the environment, application set is strictly limited to reduce risk</a:t>
            </a:r>
          </a:p>
          <a:p>
            <a:pPr lvl="1"/>
            <a:r>
              <a:rPr lang="en-US" dirty="0" smtClean="0"/>
              <a:t>Connect the research DMZ to other resources as appropriate</a:t>
            </a:r>
          </a:p>
          <a:p>
            <a:r>
              <a:rPr lang="en-US" dirty="0" smtClean="0"/>
              <a:t>The same ideas apply to supporting an SDN effort</a:t>
            </a:r>
          </a:p>
          <a:p>
            <a:pPr lvl="1"/>
            <a:r>
              <a:rPr lang="en-US" dirty="0" smtClean="0"/>
              <a:t>Test/research areas for development</a:t>
            </a:r>
          </a:p>
          <a:p>
            <a:pPr lvl="1"/>
            <a:r>
              <a:rPr lang="en-US" dirty="0" smtClean="0"/>
              <a:t>Transition to production as technology matures and need dictates</a:t>
            </a:r>
          </a:p>
          <a:p>
            <a:pPr lvl="1"/>
            <a:r>
              <a:rPr lang="en-US" dirty="0" smtClean="0"/>
              <a:t>One possible trajectory follows…</a:t>
            </a: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0686476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799" y="2704"/>
            <a:ext cx="8128001" cy="1143000"/>
          </a:xfrm>
        </p:spPr>
        <p:txBody>
          <a:bodyPr/>
          <a:lstStyle/>
          <a:p>
            <a:r>
              <a:rPr lang="en-US" sz="3200" dirty="0" smtClean="0"/>
              <a:t>Science DMZ – Separate SDN Connection</a:t>
            </a:r>
            <a:endParaRPr lang="en-US" sz="3200" dirty="0"/>
          </a:p>
        </p:txBody>
      </p:sp>
      <p:pic>
        <p:nvPicPr>
          <p:cNvPr id="9" name="Content Placeholder 8" descr="science-dmz-sdn-env.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420" t="10667" r="16504" b="11049"/>
          <a:stretch/>
        </p:blipFill>
        <p:spPr>
          <a:xfrm rot="5400000">
            <a:off x="1799208" y="-401065"/>
            <a:ext cx="5437948" cy="8337236"/>
          </a:xfrm>
        </p:spPr>
      </p:pic>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6766060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ESnet at a Glance</a:t>
            </a:r>
            <a:endParaRPr lang="en-US" dirty="0"/>
          </a:p>
        </p:txBody>
      </p:sp>
      <p:sp>
        <p:nvSpPr>
          <p:cNvPr id="7" name="Content Placeholder 6"/>
          <p:cNvSpPr>
            <a:spLocks noGrp="1"/>
          </p:cNvSpPr>
          <p:nvPr>
            <p:ph idx="1"/>
          </p:nvPr>
        </p:nvSpPr>
        <p:spPr>
          <a:xfrm>
            <a:off x="457200" y="1432753"/>
            <a:ext cx="3388920" cy="2624573"/>
          </a:xfrm>
        </p:spPr>
        <p:txBody>
          <a:bodyPr>
            <a:normAutofit fontScale="77500" lnSpcReduction="20000"/>
          </a:bodyPr>
          <a:lstStyle/>
          <a:p>
            <a:pPr>
              <a:spcAft>
                <a:spcPts val="600"/>
              </a:spcAft>
            </a:pPr>
            <a:r>
              <a:rPr lang="en-US" dirty="0">
                <a:solidFill>
                  <a:prstClr val="black"/>
                </a:solidFill>
              </a:rPr>
              <a:t>High-speed national network, optimized for DOE science missions: </a:t>
            </a:r>
          </a:p>
          <a:p>
            <a:pPr marL="515938" lvl="1" indent="-285750">
              <a:spcAft>
                <a:spcPts val="600"/>
              </a:spcAft>
            </a:pPr>
            <a:r>
              <a:rPr lang="en-US" dirty="0">
                <a:solidFill>
                  <a:prstClr val="black"/>
                </a:solidFill>
              </a:rPr>
              <a:t>connecting 40 labs, plants and facilities with &gt;100 networks</a:t>
            </a:r>
          </a:p>
          <a:p>
            <a:pPr marL="515938" lvl="1" indent="-285750">
              <a:spcAft>
                <a:spcPts val="600"/>
              </a:spcAft>
            </a:pPr>
            <a:r>
              <a:rPr lang="en-US" dirty="0">
                <a:solidFill>
                  <a:prstClr val="black"/>
                </a:solidFill>
              </a:rPr>
              <a:t>$32.6M in FY14, 42FTE</a:t>
            </a:r>
          </a:p>
          <a:p>
            <a:pPr marL="515938" lvl="1" indent="-285750">
              <a:spcAft>
                <a:spcPts val="600"/>
              </a:spcAft>
            </a:pPr>
            <a:r>
              <a:rPr lang="en-US" dirty="0">
                <a:solidFill>
                  <a:prstClr val="black"/>
                </a:solidFill>
              </a:rPr>
              <a:t>older than commercial Internet, growing twice as fast</a:t>
            </a:r>
          </a:p>
          <a:p>
            <a:pPr>
              <a:spcAft>
                <a:spcPts val="600"/>
              </a:spcAft>
            </a:pPr>
            <a:r>
              <a:rPr lang="en-US" dirty="0">
                <a:solidFill>
                  <a:prstClr val="black"/>
                </a:solidFill>
              </a:rPr>
              <a:t>$62M ARRA grant for 100G upgrade</a:t>
            </a:r>
            <a:r>
              <a:rPr lang="en-US" dirty="0" smtClean="0">
                <a:solidFill>
                  <a:prstClr val="black"/>
                </a:solidFill>
              </a:rPr>
              <a:t>:</a:t>
            </a:r>
            <a:endParaRPr lang="en-US" dirty="0">
              <a:solidFill>
                <a:prstClr val="black"/>
              </a:solidFill>
            </a:endParaRPr>
          </a:p>
        </p:txBody>
      </p:sp>
      <p:sp>
        <p:nvSpPr>
          <p:cNvPr id="10" name="Content Placeholder 6"/>
          <p:cNvSpPr txBox="1">
            <a:spLocks/>
          </p:cNvSpPr>
          <p:nvPr/>
        </p:nvSpPr>
        <p:spPr>
          <a:xfrm>
            <a:off x="457200" y="3937644"/>
            <a:ext cx="8598452" cy="2353826"/>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lvl="1" indent="-285750">
              <a:spcAft>
                <a:spcPts val="600"/>
              </a:spcAft>
            </a:pPr>
            <a:r>
              <a:rPr lang="en-US" dirty="0">
                <a:solidFill>
                  <a:prstClr val="black"/>
                </a:solidFill>
              </a:rPr>
              <a:t>transition to new era of optical </a:t>
            </a:r>
            <a:r>
              <a:rPr lang="en-US" dirty="0" smtClean="0">
                <a:solidFill>
                  <a:prstClr val="black"/>
                </a:solidFill>
              </a:rPr>
              <a:t>networking</a:t>
            </a:r>
          </a:p>
          <a:p>
            <a:pPr marL="515938" lvl="1" indent="-285750">
              <a:spcAft>
                <a:spcPts val="600"/>
              </a:spcAft>
            </a:pPr>
            <a:r>
              <a:rPr lang="en-US" dirty="0" smtClean="0">
                <a:solidFill>
                  <a:prstClr val="black"/>
                </a:solidFill>
              </a:rPr>
              <a:t>world’s first 100G network at continental scale </a:t>
            </a:r>
            <a:endParaRPr lang="en-US" dirty="0" smtClean="0">
              <a:solidFill>
                <a:schemeClr val="accent2"/>
              </a:solidFill>
            </a:endParaRPr>
          </a:p>
          <a:p>
            <a:pPr>
              <a:spcAft>
                <a:spcPts val="600"/>
              </a:spcAft>
            </a:pPr>
            <a:r>
              <a:rPr lang="en-US" dirty="0" smtClean="0">
                <a:solidFill>
                  <a:prstClr val="black"/>
                </a:solidFill>
              </a:rPr>
              <a:t>Culture of urgency:</a:t>
            </a:r>
          </a:p>
          <a:p>
            <a:pPr marL="515938" lvl="1" indent="-285750">
              <a:spcAft>
                <a:spcPts val="600"/>
              </a:spcAft>
            </a:pPr>
            <a:r>
              <a:rPr lang="en-US" dirty="0" smtClean="0">
                <a:solidFill>
                  <a:prstClr val="black"/>
                </a:solidFill>
              </a:rPr>
              <a:t>4 awards in past 3 years</a:t>
            </a:r>
          </a:p>
          <a:p>
            <a:pPr marL="515938" lvl="1" indent="-285750">
              <a:spcAft>
                <a:spcPts val="600"/>
              </a:spcAft>
            </a:pPr>
            <a:r>
              <a:rPr lang="en-US" dirty="0" smtClean="0">
                <a:solidFill>
                  <a:prstClr val="black"/>
                </a:solidFill>
              </a:rPr>
              <a:t>R&amp;D100 Award in FY13</a:t>
            </a:r>
          </a:p>
          <a:p>
            <a:pPr marL="515938" lvl="1" indent="-285750">
              <a:spcAft>
                <a:spcPts val="600"/>
              </a:spcAft>
            </a:pPr>
            <a:r>
              <a:rPr lang="en-US" dirty="0" smtClean="0">
                <a:solidFill>
                  <a:prstClr val="black"/>
                </a:solidFill>
              </a:rPr>
              <a:t>“5 out of 5” for customer satisfaction in last review</a:t>
            </a:r>
          </a:p>
          <a:p>
            <a:pPr marL="515938" lvl="1" indent="-285750">
              <a:spcAft>
                <a:spcPts val="600"/>
              </a:spcAft>
            </a:pPr>
            <a:r>
              <a:rPr lang="en-US" b="1" i="1" dirty="0" smtClean="0">
                <a:solidFill>
                  <a:prstClr val="black"/>
                </a:solidFill>
              </a:rPr>
              <a:t>Dedicated staff to support the mission of science</a:t>
            </a:r>
            <a:endParaRPr lang="en-US" b="1" i="1" dirty="0" smtClean="0">
              <a:solidFill>
                <a:srgbClr val="0000FF"/>
              </a:solidFill>
            </a:endParaRPr>
          </a:p>
          <a:p>
            <a:endParaRPr lang="en-US" dirty="0" smtClean="0"/>
          </a:p>
          <a:p>
            <a:pPr marL="0" indent="0">
              <a:buFont typeface="Arial"/>
              <a:buNone/>
            </a:pPr>
            <a:endParaRPr lang="en-US" dirty="0"/>
          </a:p>
        </p:txBody>
      </p:sp>
      <p:pic>
        <p:nvPicPr>
          <p:cNvPr id="3" name="Picture 2" descr="fa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545" y="4204748"/>
            <a:ext cx="3307652" cy="1680827"/>
          </a:xfrm>
          <a:prstGeom prst="rect">
            <a:avLst/>
          </a:prstGeom>
        </p:spPr>
      </p:pic>
      <p:pic>
        <p:nvPicPr>
          <p:cNvPr id="9" name="Content Placeholder 5" descr="Untitled 2.pdf"/>
          <p:cNvPicPr>
            <a:picLocks noChangeAspect="1"/>
          </p:cNvPicPr>
          <p:nvPr/>
        </p:nvPicPr>
        <p:blipFill rotWithShape="1">
          <a:blip r:embed="rId3" cstate="print">
            <a:extLst>
              <a:ext uri="{28A0092B-C50C-407E-A947-70E740481C1C}">
                <a14:useLocalDpi xmlns:a14="http://schemas.microsoft.com/office/drawing/2010/main"/>
              </a:ext>
            </a:extLst>
          </a:blip>
          <a:srcRect l="-2" t="1307" r="-2" b="-519"/>
          <a:stretch/>
        </p:blipFill>
        <p:spPr>
          <a:xfrm>
            <a:off x="3846120" y="601540"/>
            <a:ext cx="5223986" cy="3163414"/>
          </a:xfrm>
          <a:prstGeom prst="rect">
            <a:avLst/>
          </a:prstGeom>
          <a:effectLst>
            <a:outerShdw blurRad="76200" dist="38100" dir="2700000" algn="tl" rotWithShape="0">
              <a:srgbClr val="000000">
                <a:alpha val="43000"/>
              </a:srgbClr>
            </a:outerShdw>
          </a:effectLst>
        </p:spPr>
      </p:pic>
      <p:sp>
        <p:nvSpPr>
          <p:cNvPr id="8"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3597740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89"/>
            <a:ext cx="8151043" cy="1143000"/>
          </a:xfrm>
        </p:spPr>
        <p:txBody>
          <a:bodyPr/>
          <a:lstStyle/>
          <a:p>
            <a:r>
              <a:rPr lang="en-US" sz="3200" dirty="0" smtClean="0"/>
              <a:t>Science DMZ – Production SDN Connection</a:t>
            </a:r>
            <a:endParaRPr lang="en-US" sz="3200" dirty="0"/>
          </a:p>
        </p:txBody>
      </p:sp>
      <p:pic>
        <p:nvPicPr>
          <p:cNvPr id="11" name="Content Placeholder 10" descr="science-dmz-sdn-prod.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7877" t="11378" r="16034" b="11347"/>
          <a:stretch/>
        </p:blipFill>
        <p:spPr>
          <a:xfrm rot="5400000">
            <a:off x="1773940" y="-308495"/>
            <a:ext cx="5439002" cy="8229601"/>
          </a:xfrm>
        </p:spPr>
      </p:pic>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5235432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62"/>
            <a:ext cx="7318923" cy="1143000"/>
          </a:xfrm>
        </p:spPr>
        <p:txBody>
          <a:bodyPr/>
          <a:lstStyle/>
          <a:p>
            <a:r>
              <a:rPr lang="en-US" sz="3200" dirty="0" smtClean="0"/>
              <a:t>Science DMZ – SDN Campus Border</a:t>
            </a:r>
            <a:endParaRPr lang="en-US" sz="3200" dirty="0"/>
          </a:p>
        </p:txBody>
      </p:sp>
      <p:pic>
        <p:nvPicPr>
          <p:cNvPr id="6" name="Content Placeholder 5" descr="science-dmz-sdn-full-prod.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5137" t="10836" r="16387" b="11892"/>
          <a:stretch/>
        </p:blipFill>
        <p:spPr>
          <a:xfrm rot="5400000">
            <a:off x="1728107" y="-432887"/>
            <a:ext cx="5635415" cy="8229602"/>
          </a:xfrm>
        </p:spPr>
      </p:pic>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3661475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Common Threads</a:t>
            </a:r>
            <a:endParaRPr lang="en-US" sz="3200" dirty="0"/>
          </a:p>
        </p:txBody>
      </p:sp>
      <p:sp>
        <p:nvSpPr>
          <p:cNvPr id="3" name="Content Placeholder 2"/>
          <p:cNvSpPr>
            <a:spLocks noGrp="1"/>
          </p:cNvSpPr>
          <p:nvPr>
            <p:ph idx="1"/>
          </p:nvPr>
        </p:nvSpPr>
        <p:spPr/>
        <p:txBody>
          <a:bodyPr>
            <a:normAutofit/>
          </a:bodyPr>
          <a:lstStyle/>
          <a:p>
            <a:r>
              <a:rPr lang="en-US" dirty="0" smtClean="0"/>
              <a:t>Two common threads exist in all these examples</a:t>
            </a:r>
          </a:p>
          <a:p>
            <a:r>
              <a:rPr lang="en-US" dirty="0" smtClean="0"/>
              <a:t>Accommodation of TCP</a:t>
            </a:r>
          </a:p>
          <a:p>
            <a:pPr lvl="1"/>
            <a:r>
              <a:rPr lang="en-US" dirty="0" smtClean="0"/>
              <a:t>Wide area portion of data transfers traverses purpose-built path</a:t>
            </a:r>
          </a:p>
          <a:p>
            <a:pPr lvl="1"/>
            <a:r>
              <a:rPr lang="en-US" dirty="0" smtClean="0"/>
              <a:t>High performance devices that don’t drop packets</a:t>
            </a:r>
          </a:p>
          <a:p>
            <a:r>
              <a:rPr lang="en-US" dirty="0" smtClean="0"/>
              <a:t>Ability to test and verify</a:t>
            </a:r>
          </a:p>
          <a:p>
            <a:pPr lvl="1"/>
            <a:r>
              <a:rPr lang="en-US" dirty="0" smtClean="0"/>
              <a:t>When problems arise (and they always will), they can be solved if the infrastructure is built correctly</a:t>
            </a:r>
          </a:p>
          <a:p>
            <a:pPr lvl="1"/>
            <a:r>
              <a:rPr lang="en-US" dirty="0" smtClean="0"/>
              <a:t>Small device count makes it easier to find issues</a:t>
            </a:r>
          </a:p>
          <a:p>
            <a:pPr lvl="1"/>
            <a:r>
              <a:rPr lang="en-US" dirty="0" smtClean="0"/>
              <a:t>Multiple test and measurement hosts provide multiple views of the data path</a:t>
            </a:r>
          </a:p>
          <a:p>
            <a:pPr lvl="2"/>
            <a:r>
              <a:rPr lang="en-US" dirty="0" smtClean="0"/>
              <a:t>perfSONAR nodes at the site and in the WAN</a:t>
            </a:r>
          </a:p>
          <a:p>
            <a:pPr lvl="2"/>
            <a:r>
              <a:rPr lang="en-US" dirty="0" smtClean="0"/>
              <a:t>perfSONAR nodes at the remote site</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3010080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610600" cy="1143000"/>
          </a:xfrm>
        </p:spPr>
        <p:txBody>
          <a:bodyPr/>
          <a:lstStyle/>
          <a:p>
            <a:r>
              <a:rPr lang="en-US" sz="3200" dirty="0" smtClean="0"/>
              <a:t>Multiple Ingress Flows, Common Egress</a:t>
            </a:r>
            <a:endParaRPr lang="en-US" sz="3200" dirty="0"/>
          </a:p>
        </p:txBody>
      </p:sp>
      <p:pic>
        <p:nvPicPr>
          <p:cNvPr id="6" name="Content Placeholder 5" descr="device-fan-in-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7951" t="15406" r="22543" b="13448"/>
          <a:stretch/>
        </p:blipFill>
        <p:spPr>
          <a:xfrm>
            <a:off x="4762500" y="427038"/>
            <a:ext cx="4729120" cy="6583362"/>
          </a:xfrm>
        </p:spPr>
      </p:pic>
      <p:sp>
        <p:nvSpPr>
          <p:cNvPr id="9" name="Content Placeholder 2"/>
          <p:cNvSpPr txBox="1">
            <a:spLocks/>
          </p:cNvSpPr>
          <p:nvPr/>
        </p:nvSpPr>
        <p:spPr bwMode="auto">
          <a:xfrm>
            <a:off x="457199" y="1600200"/>
            <a:ext cx="528289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547336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Router and Switch Output Queues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Interface output queue allows the router or switch to avoid causing packet loss in cases of momentary congestion</a:t>
            </a:r>
          </a:p>
          <a:p>
            <a:r>
              <a:rPr lang="en-US" dirty="0" smtClean="0"/>
              <a:t>In network devices, queue depth (or ‘buffer’) is often a function of cost</a:t>
            </a:r>
          </a:p>
          <a:p>
            <a:pPr lvl="1"/>
            <a:r>
              <a:rPr lang="en-US" dirty="0" smtClean="0"/>
              <a:t>Cheap, fixed-config LAN switches (especially in the 10G space) have inadequate buffering.  Imagine a 10G ‘data center’ switch as the guilty party</a:t>
            </a:r>
          </a:p>
          <a:p>
            <a:pPr lvl="1"/>
            <a:r>
              <a:rPr lang="en-US" dirty="0" smtClean="0"/>
              <a:t>Cut-through or low-latency Ethernet switches typically have inadequate buffering (the whole point is to avoid queuing!)</a:t>
            </a:r>
          </a:p>
          <a:p>
            <a:r>
              <a:rPr lang="en-US" dirty="0" smtClean="0"/>
              <a:t>Expensive, chassis-based devices are more likely to have deep enough queues</a:t>
            </a:r>
            <a:endParaRPr lang="en-US" dirty="0"/>
          </a:p>
          <a:p>
            <a:pPr lvl="1"/>
            <a:r>
              <a:rPr lang="en-US" dirty="0" smtClean="0"/>
              <a:t>Juniper MX and Alcatel-Lucent 7750 used in ESnet backbone</a:t>
            </a:r>
            <a:endParaRPr lang="en-US" dirty="0"/>
          </a:p>
          <a:p>
            <a:pPr lvl="1"/>
            <a:r>
              <a:rPr lang="en-US" dirty="0" smtClean="0"/>
              <a:t>Other vendors make such devices as well</a:t>
            </a:r>
            <a:r>
              <a:rPr lang="en-US" dirty="0"/>
              <a:t> </a:t>
            </a:r>
            <a:r>
              <a:rPr lang="en-US" dirty="0" smtClean="0"/>
              <a:t>- details are important</a:t>
            </a:r>
          </a:p>
          <a:p>
            <a:pPr lvl="1"/>
            <a:r>
              <a:rPr lang="en-US" dirty="0" smtClean="0"/>
              <a:t>Thx </a:t>
            </a:r>
            <a:r>
              <a:rPr lang="en-US" dirty="0"/>
              <a:t>to Jim: </a:t>
            </a:r>
            <a:r>
              <a:rPr lang="en-US" dirty="0">
                <a:hlinkClick r:id="rId3"/>
              </a:rPr>
              <a:t>http://people.ucsc.edu/~warner/</a:t>
            </a:r>
            <a:r>
              <a:rPr lang="en-US" dirty="0" smtClean="0">
                <a:hlinkClick r:id="rId3"/>
              </a:rPr>
              <a:t>buffer.html</a:t>
            </a:r>
            <a:r>
              <a:rPr lang="en-US" dirty="0" smtClean="0"/>
              <a:t> </a:t>
            </a:r>
          </a:p>
          <a:p>
            <a:r>
              <a:rPr lang="en-US" dirty="0" smtClean="0"/>
              <a:t>This expense is one driver for the Science DMZ architecture – only deploy the expensive features where necessary</a:t>
            </a:r>
            <a:endParaRPr lang="en-US" dirty="0"/>
          </a:p>
          <a:p>
            <a:pPr marL="228600" lvl="1" indent="0">
              <a:buNone/>
            </a:pP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6876796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6"/>
            <a:ext cx="8191500" cy="1143000"/>
          </a:xfrm>
        </p:spPr>
        <p:txBody>
          <a:bodyPr/>
          <a:lstStyle/>
          <a:p>
            <a:r>
              <a:rPr lang="en-US" sz="3200" dirty="0" smtClean="0"/>
              <a:t>Output Queue Drops – Common Locations</a:t>
            </a:r>
            <a:endParaRPr lang="en-US" sz="3200" dirty="0"/>
          </a:p>
        </p:txBody>
      </p:sp>
      <p:pic>
        <p:nvPicPr>
          <p:cNvPr id="6" name="Content Placeholder 5" descr="fan-in-slow-uplink-no-text-v2.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14480" b="5840"/>
          <a:stretch/>
        </p:blipFill>
        <p:spPr>
          <a:xfrm>
            <a:off x="0" y="930004"/>
            <a:ext cx="9021299" cy="5556521"/>
          </a:xfrm>
        </p:spPr>
      </p:pic>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5022357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solidFill>
                  <a:srgbClr val="FF0000"/>
                </a:solidFill>
              </a:rPr>
              <a:t>Network </a:t>
            </a:r>
            <a:r>
              <a:rPr lang="en-US" dirty="0" smtClean="0">
                <a:solidFill>
                  <a:srgbClr val="FF0000"/>
                </a:solidFill>
              </a:rPr>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9818900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Monitoring</a:t>
            </a:r>
            <a:endParaRPr lang="en-US" sz="3200"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sz="2400" dirty="0" smtClean="0"/>
              <a:t>Everything may function perfectly when it is deployed</a:t>
            </a:r>
          </a:p>
          <a:p>
            <a:r>
              <a:rPr lang="en-US" sz="2400" dirty="0" smtClean="0"/>
              <a:t>Eventually something is going to break</a:t>
            </a:r>
          </a:p>
          <a:p>
            <a:pPr lvl="1"/>
            <a:r>
              <a:rPr lang="en-US" sz="2200" dirty="0" smtClean="0"/>
              <a:t>Networks and systems are complex</a:t>
            </a:r>
          </a:p>
          <a:p>
            <a:pPr lvl="1"/>
            <a:r>
              <a:rPr lang="en-US" sz="2200" dirty="0" smtClean="0"/>
              <a:t>Bugs, mistakes, …</a:t>
            </a:r>
          </a:p>
          <a:p>
            <a:pPr lvl="1"/>
            <a:r>
              <a:rPr lang="en-US" sz="2200" dirty="0" smtClean="0"/>
              <a:t>Sometimes things just break – this is why we buy support contracts</a:t>
            </a:r>
          </a:p>
          <a:p>
            <a:r>
              <a:rPr lang="en-US" sz="2400" dirty="0" smtClean="0"/>
              <a:t>Must be able to find and fix problems when they occur</a:t>
            </a:r>
          </a:p>
          <a:p>
            <a:r>
              <a:rPr lang="en-US" sz="2400" dirty="0" smtClean="0"/>
              <a:t>Must be able to find problems in other networks (your network may be fine, but someone else’s problem can impact your users)</a:t>
            </a:r>
          </a:p>
          <a:p>
            <a:endParaRPr lang="en-US" sz="2400" dirty="0" smtClean="0"/>
          </a:p>
          <a:p>
            <a:r>
              <a:rPr lang="en-US" sz="2400" dirty="0"/>
              <a:t>TCP was intentionally designed to hide all transmission errors from the user:</a:t>
            </a:r>
          </a:p>
          <a:p>
            <a:pPr lvl="1"/>
            <a:r>
              <a:rPr lang="en-US" sz="2200" dirty="0"/>
              <a:t>“As long as the TCPs continue to function properly and the internet system does not become completely partitioned, no transmission errors will affect the users.” (From RFC793, 1981)</a:t>
            </a:r>
          </a:p>
          <a:p>
            <a:endParaRPr lang="en-US" sz="2400" dirty="0" smtClean="0"/>
          </a:p>
          <a:p>
            <a:endParaRPr lang="en-US" sz="2400"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5847682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81931"/>
            <a:ext cx="8572500" cy="1143000"/>
          </a:xfrm>
        </p:spPr>
        <p:txBody>
          <a:bodyPr/>
          <a:lstStyle/>
          <a:p>
            <a:r>
              <a:rPr lang="en-US" sz="3200" dirty="0" smtClean="0"/>
              <a:t>Soft Network Failures – Hidden Problems</a:t>
            </a:r>
          </a:p>
        </p:txBody>
      </p:sp>
      <p:sp>
        <p:nvSpPr>
          <p:cNvPr id="35843" name="Content Placeholder 2"/>
          <p:cNvSpPr>
            <a:spLocks noGrp="1"/>
          </p:cNvSpPr>
          <p:nvPr>
            <p:ph idx="1"/>
          </p:nvPr>
        </p:nvSpPr>
        <p:spPr/>
        <p:txBody>
          <a:bodyPr>
            <a:normAutofit lnSpcReduction="10000"/>
          </a:bodyPr>
          <a:lstStyle/>
          <a:p>
            <a:r>
              <a:rPr lang="en-US" dirty="0"/>
              <a:t>Hard failures are well-understood</a:t>
            </a:r>
          </a:p>
          <a:p>
            <a:pPr lvl="1"/>
            <a:r>
              <a:rPr lang="en-US" dirty="0"/>
              <a:t>Link down, system crash, software crash</a:t>
            </a:r>
          </a:p>
          <a:p>
            <a:pPr lvl="1"/>
            <a:r>
              <a:rPr lang="en-US" dirty="0"/>
              <a:t>Traditional network/system monitoring tools designed to quickly find hard </a:t>
            </a:r>
            <a:r>
              <a:rPr lang="en-US" dirty="0" smtClean="0"/>
              <a:t>failures</a:t>
            </a:r>
          </a:p>
          <a:p>
            <a:r>
              <a:rPr lang="en-US" dirty="0" smtClean="0"/>
              <a:t>Soft failures result in degraded capability</a:t>
            </a:r>
          </a:p>
          <a:p>
            <a:pPr lvl="1"/>
            <a:r>
              <a:rPr lang="en-US" dirty="0" smtClean="0"/>
              <a:t>Connectivity exists</a:t>
            </a:r>
          </a:p>
          <a:p>
            <a:pPr lvl="1"/>
            <a:r>
              <a:rPr lang="en-US" dirty="0" smtClean="0"/>
              <a:t>Performance impacted</a:t>
            </a:r>
          </a:p>
          <a:p>
            <a:pPr lvl="1"/>
            <a:r>
              <a:rPr lang="en-US" dirty="0" smtClean="0"/>
              <a:t>Typically something in the path is functioning, but not well</a:t>
            </a:r>
          </a:p>
          <a:p>
            <a:r>
              <a:rPr lang="en-US" dirty="0" smtClean="0"/>
              <a:t>Soft failures are hard to detect with traditional methods</a:t>
            </a:r>
          </a:p>
          <a:p>
            <a:pPr lvl="1"/>
            <a:r>
              <a:rPr lang="en-US" dirty="0" smtClean="0"/>
              <a:t>No obvious single event</a:t>
            </a:r>
          </a:p>
          <a:p>
            <a:pPr lvl="1"/>
            <a:r>
              <a:rPr lang="en-US" dirty="0" smtClean="0"/>
              <a:t>Sometimes no indication at all of any errors</a:t>
            </a:r>
          </a:p>
          <a:p>
            <a:r>
              <a:rPr lang="en-US" dirty="0" smtClean="0"/>
              <a:t>Independent testing is the only way to reliably find soft failures</a:t>
            </a:r>
          </a:p>
          <a:p>
            <a:endParaRPr lang="en-US"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2538406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bwctl-agl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849127"/>
            <a:ext cx="5518150" cy="23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867400" y="1776413"/>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Rebooted router with full route table</a:t>
            </a:r>
          </a:p>
        </p:txBody>
      </p:sp>
      <p:sp>
        <p:nvSpPr>
          <p:cNvPr id="25604" name="TextBox 7"/>
          <p:cNvSpPr txBox="1">
            <a:spLocks noChangeArrowheads="1"/>
          </p:cNvSpPr>
          <p:nvPr/>
        </p:nvSpPr>
        <p:spPr bwMode="auto">
          <a:xfrm>
            <a:off x="203947" y="4170802"/>
            <a:ext cx="189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Gradual failure of optical line card</a:t>
            </a:r>
          </a:p>
        </p:txBody>
      </p:sp>
      <p:sp>
        <p:nvSpPr>
          <p:cNvPr id="9" name="Title 1"/>
          <p:cNvSpPr>
            <a:spLocks noGrp="1"/>
          </p:cNvSpPr>
          <p:nvPr>
            <p:ph type="title"/>
          </p:nvPr>
        </p:nvSpPr>
        <p:spPr>
          <a:xfrm>
            <a:off x="457200" y="-4762"/>
            <a:ext cx="7099300" cy="1143000"/>
          </a:xfrm>
        </p:spPr>
        <p:txBody>
          <a:bodyPr/>
          <a:lstStyle/>
          <a:p>
            <a:r>
              <a:rPr lang="en-US" sz="3200" dirty="0" smtClean="0"/>
              <a:t>Sample Soft Failures</a:t>
            </a:r>
            <a:endParaRPr lang="en-US" sz="3200" dirty="0"/>
          </a:p>
        </p:txBody>
      </p:sp>
      <p:pic>
        <p:nvPicPr>
          <p:cNvPr id="11" name="Picture 10" descr="ps.pdf"/>
          <p:cNvPicPr>
            <a:picLocks noChangeAspect="1"/>
          </p:cNvPicPr>
          <p:nvPr/>
        </p:nvPicPr>
        <p:blipFill>
          <a:blip r:embed="rId4" cstate="print"/>
          <a:stretch>
            <a:fillRect/>
          </a:stretch>
        </p:blipFill>
        <p:spPr>
          <a:xfrm>
            <a:off x="2006600" y="3027300"/>
            <a:ext cx="7137400" cy="322580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4018" y="3435472"/>
            <a:ext cx="5942365" cy="16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6200000">
            <a:off x="2469462" y="3966685"/>
            <a:ext cx="562975"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5" name="Rounded Rectangular Callout 14"/>
          <p:cNvSpPr/>
          <p:nvPr/>
        </p:nvSpPr>
        <p:spPr>
          <a:xfrm>
            <a:off x="7348062" y="3056637"/>
            <a:ext cx="1351609" cy="460409"/>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6" name="Rounded Rectangular Callout 15"/>
          <p:cNvSpPr/>
          <p:nvPr/>
        </p:nvSpPr>
        <p:spPr>
          <a:xfrm>
            <a:off x="6051224" y="3975124"/>
            <a:ext cx="1207835" cy="460409"/>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7" name="Rounded Rectangular Callout 16"/>
          <p:cNvSpPr/>
          <p:nvPr/>
        </p:nvSpPr>
        <p:spPr>
          <a:xfrm>
            <a:off x="7578237" y="4448429"/>
            <a:ext cx="920151" cy="230205"/>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18" name="Straight Arrow Connector 17"/>
          <p:cNvCxnSpPr/>
          <p:nvPr/>
        </p:nvCxnSpPr>
        <p:spPr bwMode="auto">
          <a:xfrm>
            <a:off x="2954475" y="5443099"/>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19" name="TextBox 18"/>
          <p:cNvSpPr txBox="1"/>
          <p:nvPr/>
        </p:nvSpPr>
        <p:spPr>
          <a:xfrm>
            <a:off x="5191406" y="5270570"/>
            <a:ext cx="133530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2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2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6101000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j12_199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40" y="0"/>
            <a:ext cx="8375588" cy="5955593"/>
          </a:xfrm>
          <a:prstGeom prst="rect">
            <a:avLst/>
          </a:prstGeom>
        </p:spPr>
      </p:pic>
      <p:sp>
        <p:nvSpPr>
          <p:cNvPr id="7" name="Oval 6"/>
          <p:cNvSpPr/>
          <p:nvPr/>
        </p:nvSpPr>
        <p:spPr>
          <a:xfrm>
            <a:off x="7660249" y="1193460"/>
            <a:ext cx="933493" cy="216705"/>
          </a:xfrm>
          <a:prstGeom prst="ellipse">
            <a:avLst/>
          </a:prstGeom>
          <a:noFill/>
          <a:ln w="19050">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32109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Infrastructure – perfSONAR </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perfSONAR is:</a:t>
            </a:r>
          </a:p>
          <a:p>
            <a:pPr lvl="1"/>
            <a:r>
              <a:rPr lang="en-US" dirty="0" smtClean="0"/>
              <a:t>A widely-deployed test and measurement infrastructure</a:t>
            </a:r>
          </a:p>
          <a:p>
            <a:pPr lvl="2"/>
            <a:r>
              <a:rPr lang="en-US" dirty="0" smtClean="0"/>
              <a:t>ESnet, Internet2, US regional networks, international networks</a:t>
            </a:r>
          </a:p>
          <a:p>
            <a:pPr lvl="2"/>
            <a:r>
              <a:rPr lang="en-US" dirty="0" smtClean="0"/>
              <a:t>Laboratories, supercomputer centers, universities</a:t>
            </a:r>
          </a:p>
          <a:p>
            <a:pPr lvl="1"/>
            <a:r>
              <a:rPr lang="en-US" dirty="0" smtClean="0"/>
              <a:t>A suite of test and measurement tools</a:t>
            </a:r>
          </a:p>
          <a:p>
            <a:pPr lvl="1"/>
            <a:r>
              <a:rPr lang="en-US" dirty="0" smtClean="0"/>
              <a:t>A collaboration that builds and maintains the toolkit</a:t>
            </a:r>
          </a:p>
          <a:p>
            <a:r>
              <a:rPr lang="en-US" dirty="0" smtClean="0"/>
              <a:t>By installing perfSONAR, a site can leverage over 1100 test servers deployed around the world</a:t>
            </a:r>
          </a:p>
          <a:p>
            <a:r>
              <a:rPr lang="en-US" dirty="0" smtClean="0"/>
              <a:t>perfSONAR is ideal for finding soft failures</a:t>
            </a:r>
          </a:p>
          <a:p>
            <a:pPr lvl="1"/>
            <a:r>
              <a:rPr lang="en-US" dirty="0" smtClean="0"/>
              <a:t>Alert to existence of problems</a:t>
            </a:r>
          </a:p>
          <a:p>
            <a:pPr lvl="1"/>
            <a:r>
              <a:rPr lang="en-US" dirty="0" smtClean="0"/>
              <a:t>Fault isolation</a:t>
            </a:r>
          </a:p>
          <a:p>
            <a:pPr lvl="1"/>
            <a:r>
              <a:rPr lang="en-US" dirty="0" smtClean="0"/>
              <a:t>Verification of correct operation</a:t>
            </a:r>
            <a:endParaRPr lang="en-US" dirty="0"/>
          </a:p>
        </p:txBody>
      </p:sp>
      <p:pic>
        <p:nvPicPr>
          <p:cNvPr id="6" name="Picture 6" descr="PerfSONAR-powered-CMY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0" y="5591175"/>
            <a:ext cx="1293813" cy="534988"/>
          </a:xfrm>
          <a:prstGeom prst="rect">
            <a:avLst/>
          </a:prstGeom>
          <a:noFill/>
          <a:ln w="9525">
            <a:noFill/>
            <a:miter lim="800000"/>
            <a:headEnd/>
            <a:tailEnd/>
          </a:ln>
        </p:spPr>
      </p:pic>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7490171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perfSONAR</a:t>
            </a:r>
            <a:r>
              <a:rPr lang="en-US" sz="3200" dirty="0" smtClean="0"/>
              <a:t> Deployment Footprint</a:t>
            </a:r>
            <a:endParaRPr lang="en-US" sz="3200" dirty="0"/>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pic>
        <p:nvPicPr>
          <p:cNvPr id="3" name="Picture 2" descr="20140812-pSDeployments-Po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97" y="1133866"/>
            <a:ext cx="8769772" cy="4969680"/>
          </a:xfrm>
          <a:prstGeom prst="rect">
            <a:avLst/>
          </a:prstGeom>
        </p:spPr>
      </p:pic>
    </p:spTree>
    <p:extLst>
      <p:ext uri="{BB962C8B-B14F-4D97-AF65-F5344CB8AC3E}">
        <p14:creationId xmlns:p14="http://schemas.microsoft.com/office/powerpoint/2010/main" val="7371985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36"/>
            <a:ext cx="7099300" cy="832678"/>
          </a:xfrm>
        </p:spPr>
        <p:txBody>
          <a:bodyPr/>
          <a:lstStyle/>
          <a:p>
            <a:r>
              <a:rPr lang="en-US" sz="3200" dirty="0" smtClean="0"/>
              <a:t>Lookup Service Directory </a:t>
            </a:r>
            <a:r>
              <a:rPr lang="en-US" sz="3200" dirty="0"/>
              <a:t>Search: </a:t>
            </a:r>
            <a:r>
              <a:rPr lang="en-US" sz="3200" dirty="0" smtClean="0"/>
              <a:t/>
            </a:r>
            <a:br>
              <a:rPr lang="en-US" sz="3200" dirty="0" smtClean="0"/>
            </a:br>
            <a:r>
              <a:rPr lang="en-US" sz="3200" dirty="0" smtClean="0">
                <a:hlinkClick r:id="rId3"/>
              </a:rPr>
              <a:t>http</a:t>
            </a:r>
            <a:r>
              <a:rPr lang="en-US" sz="3200" dirty="0">
                <a:hlinkClick r:id="rId3"/>
              </a:rPr>
              <a:t>://stats.es.net/ServicesDirectory</a:t>
            </a:r>
            <a:r>
              <a:rPr lang="en-US" sz="3200" dirty="0" smtClean="0">
                <a:hlinkClick r:id="rId3"/>
              </a:rPr>
              <a:t>/</a:t>
            </a:r>
            <a:r>
              <a:rPr lang="en-US" sz="3200" dirty="0" smtClean="0"/>
              <a:t> </a:t>
            </a:r>
            <a:endParaRPr lang="en-US" sz="3200" dirty="0"/>
          </a:p>
        </p:txBody>
      </p:sp>
      <p:pic>
        <p:nvPicPr>
          <p:cNvPr id="7" name="Content Placeholder 6" descr="Screen Shot 2014-01-11 at 8.54.46 AM.pdf"/>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12211" t="-2962"/>
          <a:stretch/>
        </p:blipFill>
        <p:spPr>
          <a:xfrm>
            <a:off x="-920517" y="943113"/>
            <a:ext cx="10194046" cy="5360850"/>
          </a:xfrm>
        </p:spPr>
      </p:pic>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7530462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92" y="197354"/>
            <a:ext cx="7351907" cy="996446"/>
          </a:xfrm>
        </p:spPr>
        <p:txBody>
          <a:bodyPr/>
          <a:lstStyle/>
          <a:p>
            <a:r>
              <a:rPr lang="en-US" sz="3200" dirty="0" smtClean="0"/>
              <a:t>perfSONAR Dashboard: </a:t>
            </a:r>
            <a:r>
              <a:rPr lang="en-US" sz="3200" dirty="0" smtClean="0">
                <a:hlinkClick r:id="rId3"/>
              </a:rPr>
              <a:t>http://ps-dashboard.es.net</a:t>
            </a:r>
            <a:r>
              <a:rPr lang="en-US" sz="3200" dirty="0" smtClean="0"/>
              <a:t> </a:t>
            </a:r>
            <a:endParaRPr lang="en-US" sz="3200" dirty="0"/>
          </a:p>
        </p:txBody>
      </p:sp>
      <p:pic>
        <p:nvPicPr>
          <p:cNvPr id="4" name="Picture 3" descr="Screen Shot 2013-07-01 at 8.25.54 PM.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8602" y="1318134"/>
            <a:ext cx="6271186" cy="4985829"/>
          </a:xfrm>
          <a:prstGeom prst="rect">
            <a:avLst/>
          </a:prstGeom>
        </p:spPr>
      </p:pic>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9835158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solidFill>
                  <a:srgbClr val="FF0000"/>
                </a:solidFill>
              </a:rPr>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229600" cy="1143000"/>
          </a:xfrm>
        </p:spPr>
        <p:txBody>
          <a:bodyPr/>
          <a:lstStyle/>
          <a:p>
            <a:r>
              <a:rPr lang="en-US" sz="3200" dirty="0"/>
              <a:t>Dedicated Systems – </a:t>
            </a:r>
            <a:r>
              <a:rPr lang="en-US" sz="3200" dirty="0" smtClean="0"/>
              <a:t>Data </a:t>
            </a:r>
            <a:r>
              <a:rPr lang="en-US" sz="3200" dirty="0"/>
              <a:t>Transfer Node</a:t>
            </a:r>
          </a:p>
        </p:txBody>
      </p:sp>
      <p:sp>
        <p:nvSpPr>
          <p:cNvPr id="3" name="Content Placeholder 2"/>
          <p:cNvSpPr>
            <a:spLocks noGrp="1"/>
          </p:cNvSpPr>
          <p:nvPr>
            <p:ph idx="1"/>
          </p:nvPr>
        </p:nvSpPr>
        <p:spPr/>
        <p:txBody>
          <a:bodyPr>
            <a:normAutofit/>
          </a:bodyPr>
          <a:lstStyle/>
          <a:p>
            <a:r>
              <a:rPr lang="en-US" dirty="0" smtClean="0"/>
              <a:t>The DTN is dedicated to data transfer</a:t>
            </a:r>
          </a:p>
          <a:p>
            <a:r>
              <a:rPr lang="en-US" dirty="0" smtClean="0"/>
              <a:t>Set up </a:t>
            </a:r>
            <a:r>
              <a:rPr lang="en-US" b="1" dirty="0" smtClean="0">
                <a:solidFill>
                  <a:srgbClr val="FF0000"/>
                </a:solidFill>
              </a:rPr>
              <a:t>specifically</a:t>
            </a:r>
            <a:r>
              <a:rPr lang="en-US" dirty="0" smtClean="0"/>
              <a:t> 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Transfer Tools For DTNs</a:t>
            </a:r>
            <a:endParaRPr lang="en-US" sz="3200" dirty="0"/>
          </a:p>
        </p:txBody>
      </p:sp>
      <p:sp>
        <p:nvSpPr>
          <p:cNvPr id="3" name="Content Placeholder 2"/>
          <p:cNvSpPr>
            <a:spLocks noGrp="1"/>
          </p:cNvSpPr>
          <p:nvPr>
            <p:ph idx="1"/>
          </p:nvPr>
        </p:nvSpPr>
        <p:spPr/>
        <p:txBody>
          <a:bodyPr/>
          <a:lstStyle/>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Globus/GridFTP</a:t>
            </a:r>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tools: Globus Online, HPN-SSH</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60017244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337527"/>
            <a:ext cx="8229600" cy="5041163"/>
          </a:xfrm>
        </p:spPr>
        <p:txBody>
          <a:bodyPr>
            <a:normAutofit/>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8" y="4362361"/>
            <a:ext cx="243209" cy="63496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pic>
        <p:nvPicPr>
          <p:cNvPr id="2" name="Picture 1" descr="glob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995" y="4269718"/>
            <a:ext cx="985161" cy="945222"/>
          </a:xfrm>
          <a:prstGeom prst="rect">
            <a:avLst/>
          </a:prstGeom>
        </p:spPr>
      </p:pic>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solidFill>
                  <a:srgbClr val="FF0000"/>
                </a:solidFill>
              </a:rPr>
              <a:t>Science DMZ Security</a:t>
            </a:r>
          </a:p>
          <a:p>
            <a:pPr>
              <a:buFont typeface="Arial"/>
              <a:buChar char="•"/>
            </a:pPr>
            <a:r>
              <a:rPr lang="en-US" dirty="0"/>
              <a:t>User </a:t>
            </a:r>
            <a:r>
              <a:rPr lang="en-US" dirty="0" smtClean="0"/>
              <a:t>Engagement</a:t>
            </a:r>
            <a:endParaRPr lang="en-US" dirty="0" smtClean="0">
              <a:solidFill>
                <a:srgbClr val="FF0000"/>
              </a:solidFill>
            </a:endParaRPr>
          </a:p>
          <a:p>
            <a:pPr>
              <a:buFont typeface="Arial"/>
              <a:buChar char="•"/>
            </a:pPr>
            <a:r>
              <a:rPr lang="en-US" dirty="0" smtClean="0"/>
              <a:t>Wrap 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a:t>
            </a:r>
            <a:r>
              <a:rPr lang="en-US" dirty="0" smtClean="0"/>
              <a:t>problems</a:t>
            </a:r>
          </a:p>
          <a:p>
            <a:r>
              <a:rPr lang="en-US" sz="2400" dirty="0" smtClean="0"/>
              <a:t>Separation allows each to be optimized</a:t>
            </a:r>
            <a:endParaRPr lang="en-US" sz="2400" dirty="0"/>
          </a:p>
          <a:p>
            <a:pPr marL="0" indent="0">
              <a:buNone/>
            </a:pPr>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Science DMZ Security</a:t>
            </a:r>
            <a:endParaRPr lang="en-US" sz="3200"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00" y="3031067"/>
            <a:ext cx="184666" cy="369332"/>
          </a:xfrm>
          <a:prstGeom prst="rect">
            <a:avLst/>
          </a:prstGeom>
          <a:noFill/>
        </p:spPr>
        <p:txBody>
          <a:bodyPr wrap="none" rtlCol="0">
            <a:spAutoFit/>
          </a:bodyPr>
          <a:lstStyle/>
          <a:p>
            <a:endParaRPr lang="en-US" dirty="0">
              <a:solidFill>
                <a:prstClr val="black"/>
              </a:solidFill>
            </a:endParaRPr>
          </a:p>
        </p:txBody>
      </p:sp>
      <p:pic>
        <p:nvPicPr>
          <p:cNvPr id="5" name="Picture 4" descr="Kstar-hyung_Kim_NFRI_Kore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259" y="1365092"/>
            <a:ext cx="1837607" cy="1225837"/>
          </a:xfrm>
          <a:prstGeom prst="rect">
            <a:avLst/>
          </a:prstGeom>
        </p:spPr>
      </p:pic>
      <p:sp>
        <p:nvSpPr>
          <p:cNvPr id="2" name="TextBox 1"/>
          <p:cNvSpPr txBox="1"/>
          <p:nvPr/>
        </p:nvSpPr>
        <p:spPr>
          <a:xfrm>
            <a:off x="2108200" y="2057400"/>
            <a:ext cx="184666" cy="369332"/>
          </a:xfrm>
          <a:prstGeom prst="rect">
            <a:avLst/>
          </a:prstGeom>
          <a:noFill/>
        </p:spPr>
        <p:txBody>
          <a:bodyPr wrap="none" rtlCol="0">
            <a:spAutoFit/>
          </a:bodyPr>
          <a:lstStyle/>
          <a:p>
            <a:endParaRPr lang="en-US" dirty="0">
              <a:solidFill>
                <a:prstClr val="black"/>
              </a:solidFill>
            </a:endParaRPr>
          </a:p>
        </p:txBody>
      </p:sp>
      <p:pic>
        <p:nvPicPr>
          <p:cNvPr id="7" name="Picture 4" descr="G:\Capital Projects\Project Management\Martinez\CRT\Drawings and Renderings\Renderings\2012\CRT Southwest View 12040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46575" y="4761187"/>
            <a:ext cx="1618850" cy="10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ns.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475" y="3999018"/>
            <a:ext cx="1914391" cy="1301786"/>
          </a:xfrm>
          <a:prstGeom prst="rect">
            <a:avLst/>
          </a:prstGeom>
        </p:spPr>
      </p:pic>
      <p:pic>
        <p:nvPicPr>
          <p:cNvPr id="9" name="Picture 8" descr="3365376865_53bc10afaa_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44626" y="1235063"/>
            <a:ext cx="1770684" cy="1328013"/>
          </a:xfrm>
          <a:prstGeom prst="rect">
            <a:avLst/>
          </a:prstGeom>
        </p:spPr>
      </p:pic>
      <p:pic>
        <p:nvPicPr>
          <p:cNvPr id="11" name="Picture 10" descr="2182152599_5f6d0a26f7_o.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40666" y="900457"/>
            <a:ext cx="1775553" cy="1156943"/>
          </a:xfrm>
          <a:prstGeom prst="rect">
            <a:avLst/>
          </a:prstGeom>
        </p:spPr>
      </p:pic>
      <p:pic>
        <p:nvPicPr>
          <p:cNvPr id="12" name="Picture 11" descr="3252736045_152f04dbb4_b.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791315" y="4688806"/>
            <a:ext cx="1530369" cy="1223996"/>
          </a:xfrm>
          <a:prstGeom prst="rect">
            <a:avLst/>
          </a:prstGeom>
        </p:spPr>
      </p:pic>
      <p:sp>
        <p:nvSpPr>
          <p:cNvPr id="15" name="Title 14"/>
          <p:cNvSpPr>
            <a:spLocks noGrp="1"/>
          </p:cNvSpPr>
          <p:nvPr>
            <p:ph type="title"/>
          </p:nvPr>
        </p:nvSpPr>
        <p:spPr>
          <a:xfrm>
            <a:off x="457200" y="274638"/>
            <a:ext cx="8381132" cy="1143000"/>
          </a:xfrm>
        </p:spPr>
        <p:txBody>
          <a:bodyPr/>
          <a:lstStyle/>
          <a:p>
            <a:r>
              <a:rPr lang="en-US" dirty="0">
                <a:solidFill>
                  <a:prstClr val="black"/>
                </a:solidFill>
                <a:latin typeface="Arial"/>
              </a:rPr>
              <a:t>Network as </a:t>
            </a:r>
            <a:r>
              <a:rPr lang="en-US" strike="sngStrike" dirty="0">
                <a:solidFill>
                  <a:prstClr val="black"/>
                </a:solidFill>
                <a:latin typeface="Arial"/>
              </a:rPr>
              <a:t>Infrastructure</a:t>
            </a:r>
            <a:r>
              <a:rPr lang="en-US" dirty="0">
                <a:solidFill>
                  <a:prstClr val="black"/>
                </a:solidFill>
                <a:latin typeface="Arial"/>
              </a:rPr>
              <a:t> </a:t>
            </a:r>
            <a:r>
              <a:rPr lang="en-US" i="1" dirty="0">
                <a:solidFill>
                  <a:prstClr val="black"/>
                </a:solidFill>
                <a:latin typeface="Arial"/>
              </a:rPr>
              <a:t>Instrument</a:t>
            </a:r>
            <a:br>
              <a:rPr lang="en-US" i="1" dirty="0">
                <a:solidFill>
                  <a:prstClr val="black"/>
                </a:solidFill>
                <a:latin typeface="Arial"/>
              </a:rPr>
            </a:br>
            <a:endParaRPr lang="en-US" dirty="0"/>
          </a:p>
        </p:txBody>
      </p:sp>
      <p:pic>
        <p:nvPicPr>
          <p:cNvPr id="6" name="Picture 5"/>
          <p:cNvPicPr>
            <a:picLocks noChangeAspect="1"/>
          </p:cNvPicPr>
          <p:nvPr/>
        </p:nvPicPr>
        <p:blipFill>
          <a:blip r:embed="rId9"/>
          <a:stretch>
            <a:fillRect/>
          </a:stretch>
        </p:blipFill>
        <p:spPr>
          <a:xfrm>
            <a:off x="1816100" y="1935471"/>
            <a:ext cx="5740400" cy="3389086"/>
          </a:xfrm>
          <a:prstGeom prst="rect">
            <a:avLst/>
          </a:prstGeom>
        </p:spPr>
      </p:pic>
      <p:sp>
        <p:nvSpPr>
          <p:cNvPr id="13" name="Rectangle 12"/>
          <p:cNvSpPr/>
          <p:nvPr/>
        </p:nvSpPr>
        <p:spPr>
          <a:xfrm>
            <a:off x="-73043" y="5866486"/>
            <a:ext cx="7258086" cy="1015663"/>
          </a:xfrm>
          <a:prstGeom prst="rect">
            <a:avLst/>
          </a:prstGeom>
        </p:spPr>
        <p:txBody>
          <a:bodyPr wrap="square">
            <a:spAutoFit/>
          </a:bodyPr>
          <a:lstStyle/>
          <a:p>
            <a:pPr marL="456538" lvl="2" indent="0">
              <a:buNone/>
            </a:pPr>
            <a:r>
              <a:rPr lang="en-US" sz="2000" b="1" i="1" u="sng" dirty="0" smtClean="0"/>
              <a:t>Vision</a:t>
            </a:r>
            <a:r>
              <a:rPr lang="en-US" sz="2000" dirty="0" smtClean="0"/>
              <a:t>: Scientific </a:t>
            </a:r>
            <a:r>
              <a:rPr lang="en-US" sz="2000" dirty="0"/>
              <a:t>progress will be </a:t>
            </a:r>
            <a:r>
              <a:rPr lang="en-US" sz="2000" b="1" dirty="0"/>
              <a:t>completely unconstrained </a:t>
            </a:r>
            <a:r>
              <a:rPr lang="en-US" sz="2000" dirty="0"/>
              <a:t>by the physical location of instruments, people, computational resources, or data.  </a:t>
            </a:r>
          </a:p>
        </p:txBody>
      </p:sp>
      <p:sp>
        <p:nvSpPr>
          <p:cNvPr id="1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10"/>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1700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417637"/>
            <a:ext cx="8229600" cy="5140087"/>
          </a:xfrm>
        </p:spPr>
        <p:txBody>
          <a:bodyPr>
            <a:normAutofit/>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Placement Outside the Firewall</a:t>
            </a:r>
            <a:endParaRPr lang="en-US" sz="3200" dirty="0"/>
          </a:p>
        </p:txBody>
      </p:sp>
      <p:sp>
        <p:nvSpPr>
          <p:cNvPr id="3" name="Content Placeholder 2"/>
          <p:cNvSpPr>
            <a:spLocks noGrp="1"/>
          </p:cNvSpPr>
          <p:nvPr>
            <p:ph idx="1"/>
          </p:nvPr>
        </p:nvSpPr>
        <p:spPr>
          <a:xfrm>
            <a:off x="457200" y="1485914"/>
            <a:ext cx="8229600" cy="4818050"/>
          </a:xfrm>
        </p:spPr>
        <p:txBody>
          <a:bodyPr>
            <a:normAutofit/>
          </a:bodyPr>
          <a:lstStyle/>
          <a:p>
            <a:r>
              <a:rPr lang="en-US" sz="2400" dirty="0" smtClean="0"/>
              <a:t>The Science DMZ resources are placed outside the enterprise firewall for performance reasons</a:t>
            </a:r>
          </a:p>
          <a:p>
            <a:pPr lvl="1"/>
            <a:r>
              <a:rPr lang="en-US" sz="2100" dirty="0" smtClean="0">
                <a:solidFill>
                  <a:prstClr val="black"/>
                </a:solidFill>
              </a:rPr>
              <a:t>The meaning of this is specific – </a:t>
            </a:r>
            <a:r>
              <a:rPr lang="en-US" sz="2100" b="1" i="1" dirty="0" smtClean="0">
                <a:solidFill>
                  <a:prstClr val="black"/>
                </a:solidFill>
              </a:rPr>
              <a:t>Science DMZ traffic does not traverse the firewall data plane</a:t>
            </a:r>
          </a:p>
          <a:p>
            <a:pPr lvl="1"/>
            <a:r>
              <a:rPr lang="en-US" sz="2100" dirty="0" smtClean="0">
                <a:solidFill>
                  <a:prstClr val="black"/>
                </a:solidFill>
              </a:rPr>
              <a:t>Packet filtering is fine – just don’t do it with a firewall</a:t>
            </a:r>
            <a:endParaRPr lang="en-US" sz="2100" dirty="0">
              <a:solidFill>
                <a:prstClr val="black"/>
              </a:solidFill>
            </a:endParaRPr>
          </a:p>
          <a:p>
            <a:r>
              <a:rPr lang="en-US" sz="2400" dirty="0" smtClean="0"/>
              <a:t>Lots of heartburn over this, especially from the perspective of a conventional firewall manager</a:t>
            </a:r>
          </a:p>
          <a:p>
            <a:pPr lvl="1"/>
            <a:r>
              <a:rPr lang="en-US" dirty="0" smtClean="0"/>
              <a:t>Lots of organizational policy directives mandating firewalls</a:t>
            </a:r>
          </a:p>
          <a:p>
            <a:pPr lvl="1"/>
            <a:r>
              <a:rPr lang="en-US" dirty="0" smtClean="0"/>
              <a:t>Firewalls are designed to protect converged enterprise networks</a:t>
            </a:r>
          </a:p>
          <a:p>
            <a:pPr lvl="1"/>
            <a:r>
              <a:rPr lang="en-US" dirty="0" smtClean="0"/>
              <a:t>Why would you put critical assets outside the firewall???</a:t>
            </a:r>
          </a:p>
          <a:p>
            <a:r>
              <a:rPr lang="en-US" sz="2400" dirty="0" smtClean="0"/>
              <a:t>The answer is that firewalls are typically a poor fit for high-performance science applications</a:t>
            </a:r>
          </a:p>
          <a:p>
            <a:endParaRPr lang="en-US" sz="2400"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5884534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7176"/>
            <a:ext cx="7810500" cy="1143000"/>
          </a:xfrm>
        </p:spPr>
        <p:txBody>
          <a:bodyPr/>
          <a:lstStyle/>
          <a:p>
            <a:r>
              <a:rPr lang="en-US" sz="3200" dirty="0" smtClean="0"/>
              <a:t>Firewall Capabilities and Science Traffic</a:t>
            </a:r>
            <a:endParaRPr lang="en-US" sz="3200" dirty="0"/>
          </a:p>
        </p:txBody>
      </p:sp>
      <p:sp>
        <p:nvSpPr>
          <p:cNvPr id="3" name="Content Placeholder 2"/>
          <p:cNvSpPr>
            <a:spLocks noGrp="1"/>
          </p:cNvSpPr>
          <p:nvPr>
            <p:ph idx="1"/>
          </p:nvPr>
        </p:nvSpPr>
        <p:spPr>
          <a:xfrm>
            <a:off x="457200" y="1548954"/>
            <a:ext cx="8229600" cy="4937569"/>
          </a:xfrm>
        </p:spPr>
        <p:txBody>
          <a:bodyPr>
            <a:normAutofit/>
          </a:bodyPr>
          <a:lstStyle/>
          <a:p>
            <a:r>
              <a:rPr lang="en-US" dirty="0" smtClean="0"/>
              <a:t>Firewalls have a lot of sophistication in an enterprise setting</a:t>
            </a:r>
          </a:p>
          <a:p>
            <a:pPr lvl="1"/>
            <a:r>
              <a:rPr lang="en-US" dirty="0" smtClean="0"/>
              <a:t>Application layer protocol analysis (HTTP, POP, MSRPC, etc.)</a:t>
            </a:r>
          </a:p>
          <a:p>
            <a:pPr lvl="1"/>
            <a:r>
              <a:rPr lang="en-US" dirty="0" smtClean="0"/>
              <a:t>Built-in VPN servers</a:t>
            </a:r>
          </a:p>
          <a:p>
            <a:pPr lvl="1"/>
            <a:r>
              <a:rPr lang="en-US" dirty="0" smtClean="0"/>
              <a:t>User awareness</a:t>
            </a:r>
          </a:p>
          <a:p>
            <a:r>
              <a:rPr lang="en-US" dirty="0" smtClean="0"/>
              <a:t>Data-intensive science flows typically don’t match this profile</a:t>
            </a:r>
          </a:p>
          <a:p>
            <a:pPr lvl="1"/>
            <a:r>
              <a:rPr lang="en-US" dirty="0" smtClean="0"/>
              <a:t>Common case – data on filesystem A needs to be on filesystem Z</a:t>
            </a:r>
          </a:p>
          <a:p>
            <a:pPr lvl="2"/>
            <a:r>
              <a:rPr lang="en-US" dirty="0" smtClean="0"/>
              <a:t>Data transfer tool verifies credentials over an encrypted channel</a:t>
            </a:r>
          </a:p>
          <a:p>
            <a:pPr lvl="2"/>
            <a:r>
              <a:rPr lang="en-US" dirty="0" smtClean="0"/>
              <a:t>Then open a socket or set of sockets, and send data until done (1TB, 10TB, 100TB, …)</a:t>
            </a:r>
          </a:p>
          <a:p>
            <a:pPr lvl="1"/>
            <a:r>
              <a:rPr lang="en-US" dirty="0" smtClean="0"/>
              <a:t>One workflow can use 10% to 50% or more of a 10G network link</a:t>
            </a:r>
          </a:p>
          <a:p>
            <a:r>
              <a:rPr lang="en-US" dirty="0" smtClean="0"/>
              <a:t>Do we have to use a firewall?</a:t>
            </a:r>
          </a:p>
          <a:p>
            <a:pPr lvl="1"/>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652173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Firewalls As Access Lists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When you ask a firewall administrator to allow data transfers through the firewall, what do they ask for?</a:t>
            </a:r>
          </a:p>
          <a:p>
            <a:pPr lvl="1"/>
            <a:r>
              <a:rPr lang="en-US" dirty="0" smtClean="0"/>
              <a:t>IP address of your host</a:t>
            </a:r>
          </a:p>
          <a:p>
            <a:pPr lvl="1"/>
            <a:r>
              <a:rPr lang="en-US" dirty="0" smtClean="0"/>
              <a:t>IP address of the remote host</a:t>
            </a:r>
          </a:p>
          <a:p>
            <a:pPr lvl="1"/>
            <a:r>
              <a:rPr lang="en-US" dirty="0" smtClean="0"/>
              <a:t>Port range</a:t>
            </a:r>
          </a:p>
          <a:p>
            <a:pPr lvl="1"/>
            <a:r>
              <a:rPr lang="en-US" b="1" i="1" dirty="0" smtClean="0"/>
              <a:t>That looks like an ACL to me!</a:t>
            </a:r>
          </a:p>
          <a:p>
            <a:r>
              <a:rPr lang="en-US" sz="2400" dirty="0" smtClean="0"/>
              <a:t>No special config for advanced protocol analysis – just address/port</a:t>
            </a:r>
          </a:p>
          <a:p>
            <a:r>
              <a:rPr lang="en-US" sz="2400" dirty="0" smtClean="0"/>
              <a:t>Router ACLs are better than firewalls at address/</a:t>
            </a:r>
            <a:r>
              <a:rPr lang="en-US" sz="2400" smtClean="0"/>
              <a:t>port filtering</a:t>
            </a:r>
            <a:endParaRPr lang="en-US" sz="2400" dirty="0" smtClean="0"/>
          </a:p>
          <a:p>
            <a:pPr lvl="1"/>
            <a:r>
              <a:rPr lang="en-US" dirty="0" smtClean="0"/>
              <a:t>ACL capabilities are typically built into the router</a:t>
            </a:r>
          </a:p>
          <a:p>
            <a:pPr lvl="1"/>
            <a:r>
              <a:rPr lang="en-US" dirty="0" smtClean="0"/>
              <a:t>Router ACLs typically do not drop traffic permitted by policy </a:t>
            </a: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4462323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417638"/>
            <a:ext cx="8229600" cy="5068887"/>
          </a:xfrm>
        </p:spPr>
        <p:txBody>
          <a:bodyPr>
            <a:normAutofit/>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a:p>
            <a:r>
              <a:rPr lang="en-US" sz="2400" b="1" i="1" dirty="0" smtClean="0"/>
              <a:t>Key point – security policies and mechanisms that protect the Science DMZ should be implemented so that they do not compromise performance</a:t>
            </a:r>
            <a:endParaRPr lang="en-US" sz="2400" b="1" i="1" dirty="0"/>
          </a:p>
          <a:p>
            <a:r>
              <a:rPr lang="en-US" sz="2400" dirty="0"/>
              <a:t>Traffic permitted by policy should not experience performance impact as a result of the application of policy</a:t>
            </a:r>
          </a:p>
          <a:p>
            <a:endParaRPr lang="en-US" sz="2400" dirty="0" smtClean="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7099300" cy="1143000"/>
          </a:xfrm>
        </p:spPr>
        <p:txBody>
          <a:bodyPr/>
          <a:lstStyle/>
          <a:p>
            <a:r>
              <a:rPr lang="en-US" sz="3200" dirty="0" smtClean="0"/>
              <a:t>Firewall Performance Example</a:t>
            </a:r>
            <a:endParaRPr lang="en-US" sz="3200" dirty="0"/>
          </a:p>
        </p:txBody>
      </p:sp>
      <p:sp>
        <p:nvSpPr>
          <p:cNvPr id="3" name="Content Placeholder 2"/>
          <p:cNvSpPr>
            <a:spLocks noGrp="1"/>
          </p:cNvSpPr>
          <p:nvPr>
            <p:ph idx="1"/>
          </p:nvPr>
        </p:nvSpPr>
        <p:spPr>
          <a:xfrm>
            <a:off x="457200" y="1085001"/>
            <a:ext cx="8229600" cy="3106000"/>
          </a:xfrm>
        </p:spPr>
        <p:txBody>
          <a:bodyPr/>
          <a:lstStyle/>
          <a:p>
            <a:r>
              <a:rPr lang="en-US" dirty="0" smtClean="0"/>
              <a:t>Observed performance, via </a:t>
            </a:r>
            <a:r>
              <a:rPr lang="en-US" dirty="0" err="1" smtClean="0"/>
              <a:t>perfSONAR</a:t>
            </a:r>
            <a:r>
              <a:rPr lang="en-US" dirty="0" smtClean="0"/>
              <a:t>, through a firewall:</a:t>
            </a:r>
          </a:p>
          <a:p>
            <a:endParaRPr lang="en-US" dirty="0"/>
          </a:p>
          <a:p>
            <a:endParaRPr lang="en-US" dirty="0" smtClean="0"/>
          </a:p>
          <a:p>
            <a:endParaRPr lang="en-US" dirty="0"/>
          </a:p>
          <a:p>
            <a:endParaRPr lang="en-US" dirty="0" smtClean="0"/>
          </a:p>
          <a:p>
            <a:r>
              <a:rPr lang="en-US" dirty="0" smtClean="0"/>
              <a:t>Observed performance, via </a:t>
            </a:r>
            <a:r>
              <a:rPr lang="en-US" dirty="0" err="1" smtClean="0"/>
              <a:t>perfSONAR</a:t>
            </a:r>
            <a:r>
              <a:rPr lang="en-US" dirty="0" smtClean="0"/>
              <a:t>, bypassing firewall:</a:t>
            </a:r>
          </a:p>
        </p:txBody>
      </p:sp>
      <p:pic>
        <p:nvPicPr>
          <p:cNvPr id="6" name="Picture 1" descr="20121108-Brown1-CU_1G.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70233" y="1463674"/>
            <a:ext cx="6173767" cy="203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20121108-Brown2-CU_1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0233" y="3810713"/>
            <a:ext cx="6173767" cy="20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66699" y="2180772"/>
            <a:ext cx="2513033" cy="973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Almost 20 times</a:t>
            </a:r>
            <a:r>
              <a:rPr lang="en-US" kern="600" dirty="0">
                <a:solidFill>
                  <a:srgbClr val="FF0000"/>
                </a:solidFill>
              </a:rPr>
              <a:t> </a:t>
            </a:r>
            <a:r>
              <a:rPr lang="en-US" kern="600" dirty="0" smtClean="0">
                <a:solidFill>
                  <a:srgbClr val="FF0000"/>
                </a:solidFill>
              </a:rPr>
              <a:t>slower through the firewall</a:t>
            </a:r>
          </a:p>
        </p:txBody>
      </p:sp>
      <p:sp>
        <p:nvSpPr>
          <p:cNvPr id="9" name="Content Placeholder 2"/>
          <p:cNvSpPr txBox="1">
            <a:spLocks/>
          </p:cNvSpPr>
          <p:nvPr/>
        </p:nvSpPr>
        <p:spPr bwMode="auto">
          <a:xfrm>
            <a:off x="279400" y="4382635"/>
            <a:ext cx="2848769" cy="1429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Huge improvement without the firewall</a:t>
            </a: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3"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55</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4477688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Not Firewalls, Then </a:t>
            </a:r>
            <a:r>
              <a:rPr lang="en-US" dirty="0" smtClean="0"/>
              <a:t>What?</a:t>
            </a:r>
            <a:endParaRPr lang="en-US" sz="3200" dirty="0"/>
          </a:p>
        </p:txBody>
      </p:sp>
      <p:sp>
        <p:nvSpPr>
          <p:cNvPr id="3" name="Content Placeholder 2"/>
          <p:cNvSpPr>
            <a:spLocks noGrp="1"/>
          </p:cNvSpPr>
          <p:nvPr>
            <p:ph idx="1"/>
          </p:nvPr>
        </p:nvSpPr>
        <p:spPr>
          <a:xfrm>
            <a:off x="457200" y="1348277"/>
            <a:ext cx="8229600" cy="5068887"/>
          </a:xfrm>
        </p:spPr>
        <p:txBody>
          <a:bodyPr>
            <a:normAutofit lnSpcReduction="10000"/>
          </a:bodyPr>
          <a:lstStyle/>
          <a:p>
            <a:r>
              <a:rPr lang="en-US" sz="2400" dirty="0" smtClean="0"/>
              <a:t>Intrusion Detection Systems (IDS)</a:t>
            </a:r>
          </a:p>
          <a:p>
            <a:pPr lvl="1"/>
            <a:r>
              <a:rPr lang="en-US" dirty="0" smtClean="0"/>
              <a:t>One </a:t>
            </a:r>
            <a:r>
              <a:rPr lang="en-US" dirty="0"/>
              <a:t>example is Bro </a:t>
            </a:r>
            <a:r>
              <a:rPr lang="en-US" dirty="0" smtClean="0"/>
              <a:t>– </a:t>
            </a:r>
            <a:r>
              <a:rPr lang="en-US" dirty="0" smtClean="0">
                <a:hlinkClick r:id="rId2"/>
              </a:rPr>
              <a:t>http</a:t>
            </a:r>
            <a:r>
              <a:rPr lang="en-US" dirty="0">
                <a:hlinkClick r:id="rId2"/>
              </a:rPr>
              <a:t>://bro-</a:t>
            </a:r>
            <a:r>
              <a:rPr lang="en-US" dirty="0" smtClean="0">
                <a:hlinkClick r:id="rId2"/>
              </a:rPr>
              <a:t>ids.org/</a:t>
            </a:r>
            <a:endParaRPr lang="en-US" dirty="0" smtClean="0"/>
          </a:p>
          <a:p>
            <a:pPr lvl="1"/>
            <a:r>
              <a:rPr lang="en-US" dirty="0" smtClean="0"/>
              <a:t>Bro is high-performance and battle-tested</a:t>
            </a:r>
          </a:p>
          <a:p>
            <a:pPr lvl="2"/>
            <a:r>
              <a:rPr lang="en-US" sz="1800" dirty="0" smtClean="0"/>
              <a:t>Bro protects several high-performance national assets</a:t>
            </a:r>
          </a:p>
          <a:p>
            <a:pPr lvl="2"/>
            <a:r>
              <a:rPr lang="en-US" sz="1800" dirty="0" smtClean="0"/>
              <a:t>Bro can be scaled with clustering: </a:t>
            </a:r>
            <a:r>
              <a:rPr lang="en-US" sz="1800" dirty="0">
                <a:hlinkClick r:id="rId3"/>
              </a:rPr>
              <a:t>http://www.bro-ids.org/documentation/</a:t>
            </a:r>
            <a:r>
              <a:rPr lang="en-US" sz="1800" dirty="0" smtClean="0">
                <a:hlinkClick r:id="rId3"/>
              </a:rPr>
              <a:t>cluster.html</a:t>
            </a:r>
            <a:endParaRPr lang="en-US" sz="1800" dirty="0" smtClean="0"/>
          </a:p>
          <a:p>
            <a:pPr lvl="1"/>
            <a:r>
              <a:rPr lang="en-US" dirty="0" smtClean="0"/>
              <a:t>Other IDS solutions are available also</a:t>
            </a:r>
            <a:endParaRPr lang="en-US" dirty="0"/>
          </a:p>
          <a:p>
            <a:r>
              <a:rPr lang="en-US" sz="2400" dirty="0" smtClean="0"/>
              <a:t>Netflow and IPFIX can provide intelligence, but not filtering</a:t>
            </a:r>
          </a:p>
          <a:p>
            <a:r>
              <a:rPr lang="en-US" sz="2400" dirty="0" err="1" smtClean="0"/>
              <a:t>Openflow</a:t>
            </a:r>
            <a:r>
              <a:rPr lang="en-US" sz="2400" dirty="0" smtClean="0"/>
              <a:t> and SDN</a:t>
            </a:r>
            <a:endParaRPr lang="en-US" sz="2400" dirty="0"/>
          </a:p>
          <a:p>
            <a:pPr lvl="1"/>
            <a:r>
              <a:rPr lang="en-US" dirty="0" smtClean="0"/>
              <a:t>Using </a:t>
            </a:r>
            <a:r>
              <a:rPr lang="en-US" dirty="0" err="1" smtClean="0"/>
              <a:t>Openflow</a:t>
            </a:r>
            <a:r>
              <a:rPr lang="en-US" dirty="0" smtClean="0"/>
              <a:t> to control access to a network-based service seems pretty obvious</a:t>
            </a:r>
            <a:endParaRPr lang="en-US" dirty="0"/>
          </a:p>
          <a:p>
            <a:pPr lvl="1"/>
            <a:r>
              <a:rPr lang="en-US" dirty="0" smtClean="0"/>
              <a:t>This could significantly reduce the attack surface for any authenticated network service</a:t>
            </a:r>
          </a:p>
          <a:p>
            <a:pPr lvl="1"/>
            <a:r>
              <a:rPr lang="en-US" dirty="0" smtClean="0"/>
              <a:t>This would only work if the </a:t>
            </a:r>
            <a:r>
              <a:rPr lang="en-US" dirty="0" err="1" smtClean="0"/>
              <a:t>Openflow</a:t>
            </a:r>
            <a:r>
              <a:rPr lang="en-US" dirty="0" smtClean="0"/>
              <a:t> device had a robust data plane</a:t>
            </a:r>
            <a:endParaRPr lang="en-US" dirty="0"/>
          </a:p>
          <a:p>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7493603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Not Firewalls, Then What</a:t>
            </a:r>
            <a:r>
              <a:rPr lang="en-US" dirty="0" smtClean="0"/>
              <a:t>? (2)</a:t>
            </a:r>
            <a:endParaRPr lang="en-US" sz="3200" dirty="0"/>
          </a:p>
        </p:txBody>
      </p:sp>
      <p:sp>
        <p:nvSpPr>
          <p:cNvPr id="3" name="Content Placeholder 2"/>
          <p:cNvSpPr>
            <a:spLocks noGrp="1"/>
          </p:cNvSpPr>
          <p:nvPr>
            <p:ph idx="1"/>
          </p:nvPr>
        </p:nvSpPr>
        <p:spPr>
          <a:xfrm>
            <a:off x="457200" y="1459090"/>
            <a:ext cx="8229600" cy="4886325"/>
          </a:xfrm>
        </p:spPr>
        <p:txBody>
          <a:bodyPr>
            <a:normAutofit/>
          </a:bodyPr>
          <a:lstStyle/>
          <a:p>
            <a:r>
              <a:rPr lang="en-US" sz="2400" dirty="0" smtClean="0"/>
              <a:t>Aggressive access lists</a:t>
            </a:r>
          </a:p>
          <a:p>
            <a:pPr lvl="1"/>
            <a:r>
              <a:rPr lang="en-US" dirty="0" smtClean="0"/>
              <a:t>More useful with project-specific DTNs</a:t>
            </a:r>
          </a:p>
          <a:p>
            <a:pPr lvl="1"/>
            <a:r>
              <a:rPr lang="en-US" dirty="0" smtClean="0"/>
              <a:t>If the purpose of the DTN is to exchange data with a small set of remote collaborators, the ACL is pretty easy to write</a:t>
            </a:r>
          </a:p>
          <a:p>
            <a:pPr lvl="1"/>
            <a:r>
              <a:rPr lang="en-US" dirty="0" smtClean="0"/>
              <a:t>Large-scale data distribution servers are hard to handle this way (but then, the firewall </a:t>
            </a:r>
            <a:r>
              <a:rPr lang="en-US" dirty="0" err="1" smtClean="0"/>
              <a:t>ruleset</a:t>
            </a:r>
            <a:r>
              <a:rPr lang="en-US" dirty="0" smtClean="0"/>
              <a:t> for such a service would be pretty open too)</a:t>
            </a:r>
          </a:p>
          <a:p>
            <a:r>
              <a:rPr lang="en-US" sz="2400" dirty="0" smtClean="0"/>
              <a:t>Limitation of the application set</a:t>
            </a:r>
          </a:p>
          <a:p>
            <a:pPr lvl="1"/>
            <a:r>
              <a:rPr lang="en-US" dirty="0"/>
              <a:t>One of the reasons to limit the application set in the Science DMZ is to make it easier to protect</a:t>
            </a:r>
          </a:p>
          <a:p>
            <a:pPr lvl="1"/>
            <a:r>
              <a:rPr lang="en-US" dirty="0" smtClean="0"/>
              <a:t>Keep desktop applications off the DTN (and watch for them anyway using logging, </a:t>
            </a:r>
            <a:r>
              <a:rPr lang="en-US" dirty="0" err="1" smtClean="0"/>
              <a:t>netflow</a:t>
            </a:r>
            <a:r>
              <a:rPr lang="en-US" dirty="0" smtClean="0"/>
              <a:t>, </a:t>
            </a:r>
            <a:r>
              <a:rPr lang="en-US" dirty="0" err="1" smtClean="0"/>
              <a:t>etc</a:t>
            </a:r>
            <a:r>
              <a:rPr lang="en-US" dirty="0" smtClean="0"/>
              <a:t> – take violations seriously)</a:t>
            </a:r>
          </a:p>
          <a:p>
            <a:pPr lvl="1"/>
            <a:r>
              <a:rPr lang="en-US" dirty="0" smtClean="0"/>
              <a:t>This requires collaboration between people – networking, security, systems, and scientists</a:t>
            </a: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2572510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Collaboration Within The Organization</a:t>
            </a:r>
            <a:endParaRPr lang="en-US" sz="3200" dirty="0"/>
          </a:p>
        </p:txBody>
      </p:sp>
      <p:sp>
        <p:nvSpPr>
          <p:cNvPr id="3" name="Content Placeholder 2"/>
          <p:cNvSpPr>
            <a:spLocks noGrp="1"/>
          </p:cNvSpPr>
          <p:nvPr>
            <p:ph idx="1"/>
          </p:nvPr>
        </p:nvSpPr>
        <p:spPr>
          <a:xfrm>
            <a:off x="457200" y="1380948"/>
            <a:ext cx="8229600" cy="5001155"/>
          </a:xfrm>
        </p:spPr>
        <p:txBody>
          <a:bodyPr>
            <a:normAutofit fontScale="92500" lnSpcReduction="10000"/>
          </a:bodyPr>
          <a:lstStyle/>
          <a:p>
            <a:r>
              <a:rPr lang="en-US" sz="2600" dirty="0" smtClean="0"/>
              <a:t>All stakeholders should collaborate on Science DMZ design, policy, and enforcement</a:t>
            </a:r>
          </a:p>
          <a:p>
            <a:r>
              <a:rPr lang="en-US" sz="2600" dirty="0" smtClean="0"/>
              <a:t>The security people have to be on board</a:t>
            </a:r>
          </a:p>
          <a:p>
            <a:pPr lvl="1"/>
            <a:r>
              <a:rPr lang="en-US" dirty="0" smtClean="0"/>
              <a:t>Remember: security people already have political cover – it’s called the firewall</a:t>
            </a:r>
          </a:p>
          <a:p>
            <a:pPr lvl="1"/>
            <a:r>
              <a:rPr lang="en-US" dirty="0" smtClean="0"/>
              <a:t>If a host gets compromised, the security officer can say they did their due diligence because there was a firewall in place</a:t>
            </a:r>
          </a:p>
          <a:p>
            <a:pPr lvl="1"/>
            <a:r>
              <a:rPr lang="en-US" dirty="0" smtClean="0"/>
              <a:t>If the deployment of a Science DMZ is going to jeopardize the job of the security officer, expect pushback</a:t>
            </a:r>
          </a:p>
          <a:p>
            <a:r>
              <a:rPr lang="en-US" sz="2600" dirty="0" smtClean="0"/>
              <a:t>The Science DMZ is a strategic asset, and should be understood by the strategic thinkers in the organization</a:t>
            </a:r>
          </a:p>
          <a:p>
            <a:pPr lvl="1"/>
            <a:r>
              <a:rPr lang="en-US" dirty="0" smtClean="0"/>
              <a:t>Changes in security models</a:t>
            </a:r>
          </a:p>
          <a:p>
            <a:pPr lvl="1"/>
            <a:r>
              <a:rPr lang="en-US" dirty="0" smtClean="0"/>
              <a:t>Changes in operational models</a:t>
            </a:r>
          </a:p>
          <a:p>
            <a:pPr lvl="1"/>
            <a:r>
              <a:rPr lang="en-US" dirty="0" smtClean="0"/>
              <a:t>Enhanced ability to compete for funding</a:t>
            </a:r>
          </a:p>
          <a:p>
            <a:pPr lvl="1"/>
            <a:r>
              <a:rPr lang="en-US" dirty="0" smtClean="0"/>
              <a:t>Increased institutional capability – greater science output</a:t>
            </a:r>
          </a:p>
          <a:p>
            <a:pPr lvl="1"/>
            <a:endParaRPr lang="en-US" dirty="0" smtClean="0"/>
          </a:p>
          <a:p>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6291272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solidFill>
                  <a:srgbClr val="FF0000"/>
                </a:solidFill>
              </a:rPr>
              <a:t>User Engagement</a:t>
            </a:r>
          </a:p>
          <a:p>
            <a:pPr>
              <a:buFont typeface="Arial"/>
              <a:buChar char="•"/>
            </a:pPr>
            <a:r>
              <a:rPr lang="en-US" dirty="0" smtClean="0"/>
              <a:t>Wrap 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0502914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58585B"/>
                </a:solidFill>
              </a:rPr>
              <a:t>ESnet Overview</a:t>
            </a:r>
          </a:p>
          <a:p>
            <a:pPr>
              <a:buFont typeface="Arial"/>
              <a:buChar char="•"/>
            </a:pPr>
            <a:r>
              <a:rPr lang="en-US" dirty="0" smtClean="0">
                <a:solidFill>
                  <a:srgbClr val="FF0000"/>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Tree>
    <p:extLst>
      <p:ext uri="{BB962C8B-B14F-4D97-AF65-F5344CB8AC3E}">
        <p14:creationId xmlns:p14="http://schemas.microsoft.com/office/powerpoint/2010/main" val="21603116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to Network Adoption</a:t>
            </a:r>
            <a:endParaRPr lang="en-US" sz="3200" dirty="0"/>
          </a:p>
        </p:txBody>
      </p:sp>
      <p:sp>
        <p:nvSpPr>
          <p:cNvPr id="6" name="Content Placeholder 5"/>
          <p:cNvSpPr>
            <a:spLocks noGrp="1"/>
          </p:cNvSpPr>
          <p:nvPr>
            <p:ph sz="half" idx="1"/>
          </p:nvPr>
        </p:nvSpPr>
        <p:spPr>
          <a:xfrm>
            <a:off x="355600" y="1317365"/>
            <a:ext cx="3711308" cy="4259262"/>
          </a:xfrm>
        </p:spPr>
        <p:txBody>
          <a:bodyPr>
            <a:normAutofit fontScale="85000" lnSpcReduction="20000"/>
          </a:bodyPr>
          <a:lstStyle/>
          <a:p>
            <a:pPr marL="0" indent="0"/>
            <a:endParaRPr lang="en-US" dirty="0" smtClean="0">
              <a:solidFill>
                <a:prstClr val="black"/>
              </a:solidFill>
            </a:endParaRPr>
          </a:p>
          <a:p>
            <a:pPr marL="285750" indent="-285750">
              <a:buFont typeface="Arial"/>
              <a:buChar char="•"/>
            </a:pPr>
            <a:r>
              <a:rPr lang="en-US" dirty="0" smtClean="0">
                <a:solidFill>
                  <a:prstClr val="black"/>
                </a:solidFill>
              </a:rPr>
              <a:t>C</a:t>
            </a:r>
            <a:r>
              <a:rPr lang="en-US" dirty="0" smtClean="0"/>
              <a:t>auses of performance issues are complicated for users.</a:t>
            </a:r>
          </a:p>
          <a:p>
            <a:pPr marL="285750" lvl="0" indent="-285750">
              <a:buFont typeface="Arial"/>
              <a:buChar char="•"/>
            </a:pPr>
            <a:r>
              <a:rPr lang="en-US" dirty="0" smtClean="0"/>
              <a:t>Lack of communication and collaboration between the CIO’s office and researchers on campus.</a:t>
            </a:r>
          </a:p>
          <a:p>
            <a:pPr marL="285750" lvl="0" indent="-285750">
              <a:buFont typeface="Arial"/>
              <a:buChar char="•"/>
            </a:pPr>
            <a:r>
              <a:rPr lang="en-US" dirty="0" smtClean="0"/>
              <a:t>Lack </a:t>
            </a:r>
            <a:r>
              <a:rPr lang="en-US" dirty="0"/>
              <a:t>of IT expertise within a science collaboration or experimental facility </a:t>
            </a:r>
            <a:endParaRPr lang="en-US" dirty="0" smtClean="0"/>
          </a:p>
          <a:p>
            <a:pPr marL="285750" indent="-285750">
              <a:buFont typeface="Arial"/>
              <a:buChar char="•"/>
            </a:pPr>
            <a:r>
              <a:rPr lang="en-US" dirty="0" smtClean="0"/>
              <a:t>User’s performance expectations </a:t>
            </a:r>
            <a:r>
              <a:rPr lang="en-US" dirty="0"/>
              <a:t>are low (“The network is too slow</a:t>
            </a:r>
            <a:r>
              <a:rPr lang="en-US" dirty="0" smtClean="0"/>
              <a:t>”, “</a:t>
            </a:r>
            <a:r>
              <a:rPr lang="en-US" dirty="0"/>
              <a:t>I tried it and it didn’t work</a:t>
            </a:r>
            <a:r>
              <a:rPr lang="en-US" dirty="0" smtClean="0"/>
              <a:t>”)</a:t>
            </a:r>
            <a:r>
              <a:rPr lang="en-US" dirty="0"/>
              <a:t>. </a:t>
            </a:r>
          </a:p>
          <a:p>
            <a:pPr marL="285750" lvl="0" indent="-285750">
              <a:buFont typeface="Arial"/>
              <a:buChar char="•"/>
            </a:pPr>
            <a:r>
              <a:rPr lang="en-US" dirty="0" smtClean="0"/>
              <a:t>Cultural change is hard </a:t>
            </a:r>
            <a:r>
              <a:rPr lang="en-US" dirty="0"/>
              <a:t>(“we’ve always shipped disks!”).</a:t>
            </a:r>
          </a:p>
          <a:p>
            <a:pPr marL="285750" lvl="0" indent="-285750">
              <a:buFont typeface="Arial"/>
              <a:buChar char="•"/>
            </a:pPr>
            <a:r>
              <a:rPr lang="en-US" dirty="0" smtClean="0"/>
              <a:t>Scientists want to do science not IT support</a:t>
            </a:r>
          </a:p>
        </p:txBody>
      </p:sp>
      <p:pic>
        <p:nvPicPr>
          <p:cNvPr id="3" name="Picture 2" descr="Screen Shot 2014-02-18 at 8.34.5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8508" y="1626927"/>
            <a:ext cx="4859562" cy="3576637"/>
          </a:xfrm>
          <a:prstGeom prst="rect">
            <a:avLst/>
          </a:prstGeom>
        </p:spPr>
      </p:pic>
      <p:sp>
        <p:nvSpPr>
          <p:cNvPr id="5" name="TextBox 4"/>
          <p:cNvSpPr txBox="1"/>
          <p:nvPr/>
        </p:nvSpPr>
        <p:spPr>
          <a:xfrm>
            <a:off x="1739900" y="2928034"/>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22227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Reviews</a:t>
            </a:r>
            <a:endParaRPr lang="en-US" dirty="0"/>
          </a:p>
        </p:txBody>
      </p:sp>
      <p:sp>
        <p:nvSpPr>
          <p:cNvPr id="3" name="Content Placeholder 2"/>
          <p:cNvSpPr>
            <a:spLocks noGrp="1"/>
          </p:cNvSpPr>
          <p:nvPr>
            <p:ph idx="1"/>
          </p:nvPr>
        </p:nvSpPr>
        <p:spPr>
          <a:xfrm>
            <a:off x="457200" y="1600200"/>
            <a:ext cx="8229600" cy="4332652"/>
          </a:xfrm>
        </p:spPr>
        <p:txBody>
          <a:bodyPr>
            <a:normAutofit fontScale="92500" lnSpcReduction="20000"/>
          </a:bodyPr>
          <a:lstStyle/>
          <a:p>
            <a:pPr marL="0" indent="0">
              <a:buNone/>
            </a:pPr>
            <a:r>
              <a:rPr lang="en-US" sz="2400" dirty="0">
                <a:hlinkClick r:id="rId3"/>
              </a:rPr>
              <a:t>http://www.es.net/about/science-requirements/network-requirements-reviews</a:t>
            </a:r>
            <a:r>
              <a:rPr lang="en-US" sz="2400" dirty="0" smtClean="0">
                <a:hlinkClick r:id="rId3"/>
              </a:rPr>
              <a:t>/</a:t>
            </a:r>
            <a:endParaRPr lang="en-US" sz="2400" dirty="0" smtClean="0"/>
          </a:p>
          <a:p>
            <a:pPr marL="0" indent="0">
              <a:buNone/>
            </a:pPr>
            <a:endParaRPr lang="en-US" sz="2400" dirty="0"/>
          </a:p>
          <a:p>
            <a:pPr marL="0" indent="0">
              <a:buNone/>
            </a:pPr>
            <a:r>
              <a:rPr lang="en-US" sz="2400" dirty="0" smtClean="0"/>
              <a:t>The </a:t>
            </a:r>
            <a:r>
              <a:rPr lang="en-US" sz="2400" dirty="0"/>
              <a:t>purpose of these reviews is to accurately characterize the near-term, medium-term and long-term network requirements of the science conducted by each program office. </a:t>
            </a:r>
            <a:endParaRPr lang="en-US" sz="2400" dirty="0" smtClean="0"/>
          </a:p>
          <a:p>
            <a:pPr marL="0" indent="0">
              <a:buNone/>
            </a:pPr>
            <a:endParaRPr lang="en-US" sz="2400" dirty="0"/>
          </a:p>
          <a:p>
            <a:pPr marL="0" indent="0">
              <a:buNone/>
            </a:pPr>
            <a:r>
              <a:rPr lang="en-US" sz="2400" dirty="0"/>
              <a:t>The reviews attempt to bring about a network-centric understanding of the science process used by the researchers and scientists, to derive network requirements. </a:t>
            </a:r>
            <a:endParaRPr lang="en-US" sz="2400" dirty="0" smtClean="0"/>
          </a:p>
          <a:p>
            <a:pPr marL="0" indent="0">
              <a:buNone/>
            </a:pPr>
            <a:endParaRPr lang="en-US" sz="2400" dirty="0"/>
          </a:p>
          <a:p>
            <a:pPr marL="0" indent="0">
              <a:buNone/>
            </a:pPr>
            <a:r>
              <a:rPr lang="en-US" sz="2400" b="1" i="1" dirty="0" smtClean="0"/>
              <a:t>We </a:t>
            </a:r>
            <a:r>
              <a:rPr lang="en-US" sz="2400" b="1" i="1" dirty="0"/>
              <a:t>have found this to be an effective method for determining network requirements for </a:t>
            </a:r>
            <a:r>
              <a:rPr lang="en-US" sz="2400" b="1" i="1" dirty="0" err="1"/>
              <a:t>ESnet's</a:t>
            </a:r>
            <a:r>
              <a:rPr lang="en-US" sz="2400" b="1" i="1" dirty="0"/>
              <a:t> customer base.</a:t>
            </a:r>
            <a:endParaRPr lang="en-US" sz="2400" b="1" i="1" dirty="0" smtClean="0"/>
          </a:p>
          <a:p>
            <a:pPr>
              <a:buFont typeface="Arial"/>
              <a:buChar char="•"/>
            </a:pPr>
            <a:endParaRPr lang="en-US" dirty="0"/>
          </a:p>
        </p:txBody>
      </p:sp>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61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69661898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667570" y="1742851"/>
            <a:ext cx="3961259" cy="3961259"/>
            <a:chOff x="2667570" y="1742851"/>
            <a:chExt cx="3961259" cy="3961259"/>
          </a:xfrm>
        </p:grpSpPr>
        <p:sp>
          <p:nvSpPr>
            <p:cNvPr id="20" name="Freeform 19"/>
            <p:cNvSpPr/>
            <p:nvPr/>
          </p:nvSpPr>
          <p:spPr>
            <a:xfrm>
              <a:off x="2667570" y="1742851"/>
              <a:ext cx="3961259" cy="3961259"/>
            </a:xfrm>
            <a:custGeom>
              <a:avLst/>
              <a:gdLst/>
              <a:ahLst/>
              <a:cxnLst/>
              <a:rect l="0" t="0" r="0" b="0"/>
              <a:pathLst>
                <a:path>
                  <a:moveTo>
                    <a:pt x="2994265" y="3682228"/>
                  </a:moveTo>
                  <a:arcTo wR="1980629" hR="1980629" stAng="3553074" swAng="170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667570" y="1742851"/>
              <a:ext cx="3961259" cy="3961259"/>
            </a:xfrm>
            <a:custGeom>
              <a:avLst/>
              <a:gdLst/>
              <a:ahLst/>
              <a:cxnLst/>
              <a:rect l="0" t="0" r="0" b="0"/>
              <a:pathLst>
                <a:path>
                  <a:moveTo>
                    <a:pt x="1052643" y="3730411"/>
                  </a:moveTo>
                  <a:arcTo wR="1980629" hR="1980629" stAng="7076340" swAng="170586"/>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8" name="Group 27"/>
          <p:cNvGrpSpPr/>
          <p:nvPr/>
        </p:nvGrpSpPr>
        <p:grpSpPr>
          <a:xfrm>
            <a:off x="592423" y="615371"/>
            <a:ext cx="7683499" cy="5588000"/>
            <a:chOff x="1396999" y="1032082"/>
            <a:chExt cx="6493341" cy="5148779"/>
          </a:xfrm>
        </p:grpSpPr>
        <p:sp>
          <p:nvSpPr>
            <p:cNvPr id="27" name="Donut 26"/>
            <p:cNvSpPr/>
            <p:nvPr/>
          </p:nvSpPr>
          <p:spPr>
            <a:xfrm>
              <a:off x="2171700" y="1742851"/>
              <a:ext cx="5105400" cy="3527649"/>
            </a:xfrm>
            <a:prstGeom prst="donut">
              <a:avLst>
                <a:gd name="adj" fmla="val 3399"/>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eeform 14"/>
            <p:cNvSpPr/>
            <p:nvPr/>
          </p:nvSpPr>
          <p:spPr>
            <a:xfrm>
              <a:off x="3721099" y="1032082"/>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High Energy Physics</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sp>
          <p:nvSpPr>
            <p:cNvPr id="17" name="Freeform 16"/>
            <p:cNvSpPr/>
            <p:nvPr/>
          </p:nvSpPr>
          <p:spPr>
            <a:xfrm>
              <a:off x="6036139" y="2092246"/>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Nuclear Physics</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sp>
          <p:nvSpPr>
            <p:cNvPr id="19" name="Freeform 18"/>
            <p:cNvSpPr/>
            <p:nvPr/>
          </p:nvSpPr>
          <p:spPr>
            <a:xfrm>
              <a:off x="5982474" y="4003026"/>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Basic Energy </a:t>
              </a:r>
              <a:r>
                <a:rPr lang="en-US" sz="1100" dirty="0" smtClean="0"/>
                <a:t>Science</a:t>
              </a: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sp>
          <p:nvSpPr>
            <p:cNvPr id="21" name="Freeform 20"/>
            <p:cNvSpPr/>
            <p:nvPr/>
          </p:nvSpPr>
          <p:spPr>
            <a:xfrm>
              <a:off x="3721099" y="4759321"/>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Fusion Energy Sciences</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sp>
          <p:nvSpPr>
            <p:cNvPr id="23" name="Freeform 22"/>
            <p:cNvSpPr/>
            <p:nvPr/>
          </p:nvSpPr>
          <p:spPr>
            <a:xfrm>
              <a:off x="1396999" y="4048551"/>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Advanced Scientific Computing Research</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sp>
          <p:nvSpPr>
            <p:cNvPr id="25" name="Freeform 24"/>
            <p:cNvSpPr/>
            <p:nvPr/>
          </p:nvSpPr>
          <p:spPr>
            <a:xfrm>
              <a:off x="1396999" y="2092246"/>
              <a:ext cx="1854201" cy="1421540"/>
            </a:xfrm>
            <a:custGeom>
              <a:avLst/>
              <a:gdLst>
                <a:gd name="connsiteX0" fmla="*/ 0 w 1854201"/>
                <a:gd name="connsiteY0" fmla="*/ 236928 h 1421540"/>
                <a:gd name="connsiteX1" fmla="*/ 236928 w 1854201"/>
                <a:gd name="connsiteY1" fmla="*/ 0 h 1421540"/>
                <a:gd name="connsiteX2" fmla="*/ 1617273 w 1854201"/>
                <a:gd name="connsiteY2" fmla="*/ 0 h 1421540"/>
                <a:gd name="connsiteX3" fmla="*/ 1854201 w 1854201"/>
                <a:gd name="connsiteY3" fmla="*/ 236928 h 1421540"/>
                <a:gd name="connsiteX4" fmla="*/ 1854201 w 1854201"/>
                <a:gd name="connsiteY4" fmla="*/ 1184612 h 1421540"/>
                <a:gd name="connsiteX5" fmla="*/ 1617273 w 1854201"/>
                <a:gd name="connsiteY5" fmla="*/ 1421540 h 1421540"/>
                <a:gd name="connsiteX6" fmla="*/ 236928 w 1854201"/>
                <a:gd name="connsiteY6" fmla="*/ 1421540 h 1421540"/>
                <a:gd name="connsiteX7" fmla="*/ 0 w 1854201"/>
                <a:gd name="connsiteY7" fmla="*/ 1184612 h 1421540"/>
                <a:gd name="connsiteX8" fmla="*/ 0 w 1854201"/>
                <a:gd name="connsiteY8" fmla="*/ 236928 h 142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1" h="1421540">
                  <a:moveTo>
                    <a:pt x="0" y="236928"/>
                  </a:moveTo>
                  <a:cubicBezTo>
                    <a:pt x="0" y="106076"/>
                    <a:pt x="106076" y="0"/>
                    <a:pt x="236928" y="0"/>
                  </a:cubicBezTo>
                  <a:lnTo>
                    <a:pt x="1617273" y="0"/>
                  </a:lnTo>
                  <a:cubicBezTo>
                    <a:pt x="1748125" y="0"/>
                    <a:pt x="1854201" y="106076"/>
                    <a:pt x="1854201" y="236928"/>
                  </a:cubicBezTo>
                  <a:lnTo>
                    <a:pt x="1854201" y="1184612"/>
                  </a:lnTo>
                  <a:cubicBezTo>
                    <a:pt x="1854201" y="1315464"/>
                    <a:pt x="1748125" y="1421540"/>
                    <a:pt x="1617273" y="1421540"/>
                  </a:cubicBezTo>
                  <a:lnTo>
                    <a:pt x="236928" y="1421540"/>
                  </a:lnTo>
                  <a:cubicBezTo>
                    <a:pt x="106076" y="1421540"/>
                    <a:pt x="0" y="1315464"/>
                    <a:pt x="0" y="1184612"/>
                  </a:cubicBezTo>
                  <a:lnTo>
                    <a:pt x="0" y="23692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11304" tIns="111304" rIns="111304" bIns="111304" numCol="1" spcCol="1270" anchor="ctr" anchorCtr="0">
              <a:noAutofit/>
            </a:bodyPr>
            <a:lstStyle/>
            <a:p>
              <a:pPr lvl="0" algn="ctr" defTabSz="488950">
                <a:lnSpc>
                  <a:spcPct val="90000"/>
                </a:lnSpc>
                <a:spcBef>
                  <a:spcPct val="0"/>
                </a:spcBef>
                <a:spcAft>
                  <a:spcPct val="35000"/>
                </a:spcAft>
              </a:pPr>
              <a:r>
                <a:rPr lang="en-US" sz="1100" kern="1200" dirty="0" smtClean="0"/>
                <a:t>Biological and Environmental Research</a:t>
              </a:r>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p:txBody>
        </p:sp>
        <p:pic>
          <p:nvPicPr>
            <p:cNvPr id="8" name="Picture 7" descr="dayab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774" y="1547043"/>
              <a:ext cx="1250825" cy="673100"/>
            </a:xfrm>
            <a:prstGeom prst="rect">
              <a:avLst/>
            </a:prstGeom>
          </p:spPr>
        </p:pic>
        <p:pic>
          <p:nvPicPr>
            <p:cNvPr id="9" name="Picture 8" descr="instrument_amo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953" y="4501880"/>
              <a:ext cx="1319947" cy="697411"/>
            </a:xfrm>
            <a:prstGeom prst="rect">
              <a:avLst/>
            </a:prstGeom>
          </p:spPr>
        </p:pic>
        <p:pic>
          <p:nvPicPr>
            <p:cNvPr id="10" name="Picture 9" descr="Screen Shot 2014-04-30 at 3.24.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23" y="4646094"/>
              <a:ext cx="1459660" cy="580179"/>
            </a:xfrm>
            <a:prstGeom prst="rect">
              <a:avLst/>
            </a:prstGeom>
          </p:spPr>
        </p:pic>
        <p:pic>
          <p:nvPicPr>
            <p:cNvPr id="12" name="Picture 11" descr="Screen Shot 2014-04-30 at 3.30.1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582" y="2606780"/>
              <a:ext cx="1192946" cy="709920"/>
            </a:xfrm>
            <a:prstGeom prst="rect">
              <a:avLst/>
            </a:prstGeom>
          </p:spPr>
        </p:pic>
        <p:pic>
          <p:nvPicPr>
            <p:cNvPr id="13" name="Picture 12" descr="Screen Shot 2014-04-30 at 3.33.4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1335" y="5270500"/>
              <a:ext cx="1317264" cy="704352"/>
            </a:xfrm>
            <a:prstGeom prst="rect">
              <a:avLst/>
            </a:prstGeom>
          </p:spPr>
        </p:pic>
      </p:grpSp>
      <p:pic>
        <p:nvPicPr>
          <p:cNvPr id="30" name="Picture 29" descr="RGB_Color-Seal_Green-Mark_SC_Vertica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9100" y="2688165"/>
            <a:ext cx="3101843" cy="1004222"/>
          </a:xfrm>
          <a:prstGeom prst="rect">
            <a:avLst/>
          </a:prstGeom>
        </p:spPr>
      </p:pic>
      <p:sp>
        <p:nvSpPr>
          <p:cNvPr id="31" name="TextBox 30"/>
          <p:cNvSpPr txBox="1"/>
          <p:nvPr/>
        </p:nvSpPr>
        <p:spPr>
          <a:xfrm>
            <a:off x="3770766" y="1888171"/>
            <a:ext cx="1349182" cy="215444"/>
          </a:xfrm>
          <a:prstGeom prst="rect">
            <a:avLst/>
          </a:prstGeom>
          <a:noFill/>
        </p:spPr>
        <p:txBody>
          <a:bodyPr wrap="square" rtlCol="0">
            <a:spAutoFit/>
          </a:bodyPr>
          <a:lstStyle/>
          <a:p>
            <a:pPr algn="ctr"/>
            <a:r>
              <a:rPr lang="en-US" sz="800" dirty="0" smtClean="0">
                <a:solidFill>
                  <a:schemeClr val="bg1"/>
                </a:solidFill>
              </a:rPr>
              <a:t>Photo courtesy of LBL</a:t>
            </a:r>
            <a:endParaRPr lang="en-US" sz="800" dirty="0">
              <a:solidFill>
                <a:schemeClr val="bg1"/>
              </a:solidFill>
            </a:endParaRPr>
          </a:p>
        </p:txBody>
      </p:sp>
      <p:sp>
        <p:nvSpPr>
          <p:cNvPr id="32" name="TextBox 31"/>
          <p:cNvSpPr txBox="1"/>
          <p:nvPr/>
        </p:nvSpPr>
        <p:spPr>
          <a:xfrm>
            <a:off x="1028057" y="5167351"/>
            <a:ext cx="1349182" cy="215444"/>
          </a:xfrm>
          <a:prstGeom prst="rect">
            <a:avLst/>
          </a:prstGeom>
          <a:noFill/>
        </p:spPr>
        <p:txBody>
          <a:bodyPr wrap="square" rtlCol="0">
            <a:spAutoFit/>
          </a:bodyPr>
          <a:lstStyle/>
          <a:p>
            <a:pPr algn="ctr"/>
            <a:r>
              <a:rPr lang="en-US" sz="800" dirty="0" smtClean="0">
                <a:solidFill>
                  <a:schemeClr val="bg1"/>
                </a:solidFill>
              </a:rPr>
              <a:t>Photo courtesy of LBL</a:t>
            </a:r>
            <a:endParaRPr lang="en-US" sz="800" dirty="0">
              <a:solidFill>
                <a:schemeClr val="bg1"/>
              </a:solidFill>
            </a:endParaRPr>
          </a:p>
        </p:txBody>
      </p:sp>
      <p:sp>
        <p:nvSpPr>
          <p:cNvPr id="33" name="TextBox 32"/>
          <p:cNvSpPr txBox="1"/>
          <p:nvPr/>
        </p:nvSpPr>
        <p:spPr>
          <a:xfrm>
            <a:off x="6466785" y="5119116"/>
            <a:ext cx="1349182" cy="215444"/>
          </a:xfrm>
          <a:prstGeom prst="rect">
            <a:avLst/>
          </a:prstGeom>
          <a:noFill/>
        </p:spPr>
        <p:txBody>
          <a:bodyPr wrap="square" rtlCol="0">
            <a:spAutoFit/>
          </a:bodyPr>
          <a:lstStyle/>
          <a:p>
            <a:pPr algn="ctr"/>
            <a:r>
              <a:rPr lang="en-US" sz="800" dirty="0" smtClean="0">
                <a:solidFill>
                  <a:schemeClr val="bg1"/>
                </a:solidFill>
              </a:rPr>
              <a:t>Photo courtesy of SLAC</a:t>
            </a:r>
            <a:endParaRPr lang="en-US" sz="800" dirty="0">
              <a:solidFill>
                <a:schemeClr val="bg1"/>
              </a:solidFill>
            </a:endParaRPr>
          </a:p>
        </p:txBody>
      </p:sp>
      <p:sp>
        <p:nvSpPr>
          <p:cNvPr id="34" name="TextBox 33"/>
          <p:cNvSpPr txBox="1"/>
          <p:nvPr/>
        </p:nvSpPr>
        <p:spPr>
          <a:xfrm>
            <a:off x="3770766" y="5948617"/>
            <a:ext cx="1349182" cy="215444"/>
          </a:xfrm>
          <a:prstGeom prst="rect">
            <a:avLst/>
          </a:prstGeom>
          <a:noFill/>
        </p:spPr>
        <p:txBody>
          <a:bodyPr wrap="square" rtlCol="0">
            <a:spAutoFit/>
          </a:bodyPr>
          <a:lstStyle/>
          <a:p>
            <a:pPr algn="ctr"/>
            <a:r>
              <a:rPr lang="en-US" sz="800" dirty="0" smtClean="0">
                <a:solidFill>
                  <a:schemeClr val="bg1"/>
                </a:solidFill>
              </a:rPr>
              <a:t>Photo courtesy of  PPPL</a:t>
            </a:r>
            <a:endParaRPr lang="en-US" sz="800" dirty="0">
              <a:solidFill>
                <a:schemeClr val="bg1"/>
              </a:solidFill>
            </a:endParaRPr>
          </a:p>
        </p:txBody>
      </p:sp>
      <p:sp>
        <p:nvSpPr>
          <p:cNvPr id="35" name="TextBox 34"/>
          <p:cNvSpPr txBox="1"/>
          <p:nvPr/>
        </p:nvSpPr>
        <p:spPr>
          <a:xfrm>
            <a:off x="6566244" y="3037780"/>
            <a:ext cx="1349182" cy="215444"/>
          </a:xfrm>
          <a:prstGeom prst="rect">
            <a:avLst/>
          </a:prstGeom>
          <a:noFill/>
        </p:spPr>
        <p:txBody>
          <a:bodyPr wrap="square" rtlCol="0">
            <a:spAutoFit/>
          </a:bodyPr>
          <a:lstStyle/>
          <a:p>
            <a:pPr algn="ctr"/>
            <a:r>
              <a:rPr lang="en-US" sz="800" dirty="0" smtClean="0">
                <a:solidFill>
                  <a:schemeClr val="bg1"/>
                </a:solidFill>
              </a:rPr>
              <a:t>Photo courtesy of NIST</a:t>
            </a:r>
            <a:endParaRPr lang="en-US" sz="800" dirty="0">
              <a:solidFill>
                <a:schemeClr val="bg1"/>
              </a:solidFill>
            </a:endParaRPr>
          </a:p>
        </p:txBody>
      </p:sp>
      <p:pic>
        <p:nvPicPr>
          <p:cNvPr id="37" name="Picture 36" descr="7030753919_89b7bd486b_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90227" y="1883837"/>
            <a:ext cx="648547" cy="1625599"/>
          </a:xfrm>
          <a:prstGeom prst="rect">
            <a:avLst/>
          </a:prstGeom>
        </p:spPr>
      </p:pic>
      <p:sp>
        <p:nvSpPr>
          <p:cNvPr id="38" name="TextBox 37"/>
          <p:cNvSpPr txBox="1"/>
          <p:nvPr/>
        </p:nvSpPr>
        <p:spPr>
          <a:xfrm>
            <a:off x="1028057" y="3012380"/>
            <a:ext cx="1349182" cy="215444"/>
          </a:xfrm>
          <a:prstGeom prst="rect">
            <a:avLst/>
          </a:prstGeom>
          <a:noFill/>
        </p:spPr>
        <p:txBody>
          <a:bodyPr wrap="square" rtlCol="0">
            <a:spAutoFit/>
          </a:bodyPr>
          <a:lstStyle/>
          <a:p>
            <a:pPr algn="ctr"/>
            <a:r>
              <a:rPr lang="en-US" sz="800" dirty="0" smtClean="0">
                <a:solidFill>
                  <a:schemeClr val="bg1"/>
                </a:solidFill>
              </a:rPr>
              <a:t>Photo courtesy of JGI</a:t>
            </a:r>
            <a:endParaRPr lang="en-US" sz="800" dirty="0">
              <a:solidFill>
                <a:schemeClr val="bg1"/>
              </a:solidFill>
            </a:endParaRPr>
          </a:p>
        </p:txBody>
      </p:sp>
      <p:sp>
        <p:nvSpPr>
          <p:cNvPr id="2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62</a:t>
            </a:fld>
            <a:r>
              <a:rPr lang="en-US" sz="800" dirty="0">
                <a:solidFill>
                  <a:prstClr val="black"/>
                </a:solidFill>
                <a:latin typeface="Arial"/>
              </a:rPr>
              <a:t> – ESnet Science Engagement (</a:t>
            </a:r>
            <a:r>
              <a:rPr lang="en-US" sz="800" dirty="0">
                <a:solidFill>
                  <a:prstClr val="black"/>
                </a:solidFill>
                <a:latin typeface="Arial"/>
                <a:hlinkClick r:id="rId9"/>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40691741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027333" cy="1143000"/>
          </a:xfrm>
        </p:spPr>
        <p:txBody>
          <a:bodyPr>
            <a:normAutofit/>
          </a:bodyPr>
          <a:lstStyle/>
          <a:p>
            <a:r>
              <a:rPr lang="en-US" dirty="0" smtClean="0"/>
              <a:t>How do we know what our</a:t>
            </a:r>
            <a:r>
              <a:rPr lang="en-US" b="1" dirty="0" smtClean="0"/>
              <a:t> </a:t>
            </a:r>
            <a:br>
              <a:rPr lang="en-US" b="1" dirty="0" smtClean="0"/>
            </a:br>
            <a:r>
              <a:rPr lang="en-US" b="1" dirty="0" smtClean="0"/>
              <a:t>scientists need?</a:t>
            </a:r>
            <a:endParaRPr lang="en-US" b="1" dirty="0"/>
          </a:p>
        </p:txBody>
      </p:sp>
      <p:sp>
        <p:nvSpPr>
          <p:cNvPr id="3" name="Content Placeholder 2"/>
          <p:cNvSpPr>
            <a:spLocks noGrp="1"/>
          </p:cNvSpPr>
          <p:nvPr>
            <p:ph idx="1"/>
          </p:nvPr>
        </p:nvSpPr>
        <p:spPr>
          <a:xfrm>
            <a:off x="457200" y="1600200"/>
            <a:ext cx="8472398" cy="4548352"/>
          </a:xfrm>
        </p:spPr>
        <p:txBody>
          <a:bodyPr>
            <a:normAutofit fontScale="77500" lnSpcReduction="20000"/>
          </a:bodyPr>
          <a:lstStyle/>
          <a:p>
            <a:pPr>
              <a:buFont typeface="Arial"/>
              <a:buChar char="•"/>
            </a:pPr>
            <a:r>
              <a:rPr lang="en-US" sz="2900" dirty="0" smtClean="0"/>
              <a:t>Each Program Office has a dedicated requirements review every three years</a:t>
            </a:r>
          </a:p>
          <a:p>
            <a:pPr>
              <a:buFont typeface="Arial"/>
              <a:buChar char="•"/>
            </a:pPr>
            <a:r>
              <a:rPr lang="en-US" sz="2900" dirty="0" smtClean="0"/>
              <a:t>Two workshops per year, attendees chosen by science programs</a:t>
            </a:r>
          </a:p>
          <a:p>
            <a:pPr>
              <a:buFont typeface="Arial"/>
              <a:buChar char="•"/>
            </a:pPr>
            <a:r>
              <a:rPr lang="en-US" sz="2900" dirty="0"/>
              <a:t>D</a:t>
            </a:r>
            <a:r>
              <a:rPr lang="en-US" sz="2900" dirty="0" smtClean="0"/>
              <a:t>iscussion centered on science case studies</a:t>
            </a:r>
          </a:p>
          <a:p>
            <a:pPr lvl="2"/>
            <a:r>
              <a:rPr lang="en-US" sz="2600" dirty="0">
                <a:ea typeface="ＭＳ Ｐゴシック" pitchFamily="-106" charset="-128"/>
              </a:rPr>
              <a:t>Instruments and Facilities – the “hardware</a:t>
            </a:r>
            <a:r>
              <a:rPr lang="en-US" sz="2600" dirty="0" smtClean="0">
                <a:ea typeface="ＭＳ Ｐゴシック" pitchFamily="-106" charset="-128"/>
              </a:rPr>
              <a:t>”</a:t>
            </a:r>
            <a:endParaRPr lang="en-US" sz="2600" dirty="0">
              <a:ea typeface="ＭＳ Ｐゴシック" pitchFamily="-106" charset="-128"/>
            </a:endParaRPr>
          </a:p>
          <a:p>
            <a:pPr lvl="2"/>
            <a:r>
              <a:rPr lang="en-US" sz="2600" dirty="0"/>
              <a:t>Process of Science</a:t>
            </a:r>
            <a:r>
              <a:rPr lang="en-US" sz="2600" b="1" dirty="0"/>
              <a:t> </a:t>
            </a:r>
            <a:r>
              <a:rPr lang="en-US" sz="2600" dirty="0"/>
              <a:t>– </a:t>
            </a:r>
            <a:r>
              <a:rPr lang="en-US" sz="2600" dirty="0" smtClean="0"/>
              <a:t>science workflow</a:t>
            </a:r>
          </a:p>
          <a:p>
            <a:pPr lvl="2"/>
            <a:r>
              <a:rPr lang="en-US" sz="2600" dirty="0" smtClean="0"/>
              <a:t>Collaborators</a:t>
            </a:r>
          </a:p>
          <a:p>
            <a:pPr lvl="2"/>
            <a:r>
              <a:rPr lang="en-US" sz="2600" dirty="0" smtClean="0"/>
              <a:t>Challenges</a:t>
            </a:r>
          </a:p>
          <a:p>
            <a:pPr>
              <a:buFont typeface="Arial"/>
              <a:buChar char="•"/>
            </a:pPr>
            <a:r>
              <a:rPr lang="en-US" sz="2900" dirty="0" smtClean="0"/>
              <a:t>Network requirements derived from science case studies + discussions</a:t>
            </a:r>
          </a:p>
          <a:p>
            <a:pPr>
              <a:buFont typeface="Arial"/>
              <a:buChar char="•"/>
            </a:pPr>
            <a:r>
              <a:rPr lang="en-US" sz="2900" dirty="0"/>
              <a:t>R</a:t>
            </a:r>
            <a:r>
              <a:rPr lang="en-US" sz="2900" dirty="0" smtClean="0"/>
              <a:t>eports contain requirements analysis, case study text, outlook</a:t>
            </a:r>
          </a:p>
          <a:p>
            <a:endParaRPr lang="en-US" sz="2900" dirty="0" smtClean="0"/>
          </a:p>
          <a:p>
            <a:endParaRPr lang="en-US" sz="2900" dirty="0"/>
          </a:p>
        </p:txBody>
      </p:sp>
      <p:sp>
        <p:nvSpPr>
          <p:cNvPr id="5"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63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41780616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4-29 at 7.4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600" y="-1"/>
            <a:ext cx="6756400" cy="6486525"/>
          </a:xfrm>
          <a:prstGeom prst="rect">
            <a:avLst/>
          </a:prstGeom>
        </p:spPr>
      </p:pic>
      <p:sp>
        <p:nvSpPr>
          <p:cNvPr id="2" name="Title 1"/>
          <p:cNvSpPr>
            <a:spLocks noGrp="1"/>
          </p:cNvSpPr>
          <p:nvPr>
            <p:ph type="title"/>
          </p:nvPr>
        </p:nvSpPr>
        <p:spPr>
          <a:xfrm>
            <a:off x="228600" y="1536700"/>
            <a:ext cx="2159000" cy="1143000"/>
          </a:xfrm>
        </p:spPr>
        <p:txBody>
          <a:bodyPr>
            <a:normAutofit fontScale="90000"/>
          </a:bodyPr>
          <a:lstStyle/>
          <a:p>
            <a:r>
              <a:rPr lang="en-US" dirty="0" smtClean="0"/>
              <a:t/>
            </a:r>
            <a:br>
              <a:rPr lang="en-US" dirty="0" smtClean="0"/>
            </a:br>
            <a:r>
              <a:rPr lang="en-US" dirty="0"/>
              <a:t/>
            </a:r>
            <a:br>
              <a:rPr lang="en-US" dirty="0"/>
            </a:br>
            <a:r>
              <a:rPr lang="en-US" dirty="0" smtClean="0"/>
              <a:t>2013 BER</a:t>
            </a:r>
            <a:br>
              <a:rPr lang="en-US" dirty="0" smtClean="0"/>
            </a:br>
            <a:r>
              <a:rPr lang="en-US" dirty="0" smtClean="0"/>
              <a:t>Sample </a:t>
            </a:r>
            <a:br>
              <a:rPr lang="en-US" dirty="0" smtClean="0"/>
            </a:br>
            <a:r>
              <a:rPr lang="en-US" dirty="0" smtClean="0"/>
              <a:t>Findings:</a:t>
            </a:r>
            <a:br>
              <a:rPr lang="en-US" dirty="0" smtClean="0"/>
            </a:br>
            <a:r>
              <a:rPr lang="en-US" sz="2400" dirty="0" smtClean="0"/>
              <a:t>Environmental Molecular Sciences Laboratory</a:t>
            </a:r>
            <a:br>
              <a:rPr lang="en-US" sz="2400" dirty="0" smtClean="0"/>
            </a:br>
            <a:r>
              <a:rPr lang="en-US" sz="2400" dirty="0" smtClean="0"/>
              <a:t>(</a:t>
            </a:r>
            <a:r>
              <a:rPr lang="en-US" sz="2400" b="1" dirty="0" smtClean="0"/>
              <a:t>EMSL)</a:t>
            </a:r>
            <a:endParaRPr lang="en-US" sz="2400" b="1" dirty="0"/>
          </a:p>
        </p:txBody>
      </p:sp>
      <p:sp>
        <p:nvSpPr>
          <p:cNvPr id="7" name="TextBox 6"/>
          <p:cNvSpPr txBox="1"/>
          <p:nvPr/>
        </p:nvSpPr>
        <p:spPr>
          <a:xfrm>
            <a:off x="0" y="2448292"/>
            <a:ext cx="9144000" cy="1631216"/>
          </a:xfrm>
          <a:prstGeom prst="rect">
            <a:avLst/>
          </a:prstGeom>
          <a:solidFill>
            <a:srgbClr val="1163A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endParaRPr lang="en-US" sz="2000" i="1" dirty="0" smtClean="0"/>
          </a:p>
          <a:p>
            <a:pPr algn="ctr"/>
            <a:r>
              <a:rPr lang="en-US" sz="2000" i="1" dirty="0" smtClean="0">
                <a:latin typeface="American Typewriter"/>
                <a:cs typeface="American Typewriter"/>
              </a:rPr>
              <a:t>“EMSL </a:t>
            </a:r>
            <a:r>
              <a:rPr lang="en-US" sz="2000" i="1" dirty="0">
                <a:latin typeface="American Typewriter"/>
                <a:cs typeface="American Typewriter"/>
              </a:rPr>
              <a:t>frequently needs to ship physical copies of media to users when data sizes </a:t>
            </a:r>
            <a:r>
              <a:rPr lang="en-US" sz="2000" i="1" dirty="0" smtClean="0">
                <a:latin typeface="American Typewriter"/>
                <a:cs typeface="American Typewriter"/>
              </a:rPr>
              <a:t>exceed a </a:t>
            </a:r>
            <a:r>
              <a:rPr lang="en-US" sz="2000" i="1" dirty="0">
                <a:latin typeface="American Typewriter"/>
                <a:cs typeface="American Typewriter"/>
              </a:rPr>
              <a:t>few GB. More often than not, this is due to lack of bandwidth </a:t>
            </a:r>
            <a:r>
              <a:rPr lang="en-US" sz="2000" i="1" dirty="0" smtClean="0">
                <a:latin typeface="American Typewriter"/>
                <a:cs typeface="American Typewriter"/>
              </a:rPr>
              <a:t>or storage </a:t>
            </a:r>
            <a:r>
              <a:rPr lang="en-US" sz="2000" i="1" dirty="0">
                <a:latin typeface="American Typewriter"/>
                <a:cs typeface="American Typewriter"/>
              </a:rPr>
              <a:t>resources </a:t>
            </a:r>
            <a:r>
              <a:rPr lang="en-US" sz="2000" i="1" dirty="0" smtClean="0">
                <a:latin typeface="American Typewriter"/>
                <a:cs typeface="American Typewriter"/>
              </a:rPr>
              <a:t>at the </a:t>
            </a:r>
            <a:r>
              <a:rPr lang="en-US" sz="2000" i="1" dirty="0">
                <a:latin typeface="American Typewriter"/>
                <a:cs typeface="American Typewriter"/>
              </a:rPr>
              <a:t>user's home institution</a:t>
            </a:r>
            <a:r>
              <a:rPr lang="en-US" sz="2000" i="1" dirty="0" smtClean="0">
                <a:latin typeface="American Typewriter"/>
                <a:cs typeface="American Typewriter"/>
              </a:rPr>
              <a:t>.”</a:t>
            </a:r>
          </a:p>
          <a:p>
            <a:pPr algn="ctr"/>
            <a:endParaRPr lang="en-US" sz="2000" i="1" dirty="0"/>
          </a:p>
        </p:txBody>
      </p:sp>
    </p:spTree>
    <p:extLst>
      <p:ext uri="{BB962C8B-B14F-4D97-AF65-F5344CB8AC3E}">
        <p14:creationId xmlns:p14="http://schemas.microsoft.com/office/powerpoint/2010/main" val="281950531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a:t>On the Topic of </a:t>
            </a:r>
            <a:r>
              <a:rPr lang="en-US" dirty="0" smtClean="0"/>
              <a:t>Security</a:t>
            </a:r>
          </a:p>
          <a:p>
            <a:pPr>
              <a:buFont typeface="Arial"/>
              <a:buChar char="•"/>
            </a:pPr>
            <a:r>
              <a:rPr lang="en-US" dirty="0"/>
              <a:t>User </a:t>
            </a:r>
            <a:r>
              <a:rPr lang="en-US" dirty="0" smtClean="0"/>
              <a:t>Engagement</a:t>
            </a:r>
          </a:p>
          <a:p>
            <a:pPr>
              <a:buFont typeface="Arial"/>
              <a:buChar char="•"/>
            </a:pPr>
            <a:r>
              <a:rPr lang="en-US" dirty="0" smtClean="0">
                <a:solidFill>
                  <a:srgbClr val="FF0000"/>
                </a:solidFill>
              </a:rPr>
              <a:t>Wrap Up</a:t>
            </a:r>
          </a:p>
          <a:p>
            <a:pPr marL="0" indent="0"/>
            <a:endParaRPr lang="en-US" dirty="0" smtClean="0"/>
          </a:p>
          <a:p>
            <a:pPr marL="0" indent="0"/>
            <a:endParaRPr lang="en-US" dirty="0" smtClean="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Science DMZ design pattern provides a flexible model for supporting high-performance data transfers and workflows</a:t>
            </a:r>
          </a:p>
          <a:p>
            <a:r>
              <a:rPr lang="en-US" dirty="0" smtClean="0"/>
              <a:t>Key elements:</a:t>
            </a:r>
          </a:p>
          <a:p>
            <a:pPr lvl="1"/>
            <a:r>
              <a:rPr lang="en-US" dirty="0" smtClean="0"/>
              <a:t>Accommodation of TCP</a:t>
            </a:r>
          </a:p>
          <a:p>
            <a:pPr lvl="2"/>
            <a:r>
              <a:rPr lang="en-US" dirty="0" smtClean="0"/>
              <a:t>Sufficient bandwidth to avoid congestion</a:t>
            </a:r>
          </a:p>
          <a:p>
            <a:pPr lvl="2"/>
            <a:r>
              <a:rPr lang="en-US" dirty="0" smtClean="0"/>
              <a:t>Loss-free IP service</a:t>
            </a:r>
          </a:p>
          <a:p>
            <a:pPr lvl="1"/>
            <a:r>
              <a:rPr lang="en-US" dirty="0" smtClean="0"/>
              <a:t>Location – near the site perimeter if possible</a:t>
            </a:r>
          </a:p>
          <a:p>
            <a:pPr lvl="1"/>
            <a:r>
              <a:rPr lang="en-US" dirty="0" smtClean="0"/>
              <a:t>Test and measurement</a:t>
            </a:r>
          </a:p>
          <a:p>
            <a:pPr lvl="1"/>
            <a:r>
              <a:rPr lang="en-US" dirty="0" smtClean="0"/>
              <a:t>Dedicated systems</a:t>
            </a:r>
          </a:p>
          <a:p>
            <a:pPr lvl="1"/>
            <a:r>
              <a:rPr lang="en-US" dirty="0" smtClean="0"/>
              <a:t>Appropriate security</a:t>
            </a:r>
          </a:p>
          <a:p>
            <a:r>
              <a:rPr lang="en-US" dirty="0" smtClean="0"/>
              <a:t>Support for advanced capabilities (e.g. SDN) is much easier with </a:t>
            </a:r>
            <a:r>
              <a:rPr lang="en-US" smtClean="0"/>
              <a:t>a Science DMZ</a:t>
            </a:r>
            <a:endParaRPr lang="en-US" dirty="0"/>
          </a:p>
        </p:txBody>
      </p:sp>
      <p:sp>
        <p:nvSpPr>
          <p:cNvPr id="6"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err="1" smtClean="0"/>
              <a:t>Wrapup</a:t>
            </a:r>
            <a:endParaRPr lang="en-US" sz="3200" dirty="0"/>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91093199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850514"/>
            <a:ext cx="8493532" cy="5670315"/>
          </a:xfrm>
        </p:spPr>
        <p:txBody>
          <a:bodyPr>
            <a:noAutofit/>
          </a:bodyPr>
          <a:lstStyle/>
          <a:p>
            <a:pPr marL="0" indent="0">
              <a:buNone/>
            </a:pPr>
            <a:r>
              <a:rPr lang="en-US" dirty="0" smtClean="0"/>
              <a:t>Consists of </a:t>
            </a:r>
            <a:r>
              <a:rPr lang="en-US" b="1" dirty="0" smtClean="0"/>
              <a:t>three key components</a:t>
            </a:r>
            <a:r>
              <a:rPr lang="en-US" dirty="0" smtClean="0"/>
              <a:t>, all required:</a:t>
            </a:r>
          </a:p>
          <a:p>
            <a:r>
              <a:rPr lang="en-US"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dirty="0" smtClean="0"/>
              <a:t>Dedicated, high-performance Data Transfer Nodes (DTNs)</a:t>
            </a:r>
            <a:endParaRPr lang="en-US" dirty="0"/>
          </a:p>
          <a:p>
            <a:pPr lvl="1"/>
            <a:r>
              <a:rPr lang="en-US" sz="1800" dirty="0" smtClean="0"/>
              <a:t>Hardware, operating system, libraries all optimized for transfer</a:t>
            </a:r>
          </a:p>
          <a:p>
            <a:pPr lvl="1"/>
            <a:r>
              <a:rPr lang="en-US" sz="1800" dirty="0" smtClean="0"/>
              <a:t>Includes optimized data transfer tools such as Globus Online</a:t>
            </a:r>
            <a:r>
              <a:rPr lang="en-US" sz="1800" dirty="0"/>
              <a:t> </a:t>
            </a:r>
            <a:r>
              <a:rPr lang="en-US" sz="1800" dirty="0" smtClean="0"/>
              <a:t>and GridFTP</a:t>
            </a:r>
          </a:p>
          <a:p>
            <a:r>
              <a:rPr lang="en-US" dirty="0" smtClean="0"/>
              <a:t>Performance measurement/test node</a:t>
            </a:r>
          </a:p>
          <a:p>
            <a:pPr lvl="1"/>
            <a:r>
              <a:rPr lang="en-US" sz="1800" dirty="0" err="1" smtClean="0"/>
              <a:t>perfSONAR</a:t>
            </a:r>
            <a:endParaRPr lang="en-US" sz="1800" dirty="0" smtClean="0"/>
          </a:p>
          <a:p>
            <a:r>
              <a:rPr lang="en-US" dirty="0" smtClean="0"/>
              <a:t>Engagement with end users</a:t>
            </a:r>
            <a:endParaRPr lang="en-US"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6" name="Picture 5"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sp>
        <p:nvSpPr>
          <p:cNvPr id="13"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67</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pic>
        <p:nvPicPr>
          <p:cNvPr id="4" name="Picture 3" descr="globu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000" y="3736896"/>
            <a:ext cx="939800" cy="901700"/>
          </a:xfrm>
          <a:prstGeom prst="rect">
            <a:avLst/>
          </a:prstGeom>
        </p:spPr>
      </p:pic>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hlinkClick r:id="rId4"/>
              </a:rPr>
              <a:t>https://gab.es.net/mailman/listinfo/</a:t>
            </a:r>
            <a:r>
              <a:rPr lang="en-US" dirty="0" smtClean="0">
                <a:hlinkClick r:id="rId4"/>
              </a:rPr>
              <a:t>sciencedmz</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68</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a:t>Thanks!</a:t>
            </a:r>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b="1" dirty="0">
                <a:latin typeface="Arial Narrow" charset="0"/>
              </a:rPr>
              <a:t>Jason Zurawski – </a:t>
            </a:r>
            <a:r>
              <a:rPr lang="en-US" sz="1800" b="1" dirty="0">
                <a:latin typeface="Arial Narrow" charset="0"/>
                <a:hlinkClick r:id="rId2"/>
              </a:rPr>
              <a:t>zurawski@es.net</a:t>
            </a:r>
            <a:r>
              <a:rPr lang="en-US" sz="1800" b="1" dirty="0">
                <a:latin typeface="Arial Narrow" charset="0"/>
              </a:rPr>
              <a:t> </a:t>
            </a:r>
          </a:p>
          <a:p>
            <a:pPr>
              <a:spcBef>
                <a:spcPts val="300"/>
              </a:spcBef>
              <a:spcAft>
                <a:spcPts val="300"/>
              </a:spcAft>
            </a:pPr>
            <a:r>
              <a:rPr lang="en-US" sz="1800" dirty="0">
                <a:latin typeface="Arial Narrow" charset="0"/>
              </a:rPr>
              <a:t>Science Engagement Engineer, ESnet</a:t>
            </a:r>
          </a:p>
          <a:p>
            <a:pPr>
              <a:spcBef>
                <a:spcPts val="300"/>
              </a:spcBef>
              <a:spcAft>
                <a:spcPts val="300"/>
              </a:spcAft>
            </a:pPr>
            <a:r>
              <a:rPr lang="en-US" sz="1800" dirty="0">
                <a:latin typeface="Arial Narrow" charset="0"/>
              </a:rPr>
              <a:t>Lawrence Berkeley National Laboratory</a:t>
            </a:r>
          </a:p>
        </p:txBody>
      </p:sp>
      <p:sp>
        <p:nvSpPr>
          <p:cNvPr id="6" name="Text Placeholder 5"/>
          <p:cNvSpPr>
            <a:spLocks noGrp="1"/>
          </p:cNvSpPr>
          <p:nvPr>
            <p:ph type="body" sz="quarter" idx="13"/>
          </p:nvPr>
        </p:nvSpPr>
        <p:spPr/>
        <p:txBody>
          <a:bodyPr/>
          <a:lstStyle/>
          <a:p>
            <a:pPr>
              <a:spcBef>
                <a:spcPct val="20000"/>
              </a:spcBef>
            </a:pPr>
            <a:r>
              <a:rPr lang="en-US" dirty="0">
                <a:solidFill>
                  <a:schemeClr val="accent5"/>
                </a:solidFill>
              </a:rPr>
              <a:t>New Mexico Technology in Education (NMTIE)</a:t>
            </a:r>
          </a:p>
          <a:p>
            <a:pPr>
              <a:spcBef>
                <a:spcPct val="20000"/>
              </a:spcBef>
            </a:pPr>
            <a:r>
              <a:rPr lang="en-US" dirty="0">
                <a:solidFill>
                  <a:schemeClr val="accent5"/>
                </a:solidFill>
              </a:rPr>
              <a:t>November 19</a:t>
            </a:r>
            <a:r>
              <a:rPr lang="en-US" baseline="30000" dirty="0">
                <a:solidFill>
                  <a:schemeClr val="accent5"/>
                </a:solidFill>
              </a:rPr>
              <a:t>th</a:t>
            </a:r>
            <a:r>
              <a:rPr lang="en-US" dirty="0">
                <a:solidFill>
                  <a:schemeClr val="accent5"/>
                </a:solidFill>
              </a:rPr>
              <a:t>, 2014</a:t>
            </a:r>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527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a:bodyPr>
          <a:lstStyle/>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a:t>
            </a:r>
            <a:endParaRPr lang="en-US" dirty="0"/>
          </a:p>
          <a:p>
            <a:pPr lvl="1"/>
            <a:r>
              <a:rPr lang="en-US" dirty="0" smtClean="0"/>
              <a:t>Data movement and data analysis must keep up</a:t>
            </a:r>
          </a:p>
          <a:p>
            <a:r>
              <a:rPr lang="en-US" sz="2400" dirty="0" smtClean="0"/>
              <a:t>Effective use of wide area (long-haul) networks by scientists has historically been difficult</a:t>
            </a:r>
          </a:p>
        </p:txBody>
      </p:sp>
      <p:sp>
        <p:nvSpPr>
          <p:cNvPr id="7" name="Title 1"/>
          <p:cNvSpPr>
            <a:spLocks noGrp="1"/>
          </p:cNvSpPr>
          <p:nvPr>
            <p:ph type="title"/>
          </p:nvPr>
        </p:nvSpPr>
        <p:spPr>
          <a:xfrm>
            <a:off x="457200" y="274638"/>
            <a:ext cx="7099300" cy="1143000"/>
          </a:xfrm>
        </p:spPr>
        <p:txBody>
          <a:bodyPr/>
          <a:lstStyle/>
          <a:p>
            <a:r>
              <a:rPr lang="en-US" sz="3200" dirty="0" smtClean="0"/>
              <a:t>Motivation</a:t>
            </a:r>
            <a:endParaRPr lang="en-US" sz="3200" dirty="0"/>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2014, Energy Sciences Network</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21793403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Traditional “Big Science”</a:t>
            </a:r>
            <a:endParaRPr lang="en-US" sz="4000" dirty="0"/>
          </a:p>
        </p:txBody>
      </p:sp>
      <p:pic>
        <p:nvPicPr>
          <p:cNvPr id="6" name="Content Placeholder 5" descr="new-type-baryon-particle-found-large-hadron-collider_52366_600x45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149556" y="1290878"/>
            <a:ext cx="8900084" cy="4276923"/>
          </a:xfrm>
        </p:spPr>
      </p:pic>
      <p:sp>
        <p:nvSpPr>
          <p:cNvPr id="4"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91535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Big Science Now Comes in Small Packages</a:t>
            </a:r>
            <a:endParaRPr lang="en-US" dirty="0"/>
          </a:p>
        </p:txBody>
      </p:sp>
      <p:pic>
        <p:nvPicPr>
          <p:cNvPr id="11" name="Picture 10" descr="XBD200903-00055-04.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999" y="3406401"/>
            <a:ext cx="2590800" cy="1727200"/>
          </a:xfrm>
          <a:prstGeom prst="rect">
            <a:avLst/>
          </a:prstGeom>
        </p:spPr>
      </p:pic>
      <p:pic>
        <p:nvPicPr>
          <p:cNvPr id="8" name="Picture 7" descr="nanopo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8" y="1666594"/>
            <a:ext cx="2590801" cy="1739807"/>
          </a:xfrm>
          <a:prstGeom prst="rect">
            <a:avLst/>
          </a:prstGeom>
        </p:spPr>
      </p:pic>
      <p:pic>
        <p:nvPicPr>
          <p:cNvPr id="13" name="Picture 12" descr="instrument_amo_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8799" y="1666594"/>
            <a:ext cx="4926677" cy="3467007"/>
          </a:xfrm>
          <a:prstGeom prst="rect">
            <a:avLst/>
          </a:prstGeom>
        </p:spPr>
      </p:pic>
      <p:pic>
        <p:nvPicPr>
          <p:cNvPr id="10" name="Picture 9" descr="2013-05-beamcloc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00200"/>
            <a:ext cx="9222698" cy="5195922"/>
          </a:xfrm>
          <a:prstGeom prst="rect">
            <a:avLst/>
          </a:prstGeom>
        </p:spPr>
      </p:pic>
      <p:sp>
        <p:nvSpPr>
          <p:cNvPr id="9"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11/19/14</a:t>
            </a:fld>
            <a:endParaRPr lang="en-US" sz="800" dirty="0">
              <a:solidFill>
                <a:prstClr val="black"/>
              </a:solidFill>
              <a:latin typeface="Arial"/>
            </a:endParaRPr>
          </a:p>
        </p:txBody>
      </p:sp>
    </p:spTree>
    <p:extLst>
      <p:ext uri="{BB962C8B-B14F-4D97-AF65-F5344CB8AC3E}">
        <p14:creationId xmlns:p14="http://schemas.microsoft.com/office/powerpoint/2010/main" val="1660097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TotalTime>
  <Words>7199</Words>
  <Application>Microsoft Macintosh PowerPoint</Application>
  <PresentationFormat>On-screen Show (4:3)</PresentationFormat>
  <Paragraphs>926</Paragraphs>
  <Slides>69</Slides>
  <Notes>51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The Science DMZ:  A Network Design Pattern for Data-Intensive Science</vt:lpstr>
      <vt:lpstr>Overview</vt:lpstr>
      <vt:lpstr>ESnet at a Glance</vt:lpstr>
      <vt:lpstr>PowerPoint Presentation</vt:lpstr>
      <vt:lpstr>Network as Infrastructure Instrument </vt:lpstr>
      <vt:lpstr>Overview</vt:lpstr>
      <vt:lpstr>Motivation</vt:lpstr>
      <vt:lpstr>Traditional “Big Science”</vt:lpstr>
      <vt:lpstr>Big Science Now Comes in Small Packages</vt:lpstr>
      <vt:lpstr>Understanding Data Trends</vt:lpstr>
      <vt:lpstr>Data Mobility in a Given Time Interval</vt:lpstr>
      <vt:lpstr>The Central Role of the Network</vt:lpstr>
      <vt:lpstr>TCP – Ubiquitous and Fragile</vt:lpstr>
      <vt:lpstr>A small amount of packet loss makes a huge difference in TCP performance</vt:lpstr>
      <vt:lpstr>Working With TCP In Practice</vt:lpstr>
      <vt:lpstr>Putting A Solution Together</vt:lpstr>
      <vt:lpstr>PowerPoint Presentation</vt:lpstr>
      <vt:lpstr>Overview</vt:lpstr>
      <vt:lpstr>Abstract or Prototype Deployment</vt:lpstr>
      <vt:lpstr>Science DMZ Design Pattern (Abstract)</vt:lpstr>
      <vt:lpstr>Local And Wide Area Data Flows</vt:lpstr>
      <vt:lpstr>Support For Multiple Projects</vt:lpstr>
      <vt:lpstr>Multiple Projects</vt:lpstr>
      <vt:lpstr>Supercomputer Center Deployment</vt:lpstr>
      <vt:lpstr>Supercomputer Center</vt:lpstr>
      <vt:lpstr>Supercomputer Center Data Path</vt:lpstr>
      <vt:lpstr>Development Environment</vt:lpstr>
      <vt:lpstr>Science DMZ – Flexible Design Pattern</vt:lpstr>
      <vt:lpstr>Science DMZ – Separate SDN Connection</vt:lpstr>
      <vt:lpstr>Science DMZ – Production SDN Connection</vt:lpstr>
      <vt:lpstr>Science DMZ – SDN Campus Border</vt:lpstr>
      <vt:lpstr>Common Threads</vt:lpstr>
      <vt:lpstr>Multiple Ingress Flows, Common Egress</vt:lpstr>
      <vt:lpstr>Router and Switch Output Queues</vt:lpstr>
      <vt:lpstr>Output Queue Drops – Common Locations</vt:lpstr>
      <vt:lpstr>Overview</vt:lpstr>
      <vt:lpstr>Performance Monitoring</vt:lpstr>
      <vt:lpstr>Soft Network Failures – Hidden Problems</vt:lpstr>
      <vt:lpstr>Sample Soft Failures</vt:lpstr>
      <vt:lpstr>Testing Infrastructure – perfSONAR </vt:lpstr>
      <vt:lpstr>perfSONAR Deployment Footprint</vt:lpstr>
      <vt:lpstr>Lookup Service Directory Search:  http://stats.es.net/ServicesDirectory/ </vt:lpstr>
      <vt:lpstr>perfSONAR Dashboard: http://ps-dashboard.es.net </vt:lpstr>
      <vt:lpstr>Overview</vt:lpstr>
      <vt:lpstr>Dedicated Systems – Data Transfer Node</vt:lpstr>
      <vt:lpstr>Data Transfer Tools For DTNs</vt:lpstr>
      <vt:lpstr>Data Transfer Tool Comparison</vt:lpstr>
      <vt:lpstr>Overview</vt:lpstr>
      <vt:lpstr>Science DMZ Security</vt:lpstr>
      <vt:lpstr>Performance Is A Core Requirement</vt:lpstr>
      <vt:lpstr>Placement Outside the Firewall</vt:lpstr>
      <vt:lpstr>Firewall Capabilities and Science Traffic</vt:lpstr>
      <vt:lpstr>Firewalls As Access Lists</vt:lpstr>
      <vt:lpstr>Security Without Firewalls</vt:lpstr>
      <vt:lpstr>Firewall Performance Example</vt:lpstr>
      <vt:lpstr>If Not Firewalls, Then What?</vt:lpstr>
      <vt:lpstr>If Not Firewalls, Then What? (2)</vt:lpstr>
      <vt:lpstr>Collaboration Within The Organization</vt:lpstr>
      <vt:lpstr>Overview</vt:lpstr>
      <vt:lpstr>Challenges to Network Adoption</vt:lpstr>
      <vt:lpstr>Requirements Reviews</vt:lpstr>
      <vt:lpstr>PowerPoint Presentation</vt:lpstr>
      <vt:lpstr>How do we know what our  scientists need?</vt:lpstr>
      <vt:lpstr>  2013 BER Sample  Findings: Environmental Molecular Sciences Laboratory (EMSL)</vt:lpstr>
      <vt:lpstr>Overview</vt:lpstr>
      <vt:lpstr>PowerPoint Presentation</vt:lpstr>
      <vt:lpstr>The Science DMZ in 1 Slide</vt:lpstr>
      <vt:lpstr>Links</vt:lpstr>
      <vt:lpstr>Thanks!</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96</cp:revision>
  <cp:lastPrinted>2014-11-19T16:33:57Z</cp:lastPrinted>
  <dcterms:created xsi:type="dcterms:W3CDTF">2014-07-28T21:57:32Z</dcterms:created>
  <dcterms:modified xsi:type="dcterms:W3CDTF">2014-11-19T16:40:34Z</dcterms:modified>
  <cp:category/>
</cp:coreProperties>
</file>