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320" r:id="rId4"/>
    <p:sldId id="353" r:id="rId5"/>
    <p:sldId id="325" r:id="rId6"/>
    <p:sldId id="323" r:id="rId7"/>
    <p:sldId id="324" r:id="rId8"/>
    <p:sldId id="317" r:id="rId9"/>
    <p:sldId id="279" r:id="rId10"/>
    <p:sldId id="278" r:id="rId11"/>
    <p:sldId id="258" r:id="rId12"/>
    <p:sldId id="259" r:id="rId13"/>
    <p:sldId id="260" r:id="rId14"/>
    <p:sldId id="261" r:id="rId15"/>
    <p:sldId id="318" r:id="rId16"/>
    <p:sldId id="262" r:id="rId17"/>
    <p:sldId id="263" r:id="rId18"/>
    <p:sldId id="264" r:id="rId19"/>
    <p:sldId id="265" r:id="rId20"/>
    <p:sldId id="266" r:id="rId21"/>
    <p:sldId id="285" r:id="rId22"/>
    <p:sldId id="326" r:id="rId23"/>
    <p:sldId id="282" r:id="rId24"/>
    <p:sldId id="319" r:id="rId25"/>
    <p:sldId id="267" r:id="rId26"/>
    <p:sldId id="286" r:id="rId27"/>
    <p:sldId id="269" r:id="rId28"/>
    <p:sldId id="281" r:id="rId29"/>
    <p:sldId id="277" r:id="rId30"/>
    <p:sldId id="268" r:id="rId31"/>
    <p:sldId id="287" r:id="rId32"/>
    <p:sldId id="312" r:id="rId33"/>
    <p:sldId id="314" r:id="rId34"/>
    <p:sldId id="313" r:id="rId35"/>
    <p:sldId id="315" r:id="rId36"/>
    <p:sldId id="272" r:id="rId37"/>
    <p:sldId id="273" r:id="rId38"/>
    <p:sldId id="316" r:id="rId39"/>
    <p:sldId id="274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51" r:id="rId63"/>
    <p:sldId id="352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D2E9EE"/>
    <a:srgbClr val="9DBA3B"/>
    <a:srgbClr val="266782"/>
    <a:srgbClr val="2DB2CF"/>
    <a:srgbClr val="A7A9AB"/>
    <a:srgbClr val="58585B"/>
    <a:srgbClr val="9A9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20" autoAdjust="0"/>
  </p:normalViewPr>
  <p:slideViewPr>
    <p:cSldViewPr snapToGrid="0" snapToObjects="1" showGuides="1">
      <p:cViewPr varScale="1">
        <p:scale>
          <a:sx n="159" d="100"/>
          <a:sy n="159" d="100"/>
        </p:scale>
        <p:origin x="-928" y="-104"/>
      </p:cViewPr>
      <p:guideLst>
        <p:guide orient="horz" pos="3272"/>
        <p:guide orient="horz" pos="2220"/>
        <p:guide orient="horz" pos="507"/>
        <p:guide pos="5466"/>
        <p:guide pos="2874"/>
        <p:guide pos="3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6163-EDEA-0546-AF8B-90BCB7258165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03296-974C-BA4E-96B6-8AAD18ECE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1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EBA3999B-581F-244C-A4ED-F2A64C4B4C60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203C2CCC-44D0-4B40-9343-1A28B1A2D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1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and service constraints are helpful</a:t>
            </a:r>
            <a:r>
              <a:rPr lang="en-US" baseline="0" dirty="0" smtClean="0"/>
              <a:t> for getting security folks on board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Science is the primary</a:t>
            </a:r>
            <a:r>
              <a:rPr lang="en-US" baseline="0" dirty="0" smtClean="0"/>
              <a:t> mission of many organizations 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Much better to get buy-in than to impose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2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done networking, systems,</a:t>
            </a:r>
            <a:r>
              <a:rPr lang="en-US" baseline="0" dirty="0" smtClean="0"/>
              <a:t> security – what about the scientists?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9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I’ve been in the place of being told we suck in front of program management because of end site issues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Case studies on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91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study is</a:t>
            </a:r>
            <a:r>
              <a:rPr lang="en-US" baseline="0" dirty="0" smtClean="0"/>
              <a:t>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requirements process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Key – we do case studies,</a:t>
            </a:r>
            <a:r>
              <a:rPr lang="en-US" baseline="0" dirty="0" smtClean="0"/>
              <a:t> talk through it with scientists, instruments/facilities/process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I’ve been in the place of being told we suck in front of program management because of end site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9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605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94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 do all this work?  To get the loss to zero.</a:t>
            </a:r>
          </a:p>
          <a:p>
            <a:endParaRPr lang="en-US" dirty="0" smtClean="0"/>
          </a:p>
          <a:p>
            <a:r>
              <a:rPr lang="en-US" dirty="0" smtClean="0"/>
              <a:t>How bad 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This is an annotated version of the plot from the Science DMZ paper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Beyond your metro area, zero loss is essentially required for high performance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Where are your collaborators?  Where are your users?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When global collaboration is the norm, nobody can afford to be a local-only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EA9B8-C164-A54A-A3B5-1C1D6329AEA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0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Summing up </a:t>
            </a:r>
            <a:r>
              <a:rPr lang="en-US" baseline="0" dirty="0" err="1" smtClean="0"/>
              <a:t>ESnet’s</a:t>
            </a:r>
            <a:r>
              <a:rPr lang="en-US" baseline="0" dirty="0" smtClean="0"/>
              <a:t> vision in one slide, one phrase…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Physical location of instruments, people, computational resources, data.  It just should not matter. </a:t>
            </a:r>
          </a:p>
          <a:p>
            <a:r>
              <a:rPr lang="en-US" baseline="0" dirty="0" smtClean="0"/>
              <a:t>[KSTAR, SNS, ATLAS, EMSL, CRT/NERSC, STAR Detector at RHIC [BNL, NP-funded]]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961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still have really tight security if you need really tight security – just do it in a way that does not cause performance problems for traffic permitted by policy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67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Packets do not traverse a firewall</a:t>
            </a:r>
            <a:r>
              <a:rPr lang="en-US" baseline="0" dirty="0" smtClean="0"/>
              <a:t> device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Firewalls are typically engineered very differently than routers and switches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91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individual processor is typically a fraction of link speed (e.g. eight 1.25Gbps processors for a 10G firewall)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5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r>
              <a:rPr lang="en-US" baseline="0" dirty="0" smtClean="0"/>
              <a:t> to next slide, speak to the diagram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text on this slide is for people looking at the deck who are not present at the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31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en-US" dirty="0" smtClean="0"/>
              <a:t>Building A houses the border router – not much goes on there except the external connectivity</a:t>
            </a:r>
          </a:p>
          <a:p>
            <a:pPr>
              <a:buFont typeface="Arial"/>
              <a:buNone/>
            </a:pPr>
            <a:endParaRPr lang="en-US" dirty="0" smtClean="0"/>
          </a:p>
          <a:p>
            <a:pPr>
              <a:buFont typeface="Arial"/>
              <a:buNone/>
            </a:pPr>
            <a:r>
              <a:rPr lang="en-US" dirty="0" smtClean="0"/>
              <a:t>Lots of work happens in building B – so much that the processing is done with multiple processors to spread the load in an affordable way, and results are aggregated after</a:t>
            </a:r>
          </a:p>
          <a:p>
            <a:pPr>
              <a:buFont typeface="Arial"/>
              <a:buNone/>
            </a:pPr>
            <a:endParaRPr lang="en-US" dirty="0" smtClean="0"/>
          </a:p>
          <a:p>
            <a:pPr>
              <a:buFont typeface="Arial"/>
              <a:buNone/>
            </a:pPr>
            <a:r>
              <a:rPr lang="en-US" dirty="0" smtClean="0"/>
              <a:t>Building C is where we branch out to other buildings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85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</a:rPr>
              <a:t>Now, convert the buildings into network devices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</a:rPr>
              <a:t>Building A becomes a border router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</a:rPr>
              <a:t>Building B becomes a firewall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</a:rPr>
              <a:t>Building C becomes a core router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08" charset="-128"/>
              <a:cs typeface="+mn-c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51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you’re not allowed</a:t>
            </a:r>
            <a:r>
              <a:rPr lang="en-US" baseline="0" dirty="0" smtClean="0"/>
              <a:t> to look inside, this is all you see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network is broken, but unless you know to go look you’ll never know why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72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life</a:t>
            </a:r>
            <a:r>
              <a:rPr lang="en-US" baseline="0" dirty="0" smtClean="0"/>
              <a:t> example, in front of and in back of a firewall that was dramatically impacting performance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perfSONAR is good at finding these issues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Engineers still have to take action to fix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6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 element of network design, the enterprise firewall is a poor fit for</a:t>
            </a:r>
            <a:r>
              <a:rPr lang="en-US" baseline="0" dirty="0" smtClean="0"/>
              <a:t> high-performance scientific applications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Find another way to secure the high-performance scientific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2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Enterprise</a:t>
            </a:r>
            <a:r>
              <a:rPr lang="en-US" baseline="0" dirty="0" smtClean="0"/>
              <a:t> firewall designers assume that everything is an email, a web browser, or streaming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Science environments are more complex than that – they make use of the full set of capabilities available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violate the assumptions of an enterprise firewall, you experience denial of service – by design!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9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Beamline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 8.3.2 at the Advanced Light Source is a Synchrotron-based Hard X-ray Micro-Tomography instrument. It allows non-destructive 3-Dimensional imaging of solid objects at a resolution of approximately 1 micron.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increase in data output compared to previous generation</a:t>
            </a:r>
          </a:p>
          <a:p>
            <a:pPr lvl="2"/>
            <a:r>
              <a:rPr lang="en-US" dirty="0" smtClean="0"/>
              <a:t>8 </a:t>
            </a:r>
            <a:r>
              <a:rPr lang="en-US" dirty="0" err="1" smtClean="0"/>
              <a:t>Gbps</a:t>
            </a:r>
            <a:r>
              <a:rPr lang="en-US" dirty="0" smtClean="0"/>
              <a:t> flows to supercomputer for real-time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46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– we</a:t>
            </a:r>
            <a:r>
              <a:rPr lang="en-US" baseline="0" dirty="0" smtClean="0"/>
              <a:t> have mission requirements for high performance scientific data mobility, and business requirements for cost efficiency.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firewall mandate is an expensive solution that is a poor match for the task at hand and jeopardizes the scientific mission of the organization.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95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74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will probably work better because the firewall isn’t doing that much for high-performance DTNs</a:t>
            </a:r>
            <a:r>
              <a:rPr lang="en-US" baseline="0" dirty="0" smtClean="0"/>
              <a:t> anyway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26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Remote DTNs also need to access the Globus instance in AWS, but that is not a concern of the Local DTN security policy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7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slide summary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talk assumes prior exposure to the Science DMZ model – if this is new to you, come see me after.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9639-C0D2-A746-9AD6-FEE097F08E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Abstract cartoon – minimum design with all relevant components.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Composable</a:t>
            </a:r>
            <a:r>
              <a:rPr lang="en-US" baseline="0" dirty="0" smtClean="0"/>
              <a:t> design patterns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Supercomputer center, LHC, others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4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74A96-DFFB-C144-8087-15282382EE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know a group</a:t>
            </a:r>
            <a:r>
              <a:rPr lang="en-US" baseline="0" dirty="0" smtClean="0"/>
              <a:t> that wants to do 1PB/week – they want to use Globus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5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placement – a liquid</a:t>
            </a:r>
            <a:r>
              <a:rPr lang="en-US" baseline="0" dirty="0" smtClean="0"/>
              <a:t> market in fungible computing allocations does not exist, and is not expected to exist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ignores network research</a:t>
            </a:r>
            <a:r>
              <a:rPr lang="en-US" baseline="0" dirty="0" smtClean="0"/>
              <a:t> – e.g. </a:t>
            </a:r>
            <a:r>
              <a:rPr lang="en-US" baseline="0" smtClean="0"/>
              <a:t>on SDN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7762875" cy="147002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69267"/>
            <a:ext cx="3597275" cy="1325033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CC22-31A9-5F4D-8313-F772C1EE39BB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OE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467" y="5832094"/>
            <a:ext cx="1572768" cy="524256"/>
          </a:xfrm>
          <a:prstGeom prst="rect">
            <a:avLst/>
          </a:prstGeom>
        </p:spPr>
      </p:pic>
      <p:pic>
        <p:nvPicPr>
          <p:cNvPr id="8" name="Picture 7" descr="Lab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5667502"/>
            <a:ext cx="908304" cy="688848"/>
          </a:xfrm>
          <a:prstGeom prst="rect">
            <a:avLst/>
          </a:prstGeom>
        </p:spPr>
      </p:pic>
      <p:pic>
        <p:nvPicPr>
          <p:cNvPr id="9" name="Picture 8" descr="ESnet_Logo_Header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33" y="651933"/>
            <a:ext cx="3288792" cy="960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6513" y="3868738"/>
            <a:ext cx="3570287" cy="1325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/>
            </a:lvl1pPr>
            <a:lvl2pPr marL="230188" indent="0">
              <a:buNone/>
              <a:defRPr sz="1400"/>
            </a:lvl2pPr>
            <a:lvl3pPr marL="458787" indent="0">
              <a:buNone/>
              <a:defRPr sz="1400"/>
            </a:lvl3pPr>
            <a:lvl4pPr marL="684212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86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97313"/>
            <a:ext cx="7772400" cy="1362075"/>
          </a:xfrm>
        </p:spPr>
        <p:txBody>
          <a:bodyPr anchor="t"/>
          <a:lstStyle>
            <a:lvl1pPr algn="l">
              <a:defRPr sz="44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24076"/>
            <a:ext cx="7772400" cy="1500187"/>
          </a:xfrm>
        </p:spPr>
        <p:txBody>
          <a:bodyPr tIns="45720" bIns="182880" anchor="b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AC24-F311-C548-8BA4-8A2499F6EF02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Snet_Logo_Foo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744" y="6116410"/>
            <a:ext cx="1210056" cy="3627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81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200"/>
            </a:lvl4pPr>
            <a:lvl5pPr marL="1143000" indent="-228600">
              <a:buClr>
                <a:schemeClr val="tx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81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200"/>
            </a:lvl4pPr>
            <a:lvl5pPr marL="1143000" indent="-228600">
              <a:buClr>
                <a:schemeClr val="tx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2CCB-F61C-654B-AF4D-73C61C68761F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3488"/>
          </a:xfrm>
        </p:spPr>
        <p:txBody>
          <a:bodyPr/>
          <a:lstStyle>
            <a:lvl1pPr>
              <a:defRPr sz="2000"/>
            </a:lvl1pPr>
            <a:lvl2pPr marL="457200" indent="-228600">
              <a:defRPr sz="1800"/>
            </a:lvl2pPr>
            <a:lvl3pPr marL="685800" indent="-228600">
              <a:defRPr sz="16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3488"/>
          </a:xfrm>
        </p:spPr>
        <p:txBody>
          <a:bodyPr/>
          <a:lstStyle>
            <a:lvl1pPr>
              <a:defRPr sz="2000"/>
            </a:lvl1pPr>
            <a:lvl2pPr marL="457200" indent="-228600">
              <a:defRPr sz="1800"/>
            </a:lvl2pPr>
            <a:lvl3pPr marL="685800" indent="-228600">
              <a:defRPr sz="16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FF4A-E192-594D-85D2-961A895021F6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1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1F21-67A6-0545-9EC8-D77229149F1E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7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B53A-4226-394C-9866-06ECB09BE5AD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4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274" y="6483355"/>
            <a:ext cx="168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FCE69097-F061-2345-96E4-2074114512F2}" type="datetime1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83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83355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487710A0-C33E-CC45-8305-B897475A1C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Snet_Logo_Footer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744" y="6116410"/>
            <a:ext cx="1210056" cy="3627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88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SzPct val="85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2" indent="-28575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Lucida Grande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bo.gov/index?s=opportunity&amp;mode=form&amp;tab=core&amp;id=a7f291f4216b5a24c1177a5684e1809b" TargetMode="External"/><Relationship Id="rId4" Type="http://schemas.openxmlformats.org/officeDocument/2006/relationships/hyperlink" Target="https://www.rdsi.edu.au/dashnet" TargetMode="External"/><Relationship Id="rId5" Type="http://schemas.openxmlformats.org/officeDocument/2006/relationships/hyperlink" Target="https://www.rdsi.edu.au/dashnet-deployment-rdsi-nodes-begins" TargetMode="External"/><Relationship Id="rId6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engage@es.n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engage@es.ne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engage@es.ne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engage@e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.net/requirements/" TargetMode="External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engage@es.ne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engage@es.ne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0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hyperlink" Target="mailto:engage@es.ne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phort.com/huffingtonpost-serving-malware/" TargetMode="External"/><Relationship Id="rId4" Type="http://schemas.openxmlformats.org/officeDocument/2006/relationships/hyperlink" Target="http://blog.trendmicro.com/trendlabs-security-intelligence/youtube-ads-lead-to-exploit-kits-hit-us-victi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engage@es.ne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es.net" TargetMode="External"/><Relationship Id="rId4" Type="http://schemas.openxmlformats.org/officeDocument/2006/relationships/hyperlink" Target="http://fasterdata.es.net/" TargetMode="External"/><Relationship Id="rId5" Type="http://schemas.openxmlformats.org/officeDocument/2006/relationships/hyperlink" Target="http://my.es.net/" TargetMode="External"/><Relationship Id="rId6" Type="http://schemas.openxmlformats.org/officeDocument/2006/relationships/hyperlink" Target="http://www.es.net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rt@e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g"/><Relationship Id="rId7" Type="http://schemas.openxmlformats.org/officeDocument/2006/relationships/image" Target="../media/image12.jpeg"/><Relationship Id="rId8" Type="http://schemas.openxmlformats.org/officeDocument/2006/relationships/hyperlink" Target="mailto:engage@es.net" TargetMode="External"/><Relationship Id="rId9" Type="http://schemas.openxmlformats.org/officeDocument/2006/relationships/image" Target="../media/image13.pn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engage@es.net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engage@es.net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engage@es.net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engage@es.net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engage@es.net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engage@es.net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engage@es.net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engage@es.net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mailto:engage@es.net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-ids.org/documentation/cluster.html" TargetMode="External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-ids.org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hyperlink" Target="mailto:engage@es.net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16.jpg"/><Relationship Id="rId6" Type="http://schemas.openxmlformats.org/officeDocument/2006/relationships/image" Target="../media/image25.jpg"/><Relationship Id="rId7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asterdata.es.net/science-dmz/" TargetMode="External"/><Relationship Id="rId4" Type="http://schemas.openxmlformats.org/officeDocument/2006/relationships/image" Target="../media/image26.gif"/><Relationship Id="rId5" Type="http://schemas.openxmlformats.org/officeDocument/2006/relationships/image" Target="../media/image27.png"/><Relationship Id="rId6" Type="http://schemas.openxmlformats.org/officeDocument/2006/relationships/hyperlink" Target="mailto:engage@es.net" TargetMode="External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Science DMZ and the CIO:</a:t>
            </a:r>
            <a:br>
              <a:rPr lang="en-US" dirty="0" smtClean="0"/>
            </a:br>
            <a:r>
              <a:rPr lang="en-US" sz="3200" dirty="0" smtClean="0"/>
              <a:t>Data Intensive Science and the Enterprise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69267"/>
            <a:ext cx="3912903" cy="132503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Eli </a:t>
            </a:r>
            <a:r>
              <a:rPr lang="en-US" sz="1800" dirty="0" smtClean="0"/>
              <a:t>Dart &amp; Jason Zurawski</a:t>
            </a:r>
            <a:endParaRPr lang="en-US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ESnet Science Engagement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Lawrence Berkeley National </a:t>
            </a:r>
            <a:r>
              <a:rPr lang="en-US" sz="1800" dirty="0" smtClean="0"/>
              <a:t>Laboratory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RMCMOA Workshop @ </a:t>
            </a:r>
            <a:r>
              <a:rPr lang="en-US" dirty="0" err="1" smtClean="0"/>
              <a:t>Westnet</a:t>
            </a:r>
            <a:r>
              <a:rPr lang="en-US" dirty="0" smtClean="0"/>
              <a:t> Conference</a:t>
            </a:r>
          </a:p>
          <a:p>
            <a:r>
              <a:rPr lang="en-US" dirty="0" smtClean="0"/>
              <a:t>Tempe, AZ</a:t>
            </a:r>
          </a:p>
          <a:p>
            <a:r>
              <a:rPr lang="en-US" dirty="0" smtClean="0"/>
              <a:t>January 13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27303" y="3878507"/>
            <a:ext cx="0" cy="1284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8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52"/>
            <a:ext cx="7099300" cy="1143000"/>
          </a:xfrm>
        </p:spPr>
        <p:txBody>
          <a:bodyPr/>
          <a:lstStyle/>
          <a:p>
            <a:r>
              <a:rPr lang="en-US" dirty="0"/>
              <a:t>Science </a:t>
            </a:r>
            <a:r>
              <a:rPr lang="en-US" dirty="0" smtClean="0"/>
              <a:t>DMZ Design Pattern (Abstract)</a:t>
            </a:r>
            <a:endParaRPr lang="en-US" dirty="0"/>
          </a:p>
        </p:txBody>
      </p:sp>
      <p:pic>
        <p:nvPicPr>
          <p:cNvPr id="6" name="Content Placeholder 5" descr="science-dmz-simpl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9838" r="18675" b="12887"/>
          <a:stretch/>
        </p:blipFill>
        <p:spPr>
          <a:xfrm rot="5400000">
            <a:off x="1950704" y="-511451"/>
            <a:ext cx="5268779" cy="8229602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65579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Science DMZ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249"/>
            <a:ext cx="8229600" cy="508710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DOE National Laboratories</a:t>
            </a:r>
          </a:p>
          <a:p>
            <a:pPr lvl="1"/>
            <a:r>
              <a:rPr lang="en-US" sz="1400" dirty="0" smtClean="0"/>
              <a:t>Both large and small sites</a:t>
            </a:r>
          </a:p>
          <a:p>
            <a:pPr lvl="1"/>
            <a:r>
              <a:rPr lang="en-US" sz="1400" dirty="0" smtClean="0"/>
              <a:t>HPC centers, LHC sites, experimental facilities</a:t>
            </a:r>
          </a:p>
          <a:p>
            <a:r>
              <a:rPr lang="en-US" sz="1600" dirty="0" smtClean="0"/>
              <a:t>NSF CC-NIE and CC*IIE programs leverage Science DMZ</a:t>
            </a:r>
          </a:p>
          <a:p>
            <a:pPr lvl="1"/>
            <a:r>
              <a:rPr lang="en-US" sz="1400" dirty="0" smtClean="0"/>
              <a:t>$40M and counting (third round awards coming soon, estimate additional $18M to $20M)</a:t>
            </a:r>
          </a:p>
          <a:p>
            <a:pPr lvl="1"/>
            <a:r>
              <a:rPr lang="en-US" sz="1400" dirty="0" smtClean="0"/>
              <a:t>Significant investments across the US university complex, ~130 awards</a:t>
            </a:r>
          </a:p>
          <a:p>
            <a:pPr lvl="1"/>
            <a:r>
              <a:rPr lang="en-US" sz="1400" dirty="0" smtClean="0"/>
              <a:t>Big </a:t>
            </a:r>
            <a:r>
              <a:rPr lang="en-US" sz="1400" dirty="0" err="1" smtClean="0"/>
              <a:t>shoutout</a:t>
            </a:r>
            <a:r>
              <a:rPr lang="en-US" sz="1400" dirty="0" smtClean="0"/>
              <a:t> to Kevin Thompson and the NSF – these programs are critically important</a:t>
            </a:r>
          </a:p>
          <a:p>
            <a:r>
              <a:rPr lang="en-US" sz="1600" dirty="0" smtClean="0"/>
              <a:t>National Institutes of Health</a:t>
            </a:r>
          </a:p>
          <a:p>
            <a:pPr lvl="1"/>
            <a:r>
              <a:rPr lang="en-US" sz="1400" dirty="0" smtClean="0"/>
              <a:t>100G network infrastructure refresh</a:t>
            </a:r>
          </a:p>
          <a:p>
            <a:r>
              <a:rPr lang="en-US" sz="1600" dirty="0" smtClean="0"/>
              <a:t>US Department of Agriculture</a:t>
            </a:r>
          </a:p>
          <a:p>
            <a:pPr lvl="1"/>
            <a:r>
              <a:rPr lang="en-US" sz="1400" dirty="0" smtClean="0"/>
              <a:t>Agricultural Research Service is building a new science network based on the Science DMZ model</a:t>
            </a:r>
          </a:p>
          <a:p>
            <a:pPr lvl="1"/>
            <a:r>
              <a:rPr lang="en-US" sz="1400" dirty="0">
                <a:hlinkClick r:id="rId3"/>
              </a:rPr>
              <a:t>https://www.fbo.gov/index?s=opportunity&amp;mode=form&amp;tab=core&amp;id=</a:t>
            </a:r>
            <a:r>
              <a:rPr lang="en-US" sz="1400" dirty="0" smtClean="0">
                <a:hlinkClick r:id="rId3"/>
              </a:rPr>
              <a:t>a7f291f4216b5a24c1177a5684e1809b</a:t>
            </a:r>
            <a:endParaRPr lang="en-US" sz="1400" dirty="0" smtClean="0"/>
          </a:p>
          <a:p>
            <a:r>
              <a:rPr lang="en-US" sz="1600" dirty="0" smtClean="0"/>
              <a:t>Other US agencies looking at Science DMZ model</a:t>
            </a:r>
          </a:p>
          <a:p>
            <a:pPr lvl="1"/>
            <a:r>
              <a:rPr lang="en-US" sz="1400" dirty="0" smtClean="0"/>
              <a:t>NASA</a:t>
            </a:r>
          </a:p>
          <a:p>
            <a:pPr lvl="1"/>
            <a:r>
              <a:rPr lang="en-US" sz="1400" dirty="0" smtClean="0"/>
              <a:t>NOAA</a:t>
            </a:r>
          </a:p>
          <a:p>
            <a:r>
              <a:rPr lang="en-US" sz="1600" dirty="0" smtClean="0"/>
              <a:t>Australian Research Data Storage Infrastructure (RDSI)</a:t>
            </a:r>
          </a:p>
          <a:p>
            <a:pPr lvl="1"/>
            <a:r>
              <a:rPr lang="en-US" sz="1400" dirty="0" smtClean="0"/>
              <a:t>Science DMZs at major sites, connected by a high speed network</a:t>
            </a:r>
          </a:p>
          <a:p>
            <a:pPr lvl="1"/>
            <a:r>
              <a:rPr lang="en-US" sz="1400" dirty="0">
                <a:hlinkClick r:id="rId4"/>
              </a:rPr>
              <a:t>https://www.rdsi.edu.au/</a:t>
            </a:r>
            <a:r>
              <a:rPr lang="en-US" sz="1400" dirty="0" smtClean="0">
                <a:hlinkClick r:id="rId4"/>
              </a:rPr>
              <a:t>dashnet</a:t>
            </a:r>
            <a:endParaRPr lang="en-US" sz="1400" dirty="0" smtClean="0"/>
          </a:p>
          <a:p>
            <a:pPr lvl="1"/>
            <a:r>
              <a:rPr lang="en-US" sz="1400" dirty="0">
                <a:hlinkClick r:id="rId5"/>
              </a:rPr>
              <a:t>https://www.rdsi.edu.au/dashnet-deployment-rdsi-nodes-</a:t>
            </a:r>
            <a:r>
              <a:rPr lang="en-US" sz="1400" dirty="0" smtClean="0">
                <a:hlinkClick r:id="rId5"/>
              </a:rPr>
              <a:t>begins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6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50419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Community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6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Science DMZs directly support science applications</a:t>
            </a:r>
          </a:p>
          <a:p>
            <a:pPr lvl="1"/>
            <a:r>
              <a:rPr lang="en-US" dirty="0" smtClean="0"/>
              <a:t>LHC (Run 2 is coming soon)</a:t>
            </a:r>
          </a:p>
          <a:p>
            <a:pPr lvl="1"/>
            <a:r>
              <a:rPr lang="en-US" dirty="0" smtClean="0"/>
              <a:t>Experiment operation (Fusion, Light Sources, etc.)</a:t>
            </a:r>
          </a:p>
          <a:p>
            <a:pPr lvl="1"/>
            <a:r>
              <a:rPr lang="en-US" dirty="0" smtClean="0"/>
              <a:t>Data transfer into/out of HPC facilities</a:t>
            </a:r>
          </a:p>
          <a:p>
            <a:r>
              <a:rPr lang="en-US" dirty="0" smtClean="0"/>
              <a:t>Many Science DMZs are Software Defined Networking (SDN)-ready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-capable gear</a:t>
            </a:r>
          </a:p>
          <a:p>
            <a:pPr lvl="1"/>
            <a:r>
              <a:rPr lang="en-US" dirty="0" smtClean="0"/>
              <a:t>SDN research ongoing</a:t>
            </a:r>
          </a:p>
          <a:p>
            <a:r>
              <a:rPr lang="en-US" dirty="0" smtClean="0"/>
              <a:t>High-performance components</a:t>
            </a:r>
          </a:p>
          <a:p>
            <a:pPr lvl="1"/>
            <a:r>
              <a:rPr lang="en-US" dirty="0" smtClean="0"/>
              <a:t>High-speed WAN connectivity</a:t>
            </a:r>
          </a:p>
          <a:p>
            <a:pPr lvl="1"/>
            <a:r>
              <a:rPr lang="en-US" dirty="0" smtClean="0"/>
              <a:t>perfSONAR deployments</a:t>
            </a:r>
          </a:p>
          <a:p>
            <a:pPr lvl="1"/>
            <a:r>
              <a:rPr lang="en-US" dirty="0" smtClean="0"/>
              <a:t>DTN deployments</a:t>
            </a:r>
          </a:p>
          <a:p>
            <a:r>
              <a:rPr lang="en-US" dirty="0" smtClean="0"/>
              <a:t>Metcalfe’s Law of Network Utility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alue proportional to the square of the number of DMZs? n log(n)?</a:t>
            </a:r>
          </a:p>
          <a:p>
            <a:pPr lvl="1"/>
            <a:r>
              <a:rPr lang="en-US" dirty="0" smtClean="0"/>
              <a:t>Cyberinfrastructure value increases as we all upgrade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4137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07" y="1643208"/>
            <a:ext cx="6226980" cy="238526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does this mean?</a:t>
            </a:r>
          </a:p>
          <a:p>
            <a:pPr lvl="1"/>
            <a:r>
              <a:rPr lang="en-US" dirty="0"/>
              <a:t>We are in the midst of a significant cyberinfrastructure upgrade</a:t>
            </a:r>
          </a:p>
          <a:p>
            <a:pPr lvl="1"/>
            <a:r>
              <a:rPr lang="en-US" dirty="0"/>
              <a:t>Enterprise networks need not be </a:t>
            </a:r>
            <a:r>
              <a:rPr lang="en-US" dirty="0" smtClean="0"/>
              <a:t>unduly perturbed </a:t>
            </a:r>
            <a:r>
              <a:rPr lang="en-US" dirty="0" smtClean="0">
                <a:sym typeface="Wingdings"/>
              </a:rPr>
              <a:t></a:t>
            </a:r>
          </a:p>
          <a:p>
            <a:pPr lvl="2"/>
            <a:r>
              <a:rPr lang="en-US" dirty="0" smtClean="0">
                <a:sym typeface="Wingdings"/>
              </a:rPr>
              <a:t>E.g. Remove the restrictions from scientific operation so they can run better, and the enterprise network will benefit as well.  </a:t>
            </a:r>
            <a:endParaRPr lang="en-US" dirty="0"/>
          </a:p>
          <a:p>
            <a:r>
              <a:rPr lang="en-US" dirty="0" smtClean="0"/>
              <a:t>Significantly enhanced capabilities compared to 3 years ago</a:t>
            </a:r>
          </a:p>
          <a:p>
            <a:pPr lvl="1"/>
            <a:r>
              <a:rPr lang="en-US" dirty="0" smtClean="0"/>
              <a:t>Terabyte-scale data movement is much easier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pic>
        <p:nvPicPr>
          <p:cNvPr id="4" name="Picture 3" descr="6a00d83451587d69e201b8d05cb335970c-800w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80" y="557319"/>
            <a:ext cx="2309222" cy="307896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709373"/>
            <a:ext cx="8448192" cy="2530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ts val="88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2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Petabyte-scale data movement possible outside the LHC experiments</a:t>
            </a:r>
          </a:p>
          <a:p>
            <a:pPr lvl="2"/>
            <a:r>
              <a:rPr lang="en-US" dirty="0"/>
              <a:t>3.1Gbps = 1PB/month</a:t>
            </a:r>
          </a:p>
          <a:p>
            <a:pPr lvl="2"/>
            <a:r>
              <a:rPr lang="en-US" dirty="0"/>
              <a:t>(Try doing that through your enterprise firewall!)</a:t>
            </a:r>
          </a:p>
          <a:p>
            <a:pPr lvl="1"/>
            <a:r>
              <a:rPr lang="en-US" dirty="0"/>
              <a:t>Widely-deployed tools are much better (e.g. Globus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Raised expectations for network infrastructures</a:t>
            </a:r>
          </a:p>
          <a:p>
            <a:pPr lvl="1"/>
            <a:r>
              <a:rPr lang="en-US" dirty="0" smtClean="0"/>
              <a:t>Scientists should be able to do better than residential broadband </a:t>
            </a:r>
          </a:p>
          <a:p>
            <a:pPr lvl="2"/>
            <a:r>
              <a:rPr lang="en-US" dirty="0" smtClean="0"/>
              <a:t>Many more sites can now achieve good performance</a:t>
            </a:r>
          </a:p>
          <a:p>
            <a:pPr lvl="2"/>
            <a:r>
              <a:rPr lang="en-US" dirty="0" smtClean="0"/>
              <a:t>Incumbent on science networks to meet the challenge</a:t>
            </a:r>
          </a:p>
          <a:p>
            <a:pPr lvl="3"/>
            <a:r>
              <a:rPr lang="en-US" dirty="0" smtClean="0"/>
              <a:t>Remember the TCP loss characteristics</a:t>
            </a:r>
          </a:p>
          <a:p>
            <a:pPr lvl="3"/>
            <a:r>
              <a:rPr lang="en-US" dirty="0" smtClean="0"/>
              <a:t>Use </a:t>
            </a:r>
            <a:r>
              <a:rPr lang="en-US" dirty="0" err="1" smtClean="0"/>
              <a:t>perfSONAR</a:t>
            </a:r>
            <a:endParaRPr lang="en-US" dirty="0" smtClean="0"/>
          </a:p>
          <a:p>
            <a:pPr lvl="1"/>
            <a:r>
              <a:rPr lang="en-US" dirty="0" smtClean="0"/>
              <a:t>Science experiments assume this stuff works – we can now meet their needs</a:t>
            </a:r>
          </a:p>
          <a:p>
            <a:pPr marL="230188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895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Build A Science DMZ?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01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set scale</a:t>
            </a:r>
          </a:p>
          <a:p>
            <a:pPr lvl="1"/>
            <a:r>
              <a:rPr lang="en-US" dirty="0" smtClean="0"/>
              <a:t>Detector output increasing</a:t>
            </a:r>
          </a:p>
          <a:p>
            <a:pPr lvl="2"/>
            <a:r>
              <a:rPr lang="en-US" dirty="0" smtClean="0"/>
              <a:t>1Hz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10Hz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100Hz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1kHz …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1MHz  </a:t>
            </a:r>
          </a:p>
          <a:p>
            <a:pPr lvl="1"/>
            <a:r>
              <a:rPr lang="en-US" dirty="0" smtClean="0"/>
              <a:t>HPC scale increasing</a:t>
            </a:r>
          </a:p>
          <a:p>
            <a:pPr lvl="2"/>
            <a:r>
              <a:rPr lang="en-US" dirty="0" smtClean="0"/>
              <a:t>Increased model resolution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increased data size</a:t>
            </a:r>
          </a:p>
          <a:p>
            <a:pPr lvl="2"/>
            <a:r>
              <a:rPr lang="en-US" dirty="0" smtClean="0"/>
              <a:t>Increased HPC capability means additional problems can now be solved</a:t>
            </a:r>
          </a:p>
          <a:p>
            <a:pPr lvl="1"/>
            <a:r>
              <a:rPr lang="en-US" dirty="0" smtClean="0"/>
              <a:t>Sequencers, Mass Spectrometers, …</a:t>
            </a:r>
          </a:p>
          <a:p>
            <a:r>
              <a:rPr lang="en-US" dirty="0" smtClean="0"/>
              <a:t>Data </a:t>
            </a:r>
            <a:r>
              <a:rPr lang="en-US" dirty="0"/>
              <a:t>placement</a:t>
            </a:r>
          </a:p>
          <a:p>
            <a:pPr lvl="1"/>
            <a:r>
              <a:rPr lang="en-US" dirty="0"/>
              <a:t>Move compute to the data? </a:t>
            </a:r>
          </a:p>
          <a:p>
            <a:pPr lvl="1"/>
            <a:r>
              <a:rPr lang="en-US" dirty="0"/>
              <a:t>Sure, if you can…otherwise you need to move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Who needs the raw data?</a:t>
            </a:r>
          </a:p>
          <a:p>
            <a:pPr lvl="1"/>
            <a:r>
              <a:rPr lang="en-US" dirty="0" smtClean="0"/>
              <a:t>Anyone working on processing algorithms for raw data</a:t>
            </a:r>
          </a:p>
          <a:p>
            <a:pPr lvl="1"/>
            <a:r>
              <a:rPr lang="en-US" dirty="0" smtClean="0"/>
              <a:t>Anyone aggregating/integrating data sets (absent perfect prior reduction)</a:t>
            </a:r>
          </a:p>
          <a:p>
            <a:pPr lvl="1"/>
            <a:r>
              <a:rPr lang="en-US" dirty="0" smtClean="0"/>
              <a:t>Anyone doing data analysis for which a canned service does not exist</a:t>
            </a:r>
          </a:p>
          <a:p>
            <a:r>
              <a:rPr lang="en-US" dirty="0" smtClean="0"/>
              <a:t>Without a Science DMZ, this stuff is hard</a:t>
            </a:r>
          </a:p>
          <a:p>
            <a:pPr lvl="1"/>
            <a:r>
              <a:rPr lang="en-US" dirty="0" smtClean="0"/>
              <a:t>Can you assume nobody at your institution will do this kind of work?</a:t>
            </a:r>
          </a:p>
          <a:p>
            <a:pPr lvl="1"/>
            <a:r>
              <a:rPr lang="en-US" dirty="0" smtClean="0"/>
              <a:t>If this kind of work can’t be done, what does that mean in 5 years?</a:t>
            </a:r>
          </a:p>
          <a:p>
            <a:pPr lvl="1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71870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ESnet?</a:t>
            </a:r>
          </a:p>
          <a:p>
            <a:pPr lvl="1"/>
            <a:r>
              <a:rPr lang="en-US" dirty="0" smtClean="0"/>
              <a:t>Overview &amp; Mission</a:t>
            </a:r>
          </a:p>
          <a:p>
            <a:pPr lvl="1"/>
            <a:r>
              <a:rPr lang="en-US" dirty="0" smtClean="0"/>
              <a:t>Scientific Drivers</a:t>
            </a:r>
          </a:p>
          <a:p>
            <a:r>
              <a:rPr lang="en-US" dirty="0" smtClean="0"/>
              <a:t>Science DMZ context</a:t>
            </a:r>
          </a:p>
          <a:p>
            <a:pPr lvl="1"/>
            <a:r>
              <a:rPr lang="en-US" dirty="0" smtClean="0"/>
              <a:t>Where we are</a:t>
            </a:r>
          </a:p>
          <a:p>
            <a:pPr lvl="1"/>
            <a:r>
              <a:rPr lang="en-US" dirty="0" smtClean="0"/>
              <a:t>Why would you build a Science DMZ?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Success factors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makes a Science DMZ successful?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Enterprise traffic vs. science traffic</a:t>
            </a:r>
          </a:p>
          <a:p>
            <a:pPr lvl="1"/>
            <a:r>
              <a:rPr lang="en-US" dirty="0" smtClean="0"/>
              <a:t>Differences</a:t>
            </a:r>
          </a:p>
          <a:p>
            <a:pPr lvl="1"/>
            <a:r>
              <a:rPr lang="en-US" dirty="0" smtClean="0"/>
              <a:t>Security implications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1416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Science DMZ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Science DMZ is successful when it’s useful</a:t>
            </a:r>
          </a:p>
          <a:p>
            <a:pPr lvl="1"/>
            <a:r>
              <a:rPr lang="en-US" dirty="0" smtClean="0"/>
              <a:t>Contribution to science outcomes</a:t>
            </a:r>
          </a:p>
          <a:p>
            <a:pPr lvl="1"/>
            <a:r>
              <a:rPr lang="en-US" dirty="0" smtClean="0"/>
              <a:t>Reduced cost for supporting science projects</a:t>
            </a:r>
          </a:p>
          <a:p>
            <a:pPr lvl="1"/>
            <a:r>
              <a:rPr lang="en-US" dirty="0" smtClean="0"/>
              <a:t>Enable research that could not otherwise be done</a:t>
            </a:r>
          </a:p>
          <a:p>
            <a:r>
              <a:rPr lang="en-US" dirty="0" smtClean="0"/>
              <a:t>Several different parts to this</a:t>
            </a:r>
          </a:p>
          <a:p>
            <a:pPr lvl="1"/>
            <a:r>
              <a:rPr lang="en-US" dirty="0" smtClean="0"/>
              <a:t>Networking organization must understand it</a:t>
            </a:r>
          </a:p>
          <a:p>
            <a:pPr lvl="1"/>
            <a:r>
              <a:rPr lang="en-US" dirty="0" smtClean="0"/>
              <a:t>Systems organization must understand it</a:t>
            </a:r>
          </a:p>
          <a:p>
            <a:pPr lvl="1"/>
            <a:r>
              <a:rPr lang="en-US" dirty="0" smtClean="0"/>
              <a:t>Security organization must understand it</a:t>
            </a:r>
          </a:p>
          <a:p>
            <a:pPr lvl="1"/>
            <a:r>
              <a:rPr lang="en-US" dirty="0" smtClean="0"/>
              <a:t>Scientists/researchers must understand it</a:t>
            </a:r>
          </a:p>
          <a:p>
            <a:r>
              <a:rPr lang="en-US" dirty="0" smtClean="0"/>
              <a:t>Once everyone understands it and agrees, then it’s just implementation</a:t>
            </a:r>
          </a:p>
          <a:p>
            <a:r>
              <a:rPr lang="en-US" dirty="0" smtClean="0"/>
              <a:t>How do we bring this about?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16522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and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32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It’s pretty easy for networking folks to understand this stuff</a:t>
            </a:r>
          </a:p>
          <a:p>
            <a:pPr lvl="1"/>
            <a:r>
              <a:rPr lang="en-US" sz="2400" dirty="0" smtClean="0"/>
              <a:t>It’s networking stuff, after all…</a:t>
            </a:r>
            <a:endParaRPr lang="en-US" sz="2400" dirty="0" smtClean="0">
              <a:sym typeface="Wingdings"/>
            </a:endParaRPr>
          </a:p>
          <a:p>
            <a:pPr lvl="1"/>
            <a:r>
              <a:rPr lang="en-US" sz="2400" dirty="0" smtClean="0">
                <a:sym typeface="Wingdings"/>
              </a:rPr>
              <a:t>Sometimes a bit trickier to explain it to senior leadership</a:t>
            </a:r>
          </a:p>
          <a:p>
            <a:pPr lvl="2"/>
            <a:r>
              <a:rPr lang="en-US" sz="2000" dirty="0" smtClean="0">
                <a:sym typeface="Wingdings"/>
              </a:rPr>
              <a:t>Roll up the technical detail</a:t>
            </a:r>
          </a:p>
          <a:p>
            <a:pPr lvl="2"/>
            <a:r>
              <a:rPr lang="en-US" sz="2000" dirty="0" smtClean="0">
                <a:sym typeface="Wingdings"/>
              </a:rPr>
              <a:t>Strategic implications rather than bits and bytes</a:t>
            </a:r>
          </a:p>
          <a:p>
            <a:r>
              <a:rPr lang="en-US" sz="2400" dirty="0" smtClean="0">
                <a:sym typeface="Wingdings"/>
              </a:rPr>
              <a:t>Systems folks are generally on board as well</a:t>
            </a:r>
          </a:p>
          <a:p>
            <a:pPr lvl="1"/>
            <a:r>
              <a:rPr lang="en-US" sz="2400" dirty="0" smtClean="0">
                <a:sym typeface="Wingdings"/>
              </a:rPr>
              <a:t>DTNs are straightforward</a:t>
            </a:r>
          </a:p>
          <a:p>
            <a:pPr lvl="1"/>
            <a:r>
              <a:rPr lang="en-US" sz="2400" dirty="0" smtClean="0">
                <a:sym typeface="Wingdings"/>
              </a:rPr>
              <a:t>Most systems folks tend to like performance anyway</a:t>
            </a:r>
          </a:p>
          <a:p>
            <a:pPr lvl="1"/>
            <a:r>
              <a:rPr lang="en-US" sz="2400" dirty="0" smtClean="0">
                <a:sym typeface="Wingdings"/>
              </a:rPr>
              <a:t>Systems people deal with users a lot – they like to be able to make users happy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16968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320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ym typeface="Wingdings"/>
              </a:rPr>
              <a:t>Security folks can be harder to convince</a:t>
            </a:r>
          </a:p>
          <a:p>
            <a:pPr lvl="1"/>
            <a:r>
              <a:rPr lang="en-US" sz="2400" dirty="0" smtClean="0">
                <a:sym typeface="Wingdings"/>
              </a:rPr>
              <a:t>Firewall people in particular can be a challenge</a:t>
            </a:r>
          </a:p>
          <a:p>
            <a:pPr lvl="1"/>
            <a:r>
              <a:rPr lang="en-US" sz="2400" dirty="0" smtClean="0">
                <a:sym typeface="Wingdings"/>
              </a:rPr>
              <a:t>We have seen some very “steadfast” firewall people</a:t>
            </a:r>
          </a:p>
          <a:p>
            <a:pPr lvl="2"/>
            <a:r>
              <a:rPr lang="en-US" sz="2000" dirty="0" smtClean="0">
                <a:sym typeface="Wingdings"/>
              </a:rPr>
              <a:t>They can kill a project if they aren’t on board</a:t>
            </a:r>
          </a:p>
          <a:p>
            <a:pPr lvl="2"/>
            <a:r>
              <a:rPr lang="en-US" sz="2000" dirty="0" smtClean="0">
                <a:sym typeface="Wingdings"/>
              </a:rPr>
              <a:t>Depending on the personalities involved, data may not be enough</a:t>
            </a:r>
          </a:p>
          <a:p>
            <a:pPr lvl="2"/>
            <a:r>
              <a:rPr lang="en-US" sz="2200" dirty="0" smtClean="0"/>
              <a:t>In some cases, getting the security people on board means senior leadership giving them orders – </a:t>
            </a:r>
            <a:r>
              <a:rPr lang="en-US" sz="2200" b="1" i="1" dirty="0" smtClean="0"/>
              <a:t>try to avoid that if possible</a:t>
            </a:r>
          </a:p>
          <a:p>
            <a:r>
              <a:rPr lang="en-US" sz="2400" dirty="0" smtClean="0"/>
              <a:t>Remember – most of us work for science organizations</a:t>
            </a:r>
          </a:p>
          <a:p>
            <a:pPr lvl="1"/>
            <a:r>
              <a:rPr lang="en-US" sz="2400" dirty="0" smtClean="0"/>
              <a:t>If science is the primary mission, then everybody works for the scientists</a:t>
            </a:r>
          </a:p>
          <a:p>
            <a:pPr lvl="1"/>
            <a:r>
              <a:rPr lang="en-US" sz="2400" dirty="0" smtClean="0"/>
              <a:t>In a lot of cases security is reasonable – they just need to be included rather than dictated to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Security people like performance too</a:t>
            </a:r>
            <a:r>
              <a:rPr lang="en-US" sz="2400" dirty="0" smtClean="0"/>
              <a:t>)</a:t>
            </a:r>
          </a:p>
          <a:p>
            <a:pPr lvl="2"/>
            <a:r>
              <a:rPr lang="en-US" sz="2200" dirty="0" smtClean="0"/>
              <a:t>E.g. if a 10G flow is going to hurt the way a firewall works, the risks are well known for this flow, then it makes sense to discuss ways to route the traffic in a manner that is not harmful for anyone.  Start the conversation.  </a:t>
            </a:r>
            <a:endParaRPr lang="en-US" sz="22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73829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Scientists and researchers need to be able to use cyberinfrastructure</a:t>
            </a:r>
          </a:p>
          <a:p>
            <a:pPr lvl="1"/>
            <a:r>
              <a:rPr lang="en-US" dirty="0" smtClean="0"/>
              <a:t>If I can’t use a tool, that tool doesn’t exist for me</a:t>
            </a:r>
          </a:p>
          <a:p>
            <a:pPr lvl="1"/>
            <a:r>
              <a:rPr lang="en-US" dirty="0" smtClean="0"/>
              <a:t>There are already too many tools – we can’t expect folks to find the right ones at random</a:t>
            </a:r>
          </a:p>
          <a:p>
            <a:pPr lvl="1"/>
            <a:r>
              <a:rPr lang="en-US" dirty="0" smtClean="0"/>
              <a:t>Scientists don’t have the cycles to be system integrators</a:t>
            </a:r>
          </a:p>
          <a:p>
            <a:r>
              <a:rPr lang="en-US" dirty="0" smtClean="0"/>
              <a:t>Science engagement bridges the gap</a:t>
            </a:r>
          </a:p>
          <a:p>
            <a:pPr lvl="1"/>
            <a:r>
              <a:rPr lang="en-US" dirty="0" smtClean="0"/>
              <a:t>Understand what the scientists need to do with their data</a:t>
            </a:r>
          </a:p>
          <a:p>
            <a:pPr lvl="1"/>
            <a:r>
              <a:rPr lang="en-US" dirty="0" smtClean="0"/>
              <a:t>Understand the capabilities of the cyberinfrastructure</a:t>
            </a:r>
          </a:p>
          <a:p>
            <a:pPr lvl="1"/>
            <a:r>
              <a:rPr lang="en-US" dirty="0" smtClean="0"/>
              <a:t>Map the science onto the infrastructure</a:t>
            </a:r>
          </a:p>
          <a:p>
            <a:r>
              <a:rPr lang="en-US" dirty="0" smtClean="0"/>
              <a:t>Understanding the infrastructure is straightforward for us</a:t>
            </a:r>
          </a:p>
          <a:p>
            <a:pPr lvl="1"/>
            <a:r>
              <a:rPr lang="en-US" dirty="0" smtClean="0"/>
              <a:t>We’re infrastructure people, right?</a:t>
            </a:r>
          </a:p>
          <a:p>
            <a:pPr lvl="1"/>
            <a:r>
              <a:rPr lang="en-US" dirty="0" smtClean="0"/>
              <a:t>How do we understand the science?</a:t>
            </a:r>
          </a:p>
          <a:p>
            <a:r>
              <a:rPr lang="en-US" dirty="0" smtClean="0"/>
              <a:t>“Requirements and Relationships”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98451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ESnet?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Overview &amp; Mission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Scientific Drivers</a:t>
            </a:r>
          </a:p>
          <a:p>
            <a:r>
              <a:rPr lang="en-US" dirty="0" smtClean="0"/>
              <a:t>Science DMZ context</a:t>
            </a:r>
          </a:p>
          <a:p>
            <a:pPr lvl="1"/>
            <a:r>
              <a:rPr lang="en-US" dirty="0" smtClean="0"/>
              <a:t>Where we are</a:t>
            </a:r>
          </a:p>
          <a:p>
            <a:pPr lvl="1"/>
            <a:r>
              <a:rPr lang="en-US" dirty="0" smtClean="0"/>
              <a:t>Why would you build a Science DMZ?</a:t>
            </a:r>
          </a:p>
          <a:p>
            <a:r>
              <a:rPr lang="en-US" dirty="0" smtClean="0"/>
              <a:t>Success factors</a:t>
            </a:r>
          </a:p>
          <a:p>
            <a:pPr lvl="1"/>
            <a:r>
              <a:rPr lang="en-US" dirty="0" smtClean="0"/>
              <a:t>What makes a Science DMZ successful?</a:t>
            </a:r>
            <a:endParaRPr lang="en-US" dirty="0"/>
          </a:p>
          <a:p>
            <a:r>
              <a:rPr lang="en-US" dirty="0" smtClean="0"/>
              <a:t>Enterprise traffic vs. science traffic</a:t>
            </a:r>
          </a:p>
          <a:p>
            <a:pPr lvl="1"/>
            <a:r>
              <a:rPr lang="en-US" dirty="0" smtClean="0"/>
              <a:t>Differences</a:t>
            </a:r>
          </a:p>
          <a:p>
            <a:pPr lvl="1"/>
            <a:r>
              <a:rPr lang="en-US" dirty="0" smtClean="0"/>
              <a:t>Security implications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10197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30397" cy="4671097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– what does the science project need?</a:t>
            </a:r>
          </a:p>
          <a:p>
            <a:pPr lvl="1"/>
            <a:r>
              <a:rPr lang="en-US" dirty="0" smtClean="0"/>
              <a:t>Several different ways of getting to this</a:t>
            </a:r>
          </a:p>
          <a:p>
            <a:pPr lvl="1"/>
            <a:r>
              <a:rPr lang="en-US" dirty="0" smtClean="0"/>
              <a:t>We can be told late, or we can go find out (I prefer to be proactive)</a:t>
            </a:r>
          </a:p>
          <a:p>
            <a:pPr lvl="1"/>
            <a:r>
              <a:rPr lang="en-US" dirty="0" smtClean="0"/>
              <a:t>ESnet requirements process: </a:t>
            </a:r>
            <a:r>
              <a:rPr lang="en-US" dirty="0" smtClean="0">
                <a:hlinkClick r:id="rId3"/>
              </a:rPr>
              <a:t>http://www.es.net/requirements/</a:t>
            </a:r>
            <a:endParaRPr lang="en-US" dirty="0" smtClean="0"/>
          </a:p>
          <a:p>
            <a:r>
              <a:rPr lang="en-US" dirty="0" smtClean="0"/>
              <a:t>Characterize science project from multiple angles</a:t>
            </a:r>
          </a:p>
          <a:p>
            <a:pPr lvl="1"/>
            <a:r>
              <a:rPr lang="en-US" dirty="0" smtClean="0"/>
              <a:t>Instruments and facilities</a:t>
            </a:r>
          </a:p>
          <a:p>
            <a:pPr lvl="2"/>
            <a:r>
              <a:rPr lang="en-US" dirty="0" smtClean="0"/>
              <a:t>“Hardware of science”</a:t>
            </a:r>
          </a:p>
          <a:p>
            <a:pPr lvl="2"/>
            <a:r>
              <a:rPr lang="en-US" dirty="0" smtClean="0"/>
              <a:t>Detectors, telescopes, tokamaks, HPC facilities</a:t>
            </a:r>
          </a:p>
          <a:p>
            <a:pPr lvl="2"/>
            <a:r>
              <a:rPr lang="en-US" dirty="0" smtClean="0"/>
              <a:t>Tells us about the data – where, how fast, how much, etc.</a:t>
            </a:r>
          </a:p>
          <a:p>
            <a:pPr lvl="1"/>
            <a:r>
              <a:rPr lang="en-US" dirty="0" smtClean="0"/>
              <a:t>Process of science </a:t>
            </a:r>
          </a:p>
          <a:p>
            <a:pPr lvl="2"/>
            <a:r>
              <a:rPr lang="en-US" dirty="0" smtClean="0"/>
              <a:t>How do scientists use the data for discovery?</a:t>
            </a:r>
          </a:p>
          <a:p>
            <a:pPr lvl="2"/>
            <a:r>
              <a:rPr lang="en-US" dirty="0" smtClean="0"/>
              <a:t>Where does the data need to go?  How is it analyzed?  What time scale?</a:t>
            </a:r>
          </a:p>
          <a:p>
            <a:pPr lvl="1"/>
            <a:r>
              <a:rPr lang="en-US" dirty="0" smtClean="0"/>
              <a:t>Assessments done in formal reviews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64429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417638"/>
            <a:ext cx="8504237" cy="5057775"/>
          </a:xfrm>
        </p:spPr>
        <p:txBody>
          <a:bodyPr>
            <a:normAutofit/>
          </a:bodyPr>
          <a:lstStyle/>
          <a:p>
            <a:r>
              <a:rPr lang="en-US" dirty="0" smtClean="0"/>
              <a:t>Several key elements</a:t>
            </a:r>
            <a:endParaRPr lang="en-US" dirty="0"/>
          </a:p>
          <a:p>
            <a:pPr lvl="1"/>
            <a:r>
              <a:rPr lang="en-US" sz="1800" dirty="0" smtClean="0">
                <a:ea typeface="ＭＳ Ｐゴシック" pitchFamily="-106" charset="-128"/>
              </a:rPr>
              <a:t>Case studies provide a network-centric narrative of the science</a:t>
            </a:r>
            <a:endParaRPr lang="en-US" sz="1800" dirty="0">
              <a:ea typeface="ＭＳ Ｐゴシック" pitchFamily="-106" charset="-128"/>
            </a:endParaRPr>
          </a:p>
          <a:p>
            <a:pPr lvl="1"/>
            <a:r>
              <a:rPr lang="en-US" sz="1800" dirty="0" smtClean="0">
                <a:ea typeface="ＭＳ Ｐゴシック" pitchFamily="-106" charset="-128"/>
              </a:rPr>
              <a:t>Requirements synthesized from science instruments, facilities, and science process – </a:t>
            </a:r>
            <a:r>
              <a:rPr lang="en-US" sz="1800" b="1" i="1" dirty="0" smtClean="0">
                <a:ea typeface="ＭＳ Ｐゴシック" pitchFamily="-106" charset="-128"/>
              </a:rPr>
              <a:t>in collaboration with science programs</a:t>
            </a:r>
            <a:endParaRPr lang="en-US" sz="1800" b="1" i="1" dirty="0">
              <a:ea typeface="ＭＳ Ｐゴシック" pitchFamily="-106" charset="-128"/>
            </a:endParaRPr>
          </a:p>
          <a:p>
            <a:r>
              <a:rPr lang="en-US" dirty="0" smtClean="0"/>
              <a:t>Process details are important</a:t>
            </a:r>
          </a:p>
          <a:p>
            <a:pPr lvl="1"/>
            <a:r>
              <a:rPr lang="en-US" sz="1800" dirty="0" smtClean="0">
                <a:ea typeface="ＭＳ Ｐゴシック" pitchFamily="-106" charset="-128"/>
              </a:rPr>
              <a:t>Four actors have the same conversation at the same time</a:t>
            </a:r>
          </a:p>
          <a:p>
            <a:pPr lvl="2"/>
            <a:r>
              <a:rPr lang="en-US" sz="1800" dirty="0" smtClean="0">
                <a:ea typeface="ＭＳ Ｐゴシック" pitchFamily="-106" charset="-128"/>
              </a:rPr>
              <a:t>ESnet, ESnet program management at DOE</a:t>
            </a:r>
          </a:p>
          <a:p>
            <a:pPr lvl="2"/>
            <a:r>
              <a:rPr lang="en-US" sz="1800" dirty="0" smtClean="0">
                <a:ea typeface="ＭＳ Ｐゴシック" pitchFamily="-106" charset="-128"/>
              </a:rPr>
              <a:t>Senior science program members, science program management at DOE</a:t>
            </a:r>
          </a:p>
          <a:p>
            <a:pPr lvl="1"/>
            <a:r>
              <a:rPr lang="en-US" sz="1800" dirty="0" smtClean="0"/>
              <a:t>Open discussion about needs, issues, changes, best practice</a:t>
            </a:r>
          </a:p>
          <a:p>
            <a:pPr lvl="2"/>
            <a:r>
              <a:rPr lang="en-US" sz="1800" dirty="0" smtClean="0">
                <a:ea typeface="ＭＳ Ｐゴシック" pitchFamily="-106" charset="-128"/>
              </a:rPr>
              <a:t>All parties have the same conversation in the same room at the same time</a:t>
            </a:r>
          </a:p>
          <a:p>
            <a:pPr lvl="2"/>
            <a:r>
              <a:rPr lang="en-US" sz="1800" dirty="0" smtClean="0">
                <a:ea typeface="ＭＳ Ｐゴシック" pitchFamily="-106" charset="-128"/>
              </a:rPr>
              <a:t>Common understanding of program needs and the solutions ESnet undertakes to meet those needs</a:t>
            </a:r>
          </a:p>
          <a:p>
            <a:pPr lvl="1"/>
            <a:r>
              <a:rPr lang="en-US" sz="1800" dirty="0" smtClean="0">
                <a:ea typeface="ＭＳ Ｐゴシック" pitchFamily="-106" charset="-128"/>
              </a:rPr>
              <a:t>Review reports are vetted by ESnet and by </a:t>
            </a:r>
            <a:r>
              <a:rPr lang="en-US" sz="1800" smtClean="0">
                <a:ea typeface="ＭＳ Ｐゴシック" pitchFamily="-106" charset="-128"/>
              </a:rPr>
              <a:t>both programs</a:t>
            </a:r>
            <a:endParaRPr lang="en-US" sz="1800" dirty="0">
              <a:ea typeface="ＭＳ Ｐゴシック" pitchFamily="-106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Review Structure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4122415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29 at 7.4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-1"/>
            <a:ext cx="6756400" cy="648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36700"/>
            <a:ext cx="215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2013 BER</a:t>
            </a:r>
            <a:br>
              <a:rPr lang="en-US" dirty="0" smtClean="0"/>
            </a:br>
            <a:r>
              <a:rPr lang="en-US" dirty="0" smtClean="0"/>
              <a:t>Sample </a:t>
            </a:r>
            <a:br>
              <a:rPr lang="en-US" dirty="0" smtClean="0"/>
            </a:br>
            <a:r>
              <a:rPr lang="en-US" dirty="0" smtClean="0"/>
              <a:t>Findings:</a:t>
            </a:r>
            <a:br>
              <a:rPr lang="en-US" dirty="0" smtClean="0"/>
            </a:br>
            <a:r>
              <a:rPr lang="en-US" sz="2400" dirty="0" smtClean="0"/>
              <a:t>Environmental Molecular Sciences Laboratory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b="1" dirty="0" smtClean="0"/>
              <a:t>EMSL)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8292"/>
            <a:ext cx="9144000" cy="1631216"/>
          </a:xfrm>
          <a:prstGeom prst="rect">
            <a:avLst/>
          </a:prstGeom>
          <a:solidFill>
            <a:srgbClr val="1163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i="1" dirty="0" smtClean="0"/>
          </a:p>
          <a:p>
            <a:pPr algn="ctr"/>
            <a:r>
              <a:rPr lang="en-US" sz="2000" i="1" dirty="0" smtClean="0">
                <a:latin typeface="American Typewriter"/>
                <a:cs typeface="American Typewriter"/>
              </a:rPr>
              <a:t>“EMSL </a:t>
            </a:r>
            <a:r>
              <a:rPr lang="en-US" sz="2000" i="1" dirty="0">
                <a:latin typeface="American Typewriter"/>
                <a:cs typeface="American Typewriter"/>
              </a:rPr>
              <a:t>frequently needs to ship physical copies of media to users when data sizes </a:t>
            </a:r>
            <a:r>
              <a:rPr lang="en-US" sz="2000" i="1" dirty="0" smtClean="0">
                <a:latin typeface="American Typewriter"/>
                <a:cs typeface="American Typewriter"/>
              </a:rPr>
              <a:t>exceed a </a:t>
            </a:r>
            <a:r>
              <a:rPr lang="en-US" sz="2000" i="1" dirty="0">
                <a:latin typeface="American Typewriter"/>
                <a:cs typeface="American Typewriter"/>
              </a:rPr>
              <a:t>few GB. More often than not, this is due to lack of bandwidth </a:t>
            </a:r>
            <a:r>
              <a:rPr lang="en-US" sz="2000" i="1" dirty="0" smtClean="0">
                <a:latin typeface="American Typewriter"/>
                <a:cs typeface="American Typewriter"/>
              </a:rPr>
              <a:t>or storage </a:t>
            </a:r>
            <a:r>
              <a:rPr lang="en-US" sz="2000" i="1" dirty="0">
                <a:latin typeface="American Typewriter"/>
                <a:cs typeface="American Typewriter"/>
              </a:rPr>
              <a:t>resources </a:t>
            </a:r>
            <a:r>
              <a:rPr lang="en-US" sz="2000" i="1" dirty="0" smtClean="0">
                <a:latin typeface="American Typewriter"/>
                <a:cs typeface="American Typewriter"/>
              </a:rPr>
              <a:t>at the </a:t>
            </a:r>
            <a:r>
              <a:rPr lang="en-US" sz="2000" i="1" dirty="0">
                <a:latin typeface="American Typewriter"/>
                <a:cs typeface="American Typewriter"/>
              </a:rPr>
              <a:t>user's home institution</a:t>
            </a:r>
            <a:r>
              <a:rPr lang="en-US" sz="2000" i="1" dirty="0" smtClean="0">
                <a:latin typeface="American Typewriter"/>
                <a:cs typeface="American Typewriter"/>
              </a:rPr>
              <a:t>.”</a:t>
            </a:r>
          </a:p>
          <a:p>
            <a:pPr algn="ctr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0982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30397" cy="46710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Relationships – familiarity, understanding, trust</a:t>
            </a:r>
          </a:p>
          <a:p>
            <a:pPr lvl="1"/>
            <a:r>
              <a:rPr lang="en-US" dirty="0" smtClean="0"/>
              <a:t>Work with science collaborations to understand their needs</a:t>
            </a:r>
          </a:p>
          <a:p>
            <a:pPr lvl="1"/>
            <a:r>
              <a:rPr lang="en-US" dirty="0" smtClean="0"/>
              <a:t>Make their lives better</a:t>
            </a:r>
          </a:p>
          <a:p>
            <a:pPr lvl="2"/>
            <a:r>
              <a:rPr lang="en-US" dirty="0" smtClean="0"/>
              <a:t>Fix problems</a:t>
            </a:r>
          </a:p>
          <a:p>
            <a:pPr lvl="2"/>
            <a:r>
              <a:rPr lang="en-US" dirty="0" smtClean="0"/>
              <a:t>Give them better tools and workflows</a:t>
            </a:r>
          </a:p>
          <a:p>
            <a:pPr lvl="1"/>
            <a:r>
              <a:rPr lang="en-US" dirty="0" smtClean="0"/>
              <a:t>Make sure you are accurate (expectations are important)</a:t>
            </a:r>
          </a:p>
          <a:p>
            <a:pPr lvl="1"/>
            <a:r>
              <a:rPr lang="en-US" dirty="0" smtClean="0"/>
              <a:t>Check in with people periodically </a:t>
            </a:r>
          </a:p>
          <a:p>
            <a:pPr lvl="2"/>
            <a:r>
              <a:rPr lang="en-US" dirty="0" smtClean="0"/>
              <a:t>I make it a practice to ask “is there anything we need to talk about?”</a:t>
            </a:r>
          </a:p>
          <a:p>
            <a:pPr lvl="2"/>
            <a:r>
              <a:rPr lang="en-US" dirty="0" smtClean="0"/>
              <a:t>Often people won’t come to you first, but they will give you a chance to help if you check in</a:t>
            </a:r>
          </a:p>
          <a:p>
            <a:r>
              <a:rPr lang="en-US" dirty="0" smtClean="0"/>
              <a:t>Once you get a reputation for solving problems, it all gets easier</a:t>
            </a:r>
          </a:p>
          <a:p>
            <a:pPr lvl="1"/>
            <a:r>
              <a:rPr lang="en-US" dirty="0" smtClean="0"/>
              <a:t>People come to you first</a:t>
            </a:r>
          </a:p>
          <a:p>
            <a:pPr lvl="1"/>
            <a:r>
              <a:rPr lang="en-US" dirty="0" smtClean="0"/>
              <a:t>You get in early on the planning</a:t>
            </a:r>
          </a:p>
          <a:p>
            <a:pPr lvl="1"/>
            <a:r>
              <a:rPr lang="en-US" dirty="0" smtClean="0"/>
              <a:t>People are more willing to push the envelope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50503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ESnet?</a:t>
            </a:r>
          </a:p>
          <a:p>
            <a:pPr lvl="1"/>
            <a:r>
              <a:rPr lang="en-US" dirty="0" smtClean="0"/>
              <a:t>Overview &amp; Mission</a:t>
            </a:r>
          </a:p>
          <a:p>
            <a:pPr lvl="1"/>
            <a:r>
              <a:rPr lang="en-US" dirty="0" smtClean="0"/>
              <a:t>Scientific Drivers</a:t>
            </a:r>
          </a:p>
          <a:p>
            <a:r>
              <a:rPr lang="en-US" dirty="0" smtClean="0"/>
              <a:t>Science DMZ context</a:t>
            </a:r>
          </a:p>
          <a:p>
            <a:pPr lvl="1"/>
            <a:r>
              <a:rPr lang="en-US" dirty="0" smtClean="0"/>
              <a:t>Where we are</a:t>
            </a:r>
          </a:p>
          <a:p>
            <a:pPr lvl="1"/>
            <a:r>
              <a:rPr lang="en-US" dirty="0" smtClean="0"/>
              <a:t>Why would you build a Science DMZ?</a:t>
            </a:r>
          </a:p>
          <a:p>
            <a:r>
              <a:rPr lang="en-US" dirty="0" smtClean="0"/>
              <a:t>Success factors</a:t>
            </a:r>
          </a:p>
          <a:p>
            <a:pPr lvl="1"/>
            <a:r>
              <a:rPr lang="en-US" dirty="0" smtClean="0"/>
              <a:t>What makes a Science DMZ successful?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Enterprise traffic vs. science traffic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Differences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Security implications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17039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Traffic – What Makes It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5135"/>
          </a:xfrm>
        </p:spPr>
        <p:txBody>
          <a:bodyPr>
            <a:noAutofit/>
          </a:bodyPr>
          <a:lstStyle/>
          <a:p>
            <a:r>
              <a:rPr lang="en-US" sz="2400" dirty="0" smtClean="0"/>
              <a:t>Large scale data transfers are a hallmark of science traffic</a:t>
            </a:r>
          </a:p>
          <a:p>
            <a:pPr lvl="1"/>
            <a:r>
              <a:rPr lang="en-US" sz="2400" dirty="0" smtClean="0"/>
              <a:t>Yes, scientists use web browsers, email, etc.</a:t>
            </a:r>
          </a:p>
          <a:p>
            <a:pPr lvl="1"/>
            <a:r>
              <a:rPr lang="en-US" sz="2400" dirty="0" smtClean="0"/>
              <a:t>However, moving the data is the differentiator</a:t>
            </a:r>
          </a:p>
          <a:p>
            <a:r>
              <a:rPr lang="en-US" sz="2400" dirty="0" smtClean="0"/>
              <a:t>Enterprise traffic is typically composed of a large number of small flows</a:t>
            </a:r>
          </a:p>
          <a:p>
            <a:pPr lvl="1"/>
            <a:r>
              <a:rPr lang="en-US" sz="2400" dirty="0" smtClean="0"/>
              <a:t>Web, email, document sharing, IP phones, …</a:t>
            </a:r>
          </a:p>
          <a:p>
            <a:pPr lvl="1"/>
            <a:r>
              <a:rPr lang="en-US" sz="2400" dirty="0" smtClean="0"/>
              <a:t>VPNs carrying all of the above</a:t>
            </a:r>
          </a:p>
          <a:p>
            <a:r>
              <a:rPr lang="en-US" sz="2400" dirty="0" smtClean="0"/>
              <a:t>We distinguish these in the following way:</a:t>
            </a:r>
          </a:p>
          <a:p>
            <a:pPr lvl="1"/>
            <a:r>
              <a:rPr lang="en-US" sz="2400" dirty="0" smtClean="0"/>
              <a:t>Large-scale science traffic: Elephant flows</a:t>
            </a:r>
          </a:p>
          <a:p>
            <a:pPr lvl="1"/>
            <a:r>
              <a:rPr lang="en-US" sz="2400" dirty="0" smtClean="0"/>
              <a:t>Enterprise traffic: Mouse flows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32895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9" descr="Screen Shot 2012-01-28 at 6.58.29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602612" y="671"/>
            <a:ext cx="4898965" cy="394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900" y="4800213"/>
            <a:ext cx="3200400" cy="142342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23277" y="4568735"/>
            <a:ext cx="2618714" cy="2054603"/>
            <a:chOff x="4285933" y="1262841"/>
            <a:chExt cx="3384867" cy="2671146"/>
          </a:xfrm>
        </p:grpSpPr>
        <p:pic>
          <p:nvPicPr>
            <p:cNvPr id="45" name="Picture 44" descr="youtube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6097" y="1571208"/>
              <a:ext cx="988959" cy="743409"/>
            </a:xfrm>
            <a:prstGeom prst="rect">
              <a:avLst/>
            </a:prstGeom>
          </p:spPr>
        </p:pic>
        <p:pic>
          <p:nvPicPr>
            <p:cNvPr id="46" name="Picture 45" descr="netflix_logo.jpe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4986" y="2437293"/>
              <a:ext cx="722222" cy="429496"/>
            </a:xfrm>
            <a:prstGeom prst="rect">
              <a:avLst/>
            </a:prstGeom>
          </p:spPr>
        </p:pic>
        <p:pic>
          <p:nvPicPr>
            <p:cNvPr id="47" name="Picture 46" descr="hulu.jpe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7811" y="1671472"/>
              <a:ext cx="892443" cy="314282"/>
            </a:xfrm>
            <a:prstGeom prst="rect">
              <a:avLst/>
            </a:prstGeom>
          </p:spPr>
        </p:pic>
        <p:pic>
          <p:nvPicPr>
            <p:cNvPr id="48" name="Picture 47" descr="facebook logo.jpe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6533" y="2970693"/>
              <a:ext cx="557778" cy="592323"/>
            </a:xfrm>
            <a:prstGeom prst="rect">
              <a:avLst/>
            </a:prstGeom>
          </p:spPr>
        </p:pic>
        <p:pic>
          <p:nvPicPr>
            <p:cNvPr id="49" name="Picture 48" descr="Google logo.jpe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287" y="2155595"/>
              <a:ext cx="1511597" cy="618077"/>
            </a:xfrm>
            <a:prstGeom prst="rect">
              <a:avLst/>
            </a:prstGeom>
          </p:spPr>
        </p:pic>
        <p:sp>
          <p:nvSpPr>
            <p:cNvPr id="50" name="Freeform 49"/>
            <p:cNvSpPr/>
            <p:nvPr/>
          </p:nvSpPr>
          <p:spPr>
            <a:xfrm>
              <a:off x="6904647" y="3690016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Cloud 50"/>
            <p:cNvSpPr/>
            <p:nvPr/>
          </p:nvSpPr>
          <p:spPr>
            <a:xfrm>
              <a:off x="4285933" y="1262841"/>
              <a:ext cx="3384867" cy="2671146"/>
            </a:xfrm>
            <a:prstGeom prst="cloud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53" name="Picture 52" descr="clip-art-of-m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419" y="5297416"/>
            <a:ext cx="535047" cy="34778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flipV="1">
            <a:off x="1615175" y="3886200"/>
            <a:ext cx="1479370" cy="355600"/>
          </a:xfrm>
          <a:prstGeom prst="rightArrow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Right Arrow 25"/>
          <p:cNvSpPr/>
          <p:nvPr/>
        </p:nvSpPr>
        <p:spPr>
          <a:xfrm flipV="1">
            <a:off x="5663340" y="3810000"/>
            <a:ext cx="1479370" cy="355600"/>
          </a:xfrm>
          <a:prstGeom prst="rightArrow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2" name="Picture 21" descr="Screen Shot 2012-12-05 at 6.52.08 PM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7" r="-1097"/>
          <a:stretch/>
        </p:blipFill>
        <p:spPr>
          <a:xfrm>
            <a:off x="6940332" y="1778000"/>
            <a:ext cx="2071491" cy="1604507"/>
          </a:xfrm>
          <a:prstGeom prst="rect">
            <a:avLst/>
          </a:prstGeom>
        </p:spPr>
      </p:pic>
      <p:pic>
        <p:nvPicPr>
          <p:cNvPr id="21" name="Picture 20" descr="clip-art-of-m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248" y="5297416"/>
            <a:ext cx="535047" cy="347781"/>
          </a:xfrm>
          <a:prstGeom prst="rect">
            <a:avLst/>
          </a:prstGeom>
        </p:spPr>
      </p:pic>
      <p:pic>
        <p:nvPicPr>
          <p:cNvPr id="23" name="Picture 22" descr="clip-art-of-m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658" y="5787132"/>
            <a:ext cx="535047" cy="347781"/>
          </a:xfrm>
          <a:prstGeom prst="rect">
            <a:avLst/>
          </a:prstGeom>
        </p:spPr>
      </p:pic>
      <p:pic>
        <p:nvPicPr>
          <p:cNvPr id="24" name="Picture 23" descr="clip-art-of-m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942" y="5926911"/>
            <a:ext cx="535047" cy="347781"/>
          </a:xfrm>
          <a:prstGeom prst="rect">
            <a:avLst/>
          </a:prstGeom>
        </p:spPr>
      </p:pic>
      <p:pic>
        <p:nvPicPr>
          <p:cNvPr id="25" name="Picture 24" descr="clip-art-of-m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408" y="4868157"/>
            <a:ext cx="535047" cy="347781"/>
          </a:xfrm>
          <a:prstGeom prst="rect">
            <a:avLst/>
          </a:prstGeom>
        </p:spPr>
      </p:pic>
      <p:pic>
        <p:nvPicPr>
          <p:cNvPr id="27" name="Picture 26" descr="clip-art-of-m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931" y="5446275"/>
            <a:ext cx="535047" cy="347781"/>
          </a:xfrm>
          <a:prstGeom prst="rect">
            <a:avLst/>
          </a:prstGeom>
        </p:spPr>
      </p:pic>
      <p:pic>
        <p:nvPicPr>
          <p:cNvPr id="28" name="Picture 27" descr="clip-art-of-mic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72" y="4807604"/>
            <a:ext cx="535047" cy="347781"/>
          </a:xfrm>
          <a:prstGeom prst="rect">
            <a:avLst/>
          </a:prstGeom>
        </p:spPr>
      </p:pic>
      <p:pic>
        <p:nvPicPr>
          <p:cNvPr id="29" name="Content Placeholder 5" descr="CMS-event-candidate-higgs-2.png"/>
          <p:cNvPicPr>
            <a:picLocks noGrp="1"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4" r="9884"/>
          <a:stretch/>
        </p:blipFill>
        <p:spPr bwMode="auto">
          <a:xfrm>
            <a:off x="296454" y="2029487"/>
            <a:ext cx="2231041" cy="12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5892801" y="276194"/>
            <a:ext cx="31097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r"/>
            <a:r>
              <a:rPr lang="en-US" sz="3200" b="1" dirty="0" smtClean="0"/>
              <a:t>ESnet is not the Commercial Internet</a:t>
            </a:r>
            <a:endParaRPr lang="en-US" sz="3200" b="1" dirty="0"/>
          </a:p>
        </p:txBody>
      </p:sp>
      <p:sp>
        <p:nvSpPr>
          <p:cNvPr id="31" name="Date Placeholder 3"/>
          <p:cNvSpPr txBox="1">
            <a:spLocks/>
          </p:cNvSpPr>
          <p:nvPr/>
        </p:nvSpPr>
        <p:spPr>
          <a:xfrm>
            <a:off x="305997" y="6584157"/>
            <a:ext cx="32385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4C066DF-968D-2340-B25E-66D46178BCB9}" type="slidenum">
              <a:rPr lang="en-US" sz="800" smtClean="0">
                <a:solidFill>
                  <a:prstClr val="black"/>
                </a:solidFill>
                <a:latin typeface="Arial"/>
              </a:rPr>
              <a:pPr>
                <a:defRPr/>
              </a:pPr>
              <a:t>26</a:t>
            </a:fld>
            <a:r>
              <a:rPr lang="en-US" sz="800" smtClean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smtClean="0">
                <a:solidFill>
                  <a:prstClr val="black"/>
                </a:solidFill>
                <a:latin typeface="Arial"/>
                <a:hlinkClick r:id="rId13"/>
              </a:rPr>
              <a:t>engage@es.net</a:t>
            </a:r>
            <a:r>
              <a:rPr lang="en-US" sz="800" smtClean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 smtClean="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6979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Traffic: Peering Interface</a:t>
            </a:r>
            <a:endParaRPr lang="en-US" dirty="0"/>
          </a:p>
        </p:txBody>
      </p:sp>
      <p:pic>
        <p:nvPicPr>
          <p:cNvPr id="7" name="Content Placeholder 6" descr="ash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8" b="111"/>
          <a:stretch/>
        </p:blipFill>
        <p:spPr>
          <a:xfrm>
            <a:off x="457200" y="1417638"/>
            <a:ext cx="8229600" cy="4656653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48793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Traffic: Peering Interface</a:t>
            </a:r>
            <a:endParaRPr lang="en-US" dirty="0"/>
          </a:p>
        </p:txBody>
      </p:sp>
      <p:pic>
        <p:nvPicPr>
          <p:cNvPr id="7" name="Content Placeholder 6" descr="wix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" b="-276"/>
          <a:stretch/>
        </p:blipFill>
        <p:spPr>
          <a:xfrm>
            <a:off x="457200" y="1364352"/>
            <a:ext cx="8229600" cy="4718817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9312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Science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837"/>
            <a:ext cx="4815256" cy="21548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Science DMZ is typically deployed to support science traffic</a:t>
            </a:r>
          </a:p>
          <a:p>
            <a:pPr lvl="1"/>
            <a:r>
              <a:rPr lang="en-US" dirty="0" smtClean="0"/>
              <a:t>Typically large data transfers over long distances</a:t>
            </a:r>
          </a:p>
          <a:p>
            <a:pPr lvl="1"/>
            <a:r>
              <a:rPr lang="en-US" dirty="0" smtClean="0"/>
              <a:t>In most cases, the data transfer applications use TCP</a:t>
            </a:r>
          </a:p>
          <a:p>
            <a:r>
              <a:rPr lang="en-US" dirty="0"/>
              <a:t>The behavior of TCP is a legacy from the congestion collapse of the Internet in the 1980s</a:t>
            </a: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pic>
        <p:nvPicPr>
          <p:cNvPr id="4" name="Picture 3" descr="router-shaming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17" y="484229"/>
            <a:ext cx="2624428" cy="349923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636282"/>
            <a:ext cx="8229600" cy="2189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ts val="88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2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Loss is interpreted as congestion</a:t>
            </a:r>
          </a:p>
          <a:p>
            <a:pPr lvl="1"/>
            <a:r>
              <a:rPr lang="en-US" dirty="0" smtClean="0"/>
              <a:t>TCP backs off to avoid congestion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performance degrades</a:t>
            </a:r>
          </a:p>
          <a:p>
            <a:pPr lvl="1"/>
            <a:r>
              <a:rPr lang="en-US" dirty="0" smtClean="0"/>
              <a:t>Performance hit related to the square of the packet loss rate</a:t>
            </a:r>
          </a:p>
          <a:p>
            <a:r>
              <a:rPr lang="en-US" dirty="0" smtClean="0"/>
              <a:t>Addressing this problem is a dominant engineering consideration for science networks</a:t>
            </a:r>
          </a:p>
          <a:p>
            <a:pPr lvl="1"/>
            <a:r>
              <a:rPr lang="en-US" dirty="0" smtClean="0"/>
              <a:t>Lots of design effort</a:t>
            </a:r>
          </a:p>
          <a:p>
            <a:pPr lvl="1"/>
            <a:r>
              <a:rPr lang="en-US" dirty="0" smtClean="0"/>
              <a:t>Lots of engineering time</a:t>
            </a:r>
          </a:p>
          <a:p>
            <a:pPr lvl="1"/>
            <a:r>
              <a:rPr lang="en-US" dirty="0" smtClean="0"/>
              <a:t>Lots of troubleshooting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2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 at a Glance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32753"/>
            <a:ext cx="3388920" cy="262457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High-speed national network, optimized for DOE science missions: </a:t>
            </a:r>
          </a:p>
          <a:p>
            <a:pPr marL="515938" lvl="1" indent="-28575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connecting 40 labs, plants and facilities with &gt;100 networks</a:t>
            </a:r>
          </a:p>
          <a:p>
            <a:pPr marL="515938" lvl="1" indent="-28575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$32.6M in FY14, 42FTE</a:t>
            </a:r>
          </a:p>
          <a:p>
            <a:pPr marL="515938" lvl="1" indent="-28575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older than commercial Internet, growing twice as fast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$62M ARRA grant for 100G upgrade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57200" y="3937644"/>
            <a:ext cx="8598452" cy="2353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ts val="88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2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lvl="1" indent="-285750"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transition to new era of optical </a:t>
            </a:r>
            <a:r>
              <a:rPr lang="en-US" dirty="0" smtClean="0">
                <a:solidFill>
                  <a:prstClr val="black"/>
                </a:solidFill>
              </a:rPr>
              <a:t>networking</a:t>
            </a:r>
          </a:p>
          <a:p>
            <a:pPr marL="515938" lvl="1" indent="-28575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</a:rPr>
              <a:t>world’s first 100G network at continental scale 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</a:rPr>
              <a:t>Culture of urgency:</a:t>
            </a:r>
          </a:p>
          <a:p>
            <a:pPr marL="515938" lvl="1" indent="-28575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</a:rPr>
              <a:t>4 awards in past 3 years</a:t>
            </a:r>
          </a:p>
          <a:p>
            <a:pPr marL="515938" lvl="1" indent="-28575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</a:rPr>
              <a:t>R&amp;D100 Award in FY13</a:t>
            </a:r>
          </a:p>
          <a:p>
            <a:pPr marL="515938" lvl="1" indent="-285750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</a:rPr>
              <a:t>“5 out of 5” for customer satisfaction in last review</a:t>
            </a:r>
          </a:p>
          <a:p>
            <a:pPr marL="515938" lvl="1" indent="-285750">
              <a:spcAft>
                <a:spcPts val="600"/>
              </a:spcAft>
            </a:pPr>
            <a:r>
              <a:rPr lang="en-US" b="1" i="1" dirty="0" smtClean="0">
                <a:solidFill>
                  <a:prstClr val="black"/>
                </a:solidFill>
              </a:rPr>
              <a:t>Dedicated staff to support the mission of science</a:t>
            </a:r>
            <a:endParaRPr lang="en-US" b="1" i="1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3" name="Picture 2" descr="f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45" y="4204748"/>
            <a:ext cx="3307652" cy="1680827"/>
          </a:xfrm>
          <a:prstGeom prst="rect">
            <a:avLst/>
          </a:prstGeom>
        </p:spPr>
      </p:pic>
      <p:pic>
        <p:nvPicPr>
          <p:cNvPr id="9" name="Content Placeholder 5" descr="Untitled 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1307" r="-2" b="-519"/>
          <a:stretch/>
        </p:blipFill>
        <p:spPr>
          <a:xfrm>
            <a:off x="3846120" y="601540"/>
            <a:ext cx="5223986" cy="3163414"/>
          </a:xfrm>
          <a:prstGeom prst="rect">
            <a:avLst/>
          </a:prstGeom>
          <a:effectLst>
            <a:outerShdw blurRad="762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56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96875" y="11113"/>
            <a:ext cx="7285038" cy="1143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A small amount of packet loss makes a huge difference in TCP performance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Narrow" charset="0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362075"/>
            <a:ext cx="87677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171700" y="3455988"/>
            <a:ext cx="838200" cy="466725"/>
          </a:xfrm>
          <a:prstGeom prst="wedgeRoundRectCallout">
            <a:avLst>
              <a:gd name="adj1" fmla="val -143822"/>
              <a:gd name="adj2" fmla="val -4011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Metro Area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430463" y="2506663"/>
            <a:ext cx="836612" cy="633412"/>
          </a:xfrm>
          <a:prstGeom prst="wedgeRoundRectCallout">
            <a:avLst>
              <a:gd name="adj1" fmla="val -227975"/>
              <a:gd name="adj2" fmla="val -8535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Local</a:t>
            </a:r>
          </a:p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(LAN)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392488" y="3467100"/>
            <a:ext cx="836612" cy="465138"/>
          </a:xfrm>
          <a:prstGeom prst="wedgeRoundRectCallout">
            <a:avLst>
              <a:gd name="adj1" fmla="val -204254"/>
              <a:gd name="adj2" fmla="val 22155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Regional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3488" y="3790950"/>
            <a:ext cx="928687" cy="465138"/>
          </a:xfrm>
          <a:prstGeom prst="wedgeRoundRectCallout">
            <a:avLst>
              <a:gd name="adj1" fmla="val 162253"/>
              <a:gd name="adj2" fmla="val 205386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Continental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18313" y="3117850"/>
            <a:ext cx="1281112" cy="465138"/>
          </a:xfrm>
          <a:prstGeom prst="wedgeRoundRectCallout">
            <a:avLst>
              <a:gd name="adj1" fmla="val 105870"/>
              <a:gd name="adj2" fmla="val 34883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International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872163"/>
            <a:ext cx="835025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526338" y="6189663"/>
            <a:ext cx="1281112" cy="0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3188" y="6196013"/>
            <a:ext cx="1281112" cy="0"/>
          </a:xfrm>
          <a:prstGeom prst="line">
            <a:avLst/>
          </a:prstGeom>
          <a:ln w="76200">
            <a:solidFill>
              <a:srgbClr val="9FC24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7488" y="6189663"/>
            <a:ext cx="1281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6188075"/>
            <a:ext cx="128111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7" name="TextBox 23"/>
          <p:cNvSpPr txBox="1">
            <a:spLocks noChangeArrowheads="1"/>
          </p:cNvSpPr>
          <p:nvPr/>
        </p:nvSpPr>
        <p:spPr bwMode="auto">
          <a:xfrm>
            <a:off x="361950" y="5881688"/>
            <a:ext cx="1778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(TCP Reno)</a:t>
            </a:r>
          </a:p>
        </p:txBody>
      </p:sp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2660650" y="5880100"/>
            <a:ext cx="156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(HTCP)</a:t>
            </a:r>
          </a:p>
        </p:txBody>
      </p:sp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5081588" y="5880100"/>
            <a:ext cx="198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/>
              <a:t>Theoretical (TCP Reno)</a:t>
            </a:r>
          </a:p>
        </p:txBody>
      </p:sp>
      <p:sp>
        <p:nvSpPr>
          <p:cNvPr id="23570" name="TextBox 26"/>
          <p:cNvSpPr txBox="1">
            <a:spLocks noChangeArrowheads="1"/>
          </p:cNvSpPr>
          <p:nvPr/>
        </p:nvSpPr>
        <p:spPr bwMode="auto">
          <a:xfrm>
            <a:off x="7426325" y="5878513"/>
            <a:ext cx="17319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(no loss)</a:t>
            </a: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3448050" y="2514600"/>
            <a:ext cx="338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With loss, high performance  beyond metro distances is essentially impossible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17416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Implications For Traffic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two distinct traffic profiles</a:t>
            </a:r>
          </a:p>
          <a:p>
            <a:pPr lvl="1"/>
            <a:r>
              <a:rPr lang="en-US" dirty="0" smtClean="0"/>
              <a:t>Commodity/enterprise traffic</a:t>
            </a:r>
          </a:p>
          <a:p>
            <a:pPr lvl="2"/>
            <a:r>
              <a:rPr lang="en-US" dirty="0" smtClean="0"/>
              <a:t>Many, many mouse flows</a:t>
            </a:r>
          </a:p>
          <a:p>
            <a:pPr lvl="2"/>
            <a:r>
              <a:rPr lang="en-US" dirty="0" smtClean="0"/>
              <a:t>High loss tolerance (they are low-bandwidth flows anyway)</a:t>
            </a:r>
          </a:p>
          <a:p>
            <a:pPr lvl="1"/>
            <a:r>
              <a:rPr lang="en-US" dirty="0" smtClean="0"/>
              <a:t>Science traffic</a:t>
            </a:r>
          </a:p>
          <a:p>
            <a:pPr lvl="2"/>
            <a:r>
              <a:rPr lang="en-US" dirty="0" smtClean="0"/>
              <a:t>Small number of elephant flows</a:t>
            </a:r>
          </a:p>
          <a:p>
            <a:pPr lvl="2"/>
            <a:r>
              <a:rPr lang="en-US" dirty="0" smtClean="0"/>
              <a:t>Very sensitive to loss</a:t>
            </a:r>
          </a:p>
          <a:p>
            <a:r>
              <a:rPr lang="en-US" dirty="0" smtClean="0"/>
              <a:t>Traditional security approaches (i.e. enterprise firewalls) cause performance problems</a:t>
            </a:r>
          </a:p>
          <a:p>
            <a:r>
              <a:rPr lang="en-US" dirty="0" smtClean="0"/>
              <a:t>If we look at the security implications for science and commodity traffic, what do we see?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54815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Traffic – Web </a:t>
            </a:r>
            <a:r>
              <a:rPr lang="en-US" dirty="0" err="1" smtClean="0"/>
              <a:t>Broswers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 web browser do?</a:t>
            </a:r>
          </a:p>
          <a:p>
            <a:pPr lvl="1"/>
            <a:r>
              <a:rPr lang="en-US" dirty="0" smtClean="0"/>
              <a:t>Download a text file from a web server (may be dynamically generated)</a:t>
            </a:r>
          </a:p>
          <a:p>
            <a:pPr lvl="1"/>
            <a:r>
              <a:rPr lang="en-US" dirty="0" smtClean="0"/>
              <a:t>Render what we download</a:t>
            </a:r>
          </a:p>
          <a:p>
            <a:pPr lvl="1"/>
            <a:r>
              <a:rPr lang="en-US" dirty="0" smtClean="0"/>
              <a:t>Fetch and render a bunch of other stuff based on links</a:t>
            </a:r>
          </a:p>
          <a:p>
            <a:pPr lvl="1"/>
            <a:r>
              <a:rPr lang="en-US" dirty="0" smtClean="0"/>
              <a:t>When there is nothing left to fetch and render, the page is done</a:t>
            </a:r>
          </a:p>
          <a:p>
            <a:r>
              <a:rPr lang="en-US" dirty="0" smtClean="0"/>
              <a:t>What is all this stuff?</a:t>
            </a:r>
          </a:p>
          <a:p>
            <a:pPr lvl="1"/>
            <a:r>
              <a:rPr lang="en-US" dirty="0" smtClean="0"/>
              <a:t>HTML (fine – it’s a web browser, after all)</a:t>
            </a:r>
          </a:p>
          <a:p>
            <a:pPr lvl="1"/>
            <a:r>
              <a:rPr lang="en-US" dirty="0" smtClean="0"/>
              <a:t>Mobile code (sometimes useful, sometimes hostile)</a:t>
            </a:r>
          </a:p>
          <a:p>
            <a:pPr lvl="1"/>
            <a:r>
              <a:rPr lang="en-US" dirty="0" smtClean="0"/>
              <a:t>Images to display</a:t>
            </a:r>
          </a:p>
          <a:p>
            <a:pPr lvl="1"/>
            <a:r>
              <a:rPr lang="en-US" dirty="0" smtClean="0"/>
              <a:t>Rich media content (Flash and friends)</a:t>
            </a:r>
          </a:p>
          <a:p>
            <a:r>
              <a:rPr lang="en-US" dirty="0" smtClean="0"/>
              <a:t>Impossible to attribute content to people in practice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85853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Traffic (DTN)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Data Transfer Node doesn’t run commodity applications</a:t>
            </a:r>
          </a:p>
          <a:p>
            <a:pPr lvl="1"/>
            <a:r>
              <a:rPr lang="en-US" dirty="0" smtClean="0"/>
              <a:t>Or, at least, it shouldn’t</a:t>
            </a:r>
          </a:p>
          <a:p>
            <a:pPr lvl="1"/>
            <a:r>
              <a:rPr lang="en-US" dirty="0" smtClean="0"/>
              <a:t>If people are running that goo on your DTN, shut it down</a:t>
            </a:r>
          </a:p>
          <a:p>
            <a:r>
              <a:rPr lang="en-US" dirty="0" smtClean="0"/>
              <a:t>What does a DTN do? </a:t>
            </a:r>
          </a:p>
          <a:p>
            <a:pPr lvl="1"/>
            <a:r>
              <a:rPr lang="en-US" dirty="0" smtClean="0"/>
              <a:t>Negotiate a transfer with remote DTN</a:t>
            </a:r>
          </a:p>
          <a:p>
            <a:pPr lvl="1"/>
            <a:r>
              <a:rPr lang="en-US" dirty="0" smtClean="0"/>
              <a:t>Open a few data connections</a:t>
            </a:r>
          </a:p>
          <a:p>
            <a:pPr lvl="1"/>
            <a:r>
              <a:rPr lang="en-US" dirty="0" smtClean="0"/>
              <a:t>Push a few TB over those connections</a:t>
            </a:r>
          </a:p>
          <a:p>
            <a:pPr lvl="1"/>
            <a:r>
              <a:rPr lang="en-US" dirty="0" smtClean="0"/>
              <a:t>Close the connections</a:t>
            </a:r>
          </a:p>
          <a:p>
            <a:r>
              <a:rPr lang="en-US" dirty="0" smtClean="0"/>
              <a:t>If data is being written, it’s being written by someone with an account (presumably you’ve already vetted that user if you gave them the account)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36480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Traffic – Attack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74"/>
            <a:ext cx="8229600" cy="45439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</a:t>
            </a:r>
            <a:r>
              <a:rPr lang="en-US" dirty="0" smtClean="0"/>
              <a:t>a large “</a:t>
            </a:r>
            <a:r>
              <a:rPr lang="en-US" b="1" i="1" dirty="0" smtClean="0"/>
              <a:t>attack surface</a:t>
            </a:r>
            <a:r>
              <a:rPr lang="en-US" dirty="0" smtClean="0"/>
              <a:t>” </a:t>
            </a:r>
            <a:r>
              <a:rPr lang="en-US" dirty="0" smtClean="0"/>
              <a:t>involved with commodity traffic</a:t>
            </a:r>
          </a:p>
          <a:p>
            <a:pPr lvl="1"/>
            <a:r>
              <a:rPr lang="en-US" dirty="0" smtClean="0"/>
              <a:t>Mobile code execution</a:t>
            </a:r>
          </a:p>
          <a:p>
            <a:pPr lvl="1"/>
            <a:r>
              <a:rPr lang="en-US" dirty="0" smtClean="0"/>
              <a:t>Media codecs</a:t>
            </a:r>
          </a:p>
          <a:p>
            <a:pPr lvl="1"/>
            <a:r>
              <a:rPr lang="en-US" dirty="0" smtClean="0"/>
              <a:t>Image rendering libraries</a:t>
            </a:r>
          </a:p>
          <a:p>
            <a:r>
              <a:rPr lang="en-US" dirty="0" smtClean="0"/>
              <a:t>Go look at what some common web pages do</a:t>
            </a:r>
          </a:p>
          <a:p>
            <a:pPr lvl="1"/>
            <a:r>
              <a:rPr lang="en-US" dirty="0" smtClean="0"/>
              <a:t>Say your users are into sports, or celebrity gossip, or news </a:t>
            </a:r>
            <a:r>
              <a:rPr lang="en-US" dirty="0" smtClean="0"/>
              <a:t>blogs 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.  Maybe even watching a self-help video on </a:t>
            </a:r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**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Go look at some popular sites (your users do at lunch time!)</a:t>
            </a:r>
          </a:p>
          <a:p>
            <a:pPr lvl="2"/>
            <a:r>
              <a:rPr lang="en-US" dirty="0" smtClean="0"/>
              <a:t>You don’t have to get fancy – just turn on the </a:t>
            </a:r>
            <a:r>
              <a:rPr lang="en-US" dirty="0" err="1" smtClean="0"/>
              <a:t>javascript</a:t>
            </a:r>
            <a:r>
              <a:rPr lang="en-US" dirty="0" smtClean="0"/>
              <a:t> console</a:t>
            </a:r>
          </a:p>
          <a:p>
            <a:pPr lvl="2"/>
            <a:r>
              <a:rPr lang="en-US" dirty="0" smtClean="0"/>
              <a:t>Look at all the places content comes from, what gets executed</a:t>
            </a:r>
          </a:p>
          <a:p>
            <a:pPr lvl="3"/>
            <a:r>
              <a:rPr lang="en-US" dirty="0" smtClean="0"/>
              <a:t>Mobile code comes down as code, or maybe as text (but gets executed)</a:t>
            </a:r>
          </a:p>
          <a:p>
            <a:pPr lvl="3"/>
            <a:r>
              <a:rPr lang="en-US" dirty="0" smtClean="0"/>
              <a:t>Images come down as images, or maybe as encoded text (but rendered as images)</a:t>
            </a:r>
          </a:p>
          <a:p>
            <a:pPr lvl="3"/>
            <a:r>
              <a:rPr lang="en-US" dirty="0" smtClean="0"/>
              <a:t>Content comes from all over the place, depending on who bought what ad space</a:t>
            </a:r>
          </a:p>
          <a:p>
            <a:pPr lvl="1"/>
            <a:r>
              <a:rPr lang="en-US" dirty="0" smtClean="0"/>
              <a:t>All of this comes over port 80 or port 443 – standard web stuff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8065" y="5866012"/>
            <a:ext cx="5995634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baseline="30000" dirty="0">
                <a:solidFill>
                  <a:srgbClr val="FF0000"/>
                </a:solidFill>
              </a:rPr>
              <a:t>*</a:t>
            </a:r>
            <a:r>
              <a:rPr lang="en-US" sz="2000" dirty="0">
                <a:solidFill>
                  <a:srgbClr val="58585B"/>
                </a:solidFill>
              </a:rPr>
              <a:t> </a:t>
            </a:r>
            <a:r>
              <a:rPr lang="en-US" sz="1000" dirty="0">
                <a:solidFill>
                  <a:srgbClr val="58585B"/>
                </a:solidFill>
                <a:hlinkClick r:id="rId3"/>
              </a:rPr>
              <a:t>http://www.cyphort.com/huffingtonpost-serving-malware</a:t>
            </a:r>
            <a:r>
              <a:rPr lang="en-US" sz="1000" dirty="0" smtClean="0">
                <a:solidFill>
                  <a:srgbClr val="58585B"/>
                </a:solidFill>
                <a:hlinkClick r:id="rId3"/>
              </a:rPr>
              <a:t>/</a:t>
            </a:r>
            <a:r>
              <a:rPr lang="en-US" sz="1000" dirty="0" smtClean="0">
                <a:solidFill>
                  <a:srgbClr val="58585B"/>
                </a:solidFill>
              </a:rPr>
              <a:t> </a:t>
            </a:r>
            <a:endParaRPr lang="en-US" sz="1000" dirty="0" smtClean="0">
              <a:solidFill>
                <a:srgbClr val="58585B"/>
              </a:solidFill>
            </a:endParaRP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baseline="30000" dirty="0">
                <a:solidFill>
                  <a:srgbClr val="FF0000"/>
                </a:solidFill>
              </a:rPr>
              <a:t>** </a:t>
            </a:r>
            <a:r>
              <a:rPr lang="en-US" sz="1000" dirty="0">
                <a:solidFill>
                  <a:srgbClr val="58585B"/>
                </a:solidFill>
                <a:hlinkClick r:id="rId4"/>
              </a:rPr>
              <a:t>http://blog.trendmicro.com/trendlabs-security-intelligence/youtube-ads-lead-to-exploit-kits-hit-us-victims</a:t>
            </a:r>
            <a:r>
              <a:rPr lang="en-US" sz="1000" dirty="0" smtClean="0">
                <a:solidFill>
                  <a:srgbClr val="58585B"/>
                </a:solidFill>
                <a:hlinkClick r:id="rId4"/>
              </a:rPr>
              <a:t>/</a:t>
            </a:r>
            <a:r>
              <a:rPr lang="en-US" sz="1000" dirty="0" smtClean="0">
                <a:solidFill>
                  <a:srgbClr val="58585B"/>
                </a:solidFill>
              </a:rPr>
              <a:t> </a:t>
            </a:r>
            <a:endParaRPr lang="en-US" sz="1000" dirty="0" smtClean="0">
              <a:solidFill>
                <a:srgbClr val="58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2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Traffic – Attack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one listening service – the data transfer tool (assume Globus)</a:t>
            </a:r>
          </a:p>
          <a:p>
            <a:pPr lvl="1"/>
            <a:r>
              <a:rPr lang="en-US" dirty="0" smtClean="0"/>
              <a:t>Port </a:t>
            </a:r>
            <a:r>
              <a:rPr lang="en-US" dirty="0"/>
              <a:t>2811: control</a:t>
            </a:r>
          </a:p>
          <a:p>
            <a:pPr lvl="1"/>
            <a:r>
              <a:rPr lang="en-US" dirty="0"/>
              <a:t>Ports 443 and 7512: </a:t>
            </a:r>
            <a:r>
              <a:rPr lang="en-US" dirty="0" err="1"/>
              <a:t>oauth</a:t>
            </a:r>
            <a:r>
              <a:rPr lang="en-US" dirty="0"/>
              <a:t> (ports depend on config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Large data port range (1001 ports – 50,000 to 51,000)</a:t>
            </a:r>
          </a:p>
          <a:p>
            <a:pPr lvl="2"/>
            <a:r>
              <a:rPr lang="en-US" dirty="0" smtClean="0"/>
              <a:t>Data ports are open during a transfer</a:t>
            </a:r>
          </a:p>
          <a:p>
            <a:pPr lvl="2"/>
            <a:r>
              <a:rPr lang="en-US" dirty="0" smtClean="0"/>
              <a:t>Closed otherwise</a:t>
            </a:r>
          </a:p>
          <a:p>
            <a:r>
              <a:rPr lang="en-US" dirty="0" smtClean="0"/>
              <a:t>Nice clean behavior – </a:t>
            </a:r>
            <a:r>
              <a:rPr lang="en-US" dirty="0"/>
              <a:t>just POSIX file operations (open, read, write, close)</a:t>
            </a:r>
          </a:p>
          <a:p>
            <a:pPr lvl="1"/>
            <a:r>
              <a:rPr lang="en-US" dirty="0"/>
              <a:t>No image </a:t>
            </a:r>
            <a:r>
              <a:rPr lang="en-US" dirty="0" smtClean="0"/>
              <a:t>rendering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rich </a:t>
            </a:r>
            <a:r>
              <a:rPr lang="en-US" dirty="0" smtClean="0"/>
              <a:t>media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document </a:t>
            </a:r>
            <a:r>
              <a:rPr lang="en-US" dirty="0" smtClean="0"/>
              <a:t>rendering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mobile code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58530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Surface – Which is Greater?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web browser typically uses just two ports – 80 and 443 </a:t>
            </a:r>
          </a:p>
          <a:p>
            <a:pPr lvl="1"/>
            <a:r>
              <a:rPr lang="en-US" dirty="0" smtClean="0"/>
              <a:t>Most firewall people count that as two</a:t>
            </a:r>
          </a:p>
          <a:p>
            <a:pPr lvl="1"/>
            <a:r>
              <a:rPr lang="en-US" dirty="0" smtClean="0"/>
              <a:t>Web is a normal service, critical for business functions</a:t>
            </a:r>
          </a:p>
          <a:p>
            <a:r>
              <a:rPr lang="en-US" dirty="0" smtClean="0"/>
              <a:t>A Globus DTN uses over 1000 ports</a:t>
            </a:r>
          </a:p>
          <a:p>
            <a:pPr lvl="1"/>
            <a:r>
              <a:rPr lang="en-US" dirty="0" smtClean="0"/>
              <a:t>Many naïve security people count that as “too many”</a:t>
            </a:r>
          </a:p>
          <a:p>
            <a:pPr lvl="1"/>
            <a:r>
              <a:rPr lang="en-US" dirty="0" smtClean="0"/>
              <a:t>Weird service, they don’t understand it, and “too many ports”</a:t>
            </a:r>
          </a:p>
          <a:p>
            <a:r>
              <a:rPr lang="en-US" dirty="0" smtClean="0"/>
              <a:t>A naïve security person will view the DTN as more dangerous because of the high port count</a:t>
            </a:r>
          </a:p>
          <a:p>
            <a:pPr lvl="1"/>
            <a:r>
              <a:rPr lang="en-US" b="1" i="1" dirty="0" smtClean="0"/>
              <a:t>This is not rational</a:t>
            </a:r>
          </a:p>
          <a:p>
            <a:r>
              <a:rPr lang="en-US" dirty="0" smtClean="0"/>
              <a:t>If you look at attack surfaces, the web browser is far more dangerous</a:t>
            </a:r>
          </a:p>
          <a:p>
            <a:pPr lvl="1"/>
            <a:r>
              <a:rPr lang="en-US" dirty="0" smtClean="0"/>
              <a:t>Web browsers render and execute whatever the ‘net hands them</a:t>
            </a:r>
          </a:p>
          <a:p>
            <a:pPr lvl="1"/>
            <a:r>
              <a:rPr lang="en-US" dirty="0" smtClean="0"/>
              <a:t>Port count has little to do with an application’s attack surface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68427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Each Its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329"/>
            <a:ext cx="8229600" cy="46921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preceding is another example of why science traffic and commodity traffic should be separated</a:t>
            </a:r>
          </a:p>
          <a:p>
            <a:r>
              <a:rPr lang="en-US" dirty="0" smtClean="0"/>
              <a:t>Enterprise traffic is enterprise traffic, and requires enterprise engineering solutions</a:t>
            </a:r>
          </a:p>
          <a:p>
            <a:pPr lvl="1"/>
            <a:r>
              <a:rPr lang="en-US" dirty="0" smtClean="0"/>
              <a:t>Sufficient aggregate bandwidth</a:t>
            </a:r>
          </a:p>
          <a:p>
            <a:pPr lvl="1"/>
            <a:r>
              <a:rPr lang="en-US" dirty="0" smtClean="0"/>
              <a:t>Inexpensive hardware</a:t>
            </a:r>
          </a:p>
          <a:p>
            <a:pPr lvl="1"/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Proxies</a:t>
            </a:r>
          </a:p>
          <a:p>
            <a:pPr lvl="1"/>
            <a:r>
              <a:rPr lang="en-US" dirty="0" smtClean="0"/>
              <a:t>Virus scanners</a:t>
            </a:r>
          </a:p>
          <a:p>
            <a:r>
              <a:rPr lang="en-US" dirty="0" smtClean="0"/>
              <a:t>Science traffic is science traffic, and requires science engineering solutions</a:t>
            </a:r>
          </a:p>
          <a:p>
            <a:pPr lvl="1"/>
            <a:r>
              <a:rPr lang="en-US" dirty="0" smtClean="0"/>
              <a:t>Highly capable gear</a:t>
            </a:r>
          </a:p>
          <a:p>
            <a:pPr lvl="1"/>
            <a:r>
              <a:rPr lang="en-US" dirty="0" smtClean="0"/>
              <a:t>Loss-free IP layer for TCP performance</a:t>
            </a:r>
          </a:p>
          <a:p>
            <a:pPr lvl="1"/>
            <a:r>
              <a:rPr lang="en-US" dirty="0" smtClean="0"/>
              <a:t>High per-flow bandwidth, and tools that can use it</a:t>
            </a:r>
          </a:p>
          <a:p>
            <a:pPr lvl="1"/>
            <a:r>
              <a:rPr lang="en-US" dirty="0" smtClean="0"/>
              <a:t>High visibility (perfSONAR)</a:t>
            </a:r>
          </a:p>
          <a:p>
            <a:pPr lvl="1"/>
            <a:r>
              <a:rPr lang="en-US" dirty="0" smtClean="0"/>
              <a:t>Specific security policy tailored to science applications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20521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DMZ –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about the science</a:t>
            </a:r>
          </a:p>
          <a:p>
            <a:r>
              <a:rPr lang="en-US" dirty="0" smtClean="0"/>
              <a:t>Build it well, make sure they can use 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Reminder of the ESnet vision:</a:t>
            </a:r>
          </a:p>
          <a:p>
            <a:pPr lvl="1"/>
            <a:r>
              <a:rPr lang="en-US" dirty="0" smtClean="0"/>
              <a:t>Scientific </a:t>
            </a:r>
            <a:r>
              <a:rPr lang="en-US" dirty="0"/>
              <a:t>progress is </a:t>
            </a:r>
            <a:r>
              <a:rPr lang="en-US" b="1" dirty="0"/>
              <a:t>completely unconstrained </a:t>
            </a:r>
            <a:r>
              <a:rPr lang="en-US" dirty="0"/>
              <a:t>by the physical location of instruments, people, computational resources, or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Collaborations at every scale, in every domain, will have the </a:t>
            </a:r>
            <a:r>
              <a:rPr lang="en-US" b="1" dirty="0"/>
              <a:t>information and tools </a:t>
            </a:r>
            <a:r>
              <a:rPr lang="en-US" dirty="0"/>
              <a:t>they need to achieve maximum benefit from global </a:t>
            </a:r>
            <a:r>
              <a:rPr lang="en-US" dirty="0" smtClean="0"/>
              <a:t>networks</a:t>
            </a:r>
          </a:p>
          <a:p>
            <a:pPr lvl="1"/>
            <a:endParaRPr lang="en-US" dirty="0"/>
          </a:p>
          <a:p>
            <a:r>
              <a:rPr lang="en-US" dirty="0" smtClean="0"/>
              <a:t>We are here to help: </a:t>
            </a:r>
            <a:r>
              <a:rPr lang="en-US" dirty="0" smtClean="0">
                <a:hlinkClick r:id="rId3"/>
              </a:rPr>
              <a:t>engage@es.net</a:t>
            </a:r>
            <a:endParaRPr lang="en-US" dirty="0"/>
          </a:p>
          <a:p>
            <a:pPr lvl="1"/>
            <a:r>
              <a:rPr lang="en-US" dirty="0" smtClean="0"/>
              <a:t>Want to talk architecture?</a:t>
            </a:r>
          </a:p>
          <a:p>
            <a:pPr lvl="1"/>
            <a:r>
              <a:rPr lang="en-US" dirty="0" smtClean="0"/>
              <a:t>Want to ask about requirements for your own site?</a:t>
            </a:r>
          </a:p>
          <a:p>
            <a:pPr marL="23018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05622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666240"/>
            <a:ext cx="7762875" cy="20828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69267"/>
            <a:ext cx="3912903" cy="132503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Eli </a:t>
            </a:r>
            <a:r>
              <a:rPr lang="en-US" sz="1800" dirty="0" smtClean="0"/>
              <a:t>Dart </a:t>
            </a:r>
            <a:r>
              <a:rPr lang="en-US" sz="1800" dirty="0" smtClean="0">
                <a:hlinkClick r:id="rId2"/>
              </a:rPr>
              <a:t>dart@es.net</a:t>
            </a:r>
            <a:r>
              <a:rPr lang="en-US" sz="1800" dirty="0" smtClean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Jason Zurawski </a:t>
            </a:r>
            <a:r>
              <a:rPr lang="en-US" sz="1800" dirty="0" smtClean="0">
                <a:hlinkClick r:id="rId3"/>
              </a:rPr>
              <a:t>zurawski@es.net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Energy Sciences Network (ESnet)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Lawrence Berkeley National Laboratory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http://fasterdata.es.net/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http://my.es.net/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http://www.es.net/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27303" y="3878507"/>
            <a:ext cx="0" cy="1284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0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000" y="3031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star-hyung_Kim_NFRI_Kore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59" y="1365092"/>
            <a:ext cx="1837607" cy="12258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8200" y="205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4" descr="G:\Capital Projects\Project Management\Martinez\CRT\Drawings and Renderings\Renderings\2012\CRT Southwest View 120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" y="4846297"/>
            <a:ext cx="1618850" cy="107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n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249" y="4355712"/>
            <a:ext cx="1914391" cy="1414925"/>
          </a:xfrm>
          <a:prstGeom prst="rect">
            <a:avLst/>
          </a:prstGeom>
        </p:spPr>
      </p:pic>
      <p:pic>
        <p:nvPicPr>
          <p:cNvPr id="9" name="Picture 8" descr="3365376865_53bc10afaa_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143" y="908194"/>
            <a:ext cx="1770684" cy="1328013"/>
          </a:xfrm>
          <a:prstGeom prst="rect">
            <a:avLst/>
          </a:prstGeom>
        </p:spPr>
      </p:pic>
      <p:pic>
        <p:nvPicPr>
          <p:cNvPr id="12" name="Picture 11" descr="3252736045_152f04dbb4_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458" y="4770219"/>
            <a:ext cx="1530369" cy="122399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1132" cy="114300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Network as </a:t>
            </a:r>
            <a:r>
              <a:rPr lang="en-US" strike="sngStrike" dirty="0">
                <a:solidFill>
                  <a:prstClr val="black"/>
                </a:solidFill>
                <a:latin typeface="Arial"/>
              </a:rPr>
              <a:t>Infrastructure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Arial"/>
              </a:rPr>
              <a:t>Instrument</a:t>
            </a:r>
            <a:br>
              <a:rPr lang="en-US" i="1" dirty="0">
                <a:solidFill>
                  <a:prstClr val="black"/>
                </a:solidFill>
                <a:latin typeface="Arial"/>
              </a:rPr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73043" y="5866486"/>
            <a:ext cx="7258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538" lvl="2" indent="0">
              <a:buNone/>
            </a:pPr>
            <a:r>
              <a:rPr lang="en-US" sz="2000" b="1" i="1" u="sng" dirty="0" smtClean="0"/>
              <a:t>Vision</a:t>
            </a:r>
            <a:r>
              <a:rPr lang="en-US" sz="2000" dirty="0" smtClean="0"/>
              <a:t>: Scientific </a:t>
            </a:r>
            <a:r>
              <a:rPr lang="en-US" sz="2000" dirty="0"/>
              <a:t>progress will be </a:t>
            </a:r>
            <a:r>
              <a:rPr lang="en-US" sz="2000" b="1" dirty="0"/>
              <a:t>completely unconstrained </a:t>
            </a:r>
            <a:r>
              <a:rPr lang="en-US" sz="2000" dirty="0"/>
              <a:t>by the physical location of instruments, people, computational resources, or data.  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8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15" descr="20150112-ESne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613"/>
            <a:ext cx="9144000" cy="3186050"/>
          </a:xfrm>
          <a:prstGeom prst="rect">
            <a:avLst/>
          </a:prstGeom>
        </p:spPr>
      </p:pic>
      <p:pic>
        <p:nvPicPr>
          <p:cNvPr id="11" name="Picture 10" descr="2182152599_5f6d0a26f7_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447" y="1433986"/>
            <a:ext cx="1775553" cy="11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F3E-9FE0-7B49-8458-23DFAB215DAD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75570" y="481724"/>
            <a:ext cx="197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80"/>
              </a:spcBef>
              <a:buClr>
                <a:schemeClr val="accent1"/>
              </a:buClr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0124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Goal – disentangle security policy and enforcement for science flows from security for business systems</a:t>
            </a:r>
          </a:p>
          <a:p>
            <a:r>
              <a:rPr lang="en-US" sz="2400" dirty="0"/>
              <a:t>Rationale</a:t>
            </a:r>
          </a:p>
          <a:p>
            <a:pPr lvl="1"/>
            <a:r>
              <a:rPr lang="en-US" dirty="0"/>
              <a:t>Science </a:t>
            </a:r>
            <a:r>
              <a:rPr lang="en-US" dirty="0" smtClean="0"/>
              <a:t>data traffic is simple </a:t>
            </a:r>
            <a:r>
              <a:rPr lang="en-US" dirty="0"/>
              <a:t>from a security perspective</a:t>
            </a:r>
          </a:p>
          <a:p>
            <a:pPr lvl="1"/>
            <a:r>
              <a:rPr lang="en-US" dirty="0"/>
              <a:t>Narrow application set on Science DMZ</a:t>
            </a:r>
          </a:p>
          <a:p>
            <a:pPr lvl="2"/>
            <a:r>
              <a:rPr lang="en-US" dirty="0"/>
              <a:t>Data transfer, data streaming packages</a:t>
            </a:r>
          </a:p>
          <a:p>
            <a:pPr lvl="2"/>
            <a:r>
              <a:rPr lang="en-US" dirty="0"/>
              <a:t>No printers, document readers, web browsers, building control systems, </a:t>
            </a:r>
            <a:r>
              <a:rPr lang="en-US" dirty="0" smtClean="0"/>
              <a:t>financial databases, staff </a:t>
            </a:r>
            <a:r>
              <a:rPr lang="en-US" dirty="0"/>
              <a:t>desktops, etc. </a:t>
            </a:r>
          </a:p>
          <a:p>
            <a:pPr lvl="1"/>
            <a:r>
              <a:rPr lang="en-US" dirty="0"/>
              <a:t>Security controls that are typically implemented to protect business resources often cause performance problems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Separation allows each to be optimized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z="3200" dirty="0" smtClean="0"/>
              <a:t>Science DMZ Security</a:t>
            </a:r>
            <a:endParaRPr lang="en-US" sz="32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65801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Performance Is A Core Requirement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400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Core information security principles</a:t>
            </a:r>
          </a:p>
          <a:p>
            <a:pPr lvl="1"/>
            <a:r>
              <a:rPr lang="en-US" dirty="0" smtClean="0"/>
              <a:t>Confidentiality, Integrity, Availability (CIA)</a:t>
            </a:r>
          </a:p>
          <a:p>
            <a:pPr lvl="1"/>
            <a:r>
              <a:rPr lang="en-US" dirty="0" smtClean="0"/>
              <a:t>Often, CIA and risk mitigation result in poor performance</a:t>
            </a:r>
          </a:p>
          <a:p>
            <a:r>
              <a:rPr lang="en-US" sz="2400" dirty="0" smtClean="0"/>
              <a:t>In data-intensive science, performance is an additional core mission requirement: CIA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PICA</a:t>
            </a:r>
          </a:p>
          <a:p>
            <a:pPr lvl="1"/>
            <a:r>
              <a:rPr lang="en-US" dirty="0" smtClean="0"/>
              <a:t>CIA principles are important, but </a:t>
            </a:r>
            <a:r>
              <a:rPr lang="en-US" b="1" i="1" dirty="0" smtClean="0"/>
              <a:t>if performance is compromised the science mission fails </a:t>
            </a:r>
          </a:p>
          <a:p>
            <a:pPr lvl="1"/>
            <a:r>
              <a:rPr lang="en-US" dirty="0" smtClean="0"/>
              <a:t>Not about “how much” security you have, but how the security is implemented</a:t>
            </a:r>
          </a:p>
          <a:p>
            <a:pPr lvl="1"/>
            <a:r>
              <a:rPr lang="en-US" dirty="0" smtClean="0"/>
              <a:t>Need a way to appropriately secure systems without performance compromises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04522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Placement Outside the Firewall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14"/>
            <a:ext cx="8229600" cy="4818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Science DMZ resources are placed outside the enterprise firewall for performance reasons</a:t>
            </a:r>
          </a:p>
          <a:p>
            <a:pPr lvl="1"/>
            <a:r>
              <a:rPr lang="en-US" sz="2100" dirty="0" smtClean="0">
                <a:solidFill>
                  <a:prstClr val="black"/>
                </a:solidFill>
              </a:rPr>
              <a:t>The meaning of this is specific – </a:t>
            </a:r>
            <a:r>
              <a:rPr lang="en-US" sz="2100" b="1" i="1" dirty="0" smtClean="0">
                <a:solidFill>
                  <a:prstClr val="black"/>
                </a:solidFill>
              </a:rPr>
              <a:t>Science DMZ traffic does not traverse the firewall data plane</a:t>
            </a:r>
          </a:p>
          <a:p>
            <a:pPr lvl="1"/>
            <a:r>
              <a:rPr lang="en-US" sz="2100" dirty="0" smtClean="0">
                <a:solidFill>
                  <a:prstClr val="black"/>
                </a:solidFill>
              </a:rPr>
              <a:t>Packet filtering is fine – just don’t do it with a firewall</a:t>
            </a:r>
            <a:endParaRPr lang="en-US" sz="2100" dirty="0">
              <a:solidFill>
                <a:prstClr val="black"/>
              </a:solidFill>
            </a:endParaRPr>
          </a:p>
          <a:p>
            <a:r>
              <a:rPr lang="en-US" sz="2400" dirty="0" smtClean="0"/>
              <a:t>Lots of heartburn over this, especially from the perspective of a conventional firewall manager</a:t>
            </a:r>
          </a:p>
          <a:p>
            <a:pPr lvl="1"/>
            <a:r>
              <a:rPr lang="en-US" dirty="0" smtClean="0"/>
              <a:t>Lots of organizational policy directives mandating firewalls</a:t>
            </a:r>
          </a:p>
          <a:p>
            <a:pPr lvl="1"/>
            <a:r>
              <a:rPr lang="en-US" dirty="0" smtClean="0"/>
              <a:t>Firewalls are designed to protect converged enterprise networks</a:t>
            </a:r>
          </a:p>
          <a:p>
            <a:pPr lvl="1"/>
            <a:r>
              <a:rPr lang="en-US" dirty="0" smtClean="0"/>
              <a:t>Why would you put critical assets outside the firewall???</a:t>
            </a:r>
          </a:p>
          <a:p>
            <a:r>
              <a:rPr lang="en-US" sz="2400" dirty="0" smtClean="0"/>
              <a:t>The answer is that firewalls are typically a poor fit for high-performance science applications</a:t>
            </a:r>
          </a:p>
          <a:p>
            <a:endParaRPr lang="en-US" sz="2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75925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7099300" cy="1143000"/>
          </a:xfrm>
        </p:spPr>
        <p:txBody>
          <a:bodyPr/>
          <a:lstStyle/>
          <a:p>
            <a:r>
              <a:rPr lang="en-US" sz="3200" dirty="0" smtClean="0"/>
              <a:t>Firewall Internals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7454900" cy="52165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Typical firewalls are composed of a set of processors which inspect traffic in parallel</a:t>
            </a:r>
          </a:p>
          <a:p>
            <a:pPr lvl="1"/>
            <a:r>
              <a:rPr lang="en-US" dirty="0" smtClean="0"/>
              <a:t>Traffic distributed among processors such that all traffic for a particular connection goes to the same processor</a:t>
            </a:r>
          </a:p>
          <a:p>
            <a:pPr lvl="1"/>
            <a:r>
              <a:rPr lang="en-US" dirty="0" smtClean="0"/>
              <a:t>Simplifies state management</a:t>
            </a:r>
          </a:p>
          <a:p>
            <a:pPr lvl="1"/>
            <a:r>
              <a:rPr lang="en-US" dirty="0" smtClean="0"/>
              <a:t>Parallelization scales deep analysis</a:t>
            </a:r>
          </a:p>
          <a:p>
            <a:r>
              <a:rPr lang="en-US" sz="2200" dirty="0" smtClean="0"/>
              <a:t>Excellent fit for enterprise traffic profile</a:t>
            </a:r>
          </a:p>
          <a:p>
            <a:pPr lvl="1"/>
            <a:r>
              <a:rPr lang="en-US" dirty="0" smtClean="0"/>
              <a:t>High connection count, low per-connection data rate</a:t>
            </a:r>
          </a:p>
          <a:p>
            <a:pPr lvl="1"/>
            <a:r>
              <a:rPr lang="en-US" dirty="0" smtClean="0"/>
              <a:t>Complex protocols with embedded threats</a:t>
            </a:r>
          </a:p>
          <a:p>
            <a:r>
              <a:rPr lang="en-US" sz="2200" dirty="0" smtClean="0"/>
              <a:t>Each processor is a fraction of firewall link speed</a:t>
            </a:r>
          </a:p>
          <a:p>
            <a:pPr lvl="1"/>
            <a:r>
              <a:rPr lang="en-US" dirty="0" smtClean="0"/>
              <a:t>Significant limitation for data-intensive science applications</a:t>
            </a:r>
          </a:p>
          <a:p>
            <a:pPr lvl="1"/>
            <a:r>
              <a:rPr lang="en-US" dirty="0" smtClean="0"/>
              <a:t>Overload causes packet loss – performance crashes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654490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Thought Experiment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We’re going to do a thought experiment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Consider a network between three buildings – A, B, and C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is supposedly a 10Gbps network end to end (look at the links on the buildings)</a:t>
            </a:r>
          </a:p>
          <a:p>
            <a:pPr>
              <a:buFont typeface="Arial"/>
              <a:buChar char="•"/>
            </a:pPr>
            <a:r>
              <a:rPr lang="en-US" dirty="0" smtClean="0"/>
              <a:t>Building A houses the border router – not much goes on there except the external connectivity</a:t>
            </a:r>
          </a:p>
          <a:p>
            <a:pPr>
              <a:buFont typeface="Arial"/>
              <a:buChar char="•"/>
            </a:pPr>
            <a:r>
              <a:rPr lang="en-US" dirty="0" smtClean="0"/>
              <a:t>Lots of work happens in building B – so much that the processing is done with multiple processors to spread the load in an affordable way, and results are aggregated after</a:t>
            </a:r>
          </a:p>
          <a:p>
            <a:pPr>
              <a:buFont typeface="Arial"/>
              <a:buChar char="•"/>
            </a:pPr>
            <a:r>
              <a:rPr lang="en-US" dirty="0" smtClean="0"/>
              <a:t>Building C is where we branch out to other buildings</a:t>
            </a:r>
          </a:p>
          <a:p>
            <a:pPr>
              <a:buFont typeface="Arial"/>
              <a:buChar char="•"/>
            </a:pPr>
            <a:r>
              <a:rPr lang="en-US" dirty="0" smtClean="0"/>
              <a:t>Every link between buildings is 10Gbps – this is a 10Gbps network, right???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40172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74638"/>
            <a:ext cx="7848600" cy="1143000"/>
          </a:xfrm>
        </p:spPr>
        <p:txBody>
          <a:bodyPr/>
          <a:lstStyle/>
          <a:p>
            <a:r>
              <a:rPr lang="en-US" sz="3200" dirty="0" smtClean="0"/>
              <a:t>Notional 10G Network Between Buildings</a:t>
            </a:r>
            <a:endParaRPr lang="en-US" sz="3200" dirty="0"/>
          </a:p>
        </p:txBody>
      </p:sp>
      <p:pic>
        <p:nvPicPr>
          <p:cNvPr id="6" name="Content Placeholder 5" descr="science-dmz-security-v2-building.pd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79" r="-20279"/>
          <a:stretch>
            <a:fillRect/>
          </a:stretch>
        </p:blipFill>
        <p:spPr>
          <a:xfrm>
            <a:off x="0" y="1417638"/>
            <a:ext cx="9144000" cy="5068887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412784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Clearly Not A 10Gbps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look at the inside of Building B, it is obvious from a network engineering perspective that this is not a 10Gbps network</a:t>
            </a:r>
          </a:p>
          <a:p>
            <a:pPr lvl="1"/>
            <a:r>
              <a:rPr lang="en-US" dirty="0"/>
              <a:t>Clearly the maximum </a:t>
            </a:r>
            <a:r>
              <a:rPr lang="en-US" dirty="0" smtClean="0"/>
              <a:t>per-flow data rate is </a:t>
            </a:r>
            <a:r>
              <a:rPr lang="en-US" dirty="0"/>
              <a:t>1Gbps, not 10Gbps</a:t>
            </a:r>
          </a:p>
          <a:p>
            <a:pPr lvl="1"/>
            <a:r>
              <a:rPr lang="en-US" dirty="0"/>
              <a:t>However, if you convert the buildings into network elements while keeping their internals intact, you get routers and </a:t>
            </a:r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What firewall did the organization buy?  What’s inside it?</a:t>
            </a:r>
          </a:p>
          <a:p>
            <a:pPr lvl="1"/>
            <a:r>
              <a:rPr lang="en-US" dirty="0" smtClean="0"/>
              <a:t>Those little 1G “switches” are firewall processors</a:t>
            </a:r>
            <a:endParaRPr lang="en-US" dirty="0"/>
          </a:p>
          <a:p>
            <a:r>
              <a:rPr lang="en-US" dirty="0"/>
              <a:t>This parallel firewall architecture has been in use for years</a:t>
            </a:r>
          </a:p>
          <a:p>
            <a:pPr lvl="1"/>
            <a:r>
              <a:rPr lang="en-US" dirty="0"/>
              <a:t>Slower processors are cheaper</a:t>
            </a:r>
          </a:p>
          <a:p>
            <a:pPr lvl="1"/>
            <a:r>
              <a:rPr lang="en-US" dirty="0" smtClean="0"/>
              <a:t>Typically fine for </a:t>
            </a:r>
            <a:r>
              <a:rPr lang="en-US" dirty="0"/>
              <a:t>a commodity traffic load</a:t>
            </a:r>
          </a:p>
          <a:p>
            <a:pPr lvl="1"/>
            <a:r>
              <a:rPr lang="en-US" dirty="0"/>
              <a:t>Therefore, </a:t>
            </a:r>
            <a:r>
              <a:rPr lang="en-US" dirty="0" smtClean="0"/>
              <a:t>this design is cost competitive and common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7946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7581900" cy="1143000"/>
          </a:xfrm>
        </p:spPr>
        <p:txBody>
          <a:bodyPr/>
          <a:lstStyle/>
          <a:p>
            <a:r>
              <a:rPr lang="en-US" sz="3200" dirty="0"/>
              <a:t>Notional 10G Network Between </a:t>
            </a:r>
            <a:r>
              <a:rPr lang="en-US" sz="3200" dirty="0" smtClean="0"/>
              <a:t>Devices</a:t>
            </a:r>
            <a:endParaRPr lang="en-US" sz="3200" dirty="0"/>
          </a:p>
        </p:txBody>
      </p:sp>
      <p:pic>
        <p:nvPicPr>
          <p:cNvPr id="8" name="Content Placeholder 7" descr="science-dmz-security-v4-device.pd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79" r="-20279"/>
          <a:stretch>
            <a:fillRect/>
          </a:stretch>
        </p:blipFill>
        <p:spPr>
          <a:xfrm>
            <a:off x="-1" y="1417638"/>
            <a:ext cx="9144001" cy="5173355"/>
          </a:xfr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05580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Notional Network Logical Diagram</a:t>
            </a:r>
            <a:endParaRPr lang="en-US" sz="3200" dirty="0"/>
          </a:p>
        </p:txBody>
      </p:sp>
      <p:pic>
        <p:nvPicPr>
          <p:cNvPr id="6" name="Content Placeholder 5" descr="science-dmz-security-v3-network.pd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27" b="14427"/>
          <a:stretch>
            <a:fillRect/>
          </a:stretch>
        </p:blipFill>
        <p:spPr>
          <a:xfrm>
            <a:off x="0" y="1417638"/>
            <a:ext cx="9144000" cy="5068887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21625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667570" y="1742851"/>
            <a:ext cx="3961259" cy="3961259"/>
            <a:chOff x="2667570" y="1742851"/>
            <a:chExt cx="3961259" cy="3961259"/>
          </a:xfrm>
        </p:grpSpPr>
        <p:sp>
          <p:nvSpPr>
            <p:cNvPr id="20" name="Freeform 19"/>
            <p:cNvSpPr/>
            <p:nvPr/>
          </p:nvSpPr>
          <p:spPr>
            <a:xfrm>
              <a:off x="2667570" y="1742851"/>
              <a:ext cx="3961259" cy="39612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94265" y="3682228"/>
                  </a:moveTo>
                  <a:arcTo wR="1980629" hR="1980629" stAng="3553074" swAng="170586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2667570" y="1742851"/>
              <a:ext cx="3961259" cy="39612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2643" y="3730411"/>
                  </a:moveTo>
                  <a:arcTo wR="1980629" hR="1980629" stAng="7076340" swAng="170586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Group 27"/>
          <p:cNvGrpSpPr/>
          <p:nvPr/>
        </p:nvGrpSpPr>
        <p:grpSpPr>
          <a:xfrm>
            <a:off x="592423" y="615371"/>
            <a:ext cx="7683499" cy="5588000"/>
            <a:chOff x="1396999" y="1032082"/>
            <a:chExt cx="6493341" cy="5148779"/>
          </a:xfrm>
        </p:grpSpPr>
        <p:sp>
          <p:nvSpPr>
            <p:cNvPr id="27" name="Donut 26"/>
            <p:cNvSpPr/>
            <p:nvPr/>
          </p:nvSpPr>
          <p:spPr>
            <a:xfrm>
              <a:off x="2171700" y="1742851"/>
              <a:ext cx="5105400" cy="3527649"/>
            </a:xfrm>
            <a:prstGeom prst="donut">
              <a:avLst>
                <a:gd name="adj" fmla="val 3399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21099" y="1032082"/>
              <a:ext cx="1854201" cy="1421540"/>
            </a:xfrm>
            <a:custGeom>
              <a:avLst/>
              <a:gdLst>
                <a:gd name="connsiteX0" fmla="*/ 0 w 1854201"/>
                <a:gd name="connsiteY0" fmla="*/ 236928 h 1421540"/>
                <a:gd name="connsiteX1" fmla="*/ 236928 w 1854201"/>
                <a:gd name="connsiteY1" fmla="*/ 0 h 1421540"/>
                <a:gd name="connsiteX2" fmla="*/ 1617273 w 1854201"/>
                <a:gd name="connsiteY2" fmla="*/ 0 h 1421540"/>
                <a:gd name="connsiteX3" fmla="*/ 1854201 w 1854201"/>
                <a:gd name="connsiteY3" fmla="*/ 236928 h 1421540"/>
                <a:gd name="connsiteX4" fmla="*/ 1854201 w 1854201"/>
                <a:gd name="connsiteY4" fmla="*/ 1184612 h 1421540"/>
                <a:gd name="connsiteX5" fmla="*/ 1617273 w 1854201"/>
                <a:gd name="connsiteY5" fmla="*/ 1421540 h 1421540"/>
                <a:gd name="connsiteX6" fmla="*/ 236928 w 1854201"/>
                <a:gd name="connsiteY6" fmla="*/ 1421540 h 1421540"/>
                <a:gd name="connsiteX7" fmla="*/ 0 w 1854201"/>
                <a:gd name="connsiteY7" fmla="*/ 1184612 h 1421540"/>
                <a:gd name="connsiteX8" fmla="*/ 0 w 1854201"/>
                <a:gd name="connsiteY8" fmla="*/ 236928 h 142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201" h="1421540">
                  <a:moveTo>
                    <a:pt x="0" y="236928"/>
                  </a:moveTo>
                  <a:cubicBezTo>
                    <a:pt x="0" y="106076"/>
                    <a:pt x="106076" y="0"/>
                    <a:pt x="236928" y="0"/>
                  </a:cubicBezTo>
                  <a:lnTo>
                    <a:pt x="1617273" y="0"/>
                  </a:lnTo>
                  <a:cubicBezTo>
                    <a:pt x="1748125" y="0"/>
                    <a:pt x="1854201" y="106076"/>
                    <a:pt x="1854201" y="236928"/>
                  </a:cubicBezTo>
                  <a:lnTo>
                    <a:pt x="1854201" y="1184612"/>
                  </a:lnTo>
                  <a:cubicBezTo>
                    <a:pt x="1854201" y="1315464"/>
                    <a:pt x="1748125" y="1421540"/>
                    <a:pt x="1617273" y="1421540"/>
                  </a:cubicBezTo>
                  <a:lnTo>
                    <a:pt x="236928" y="1421540"/>
                  </a:lnTo>
                  <a:cubicBezTo>
                    <a:pt x="106076" y="1421540"/>
                    <a:pt x="0" y="1315464"/>
                    <a:pt x="0" y="1184612"/>
                  </a:cubicBezTo>
                  <a:lnTo>
                    <a:pt x="0" y="2369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1304" tIns="111304" rIns="111304" bIns="1113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High Energy Physics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36139" y="2092246"/>
              <a:ext cx="1854201" cy="1421540"/>
            </a:xfrm>
            <a:custGeom>
              <a:avLst/>
              <a:gdLst>
                <a:gd name="connsiteX0" fmla="*/ 0 w 1854201"/>
                <a:gd name="connsiteY0" fmla="*/ 236928 h 1421540"/>
                <a:gd name="connsiteX1" fmla="*/ 236928 w 1854201"/>
                <a:gd name="connsiteY1" fmla="*/ 0 h 1421540"/>
                <a:gd name="connsiteX2" fmla="*/ 1617273 w 1854201"/>
                <a:gd name="connsiteY2" fmla="*/ 0 h 1421540"/>
                <a:gd name="connsiteX3" fmla="*/ 1854201 w 1854201"/>
                <a:gd name="connsiteY3" fmla="*/ 236928 h 1421540"/>
                <a:gd name="connsiteX4" fmla="*/ 1854201 w 1854201"/>
                <a:gd name="connsiteY4" fmla="*/ 1184612 h 1421540"/>
                <a:gd name="connsiteX5" fmla="*/ 1617273 w 1854201"/>
                <a:gd name="connsiteY5" fmla="*/ 1421540 h 1421540"/>
                <a:gd name="connsiteX6" fmla="*/ 236928 w 1854201"/>
                <a:gd name="connsiteY6" fmla="*/ 1421540 h 1421540"/>
                <a:gd name="connsiteX7" fmla="*/ 0 w 1854201"/>
                <a:gd name="connsiteY7" fmla="*/ 1184612 h 1421540"/>
                <a:gd name="connsiteX8" fmla="*/ 0 w 1854201"/>
                <a:gd name="connsiteY8" fmla="*/ 236928 h 142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201" h="1421540">
                  <a:moveTo>
                    <a:pt x="0" y="236928"/>
                  </a:moveTo>
                  <a:cubicBezTo>
                    <a:pt x="0" y="106076"/>
                    <a:pt x="106076" y="0"/>
                    <a:pt x="236928" y="0"/>
                  </a:cubicBezTo>
                  <a:lnTo>
                    <a:pt x="1617273" y="0"/>
                  </a:lnTo>
                  <a:cubicBezTo>
                    <a:pt x="1748125" y="0"/>
                    <a:pt x="1854201" y="106076"/>
                    <a:pt x="1854201" y="236928"/>
                  </a:cubicBezTo>
                  <a:lnTo>
                    <a:pt x="1854201" y="1184612"/>
                  </a:lnTo>
                  <a:cubicBezTo>
                    <a:pt x="1854201" y="1315464"/>
                    <a:pt x="1748125" y="1421540"/>
                    <a:pt x="1617273" y="1421540"/>
                  </a:cubicBezTo>
                  <a:lnTo>
                    <a:pt x="236928" y="1421540"/>
                  </a:lnTo>
                  <a:cubicBezTo>
                    <a:pt x="106076" y="1421540"/>
                    <a:pt x="0" y="1315464"/>
                    <a:pt x="0" y="1184612"/>
                  </a:cubicBezTo>
                  <a:lnTo>
                    <a:pt x="0" y="2369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1304" tIns="111304" rIns="111304" bIns="1113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Nuclear Physics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982474" y="4003026"/>
              <a:ext cx="1854201" cy="1421540"/>
            </a:xfrm>
            <a:custGeom>
              <a:avLst/>
              <a:gdLst>
                <a:gd name="connsiteX0" fmla="*/ 0 w 1854201"/>
                <a:gd name="connsiteY0" fmla="*/ 236928 h 1421540"/>
                <a:gd name="connsiteX1" fmla="*/ 236928 w 1854201"/>
                <a:gd name="connsiteY1" fmla="*/ 0 h 1421540"/>
                <a:gd name="connsiteX2" fmla="*/ 1617273 w 1854201"/>
                <a:gd name="connsiteY2" fmla="*/ 0 h 1421540"/>
                <a:gd name="connsiteX3" fmla="*/ 1854201 w 1854201"/>
                <a:gd name="connsiteY3" fmla="*/ 236928 h 1421540"/>
                <a:gd name="connsiteX4" fmla="*/ 1854201 w 1854201"/>
                <a:gd name="connsiteY4" fmla="*/ 1184612 h 1421540"/>
                <a:gd name="connsiteX5" fmla="*/ 1617273 w 1854201"/>
                <a:gd name="connsiteY5" fmla="*/ 1421540 h 1421540"/>
                <a:gd name="connsiteX6" fmla="*/ 236928 w 1854201"/>
                <a:gd name="connsiteY6" fmla="*/ 1421540 h 1421540"/>
                <a:gd name="connsiteX7" fmla="*/ 0 w 1854201"/>
                <a:gd name="connsiteY7" fmla="*/ 1184612 h 1421540"/>
                <a:gd name="connsiteX8" fmla="*/ 0 w 1854201"/>
                <a:gd name="connsiteY8" fmla="*/ 236928 h 142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201" h="1421540">
                  <a:moveTo>
                    <a:pt x="0" y="236928"/>
                  </a:moveTo>
                  <a:cubicBezTo>
                    <a:pt x="0" y="106076"/>
                    <a:pt x="106076" y="0"/>
                    <a:pt x="236928" y="0"/>
                  </a:cubicBezTo>
                  <a:lnTo>
                    <a:pt x="1617273" y="0"/>
                  </a:lnTo>
                  <a:cubicBezTo>
                    <a:pt x="1748125" y="0"/>
                    <a:pt x="1854201" y="106076"/>
                    <a:pt x="1854201" y="236928"/>
                  </a:cubicBezTo>
                  <a:lnTo>
                    <a:pt x="1854201" y="1184612"/>
                  </a:lnTo>
                  <a:cubicBezTo>
                    <a:pt x="1854201" y="1315464"/>
                    <a:pt x="1748125" y="1421540"/>
                    <a:pt x="1617273" y="1421540"/>
                  </a:cubicBezTo>
                  <a:lnTo>
                    <a:pt x="236928" y="1421540"/>
                  </a:lnTo>
                  <a:cubicBezTo>
                    <a:pt x="106076" y="1421540"/>
                    <a:pt x="0" y="1315464"/>
                    <a:pt x="0" y="1184612"/>
                  </a:cubicBezTo>
                  <a:lnTo>
                    <a:pt x="0" y="2369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1304" tIns="111304" rIns="111304" bIns="1113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Basic Energy </a:t>
              </a:r>
              <a:r>
                <a:rPr lang="en-US" sz="1100" dirty="0" smtClean="0"/>
                <a:t>Science</a:t>
              </a: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721099" y="4759321"/>
              <a:ext cx="1854201" cy="1421540"/>
            </a:xfrm>
            <a:custGeom>
              <a:avLst/>
              <a:gdLst>
                <a:gd name="connsiteX0" fmla="*/ 0 w 1854201"/>
                <a:gd name="connsiteY0" fmla="*/ 236928 h 1421540"/>
                <a:gd name="connsiteX1" fmla="*/ 236928 w 1854201"/>
                <a:gd name="connsiteY1" fmla="*/ 0 h 1421540"/>
                <a:gd name="connsiteX2" fmla="*/ 1617273 w 1854201"/>
                <a:gd name="connsiteY2" fmla="*/ 0 h 1421540"/>
                <a:gd name="connsiteX3" fmla="*/ 1854201 w 1854201"/>
                <a:gd name="connsiteY3" fmla="*/ 236928 h 1421540"/>
                <a:gd name="connsiteX4" fmla="*/ 1854201 w 1854201"/>
                <a:gd name="connsiteY4" fmla="*/ 1184612 h 1421540"/>
                <a:gd name="connsiteX5" fmla="*/ 1617273 w 1854201"/>
                <a:gd name="connsiteY5" fmla="*/ 1421540 h 1421540"/>
                <a:gd name="connsiteX6" fmla="*/ 236928 w 1854201"/>
                <a:gd name="connsiteY6" fmla="*/ 1421540 h 1421540"/>
                <a:gd name="connsiteX7" fmla="*/ 0 w 1854201"/>
                <a:gd name="connsiteY7" fmla="*/ 1184612 h 1421540"/>
                <a:gd name="connsiteX8" fmla="*/ 0 w 1854201"/>
                <a:gd name="connsiteY8" fmla="*/ 236928 h 142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201" h="1421540">
                  <a:moveTo>
                    <a:pt x="0" y="236928"/>
                  </a:moveTo>
                  <a:cubicBezTo>
                    <a:pt x="0" y="106076"/>
                    <a:pt x="106076" y="0"/>
                    <a:pt x="236928" y="0"/>
                  </a:cubicBezTo>
                  <a:lnTo>
                    <a:pt x="1617273" y="0"/>
                  </a:lnTo>
                  <a:cubicBezTo>
                    <a:pt x="1748125" y="0"/>
                    <a:pt x="1854201" y="106076"/>
                    <a:pt x="1854201" y="236928"/>
                  </a:cubicBezTo>
                  <a:lnTo>
                    <a:pt x="1854201" y="1184612"/>
                  </a:lnTo>
                  <a:cubicBezTo>
                    <a:pt x="1854201" y="1315464"/>
                    <a:pt x="1748125" y="1421540"/>
                    <a:pt x="1617273" y="1421540"/>
                  </a:cubicBezTo>
                  <a:lnTo>
                    <a:pt x="236928" y="1421540"/>
                  </a:lnTo>
                  <a:cubicBezTo>
                    <a:pt x="106076" y="1421540"/>
                    <a:pt x="0" y="1315464"/>
                    <a:pt x="0" y="1184612"/>
                  </a:cubicBezTo>
                  <a:lnTo>
                    <a:pt x="0" y="2369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1304" tIns="111304" rIns="111304" bIns="1113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Fusion Energy Sciences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396999" y="4048551"/>
              <a:ext cx="1854201" cy="1421540"/>
            </a:xfrm>
            <a:custGeom>
              <a:avLst/>
              <a:gdLst>
                <a:gd name="connsiteX0" fmla="*/ 0 w 1854201"/>
                <a:gd name="connsiteY0" fmla="*/ 236928 h 1421540"/>
                <a:gd name="connsiteX1" fmla="*/ 236928 w 1854201"/>
                <a:gd name="connsiteY1" fmla="*/ 0 h 1421540"/>
                <a:gd name="connsiteX2" fmla="*/ 1617273 w 1854201"/>
                <a:gd name="connsiteY2" fmla="*/ 0 h 1421540"/>
                <a:gd name="connsiteX3" fmla="*/ 1854201 w 1854201"/>
                <a:gd name="connsiteY3" fmla="*/ 236928 h 1421540"/>
                <a:gd name="connsiteX4" fmla="*/ 1854201 w 1854201"/>
                <a:gd name="connsiteY4" fmla="*/ 1184612 h 1421540"/>
                <a:gd name="connsiteX5" fmla="*/ 1617273 w 1854201"/>
                <a:gd name="connsiteY5" fmla="*/ 1421540 h 1421540"/>
                <a:gd name="connsiteX6" fmla="*/ 236928 w 1854201"/>
                <a:gd name="connsiteY6" fmla="*/ 1421540 h 1421540"/>
                <a:gd name="connsiteX7" fmla="*/ 0 w 1854201"/>
                <a:gd name="connsiteY7" fmla="*/ 1184612 h 1421540"/>
                <a:gd name="connsiteX8" fmla="*/ 0 w 1854201"/>
                <a:gd name="connsiteY8" fmla="*/ 236928 h 142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201" h="1421540">
                  <a:moveTo>
                    <a:pt x="0" y="236928"/>
                  </a:moveTo>
                  <a:cubicBezTo>
                    <a:pt x="0" y="106076"/>
                    <a:pt x="106076" y="0"/>
                    <a:pt x="236928" y="0"/>
                  </a:cubicBezTo>
                  <a:lnTo>
                    <a:pt x="1617273" y="0"/>
                  </a:lnTo>
                  <a:cubicBezTo>
                    <a:pt x="1748125" y="0"/>
                    <a:pt x="1854201" y="106076"/>
                    <a:pt x="1854201" y="236928"/>
                  </a:cubicBezTo>
                  <a:lnTo>
                    <a:pt x="1854201" y="1184612"/>
                  </a:lnTo>
                  <a:cubicBezTo>
                    <a:pt x="1854201" y="1315464"/>
                    <a:pt x="1748125" y="1421540"/>
                    <a:pt x="1617273" y="1421540"/>
                  </a:cubicBezTo>
                  <a:lnTo>
                    <a:pt x="236928" y="1421540"/>
                  </a:lnTo>
                  <a:cubicBezTo>
                    <a:pt x="106076" y="1421540"/>
                    <a:pt x="0" y="1315464"/>
                    <a:pt x="0" y="1184612"/>
                  </a:cubicBezTo>
                  <a:lnTo>
                    <a:pt x="0" y="2369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1304" tIns="111304" rIns="111304" bIns="1113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Advanced Scientific Computing Research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396999" y="2092246"/>
              <a:ext cx="1854201" cy="1421540"/>
            </a:xfrm>
            <a:custGeom>
              <a:avLst/>
              <a:gdLst>
                <a:gd name="connsiteX0" fmla="*/ 0 w 1854201"/>
                <a:gd name="connsiteY0" fmla="*/ 236928 h 1421540"/>
                <a:gd name="connsiteX1" fmla="*/ 236928 w 1854201"/>
                <a:gd name="connsiteY1" fmla="*/ 0 h 1421540"/>
                <a:gd name="connsiteX2" fmla="*/ 1617273 w 1854201"/>
                <a:gd name="connsiteY2" fmla="*/ 0 h 1421540"/>
                <a:gd name="connsiteX3" fmla="*/ 1854201 w 1854201"/>
                <a:gd name="connsiteY3" fmla="*/ 236928 h 1421540"/>
                <a:gd name="connsiteX4" fmla="*/ 1854201 w 1854201"/>
                <a:gd name="connsiteY4" fmla="*/ 1184612 h 1421540"/>
                <a:gd name="connsiteX5" fmla="*/ 1617273 w 1854201"/>
                <a:gd name="connsiteY5" fmla="*/ 1421540 h 1421540"/>
                <a:gd name="connsiteX6" fmla="*/ 236928 w 1854201"/>
                <a:gd name="connsiteY6" fmla="*/ 1421540 h 1421540"/>
                <a:gd name="connsiteX7" fmla="*/ 0 w 1854201"/>
                <a:gd name="connsiteY7" fmla="*/ 1184612 h 1421540"/>
                <a:gd name="connsiteX8" fmla="*/ 0 w 1854201"/>
                <a:gd name="connsiteY8" fmla="*/ 236928 h 142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201" h="1421540">
                  <a:moveTo>
                    <a:pt x="0" y="236928"/>
                  </a:moveTo>
                  <a:cubicBezTo>
                    <a:pt x="0" y="106076"/>
                    <a:pt x="106076" y="0"/>
                    <a:pt x="236928" y="0"/>
                  </a:cubicBezTo>
                  <a:lnTo>
                    <a:pt x="1617273" y="0"/>
                  </a:lnTo>
                  <a:cubicBezTo>
                    <a:pt x="1748125" y="0"/>
                    <a:pt x="1854201" y="106076"/>
                    <a:pt x="1854201" y="236928"/>
                  </a:cubicBezTo>
                  <a:lnTo>
                    <a:pt x="1854201" y="1184612"/>
                  </a:lnTo>
                  <a:cubicBezTo>
                    <a:pt x="1854201" y="1315464"/>
                    <a:pt x="1748125" y="1421540"/>
                    <a:pt x="1617273" y="1421540"/>
                  </a:cubicBezTo>
                  <a:lnTo>
                    <a:pt x="236928" y="1421540"/>
                  </a:lnTo>
                  <a:cubicBezTo>
                    <a:pt x="106076" y="1421540"/>
                    <a:pt x="0" y="1315464"/>
                    <a:pt x="0" y="1184612"/>
                  </a:cubicBezTo>
                  <a:lnTo>
                    <a:pt x="0" y="2369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1304" tIns="111304" rIns="111304" bIns="1113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Biological and Environmental Research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pic>
          <p:nvPicPr>
            <p:cNvPr id="8" name="Picture 7" descr="dayabay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74" y="1547043"/>
              <a:ext cx="1250825" cy="673100"/>
            </a:xfrm>
            <a:prstGeom prst="rect">
              <a:avLst/>
            </a:prstGeom>
          </p:spPr>
        </p:pic>
        <p:pic>
          <p:nvPicPr>
            <p:cNvPr id="9" name="Picture 8" descr="instrument_amo_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953" y="4501880"/>
              <a:ext cx="1319947" cy="697411"/>
            </a:xfrm>
            <a:prstGeom prst="rect">
              <a:avLst/>
            </a:prstGeom>
          </p:spPr>
        </p:pic>
        <p:pic>
          <p:nvPicPr>
            <p:cNvPr id="10" name="Picture 9" descr="Screen Shot 2014-04-30 at 3.24.3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23" y="4646094"/>
              <a:ext cx="1459660" cy="580179"/>
            </a:xfrm>
            <a:prstGeom prst="rect">
              <a:avLst/>
            </a:prstGeom>
          </p:spPr>
        </p:pic>
        <p:pic>
          <p:nvPicPr>
            <p:cNvPr id="12" name="Picture 11" descr="Screen Shot 2014-04-30 at 3.30.12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582" y="2606780"/>
              <a:ext cx="1192946" cy="709920"/>
            </a:xfrm>
            <a:prstGeom prst="rect">
              <a:avLst/>
            </a:prstGeom>
          </p:spPr>
        </p:pic>
        <p:pic>
          <p:nvPicPr>
            <p:cNvPr id="13" name="Picture 12" descr="Screen Shot 2014-04-30 at 3.33.45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335" y="5270500"/>
              <a:ext cx="1317264" cy="704352"/>
            </a:xfrm>
            <a:prstGeom prst="rect">
              <a:avLst/>
            </a:prstGeom>
          </p:spPr>
        </p:pic>
      </p:grpSp>
      <p:pic>
        <p:nvPicPr>
          <p:cNvPr id="30" name="Picture 29" descr="RGB_Color-Seal_Green-Mark_SC_Vertic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688165"/>
            <a:ext cx="3101843" cy="100422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70766" y="1888171"/>
            <a:ext cx="13491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Photo courtesy of LBL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8057" y="5167351"/>
            <a:ext cx="13491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Photo courtesy of LBL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66785" y="5119116"/>
            <a:ext cx="13491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Photo courtesy of SLAC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0766" y="5948617"/>
            <a:ext cx="13491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Photo courtesy of  PPPL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66244" y="3037780"/>
            <a:ext cx="13491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Photo courtesy of NIST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7" name="Picture 36" descr="7030753919_89b7bd486b_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0227" y="1883837"/>
            <a:ext cx="648547" cy="16255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28057" y="3012380"/>
            <a:ext cx="13491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Photo courtesy of JGI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9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72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7099300" cy="1143000"/>
          </a:xfrm>
        </p:spPr>
        <p:txBody>
          <a:bodyPr/>
          <a:lstStyle/>
          <a:p>
            <a:r>
              <a:rPr lang="en-US" sz="3200" dirty="0" smtClean="0"/>
              <a:t>Firewall Performance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01"/>
            <a:ext cx="8229600" cy="3106000"/>
          </a:xfrm>
        </p:spPr>
        <p:txBody>
          <a:bodyPr/>
          <a:lstStyle/>
          <a:p>
            <a:r>
              <a:rPr lang="en-US" dirty="0" smtClean="0"/>
              <a:t>Observed performance, via perfSONAR, through a firewall: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Observed performance, via perfSONAR, bypassing firewall:</a:t>
            </a:r>
          </a:p>
        </p:txBody>
      </p:sp>
      <p:pic>
        <p:nvPicPr>
          <p:cNvPr id="6" name="Picture 1" descr="20121108-Brown1-CU_1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33" y="1445912"/>
            <a:ext cx="6173767" cy="20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20121108-Brown2-CU_1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33" y="4050500"/>
            <a:ext cx="6173767" cy="200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66699" y="2180772"/>
            <a:ext cx="2513033" cy="97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kern="600" dirty="0" smtClean="0">
                <a:solidFill>
                  <a:srgbClr val="FF0000"/>
                </a:solidFill>
              </a:rPr>
              <a:t>     Almost 20 times</a:t>
            </a:r>
            <a:r>
              <a:rPr lang="en-US" kern="600" dirty="0">
                <a:solidFill>
                  <a:srgbClr val="FF0000"/>
                </a:solidFill>
              </a:rPr>
              <a:t> </a:t>
            </a:r>
            <a:r>
              <a:rPr lang="en-US" kern="600" dirty="0" smtClean="0">
                <a:solidFill>
                  <a:srgbClr val="FF0000"/>
                </a:solidFill>
              </a:rPr>
              <a:t>slower through the firewall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9400" y="4382635"/>
            <a:ext cx="2848769" cy="14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kern="600" dirty="0" smtClean="0">
                <a:solidFill>
                  <a:srgbClr val="FF0000"/>
                </a:solidFill>
              </a:rPr>
              <a:t>     Huge improvement without the firewall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5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 bwMode="auto">
          <a:xfrm>
            <a:off x="7239000" y="657039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87057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What’s Inside Your Firewall?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440"/>
            <a:ext cx="8510426" cy="48863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Vendor: “but wait </a:t>
            </a:r>
            <a:r>
              <a:rPr lang="en-US" sz="2200" dirty="0"/>
              <a:t>– we don’t do this anymore!”</a:t>
            </a:r>
          </a:p>
          <a:p>
            <a:pPr lvl="1"/>
            <a:r>
              <a:rPr lang="en-US" dirty="0"/>
              <a:t>It is true that </a:t>
            </a:r>
            <a:r>
              <a:rPr lang="en-US" dirty="0" smtClean="0"/>
              <a:t>vendors </a:t>
            </a:r>
            <a:r>
              <a:rPr lang="en-US" dirty="0"/>
              <a:t>are working toward line-rate 10G firewalls, and some may even have them </a:t>
            </a:r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10GE has </a:t>
            </a:r>
            <a:r>
              <a:rPr lang="en-US" dirty="0"/>
              <a:t>been deployed in science environments for over 10 </a:t>
            </a:r>
            <a:r>
              <a:rPr lang="en-US" dirty="0" smtClean="0"/>
              <a:t>years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irewall internals have only recently started to catch up with the 10G world</a:t>
            </a:r>
            <a:endParaRPr lang="en-US" dirty="0"/>
          </a:p>
          <a:p>
            <a:pPr lvl="1"/>
            <a:r>
              <a:rPr lang="en-US" dirty="0"/>
              <a:t>100GE is being deployed now, 40Gbps host interfaces are available </a:t>
            </a:r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Firewalls are behind again</a:t>
            </a:r>
            <a:endParaRPr lang="en-US" dirty="0"/>
          </a:p>
          <a:p>
            <a:r>
              <a:rPr lang="en-US" sz="2200" dirty="0" smtClean="0"/>
              <a:t>In general, IT shops want to get 5+ years out of a firewall purchase</a:t>
            </a:r>
          </a:p>
          <a:p>
            <a:pPr lvl="1"/>
            <a:r>
              <a:rPr lang="en-US" sz="2100" dirty="0" smtClean="0"/>
              <a:t>This often means that the firewall is years behind the technology curve</a:t>
            </a:r>
          </a:p>
          <a:p>
            <a:pPr lvl="1"/>
            <a:r>
              <a:rPr lang="en-US" sz="2100" dirty="0" smtClean="0"/>
              <a:t>Whatever you deploy now, that’s the hardware feature set you get</a:t>
            </a:r>
          </a:p>
          <a:p>
            <a:pPr lvl="1"/>
            <a:r>
              <a:rPr lang="en-US" sz="2100" dirty="0" smtClean="0"/>
              <a:t>When a new science project tries to deploy data-intensive resources, they get whatever feature set was purchased several years ago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98155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Firewall State Table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firewalls use a state table to improve performance</a:t>
            </a:r>
          </a:p>
          <a:p>
            <a:pPr lvl="1"/>
            <a:r>
              <a:rPr lang="en-US" dirty="0" smtClean="0"/>
              <a:t>State table lookup is fast</a:t>
            </a:r>
          </a:p>
          <a:p>
            <a:pPr lvl="1"/>
            <a:r>
              <a:rPr lang="en-US" dirty="0" smtClean="0"/>
              <a:t>No need to process entire </a:t>
            </a:r>
            <a:r>
              <a:rPr lang="en-US" dirty="0" err="1" smtClean="0"/>
              <a:t>ruleset</a:t>
            </a:r>
            <a:r>
              <a:rPr lang="en-US" dirty="0" smtClean="0"/>
              <a:t> for every packet</a:t>
            </a:r>
          </a:p>
          <a:p>
            <a:pPr lvl="1"/>
            <a:r>
              <a:rPr lang="en-US" dirty="0" smtClean="0"/>
              <a:t>Also allows session tracking (e.g. TCP sequence numbers)</a:t>
            </a:r>
          </a:p>
          <a:p>
            <a:r>
              <a:rPr lang="en-US" sz="2400" dirty="0" smtClean="0"/>
              <a:t>State table built dynamically</a:t>
            </a:r>
          </a:p>
          <a:p>
            <a:pPr lvl="1"/>
            <a:r>
              <a:rPr lang="en-US" dirty="0" smtClean="0"/>
              <a:t>Incoming packets are matched against the state table</a:t>
            </a:r>
          </a:p>
          <a:p>
            <a:pPr lvl="1"/>
            <a:r>
              <a:rPr lang="en-US" dirty="0" smtClean="0"/>
              <a:t>If no state table entry, go to the </a:t>
            </a:r>
            <a:r>
              <a:rPr lang="en-US" dirty="0" err="1" smtClean="0"/>
              <a:t>ruleset</a:t>
            </a:r>
            <a:endParaRPr lang="en-US" dirty="0" smtClean="0"/>
          </a:p>
          <a:p>
            <a:pPr lvl="1"/>
            <a:r>
              <a:rPr lang="en-US" dirty="0" smtClean="0"/>
              <a:t>If permitted by </a:t>
            </a:r>
            <a:r>
              <a:rPr lang="en-US" dirty="0" err="1" smtClean="0"/>
              <a:t>ruleset</a:t>
            </a:r>
            <a:r>
              <a:rPr lang="en-US" dirty="0" smtClean="0"/>
              <a:t>, create state table entry</a:t>
            </a:r>
          </a:p>
          <a:p>
            <a:pPr lvl="1"/>
            <a:r>
              <a:rPr lang="en-US" dirty="0" smtClean="0"/>
              <a:t>Remove state table entry after observing connection teardown</a:t>
            </a:r>
          </a:p>
          <a:p>
            <a:r>
              <a:rPr lang="en-US" sz="2400" dirty="0" smtClean="0"/>
              <a:t>Semantically similar to punt-and-switch model of traffic forwarding used on many older routers</a:t>
            </a:r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90896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State Table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88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 state table is not pruned, it will overflow</a:t>
            </a:r>
          </a:p>
          <a:p>
            <a:pPr lvl="1"/>
            <a:r>
              <a:rPr lang="en-US" dirty="0" smtClean="0"/>
              <a:t>Not all connections close cleanly</a:t>
            </a:r>
          </a:p>
          <a:p>
            <a:pPr lvl="2"/>
            <a:r>
              <a:rPr lang="en-US" dirty="0" smtClean="0"/>
              <a:t>I shut my laptop and go to a meeting</a:t>
            </a:r>
          </a:p>
          <a:p>
            <a:pPr lvl="2"/>
            <a:r>
              <a:rPr lang="en-US" dirty="0" smtClean="0"/>
              <a:t>Software crashes happen</a:t>
            </a:r>
          </a:p>
          <a:p>
            <a:pPr lvl="1"/>
            <a:r>
              <a:rPr lang="en-US" dirty="0" smtClean="0"/>
              <a:t>Some attacks try to fill state tables</a:t>
            </a:r>
          </a:p>
          <a:p>
            <a:r>
              <a:rPr lang="en-US" dirty="0" smtClean="0"/>
              <a:t>Solution: put a timer on state table entries</a:t>
            </a:r>
          </a:p>
          <a:p>
            <a:pPr lvl="1"/>
            <a:r>
              <a:rPr lang="en-US" dirty="0" smtClean="0"/>
              <a:t>When a packet matches the state table entry, update the timer</a:t>
            </a:r>
          </a:p>
          <a:p>
            <a:pPr lvl="1"/>
            <a:r>
              <a:rPr lang="en-US" dirty="0" smtClean="0"/>
              <a:t>If the timer expires, delete the state table entry</a:t>
            </a:r>
            <a:endParaRPr lang="en-US" dirty="0"/>
          </a:p>
          <a:p>
            <a:r>
              <a:rPr lang="en-US" dirty="0" smtClean="0"/>
              <a:t>What if I just pause for a few minutes?</a:t>
            </a:r>
          </a:p>
          <a:p>
            <a:pPr lvl="1"/>
            <a:r>
              <a:rPr lang="en-US" dirty="0" smtClean="0"/>
              <a:t>This turns out to be a problem – state table timers are typically in the 5-15 minute range, while host </a:t>
            </a:r>
            <a:r>
              <a:rPr lang="en-US" dirty="0" err="1" smtClean="0"/>
              <a:t>keepalive</a:t>
            </a:r>
            <a:r>
              <a:rPr lang="en-US" dirty="0" smtClean="0"/>
              <a:t> timers are 2 hours</a:t>
            </a:r>
          </a:p>
          <a:p>
            <a:pPr lvl="1"/>
            <a:r>
              <a:rPr lang="en-US" dirty="0" smtClean="0"/>
              <a:t>If a connection pauses (e.g. control channel waits for a large transfer), the firewall will delete the state table entry from under it – the control connection now hangs</a:t>
            </a:r>
          </a:p>
          <a:p>
            <a:pPr lvl="1"/>
            <a:r>
              <a:rPr lang="en-US" dirty="0" smtClean="0"/>
              <a:t>We have seen this in production environments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73552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57176"/>
            <a:ext cx="7810500" cy="1143000"/>
          </a:xfrm>
        </p:spPr>
        <p:txBody>
          <a:bodyPr/>
          <a:lstStyle/>
          <a:p>
            <a:r>
              <a:rPr lang="en-US" sz="3200" dirty="0" smtClean="0"/>
              <a:t>Firewall Capabilities and Science Traffic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954"/>
            <a:ext cx="8229600" cy="4937569"/>
          </a:xfrm>
        </p:spPr>
        <p:txBody>
          <a:bodyPr>
            <a:normAutofit/>
          </a:bodyPr>
          <a:lstStyle/>
          <a:p>
            <a:r>
              <a:rPr lang="en-US" dirty="0" smtClean="0"/>
              <a:t>Firewalls have a lot of sophistication in an enterprise setting</a:t>
            </a:r>
          </a:p>
          <a:p>
            <a:pPr lvl="1"/>
            <a:r>
              <a:rPr lang="en-US" dirty="0" smtClean="0"/>
              <a:t>Application layer protocol analysis (HTTP, POP, MSRPC, etc.)</a:t>
            </a:r>
          </a:p>
          <a:p>
            <a:pPr lvl="1"/>
            <a:r>
              <a:rPr lang="en-US" dirty="0" smtClean="0"/>
              <a:t>Built-in VPN servers</a:t>
            </a:r>
          </a:p>
          <a:p>
            <a:pPr lvl="1"/>
            <a:r>
              <a:rPr lang="en-US" dirty="0" smtClean="0"/>
              <a:t>User awareness</a:t>
            </a:r>
          </a:p>
          <a:p>
            <a:r>
              <a:rPr lang="en-US" dirty="0" smtClean="0"/>
              <a:t>Data-intensive science flows typically don’t match this profile</a:t>
            </a:r>
          </a:p>
          <a:p>
            <a:pPr lvl="1"/>
            <a:r>
              <a:rPr lang="en-US" dirty="0" smtClean="0"/>
              <a:t>Common case – data on filesystem A needs to be on filesystem Z</a:t>
            </a:r>
          </a:p>
          <a:p>
            <a:pPr lvl="2"/>
            <a:r>
              <a:rPr lang="en-US" dirty="0" smtClean="0"/>
              <a:t>Data transfer tool verifies credentials over an encrypted channel</a:t>
            </a:r>
          </a:p>
          <a:p>
            <a:pPr lvl="2"/>
            <a:r>
              <a:rPr lang="en-US" dirty="0" smtClean="0"/>
              <a:t>Then open a socket or set of sockets, and send data until done (1TB, 10TB, 100TB, …)</a:t>
            </a:r>
          </a:p>
          <a:p>
            <a:pPr lvl="1"/>
            <a:r>
              <a:rPr lang="en-US" dirty="0" smtClean="0"/>
              <a:t>One workflow can use 10% to 50% or more of a 10G network link</a:t>
            </a:r>
          </a:p>
          <a:p>
            <a:r>
              <a:rPr lang="en-US" dirty="0" smtClean="0"/>
              <a:t>Do we have to use a firewall?</a:t>
            </a:r>
          </a:p>
          <a:p>
            <a:pPr lvl="1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83138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Firewalls As Access Lists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88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you ask a firewall administrator to allow data transfers through the firewall, what do they ask for?</a:t>
            </a:r>
          </a:p>
          <a:p>
            <a:pPr lvl="1"/>
            <a:r>
              <a:rPr lang="en-US" dirty="0" smtClean="0"/>
              <a:t>IP address of your host</a:t>
            </a:r>
          </a:p>
          <a:p>
            <a:pPr lvl="1"/>
            <a:r>
              <a:rPr lang="en-US" dirty="0" smtClean="0"/>
              <a:t>IP address of the remote host</a:t>
            </a:r>
          </a:p>
          <a:p>
            <a:pPr lvl="1"/>
            <a:r>
              <a:rPr lang="en-US" dirty="0" smtClean="0"/>
              <a:t>Port range</a:t>
            </a:r>
          </a:p>
          <a:p>
            <a:pPr lvl="1"/>
            <a:r>
              <a:rPr lang="en-US" b="1" i="1" dirty="0" smtClean="0"/>
              <a:t>That looks like an ACL to me!</a:t>
            </a:r>
          </a:p>
          <a:p>
            <a:r>
              <a:rPr lang="en-US" sz="2400" dirty="0" smtClean="0"/>
              <a:t>No special config for advanced protocol analysis – just address/port</a:t>
            </a:r>
          </a:p>
          <a:p>
            <a:r>
              <a:rPr lang="en-US" sz="2400" dirty="0" smtClean="0"/>
              <a:t>Router ACLs are better than firewalls at address/</a:t>
            </a:r>
            <a:r>
              <a:rPr lang="en-US" sz="2400" smtClean="0"/>
              <a:t>port filtering</a:t>
            </a:r>
            <a:endParaRPr lang="en-US" sz="2400" dirty="0" smtClean="0"/>
          </a:p>
          <a:p>
            <a:pPr lvl="1"/>
            <a:r>
              <a:rPr lang="en-US" dirty="0" smtClean="0"/>
              <a:t>ACL capabilities are typically built into the router</a:t>
            </a:r>
          </a:p>
          <a:p>
            <a:pPr lvl="1"/>
            <a:r>
              <a:rPr lang="en-US" dirty="0" smtClean="0"/>
              <a:t>Router ACLs typically do not drop traffic permitted by policy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85582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Security Without Firewalls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88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intensive science traffic interacts poorly with firewalls</a:t>
            </a:r>
          </a:p>
          <a:p>
            <a:r>
              <a:rPr lang="en-US" sz="2400" dirty="0" smtClean="0"/>
              <a:t>Does this mean we ignore security?  </a:t>
            </a:r>
            <a:r>
              <a:rPr lang="en-US" sz="2400" b="1" i="1" dirty="0" smtClean="0"/>
              <a:t>NO!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b="1" dirty="0" smtClean="0"/>
              <a:t>must</a:t>
            </a:r>
            <a:r>
              <a:rPr lang="en-US" sz="2400" dirty="0" smtClean="0"/>
              <a:t> protect our systems</a:t>
            </a:r>
          </a:p>
          <a:p>
            <a:pPr lvl="1"/>
            <a:r>
              <a:rPr lang="en-US" sz="2400" dirty="0" smtClean="0"/>
              <a:t>We just need to find a way to do security that does not prevent us from getting the science done</a:t>
            </a:r>
          </a:p>
          <a:p>
            <a:r>
              <a:rPr lang="en-US" sz="2400" b="1" i="1" dirty="0" smtClean="0"/>
              <a:t>Key point – security policies and mechanisms that protect the Science DMZ should be implemented so that they do not compromise performance</a:t>
            </a:r>
            <a:endParaRPr lang="en-US" sz="2400" b="1" i="1" dirty="0"/>
          </a:p>
          <a:p>
            <a:r>
              <a:rPr lang="en-US" sz="2400" dirty="0"/>
              <a:t>Traffic permitted by policy should not experience performance impact as a result of the application of policy</a:t>
            </a:r>
          </a:p>
          <a:p>
            <a:endParaRPr lang="en-US" sz="2400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66958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If Not Firewalls, Then What?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Remember – the goal is to protect systems in a way that allows the science mission to succeed</a:t>
            </a:r>
          </a:p>
          <a:p>
            <a:pPr>
              <a:buFont typeface="Arial"/>
              <a:buChar char="•"/>
            </a:pPr>
            <a:r>
              <a:rPr lang="en-US" sz="2400" dirty="0"/>
              <a:t>I like something I heard at NERSC – paraphrasing: “Security controls should enhance the utility of science infrastructure.</a:t>
            </a:r>
            <a:r>
              <a:rPr lang="en-US" sz="2400" dirty="0" smtClean="0"/>
              <a:t>”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There are multiple ways to solve this – some are technical, and some are organizational/sociological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I’m not going to lie to you – this is harder than just putting up a firewall and closing your eyes</a:t>
            </a:r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8568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Technical Capabilities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277"/>
            <a:ext cx="8229600" cy="506888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Intrusion Detection Systems (IDS)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example is Bro </a:t>
            </a:r>
            <a:r>
              <a:rPr lang="en-US" dirty="0" smtClean="0"/>
              <a:t>–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://bro-</a:t>
            </a:r>
            <a:r>
              <a:rPr lang="en-US" dirty="0" smtClean="0">
                <a:hlinkClick r:id="rId2"/>
              </a:rPr>
              <a:t>ids.org/</a:t>
            </a:r>
            <a:endParaRPr lang="en-US" dirty="0" smtClean="0"/>
          </a:p>
          <a:p>
            <a:pPr lvl="1"/>
            <a:r>
              <a:rPr lang="en-US" dirty="0" smtClean="0"/>
              <a:t>Bro is high-performance and battle-tested</a:t>
            </a:r>
          </a:p>
          <a:p>
            <a:pPr lvl="2"/>
            <a:r>
              <a:rPr lang="en-US" sz="1800" dirty="0" smtClean="0"/>
              <a:t>Bro protects several high-performance national assets</a:t>
            </a:r>
          </a:p>
          <a:p>
            <a:pPr lvl="2"/>
            <a:r>
              <a:rPr lang="en-US" sz="1800" dirty="0" smtClean="0"/>
              <a:t>Bro can be scaled with clustering: </a:t>
            </a:r>
            <a:r>
              <a:rPr lang="en-US" sz="1800" dirty="0">
                <a:hlinkClick r:id="rId3"/>
              </a:rPr>
              <a:t>http://www.bro-ids.org/documentation/</a:t>
            </a:r>
            <a:r>
              <a:rPr lang="en-US" sz="1800" dirty="0" smtClean="0">
                <a:hlinkClick r:id="rId3"/>
              </a:rPr>
              <a:t>cluster.html</a:t>
            </a:r>
            <a:endParaRPr lang="en-US" sz="1800" dirty="0" smtClean="0"/>
          </a:p>
          <a:p>
            <a:pPr lvl="1"/>
            <a:r>
              <a:rPr lang="en-US" dirty="0" smtClean="0"/>
              <a:t>Other IDS solutions are available also</a:t>
            </a:r>
            <a:endParaRPr lang="en-US" dirty="0"/>
          </a:p>
          <a:p>
            <a:r>
              <a:rPr lang="en-US" sz="2400" dirty="0" smtClean="0"/>
              <a:t>Netflow and IPFIX can provide intelligence, but not filtering</a:t>
            </a:r>
          </a:p>
          <a:p>
            <a:r>
              <a:rPr lang="en-US" sz="2400" dirty="0" err="1" smtClean="0"/>
              <a:t>Openflow</a:t>
            </a:r>
            <a:r>
              <a:rPr lang="en-US" sz="2400" dirty="0" smtClean="0"/>
              <a:t> and SDN</a:t>
            </a:r>
            <a:endParaRPr lang="en-US" sz="2400" dirty="0"/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Openflow</a:t>
            </a:r>
            <a:r>
              <a:rPr lang="en-US" dirty="0" smtClean="0"/>
              <a:t> to control access to a network-based service seems pretty obvious</a:t>
            </a:r>
            <a:endParaRPr lang="en-US" dirty="0"/>
          </a:p>
          <a:p>
            <a:pPr lvl="1"/>
            <a:r>
              <a:rPr lang="en-US" dirty="0" smtClean="0"/>
              <a:t>This could significantly reduce the attack surface for any authenticated network service</a:t>
            </a:r>
          </a:p>
          <a:p>
            <a:pPr lvl="1"/>
            <a:r>
              <a:rPr lang="en-US" dirty="0" smtClean="0"/>
              <a:t>This would only work if the </a:t>
            </a:r>
            <a:r>
              <a:rPr lang="en-US" dirty="0" err="1" smtClean="0"/>
              <a:t>Openflow</a:t>
            </a:r>
            <a:r>
              <a:rPr lang="en-US" dirty="0" smtClean="0"/>
              <a:t> device had a robust data plane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19693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Technical Capabilities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90"/>
            <a:ext cx="8229600" cy="48863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Aggressive access lists</a:t>
            </a:r>
          </a:p>
          <a:p>
            <a:pPr lvl="1"/>
            <a:r>
              <a:rPr lang="en-US" dirty="0" smtClean="0"/>
              <a:t>More useful with project-specific DTNs</a:t>
            </a:r>
          </a:p>
          <a:p>
            <a:pPr lvl="1"/>
            <a:r>
              <a:rPr lang="en-US" dirty="0" smtClean="0"/>
              <a:t>If the purpose of the DTN is to exchange data with a small set of remote collaborators, the ACL is pretty easy to write</a:t>
            </a:r>
          </a:p>
          <a:p>
            <a:pPr lvl="1"/>
            <a:r>
              <a:rPr lang="en-US" dirty="0" smtClean="0"/>
              <a:t>Large-scale data distribution servers are hard to handle this way (but then, the firewall </a:t>
            </a:r>
            <a:r>
              <a:rPr lang="en-US" dirty="0" err="1" smtClean="0"/>
              <a:t>ruleset</a:t>
            </a:r>
            <a:r>
              <a:rPr lang="en-US" dirty="0" smtClean="0"/>
              <a:t> for such a service would be pretty open too)</a:t>
            </a:r>
          </a:p>
          <a:p>
            <a:r>
              <a:rPr lang="en-US" sz="2400" dirty="0" smtClean="0"/>
              <a:t>Limitation of the application set</a:t>
            </a:r>
          </a:p>
          <a:p>
            <a:pPr lvl="1"/>
            <a:r>
              <a:rPr lang="en-US" dirty="0"/>
              <a:t>One of the reasons to limit the application set in the Science DMZ is to make it easier to protect</a:t>
            </a:r>
          </a:p>
          <a:p>
            <a:pPr lvl="1"/>
            <a:r>
              <a:rPr lang="en-US" dirty="0" smtClean="0"/>
              <a:t>Keep desktop applications off the DTN (and watch for them anyway using logging, </a:t>
            </a:r>
            <a:r>
              <a:rPr lang="en-US" dirty="0" err="1" smtClean="0"/>
              <a:t>netflow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– take violations seriously)</a:t>
            </a:r>
          </a:p>
          <a:p>
            <a:pPr lvl="1"/>
            <a:r>
              <a:rPr lang="en-US" dirty="0" smtClean="0"/>
              <a:t>This requires collaboration between people – networking, security, systems, and scientists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32936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Traditional “Big Science”</a:t>
            </a:r>
            <a:endParaRPr lang="en-US" sz="4000" dirty="0"/>
          </a:p>
        </p:txBody>
      </p:sp>
      <p:pic>
        <p:nvPicPr>
          <p:cNvPr id="6" name="Content Placeholder 5" descr="new-type-baryon-particle-found-large-hadron-collider_52366_600x4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49556" y="1290878"/>
            <a:ext cx="8900084" cy="427692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Collaboration Within The Organization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948"/>
            <a:ext cx="8229600" cy="500115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All stakeholders should collaborate on Science DMZ design, policy, and enforcement</a:t>
            </a:r>
          </a:p>
          <a:p>
            <a:r>
              <a:rPr lang="en-US" sz="2600" dirty="0" smtClean="0"/>
              <a:t>The security people have to be on board</a:t>
            </a:r>
          </a:p>
          <a:p>
            <a:pPr lvl="1"/>
            <a:r>
              <a:rPr lang="en-US" dirty="0" smtClean="0"/>
              <a:t>Remember: security people already have political cover – it’s called the firewall</a:t>
            </a:r>
          </a:p>
          <a:p>
            <a:pPr lvl="1"/>
            <a:r>
              <a:rPr lang="en-US" dirty="0" smtClean="0"/>
              <a:t>If a host gets compromised, the security officer can say they did their due diligence because there was a firewall in place</a:t>
            </a:r>
          </a:p>
          <a:p>
            <a:pPr lvl="1"/>
            <a:r>
              <a:rPr lang="en-US" dirty="0" smtClean="0"/>
              <a:t>If the deployment of a Science DMZ is going to jeopardize the job of the security officer, expect pushback</a:t>
            </a:r>
          </a:p>
          <a:p>
            <a:r>
              <a:rPr lang="en-US" sz="2600" dirty="0" smtClean="0"/>
              <a:t>The Science DMZ is a strategic asset, and should be understood by the strategic thinkers in the organization</a:t>
            </a:r>
          </a:p>
          <a:p>
            <a:pPr lvl="1"/>
            <a:r>
              <a:rPr lang="en-US" dirty="0" smtClean="0"/>
              <a:t>Changes in security models</a:t>
            </a:r>
          </a:p>
          <a:p>
            <a:pPr lvl="1"/>
            <a:r>
              <a:rPr lang="en-US" dirty="0" smtClean="0"/>
              <a:t>Changes in operational models</a:t>
            </a:r>
          </a:p>
          <a:p>
            <a:pPr lvl="1"/>
            <a:r>
              <a:rPr lang="en-US" dirty="0" smtClean="0"/>
              <a:t>Enhanced ability to compete for funding</a:t>
            </a:r>
          </a:p>
          <a:p>
            <a:pPr lvl="1"/>
            <a:r>
              <a:rPr lang="en-US" dirty="0" smtClean="0"/>
              <a:t>Increased institutional capability – greater science output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60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303963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2014,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89256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vs. Science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Stark difference in behavior</a:t>
            </a:r>
          </a:p>
          <a:p>
            <a:r>
              <a:rPr lang="en-US" dirty="0" smtClean="0"/>
              <a:t>Commodity traffic</a:t>
            </a:r>
          </a:p>
          <a:p>
            <a:pPr lvl="1"/>
            <a:r>
              <a:rPr lang="en-US" dirty="0" smtClean="0"/>
              <a:t>When there are eyeballs, there is traffic</a:t>
            </a:r>
          </a:p>
          <a:p>
            <a:pPr lvl="1"/>
            <a:r>
              <a:rPr lang="en-US" dirty="0" smtClean="0"/>
              <a:t>No eyeballs, no traffic</a:t>
            </a:r>
          </a:p>
          <a:p>
            <a:pPr lvl="1"/>
            <a:r>
              <a:rPr lang="en-US" dirty="0" smtClean="0"/>
              <a:t>Web, email, etc.</a:t>
            </a:r>
          </a:p>
          <a:p>
            <a:pPr lvl="1"/>
            <a:r>
              <a:rPr lang="en-US" dirty="0" smtClean="0"/>
              <a:t>Many, many, many mouse flows</a:t>
            </a:r>
          </a:p>
          <a:p>
            <a:r>
              <a:rPr lang="en-US" dirty="0" smtClean="0"/>
              <a:t>Science traffic</a:t>
            </a:r>
          </a:p>
          <a:p>
            <a:pPr lvl="1"/>
            <a:r>
              <a:rPr lang="en-US" dirty="0" smtClean="0"/>
              <a:t>When there is data to move, there is traffic</a:t>
            </a:r>
          </a:p>
          <a:p>
            <a:pPr lvl="1"/>
            <a:r>
              <a:rPr lang="en-US" dirty="0" smtClean="0"/>
              <a:t>Science facilities run 24x7</a:t>
            </a:r>
          </a:p>
          <a:p>
            <a:pPr lvl="1"/>
            <a:r>
              <a:rPr lang="en-US" dirty="0" smtClean="0"/>
              <a:t>Small number of elephant flows</a:t>
            </a:r>
          </a:p>
          <a:p>
            <a:pPr lvl="1"/>
            <a:r>
              <a:rPr lang="en-US" dirty="0" smtClean="0"/>
              <a:t>Individual workflows are sometimes visible in aggregate statistics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7099300" cy="728662"/>
          </a:xfrm>
        </p:spPr>
        <p:txBody>
          <a:bodyPr/>
          <a:lstStyle/>
          <a:p>
            <a:r>
              <a:rPr lang="en-US" dirty="0" smtClean="0"/>
              <a:t>Security Footprint of a Globus Transfer</a:t>
            </a:r>
            <a:endParaRPr lang="en-US" dirty="0"/>
          </a:p>
        </p:txBody>
      </p:sp>
      <p:pic>
        <p:nvPicPr>
          <p:cNvPr id="6" name="Content Placeholder 5" descr="globus-workflow-v5-sized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1" r="-10173"/>
          <a:stretch/>
        </p:blipFill>
        <p:spPr>
          <a:xfrm>
            <a:off x="963708" y="705982"/>
            <a:ext cx="7340600" cy="58673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1/12/15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3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7099300" cy="627062"/>
          </a:xfrm>
        </p:spPr>
        <p:txBody>
          <a:bodyPr/>
          <a:lstStyle/>
          <a:p>
            <a:r>
              <a:rPr lang="en-US" dirty="0"/>
              <a:t>Security Footprint of a Globus </a:t>
            </a:r>
            <a:r>
              <a:rPr lang="en-US" dirty="0" smtClean="0"/>
              <a:t>DTN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1/12/15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61571" y="5855443"/>
            <a:ext cx="1333117" cy="780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globus-workflow-single-dtn-filt-table-v7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/>
          <a:stretch/>
        </p:blipFill>
        <p:spPr>
          <a:xfrm>
            <a:off x="465088" y="683272"/>
            <a:ext cx="8229600" cy="5953125"/>
          </a:xfrm>
        </p:spPr>
      </p:pic>
    </p:spTree>
    <p:extLst>
      <p:ext uri="{BB962C8B-B14F-4D97-AF65-F5344CB8AC3E}">
        <p14:creationId xmlns:p14="http://schemas.microsoft.com/office/powerpoint/2010/main" val="330486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Big Science Now Comes in Small Packages</a:t>
            </a:r>
            <a:endParaRPr lang="en-US" dirty="0"/>
          </a:p>
        </p:txBody>
      </p:sp>
      <p:pic>
        <p:nvPicPr>
          <p:cNvPr id="11" name="Picture 10" descr="XBD200903-00055-04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9" y="3406401"/>
            <a:ext cx="2590800" cy="1727200"/>
          </a:xfrm>
          <a:prstGeom prst="rect">
            <a:avLst/>
          </a:prstGeom>
        </p:spPr>
      </p:pic>
      <p:pic>
        <p:nvPicPr>
          <p:cNvPr id="8" name="Picture 7" descr="nanopor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8" y="1666594"/>
            <a:ext cx="2590801" cy="1739807"/>
          </a:xfrm>
          <a:prstGeom prst="rect">
            <a:avLst/>
          </a:prstGeom>
        </p:spPr>
      </p:pic>
      <p:pic>
        <p:nvPicPr>
          <p:cNvPr id="13" name="Picture 12" descr="instrument_amo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99" y="1666594"/>
            <a:ext cx="4926677" cy="3467007"/>
          </a:xfrm>
          <a:prstGeom prst="rect">
            <a:avLst/>
          </a:prstGeom>
        </p:spPr>
      </p:pic>
      <p:pic>
        <p:nvPicPr>
          <p:cNvPr id="10" name="Picture 9" descr="2013-05-beamcloc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3" y="1083924"/>
            <a:ext cx="8875767" cy="500046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7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3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ESnet?</a:t>
            </a:r>
          </a:p>
          <a:p>
            <a:pPr lvl="1"/>
            <a:r>
              <a:rPr lang="en-US" dirty="0" smtClean="0"/>
              <a:t>Overview &amp; Mission</a:t>
            </a:r>
          </a:p>
          <a:p>
            <a:pPr lvl="1"/>
            <a:r>
              <a:rPr lang="en-US" dirty="0" smtClean="0"/>
              <a:t>Scientific Drivers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Science DMZ context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Where we are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 would you build a Science DMZ?</a:t>
            </a:r>
          </a:p>
          <a:p>
            <a:r>
              <a:rPr lang="en-US" dirty="0" smtClean="0"/>
              <a:t>Success factors</a:t>
            </a:r>
          </a:p>
          <a:p>
            <a:pPr lvl="1"/>
            <a:r>
              <a:rPr lang="en-US" dirty="0" smtClean="0"/>
              <a:t>What makes a Science DMZ successful?</a:t>
            </a:r>
            <a:endParaRPr lang="en-US" dirty="0"/>
          </a:p>
          <a:p>
            <a:r>
              <a:rPr lang="en-US" dirty="0" smtClean="0"/>
              <a:t>Enterprise traffic vs. science traffic</a:t>
            </a:r>
          </a:p>
          <a:p>
            <a:pPr lvl="1"/>
            <a:r>
              <a:rPr lang="en-US" dirty="0" smtClean="0"/>
              <a:t>Differences</a:t>
            </a:r>
          </a:p>
          <a:p>
            <a:pPr lvl="1"/>
            <a:r>
              <a:rPr lang="en-US" dirty="0" smtClean="0"/>
              <a:t>Security implications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52801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3815"/>
            <a:ext cx="6456037" cy="951626"/>
          </a:xfrm>
        </p:spPr>
        <p:txBody>
          <a:bodyPr/>
          <a:lstStyle/>
          <a:p>
            <a:r>
              <a:rPr lang="en-US" sz="3200" dirty="0" smtClean="0"/>
              <a:t>The Science DMZ in 1 Slide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5141"/>
            <a:ext cx="8493532" cy="4511316"/>
          </a:xfrm>
        </p:spPr>
        <p:txBody>
          <a:bodyPr>
            <a:noAutofit/>
          </a:bodyPr>
          <a:lstStyle/>
          <a:p>
            <a:r>
              <a:rPr lang="en-US" sz="1800" dirty="0" smtClean="0"/>
              <a:t>“Friction free” network path</a:t>
            </a:r>
          </a:p>
          <a:p>
            <a:pPr lvl="1"/>
            <a:r>
              <a:rPr lang="en-US" sz="1600" dirty="0" smtClean="0"/>
              <a:t>Highly capable network devices (wire-speed, deep queues)</a:t>
            </a:r>
          </a:p>
          <a:p>
            <a:pPr lvl="1"/>
            <a:r>
              <a:rPr lang="en-US" sz="1600" dirty="0" smtClean="0"/>
              <a:t>Virtual circuit connectivity option</a:t>
            </a:r>
          </a:p>
          <a:p>
            <a:pPr lvl="1"/>
            <a:r>
              <a:rPr lang="en-US" sz="1600" dirty="0" smtClean="0"/>
              <a:t>Security policy and enforcement specific to science workflows</a:t>
            </a:r>
          </a:p>
          <a:p>
            <a:pPr lvl="1"/>
            <a:r>
              <a:rPr lang="en-US" sz="1600" dirty="0" smtClean="0"/>
              <a:t>Located at or near site perimeter</a:t>
            </a:r>
          </a:p>
          <a:p>
            <a:r>
              <a:rPr lang="en-US" sz="1800" dirty="0" smtClean="0"/>
              <a:t>Dedicated, high-performance Data Transfer Nodes (DTNs)</a:t>
            </a:r>
            <a:endParaRPr lang="en-US" sz="1800" dirty="0"/>
          </a:p>
          <a:p>
            <a:pPr lvl="1"/>
            <a:r>
              <a:rPr lang="en-US" sz="1600" dirty="0" smtClean="0"/>
              <a:t>Hardware, operating system, config all optimized for data transfer</a:t>
            </a:r>
          </a:p>
          <a:p>
            <a:pPr lvl="1"/>
            <a:r>
              <a:rPr lang="en-US" sz="1600" dirty="0" smtClean="0"/>
              <a:t>High-performance data transfer tools such as Globus</a:t>
            </a:r>
          </a:p>
          <a:p>
            <a:r>
              <a:rPr lang="en-US" sz="1800" dirty="0" smtClean="0"/>
              <a:t>Performance test and measurement – perfSONAR</a:t>
            </a:r>
          </a:p>
          <a:p>
            <a:r>
              <a:rPr lang="en-US" sz="1800" dirty="0" smtClean="0"/>
              <a:t>Science engagement</a:t>
            </a:r>
          </a:p>
          <a:p>
            <a:pPr lvl="1"/>
            <a:r>
              <a:rPr lang="en-US" sz="1800" dirty="0" smtClean="0"/>
              <a:t>Map experiments onto cyberinfrastructure</a:t>
            </a:r>
          </a:p>
          <a:p>
            <a:pPr lvl="1"/>
            <a:r>
              <a:rPr lang="en-US" sz="1800" dirty="0" smtClean="0"/>
              <a:t>Work with users to ensure they are successful</a:t>
            </a:r>
          </a:p>
          <a:p>
            <a:r>
              <a:rPr lang="en-US" sz="1800" dirty="0" smtClean="0"/>
              <a:t>Details at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://fasterdata.es.net/science-dmz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6" name="Picture 5" descr="header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417" y="4865891"/>
            <a:ext cx="2143253" cy="474418"/>
          </a:xfrm>
          <a:prstGeom prst="rect">
            <a:avLst/>
          </a:prstGeom>
        </p:spPr>
      </p:pic>
      <p:pic>
        <p:nvPicPr>
          <p:cNvPr id="9" name="Picture 8" descr="300px-Free_body_frictionless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123" y="1739900"/>
            <a:ext cx="2278529" cy="1549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675926" y="3177658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Wikipedia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972831" y="4291478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</a:t>
            </a:r>
            <a:r>
              <a:rPr lang="en-US" sz="600" dirty="0" smtClean="0">
                <a:solidFill>
                  <a:srgbClr val="FF0000"/>
                </a:solidFill>
              </a:rPr>
              <a:t>2015 Globus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6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1/12/15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pic>
        <p:nvPicPr>
          <p:cNvPr id="4" name="Picture 3" descr="Glbous_Blue_2013_horizont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23" y="3733885"/>
            <a:ext cx="2153979" cy="7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net 1">
      <a:dk1>
        <a:srgbClr val="58585B"/>
      </a:dk1>
      <a:lt1>
        <a:sysClr val="window" lastClr="FFFFFF"/>
      </a:lt1>
      <a:dk2>
        <a:srgbClr val="58585B"/>
      </a:dk2>
      <a:lt2>
        <a:srgbClr val="A7A9AB"/>
      </a:lt2>
      <a:accent1>
        <a:srgbClr val="2DB2CF"/>
      </a:accent1>
      <a:accent2>
        <a:srgbClr val="266782"/>
      </a:accent2>
      <a:accent3>
        <a:srgbClr val="9DBA3B"/>
      </a:accent3>
      <a:accent4>
        <a:srgbClr val="A7A9AB"/>
      </a:accent4>
      <a:accent5>
        <a:srgbClr val="58585B"/>
      </a:accent5>
      <a:accent6>
        <a:srgbClr val="D2E9EE"/>
      </a:accent6>
      <a:hlink>
        <a:srgbClr val="266782"/>
      </a:hlink>
      <a:folHlink>
        <a:srgbClr val="504F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>
          <a:spcBef>
            <a:spcPts val="880"/>
          </a:spcBef>
          <a:buClr>
            <a:srgbClr val="2DB2CF"/>
          </a:buClr>
          <a:defRPr sz="2000" dirty="0" smtClean="0">
            <a:solidFill>
              <a:srgbClr val="58585B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6706</Words>
  <Application>Microsoft Macintosh PowerPoint</Application>
  <PresentationFormat>On-screen Show (4:3)</PresentationFormat>
  <Paragraphs>832</Paragraphs>
  <Slides>63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The Science DMZ and the CIO: Data Intensive Science and the Enterprise</vt:lpstr>
      <vt:lpstr>Outline</vt:lpstr>
      <vt:lpstr>ESnet at a Glance</vt:lpstr>
      <vt:lpstr>Network as Infrastructure Instrument </vt:lpstr>
      <vt:lpstr>PowerPoint Presentation</vt:lpstr>
      <vt:lpstr>Traditional “Big Science”</vt:lpstr>
      <vt:lpstr>Big Science Now Comes in Small Packages</vt:lpstr>
      <vt:lpstr>Outline</vt:lpstr>
      <vt:lpstr>The Science DMZ in 1 Slide</vt:lpstr>
      <vt:lpstr>Science DMZ Design Pattern (Abstract)</vt:lpstr>
      <vt:lpstr>Context: Science DMZ Adoption</vt:lpstr>
      <vt:lpstr>Context: Community Capabilities</vt:lpstr>
      <vt:lpstr>Strategic Impacts</vt:lpstr>
      <vt:lpstr>Why Build A Science DMZ?</vt:lpstr>
      <vt:lpstr>Outline</vt:lpstr>
      <vt:lpstr>What Makes A Science DMZ Successful?</vt:lpstr>
      <vt:lpstr>Networking and Systems</vt:lpstr>
      <vt:lpstr>Security</vt:lpstr>
      <vt:lpstr>Science Engagement</vt:lpstr>
      <vt:lpstr>Requirements</vt:lpstr>
      <vt:lpstr>Requirements Review Structure</vt:lpstr>
      <vt:lpstr>  2013 BER Sample  Findings: Environmental Molecular Sciences Laboratory (EMSL)</vt:lpstr>
      <vt:lpstr>Relationships</vt:lpstr>
      <vt:lpstr>Outline</vt:lpstr>
      <vt:lpstr>Science Traffic – What Makes It Special?</vt:lpstr>
      <vt:lpstr>PowerPoint Presentation</vt:lpstr>
      <vt:lpstr>Commodity Traffic: Peering Interface</vt:lpstr>
      <vt:lpstr>Science Traffic: Peering Interface</vt:lpstr>
      <vt:lpstr>Support For Science Traffic</vt:lpstr>
      <vt:lpstr>A small amount of packet loss makes a huge difference in TCP performance</vt:lpstr>
      <vt:lpstr>Security Implications For Traffic Types</vt:lpstr>
      <vt:lpstr>Commodity Traffic – Web Broswers</vt:lpstr>
      <vt:lpstr>Science Traffic (DTN)</vt:lpstr>
      <vt:lpstr>Commodity Traffic – Attack Surface</vt:lpstr>
      <vt:lpstr>Science Traffic – Attack Surface</vt:lpstr>
      <vt:lpstr>Attack Surface – Which is Greater?</vt:lpstr>
      <vt:lpstr>To Each Its Own</vt:lpstr>
      <vt:lpstr>Science DMZ – Moving Forward</vt:lpstr>
      <vt:lpstr>Thanks!</vt:lpstr>
      <vt:lpstr>Extra Slides</vt:lpstr>
      <vt:lpstr>Science DMZ Security</vt:lpstr>
      <vt:lpstr>Performance Is A Core Requirement</vt:lpstr>
      <vt:lpstr>Placement Outside the Firewall</vt:lpstr>
      <vt:lpstr>Firewall Internals</vt:lpstr>
      <vt:lpstr>Thought Experiment</vt:lpstr>
      <vt:lpstr>Notional 10G Network Between Buildings</vt:lpstr>
      <vt:lpstr>Clearly Not A 10Gbps Network</vt:lpstr>
      <vt:lpstr>Notional 10G Network Between Devices</vt:lpstr>
      <vt:lpstr>Notional Network Logical Diagram</vt:lpstr>
      <vt:lpstr>Firewall Performance Example</vt:lpstr>
      <vt:lpstr>What’s Inside Your Firewall?</vt:lpstr>
      <vt:lpstr>The Firewall State Table</vt:lpstr>
      <vt:lpstr>State Table Issues</vt:lpstr>
      <vt:lpstr>Firewall Capabilities and Science Traffic</vt:lpstr>
      <vt:lpstr>Firewalls As Access Lists</vt:lpstr>
      <vt:lpstr>Security Without Firewalls</vt:lpstr>
      <vt:lpstr>If Not Firewalls, Then What?</vt:lpstr>
      <vt:lpstr>Other Technical Capabilities</vt:lpstr>
      <vt:lpstr>Other Technical Capabilities (2)</vt:lpstr>
      <vt:lpstr>Collaboration Within The Organization</vt:lpstr>
      <vt:lpstr>Commodity vs. Science Traffic</vt:lpstr>
      <vt:lpstr>Security Footprint of a Globus Transfer</vt:lpstr>
      <vt:lpstr>Security Footprint of a Globus DTN</vt:lpstr>
    </vt:vector>
  </TitlesOfParts>
  <Manager/>
  <Company>Lawrence Berkekley Nationl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teid05</dc:creator>
  <cp:keywords/>
  <dc:description/>
  <cp:lastModifiedBy>Jason Zurawski</cp:lastModifiedBy>
  <cp:revision>192</cp:revision>
  <cp:lastPrinted>2014-05-19T17:57:32Z</cp:lastPrinted>
  <dcterms:created xsi:type="dcterms:W3CDTF">2014-07-28T21:57:32Z</dcterms:created>
  <dcterms:modified xsi:type="dcterms:W3CDTF">2015-01-13T00:09:42Z</dcterms:modified>
  <cp:category/>
</cp:coreProperties>
</file>