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8"/>
  </p:notesMasterIdLst>
  <p:handoutMasterIdLst>
    <p:handoutMasterId r:id="rId39"/>
  </p:handoutMasterIdLst>
  <p:sldIdLst>
    <p:sldId id="279" r:id="rId2"/>
    <p:sldId id="469" r:id="rId3"/>
    <p:sldId id="438" r:id="rId4"/>
    <p:sldId id="483" r:id="rId5"/>
    <p:sldId id="470" r:id="rId6"/>
    <p:sldId id="464" r:id="rId7"/>
    <p:sldId id="476" r:id="rId8"/>
    <p:sldId id="426" r:id="rId9"/>
    <p:sldId id="427" r:id="rId10"/>
    <p:sldId id="449" r:id="rId11"/>
    <p:sldId id="443" r:id="rId12"/>
    <p:sldId id="428" r:id="rId13"/>
    <p:sldId id="471" r:id="rId14"/>
    <p:sldId id="478" r:id="rId15"/>
    <p:sldId id="462" r:id="rId16"/>
    <p:sldId id="433" r:id="rId17"/>
    <p:sldId id="461" r:id="rId18"/>
    <p:sldId id="479" r:id="rId19"/>
    <p:sldId id="472" r:id="rId20"/>
    <p:sldId id="468" r:id="rId21"/>
    <p:sldId id="465" r:id="rId22"/>
    <p:sldId id="466" r:id="rId23"/>
    <p:sldId id="453" r:id="rId24"/>
    <p:sldId id="455" r:id="rId25"/>
    <p:sldId id="457" r:id="rId26"/>
    <p:sldId id="467" r:id="rId27"/>
    <p:sldId id="430" r:id="rId28"/>
    <p:sldId id="451" r:id="rId29"/>
    <p:sldId id="473" r:id="rId30"/>
    <p:sldId id="480" r:id="rId31"/>
    <p:sldId id="481" r:id="rId32"/>
    <p:sldId id="482" r:id="rId33"/>
    <p:sldId id="474" r:id="rId34"/>
    <p:sldId id="423" r:id="rId35"/>
    <p:sldId id="458" r:id="rId36"/>
    <p:sldId id="484" r:id="rId3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ern="1200">
        <a:solidFill>
          <a:schemeClr val="tx1"/>
        </a:solidFill>
        <a:latin typeface="Arial Narrow"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a:srgbClr val="D2E9EE"/>
    <a:srgbClr val="9DBA3B"/>
    <a:srgbClr val="266782"/>
    <a:srgbClr val="2DB2CF"/>
    <a:srgbClr val="A7A9AB"/>
    <a:srgbClr val="58585B"/>
    <a:srgbClr val="9A9A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565" autoAdjust="0"/>
  </p:normalViewPr>
  <p:slideViewPr>
    <p:cSldViewPr snapToGrid="0" snapToObjects="1">
      <p:cViewPr varScale="1">
        <p:scale>
          <a:sx n="158" d="100"/>
          <a:sy n="158" d="100"/>
        </p:scale>
        <p:origin x="-184" y="-104"/>
      </p:cViewPr>
      <p:guideLst>
        <p:guide orient="horz" pos="3272"/>
        <p:guide orient="horz" pos="2220"/>
        <p:guide orient="horz" pos="507"/>
        <p:guide pos="5466"/>
        <p:guide pos="2842"/>
        <p:guide pos="276"/>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25" d="100"/>
          <a:sy n="125" d="100"/>
        </p:scale>
        <p:origin x="-392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B325CB42-5754-2E42-BC47-2D28AE325DAA}" type="datetimeFigureOut">
              <a:rPr lang="en-US"/>
              <a:pPr>
                <a:defRPr/>
              </a:pPr>
              <a:t>1/13/15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4CBF1686-D61C-4B4C-9CC0-EF2343D2A907}" type="slidenum">
              <a:rPr lang="en-US"/>
              <a:pPr>
                <a:defRPr/>
              </a:pPr>
              <a:t>‹#›</a:t>
            </a:fld>
            <a:endParaRPr lang="en-US"/>
          </a:p>
        </p:txBody>
      </p:sp>
    </p:spTree>
    <p:extLst>
      <p:ext uri="{BB962C8B-B14F-4D97-AF65-F5344CB8AC3E}">
        <p14:creationId xmlns:p14="http://schemas.microsoft.com/office/powerpoint/2010/main" val="31064767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a:ea typeface="+mn-ea"/>
                <a:cs typeface="Arial"/>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Arial"/>
                <a:ea typeface="+mn-ea"/>
                <a:cs typeface="Arial"/>
              </a:defRPr>
            </a:lvl1pPr>
          </a:lstStyle>
          <a:p>
            <a:pPr>
              <a:defRPr/>
            </a:pPr>
            <a:fld id="{FCDF4741-74F8-B841-8C30-66E3725D6096}" type="datetimeFigureOut">
              <a:rPr lang="en-US"/>
              <a:pPr>
                <a:defRPr/>
              </a:pPr>
              <a:t>1/13/15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a:ea typeface="+mn-ea"/>
                <a:cs typeface="Arial"/>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Arial"/>
                <a:ea typeface="+mn-ea"/>
                <a:cs typeface="Arial"/>
              </a:defRPr>
            </a:lvl1pPr>
          </a:lstStyle>
          <a:p>
            <a:pPr>
              <a:defRPr/>
            </a:pPr>
            <a:fld id="{E5974A96-DFFB-C144-8087-15282382EEA9}" type="slidenum">
              <a:rPr lang="en-US"/>
              <a:pPr>
                <a:defRPr/>
              </a:pPr>
              <a:t>‹#›</a:t>
            </a:fld>
            <a:endParaRPr lang="en-US"/>
          </a:p>
        </p:txBody>
      </p:sp>
    </p:spTree>
    <p:extLst>
      <p:ext uri="{BB962C8B-B14F-4D97-AF65-F5344CB8AC3E}">
        <p14:creationId xmlns:p14="http://schemas.microsoft.com/office/powerpoint/2010/main" val="105765102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1pPr>
    <a:lvl2pPr marL="4572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2pPr>
    <a:lvl3pPr marL="9144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3pPr>
    <a:lvl4pPr marL="13716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4pPr>
    <a:lvl5pPr marL="18288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Summing up </a:t>
            </a:r>
            <a:r>
              <a:rPr lang="en-US" baseline="0" dirty="0" err="1" smtClean="0"/>
              <a:t>ESnet’s</a:t>
            </a:r>
            <a:r>
              <a:rPr lang="en-US" baseline="0" dirty="0" smtClean="0"/>
              <a:t> vision in one slide, one phrase…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Physical location of instruments, people, computational resources, data.  It just should not matter. </a:t>
            </a:r>
          </a:p>
          <a:p>
            <a:r>
              <a:rPr lang="en-US" baseline="0" dirty="0" smtClean="0"/>
              <a:t>[KSTAR, SNS, ATLAS, EMSL, CRT/NERSC, STAR Detector at RHIC [BNL, NP-funded]]</a:t>
            </a:r>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latin typeface="Calibri"/>
              </a:rPr>
              <a:pPr>
                <a:defRPr/>
              </a:pPr>
              <a:t>4</a:t>
            </a:fld>
            <a:endParaRPr lang="en-US" dirty="0">
              <a:solidFill>
                <a:prstClr val="black"/>
              </a:solidFill>
              <a:latin typeface="Calibri"/>
            </a:endParaRPr>
          </a:p>
        </p:txBody>
      </p:sp>
    </p:spTree>
    <p:extLst>
      <p:ext uri="{BB962C8B-B14F-4D97-AF65-F5344CB8AC3E}">
        <p14:creationId xmlns:p14="http://schemas.microsoft.com/office/powerpoint/2010/main" val="4110961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I’ve been in the place of being told we suck in front of program management because of end site issues</a:t>
            </a:r>
          </a:p>
          <a:p>
            <a:pPr marL="0" indent="0">
              <a:buFontTx/>
              <a:buNone/>
            </a:pPr>
            <a:endParaRPr lang="en-US" baseline="0" dirty="0" smtClean="0"/>
          </a:p>
          <a:p>
            <a:pPr marL="0" indent="0">
              <a:buFontTx/>
              <a:buNone/>
            </a:pPr>
            <a:r>
              <a:rPr lang="en-US" baseline="0" dirty="0" smtClean="0"/>
              <a:t>Case studies on next slide</a:t>
            </a:r>
            <a:endParaRPr lang="en-US" dirty="0"/>
          </a:p>
        </p:txBody>
      </p:sp>
      <p:sp>
        <p:nvSpPr>
          <p:cNvPr id="4" name="Slide Number Placeholder 3"/>
          <p:cNvSpPr>
            <a:spLocks noGrp="1"/>
          </p:cNvSpPr>
          <p:nvPr>
            <p:ph type="sldNum" sz="quarter" idx="10"/>
          </p:nvPr>
        </p:nvSpPr>
        <p:spPr/>
        <p:txBody>
          <a:bodyPr/>
          <a:lstStyle/>
          <a:p>
            <a:fld id="{203C2CCC-44D0-4B40-9343-1A28B1A2D90A}" type="slidenum">
              <a:rPr lang="en-US" smtClean="0"/>
              <a:pPr/>
              <a:t>21</a:t>
            </a:fld>
            <a:endParaRPr lang="en-US"/>
          </a:p>
        </p:txBody>
      </p:sp>
    </p:spTree>
    <p:extLst>
      <p:ext uri="{BB962C8B-B14F-4D97-AF65-F5344CB8AC3E}">
        <p14:creationId xmlns:p14="http://schemas.microsoft.com/office/powerpoint/2010/main" val="2171591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 study is</a:t>
            </a:r>
            <a:r>
              <a:rPr lang="en-US" baseline="0" dirty="0" smtClean="0"/>
              <a:t> key</a:t>
            </a:r>
            <a:endParaRPr lang="en-US" dirty="0"/>
          </a:p>
        </p:txBody>
      </p:sp>
      <p:sp>
        <p:nvSpPr>
          <p:cNvPr id="4" name="Slide Number Placeholder 3"/>
          <p:cNvSpPr>
            <a:spLocks noGrp="1"/>
          </p:cNvSpPr>
          <p:nvPr>
            <p:ph type="sldNum" sz="quarter" idx="10"/>
          </p:nvPr>
        </p:nvSpPr>
        <p:spPr/>
        <p:txBody>
          <a:bodyPr/>
          <a:lstStyle/>
          <a:p>
            <a:fld id="{203C2CCC-44D0-4B40-9343-1A28B1A2D90A}" type="slidenum">
              <a:rPr lang="en-US" smtClean="0"/>
              <a:pPr/>
              <a:t>22</a:t>
            </a:fld>
            <a:endParaRPr lang="en-US"/>
          </a:p>
        </p:txBody>
      </p:sp>
    </p:spTree>
    <p:extLst>
      <p:ext uri="{BB962C8B-B14F-4D97-AF65-F5344CB8AC3E}">
        <p14:creationId xmlns:p14="http://schemas.microsoft.com/office/powerpoint/2010/main" val="1257668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2006</a:t>
            </a:r>
          </a:p>
          <a:p>
            <a:r>
              <a:rPr lang="en-US" dirty="0" smtClean="0"/>
              <a:t>ELI + company</a:t>
            </a:r>
          </a:p>
          <a:p>
            <a:r>
              <a:rPr lang="en-US" dirty="0" smtClean="0"/>
              <a:t>Led</a:t>
            </a:r>
            <a:r>
              <a:rPr lang="en-US" baseline="0" dirty="0" smtClean="0"/>
              <a:t> to science DMZ and other important end site innovations</a:t>
            </a:r>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23</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Two reviews per year,</a:t>
            </a:r>
            <a:r>
              <a:rPr lang="en-US" baseline="0" dirty="0" smtClean="0"/>
              <a:t> </a:t>
            </a:r>
            <a:r>
              <a:rPr lang="en-US" dirty="0" smtClean="0"/>
              <a:t>One review per program office every 3 years</a:t>
            </a:r>
          </a:p>
          <a:p>
            <a:r>
              <a:rPr lang="en-US" dirty="0" smtClean="0"/>
              <a:t>Goals</a:t>
            </a:r>
            <a:r>
              <a:rPr lang="en-US" baseline="0" dirty="0" smtClean="0"/>
              <a:t> – </a:t>
            </a:r>
          </a:p>
          <a:p>
            <a:r>
              <a:rPr lang="en-US" sz="1800" baseline="0" dirty="0" smtClean="0">
                <a:ea typeface="ＭＳ Ｐゴシック" pitchFamily="-106" charset="-128"/>
              </a:rPr>
              <a:t>1. </a:t>
            </a:r>
            <a:r>
              <a:rPr lang="en-US" sz="1800" dirty="0" smtClean="0">
                <a:ea typeface="ＭＳ Ｐゴシック" pitchFamily="-106" charset="-128"/>
              </a:rPr>
              <a:t>Accurately characterize current and future network requirements</a:t>
            </a:r>
          </a:p>
          <a:p>
            <a:r>
              <a:rPr lang="en-US" sz="1800" dirty="0" smtClean="0">
                <a:ea typeface="ＭＳ Ｐゴシック" pitchFamily="-106" charset="-128"/>
              </a:rPr>
              <a:t>2. Collect network requirements from scientists and Program Office</a:t>
            </a:r>
          </a:p>
          <a:p>
            <a:r>
              <a:rPr lang="en-US" dirty="0" smtClean="0"/>
              <a:t>Structure</a:t>
            </a:r>
          </a:p>
          <a:p>
            <a:r>
              <a:rPr lang="en-US" sz="1800" dirty="0" smtClean="0">
                <a:ea typeface="ＭＳ Ｐゴシック" pitchFamily="-106" charset="-128"/>
              </a:rPr>
              <a:t>Elicit information from managers, scientists and network users regarding usage patterns, science process, instruments and facilities – codify in “Case Studies”</a:t>
            </a:r>
          </a:p>
          <a:p>
            <a:r>
              <a:rPr lang="en-US" sz="1800" dirty="0" smtClean="0"/>
              <a:t>Case studies focus on two different aspects of the science</a:t>
            </a:r>
          </a:p>
          <a:p>
            <a:pPr lvl="2"/>
            <a:r>
              <a:rPr lang="en-US" sz="1400" b="1" dirty="0" smtClean="0">
                <a:ea typeface="ＭＳ Ｐゴシック" pitchFamily="-106" charset="-128"/>
              </a:rPr>
              <a:t>Instruments and Facilities </a:t>
            </a:r>
            <a:r>
              <a:rPr lang="en-US" sz="1400" dirty="0" smtClean="0">
                <a:ea typeface="ＭＳ Ｐゴシック" pitchFamily="-106" charset="-128"/>
              </a:rPr>
              <a:t>– the “hardware” of science</a:t>
            </a:r>
          </a:p>
          <a:p>
            <a:pPr lvl="2"/>
            <a:r>
              <a:rPr lang="en-US" sz="1400" b="1" dirty="0" smtClean="0"/>
              <a:t>Process of Science </a:t>
            </a:r>
            <a:r>
              <a:rPr lang="en-US" sz="1400" dirty="0" smtClean="0"/>
              <a:t>– the way in which the Instruments and Facilities are used in the conduct of the science</a:t>
            </a:r>
            <a:endParaRPr lang="en-US" sz="1400" dirty="0" smtClean="0">
              <a:ea typeface="ＭＳ Ｐゴシック" pitchFamily="-106" charset="-128"/>
            </a:endParaRPr>
          </a:p>
          <a:p>
            <a:pPr lvl="2"/>
            <a:r>
              <a:rPr lang="en-US" sz="1800" dirty="0" smtClean="0">
                <a:ea typeface="ＭＳ Ｐゴシック" pitchFamily="-106" charset="-128"/>
              </a:rPr>
              <a:t>Synthesize network requirements from the Case Studies</a:t>
            </a:r>
          </a:p>
          <a:p>
            <a:endParaRPr lang="en-US" dirty="0" smtClean="0"/>
          </a:p>
          <a:p>
            <a:pPr>
              <a:buFont typeface="Arial"/>
              <a:buChar char="•"/>
            </a:pPr>
            <a:r>
              <a:rPr lang="en-US" dirty="0" err="1" smtClean="0"/>
              <a:t>ESnet’s</a:t>
            </a:r>
            <a:r>
              <a:rPr lang="en-US" dirty="0" smtClean="0"/>
              <a:t> core mission is to serve the DOE/SC science programs</a:t>
            </a:r>
          </a:p>
          <a:p>
            <a:pPr lvl="2"/>
            <a:r>
              <a:rPr lang="en-US" sz="1800" dirty="0" smtClean="0"/>
              <a:t>Large-scale data movement</a:t>
            </a:r>
          </a:p>
          <a:p>
            <a:pPr lvl="2"/>
            <a:r>
              <a:rPr lang="en-US" sz="1800" dirty="0" smtClean="0"/>
              <a:t>Network services to enable science</a:t>
            </a:r>
          </a:p>
          <a:p>
            <a:pPr>
              <a:buFont typeface="Arial"/>
              <a:buChar char="•"/>
            </a:pPr>
            <a:r>
              <a:rPr lang="en-US" dirty="0" smtClean="0"/>
              <a:t>Network implications arise from the conduct of science</a:t>
            </a:r>
          </a:p>
          <a:p>
            <a:pPr lvl="2"/>
            <a:r>
              <a:rPr lang="en-US" sz="1800" dirty="0" smtClean="0"/>
              <a:t>Science instruments and facilities</a:t>
            </a:r>
          </a:p>
          <a:p>
            <a:pPr lvl="2"/>
            <a:r>
              <a:rPr lang="en-US" sz="1800" dirty="0" smtClean="0"/>
              <a:t>Process of science</a:t>
            </a:r>
          </a:p>
          <a:p>
            <a:pPr lvl="2"/>
            <a:r>
              <a:rPr lang="en-US" sz="1800" dirty="0" smtClean="0"/>
              <a:t>How will these change over time?</a:t>
            </a:r>
          </a:p>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24</a:t>
            </a:fld>
            <a:endParaRPr lang="en-US" dirty="0"/>
          </a:p>
        </p:txBody>
      </p:sp>
    </p:spTree>
    <p:extLst>
      <p:ext uri="{BB962C8B-B14F-4D97-AF65-F5344CB8AC3E}">
        <p14:creationId xmlns:p14="http://schemas.microsoft.com/office/powerpoint/2010/main" val="3859466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requirements process</a:t>
            </a:r>
          </a:p>
          <a:p>
            <a:pPr marL="171450" indent="-171450">
              <a:buFontTx/>
              <a:buChar char="•"/>
            </a:pPr>
            <a:r>
              <a:rPr lang="en-US" dirty="0" smtClean="0"/>
              <a:t>Key – we do case studies,</a:t>
            </a:r>
            <a:r>
              <a:rPr lang="en-US" baseline="0" dirty="0" smtClean="0"/>
              <a:t> talk through it with scientists, instruments/facilities/process</a:t>
            </a:r>
          </a:p>
          <a:p>
            <a:pPr marL="171450" indent="-171450">
              <a:buFontTx/>
              <a:buChar char="•"/>
            </a:pPr>
            <a:endParaRPr lang="en-US" baseline="0" dirty="0" smtClean="0"/>
          </a:p>
          <a:p>
            <a:pPr marL="0" indent="0">
              <a:buFontTx/>
              <a:buNone/>
            </a:pPr>
            <a:r>
              <a:rPr lang="en-US" baseline="0" dirty="0" smtClean="0"/>
              <a:t>I’ve been in the place of being told we suck in front of program management because of end site issues</a:t>
            </a:r>
            <a:endParaRPr lang="en-US" dirty="0"/>
          </a:p>
        </p:txBody>
      </p:sp>
      <p:sp>
        <p:nvSpPr>
          <p:cNvPr id="4" name="Slide Number Placeholder 3"/>
          <p:cNvSpPr>
            <a:spLocks noGrp="1"/>
          </p:cNvSpPr>
          <p:nvPr>
            <p:ph type="sldNum" sz="quarter" idx="10"/>
          </p:nvPr>
        </p:nvSpPr>
        <p:spPr/>
        <p:txBody>
          <a:bodyPr/>
          <a:lstStyle/>
          <a:p>
            <a:fld id="{203C2CCC-44D0-4B40-9343-1A28B1A2D90A}" type="slidenum">
              <a:rPr lang="en-US" smtClean="0"/>
              <a:pPr/>
              <a:t>26</a:t>
            </a:fld>
            <a:endParaRPr lang="en-US"/>
          </a:p>
        </p:txBody>
      </p:sp>
    </p:spTree>
    <p:extLst>
      <p:ext uri="{BB962C8B-B14F-4D97-AF65-F5344CB8AC3E}">
        <p14:creationId xmlns:p14="http://schemas.microsoft.com/office/powerpoint/2010/main" val="2171591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Requirements</a:t>
            </a:r>
            <a:r>
              <a:rPr lang="en-US" baseline="0" dirty="0" smtClean="0"/>
              <a:t> workshops for all six program offices within the DOE office of Science</a:t>
            </a:r>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806603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latin typeface="Calibri"/>
              </a:rPr>
              <a:t>NERSC Presentation</a:t>
            </a:r>
            <a:endParaRPr lang="en-US">
              <a:solidFill>
                <a:prstClr val="black"/>
              </a:solidFill>
              <a:latin typeface="Calibri"/>
            </a:endParaRPr>
          </a:p>
        </p:txBody>
      </p:sp>
      <p:sp>
        <p:nvSpPr>
          <p:cNvPr id="5" name="Date Placeholder 4"/>
          <p:cNvSpPr>
            <a:spLocks noGrp="1"/>
          </p:cNvSpPr>
          <p:nvPr>
            <p:ph type="dt" idx="11"/>
          </p:nvPr>
        </p:nvSpPr>
        <p:spPr/>
        <p:txBody>
          <a:bodyPr/>
          <a:lstStyle/>
          <a:p>
            <a:fld id="{39FEAFF0-7375-1D4A-A389-D6238357B121}" type="datetime1">
              <a:rPr lang="en-US" smtClean="0">
                <a:solidFill>
                  <a:prstClr val="black"/>
                </a:solidFill>
                <a:latin typeface="Calibri"/>
              </a:rPr>
              <a:pPr/>
              <a:t>1/13/15</a:t>
            </a:fld>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38B511CB-48C6-1D49-AC56-5A39CE8EA9E7}"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462775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requirements process</a:t>
            </a:r>
          </a:p>
          <a:p>
            <a:pPr marL="171450" indent="-171450">
              <a:buFontTx/>
              <a:buChar char="•"/>
            </a:pPr>
            <a:r>
              <a:rPr lang="en-US" dirty="0" smtClean="0"/>
              <a:t>Key – we do case studies,</a:t>
            </a:r>
            <a:r>
              <a:rPr lang="en-US" baseline="0" dirty="0" smtClean="0"/>
              <a:t> talk through it with scientists, instruments/facilities/process</a:t>
            </a:r>
          </a:p>
          <a:p>
            <a:pPr marL="171450" indent="-171450">
              <a:buFontTx/>
              <a:buChar char="•"/>
            </a:pPr>
            <a:endParaRPr lang="en-US" baseline="0" dirty="0" smtClean="0"/>
          </a:p>
          <a:p>
            <a:pPr marL="0" indent="0">
              <a:buFontTx/>
              <a:buNone/>
            </a:pPr>
            <a:r>
              <a:rPr lang="en-US" baseline="0" dirty="0" smtClean="0"/>
              <a:t>I’ve been in the place of being told we suck in front of program management because of end site issues</a:t>
            </a:r>
            <a:endParaRPr lang="en-US" dirty="0"/>
          </a:p>
        </p:txBody>
      </p:sp>
      <p:sp>
        <p:nvSpPr>
          <p:cNvPr id="4" name="Slide Number Placeholder 3"/>
          <p:cNvSpPr>
            <a:spLocks noGrp="1"/>
          </p:cNvSpPr>
          <p:nvPr>
            <p:ph type="sldNum" sz="quarter" idx="10"/>
          </p:nvPr>
        </p:nvSpPr>
        <p:spPr/>
        <p:txBody>
          <a:bodyPr/>
          <a:lstStyle/>
          <a:p>
            <a:fld id="{203C2CCC-44D0-4B40-9343-1A28B1A2D90A}" type="slidenum">
              <a:rPr lang="en-US" smtClean="0"/>
              <a:pPr/>
              <a:t>30</a:t>
            </a:fld>
            <a:endParaRPr lang="en-US"/>
          </a:p>
        </p:txBody>
      </p:sp>
    </p:spTree>
    <p:extLst>
      <p:ext uri="{BB962C8B-B14F-4D97-AF65-F5344CB8AC3E}">
        <p14:creationId xmlns:p14="http://schemas.microsoft.com/office/powerpoint/2010/main" val="2171591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requirements process</a:t>
            </a:r>
          </a:p>
          <a:p>
            <a:pPr marL="171450" indent="-171450">
              <a:buFontTx/>
              <a:buChar char="•"/>
            </a:pPr>
            <a:r>
              <a:rPr lang="en-US" dirty="0" smtClean="0"/>
              <a:t>Key – we do case studies,</a:t>
            </a:r>
            <a:r>
              <a:rPr lang="en-US" baseline="0" dirty="0" smtClean="0"/>
              <a:t> talk through it with scientists, instruments/facilities/process</a:t>
            </a:r>
          </a:p>
          <a:p>
            <a:pPr marL="171450" indent="-171450">
              <a:buFontTx/>
              <a:buChar char="•"/>
            </a:pPr>
            <a:endParaRPr lang="en-US" baseline="0" dirty="0" smtClean="0"/>
          </a:p>
          <a:p>
            <a:pPr marL="0" indent="0">
              <a:buFontTx/>
              <a:buNone/>
            </a:pPr>
            <a:r>
              <a:rPr lang="en-US" baseline="0" dirty="0" smtClean="0"/>
              <a:t>I’ve been in the place of being told we suck in front of program management because of end site issues</a:t>
            </a:r>
            <a:endParaRPr lang="en-US" dirty="0"/>
          </a:p>
        </p:txBody>
      </p:sp>
      <p:sp>
        <p:nvSpPr>
          <p:cNvPr id="4" name="Slide Number Placeholder 3"/>
          <p:cNvSpPr>
            <a:spLocks noGrp="1"/>
          </p:cNvSpPr>
          <p:nvPr>
            <p:ph type="sldNum" sz="quarter" idx="10"/>
          </p:nvPr>
        </p:nvSpPr>
        <p:spPr/>
        <p:txBody>
          <a:bodyPr/>
          <a:lstStyle/>
          <a:p>
            <a:fld id="{203C2CCC-44D0-4B40-9343-1A28B1A2D90A}" type="slidenum">
              <a:rPr lang="en-US" smtClean="0"/>
              <a:pPr/>
              <a:t>31</a:t>
            </a:fld>
            <a:endParaRPr lang="en-US"/>
          </a:p>
        </p:txBody>
      </p:sp>
    </p:spTree>
    <p:extLst>
      <p:ext uri="{BB962C8B-B14F-4D97-AF65-F5344CB8AC3E}">
        <p14:creationId xmlns:p14="http://schemas.microsoft.com/office/powerpoint/2010/main" val="2171591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requirements process</a:t>
            </a:r>
          </a:p>
          <a:p>
            <a:pPr marL="171450" indent="-171450">
              <a:buFontTx/>
              <a:buChar char="•"/>
            </a:pPr>
            <a:r>
              <a:rPr lang="en-US" dirty="0" smtClean="0"/>
              <a:t>Key – we do case studies,</a:t>
            </a:r>
            <a:r>
              <a:rPr lang="en-US" baseline="0" dirty="0" smtClean="0"/>
              <a:t> talk through it with scientists, instruments/facilities/process</a:t>
            </a:r>
          </a:p>
          <a:p>
            <a:pPr marL="171450" indent="-171450">
              <a:buFontTx/>
              <a:buChar char="•"/>
            </a:pPr>
            <a:endParaRPr lang="en-US" baseline="0" dirty="0" smtClean="0"/>
          </a:p>
          <a:p>
            <a:pPr marL="0" indent="0">
              <a:buFontTx/>
              <a:buNone/>
            </a:pPr>
            <a:r>
              <a:rPr lang="en-US" baseline="0" dirty="0" smtClean="0"/>
              <a:t>I’ve been in the place of being told we suck in front of program management because of end site issues</a:t>
            </a:r>
            <a:endParaRPr lang="en-US" dirty="0"/>
          </a:p>
        </p:txBody>
      </p:sp>
      <p:sp>
        <p:nvSpPr>
          <p:cNvPr id="4" name="Slide Number Placeholder 3"/>
          <p:cNvSpPr>
            <a:spLocks noGrp="1"/>
          </p:cNvSpPr>
          <p:nvPr>
            <p:ph type="sldNum" sz="quarter" idx="10"/>
          </p:nvPr>
        </p:nvSpPr>
        <p:spPr/>
        <p:txBody>
          <a:bodyPr/>
          <a:lstStyle/>
          <a:p>
            <a:fld id="{203C2CCC-44D0-4B40-9343-1A28B1A2D90A}" type="slidenum">
              <a:rPr lang="en-US" smtClean="0"/>
              <a:pPr/>
              <a:t>32</a:t>
            </a:fld>
            <a:endParaRPr lang="en-US"/>
          </a:p>
        </p:txBody>
      </p:sp>
    </p:spTree>
    <p:extLst>
      <p:ext uri="{BB962C8B-B14F-4D97-AF65-F5344CB8AC3E}">
        <p14:creationId xmlns:p14="http://schemas.microsoft.com/office/powerpoint/2010/main" val="2171591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done networking, systems,</a:t>
            </a:r>
            <a:r>
              <a:rPr lang="en-US" baseline="0" dirty="0" smtClean="0"/>
              <a:t> security – what about the scientists?</a:t>
            </a:r>
            <a:endParaRPr lang="en-US" dirty="0"/>
          </a:p>
        </p:txBody>
      </p:sp>
      <p:sp>
        <p:nvSpPr>
          <p:cNvPr id="4" name="Slide Number Placeholder 3"/>
          <p:cNvSpPr>
            <a:spLocks noGrp="1"/>
          </p:cNvSpPr>
          <p:nvPr>
            <p:ph type="sldNum" sz="quarter" idx="10"/>
          </p:nvPr>
        </p:nvSpPr>
        <p:spPr/>
        <p:txBody>
          <a:bodyPr/>
          <a:lstStyle/>
          <a:p>
            <a:fld id="{203C2CCC-44D0-4B40-9343-1A28B1A2D90A}" type="slidenum">
              <a:rPr lang="en-US" smtClean="0"/>
              <a:pPr/>
              <a:t>6</a:t>
            </a:fld>
            <a:endParaRPr lang="en-US"/>
          </a:p>
        </p:txBody>
      </p:sp>
    </p:spTree>
    <p:extLst>
      <p:ext uri="{BB962C8B-B14F-4D97-AF65-F5344CB8AC3E}">
        <p14:creationId xmlns:p14="http://schemas.microsoft.com/office/powerpoint/2010/main" val="3135929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err="1" smtClean="0">
                <a:solidFill>
                  <a:schemeClr val="tx1"/>
                </a:solidFill>
                <a:latin typeface="+mn-lt"/>
                <a:ea typeface="ＭＳ Ｐゴシック" pitchFamily="-108" charset="-128"/>
                <a:cs typeface="+mn-cs"/>
              </a:rPr>
              <a:t>Beamline</a:t>
            </a:r>
            <a:r>
              <a:rPr lang="en-US" sz="1200" kern="1200" dirty="0" smtClean="0">
                <a:solidFill>
                  <a:schemeClr val="tx1"/>
                </a:solidFill>
                <a:latin typeface="+mn-lt"/>
                <a:ea typeface="ＭＳ Ｐゴシック" pitchFamily="-108" charset="-128"/>
                <a:cs typeface="+mn-cs"/>
              </a:rPr>
              <a:t> 8.3.2 at the Advanced Light Source is a Synchrotron-based Hard X-ray Micro-Tomography instrument. It allows non-destructive 3-Dimensional imaging of solid objects at a resolution of approximately 1 micron.</a:t>
            </a:r>
          </a:p>
          <a:p>
            <a:pPr lvl="2"/>
            <a:endParaRPr lang="en-US" dirty="0" smtClean="0"/>
          </a:p>
          <a:p>
            <a:pPr lvl="2"/>
            <a:r>
              <a:rPr lang="en-US" dirty="0" smtClean="0"/>
              <a:t>10</a:t>
            </a:r>
            <a:r>
              <a:rPr lang="en-US" baseline="30000" dirty="0" smtClean="0"/>
              <a:t>6</a:t>
            </a:r>
            <a:r>
              <a:rPr lang="en-US" dirty="0" smtClean="0"/>
              <a:t> increase in data output compared to previous generation</a:t>
            </a:r>
          </a:p>
          <a:p>
            <a:pPr lvl="2"/>
            <a:r>
              <a:rPr lang="en-US" dirty="0" smtClean="0"/>
              <a:t>8 </a:t>
            </a:r>
            <a:r>
              <a:rPr lang="en-US" dirty="0" err="1" smtClean="0"/>
              <a:t>Gbps</a:t>
            </a:r>
            <a:r>
              <a:rPr lang="en-US" dirty="0" smtClean="0"/>
              <a:t> flows to supercomputer for real-time analysis</a:t>
            </a:r>
          </a:p>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9</a:t>
            </a:fld>
            <a:endParaRPr lang="en-US" dirty="0"/>
          </a:p>
        </p:txBody>
      </p:sp>
    </p:spTree>
    <p:extLst>
      <p:ext uri="{BB962C8B-B14F-4D97-AF65-F5344CB8AC3E}">
        <p14:creationId xmlns:p14="http://schemas.microsoft.com/office/powerpoint/2010/main" val="2954446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a:ln/>
        </p:spPr>
      </p:sp>
      <p:sp>
        <p:nvSpPr>
          <p:cNvPr id="13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sz="1200" dirty="0" smtClean="0">
                <a:solidFill>
                  <a:schemeClr val="bg1"/>
                </a:solidFill>
                <a:latin typeface="Gill Sans" charset="0"/>
                <a:cs typeface="Gill Sans" charset="0"/>
              </a:rPr>
              <a:t>Goal – understand photosynthesis</a:t>
            </a:r>
          </a:p>
          <a:p>
            <a:endParaRPr lang="en-US" sz="1200" dirty="0" smtClean="0">
              <a:solidFill>
                <a:schemeClr val="bg1"/>
              </a:solidFill>
              <a:latin typeface="Gill Sans" charset="0"/>
              <a:cs typeface="Gill Sans" charset="0"/>
            </a:endParaRPr>
          </a:p>
          <a:p>
            <a:r>
              <a:rPr lang="en-US" sz="1200" dirty="0" smtClean="0">
                <a:solidFill>
                  <a:schemeClr val="bg1"/>
                </a:solidFill>
                <a:latin typeface="Gill Sans" charset="0"/>
                <a:cs typeface="Gill Sans" charset="0"/>
              </a:rPr>
              <a:t>Over 100 TB/</a:t>
            </a:r>
            <a:r>
              <a:rPr lang="en-US" sz="1200" baseline="0" dirty="0" smtClean="0">
                <a:solidFill>
                  <a:schemeClr val="bg1"/>
                </a:solidFill>
                <a:latin typeface="Gill Sans" charset="0"/>
                <a:cs typeface="Gill Sans" charset="0"/>
              </a:rPr>
              <a:t> over 5 days - </a:t>
            </a:r>
            <a:r>
              <a:rPr lang="en-US" sz="1200" dirty="0" smtClean="0">
                <a:solidFill>
                  <a:schemeClr val="bg1"/>
                </a:solidFill>
                <a:latin typeface="Gill Sans" charset="0"/>
                <a:cs typeface="Gill Sans" charset="0"/>
              </a:rPr>
              <a:t>Data moved from the LCLS data acquisition to NERSC's data transfer nodes at over 7.5 gigabits per second where it was processed on thousands of cores. The science team at the SLAC beamline was able to use this analysis to adjust their light source equipment daily during their five-day allocation at LCLS to get the best results possible.</a:t>
            </a:r>
          </a:p>
          <a:p>
            <a:endParaRPr lang="en-US" sz="1200" dirty="0" smtClean="0">
              <a:solidFill>
                <a:schemeClr val="bg1"/>
              </a:solidFill>
              <a:latin typeface="Gill Sans" charset="0"/>
              <a:ea typeface="ＭＳ Ｐゴシック" charset="0"/>
              <a:cs typeface="Gill Sans" charset="0"/>
            </a:endParaRPr>
          </a:p>
          <a:p>
            <a:endParaRPr lang="en-US" dirty="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4130357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3C2CCC-44D0-4B40-9343-1A28B1A2D90A}" type="slidenum">
              <a:rPr lang="en-US" smtClean="0"/>
              <a:pPr/>
              <a:t>14</a:t>
            </a:fld>
            <a:endParaRPr lang="en-US"/>
          </a:p>
        </p:txBody>
      </p:sp>
    </p:spTree>
    <p:extLst>
      <p:ext uri="{BB962C8B-B14F-4D97-AF65-F5344CB8AC3E}">
        <p14:creationId xmlns:p14="http://schemas.microsoft.com/office/powerpoint/2010/main" val="3135929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16</a:t>
            </a:fld>
            <a:endParaRPr lang="en-US" dirty="0"/>
          </a:p>
        </p:txBody>
      </p:sp>
    </p:spTree>
    <p:extLst>
      <p:ext uri="{BB962C8B-B14F-4D97-AF65-F5344CB8AC3E}">
        <p14:creationId xmlns:p14="http://schemas.microsoft.com/office/powerpoint/2010/main" val="2202485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3C2CCC-44D0-4B40-9343-1A28B1A2D90A}" type="slidenum">
              <a:rPr lang="en-US" smtClean="0"/>
              <a:pPr/>
              <a:t>18</a:t>
            </a:fld>
            <a:endParaRPr lang="en-US"/>
          </a:p>
        </p:txBody>
      </p:sp>
    </p:spTree>
    <p:extLst>
      <p:ext uri="{BB962C8B-B14F-4D97-AF65-F5344CB8AC3E}">
        <p14:creationId xmlns:p14="http://schemas.microsoft.com/office/powerpoint/2010/main" val="3135929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done networking, systems,</a:t>
            </a:r>
            <a:r>
              <a:rPr lang="en-US" baseline="0" dirty="0" smtClean="0"/>
              <a:t> security – what about the scientists?</a:t>
            </a:r>
            <a:endParaRPr lang="en-US" dirty="0"/>
          </a:p>
        </p:txBody>
      </p:sp>
      <p:sp>
        <p:nvSpPr>
          <p:cNvPr id="4" name="Slide Number Placeholder 3"/>
          <p:cNvSpPr>
            <a:spLocks noGrp="1"/>
          </p:cNvSpPr>
          <p:nvPr>
            <p:ph type="sldNum" sz="quarter" idx="10"/>
          </p:nvPr>
        </p:nvSpPr>
        <p:spPr/>
        <p:txBody>
          <a:bodyPr/>
          <a:lstStyle/>
          <a:p>
            <a:fld id="{203C2CCC-44D0-4B40-9343-1A28B1A2D90A}" type="slidenum">
              <a:rPr lang="en-US" smtClean="0"/>
              <a:pPr/>
              <a:t>20</a:t>
            </a:fld>
            <a:endParaRPr lang="en-US"/>
          </a:p>
        </p:txBody>
      </p:sp>
    </p:spTree>
    <p:extLst>
      <p:ext uri="{BB962C8B-B14F-4D97-AF65-F5344CB8AC3E}">
        <p14:creationId xmlns:p14="http://schemas.microsoft.com/office/powerpoint/2010/main" val="31359295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8" descr="DOE_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3938" y="5832475"/>
            <a:ext cx="1573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Lab_Logo.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72400" y="5667375"/>
            <a:ext cx="9080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ESnet_Logo_Header.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04863" y="652463"/>
            <a:ext cx="3287712"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399" y="2130425"/>
            <a:ext cx="7762875" cy="1470025"/>
          </a:xfrm>
        </p:spPr>
        <p:txBody>
          <a:bodyPr/>
          <a:lstStyle>
            <a:lvl1pPr>
              <a:defRPr sz="4400" b="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69267"/>
            <a:ext cx="3657600" cy="1390121"/>
          </a:xfrm>
        </p:spPr>
        <p:txBody>
          <a:bodyPr anchor="b"/>
          <a:lstStyle>
            <a:lvl1pPr marL="0" indent="0" algn="l">
              <a:spcBef>
                <a:spcPts val="0"/>
              </a:spcBef>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1902A163-54C0-964C-B429-AD63EC90F2AC}" type="datetime1">
              <a:rPr lang="en-US"/>
              <a:pPr>
                <a:defRPr/>
              </a:pPr>
              <a:t>1/13/15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4B79DC5-0D50-244C-8B5F-77FE4BE7CD35}" type="slidenum">
              <a:rPr lang="en-US"/>
              <a:pPr>
                <a:defRPr/>
              </a:pPr>
              <a:t>‹#›</a:t>
            </a:fld>
            <a:endParaRPr lang="en-US"/>
          </a:p>
        </p:txBody>
      </p:sp>
    </p:spTree>
    <p:extLst>
      <p:ext uri="{BB962C8B-B14F-4D97-AF65-F5344CB8AC3E}">
        <p14:creationId xmlns:p14="http://schemas.microsoft.com/office/powerpoint/2010/main" val="2177649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buClr>
                <a:schemeClr val="bg2"/>
              </a:buClr>
              <a:defRPr/>
            </a:lvl2pPr>
            <a:lvl3pPr>
              <a:buClr>
                <a:schemeClr val="bg2"/>
              </a:buClr>
              <a:defRPr/>
            </a:lvl3pPr>
            <a:lvl4pPr>
              <a:buClr>
                <a:schemeClr val="bg2"/>
              </a:buClr>
              <a:defRPr/>
            </a:lvl4pPr>
            <a:lvl5pPr>
              <a:buClr>
                <a:schemeClr val="bg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C2BA070-C317-9242-9F22-9571CC7F1A9D}" type="datetime1">
              <a:rPr lang="en-US"/>
              <a:pPr>
                <a:defRPr/>
              </a:pPr>
              <a:t>1/13/15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E752FB-DA03-D14D-B545-3889A4389154}" type="slidenum">
              <a:rPr lang="en-US"/>
              <a:pPr>
                <a:defRPr/>
              </a:pPr>
              <a:t>‹#›</a:t>
            </a:fld>
            <a:endParaRPr lang="en-US" dirty="0"/>
          </a:p>
        </p:txBody>
      </p:sp>
    </p:spTree>
    <p:extLst>
      <p:ext uri="{BB962C8B-B14F-4D97-AF65-F5344CB8AC3E}">
        <p14:creationId xmlns:p14="http://schemas.microsoft.com/office/powerpoint/2010/main" val="2849184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8" descr="ESnet_Logo_Foo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77125" y="6116638"/>
            <a:ext cx="12096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0"/>
            <a:ext cx="136525" cy="684847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accent1"/>
              </a:solidFill>
            </a:endParaRPr>
          </a:p>
        </p:txBody>
      </p:sp>
      <p:sp>
        <p:nvSpPr>
          <p:cNvPr id="2" name="Title 1"/>
          <p:cNvSpPr>
            <a:spLocks noGrp="1"/>
          </p:cNvSpPr>
          <p:nvPr>
            <p:ph type="title"/>
          </p:nvPr>
        </p:nvSpPr>
        <p:spPr>
          <a:xfrm>
            <a:off x="914400" y="3897313"/>
            <a:ext cx="7772400" cy="1362075"/>
          </a:xfrm>
        </p:spPr>
        <p:txBody>
          <a:bodyPr anchor="t"/>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14400" y="2124076"/>
            <a:ext cx="7772400" cy="1500187"/>
          </a:xfrm>
        </p:spPr>
        <p:txBody>
          <a:bodyPr bIns="18288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A632C7FC-7DA3-224A-B814-4609BDC3D521}" type="datetime1">
              <a:rPr lang="en-US"/>
              <a:pPr>
                <a:defRPr/>
              </a:pPr>
              <a:t>1/13/15</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62EC84A7-9F83-FA42-AD77-1B3731E4E018}" type="slidenum">
              <a:rPr lang="en-US"/>
              <a:pPr>
                <a:defRPr/>
              </a:pPr>
              <a:t>‹#›</a:t>
            </a:fld>
            <a:endParaRPr lang="en-US"/>
          </a:p>
        </p:txBody>
      </p:sp>
    </p:spTree>
    <p:extLst>
      <p:ext uri="{BB962C8B-B14F-4D97-AF65-F5344CB8AC3E}">
        <p14:creationId xmlns:p14="http://schemas.microsoft.com/office/powerpoint/2010/main" val="1426951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348163"/>
          </a:xfrm>
        </p:spPr>
        <p:txBody>
          <a:bodyPr/>
          <a:lstStyle>
            <a:lvl1pPr marL="228600" indent="-228600">
              <a:defRPr sz="1800"/>
            </a:lvl1pPr>
            <a:lvl2pPr marL="457200" indent="-228600">
              <a:buClr>
                <a:schemeClr val="bg2"/>
              </a:buClr>
              <a:defRPr sz="1600"/>
            </a:lvl2pPr>
            <a:lvl3pPr marL="685800" indent="-228600">
              <a:buClr>
                <a:schemeClr val="bg2"/>
              </a:buClr>
              <a:defRPr sz="1400"/>
            </a:lvl3pPr>
            <a:lvl4pPr marL="914400" indent="-228600">
              <a:buClr>
                <a:schemeClr val="bg2"/>
              </a:buClr>
              <a:defRPr sz="1200"/>
            </a:lvl4pPr>
            <a:lvl5pPr marL="1143000" indent="-228600">
              <a:buClr>
                <a:schemeClr val="bg2"/>
              </a:buCl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348163"/>
          </a:xfrm>
        </p:spPr>
        <p:txBody>
          <a:bodyPr/>
          <a:lstStyle>
            <a:lvl1pPr marL="228600" indent="-228600">
              <a:defRPr sz="1800"/>
            </a:lvl1pPr>
            <a:lvl2pPr marL="457200" indent="-228600">
              <a:buClr>
                <a:schemeClr val="bg2"/>
              </a:buClr>
              <a:defRPr sz="1600"/>
            </a:lvl2pPr>
            <a:lvl3pPr marL="685800" indent="-228600">
              <a:buClr>
                <a:schemeClr val="bg2"/>
              </a:buClr>
              <a:defRPr sz="1400"/>
            </a:lvl3pPr>
            <a:lvl4pPr marL="914400" indent="-228600">
              <a:buClr>
                <a:schemeClr val="bg2"/>
              </a:buClr>
              <a:defRPr sz="1200"/>
            </a:lvl4pPr>
            <a:lvl5pPr marL="1143000" indent="-228600">
              <a:buClr>
                <a:schemeClr val="bg2"/>
              </a:buCl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F47E7F2A-3C18-BB48-AF7D-32042ACCA231}" type="datetime1">
              <a:rPr lang="en-US"/>
              <a:pPr>
                <a:defRPr/>
              </a:pPr>
              <a:t>1/13/15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D34363-D55A-B746-AC0D-B8A5947084AE}" type="slidenum">
              <a:rPr lang="en-US"/>
              <a:pPr>
                <a:defRPr/>
              </a:pPr>
              <a:t>‹#›</a:t>
            </a:fld>
            <a:endParaRPr lang="en-US" dirty="0"/>
          </a:p>
        </p:txBody>
      </p:sp>
    </p:spTree>
    <p:extLst>
      <p:ext uri="{BB962C8B-B14F-4D97-AF65-F5344CB8AC3E}">
        <p14:creationId xmlns:p14="http://schemas.microsoft.com/office/powerpoint/2010/main" val="119967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773488"/>
          </a:xfrm>
        </p:spPr>
        <p:txBody>
          <a:bodyPr/>
          <a:lstStyle>
            <a:lvl1pPr>
              <a:defRPr sz="1800"/>
            </a:lvl1pPr>
            <a:lvl2pPr marL="457200" indent="-228600">
              <a:defRPr sz="1600"/>
            </a:lvl2pPr>
            <a:lvl3pPr marL="685800" indent="-228600">
              <a:defRPr sz="1400"/>
            </a:lvl3pPr>
            <a:lvl4pPr marL="914400" indent="-228600">
              <a:defRPr sz="1200"/>
            </a:lvl4pPr>
            <a:lvl5pPr marL="1143000" indent="-228600">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73488"/>
          </a:xfrm>
        </p:spPr>
        <p:txBody>
          <a:bodyPr/>
          <a:lstStyle>
            <a:lvl1pPr>
              <a:defRPr sz="1800"/>
            </a:lvl1pPr>
            <a:lvl2pPr marL="457200" indent="-228600">
              <a:defRPr sz="1600"/>
            </a:lvl2pPr>
            <a:lvl3pPr marL="685800" indent="-228600">
              <a:defRPr sz="1400"/>
            </a:lvl3pPr>
            <a:lvl4pPr marL="914400" indent="-228600">
              <a:defRPr sz="1200"/>
            </a:lvl4pPr>
            <a:lvl5pPr marL="1143000" indent="-228600">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3D24332F-941A-D544-AE18-71DAC3CE7C05}" type="datetime1">
              <a:rPr lang="en-US"/>
              <a:pPr>
                <a:defRPr/>
              </a:pPr>
              <a:t>1/13/15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39A81F-5D2E-8D44-9304-54F116FA6C79}" type="slidenum">
              <a:rPr lang="en-US"/>
              <a:pPr>
                <a:defRPr/>
              </a:pPr>
              <a:t>‹#›</a:t>
            </a:fld>
            <a:endParaRPr lang="en-US" dirty="0"/>
          </a:p>
        </p:txBody>
      </p:sp>
    </p:spTree>
    <p:extLst>
      <p:ext uri="{BB962C8B-B14F-4D97-AF65-F5344CB8AC3E}">
        <p14:creationId xmlns:p14="http://schemas.microsoft.com/office/powerpoint/2010/main" val="1753931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45A67E15-86BD-334E-9327-A1EE05D6E02F}" type="datetime1">
              <a:rPr lang="en-US"/>
              <a:pPr>
                <a:defRPr/>
              </a:pPr>
              <a:t>1/13/15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FF935CD-73E4-9B4F-B9BA-14C4A43C8F35}" type="slidenum">
              <a:rPr lang="en-US"/>
              <a:pPr>
                <a:defRPr/>
              </a:pPr>
              <a:t>‹#›</a:t>
            </a:fld>
            <a:endParaRPr lang="en-US" dirty="0"/>
          </a:p>
        </p:txBody>
      </p:sp>
    </p:spTree>
    <p:extLst>
      <p:ext uri="{BB962C8B-B14F-4D97-AF65-F5344CB8AC3E}">
        <p14:creationId xmlns:p14="http://schemas.microsoft.com/office/powerpoint/2010/main" val="3939080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1C8E523D-06F1-DA4C-83AE-FB7F9418C1E3}" type="datetime1">
              <a:rPr lang="en-US"/>
              <a:pPr>
                <a:defRPr/>
              </a:pPr>
              <a:t>1/13/15</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B70DBE8A-18E9-A24F-9905-C4136FE286B6}" type="slidenum">
              <a:rPr lang="en-US"/>
              <a:pPr>
                <a:defRPr/>
              </a:pPr>
              <a:t>‹#›</a:t>
            </a:fld>
            <a:endParaRPr lang="en-US"/>
          </a:p>
        </p:txBody>
      </p:sp>
    </p:spTree>
    <p:extLst>
      <p:ext uri="{BB962C8B-B14F-4D97-AF65-F5344CB8AC3E}">
        <p14:creationId xmlns:p14="http://schemas.microsoft.com/office/powerpoint/2010/main" val="240970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No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821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30275" y="6483350"/>
            <a:ext cx="1685925" cy="365125"/>
          </a:xfrm>
          <a:prstGeom prst="rect">
            <a:avLst/>
          </a:prstGeom>
        </p:spPr>
        <p:txBody>
          <a:bodyPr vert="horz" lIns="91440" tIns="45720" rIns="91440" bIns="45720" rtlCol="0" anchor="ctr"/>
          <a:lstStyle>
            <a:lvl1pPr algn="l" fontAlgn="auto">
              <a:spcBef>
                <a:spcPts val="0"/>
              </a:spcBef>
              <a:spcAft>
                <a:spcPts val="0"/>
              </a:spcAft>
              <a:defRPr sz="900">
                <a:solidFill>
                  <a:srgbClr val="9A9A9B"/>
                </a:solidFill>
                <a:latin typeface="Arial"/>
                <a:ea typeface="+mn-ea"/>
                <a:cs typeface="Arial"/>
              </a:defRPr>
            </a:lvl1pPr>
          </a:lstStyle>
          <a:p>
            <a:pPr>
              <a:defRPr/>
            </a:pPr>
            <a:fld id="{BE6DDD53-107F-204B-B182-96542FE482CF}" type="datetime1">
              <a:rPr lang="en-US"/>
              <a:pPr>
                <a:defRPr/>
              </a:pPr>
              <a:t>1/13/15</a:t>
            </a:fld>
            <a:endParaRPr lang="en-US" dirty="0"/>
          </a:p>
        </p:txBody>
      </p:sp>
      <p:sp>
        <p:nvSpPr>
          <p:cNvPr id="5" name="Footer Placeholder 4"/>
          <p:cNvSpPr>
            <a:spLocks noGrp="1"/>
          </p:cNvSpPr>
          <p:nvPr>
            <p:ph type="ftr" sz="quarter" idx="3"/>
          </p:nvPr>
        </p:nvSpPr>
        <p:spPr>
          <a:xfrm>
            <a:off x="4572000" y="6483350"/>
            <a:ext cx="4114800" cy="365125"/>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Arial"/>
                <a:ea typeface="+mn-ea"/>
                <a:cs typeface="Arial"/>
              </a:defRPr>
            </a:lvl1pPr>
          </a:lstStyle>
          <a:p>
            <a:pPr>
              <a:defRPr/>
            </a:pPr>
            <a:endParaRPr lang="en-US"/>
          </a:p>
        </p:txBody>
      </p:sp>
      <p:sp>
        <p:nvSpPr>
          <p:cNvPr id="6" name="Slide Number Placeholder 5"/>
          <p:cNvSpPr>
            <a:spLocks noGrp="1"/>
          </p:cNvSpPr>
          <p:nvPr>
            <p:ph type="sldNum" sz="quarter" idx="4"/>
          </p:nvPr>
        </p:nvSpPr>
        <p:spPr>
          <a:xfrm>
            <a:off x="457200" y="6483350"/>
            <a:ext cx="447675"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Arial"/>
                <a:ea typeface="+mn-ea"/>
                <a:cs typeface="Arial"/>
              </a:defRPr>
            </a:lvl1pPr>
          </a:lstStyle>
          <a:p>
            <a:pPr>
              <a:defRPr/>
            </a:pPr>
            <a:fld id="{C521F92F-E6B6-DD45-95BF-163E01EE4598}" type="slidenum">
              <a:rPr lang="en-US"/>
              <a:pPr>
                <a:defRPr/>
              </a:pPr>
              <a:t>‹#›</a:t>
            </a:fld>
            <a:endParaRPr lang="en-US" dirty="0"/>
          </a:p>
        </p:txBody>
      </p:sp>
      <p:pic>
        <p:nvPicPr>
          <p:cNvPr id="1031" name="Picture 6" descr="ESnet_Logo_Footer.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477125" y="6116638"/>
            <a:ext cx="12096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0"/>
            <a:ext cx="136525" cy="684847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accent1"/>
              </a:solidFill>
            </a:endParaRPr>
          </a:p>
        </p:txBody>
      </p:sp>
    </p:spTree>
  </p:cSld>
  <p:clrMap bg1="lt1" tx1="dk1" bg2="lt2" tx2="dk2" accent1="accent1" accent2="accent2" accent3="accent3" accent4="accent4" accent5="accent5" accent6="accent6" hlink="hlink" folHlink="folHlink"/>
  <p:sldLayoutIdLst>
    <p:sldLayoutId id="2147483713" r:id="rId1"/>
    <p:sldLayoutId id="2147483709" r:id="rId2"/>
    <p:sldLayoutId id="2147483714" r:id="rId3"/>
    <p:sldLayoutId id="2147483710" r:id="rId4"/>
    <p:sldLayoutId id="2147483711" r:id="rId5"/>
    <p:sldLayoutId id="2147483712" r:id="rId6"/>
    <p:sldLayoutId id="2147483715" r:id="rId7"/>
    <p:sldLayoutId id="2147483716" r:id="rId8"/>
  </p:sldLayoutIdLst>
  <p:hf hdr="0"/>
  <p:txStyles>
    <p:titleStyle>
      <a:lvl1pPr algn="l" defTabSz="457200" rtl="0" eaLnBrk="0" fontAlgn="base" hangingPunct="0">
        <a:spcBef>
          <a:spcPct val="0"/>
        </a:spcBef>
        <a:spcAft>
          <a:spcPct val="0"/>
        </a:spcAft>
        <a:defRPr sz="3200" b="1" kern="1200">
          <a:solidFill>
            <a:schemeClr val="tx1"/>
          </a:solidFill>
          <a:latin typeface="+mj-lt"/>
          <a:ea typeface="ＭＳ Ｐゴシック" charset="0"/>
          <a:cs typeface="ＭＳ Ｐゴシック" charset="0"/>
        </a:defRPr>
      </a:lvl1pPr>
      <a:lvl2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2pPr>
      <a:lvl3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3pPr>
      <a:lvl4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4pPr>
      <a:lvl5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5pPr>
      <a:lvl6pPr marL="4572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6pPr>
      <a:lvl7pPr marL="9144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7pPr>
      <a:lvl8pPr marL="13716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8pPr>
      <a:lvl9pPr marL="18288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9pPr>
    </p:titleStyle>
    <p:body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hyperlink" Target="mailto:zurawski@es.ne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hyperlink" Target="mailto:engage@es.net" TargetMode="External"/><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hyperlink" Target="mailto:engage@es.net" TargetMode="External"/><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hyperlink" Target="mailto:engage@es.net" TargetMode="External"/><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mailto:engage@es.net" TargetMode="External"/></Relationships>
</file>

<file path=ppt/slides/_rels/slide15.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48.png"/><Relationship Id="rId13" Type="http://schemas.openxmlformats.org/officeDocument/2006/relationships/hyperlink" Target="mailto:engage@es.net" TargetMode="External"/><Relationship Id="rId1" Type="http://schemas.openxmlformats.org/officeDocument/2006/relationships/slideLayout" Target="../slideLayouts/slideLayout6.xml"/><Relationship Id="rId2" Type="http://schemas.openxmlformats.org/officeDocument/2006/relationships/image" Target="../media/image42.png"/><Relationship Id="rId3" Type="http://schemas.microsoft.com/office/2007/relationships/hdphoto" Target="../media/hdphoto1.wdp"/><Relationship Id="rId4" Type="http://schemas.openxmlformats.org/officeDocument/2006/relationships/image" Target="../media/image43.png"/><Relationship Id="rId5" Type="http://schemas.microsoft.com/office/2007/relationships/hdphoto" Target="../media/hdphoto2.wdp"/><Relationship Id="rId6" Type="http://schemas.openxmlformats.org/officeDocument/2006/relationships/image" Target="../media/image44.png"/><Relationship Id="rId7" Type="http://schemas.microsoft.com/office/2007/relationships/hdphoto" Target="../media/hdphoto3.wdp"/><Relationship Id="rId8" Type="http://schemas.openxmlformats.org/officeDocument/2006/relationships/image" Target="../media/image45.jpeg"/><Relationship Id="rId9" Type="http://schemas.openxmlformats.org/officeDocument/2006/relationships/image" Target="../media/image46.png"/><Relationship Id="rId10"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hyperlink" Target="mailto:engage@es.net" TargetMode="External"/><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hyperlink" Target="mailto:engage@es.net"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mailto:engage@es.net"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mailto:engage@es.ne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mailto:engage@es.ne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mailto:engage@es.net"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es.net/requirements/" TargetMode="External"/><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hyperlink" Target="mailto:engage@es.net"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mailto:engage@es.ne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hyperlink" Target="http://fasterdata.es.net/science-dmz/" TargetMode="External"/><Relationship Id="rId4" Type="http://schemas.openxmlformats.org/officeDocument/2006/relationships/hyperlink" Target="http://www.perfsonar.net" TargetMode="External"/><Relationship Id="rId5" Type="http://schemas.openxmlformats.org/officeDocument/2006/relationships/hyperlink" Target="http://fasterdata.es.net/data-transfer-tools/" TargetMode="External"/><Relationship Id="rId6" Type="http://schemas.openxmlformats.org/officeDocument/2006/relationships/hyperlink" Target="mailto:engage@es.net" TargetMode="External"/><Relationship Id="rId7"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mailto:engage@es.net"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hyperlink" Target="mailto:zurawski@es.ne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g"/><Relationship Id="rId7" Type="http://schemas.openxmlformats.org/officeDocument/2006/relationships/image" Target="../media/image19.jpeg"/><Relationship Id="rId8" Type="http://schemas.openxmlformats.org/officeDocument/2006/relationships/hyperlink" Target="mailto:engage@es.net" TargetMode="External"/><Relationship Id="rId9" Type="http://schemas.openxmlformats.org/officeDocument/2006/relationships/image" Target="../media/image20.png"/><Relationship Id="rId10" Type="http://schemas.openxmlformats.org/officeDocument/2006/relationships/image" Target="../media/image21.jpe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jpg"/><Relationship Id="rId8" Type="http://schemas.openxmlformats.org/officeDocument/2006/relationships/image" Target="../media/image29.jpg"/><Relationship Id="rId9"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 Id="rId3" Type="http://schemas.openxmlformats.org/officeDocument/2006/relationships/hyperlink" Target="mailto:engage@es.ne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24.jpg"/><Relationship Id="rId6" Type="http://schemas.openxmlformats.org/officeDocument/2006/relationships/image" Target="../media/image33.jpg"/><Relationship Id="rId7" Type="http://schemas.openxmlformats.org/officeDocument/2006/relationships/hyperlink" Target="mailto:engage@es.net" TargetMode="External"/><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914400" y="2130425"/>
            <a:ext cx="7762875" cy="1470025"/>
          </a:xfrm>
        </p:spPr>
        <p:txBody>
          <a:bodyPr/>
          <a:lstStyle/>
          <a:p>
            <a:pPr eaLnBrk="1" hangingPunct="1"/>
            <a:r>
              <a:rPr lang="en-US" sz="4000" dirty="0">
                <a:latin typeface="Arial Narrow" charset="0"/>
              </a:rPr>
              <a:t>Science Engagement: A Non-Technical Approach to the Technical Divide</a:t>
            </a:r>
          </a:p>
        </p:txBody>
      </p:sp>
      <p:sp>
        <p:nvSpPr>
          <p:cNvPr id="7" name="Subtitle 2"/>
          <p:cNvSpPr>
            <a:spLocks noGrp="1"/>
          </p:cNvSpPr>
          <p:nvPr>
            <p:ph type="subTitle" idx="1"/>
          </p:nvPr>
        </p:nvSpPr>
        <p:spPr>
          <a:xfrm>
            <a:off x="914400" y="4125938"/>
            <a:ext cx="3657600" cy="1390650"/>
          </a:xfrm>
        </p:spPr>
        <p:txBody>
          <a:bodyPr/>
          <a:lstStyle/>
          <a:p>
            <a:pPr eaLnBrk="1" hangingPunct="1">
              <a:spcBef>
                <a:spcPts val="300"/>
              </a:spcBef>
              <a:spcAft>
                <a:spcPts val="300"/>
              </a:spcAft>
            </a:pPr>
            <a:r>
              <a:rPr lang="en-US" sz="1800" b="1" dirty="0">
                <a:latin typeface="Arial Narrow" charset="0"/>
              </a:rPr>
              <a:t>Jason Zurawski – </a:t>
            </a:r>
            <a:r>
              <a:rPr lang="en-US" sz="1800" b="1" dirty="0">
                <a:latin typeface="Arial Narrow" charset="0"/>
                <a:hlinkClick r:id="rId2"/>
              </a:rPr>
              <a:t>zurawski@es.net</a:t>
            </a:r>
            <a:r>
              <a:rPr lang="en-US" sz="1800" b="1" dirty="0">
                <a:latin typeface="Arial Narrow" charset="0"/>
              </a:rPr>
              <a:t> </a:t>
            </a:r>
            <a:endParaRPr lang="en-US" sz="1800" b="1" dirty="0" smtClean="0">
              <a:latin typeface="Arial Narrow" charset="0"/>
            </a:endParaRPr>
          </a:p>
          <a:p>
            <a:pPr eaLnBrk="1" hangingPunct="1">
              <a:spcBef>
                <a:spcPts val="300"/>
              </a:spcBef>
              <a:spcAft>
                <a:spcPts val="300"/>
              </a:spcAft>
            </a:pPr>
            <a:r>
              <a:rPr lang="en-US" sz="1800" dirty="0" smtClean="0">
                <a:latin typeface="Arial Narrow" charset="0"/>
              </a:rPr>
              <a:t>Science Engagement Engineer, </a:t>
            </a:r>
            <a:r>
              <a:rPr lang="en-US" sz="1800" dirty="0">
                <a:latin typeface="Arial Narrow" charset="0"/>
              </a:rPr>
              <a:t>ESnet</a:t>
            </a:r>
          </a:p>
          <a:p>
            <a:pPr eaLnBrk="1" hangingPunct="1">
              <a:spcBef>
                <a:spcPts val="300"/>
              </a:spcBef>
              <a:spcAft>
                <a:spcPts val="300"/>
              </a:spcAft>
            </a:pPr>
            <a:r>
              <a:rPr lang="en-US" sz="1800" dirty="0">
                <a:latin typeface="Arial Narrow" charset="0"/>
              </a:rPr>
              <a:t>Lawrence Berkeley National Laboratory</a:t>
            </a:r>
          </a:p>
        </p:txBody>
      </p:sp>
      <p:sp>
        <p:nvSpPr>
          <p:cNvPr id="11" name="Text Placeholder 11"/>
          <p:cNvSpPr txBox="1">
            <a:spLocks/>
          </p:cNvSpPr>
          <p:nvPr/>
        </p:nvSpPr>
        <p:spPr bwMode="auto">
          <a:xfrm>
            <a:off x="4833938" y="4125938"/>
            <a:ext cx="384333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spcBef>
                <a:spcPct val="20000"/>
              </a:spcBef>
              <a:buFont typeface="Arial" charset="0"/>
              <a:buNone/>
            </a:pPr>
            <a:endParaRPr lang="en-US" sz="1400" dirty="0" smtClean="0">
              <a:solidFill>
                <a:schemeClr val="bg2"/>
              </a:solidFill>
            </a:endParaRPr>
          </a:p>
          <a:p>
            <a:pPr eaLnBrk="1" hangingPunct="1">
              <a:spcBef>
                <a:spcPct val="20000"/>
              </a:spcBef>
              <a:buFont typeface="Arial" charset="0"/>
              <a:buNone/>
            </a:pPr>
            <a:r>
              <a:rPr lang="en-US" sz="1400" dirty="0" err="1" smtClean="0">
                <a:solidFill>
                  <a:schemeClr val="bg2"/>
                </a:solidFill>
              </a:rPr>
              <a:t>ENhancing</a:t>
            </a:r>
            <a:r>
              <a:rPr lang="en-US" sz="1400" dirty="0" smtClean="0">
                <a:solidFill>
                  <a:schemeClr val="bg2"/>
                </a:solidFill>
              </a:rPr>
              <a:t> </a:t>
            </a:r>
            <a:r>
              <a:rPr lang="en-US" sz="1400" dirty="0" err="1">
                <a:solidFill>
                  <a:schemeClr val="bg2"/>
                </a:solidFill>
              </a:rPr>
              <a:t>CyberInfrastructure</a:t>
            </a:r>
            <a:r>
              <a:rPr lang="en-US" sz="1400" dirty="0">
                <a:solidFill>
                  <a:schemeClr val="bg2"/>
                </a:solidFill>
              </a:rPr>
              <a:t> by Training and </a:t>
            </a:r>
            <a:r>
              <a:rPr lang="en-US" sz="1400" dirty="0" smtClean="0">
                <a:solidFill>
                  <a:schemeClr val="bg2"/>
                </a:solidFill>
              </a:rPr>
              <a:t>Engagement (ENCITE) Webinar</a:t>
            </a:r>
            <a:endParaRPr lang="en-US" sz="1400" dirty="0">
              <a:solidFill>
                <a:schemeClr val="bg2"/>
              </a:solidFill>
            </a:endParaRPr>
          </a:p>
          <a:p>
            <a:pPr eaLnBrk="1" hangingPunct="1">
              <a:spcBef>
                <a:spcPct val="20000"/>
              </a:spcBef>
              <a:buFont typeface="Arial" charset="0"/>
              <a:buNone/>
            </a:pPr>
            <a:r>
              <a:rPr lang="en-US" sz="1400" dirty="0" smtClean="0">
                <a:solidFill>
                  <a:schemeClr val="bg2"/>
                </a:solidFill>
              </a:rPr>
              <a:t>January 16</a:t>
            </a:r>
            <a:r>
              <a:rPr lang="en-US" sz="1400" baseline="30000" dirty="0" smtClean="0">
                <a:solidFill>
                  <a:schemeClr val="bg2"/>
                </a:solidFill>
              </a:rPr>
              <a:t>th</a:t>
            </a:r>
            <a:r>
              <a:rPr lang="en-US" sz="1400" dirty="0">
                <a:solidFill>
                  <a:schemeClr val="bg2"/>
                </a:solidFill>
              </a:rPr>
              <a:t>, </a:t>
            </a:r>
            <a:r>
              <a:rPr lang="en-US" sz="1400" dirty="0" smtClean="0">
                <a:solidFill>
                  <a:schemeClr val="bg2"/>
                </a:solidFill>
              </a:rPr>
              <a:t>2015</a:t>
            </a:r>
            <a:endParaRPr lang="en-US" sz="1400" dirty="0">
              <a:solidFill>
                <a:schemeClr val="bg2"/>
              </a:solidFill>
            </a:endParaRPr>
          </a:p>
        </p:txBody>
      </p:sp>
      <p:cxnSp>
        <p:nvCxnSpPr>
          <p:cNvPr id="12" name="Straight Connector 11"/>
          <p:cNvCxnSpPr/>
          <p:nvPr/>
        </p:nvCxnSpPr>
        <p:spPr>
          <a:xfrm>
            <a:off x="4691063" y="4232300"/>
            <a:ext cx="0" cy="12842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 name="Picture 3" descr="net_n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461" y="6576830"/>
            <a:ext cx="1351105" cy="198162"/>
          </a:xfrm>
          <a:prstGeom prst="rect">
            <a:avLst/>
          </a:prstGeom>
        </p:spPr>
      </p:pic>
      <p:pic>
        <p:nvPicPr>
          <p:cNvPr id="6" name="Picture 5" descr="kanr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528" y="6500180"/>
            <a:ext cx="964253" cy="274812"/>
          </a:xfrm>
          <a:prstGeom prst="rect">
            <a:avLst/>
          </a:prstGeom>
        </p:spPr>
      </p:pic>
      <p:pic>
        <p:nvPicPr>
          <p:cNvPr id="8" name="Picture 7" descr="MOREnet_logo_we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6656" y="6499767"/>
            <a:ext cx="865505" cy="258360"/>
          </a:xfrm>
          <a:prstGeom prst="rect">
            <a:avLst/>
          </a:prstGeom>
        </p:spPr>
      </p:pic>
      <p:pic>
        <p:nvPicPr>
          <p:cNvPr id="9" name="Picture 8" descr="sdbor_tin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5114" y="6368248"/>
            <a:ext cx="620457" cy="406744"/>
          </a:xfrm>
          <a:prstGeom prst="rect">
            <a:avLst/>
          </a:prstGeom>
        </p:spPr>
      </p:pic>
      <p:pic>
        <p:nvPicPr>
          <p:cNvPr id="10" name="Picture 9" descr="nsf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8" y="6436602"/>
            <a:ext cx="418976" cy="421398"/>
          </a:xfrm>
          <a:prstGeom prst="rect">
            <a:avLst/>
          </a:prstGeom>
        </p:spPr>
      </p:pic>
      <p:pic>
        <p:nvPicPr>
          <p:cNvPr id="13" name="Picture 12" descr="gp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392" y="6500180"/>
            <a:ext cx="648016" cy="316473"/>
          </a:xfrm>
          <a:prstGeom prst="rect">
            <a:avLst/>
          </a:prstGeom>
        </p:spPr>
      </p:pic>
      <p:pic>
        <p:nvPicPr>
          <p:cNvPr id="14" name="Picture 13" descr="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17123" y="6474910"/>
            <a:ext cx="906722" cy="3177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55"/>
          <p:cNvSpPr>
            <a:spLocks noChangeArrowheads="1"/>
          </p:cNvSpPr>
          <p:nvPr/>
        </p:nvSpPr>
        <p:spPr bwMode="auto">
          <a:xfrm>
            <a:off x="0" y="6505575"/>
            <a:ext cx="9144000" cy="35242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en-US"/>
          </a:p>
        </p:txBody>
      </p:sp>
      <p:sp>
        <p:nvSpPr>
          <p:cNvPr id="12290" name="Title 1"/>
          <p:cNvSpPr>
            <a:spLocks noGrp="1"/>
          </p:cNvSpPr>
          <p:nvPr>
            <p:ph type="title" idx="4294967295"/>
          </p:nvPr>
        </p:nvSpPr>
        <p:spPr>
          <a:xfrm>
            <a:off x="194740" y="146050"/>
            <a:ext cx="8610600" cy="685800"/>
          </a:xfrm>
        </p:spPr>
        <p:txBody>
          <a:bodyPr/>
          <a:lstStyle/>
          <a:p>
            <a:r>
              <a:rPr lang="en-US" sz="2400" dirty="0" smtClean="0">
                <a:ea typeface="ＭＳ Ｐゴシック" charset="0"/>
                <a:cs typeface="ＭＳ Ｐゴシック" charset="0"/>
              </a:rPr>
              <a:t>Coupling Research Facilities &amp; HPC </a:t>
            </a:r>
            <a:r>
              <a:rPr lang="en-US" sz="2400" smtClean="0">
                <a:ea typeface="ＭＳ Ｐゴシック" charset="0"/>
                <a:cs typeface="ＭＳ Ｐゴシック" charset="0"/>
              </a:rPr>
              <a:t>resources with Networks</a:t>
            </a:r>
            <a:endParaRPr lang="en-US" sz="2400" dirty="0">
              <a:ea typeface="ＭＳ Ｐゴシック" charset="0"/>
              <a:cs typeface="ＭＳ Ｐゴシック" charset="0"/>
            </a:endParaRPr>
          </a:p>
        </p:txBody>
      </p:sp>
      <p:grpSp>
        <p:nvGrpSpPr>
          <p:cNvPr id="12291" name="Group 46"/>
          <p:cNvGrpSpPr>
            <a:grpSpLocks/>
          </p:cNvGrpSpPr>
          <p:nvPr/>
        </p:nvGrpSpPr>
        <p:grpSpPr bwMode="auto">
          <a:xfrm>
            <a:off x="4683125" y="2497138"/>
            <a:ext cx="3867150" cy="3798887"/>
            <a:chOff x="4682561" y="3043296"/>
            <a:chExt cx="3222445" cy="3166288"/>
          </a:xfrm>
        </p:grpSpPr>
        <p:pic>
          <p:nvPicPr>
            <p:cNvPr id="5" name="Picture 40" descr="C:\Documents and Settings\sboutet\My Documents\Images\CXI_SC1_1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82561" y="3297660"/>
              <a:ext cx="3222445" cy="2911924"/>
            </a:xfrm>
            <a:prstGeom prst="rect">
              <a:avLst/>
            </a:prstGeom>
            <a:noFill/>
            <a:ln w="9525">
              <a:noFill/>
              <a:miter lim="800000"/>
              <a:headEnd/>
              <a:tailEnd/>
            </a:ln>
            <a:effectLst>
              <a:softEdge rad="190500"/>
            </a:effectLst>
          </p:spPr>
        </p:pic>
        <p:sp>
          <p:nvSpPr>
            <p:cNvPr id="6" name="Freeform 5"/>
            <p:cNvSpPr/>
            <p:nvPr/>
          </p:nvSpPr>
          <p:spPr bwMode="auto">
            <a:xfrm>
              <a:off x="6148912" y="4262864"/>
              <a:ext cx="170266" cy="503296"/>
            </a:xfrm>
            <a:custGeom>
              <a:avLst/>
              <a:gdLst>
                <a:gd name="connsiteX0" fmla="*/ 0 w 414867"/>
                <a:gd name="connsiteY0" fmla="*/ 0 h 1185334"/>
                <a:gd name="connsiteX1" fmla="*/ 414867 w 414867"/>
                <a:gd name="connsiteY1" fmla="*/ 76200 h 1185334"/>
                <a:gd name="connsiteX2" fmla="*/ 414867 w 414867"/>
                <a:gd name="connsiteY2" fmla="*/ 1185334 h 1185334"/>
                <a:gd name="connsiteX3" fmla="*/ 16934 w 414867"/>
                <a:gd name="connsiteY3" fmla="*/ 1100667 h 1185334"/>
                <a:gd name="connsiteX4" fmla="*/ 0 w 414867"/>
                <a:gd name="connsiteY4" fmla="*/ 0 h 1185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867" h="1185334">
                  <a:moveTo>
                    <a:pt x="0" y="0"/>
                  </a:moveTo>
                  <a:lnTo>
                    <a:pt x="414867" y="76200"/>
                  </a:lnTo>
                  <a:lnTo>
                    <a:pt x="414867" y="1185334"/>
                  </a:lnTo>
                  <a:lnTo>
                    <a:pt x="16934" y="1100667"/>
                  </a:lnTo>
                  <a:lnTo>
                    <a:pt x="0" y="0"/>
                  </a:lnTo>
                  <a:close/>
                </a:path>
              </a:pathLst>
            </a:custGeom>
            <a:solidFill>
              <a:schemeClr val="accent1">
                <a:lumMod val="40000"/>
                <a:lumOff val="60000"/>
              </a:schemeClr>
            </a:solidFill>
            <a:ln>
              <a:solidFill>
                <a:schemeClr val="accent1">
                  <a:lumMod val="75000"/>
                </a:schemeClr>
              </a:solidFill>
            </a:ln>
            <a:scene3d>
              <a:camera prst="orthographicFront"/>
              <a:lightRig rig="threePt" dir="t"/>
            </a:scene3d>
            <a:sp3d contourW="127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94051" tIns="47025" rIns="94051" bIns="47025"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600">
                <a:latin typeface="Arial"/>
              </a:endParaRPr>
            </a:p>
          </p:txBody>
        </p:sp>
        <p:grpSp>
          <p:nvGrpSpPr>
            <p:cNvPr id="12319" name="Group 2"/>
            <p:cNvGrpSpPr>
              <a:grpSpLocks/>
            </p:cNvGrpSpPr>
            <p:nvPr/>
          </p:nvGrpSpPr>
          <p:grpSpPr bwMode="auto">
            <a:xfrm rot="4217581">
              <a:off x="6130786" y="2971839"/>
              <a:ext cx="888445" cy="1031359"/>
              <a:chOff x="4850" y="3424"/>
              <a:chExt cx="2522" cy="3120"/>
            </a:xfrm>
          </p:grpSpPr>
          <p:pic>
            <p:nvPicPr>
              <p:cNvPr id="12325" name="Picture 4" descr="labeled liquid jet.tiff"/>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50" y="3424"/>
                <a:ext cx="1469" cy="113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326" name="Line 4"/>
              <p:cNvSpPr>
                <a:spLocks noChangeShapeType="1"/>
              </p:cNvSpPr>
              <p:nvPr/>
            </p:nvSpPr>
            <p:spPr bwMode="auto">
              <a:xfrm>
                <a:off x="4893" y="4575"/>
                <a:ext cx="714" cy="1969"/>
              </a:xfrm>
              <a:prstGeom prst="line">
                <a:avLst/>
              </a:prstGeom>
              <a:noFill/>
              <a:ln w="1905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327" name="Line 5"/>
              <p:cNvSpPr>
                <a:spLocks noChangeShapeType="1"/>
              </p:cNvSpPr>
              <p:nvPr/>
            </p:nvSpPr>
            <p:spPr bwMode="auto">
              <a:xfrm>
                <a:off x="6305" y="3459"/>
                <a:ext cx="1067" cy="2433"/>
              </a:xfrm>
              <a:prstGeom prst="line">
                <a:avLst/>
              </a:prstGeom>
              <a:noFill/>
              <a:ln w="19050" cap="rnd">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cxnSp>
          <p:nvCxnSpPr>
            <p:cNvPr id="12320" name="Straight Arrow Connector 78"/>
            <p:cNvCxnSpPr>
              <a:cxnSpLocks noChangeShapeType="1"/>
            </p:cNvCxnSpPr>
            <p:nvPr/>
          </p:nvCxnSpPr>
          <p:spPr bwMode="auto">
            <a:xfrm rot="10800000">
              <a:off x="6182122" y="4280514"/>
              <a:ext cx="1670089" cy="272415"/>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2321" name="Straight Arrow Connector 79"/>
            <p:cNvCxnSpPr>
              <a:cxnSpLocks noChangeShapeType="1"/>
            </p:cNvCxnSpPr>
            <p:nvPr/>
          </p:nvCxnSpPr>
          <p:spPr bwMode="auto">
            <a:xfrm rot="10800000">
              <a:off x="5934472" y="4239239"/>
              <a:ext cx="222885" cy="37664"/>
            </a:xfrm>
            <a:prstGeom prst="straightConnector1">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12322" name="Straight Arrow Connector 82"/>
            <p:cNvCxnSpPr>
              <a:cxnSpLocks noChangeShapeType="1"/>
            </p:cNvCxnSpPr>
            <p:nvPr/>
          </p:nvCxnSpPr>
          <p:spPr bwMode="auto">
            <a:xfrm rot="10800000" flipV="1">
              <a:off x="5227121" y="4288769"/>
              <a:ext cx="951905" cy="340519"/>
            </a:xfrm>
            <a:prstGeom prst="straightConnector1">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cxnSp>
        <p:cxnSp>
          <p:nvCxnSpPr>
            <p:cNvPr id="12323" name="Straight Arrow Connector 85"/>
            <p:cNvCxnSpPr>
              <a:cxnSpLocks noChangeShapeType="1"/>
            </p:cNvCxnSpPr>
            <p:nvPr/>
          </p:nvCxnSpPr>
          <p:spPr bwMode="auto">
            <a:xfrm flipV="1">
              <a:off x="5249307" y="4470895"/>
              <a:ext cx="984924" cy="140851"/>
            </a:xfrm>
            <a:prstGeom prst="straightConnector1">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cxnSp>
        <p:sp>
          <p:nvSpPr>
            <p:cNvPr id="41" name="Freeform 40"/>
            <p:cNvSpPr/>
            <p:nvPr/>
          </p:nvSpPr>
          <p:spPr bwMode="auto">
            <a:xfrm>
              <a:off x="4931255" y="4478909"/>
              <a:ext cx="441829" cy="232874"/>
            </a:xfrm>
            <a:custGeom>
              <a:avLst/>
              <a:gdLst>
                <a:gd name="connsiteX0" fmla="*/ 8467 w 1075267"/>
                <a:gd name="connsiteY0" fmla="*/ 406400 h 550333"/>
                <a:gd name="connsiteX1" fmla="*/ 0 w 1075267"/>
                <a:gd name="connsiteY1" fmla="*/ 0 h 550333"/>
                <a:gd name="connsiteX2" fmla="*/ 1066800 w 1075267"/>
                <a:gd name="connsiteY2" fmla="*/ 169333 h 550333"/>
                <a:gd name="connsiteX3" fmla="*/ 1075267 w 1075267"/>
                <a:gd name="connsiteY3" fmla="*/ 550333 h 550333"/>
                <a:gd name="connsiteX4" fmla="*/ 8467 w 1075267"/>
                <a:gd name="connsiteY4" fmla="*/ 406400 h 550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267" h="550333">
                  <a:moveTo>
                    <a:pt x="8467" y="406400"/>
                  </a:moveTo>
                  <a:lnTo>
                    <a:pt x="0" y="0"/>
                  </a:lnTo>
                  <a:lnTo>
                    <a:pt x="1066800" y="169333"/>
                  </a:lnTo>
                  <a:lnTo>
                    <a:pt x="1075267" y="550333"/>
                  </a:lnTo>
                  <a:lnTo>
                    <a:pt x="8467" y="406400"/>
                  </a:lnTo>
                  <a:close/>
                </a:path>
              </a:pathLst>
            </a:custGeom>
            <a:solidFill>
              <a:schemeClr val="bg1">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051" tIns="47025" rIns="94051" bIns="47025"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600">
                <a:latin typeface="Arial"/>
              </a:endParaRPr>
            </a:p>
          </p:txBody>
        </p:sp>
      </p:grpSp>
      <p:sp>
        <p:nvSpPr>
          <p:cNvPr id="12292" name="TextBox 46"/>
          <p:cNvSpPr txBox="1">
            <a:spLocks noChangeArrowheads="1"/>
          </p:cNvSpPr>
          <p:nvPr/>
        </p:nvSpPr>
        <p:spPr bwMode="auto">
          <a:xfrm>
            <a:off x="4551363" y="4416425"/>
            <a:ext cx="136842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51" tIns="47025" rIns="94051" bIns="47025">
            <a:spAutoFit/>
          </a:bodyPr>
          <a:lstStyle>
            <a:lvl1pPr defTabSz="939800">
              <a:defRPr sz="2400">
                <a:solidFill>
                  <a:schemeClr val="tx1"/>
                </a:solidFill>
                <a:latin typeface="Times New Roman" charset="0"/>
                <a:ea typeface="ＭＳ Ｐゴシック" charset="0"/>
                <a:cs typeface="ＭＳ Ｐゴシック" charset="0"/>
              </a:defRPr>
            </a:lvl1pPr>
            <a:lvl2pPr marL="742950" indent="-285750" defTabSz="939800">
              <a:defRPr sz="2400">
                <a:solidFill>
                  <a:schemeClr val="tx1"/>
                </a:solidFill>
                <a:latin typeface="Times New Roman" charset="0"/>
                <a:ea typeface="ＭＳ Ｐゴシック" charset="0"/>
              </a:defRPr>
            </a:lvl2pPr>
            <a:lvl3pPr marL="1143000" indent="-228600" defTabSz="939800">
              <a:defRPr sz="2400">
                <a:solidFill>
                  <a:schemeClr val="tx1"/>
                </a:solidFill>
                <a:latin typeface="Times New Roman" charset="0"/>
                <a:ea typeface="ＭＳ Ｐゴシック" charset="0"/>
              </a:defRPr>
            </a:lvl3pPr>
            <a:lvl4pPr marL="1600200" indent="-228600" defTabSz="939800">
              <a:defRPr sz="2400">
                <a:solidFill>
                  <a:schemeClr val="tx1"/>
                </a:solidFill>
                <a:latin typeface="Times New Roman" charset="0"/>
                <a:ea typeface="ＭＳ Ｐゴシック" charset="0"/>
              </a:defRPr>
            </a:lvl4pPr>
            <a:lvl5pPr marL="2057400" indent="-228600" defTabSz="939800">
              <a:defRPr sz="2400">
                <a:solidFill>
                  <a:schemeClr val="tx1"/>
                </a:solidFill>
                <a:latin typeface="Times New Roman" charset="0"/>
                <a:ea typeface="ＭＳ Ｐゴシック" charset="0"/>
              </a:defRPr>
            </a:lvl5pPr>
            <a:lvl6pPr marL="2514600" indent="-228600" defTabSz="9398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398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398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39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600">
                <a:latin typeface="Calibri" charset="0"/>
                <a:cs typeface="Arial" charset="0"/>
              </a:rPr>
              <a:t>Analyzer </a:t>
            </a:r>
          </a:p>
          <a:p>
            <a:pPr algn="ctr"/>
            <a:r>
              <a:rPr lang="en-US" sz="1600">
                <a:latin typeface="Calibri" charset="0"/>
                <a:cs typeface="Arial" charset="0"/>
              </a:rPr>
              <a:t>Crystals</a:t>
            </a:r>
          </a:p>
        </p:txBody>
      </p:sp>
      <p:sp>
        <p:nvSpPr>
          <p:cNvPr id="12293" name="TextBox 47"/>
          <p:cNvSpPr txBox="1">
            <a:spLocks noChangeArrowheads="1"/>
          </p:cNvSpPr>
          <p:nvPr/>
        </p:nvSpPr>
        <p:spPr bwMode="auto">
          <a:xfrm>
            <a:off x="5940425" y="4591050"/>
            <a:ext cx="1247775" cy="525463"/>
          </a:xfrm>
          <a:prstGeom prst="rect">
            <a:avLst/>
          </a:prstGeom>
          <a:solidFill>
            <a:schemeClr val="bg1">
              <a:alpha val="5098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4051" tIns="47025" rIns="94051" bIns="47025">
            <a:spAutoFit/>
          </a:bodyPr>
          <a:lstStyle>
            <a:lvl1pPr defTabSz="939800">
              <a:defRPr sz="2400">
                <a:solidFill>
                  <a:schemeClr val="tx1"/>
                </a:solidFill>
                <a:latin typeface="Times New Roman" charset="0"/>
                <a:ea typeface="ＭＳ Ｐゴシック" charset="0"/>
                <a:cs typeface="ＭＳ Ｐゴシック" charset="0"/>
              </a:defRPr>
            </a:lvl1pPr>
            <a:lvl2pPr marL="742950" indent="-285750" defTabSz="939800">
              <a:defRPr sz="2400">
                <a:solidFill>
                  <a:schemeClr val="tx1"/>
                </a:solidFill>
                <a:latin typeface="Times New Roman" charset="0"/>
                <a:ea typeface="ＭＳ Ｐゴシック" charset="0"/>
              </a:defRPr>
            </a:lvl2pPr>
            <a:lvl3pPr marL="1143000" indent="-228600" defTabSz="939800">
              <a:defRPr sz="2400">
                <a:solidFill>
                  <a:schemeClr val="tx1"/>
                </a:solidFill>
                <a:latin typeface="Times New Roman" charset="0"/>
                <a:ea typeface="ＭＳ Ｐゴシック" charset="0"/>
              </a:defRPr>
            </a:lvl3pPr>
            <a:lvl4pPr marL="1600200" indent="-228600" defTabSz="939800">
              <a:defRPr sz="2400">
                <a:solidFill>
                  <a:schemeClr val="tx1"/>
                </a:solidFill>
                <a:latin typeface="Times New Roman" charset="0"/>
                <a:ea typeface="ＭＳ Ｐゴシック" charset="0"/>
              </a:defRPr>
            </a:lvl4pPr>
            <a:lvl5pPr marL="2057400" indent="-228600" defTabSz="939800">
              <a:defRPr sz="2400">
                <a:solidFill>
                  <a:schemeClr val="tx1"/>
                </a:solidFill>
                <a:latin typeface="Times New Roman" charset="0"/>
                <a:ea typeface="ＭＳ Ｐゴシック" charset="0"/>
              </a:defRPr>
            </a:lvl5pPr>
            <a:lvl6pPr marL="2514600" indent="-228600" defTabSz="9398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398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398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39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a:latin typeface="Arial" charset="0"/>
                <a:cs typeface="Arial" charset="0"/>
              </a:rPr>
              <a:t>XES Detector</a:t>
            </a:r>
          </a:p>
        </p:txBody>
      </p:sp>
      <p:sp>
        <p:nvSpPr>
          <p:cNvPr id="12294" name="TextBox 48"/>
          <p:cNvSpPr txBox="1">
            <a:spLocks noChangeArrowheads="1"/>
          </p:cNvSpPr>
          <p:nvPr/>
        </p:nvSpPr>
        <p:spPr bwMode="auto">
          <a:xfrm>
            <a:off x="5119688" y="3300413"/>
            <a:ext cx="11461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51" tIns="47025" rIns="94051" bIns="47025">
            <a:spAutoFit/>
          </a:bodyPr>
          <a:lstStyle>
            <a:lvl1pPr defTabSz="939800">
              <a:defRPr sz="2400">
                <a:solidFill>
                  <a:schemeClr val="tx1"/>
                </a:solidFill>
                <a:latin typeface="Times New Roman" charset="0"/>
                <a:ea typeface="ＭＳ Ｐゴシック" charset="0"/>
                <a:cs typeface="ＭＳ Ｐゴシック" charset="0"/>
              </a:defRPr>
            </a:lvl1pPr>
            <a:lvl2pPr marL="742950" indent="-285750" defTabSz="939800">
              <a:defRPr sz="2400">
                <a:solidFill>
                  <a:schemeClr val="tx1"/>
                </a:solidFill>
                <a:latin typeface="Times New Roman" charset="0"/>
                <a:ea typeface="ＭＳ Ｐゴシック" charset="0"/>
              </a:defRPr>
            </a:lvl2pPr>
            <a:lvl3pPr marL="1143000" indent="-228600" defTabSz="939800">
              <a:defRPr sz="2400">
                <a:solidFill>
                  <a:schemeClr val="tx1"/>
                </a:solidFill>
                <a:latin typeface="Times New Roman" charset="0"/>
                <a:ea typeface="ＭＳ Ｐゴシック" charset="0"/>
              </a:defRPr>
            </a:lvl3pPr>
            <a:lvl4pPr marL="1600200" indent="-228600" defTabSz="939800">
              <a:defRPr sz="2400">
                <a:solidFill>
                  <a:schemeClr val="tx1"/>
                </a:solidFill>
                <a:latin typeface="Times New Roman" charset="0"/>
                <a:ea typeface="ＭＳ Ｐゴシック" charset="0"/>
              </a:defRPr>
            </a:lvl4pPr>
            <a:lvl5pPr marL="2057400" indent="-228600" defTabSz="939800">
              <a:defRPr sz="2400">
                <a:solidFill>
                  <a:schemeClr val="tx1"/>
                </a:solidFill>
                <a:latin typeface="Times New Roman" charset="0"/>
                <a:ea typeface="ＭＳ Ｐゴシック" charset="0"/>
              </a:defRPr>
            </a:lvl5pPr>
            <a:lvl6pPr marL="2514600" indent="-228600" defTabSz="9398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398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398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39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dirty="0">
                <a:latin typeface="Arial" charset="0"/>
                <a:cs typeface="Arial" charset="0"/>
              </a:rPr>
              <a:t>Diffraction</a:t>
            </a:r>
          </a:p>
          <a:p>
            <a:r>
              <a:rPr lang="en-US" sz="1400" dirty="0">
                <a:latin typeface="Arial" charset="0"/>
                <a:cs typeface="Arial" charset="0"/>
              </a:rPr>
              <a:t>Detector</a:t>
            </a:r>
          </a:p>
        </p:txBody>
      </p:sp>
      <p:sp>
        <p:nvSpPr>
          <p:cNvPr id="12295" name="TextBox 49"/>
          <p:cNvSpPr txBox="1">
            <a:spLocks noChangeArrowheads="1"/>
          </p:cNvSpPr>
          <p:nvPr/>
        </p:nvSpPr>
        <p:spPr bwMode="auto">
          <a:xfrm>
            <a:off x="6154738" y="3154363"/>
            <a:ext cx="10223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51" tIns="47025" rIns="94051" bIns="47025">
            <a:spAutoFit/>
          </a:bodyPr>
          <a:lstStyle>
            <a:lvl1pPr defTabSz="939800">
              <a:defRPr sz="2400">
                <a:solidFill>
                  <a:schemeClr val="tx1"/>
                </a:solidFill>
                <a:latin typeface="Times New Roman" charset="0"/>
                <a:ea typeface="ＭＳ Ｐゴシック" charset="0"/>
                <a:cs typeface="ＭＳ Ｐゴシック" charset="0"/>
              </a:defRPr>
            </a:lvl1pPr>
            <a:lvl2pPr marL="742950" indent="-285750" defTabSz="939800">
              <a:defRPr sz="2400">
                <a:solidFill>
                  <a:schemeClr val="tx1"/>
                </a:solidFill>
                <a:latin typeface="Times New Roman" charset="0"/>
                <a:ea typeface="ＭＳ Ｐゴシック" charset="0"/>
              </a:defRPr>
            </a:lvl2pPr>
            <a:lvl3pPr marL="1143000" indent="-228600" defTabSz="939800">
              <a:defRPr sz="2400">
                <a:solidFill>
                  <a:schemeClr val="tx1"/>
                </a:solidFill>
                <a:latin typeface="Times New Roman" charset="0"/>
                <a:ea typeface="ＭＳ Ｐゴシック" charset="0"/>
              </a:defRPr>
            </a:lvl3pPr>
            <a:lvl4pPr marL="1600200" indent="-228600" defTabSz="939800">
              <a:defRPr sz="2400">
                <a:solidFill>
                  <a:schemeClr val="tx1"/>
                </a:solidFill>
                <a:latin typeface="Times New Roman" charset="0"/>
                <a:ea typeface="ＭＳ Ｐゴシック" charset="0"/>
              </a:defRPr>
            </a:lvl4pPr>
            <a:lvl5pPr marL="2057400" indent="-228600" defTabSz="939800">
              <a:defRPr sz="2400">
                <a:solidFill>
                  <a:schemeClr val="tx1"/>
                </a:solidFill>
                <a:latin typeface="Times New Roman" charset="0"/>
                <a:ea typeface="ＭＳ Ｐゴシック" charset="0"/>
              </a:defRPr>
            </a:lvl5pPr>
            <a:lvl6pPr marL="2514600" indent="-228600" defTabSz="9398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398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398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39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a:latin typeface="Arial" charset="0"/>
                <a:cs typeface="Arial" charset="0"/>
              </a:rPr>
              <a:t>Injector</a:t>
            </a:r>
          </a:p>
        </p:txBody>
      </p:sp>
      <p:sp>
        <p:nvSpPr>
          <p:cNvPr id="12296" name="TextBox 51"/>
          <p:cNvSpPr txBox="1">
            <a:spLocks noChangeArrowheads="1"/>
          </p:cNvSpPr>
          <p:nvPr/>
        </p:nvSpPr>
        <p:spPr bwMode="auto">
          <a:xfrm>
            <a:off x="7702550" y="4884738"/>
            <a:ext cx="1247775" cy="525462"/>
          </a:xfrm>
          <a:prstGeom prst="rect">
            <a:avLst/>
          </a:prstGeom>
          <a:solidFill>
            <a:schemeClr val="bg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4051" tIns="47025" rIns="94051" bIns="47025">
            <a:spAutoFit/>
          </a:bodyPr>
          <a:lstStyle>
            <a:lvl1pPr defTabSz="939800">
              <a:defRPr sz="2400">
                <a:solidFill>
                  <a:schemeClr val="tx1"/>
                </a:solidFill>
                <a:latin typeface="Times New Roman" charset="0"/>
                <a:ea typeface="ＭＳ Ｐゴシック" charset="0"/>
                <a:cs typeface="ＭＳ Ｐゴシック" charset="0"/>
              </a:defRPr>
            </a:lvl1pPr>
            <a:lvl2pPr marL="742950" indent="-285750" defTabSz="939800">
              <a:defRPr sz="2400">
                <a:solidFill>
                  <a:schemeClr val="tx1"/>
                </a:solidFill>
                <a:latin typeface="Times New Roman" charset="0"/>
                <a:ea typeface="ＭＳ Ｐゴシック" charset="0"/>
              </a:defRPr>
            </a:lvl2pPr>
            <a:lvl3pPr marL="1143000" indent="-228600" defTabSz="939800">
              <a:defRPr sz="2400">
                <a:solidFill>
                  <a:schemeClr val="tx1"/>
                </a:solidFill>
                <a:latin typeface="Times New Roman" charset="0"/>
                <a:ea typeface="ＭＳ Ｐゴシック" charset="0"/>
              </a:defRPr>
            </a:lvl3pPr>
            <a:lvl4pPr marL="1600200" indent="-228600" defTabSz="939800">
              <a:defRPr sz="2400">
                <a:solidFill>
                  <a:schemeClr val="tx1"/>
                </a:solidFill>
                <a:latin typeface="Times New Roman" charset="0"/>
                <a:ea typeface="ＭＳ Ｐゴシック" charset="0"/>
              </a:defRPr>
            </a:lvl4pPr>
            <a:lvl5pPr marL="2057400" indent="-228600" defTabSz="939800">
              <a:defRPr sz="2400">
                <a:solidFill>
                  <a:schemeClr val="tx1"/>
                </a:solidFill>
                <a:latin typeface="Times New Roman" charset="0"/>
                <a:ea typeface="ＭＳ Ｐゴシック" charset="0"/>
              </a:defRPr>
            </a:lvl5pPr>
            <a:lvl6pPr marL="2514600" indent="-228600" defTabSz="9398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398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398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39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a:latin typeface="Arial" charset="0"/>
                <a:cs typeface="Arial" charset="0"/>
              </a:rPr>
              <a:t>X-ray Beam </a:t>
            </a:r>
          </a:p>
          <a:p>
            <a:r>
              <a:rPr lang="en-US" sz="1400">
                <a:latin typeface="Arial" charset="0"/>
                <a:cs typeface="Arial" charset="0"/>
              </a:rPr>
              <a:t>Apertures</a:t>
            </a:r>
          </a:p>
        </p:txBody>
      </p:sp>
      <p:sp>
        <p:nvSpPr>
          <p:cNvPr id="12297" name="TextBox 56"/>
          <p:cNvSpPr txBox="1">
            <a:spLocks noChangeArrowheads="1"/>
          </p:cNvSpPr>
          <p:nvPr/>
        </p:nvSpPr>
        <p:spPr bwMode="auto">
          <a:xfrm rot="350596">
            <a:off x="8375650" y="3771900"/>
            <a:ext cx="8524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51" tIns="47025" rIns="94051" bIns="47025">
            <a:spAutoFit/>
          </a:bodyPr>
          <a:lstStyle>
            <a:lvl1pPr defTabSz="939800">
              <a:defRPr sz="2400">
                <a:solidFill>
                  <a:schemeClr val="tx1"/>
                </a:solidFill>
                <a:latin typeface="Times New Roman" charset="0"/>
                <a:ea typeface="ＭＳ Ｐゴシック" charset="0"/>
                <a:cs typeface="ＭＳ Ｐゴシック" charset="0"/>
              </a:defRPr>
            </a:lvl1pPr>
            <a:lvl2pPr marL="742950" indent="-285750" defTabSz="939800">
              <a:defRPr sz="2400">
                <a:solidFill>
                  <a:schemeClr val="tx1"/>
                </a:solidFill>
                <a:latin typeface="Times New Roman" charset="0"/>
                <a:ea typeface="ＭＳ Ｐゴシック" charset="0"/>
              </a:defRPr>
            </a:lvl2pPr>
            <a:lvl3pPr marL="1143000" indent="-228600" defTabSz="939800">
              <a:defRPr sz="2400">
                <a:solidFill>
                  <a:schemeClr val="tx1"/>
                </a:solidFill>
                <a:latin typeface="Times New Roman" charset="0"/>
                <a:ea typeface="ＭＳ Ｐゴシック" charset="0"/>
              </a:defRPr>
            </a:lvl3pPr>
            <a:lvl4pPr marL="1600200" indent="-228600" defTabSz="939800">
              <a:defRPr sz="2400">
                <a:solidFill>
                  <a:schemeClr val="tx1"/>
                </a:solidFill>
                <a:latin typeface="Times New Roman" charset="0"/>
                <a:ea typeface="ＭＳ Ｐゴシック" charset="0"/>
              </a:defRPr>
            </a:lvl4pPr>
            <a:lvl5pPr marL="2057400" indent="-228600" defTabSz="939800">
              <a:defRPr sz="2400">
                <a:solidFill>
                  <a:schemeClr val="tx1"/>
                </a:solidFill>
                <a:latin typeface="Times New Roman" charset="0"/>
                <a:ea typeface="ＭＳ Ｐゴシック" charset="0"/>
              </a:defRPr>
            </a:lvl5pPr>
            <a:lvl6pPr marL="2514600" indent="-228600" defTabSz="9398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398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398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39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a:latin typeface="Arial" charset="0"/>
                <a:cs typeface="Arial" charset="0"/>
              </a:rPr>
              <a:t>LCLS Beam</a:t>
            </a:r>
          </a:p>
        </p:txBody>
      </p:sp>
      <p:grpSp>
        <p:nvGrpSpPr>
          <p:cNvPr id="12298" name="Group 206"/>
          <p:cNvGrpSpPr>
            <a:grpSpLocks/>
          </p:cNvGrpSpPr>
          <p:nvPr/>
        </p:nvGrpSpPr>
        <p:grpSpPr bwMode="auto">
          <a:xfrm>
            <a:off x="4168773" y="831850"/>
            <a:ext cx="2376460" cy="1858961"/>
            <a:chOff x="5528377" y="2768978"/>
            <a:chExt cx="1682967" cy="1298213"/>
          </a:xfrm>
        </p:grpSpPr>
        <p:grpSp>
          <p:nvGrpSpPr>
            <p:cNvPr id="12311" name="Group 205"/>
            <p:cNvGrpSpPr>
              <a:grpSpLocks/>
            </p:cNvGrpSpPr>
            <p:nvPr/>
          </p:nvGrpSpPr>
          <p:grpSpPr bwMode="auto">
            <a:xfrm>
              <a:off x="5538158" y="2768978"/>
              <a:ext cx="1660640" cy="1298213"/>
              <a:chOff x="5538158" y="2768978"/>
              <a:chExt cx="1660640" cy="1298213"/>
            </a:xfrm>
          </p:grpSpPr>
          <p:sp>
            <p:nvSpPr>
              <p:cNvPr id="21" name="Rounded Rectangle 20"/>
              <p:cNvSpPr/>
              <p:nvPr/>
            </p:nvSpPr>
            <p:spPr>
              <a:xfrm>
                <a:off x="5538158" y="2957643"/>
                <a:ext cx="1660640" cy="1109548"/>
              </a:xfrm>
              <a:prstGeom prst="round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
            <p:nvSpPr>
              <p:cNvPr id="12314" name="TextBox 28"/>
              <p:cNvSpPr txBox="1">
                <a:spLocks noChangeArrowheads="1"/>
              </p:cNvSpPr>
              <p:nvPr/>
            </p:nvSpPr>
            <p:spPr bwMode="auto">
              <a:xfrm>
                <a:off x="5781985" y="2768978"/>
                <a:ext cx="1201576" cy="37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b="1" dirty="0">
                    <a:latin typeface="Arial" charset="0"/>
                    <a:cs typeface="Arial" charset="0"/>
                  </a:rPr>
                  <a:t>X-ray diffraction</a:t>
                </a:r>
              </a:p>
              <a:p>
                <a:pPr algn="ctr"/>
                <a:r>
                  <a:rPr lang="en-US" sz="1400" dirty="0">
                    <a:solidFill>
                      <a:srgbClr val="0000FF"/>
                    </a:solidFill>
                    <a:latin typeface="Arial" charset="0"/>
                    <a:cs typeface="Arial" charset="0"/>
                  </a:rPr>
                  <a:t>(structure)</a:t>
                </a:r>
              </a:p>
            </p:txBody>
          </p:sp>
        </p:grpSp>
        <p:pic>
          <p:nvPicPr>
            <p:cNvPr id="20" name="Picture 16" descr="PSII.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28377" y="3189552"/>
              <a:ext cx="1682967" cy="840883"/>
            </a:xfrm>
            <a:prstGeom prst="rect">
              <a:avLst/>
            </a:prstGeom>
            <a:noFill/>
            <a:ln w="9525">
              <a:noFill/>
              <a:miter lim="800000"/>
              <a:headEnd/>
              <a:tailEnd/>
            </a:ln>
            <a:effectLst>
              <a:softEdge rad="76200"/>
            </a:effectLst>
          </p:spPr>
        </p:pic>
      </p:grpSp>
      <p:sp>
        <p:nvSpPr>
          <p:cNvPr id="12299" name="TextBox 30"/>
          <p:cNvSpPr txBox="1">
            <a:spLocks noChangeArrowheads="1"/>
          </p:cNvSpPr>
          <p:nvPr/>
        </p:nvSpPr>
        <p:spPr bwMode="auto">
          <a:xfrm>
            <a:off x="7402513" y="1600200"/>
            <a:ext cx="1481137"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051" tIns="47025" rIns="94051" bIns="47025">
            <a:spAutoFit/>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a:latin typeface="Arial" charset="0"/>
              </a:rPr>
              <a:t>Liquid-jet</a:t>
            </a:r>
          </a:p>
          <a:p>
            <a:r>
              <a:rPr lang="en-US" sz="1400">
                <a:latin typeface="Arial" charset="0"/>
              </a:rPr>
              <a:t>Injection of </a:t>
            </a:r>
          </a:p>
          <a:p>
            <a:r>
              <a:rPr lang="en-US" sz="1400">
                <a:latin typeface="Symbol" charset="0"/>
              </a:rPr>
              <a:t>m</a:t>
            </a:r>
            <a:r>
              <a:rPr lang="en-US" sz="1400">
                <a:latin typeface="Arial" charset="0"/>
              </a:rPr>
              <a:t>m-size crystals</a:t>
            </a:r>
          </a:p>
        </p:txBody>
      </p:sp>
      <p:sp>
        <p:nvSpPr>
          <p:cNvPr id="26" name="Rounded Rectangle 25"/>
          <p:cNvSpPr/>
          <p:nvPr/>
        </p:nvSpPr>
        <p:spPr bwMode="auto">
          <a:xfrm>
            <a:off x="406400" y="4006850"/>
            <a:ext cx="4179888" cy="2498725"/>
          </a:xfrm>
          <a:prstGeom prst="round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
        <p:nvSpPr>
          <p:cNvPr id="12301" name="TextBox 26"/>
          <p:cNvSpPr txBox="1">
            <a:spLocks noChangeArrowheads="1"/>
          </p:cNvSpPr>
          <p:nvPr/>
        </p:nvSpPr>
        <p:spPr bwMode="auto">
          <a:xfrm>
            <a:off x="1144588" y="3711575"/>
            <a:ext cx="2679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b="1" dirty="0">
                <a:latin typeface="Arial" charset="0"/>
              </a:rPr>
              <a:t>X-ray emission spectroscopy</a:t>
            </a:r>
          </a:p>
          <a:p>
            <a:pPr algn="ctr"/>
            <a:r>
              <a:rPr lang="en-US" sz="1400" dirty="0">
                <a:solidFill>
                  <a:srgbClr val="0000FF"/>
                </a:solidFill>
                <a:latin typeface="Arial" charset="0"/>
              </a:rPr>
              <a:t>(Chemistry at the catalytic site)</a:t>
            </a:r>
          </a:p>
        </p:txBody>
      </p:sp>
      <p:sp>
        <p:nvSpPr>
          <p:cNvPr id="12302" name="TextBox 34"/>
          <p:cNvSpPr txBox="1">
            <a:spLocks noChangeArrowheads="1"/>
          </p:cNvSpPr>
          <p:nvPr/>
        </p:nvSpPr>
        <p:spPr bwMode="auto">
          <a:xfrm>
            <a:off x="1793875" y="5922963"/>
            <a:ext cx="40878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100" dirty="0">
              <a:solidFill>
                <a:srgbClr val="FF0000"/>
              </a:solidFill>
              <a:latin typeface="Arial" charset="0"/>
            </a:endParaRPr>
          </a:p>
          <a:p>
            <a:pPr>
              <a:buFont typeface="Arial" charset="0"/>
              <a:buChar char="•"/>
            </a:pPr>
            <a:r>
              <a:rPr lang="en-US" sz="1100" dirty="0">
                <a:solidFill>
                  <a:srgbClr val="FF0000"/>
                </a:solidFill>
                <a:latin typeface="Arial" charset="0"/>
              </a:rPr>
              <a:t> charge density/spin state</a:t>
            </a:r>
            <a:endParaRPr lang="en-US" sz="1100" dirty="0">
              <a:latin typeface="Arial" charset="0"/>
            </a:endParaRPr>
          </a:p>
          <a:p>
            <a:pPr>
              <a:buFontTx/>
              <a:buChar char="•"/>
            </a:pPr>
            <a:r>
              <a:rPr lang="en-US" sz="1100" dirty="0">
                <a:latin typeface="Arial" charset="0"/>
              </a:rPr>
              <a:t> </a:t>
            </a:r>
            <a:r>
              <a:rPr lang="en-US" sz="1100" dirty="0">
                <a:solidFill>
                  <a:srgbClr val="008000"/>
                </a:solidFill>
                <a:latin typeface="Arial" charset="0"/>
              </a:rPr>
              <a:t>ligand environment</a:t>
            </a:r>
          </a:p>
        </p:txBody>
      </p:sp>
      <p:pic>
        <p:nvPicPr>
          <p:cNvPr id="12303" name="Picture 11" descr="EmissionSpectrum.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60525" y="4197350"/>
            <a:ext cx="258445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2" descr="emission diagram.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532023" y="4203701"/>
            <a:ext cx="957052" cy="202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305" name="Straight Arrow Connector 98"/>
          <p:cNvCxnSpPr>
            <a:cxnSpLocks noChangeShapeType="1"/>
          </p:cNvCxnSpPr>
          <p:nvPr/>
        </p:nvCxnSpPr>
        <p:spPr bwMode="auto">
          <a:xfrm rot="16200000" flipH="1">
            <a:off x="5135563" y="2800350"/>
            <a:ext cx="376238" cy="198437"/>
          </a:xfrm>
          <a:prstGeom prst="straightConnector1">
            <a:avLst/>
          </a:prstGeom>
          <a:noFill/>
          <a:ln w="53975">
            <a:solidFill>
              <a:srgbClr val="008000">
                <a:alpha val="63136"/>
              </a:srgbClr>
            </a:solidFill>
            <a:round/>
            <a:headEnd/>
            <a:tailEnd type="triangle" w="med" len="med"/>
          </a:ln>
          <a:extLst>
            <a:ext uri="{909E8E84-426E-40dd-AFC4-6F175D3DCCD1}">
              <a14:hiddenFill xmlns:a14="http://schemas.microsoft.com/office/drawing/2010/main">
                <a:noFill/>
              </a14:hiddenFill>
            </a:ext>
          </a:extLst>
        </p:spPr>
      </p:cxnSp>
      <p:cxnSp>
        <p:nvCxnSpPr>
          <p:cNvPr id="12306" name="Straight Arrow Connector 103"/>
          <p:cNvCxnSpPr>
            <a:cxnSpLocks noChangeShapeType="1"/>
          </p:cNvCxnSpPr>
          <p:nvPr/>
        </p:nvCxnSpPr>
        <p:spPr bwMode="auto">
          <a:xfrm flipV="1">
            <a:off x="4595813" y="4400550"/>
            <a:ext cx="306387" cy="142875"/>
          </a:xfrm>
          <a:prstGeom prst="straightConnector1">
            <a:avLst/>
          </a:prstGeom>
          <a:noFill/>
          <a:ln w="53975">
            <a:solidFill>
              <a:srgbClr val="008000">
                <a:alpha val="63136"/>
              </a:srgbClr>
            </a:solidFill>
            <a:round/>
            <a:headEnd/>
            <a:tailEnd type="triangle" w="med" len="med"/>
          </a:ln>
          <a:extLst>
            <a:ext uri="{909E8E84-426E-40dd-AFC4-6F175D3DCCD1}">
              <a14:hiddenFill xmlns:a14="http://schemas.microsoft.com/office/drawing/2010/main">
                <a:noFill/>
              </a14:hiddenFill>
            </a:ext>
          </a:extLst>
        </p:spPr>
      </p:cxnSp>
      <p:sp>
        <p:nvSpPr>
          <p:cNvPr id="2" name="TextBox 1"/>
          <p:cNvSpPr txBox="1"/>
          <p:nvPr/>
        </p:nvSpPr>
        <p:spPr>
          <a:xfrm>
            <a:off x="152401" y="1151455"/>
            <a:ext cx="3403600" cy="2339102"/>
          </a:xfrm>
          <a:prstGeom prst="rect">
            <a:avLst/>
          </a:prstGeom>
          <a:noFill/>
        </p:spPr>
        <p:txBody>
          <a:bodyPr wrap="square">
            <a:spAutoFit/>
          </a:bodyPr>
          <a:lstStyle/>
          <a:p>
            <a:pPr marL="342900" indent="-342900">
              <a:spcAft>
                <a:spcPts val="1200"/>
              </a:spcAft>
              <a:buFont typeface="Arial"/>
              <a:buChar char="•"/>
              <a:defRPr/>
            </a:pPr>
            <a:r>
              <a:rPr lang="en-US" sz="1400" dirty="0" smtClean="0">
                <a:latin typeface="+mn-lt"/>
              </a:rPr>
              <a:t>Recent beam time on free-electron laser </a:t>
            </a:r>
            <a:r>
              <a:rPr lang="en-US" sz="1400" dirty="0">
                <a:latin typeface="+mn-lt"/>
              </a:rPr>
              <a:t>(</a:t>
            </a:r>
            <a:r>
              <a:rPr lang="en-US" sz="1400" dirty="0" smtClean="0">
                <a:latin typeface="+mn-lt"/>
              </a:rPr>
              <a:t>LCLS) at SLAC to take ‘snapshots’ of catalytic reaction in Photosystem II </a:t>
            </a:r>
            <a:r>
              <a:rPr lang="en-US" sz="1400" dirty="0">
                <a:latin typeface="+mn-lt"/>
              </a:rPr>
              <a:t>(</a:t>
            </a:r>
            <a:r>
              <a:rPr lang="en-US" sz="1400" dirty="0" smtClean="0">
                <a:latin typeface="+mn-lt"/>
              </a:rPr>
              <a:t>Nick </a:t>
            </a:r>
            <a:r>
              <a:rPr lang="en-US" sz="1400" dirty="0" err="1" smtClean="0">
                <a:latin typeface="+mn-lt"/>
              </a:rPr>
              <a:t>Sauter</a:t>
            </a:r>
            <a:r>
              <a:rPr lang="en-US" sz="1400" dirty="0" smtClean="0">
                <a:latin typeface="+mn-lt"/>
              </a:rPr>
              <a:t> et al). </a:t>
            </a:r>
          </a:p>
          <a:p>
            <a:pPr marL="342900" indent="-342900">
              <a:spcAft>
                <a:spcPts val="1200"/>
              </a:spcAft>
              <a:buFont typeface="Arial"/>
              <a:buChar char="•"/>
              <a:defRPr/>
            </a:pPr>
            <a:r>
              <a:rPr lang="en-US" sz="1400" dirty="0" smtClean="0">
                <a:latin typeface="+mn-lt"/>
              </a:rPr>
              <a:t>Data transported to a nearby HPC resource (NERSC) for real-time computational analysis.</a:t>
            </a:r>
          </a:p>
          <a:p>
            <a:pPr marL="342900" indent="-342900">
              <a:spcAft>
                <a:spcPts val="1200"/>
              </a:spcAft>
              <a:buFont typeface="Arial"/>
              <a:buChar char="•"/>
              <a:defRPr/>
            </a:pPr>
            <a:r>
              <a:rPr lang="en-US" sz="1400" dirty="0" smtClean="0">
                <a:latin typeface="+mn-lt"/>
              </a:rPr>
              <a:t>This one experiment </a:t>
            </a:r>
            <a:r>
              <a:rPr lang="en-US" sz="1400" i="1" dirty="0" smtClean="0">
                <a:latin typeface="+mn-lt"/>
              </a:rPr>
              <a:t>tripled </a:t>
            </a:r>
            <a:r>
              <a:rPr lang="en-US" sz="1400" dirty="0" smtClean="0">
                <a:latin typeface="+mn-lt"/>
              </a:rPr>
              <a:t>NERSC’s network utilization.</a:t>
            </a:r>
          </a:p>
        </p:txBody>
      </p:sp>
      <p:sp>
        <p:nvSpPr>
          <p:cNvPr id="49" name="TextBox 48"/>
          <p:cNvSpPr txBox="1"/>
          <p:nvPr/>
        </p:nvSpPr>
        <p:spPr>
          <a:xfrm>
            <a:off x="4009462" y="6007484"/>
            <a:ext cx="2621230" cy="577081"/>
          </a:xfrm>
          <a:prstGeom prst="rect">
            <a:avLst/>
          </a:prstGeom>
          <a:noFill/>
        </p:spPr>
        <p:txBody>
          <a:bodyPr wrap="none">
            <a:spAutoFit/>
          </a:bodyPr>
          <a:lstStyle/>
          <a:p>
            <a:pPr algn="r">
              <a:spcAft>
                <a:spcPts val="0"/>
              </a:spcAft>
              <a:defRPr/>
            </a:pPr>
            <a:r>
              <a:rPr lang="en-US" sz="1050" dirty="0">
                <a:latin typeface="+mn-lt"/>
              </a:rPr>
              <a:t>Kern et al (2012) PNAS 109: 9721</a:t>
            </a:r>
          </a:p>
          <a:p>
            <a:pPr algn="r">
              <a:spcAft>
                <a:spcPts val="0"/>
              </a:spcAft>
              <a:defRPr/>
            </a:pPr>
            <a:r>
              <a:rPr lang="en-US" sz="1050" dirty="0">
                <a:latin typeface="+mn-lt"/>
              </a:rPr>
              <a:t>Sierra et al (2012) </a:t>
            </a:r>
            <a:r>
              <a:rPr lang="en-US" sz="1050" dirty="0" err="1">
                <a:latin typeface="+mn-lt"/>
              </a:rPr>
              <a:t>Acta</a:t>
            </a:r>
            <a:r>
              <a:rPr lang="en-US" sz="1050" dirty="0">
                <a:latin typeface="+mn-lt"/>
              </a:rPr>
              <a:t> </a:t>
            </a:r>
            <a:r>
              <a:rPr lang="en-US" sz="1050" dirty="0" err="1">
                <a:latin typeface="+mn-lt"/>
              </a:rPr>
              <a:t>Cryst</a:t>
            </a:r>
            <a:r>
              <a:rPr lang="en-US" sz="1050" dirty="0">
                <a:latin typeface="+mn-lt"/>
              </a:rPr>
              <a:t> D68: 1584</a:t>
            </a:r>
          </a:p>
          <a:p>
            <a:pPr algn="r">
              <a:spcAft>
                <a:spcPts val="0"/>
              </a:spcAft>
              <a:defRPr/>
            </a:pPr>
            <a:r>
              <a:rPr lang="en-US" sz="1050" dirty="0">
                <a:latin typeface="+mn-lt"/>
              </a:rPr>
              <a:t>Mori et al (2012) PNAS 109: 19103</a:t>
            </a:r>
          </a:p>
        </p:txBody>
      </p:sp>
      <p:sp>
        <p:nvSpPr>
          <p:cNvPr id="3" name="Left Arrow 2"/>
          <p:cNvSpPr>
            <a:spLocks noChangeAspect="1"/>
          </p:cNvSpPr>
          <p:nvPr/>
        </p:nvSpPr>
        <p:spPr>
          <a:xfrm>
            <a:off x="7620000" y="2743200"/>
            <a:ext cx="517525" cy="130175"/>
          </a:xfrm>
          <a:prstGeom prst="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310" name="TextBox 30"/>
          <p:cNvSpPr txBox="1">
            <a:spLocks noChangeArrowheads="1"/>
          </p:cNvSpPr>
          <p:nvPr/>
        </p:nvSpPr>
        <p:spPr bwMode="auto">
          <a:xfrm>
            <a:off x="8077200" y="2514600"/>
            <a:ext cx="7493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051" tIns="47025" rIns="94051" bIns="47025">
            <a:spAutoFit/>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a:latin typeface="Arial" charset="0"/>
              </a:rPr>
              <a:t>Optical</a:t>
            </a:r>
            <a:br>
              <a:rPr lang="en-US" sz="1400">
                <a:latin typeface="Arial" charset="0"/>
              </a:rPr>
            </a:br>
            <a:r>
              <a:rPr lang="en-US" sz="1400">
                <a:latin typeface="Arial" charset="0"/>
              </a:rPr>
              <a:t>pump</a:t>
            </a:r>
          </a:p>
        </p:txBody>
      </p:sp>
      <p:sp>
        <p:nvSpPr>
          <p:cNvPr id="40" name="TextBox 39"/>
          <p:cNvSpPr txBox="1"/>
          <p:nvPr/>
        </p:nvSpPr>
        <p:spPr>
          <a:xfrm>
            <a:off x="7535165" y="5780859"/>
            <a:ext cx="1514475" cy="430887"/>
          </a:xfrm>
          <a:prstGeom prst="rect">
            <a:avLst/>
          </a:prstGeom>
          <a:noFill/>
        </p:spPr>
        <p:txBody>
          <a:bodyPr wrap="square" rtlCol="0">
            <a:spAutoFit/>
          </a:bodyPr>
          <a:lstStyle/>
          <a:p>
            <a:pPr algn="r"/>
            <a:r>
              <a:rPr lang="en-US" sz="1100" dirty="0"/>
              <a:t>S</a:t>
            </a:r>
            <a:r>
              <a:rPr lang="en-US" sz="1100" dirty="0" smtClean="0"/>
              <a:t>ource: Nicholas </a:t>
            </a:r>
            <a:r>
              <a:rPr lang="en-US" sz="1100" dirty="0" err="1" smtClean="0"/>
              <a:t>Sauter</a:t>
            </a:r>
            <a:r>
              <a:rPr lang="en-US" sz="1100" dirty="0" smtClean="0"/>
              <a:t>, LBNL </a:t>
            </a:r>
            <a:endParaRPr lang="en-US" sz="1100" dirty="0"/>
          </a:p>
        </p:txBody>
      </p:sp>
      <p:sp>
        <p:nvSpPr>
          <p:cNvPr id="42" name="Date Placeholder 3"/>
          <p:cNvSpPr txBox="1">
            <a:spLocks/>
          </p:cNvSpPr>
          <p:nvPr/>
        </p:nvSpPr>
        <p:spPr>
          <a:xfrm>
            <a:off x="305997" y="6584157"/>
            <a:ext cx="3238500" cy="182562"/>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ern="1200">
                <a:solidFill>
                  <a:schemeClr val="tx1"/>
                </a:solidFill>
                <a:latin typeface="Arial Narrow" charset="0"/>
                <a:ea typeface="ＭＳ Ｐゴシック" charset="0"/>
                <a:cs typeface="ＭＳ Ｐゴシック" charset="0"/>
              </a:defRPr>
            </a:lvl9pPr>
          </a:lstStyle>
          <a:p>
            <a:pPr>
              <a:defRPr/>
            </a:pPr>
            <a:fld id="{A4C066DF-968D-2340-B25E-66D46178BCB9}" type="slidenum">
              <a:rPr lang="en-US" sz="800" smtClean="0">
                <a:solidFill>
                  <a:prstClr val="black"/>
                </a:solidFill>
                <a:latin typeface="Arial"/>
              </a:rPr>
              <a:pPr>
                <a:defRPr/>
              </a:pPr>
              <a:t>10</a:t>
            </a:fld>
            <a:r>
              <a:rPr lang="en-US" sz="800" smtClean="0">
                <a:solidFill>
                  <a:prstClr val="black"/>
                </a:solidFill>
                <a:latin typeface="Arial"/>
              </a:rPr>
              <a:t> – ESnet Science Engagement (</a:t>
            </a:r>
            <a:r>
              <a:rPr lang="en-US" sz="800" smtClean="0">
                <a:solidFill>
                  <a:prstClr val="black"/>
                </a:solidFill>
                <a:latin typeface="Arial"/>
                <a:hlinkClick r:id="rId8"/>
              </a:rPr>
              <a:t>engage@es.net</a:t>
            </a:r>
            <a:r>
              <a:rPr lang="en-US" sz="800" smtClean="0">
                <a:solidFill>
                  <a:prstClr val="black"/>
                </a:solidFill>
                <a:latin typeface="Arial"/>
              </a:rPr>
              <a:t>) - </a:t>
            </a:r>
            <a:fld id="{087BE274-2920-464F-BD83-825BA3315F3E}" type="datetime1">
              <a:rPr lang="en-US" sz="800" smtClean="0">
                <a:solidFill>
                  <a:prstClr val="black"/>
                </a:solidFill>
                <a:latin typeface="Arial"/>
              </a:rPr>
              <a:pPr>
                <a:defRPr/>
              </a:pPr>
              <a:t>1/13/15</a:t>
            </a:fld>
            <a:endParaRPr lang="en-US" sz="800" dirty="0">
              <a:solidFill>
                <a:prstClr val="black"/>
              </a:solidFill>
              <a:latin typeface="Arial"/>
            </a:endParaRPr>
          </a:p>
        </p:txBody>
      </p:sp>
      <p:sp>
        <p:nvSpPr>
          <p:cNvPr id="44"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19141687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32" y="1450976"/>
            <a:ext cx="1424152" cy="1426629"/>
          </a:xfrm>
          <a:prstGeom prst="rect">
            <a:avLst/>
          </a:prstGeom>
        </p:spPr>
      </p:pic>
      <p:pic>
        <p:nvPicPr>
          <p:cNvPr id="7" name="Picture 6"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032" y="1603376"/>
            <a:ext cx="1424152" cy="1426629"/>
          </a:xfrm>
          <a:prstGeom prst="rect">
            <a:avLst/>
          </a:prstGeom>
        </p:spPr>
      </p:pic>
      <p:pic>
        <p:nvPicPr>
          <p:cNvPr id="8" name="Picture 7"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432" y="1755776"/>
            <a:ext cx="1424152" cy="1426629"/>
          </a:xfrm>
          <a:prstGeom prst="rect">
            <a:avLst/>
          </a:prstGeom>
        </p:spPr>
      </p:pic>
      <p:pic>
        <p:nvPicPr>
          <p:cNvPr id="9" name="Picture 8"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832" y="1908176"/>
            <a:ext cx="1424152" cy="1426629"/>
          </a:xfrm>
          <a:prstGeom prst="rect">
            <a:avLst/>
          </a:prstGeom>
        </p:spPr>
      </p:pic>
      <p:pic>
        <p:nvPicPr>
          <p:cNvPr id="10" name="Picture 9"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232" y="2060576"/>
            <a:ext cx="1424152" cy="1426629"/>
          </a:xfrm>
          <a:prstGeom prst="rect">
            <a:avLst/>
          </a:prstGeom>
        </p:spPr>
      </p:pic>
      <p:pic>
        <p:nvPicPr>
          <p:cNvPr id="11" name="Picture 10"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632" y="2212976"/>
            <a:ext cx="1424152" cy="1426629"/>
          </a:xfrm>
          <a:prstGeom prst="rect">
            <a:avLst/>
          </a:prstGeom>
        </p:spPr>
      </p:pic>
      <p:pic>
        <p:nvPicPr>
          <p:cNvPr id="12" name="Picture 11"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032" y="2365376"/>
            <a:ext cx="1424152" cy="1426629"/>
          </a:xfrm>
          <a:prstGeom prst="rect">
            <a:avLst/>
          </a:prstGeom>
        </p:spPr>
      </p:pic>
      <p:pic>
        <p:nvPicPr>
          <p:cNvPr id="13" name="Picture 12"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432" y="2517776"/>
            <a:ext cx="1424152" cy="1426629"/>
          </a:xfrm>
          <a:prstGeom prst="rect">
            <a:avLst/>
          </a:prstGeom>
        </p:spPr>
      </p:pic>
      <p:pic>
        <p:nvPicPr>
          <p:cNvPr id="14" name="Picture 13"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832" y="2670176"/>
            <a:ext cx="1424152" cy="1426629"/>
          </a:xfrm>
          <a:prstGeom prst="rect">
            <a:avLst/>
          </a:prstGeom>
        </p:spPr>
      </p:pic>
      <p:pic>
        <p:nvPicPr>
          <p:cNvPr id="15" name="Picture 14"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232" y="2822576"/>
            <a:ext cx="1424152" cy="1426629"/>
          </a:xfrm>
          <a:prstGeom prst="rect">
            <a:avLst/>
          </a:prstGeom>
        </p:spPr>
      </p:pic>
      <p:pic>
        <p:nvPicPr>
          <p:cNvPr id="16" name="Picture 15"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632" y="2974976"/>
            <a:ext cx="1424152" cy="1426629"/>
          </a:xfrm>
          <a:prstGeom prst="rect">
            <a:avLst/>
          </a:prstGeom>
        </p:spPr>
      </p:pic>
      <p:pic>
        <p:nvPicPr>
          <p:cNvPr id="17" name="Picture 16"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032" y="3127376"/>
            <a:ext cx="1424152" cy="1426629"/>
          </a:xfrm>
          <a:prstGeom prst="rect">
            <a:avLst/>
          </a:prstGeom>
        </p:spPr>
      </p:pic>
      <p:pic>
        <p:nvPicPr>
          <p:cNvPr id="18" name="Picture 17"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8432" y="3279776"/>
            <a:ext cx="1424152" cy="1426629"/>
          </a:xfrm>
          <a:prstGeom prst="rect">
            <a:avLst/>
          </a:prstGeom>
        </p:spPr>
      </p:pic>
      <p:pic>
        <p:nvPicPr>
          <p:cNvPr id="19" name="Picture 18"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832" y="3432176"/>
            <a:ext cx="1424152" cy="1426629"/>
          </a:xfrm>
          <a:prstGeom prst="rect">
            <a:avLst/>
          </a:prstGeom>
        </p:spPr>
      </p:pic>
      <p:pic>
        <p:nvPicPr>
          <p:cNvPr id="20" name="Picture 19"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3232" y="3584576"/>
            <a:ext cx="1424152" cy="1426629"/>
          </a:xfrm>
          <a:prstGeom prst="rect">
            <a:avLst/>
          </a:prstGeom>
        </p:spPr>
      </p:pic>
      <p:pic>
        <p:nvPicPr>
          <p:cNvPr id="21" name="Picture 20"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632" y="3762376"/>
            <a:ext cx="1424152" cy="1426629"/>
          </a:xfrm>
          <a:prstGeom prst="rect">
            <a:avLst/>
          </a:prstGeom>
        </p:spPr>
      </p:pic>
      <p:pic>
        <p:nvPicPr>
          <p:cNvPr id="22" name="Picture 21"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0508" y="3944405"/>
            <a:ext cx="1424152" cy="1426629"/>
          </a:xfrm>
          <a:prstGeom prst="rect">
            <a:avLst/>
          </a:prstGeom>
        </p:spPr>
      </p:pic>
      <p:sp>
        <p:nvSpPr>
          <p:cNvPr id="29" name="TextBox 28"/>
          <p:cNvSpPr txBox="1"/>
          <p:nvPr/>
        </p:nvSpPr>
        <p:spPr>
          <a:xfrm>
            <a:off x="6068848" y="4706405"/>
            <a:ext cx="2757652" cy="1200329"/>
          </a:xfrm>
          <a:prstGeom prst="rect">
            <a:avLst/>
          </a:prstGeom>
          <a:noFill/>
        </p:spPr>
        <p:txBody>
          <a:bodyPr wrap="square" rtlCol="0">
            <a:spAutoFit/>
          </a:bodyPr>
          <a:lstStyle/>
          <a:p>
            <a:r>
              <a:rPr lang="en-US" dirty="0" smtClean="0"/>
              <a:t>After processing on a supercomputer, models are created…once we get them there.  </a:t>
            </a:r>
            <a:endParaRPr lang="en-US" dirty="0"/>
          </a:p>
        </p:txBody>
      </p:sp>
      <p:pic>
        <p:nvPicPr>
          <p:cNvPr id="31" name="Picture 30" descr="fig2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1118" y="1934279"/>
            <a:ext cx="2828063" cy="2496251"/>
          </a:xfrm>
          <a:prstGeom prst="rect">
            <a:avLst/>
          </a:prstGeom>
        </p:spPr>
      </p:pic>
      <p:sp>
        <p:nvSpPr>
          <p:cNvPr id="32" name="TextBox 31"/>
          <p:cNvSpPr txBox="1"/>
          <p:nvPr/>
        </p:nvSpPr>
        <p:spPr>
          <a:xfrm>
            <a:off x="260006" y="4581806"/>
            <a:ext cx="2140826" cy="1477328"/>
          </a:xfrm>
          <a:prstGeom prst="rect">
            <a:avLst/>
          </a:prstGeom>
          <a:noFill/>
        </p:spPr>
        <p:txBody>
          <a:bodyPr wrap="square" rtlCol="0">
            <a:spAutoFit/>
          </a:bodyPr>
          <a:lstStyle/>
          <a:p>
            <a:r>
              <a:rPr lang="en-US" dirty="0" smtClean="0"/>
              <a:t>Hundreds to thousands of these images are created in a few hours…they can range in size from MB to TB</a:t>
            </a:r>
            <a:endParaRPr lang="en-US" dirty="0"/>
          </a:p>
        </p:txBody>
      </p:sp>
      <p:sp>
        <p:nvSpPr>
          <p:cNvPr id="33" name="Title 1"/>
          <p:cNvSpPr>
            <a:spLocks noGrp="1"/>
          </p:cNvSpPr>
          <p:nvPr>
            <p:ph type="title"/>
          </p:nvPr>
        </p:nvSpPr>
        <p:spPr>
          <a:xfrm>
            <a:off x="1740432" y="274638"/>
            <a:ext cx="5247116" cy="1143000"/>
          </a:xfrm>
        </p:spPr>
        <p:txBody>
          <a:bodyPr/>
          <a:lstStyle/>
          <a:p>
            <a:r>
              <a:rPr lang="en-US" dirty="0" smtClean="0"/>
              <a:t>E </a:t>
            </a:r>
            <a:r>
              <a:rPr lang="en-US" smtClean="0"/>
              <a:t>Pluribus </a:t>
            </a:r>
            <a:r>
              <a:rPr lang="en-US" dirty="0" err="1" smtClean="0"/>
              <a:t>U</a:t>
            </a:r>
            <a:r>
              <a:rPr lang="en-US" smtClean="0"/>
              <a:t>num</a:t>
            </a:r>
            <a:endParaRPr lang="en-US" dirty="0"/>
          </a:p>
        </p:txBody>
      </p:sp>
      <p:sp>
        <p:nvSpPr>
          <p:cNvPr id="35" name="Striped Right Arrow 34"/>
          <p:cNvSpPr/>
          <p:nvPr/>
        </p:nvSpPr>
        <p:spPr>
          <a:xfrm>
            <a:off x="2910584" y="1853147"/>
            <a:ext cx="1978916" cy="66462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triped Right Arrow 35"/>
          <p:cNvSpPr/>
          <p:nvPr/>
        </p:nvSpPr>
        <p:spPr>
          <a:xfrm>
            <a:off x="3520184" y="2453223"/>
            <a:ext cx="1978916" cy="66462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Striped Right Arrow 36"/>
          <p:cNvSpPr/>
          <p:nvPr/>
        </p:nvSpPr>
        <p:spPr>
          <a:xfrm>
            <a:off x="3977384" y="3182405"/>
            <a:ext cx="1978916" cy="66462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11</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30"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3222626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rsc-lcl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3274" y="1871112"/>
            <a:ext cx="6212009" cy="4103691"/>
          </a:xfrm>
          <a:prstGeom prst="rect">
            <a:avLst/>
          </a:prstGeom>
        </p:spPr>
      </p:pic>
      <p:sp>
        <p:nvSpPr>
          <p:cNvPr id="2" name="Title 1"/>
          <p:cNvSpPr>
            <a:spLocks noGrp="1"/>
          </p:cNvSpPr>
          <p:nvPr>
            <p:ph type="title"/>
          </p:nvPr>
        </p:nvSpPr>
        <p:spPr>
          <a:xfrm>
            <a:off x="111125" y="146521"/>
            <a:ext cx="9143999" cy="1417638"/>
          </a:xfrm>
        </p:spPr>
        <p:txBody>
          <a:bodyPr>
            <a:noAutofit/>
          </a:bodyPr>
          <a:lstStyle/>
          <a:p>
            <a:r>
              <a:rPr lang="en-US" dirty="0" smtClean="0"/>
              <a:t>Experimental Facility to Computing Facility over ESnet</a:t>
            </a:r>
            <a:endParaRPr lang="en-US" dirty="0"/>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12</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230659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dirty="0" smtClean="0"/>
              <a:t>What is ESnet?</a:t>
            </a:r>
          </a:p>
          <a:p>
            <a:r>
              <a:rPr lang="en-US" dirty="0" smtClean="0"/>
              <a:t>Modern Science</a:t>
            </a:r>
          </a:p>
          <a:p>
            <a:r>
              <a:rPr lang="en-US" dirty="0" smtClean="0">
                <a:solidFill>
                  <a:srgbClr val="FF0000"/>
                </a:solidFill>
              </a:rPr>
              <a:t>The Challenges Scientists Face</a:t>
            </a:r>
          </a:p>
          <a:p>
            <a:r>
              <a:rPr lang="en-US" dirty="0" smtClean="0"/>
              <a:t>The Role of Engagement</a:t>
            </a:r>
          </a:p>
          <a:p>
            <a:r>
              <a:rPr lang="en-US" dirty="0" smtClean="0"/>
              <a:t>Call to Arms</a:t>
            </a:r>
          </a:p>
          <a:p>
            <a:r>
              <a:rPr lang="en-US" dirty="0" smtClean="0"/>
              <a:t>Conclusions</a:t>
            </a:r>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13</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197149724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Size vs. Results</a:t>
            </a:r>
            <a:endParaRPr lang="en-US" dirty="0"/>
          </a:p>
        </p:txBody>
      </p:sp>
      <p:sp>
        <p:nvSpPr>
          <p:cNvPr id="3" name="Content Placeholder 2"/>
          <p:cNvSpPr>
            <a:spLocks noGrp="1"/>
          </p:cNvSpPr>
          <p:nvPr>
            <p:ph idx="1"/>
          </p:nvPr>
        </p:nvSpPr>
        <p:spPr>
          <a:xfrm>
            <a:off x="457200" y="1600200"/>
            <a:ext cx="8332736" cy="4420679"/>
          </a:xfrm>
        </p:spPr>
        <p:txBody>
          <a:bodyPr>
            <a:normAutofit lnSpcReduction="10000"/>
          </a:bodyPr>
          <a:lstStyle/>
          <a:p>
            <a:r>
              <a:rPr lang="en-US" dirty="0" smtClean="0"/>
              <a:t>Every research project establishes a ‘workflow’ that is associated with their operational pattern.  E.g.</a:t>
            </a:r>
          </a:p>
          <a:p>
            <a:pPr lvl="1"/>
            <a:r>
              <a:rPr lang="en-US" dirty="0" smtClean="0"/>
              <a:t>Experiment, Data Storage, Pre-Processing, Additional Experimentation, Post Processing, Conclusion &amp; Publication</a:t>
            </a:r>
          </a:p>
          <a:p>
            <a:r>
              <a:rPr lang="en-US" dirty="0" smtClean="0"/>
              <a:t>Workflow can be manual (single person handling all of the above aspects), it can be automated via computers, robots, and networks.  </a:t>
            </a:r>
          </a:p>
          <a:p>
            <a:r>
              <a:rPr lang="en-US" dirty="0" smtClean="0"/>
              <a:t>Workflow can involve multiple locations</a:t>
            </a:r>
          </a:p>
          <a:p>
            <a:pPr lvl="1"/>
            <a:r>
              <a:rPr lang="en-US" dirty="0" smtClean="0"/>
              <a:t>You may sample in a different location where you compute, store, or are sitting right now.  </a:t>
            </a:r>
          </a:p>
          <a:p>
            <a:r>
              <a:rPr lang="en-US" dirty="0" smtClean="0"/>
              <a:t>Learning the workflow is important in understanding where things are limited</a:t>
            </a:r>
          </a:p>
          <a:p>
            <a:pPr lvl="1"/>
            <a:r>
              <a:rPr lang="en-US" dirty="0" smtClean="0"/>
              <a:t>Limited because of a physical constraint (e.g. a human can only sample 100 items on a microscope per day) </a:t>
            </a:r>
          </a:p>
          <a:p>
            <a:pPr lvl="1"/>
            <a:r>
              <a:rPr lang="en-US" dirty="0" smtClean="0"/>
              <a:t>Limited because of a logical constraint (e.g. the scientist feels that a portable USB drive is the best storage, and there is only 1G of data available – limiting how many samples can be collected)</a:t>
            </a:r>
            <a:endParaRPr lang="en-US" dirty="0"/>
          </a:p>
        </p:txBody>
      </p:sp>
      <p:sp>
        <p:nvSpPr>
          <p:cNvPr id="7"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14</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8"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10396479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44052" y="2339171"/>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3103868" y="4251719"/>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7114879" y="3545387"/>
            <a:ext cx="905776" cy="738492"/>
            <a:chOff x="7114879" y="3545387"/>
            <a:chExt cx="905776" cy="738492"/>
          </a:xfrm>
        </p:grpSpPr>
        <p:pic>
          <p:nvPicPr>
            <p:cNvPr id="47" name="Picture 14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0000"/>
            <a:stretch/>
          </p:blipFill>
          <p:spPr bwMode="auto">
            <a:xfrm rot="5400000">
              <a:off x="6898539" y="3761727"/>
              <a:ext cx="738492" cy="30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147"/>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 b="50952"/>
            <a:stretch/>
          </p:blipFill>
          <p:spPr bwMode="auto">
            <a:xfrm rot="5400000">
              <a:off x="7351427" y="3614651"/>
              <a:ext cx="738492" cy="59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5"/>
          <p:cNvGrpSpPr/>
          <p:nvPr/>
        </p:nvGrpSpPr>
        <p:grpSpPr>
          <a:xfrm>
            <a:off x="6250925" y="4384302"/>
            <a:ext cx="738492" cy="905775"/>
            <a:chOff x="6250925" y="4384302"/>
            <a:chExt cx="738492" cy="905775"/>
          </a:xfrm>
        </p:grpSpPr>
        <p:pic>
          <p:nvPicPr>
            <p:cNvPr id="50" name="Picture 14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0000"/>
            <a:stretch/>
          </p:blipFill>
          <p:spPr bwMode="auto">
            <a:xfrm rot="10800000">
              <a:off x="6250925" y="4384302"/>
              <a:ext cx="738492" cy="30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147"/>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 b="50952"/>
            <a:stretch/>
          </p:blipFill>
          <p:spPr bwMode="auto">
            <a:xfrm rot="10800000">
              <a:off x="6250925" y="4690113"/>
              <a:ext cx="738492" cy="59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4577474" y="4384302"/>
            <a:ext cx="738492" cy="905775"/>
            <a:chOff x="4577474" y="4384302"/>
            <a:chExt cx="738492" cy="905775"/>
          </a:xfrm>
        </p:grpSpPr>
        <p:pic>
          <p:nvPicPr>
            <p:cNvPr id="53" name="Picture 14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0000"/>
            <a:stretch/>
          </p:blipFill>
          <p:spPr bwMode="auto">
            <a:xfrm rot="10800000">
              <a:off x="4577474" y="4384302"/>
              <a:ext cx="738492" cy="30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147"/>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 b="50952"/>
            <a:stretch/>
          </p:blipFill>
          <p:spPr bwMode="auto">
            <a:xfrm rot="10800000">
              <a:off x="4577474" y="4690113"/>
              <a:ext cx="738492" cy="59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70" name="Picture 146"/>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39739" y="3928481"/>
            <a:ext cx="969194" cy="753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1"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798042" y="2319423"/>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960113" y="2336380"/>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095647" y="2336380"/>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descr="C:\Users\dyparkinson\AppData\Local\Microsoft\Windows\Temporary Internet Files\Content.IE5\JEBH5HZG\MP90042314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0" y="1472275"/>
            <a:ext cx="691022" cy="8515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83597" y="3151328"/>
            <a:ext cx="414445"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5" name="Rectangle 4"/>
          <p:cNvSpPr/>
          <p:nvPr/>
        </p:nvSpPr>
        <p:spPr>
          <a:xfrm>
            <a:off x="2163362" y="2855615"/>
            <a:ext cx="214609" cy="321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1034" name="Picture 10"/>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6"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19536" y="2184529"/>
            <a:ext cx="1502259" cy="656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5800" y="2209800"/>
            <a:ext cx="833735" cy="369332"/>
          </a:xfrm>
          <a:prstGeom prst="rect">
            <a:avLst/>
          </a:prstGeom>
          <a:noFill/>
        </p:spPr>
        <p:txBody>
          <a:bodyPr wrap="square" rtlCol="0">
            <a:spAutoFit/>
          </a:bodyPr>
          <a:lstStyle/>
          <a:p>
            <a:r>
              <a:rPr lang="en-US" dirty="0" smtClean="0">
                <a:solidFill>
                  <a:prstClr val="black"/>
                </a:solidFill>
              </a:rPr>
              <a:t>Users</a:t>
            </a:r>
            <a:endParaRPr lang="en-US" dirty="0">
              <a:solidFill>
                <a:prstClr val="black"/>
              </a:solidFill>
            </a:endParaRPr>
          </a:p>
        </p:txBody>
      </p:sp>
      <p:sp>
        <p:nvSpPr>
          <p:cNvPr id="17" name="TextBox 16"/>
          <p:cNvSpPr txBox="1"/>
          <p:nvPr/>
        </p:nvSpPr>
        <p:spPr>
          <a:xfrm>
            <a:off x="699204" y="5492745"/>
            <a:ext cx="1427933" cy="369332"/>
          </a:xfrm>
          <a:prstGeom prst="rect">
            <a:avLst/>
          </a:prstGeom>
          <a:noFill/>
        </p:spPr>
        <p:txBody>
          <a:bodyPr wrap="square" rtlCol="0">
            <a:spAutoFit/>
          </a:bodyPr>
          <a:lstStyle/>
          <a:p>
            <a:r>
              <a:rPr lang="en-US" dirty="0" smtClean="0">
                <a:solidFill>
                  <a:prstClr val="black"/>
                </a:solidFill>
              </a:rPr>
              <a:t>Publications</a:t>
            </a:r>
            <a:endParaRPr lang="en-US" dirty="0">
              <a:solidFill>
                <a:prstClr val="black"/>
              </a:solidFill>
            </a:endParaRPr>
          </a:p>
        </p:txBody>
      </p:sp>
      <p:sp>
        <p:nvSpPr>
          <p:cNvPr id="9" name="Pie 8"/>
          <p:cNvSpPr/>
          <p:nvPr/>
        </p:nvSpPr>
        <p:spPr>
          <a:xfrm rot="16200000">
            <a:off x="1996215" y="2928978"/>
            <a:ext cx="763511" cy="429218"/>
          </a:xfrm>
          <a:prstGeom prst="pie">
            <a:avLst>
              <a:gd name="adj1" fmla="val 10712987"/>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a:endParaRPr>
          </a:p>
        </p:txBody>
      </p:sp>
      <p:sp>
        <p:nvSpPr>
          <p:cNvPr id="25" name="Pie 24"/>
          <p:cNvSpPr/>
          <p:nvPr/>
        </p:nvSpPr>
        <p:spPr>
          <a:xfrm rot="5400000">
            <a:off x="6607661" y="3139831"/>
            <a:ext cx="763512" cy="786506"/>
          </a:xfrm>
          <a:prstGeom prst="pie">
            <a:avLst>
              <a:gd name="adj1" fmla="val 10782454"/>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a:endParaRPr>
          </a:p>
        </p:txBody>
      </p:sp>
      <p:sp>
        <p:nvSpPr>
          <p:cNvPr id="26" name="Pie 25"/>
          <p:cNvSpPr/>
          <p:nvPr/>
        </p:nvSpPr>
        <p:spPr>
          <a:xfrm rot="5400000" flipH="1">
            <a:off x="6589438" y="3853813"/>
            <a:ext cx="786209" cy="858434"/>
          </a:xfrm>
          <a:prstGeom prst="pie">
            <a:avLst>
              <a:gd name="adj1" fmla="val 10844307"/>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a:endParaRPr>
          </a:p>
        </p:txBody>
      </p:sp>
      <p:sp>
        <p:nvSpPr>
          <p:cNvPr id="10" name="TextBox 9"/>
          <p:cNvSpPr txBox="1"/>
          <p:nvPr/>
        </p:nvSpPr>
        <p:spPr>
          <a:xfrm>
            <a:off x="1824336" y="2212331"/>
            <a:ext cx="1143000" cy="276999"/>
          </a:xfrm>
          <a:prstGeom prst="rect">
            <a:avLst/>
          </a:prstGeom>
          <a:noFill/>
        </p:spPr>
        <p:txBody>
          <a:bodyPr wrap="square" rtlCol="0">
            <a:spAutoFit/>
          </a:bodyPr>
          <a:lstStyle/>
          <a:p>
            <a:r>
              <a:rPr lang="en-US" sz="1200" dirty="0" smtClean="0">
                <a:solidFill>
                  <a:prstClr val="white"/>
                </a:solidFill>
              </a:rPr>
              <a:t>1. Allocation</a:t>
            </a:r>
            <a:endParaRPr lang="en-US" sz="1200" dirty="0">
              <a:solidFill>
                <a:prstClr val="white"/>
              </a:solidFill>
            </a:endParaRPr>
          </a:p>
        </p:txBody>
      </p:sp>
      <p:sp>
        <p:nvSpPr>
          <p:cNvPr id="12" name="TextBox 11"/>
          <p:cNvSpPr txBox="1"/>
          <p:nvPr/>
        </p:nvSpPr>
        <p:spPr>
          <a:xfrm>
            <a:off x="2834673" y="1981497"/>
            <a:ext cx="1259692" cy="276999"/>
          </a:xfrm>
          <a:prstGeom prst="rect">
            <a:avLst/>
          </a:prstGeom>
          <a:noFill/>
        </p:spPr>
        <p:txBody>
          <a:bodyPr wrap="square" rtlCol="0">
            <a:spAutoFit/>
          </a:bodyPr>
          <a:lstStyle/>
          <a:p>
            <a:r>
              <a:rPr lang="en-US" sz="1200" dirty="0" smtClean="0">
                <a:solidFill>
                  <a:prstClr val="black"/>
                </a:solidFill>
              </a:rPr>
              <a:t>2. </a:t>
            </a:r>
            <a:r>
              <a:rPr lang="en-US" sz="1200" dirty="0" err="1" smtClean="0">
                <a:solidFill>
                  <a:prstClr val="black"/>
                </a:solidFill>
              </a:rPr>
              <a:t>Endstation</a:t>
            </a:r>
            <a:endParaRPr lang="en-US" sz="1200" dirty="0">
              <a:solidFill>
                <a:prstClr val="black"/>
              </a:solidFill>
            </a:endParaRPr>
          </a:p>
        </p:txBody>
      </p:sp>
      <p:sp>
        <p:nvSpPr>
          <p:cNvPr id="37" name="TextBox 36"/>
          <p:cNvSpPr txBox="1"/>
          <p:nvPr/>
        </p:nvSpPr>
        <p:spPr>
          <a:xfrm>
            <a:off x="3960113" y="1982169"/>
            <a:ext cx="1088260" cy="276999"/>
          </a:xfrm>
          <a:prstGeom prst="rect">
            <a:avLst/>
          </a:prstGeom>
          <a:noFill/>
        </p:spPr>
        <p:txBody>
          <a:bodyPr wrap="square" rtlCol="0">
            <a:spAutoFit/>
          </a:bodyPr>
          <a:lstStyle/>
          <a:p>
            <a:r>
              <a:rPr lang="en-US" sz="1200" dirty="0" smtClean="0">
                <a:solidFill>
                  <a:prstClr val="black"/>
                </a:solidFill>
              </a:rPr>
              <a:t>3. Sample</a:t>
            </a:r>
            <a:endParaRPr lang="en-US" sz="1200" dirty="0">
              <a:solidFill>
                <a:prstClr val="black"/>
              </a:solidFill>
            </a:endParaRPr>
          </a:p>
        </p:txBody>
      </p:sp>
      <p:sp>
        <p:nvSpPr>
          <p:cNvPr id="38" name="TextBox 37"/>
          <p:cNvSpPr txBox="1"/>
          <p:nvPr/>
        </p:nvSpPr>
        <p:spPr>
          <a:xfrm>
            <a:off x="5048373" y="1889165"/>
            <a:ext cx="981265" cy="461665"/>
          </a:xfrm>
          <a:prstGeom prst="rect">
            <a:avLst/>
          </a:prstGeom>
          <a:noFill/>
        </p:spPr>
        <p:txBody>
          <a:bodyPr wrap="square" rtlCol="0">
            <a:spAutoFit/>
          </a:bodyPr>
          <a:lstStyle/>
          <a:p>
            <a:r>
              <a:rPr lang="en-US" sz="1200" dirty="0" smtClean="0">
                <a:solidFill>
                  <a:prstClr val="black"/>
                </a:solidFill>
              </a:rPr>
              <a:t>4. Control Software</a:t>
            </a:r>
            <a:endParaRPr lang="en-US" sz="1200" dirty="0">
              <a:solidFill>
                <a:prstClr val="black"/>
              </a:solidFill>
            </a:endParaRPr>
          </a:p>
        </p:txBody>
      </p:sp>
      <p:sp>
        <p:nvSpPr>
          <p:cNvPr id="39" name="TextBox 38"/>
          <p:cNvSpPr txBox="1"/>
          <p:nvPr/>
        </p:nvSpPr>
        <p:spPr>
          <a:xfrm>
            <a:off x="6223601" y="1889835"/>
            <a:ext cx="906502" cy="461665"/>
          </a:xfrm>
          <a:prstGeom prst="rect">
            <a:avLst/>
          </a:prstGeom>
          <a:noFill/>
        </p:spPr>
        <p:txBody>
          <a:bodyPr wrap="square" rtlCol="0">
            <a:spAutoFit/>
          </a:bodyPr>
          <a:lstStyle/>
          <a:p>
            <a:r>
              <a:rPr lang="en-US" sz="1200" dirty="0" smtClean="0">
                <a:solidFill>
                  <a:prstClr val="black"/>
                </a:solidFill>
              </a:rPr>
              <a:t>5. Data Collection</a:t>
            </a:r>
            <a:endParaRPr lang="en-US" sz="1200" dirty="0">
              <a:solidFill>
                <a:prstClr val="black"/>
              </a:solidFill>
            </a:endParaRPr>
          </a:p>
        </p:txBody>
      </p:sp>
      <p:sp>
        <p:nvSpPr>
          <p:cNvPr id="40" name="TextBox 39"/>
          <p:cNvSpPr txBox="1"/>
          <p:nvPr/>
        </p:nvSpPr>
        <p:spPr>
          <a:xfrm rot="5400000">
            <a:off x="7730640" y="3815569"/>
            <a:ext cx="1450655" cy="461665"/>
          </a:xfrm>
          <a:prstGeom prst="rect">
            <a:avLst/>
          </a:prstGeom>
          <a:noFill/>
        </p:spPr>
        <p:txBody>
          <a:bodyPr wrap="square" rtlCol="0">
            <a:spAutoFit/>
          </a:bodyPr>
          <a:lstStyle/>
          <a:p>
            <a:r>
              <a:rPr lang="en-US" sz="1200" dirty="0" smtClean="0">
                <a:solidFill>
                  <a:prstClr val="black"/>
                </a:solidFill>
              </a:rPr>
              <a:t>6. Data Transfer / Management</a:t>
            </a:r>
            <a:endParaRPr lang="en-US" sz="1200" dirty="0">
              <a:solidFill>
                <a:prstClr val="black"/>
              </a:solidFill>
            </a:endParaRPr>
          </a:p>
        </p:txBody>
      </p:sp>
      <p:sp>
        <p:nvSpPr>
          <p:cNvPr id="41" name="TextBox 40"/>
          <p:cNvSpPr txBox="1"/>
          <p:nvPr/>
        </p:nvSpPr>
        <p:spPr>
          <a:xfrm>
            <a:off x="6333848" y="5415371"/>
            <a:ext cx="934086" cy="461665"/>
          </a:xfrm>
          <a:prstGeom prst="rect">
            <a:avLst/>
          </a:prstGeom>
          <a:noFill/>
        </p:spPr>
        <p:txBody>
          <a:bodyPr wrap="square" rtlCol="0">
            <a:spAutoFit/>
          </a:bodyPr>
          <a:lstStyle/>
          <a:p>
            <a:r>
              <a:rPr lang="en-US" sz="1200" dirty="0" smtClean="0">
                <a:solidFill>
                  <a:prstClr val="black"/>
                </a:solidFill>
              </a:rPr>
              <a:t>7. Data Processing</a:t>
            </a:r>
            <a:endParaRPr lang="en-US" sz="1200" dirty="0">
              <a:solidFill>
                <a:prstClr val="black"/>
              </a:solidFill>
            </a:endParaRPr>
          </a:p>
        </p:txBody>
      </p:sp>
      <p:sp>
        <p:nvSpPr>
          <p:cNvPr id="44" name="TextBox 43"/>
          <p:cNvSpPr txBox="1"/>
          <p:nvPr/>
        </p:nvSpPr>
        <p:spPr>
          <a:xfrm>
            <a:off x="3111983" y="5489279"/>
            <a:ext cx="867224" cy="461665"/>
          </a:xfrm>
          <a:prstGeom prst="rect">
            <a:avLst/>
          </a:prstGeom>
          <a:noFill/>
        </p:spPr>
        <p:txBody>
          <a:bodyPr wrap="square" rtlCol="0">
            <a:spAutoFit/>
          </a:bodyPr>
          <a:lstStyle/>
          <a:p>
            <a:r>
              <a:rPr lang="en-US" sz="1200" dirty="0" smtClean="0">
                <a:solidFill>
                  <a:prstClr val="black"/>
                </a:solidFill>
              </a:rPr>
              <a:t>9. Write and edit</a:t>
            </a:r>
            <a:endParaRPr lang="en-US" sz="1200" dirty="0">
              <a:solidFill>
                <a:prstClr val="black"/>
              </a:solidFill>
            </a:endParaRPr>
          </a:p>
        </p:txBody>
      </p:sp>
      <p:sp>
        <p:nvSpPr>
          <p:cNvPr id="13" name="Documents"/>
          <p:cNvSpPr>
            <a:spLocks noEditPoints="1" noChangeArrowheads="1"/>
          </p:cNvSpPr>
          <p:nvPr/>
        </p:nvSpPr>
        <p:spPr bwMode="auto">
          <a:xfrm>
            <a:off x="1214736" y="4857931"/>
            <a:ext cx="396870" cy="531023"/>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0" name="Rectangle 189"/>
          <p:cNvSpPr/>
          <p:nvPr/>
        </p:nvSpPr>
        <p:spPr>
          <a:xfrm>
            <a:off x="3536534" y="3151888"/>
            <a:ext cx="414445"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1" name="Rectangle 190"/>
          <p:cNvSpPr/>
          <p:nvPr/>
        </p:nvSpPr>
        <p:spPr>
          <a:xfrm>
            <a:off x="4702769" y="3165163"/>
            <a:ext cx="414445"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2" name="Rectangle 191"/>
          <p:cNvSpPr/>
          <p:nvPr/>
        </p:nvSpPr>
        <p:spPr>
          <a:xfrm>
            <a:off x="5834139" y="3158093"/>
            <a:ext cx="414445"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3" name="Rectangle 192"/>
          <p:cNvSpPr/>
          <p:nvPr/>
        </p:nvSpPr>
        <p:spPr>
          <a:xfrm>
            <a:off x="5315966" y="4284337"/>
            <a:ext cx="928084"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4" name="Rectangle 193"/>
          <p:cNvSpPr/>
          <p:nvPr/>
        </p:nvSpPr>
        <p:spPr>
          <a:xfrm>
            <a:off x="3842360" y="4265602"/>
            <a:ext cx="735112"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5" name="Rectangle 194"/>
          <p:cNvSpPr/>
          <p:nvPr/>
        </p:nvSpPr>
        <p:spPr>
          <a:xfrm>
            <a:off x="2214590" y="4268401"/>
            <a:ext cx="884358"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136" name="Title 1135"/>
          <p:cNvSpPr>
            <a:spLocks noGrp="1"/>
          </p:cNvSpPr>
          <p:nvPr>
            <p:ph type="title"/>
          </p:nvPr>
        </p:nvSpPr>
        <p:spPr/>
        <p:txBody>
          <a:bodyPr>
            <a:normAutofit/>
          </a:bodyPr>
          <a:lstStyle/>
          <a:p>
            <a:r>
              <a:rPr lang="en-US" dirty="0" smtClean="0"/>
              <a:t>User Workflow &amp; Bottleneck Identification</a:t>
            </a:r>
            <a:endParaRPr lang="en-US" dirty="0"/>
          </a:p>
        </p:txBody>
      </p:sp>
      <p:sp>
        <p:nvSpPr>
          <p:cNvPr id="1137" name="Circular Arrow 1136"/>
          <p:cNvSpPr/>
          <p:nvPr/>
        </p:nvSpPr>
        <p:spPr>
          <a:xfrm>
            <a:off x="1241433" y="1676401"/>
            <a:ext cx="885704" cy="1105048"/>
          </a:xfrm>
          <a:prstGeom prst="circularArrow">
            <a:avLst>
              <a:gd name="adj1" fmla="val 11857"/>
              <a:gd name="adj2" fmla="val 2137381"/>
              <a:gd name="adj3" fmla="val 19056932"/>
              <a:gd name="adj4" fmla="val 15402310"/>
              <a:gd name="adj5" fmla="val 198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a:endParaRPr>
          </a:p>
        </p:txBody>
      </p:sp>
      <p:sp>
        <p:nvSpPr>
          <p:cNvPr id="59" name="TextBox 58"/>
          <p:cNvSpPr txBox="1"/>
          <p:nvPr/>
        </p:nvSpPr>
        <p:spPr>
          <a:xfrm>
            <a:off x="4224154" y="5388834"/>
            <a:ext cx="2109694" cy="646331"/>
          </a:xfrm>
          <a:prstGeom prst="rect">
            <a:avLst/>
          </a:prstGeom>
          <a:noFill/>
        </p:spPr>
        <p:txBody>
          <a:bodyPr wrap="square" rtlCol="0">
            <a:spAutoFit/>
          </a:bodyPr>
          <a:lstStyle/>
          <a:p>
            <a:r>
              <a:rPr lang="en-US" sz="1200" dirty="0" smtClean="0">
                <a:solidFill>
                  <a:prstClr val="black"/>
                </a:solidFill>
              </a:rPr>
              <a:t>8. Data Analysis / Info Extraction / Visualization / Simulation</a:t>
            </a:r>
            <a:endParaRPr lang="en-US" sz="1200" dirty="0">
              <a:solidFill>
                <a:prstClr val="black"/>
              </a:solidFill>
            </a:endParaRPr>
          </a:p>
        </p:txBody>
      </p:sp>
      <p:pic>
        <p:nvPicPr>
          <p:cNvPr id="45" name="Picture 44" descr="Screen Shot 2014-02-18 at 4.42.12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3071" y="284383"/>
            <a:ext cx="1297391" cy="884364"/>
          </a:xfrm>
          <a:prstGeom prst="rect">
            <a:avLst/>
          </a:prstGeom>
        </p:spPr>
      </p:pic>
      <p:sp>
        <p:nvSpPr>
          <p:cNvPr id="52" name="Oval 51"/>
          <p:cNvSpPr/>
          <p:nvPr/>
        </p:nvSpPr>
        <p:spPr>
          <a:xfrm>
            <a:off x="8107299" y="2933436"/>
            <a:ext cx="707985" cy="1897108"/>
          </a:xfrm>
          <a:prstGeom prst="ellipse">
            <a:avLst/>
          </a:prstGeom>
          <a:noFill/>
          <a:ln w="19050">
            <a:solidFill>
              <a:srgbClr val="008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6" name="Picture 55" descr="globus.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72622" y="2046397"/>
            <a:ext cx="1016906" cy="715434"/>
          </a:xfrm>
          <a:prstGeom prst="rect">
            <a:avLst/>
          </a:prstGeom>
        </p:spPr>
      </p:pic>
      <p:sp>
        <p:nvSpPr>
          <p:cNvPr id="57" name="Oval 56"/>
          <p:cNvSpPr/>
          <p:nvPr/>
        </p:nvSpPr>
        <p:spPr>
          <a:xfrm>
            <a:off x="3950979" y="5302217"/>
            <a:ext cx="3635200" cy="646331"/>
          </a:xfrm>
          <a:prstGeom prst="ellipse">
            <a:avLst/>
          </a:prstGeom>
          <a:noFill/>
          <a:ln w="19050">
            <a:solidFill>
              <a:srgbClr val="008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5"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15</a:t>
            </a:fld>
            <a:r>
              <a:rPr lang="en-US" sz="800" dirty="0">
                <a:solidFill>
                  <a:prstClr val="black"/>
                </a:solidFill>
                <a:latin typeface="Arial"/>
              </a:rPr>
              <a:t> – ESnet Science Engagement (</a:t>
            </a:r>
            <a:r>
              <a:rPr lang="en-US" sz="800" dirty="0">
                <a:solidFill>
                  <a:prstClr val="black"/>
                </a:solidFill>
                <a:latin typeface="Arial"/>
                <a:hlinkClick r:id="rId1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60"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1564403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Challenges to Network Adoption</a:t>
            </a:r>
            <a:endParaRPr lang="en-US" sz="4000" dirty="0"/>
          </a:p>
        </p:txBody>
      </p:sp>
      <p:sp>
        <p:nvSpPr>
          <p:cNvPr id="6" name="Content Placeholder 5"/>
          <p:cNvSpPr>
            <a:spLocks noGrp="1"/>
          </p:cNvSpPr>
          <p:nvPr>
            <p:ph sz="half" idx="1"/>
          </p:nvPr>
        </p:nvSpPr>
        <p:spPr>
          <a:xfrm>
            <a:off x="355599" y="1417637"/>
            <a:ext cx="4644655" cy="4557167"/>
          </a:xfrm>
        </p:spPr>
        <p:txBody>
          <a:bodyPr>
            <a:normAutofit fontScale="47500" lnSpcReduction="20000"/>
          </a:bodyPr>
          <a:lstStyle/>
          <a:p>
            <a:pPr marL="0" indent="0"/>
            <a:endParaRPr lang="en-US" dirty="0" smtClean="0">
              <a:solidFill>
                <a:prstClr val="black"/>
              </a:solidFill>
            </a:endParaRPr>
          </a:p>
          <a:p>
            <a:pPr marL="285750" indent="-285750">
              <a:buFont typeface="Arial"/>
              <a:buChar char="•"/>
            </a:pPr>
            <a:r>
              <a:rPr lang="en-US" sz="4200" dirty="0" smtClean="0">
                <a:solidFill>
                  <a:prstClr val="black"/>
                </a:solidFill>
              </a:rPr>
              <a:t>C</a:t>
            </a:r>
            <a:r>
              <a:rPr lang="en-US" sz="4200" dirty="0" smtClean="0"/>
              <a:t>auses of performance issues are complicated for users.</a:t>
            </a:r>
          </a:p>
          <a:p>
            <a:pPr marL="285750" lvl="0" indent="-285750">
              <a:buFont typeface="Arial"/>
              <a:buChar char="•"/>
            </a:pPr>
            <a:r>
              <a:rPr lang="en-US" sz="4200" dirty="0" smtClean="0"/>
              <a:t>Lack of communication and collaboration between the CIO’s office and researchers on campus.</a:t>
            </a:r>
          </a:p>
          <a:p>
            <a:pPr marL="285750" lvl="0" indent="-285750">
              <a:buFont typeface="Arial"/>
              <a:buChar char="•"/>
            </a:pPr>
            <a:r>
              <a:rPr lang="en-US" sz="4200" dirty="0" smtClean="0"/>
              <a:t>Lack </a:t>
            </a:r>
            <a:r>
              <a:rPr lang="en-US" sz="4200" dirty="0"/>
              <a:t>of IT expertise within a science collaboration or experimental facility </a:t>
            </a:r>
            <a:endParaRPr lang="en-US" sz="4200" dirty="0" smtClean="0"/>
          </a:p>
          <a:p>
            <a:pPr marL="285750" indent="-285750">
              <a:buFont typeface="Arial"/>
              <a:buChar char="•"/>
            </a:pPr>
            <a:r>
              <a:rPr lang="en-US" sz="4200" dirty="0" smtClean="0"/>
              <a:t>User’s performance expectations </a:t>
            </a:r>
            <a:r>
              <a:rPr lang="en-US" sz="4200" dirty="0"/>
              <a:t>are low (“The network is too slow</a:t>
            </a:r>
            <a:r>
              <a:rPr lang="en-US" sz="4200" dirty="0" smtClean="0"/>
              <a:t>”, “</a:t>
            </a:r>
            <a:r>
              <a:rPr lang="en-US" sz="4200" dirty="0"/>
              <a:t>I tried it and it didn’t work</a:t>
            </a:r>
            <a:r>
              <a:rPr lang="en-US" sz="4200" dirty="0" smtClean="0"/>
              <a:t>”)</a:t>
            </a:r>
            <a:r>
              <a:rPr lang="en-US" sz="4200" dirty="0"/>
              <a:t>. </a:t>
            </a:r>
          </a:p>
          <a:p>
            <a:pPr marL="285750" lvl="0" indent="-285750">
              <a:buFont typeface="Arial"/>
              <a:buChar char="•"/>
            </a:pPr>
            <a:r>
              <a:rPr lang="en-US" sz="4200" dirty="0" smtClean="0"/>
              <a:t>Cultural change is hard </a:t>
            </a:r>
            <a:r>
              <a:rPr lang="en-US" sz="4200" dirty="0"/>
              <a:t>(“we’ve always shipped disks!”).</a:t>
            </a:r>
          </a:p>
          <a:p>
            <a:pPr marL="285750" lvl="0" indent="-285750">
              <a:buFont typeface="Arial"/>
              <a:buChar char="•"/>
            </a:pPr>
            <a:r>
              <a:rPr lang="en-US" sz="4200" dirty="0" smtClean="0"/>
              <a:t>Scientists want to do science not IT support</a:t>
            </a:r>
          </a:p>
        </p:txBody>
      </p:sp>
      <p:pic>
        <p:nvPicPr>
          <p:cNvPr id="3" name="Picture 2" descr="Screen Shot 2014-02-18 at 8.34.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6185" y="1995660"/>
            <a:ext cx="4049385" cy="2980347"/>
          </a:xfrm>
          <a:prstGeom prst="rect">
            <a:avLst/>
          </a:prstGeom>
        </p:spPr>
      </p:pic>
      <p:sp>
        <p:nvSpPr>
          <p:cNvPr id="5" name="TextBox 4"/>
          <p:cNvSpPr txBox="1"/>
          <p:nvPr/>
        </p:nvSpPr>
        <p:spPr>
          <a:xfrm>
            <a:off x="1739900" y="2928034"/>
            <a:ext cx="6197600" cy="76944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4400" b="1" dirty="0" smtClean="0"/>
              <a:t>The Capability Gap</a:t>
            </a:r>
            <a:endParaRPr lang="en-US" sz="4400" b="1" dirty="0"/>
          </a:p>
        </p:txBody>
      </p:sp>
      <p:sp>
        <p:nvSpPr>
          <p:cNvPr id="8"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16</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9"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915104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Post-it I keep On My Desk</a:t>
            </a:r>
            <a:endParaRPr lang="en-US" sz="4000" dirty="0"/>
          </a:p>
        </p:txBody>
      </p:sp>
      <p:sp>
        <p:nvSpPr>
          <p:cNvPr id="3" name="Content Placeholder 2"/>
          <p:cNvSpPr>
            <a:spLocks noGrp="1"/>
          </p:cNvSpPr>
          <p:nvPr>
            <p:ph idx="1"/>
          </p:nvPr>
        </p:nvSpPr>
        <p:spPr>
          <a:xfrm>
            <a:off x="438006" y="4550840"/>
            <a:ext cx="8401446" cy="1862042"/>
          </a:xfrm>
        </p:spPr>
        <p:txBody>
          <a:bodyPr>
            <a:normAutofit/>
          </a:bodyPr>
          <a:lstStyle/>
          <a:p>
            <a:r>
              <a:rPr lang="en-US" sz="1900" dirty="0"/>
              <a:t>Engagement = figuring out if the solution is a good idea, and then helping with </a:t>
            </a:r>
            <a:r>
              <a:rPr lang="en-US" sz="1900" dirty="0" smtClean="0"/>
              <a:t>integration</a:t>
            </a:r>
          </a:p>
          <a:p>
            <a:pPr lvl="1"/>
            <a:r>
              <a:rPr lang="en-US" dirty="0" smtClean="0"/>
              <a:t>Asking questions, building trust</a:t>
            </a:r>
          </a:p>
          <a:p>
            <a:pPr lvl="1"/>
            <a:r>
              <a:rPr lang="en-US" dirty="0" smtClean="0"/>
              <a:t>Provide a solution, not a technology (and certainly not a headache)</a:t>
            </a:r>
          </a:p>
          <a:p>
            <a:r>
              <a:rPr lang="en-US" dirty="0" smtClean="0"/>
              <a:t>Lots of easy things – e.g. changing data management tools, eliminating capacity bottlenecks, stopping non-congestive packet loss</a:t>
            </a:r>
            <a:endParaRPr lang="en-US" dirty="0"/>
          </a:p>
          <a:p>
            <a:endParaRPr lang="en-US" dirty="0" smtClean="0"/>
          </a:p>
        </p:txBody>
      </p:sp>
      <p:pic>
        <p:nvPicPr>
          <p:cNvPr id="7" name="Picture 6" descr="500px-Gartner_Hype_Cycle.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8704" y="1301092"/>
            <a:ext cx="4530748" cy="2944986"/>
          </a:xfrm>
          <a:prstGeom prst="rect">
            <a:avLst/>
          </a:prstGeom>
        </p:spPr>
      </p:pic>
      <p:sp>
        <p:nvSpPr>
          <p:cNvPr id="9" name="Content Placeholder 2"/>
          <p:cNvSpPr txBox="1">
            <a:spLocks/>
          </p:cNvSpPr>
          <p:nvPr/>
        </p:nvSpPr>
        <p:spPr bwMode="auto">
          <a:xfrm>
            <a:off x="438006" y="1505395"/>
            <a:ext cx="3757864" cy="324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fontScale="92500" lnSpcReduction="10000"/>
          </a:bodyPr>
          <a:lst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Engineers are the early adopters of most things</a:t>
            </a:r>
          </a:p>
          <a:p>
            <a:r>
              <a:rPr lang="en-US" dirty="0" smtClean="0"/>
              <a:t>Impacted science groups come in much later</a:t>
            </a:r>
          </a:p>
          <a:p>
            <a:r>
              <a:rPr lang="en-US" dirty="0" smtClean="0"/>
              <a:t>We don’t want scientists to be engineers.  They do better as scientists</a:t>
            </a:r>
          </a:p>
          <a:p>
            <a:r>
              <a:rPr lang="en-US" dirty="0" smtClean="0"/>
              <a:t>Engagement != dropping something new into a user’s lap and hoping for the best</a:t>
            </a:r>
          </a:p>
        </p:txBody>
      </p:sp>
      <p:sp>
        <p:nvSpPr>
          <p:cNvPr id="8"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17</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10"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32192137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Bridging the Gap</a:t>
            </a:r>
            <a:endParaRPr lang="en-US" dirty="0"/>
          </a:p>
        </p:txBody>
      </p:sp>
      <p:sp>
        <p:nvSpPr>
          <p:cNvPr id="3" name="Content Placeholder 2"/>
          <p:cNvSpPr>
            <a:spLocks noGrp="1"/>
          </p:cNvSpPr>
          <p:nvPr>
            <p:ph idx="1"/>
          </p:nvPr>
        </p:nvSpPr>
        <p:spPr>
          <a:xfrm>
            <a:off x="457200" y="1600199"/>
            <a:ext cx="8332736" cy="4758725"/>
          </a:xfrm>
        </p:spPr>
        <p:txBody>
          <a:bodyPr>
            <a:normAutofit fontScale="92500" lnSpcReduction="10000"/>
          </a:bodyPr>
          <a:lstStyle/>
          <a:p>
            <a:r>
              <a:rPr lang="en-US" dirty="0" smtClean="0"/>
              <a:t>Identified gaps:</a:t>
            </a:r>
          </a:p>
          <a:p>
            <a:pPr lvl="1"/>
            <a:r>
              <a:rPr lang="en-US" dirty="0" smtClean="0"/>
              <a:t>As tech experts – we know the tech and perhaps don’t know the science.  </a:t>
            </a:r>
          </a:p>
          <a:p>
            <a:pPr lvl="1"/>
            <a:r>
              <a:rPr lang="en-US" dirty="0" smtClean="0"/>
              <a:t>As science experts – they know the process and don’t have a clue about how to make it fly.</a:t>
            </a:r>
          </a:p>
          <a:p>
            <a:r>
              <a:rPr lang="en-US" dirty="0" smtClean="0"/>
              <a:t>Its not feasible for every scientist to be an IT person.  Its also not realistic for the network engineering department to appreciate a quark.</a:t>
            </a:r>
          </a:p>
          <a:p>
            <a:pPr lvl="1"/>
            <a:r>
              <a:rPr lang="en-US" dirty="0" smtClean="0"/>
              <a:t>For a campus to run smoothly, everyone should be doing what they are trained to do, even if we know there are gaps to overcome</a:t>
            </a:r>
          </a:p>
          <a:p>
            <a:r>
              <a:rPr lang="en-US" dirty="0" smtClean="0"/>
              <a:t>A (not so) middle ground for the tech people that are listening:</a:t>
            </a:r>
          </a:p>
          <a:p>
            <a:pPr lvl="1"/>
            <a:r>
              <a:rPr lang="en-US" dirty="0" smtClean="0"/>
              <a:t>Engineers </a:t>
            </a:r>
            <a:r>
              <a:rPr lang="en-US" dirty="0"/>
              <a:t>e</a:t>
            </a:r>
            <a:r>
              <a:rPr lang="en-US" dirty="0" smtClean="0"/>
              <a:t>stablishing some basic knowledge of the process of science</a:t>
            </a:r>
            <a:r>
              <a:rPr lang="en-US" dirty="0"/>
              <a:t> </a:t>
            </a:r>
            <a:r>
              <a:rPr lang="en-US" dirty="0" smtClean="0"/>
              <a:t>from the scientists</a:t>
            </a:r>
          </a:p>
          <a:p>
            <a:pPr lvl="1"/>
            <a:r>
              <a:rPr lang="en-US" dirty="0" smtClean="0"/>
              <a:t>Have a toolbox full of well known (e.g. tested, ready to rock) solutions for a variety of problems: data movement, data storage, etc.</a:t>
            </a:r>
          </a:p>
          <a:p>
            <a:pPr lvl="1"/>
            <a:r>
              <a:rPr lang="en-US" dirty="0" smtClean="0"/>
              <a:t>Suggest incremental changes to smooth out the areas that touch networks</a:t>
            </a:r>
          </a:p>
          <a:p>
            <a:pPr lvl="1"/>
            <a:r>
              <a:rPr lang="en-US" b="1" i="1" u="sng" dirty="0" smtClean="0">
                <a:solidFill>
                  <a:srgbClr val="FF0000"/>
                </a:solidFill>
              </a:rPr>
              <a:t>COMMUNICATE!</a:t>
            </a:r>
          </a:p>
          <a:p>
            <a:pPr lvl="2"/>
            <a:r>
              <a:rPr lang="en-US" dirty="0" smtClean="0"/>
              <a:t>(can’t overemphasize this one – none of the above works unless you are talking things out)</a:t>
            </a:r>
          </a:p>
          <a:p>
            <a:r>
              <a:rPr lang="en-US" dirty="0" smtClean="0"/>
              <a:t>We have now defined Science Engagement, lets see it in action</a:t>
            </a:r>
          </a:p>
        </p:txBody>
      </p:sp>
      <p:sp>
        <p:nvSpPr>
          <p:cNvPr id="7"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18</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8"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322751202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dirty="0" smtClean="0"/>
              <a:t>What is ESnet?</a:t>
            </a:r>
          </a:p>
          <a:p>
            <a:r>
              <a:rPr lang="en-US" dirty="0" smtClean="0"/>
              <a:t>Modern Science</a:t>
            </a:r>
          </a:p>
          <a:p>
            <a:r>
              <a:rPr lang="en-US" dirty="0" smtClean="0"/>
              <a:t>The Challenges Scientists Face</a:t>
            </a:r>
          </a:p>
          <a:p>
            <a:r>
              <a:rPr lang="en-US" dirty="0" smtClean="0">
                <a:solidFill>
                  <a:srgbClr val="FF0000"/>
                </a:solidFill>
              </a:rPr>
              <a:t>The Role of Engagement</a:t>
            </a:r>
          </a:p>
          <a:p>
            <a:r>
              <a:rPr lang="en-US" dirty="0" smtClean="0"/>
              <a:t>Call to Arms</a:t>
            </a:r>
          </a:p>
          <a:p>
            <a:r>
              <a:rPr lang="en-US" dirty="0" smtClean="0"/>
              <a:t>Conclusions</a:t>
            </a:r>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19</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34137859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dirty="0" smtClean="0">
                <a:solidFill>
                  <a:srgbClr val="FF0000"/>
                </a:solidFill>
              </a:rPr>
              <a:t>What is ESnet?</a:t>
            </a:r>
          </a:p>
          <a:p>
            <a:r>
              <a:rPr lang="en-US" dirty="0" smtClean="0"/>
              <a:t>Modern Science</a:t>
            </a:r>
          </a:p>
          <a:p>
            <a:r>
              <a:rPr lang="en-US" dirty="0" smtClean="0"/>
              <a:t>The Challenges Scientists Face</a:t>
            </a:r>
          </a:p>
          <a:p>
            <a:r>
              <a:rPr lang="en-US" dirty="0" smtClean="0"/>
              <a:t>The Role of Engagement</a:t>
            </a:r>
          </a:p>
          <a:p>
            <a:r>
              <a:rPr lang="en-US" dirty="0" smtClean="0"/>
              <a:t>Call to Arms</a:t>
            </a:r>
          </a:p>
          <a:p>
            <a:r>
              <a:rPr lang="en-US" dirty="0" smtClean="0"/>
              <a:t>Conclusions</a:t>
            </a:r>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2</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246670361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Engagement</a:t>
            </a:r>
            <a:endParaRPr lang="en-US" dirty="0"/>
          </a:p>
        </p:txBody>
      </p:sp>
      <p:sp>
        <p:nvSpPr>
          <p:cNvPr id="3" name="Content Placeholder 2"/>
          <p:cNvSpPr>
            <a:spLocks noGrp="1"/>
          </p:cNvSpPr>
          <p:nvPr>
            <p:ph idx="1"/>
          </p:nvPr>
        </p:nvSpPr>
        <p:spPr/>
        <p:txBody>
          <a:bodyPr>
            <a:normAutofit/>
          </a:bodyPr>
          <a:lstStyle/>
          <a:p>
            <a:r>
              <a:rPr lang="en-US" dirty="0" smtClean="0"/>
              <a:t>Scientists and researchers need to be able to use cyberinfrastructure</a:t>
            </a:r>
          </a:p>
          <a:p>
            <a:pPr lvl="1"/>
            <a:r>
              <a:rPr lang="en-US" dirty="0" smtClean="0"/>
              <a:t>If I can’t use a tool, that tool doesn’t exist for me</a:t>
            </a:r>
          </a:p>
          <a:p>
            <a:pPr lvl="1"/>
            <a:r>
              <a:rPr lang="en-US" dirty="0" smtClean="0"/>
              <a:t>There are already too many tools – we can’t expect folks to find the right ones at random</a:t>
            </a:r>
          </a:p>
          <a:p>
            <a:pPr lvl="1"/>
            <a:r>
              <a:rPr lang="en-US" dirty="0" smtClean="0"/>
              <a:t>Scientists don’t have the cycles to be system integrators</a:t>
            </a:r>
          </a:p>
          <a:p>
            <a:r>
              <a:rPr lang="en-US" dirty="0" smtClean="0"/>
              <a:t>Science engagement bridges the gap</a:t>
            </a:r>
          </a:p>
          <a:p>
            <a:pPr lvl="1"/>
            <a:r>
              <a:rPr lang="en-US" dirty="0" smtClean="0"/>
              <a:t>Understand what the scientists need to do with their data</a:t>
            </a:r>
          </a:p>
          <a:p>
            <a:pPr lvl="1"/>
            <a:r>
              <a:rPr lang="en-US" dirty="0" smtClean="0"/>
              <a:t>Understand the capabilities of the cyberinfrastructure</a:t>
            </a:r>
          </a:p>
          <a:p>
            <a:pPr lvl="1"/>
            <a:r>
              <a:rPr lang="en-US" dirty="0" smtClean="0"/>
              <a:t>Map the science onto the infrastructure</a:t>
            </a:r>
          </a:p>
          <a:p>
            <a:r>
              <a:rPr lang="en-US" dirty="0" smtClean="0"/>
              <a:t>Understanding the infrastructure is straightforward for us</a:t>
            </a:r>
          </a:p>
          <a:p>
            <a:pPr lvl="1"/>
            <a:r>
              <a:rPr lang="en-US" dirty="0" smtClean="0"/>
              <a:t>We’re infrastructure people, right?</a:t>
            </a:r>
          </a:p>
          <a:p>
            <a:pPr lvl="1"/>
            <a:r>
              <a:rPr lang="en-US" dirty="0" smtClean="0"/>
              <a:t>How do we understand the science?</a:t>
            </a:r>
          </a:p>
          <a:p>
            <a:r>
              <a:rPr lang="en-US" dirty="0" smtClean="0"/>
              <a:t>“Requirements and Relationships”</a:t>
            </a:r>
            <a:endParaRPr lang="en-US" dirty="0"/>
          </a:p>
        </p:txBody>
      </p:sp>
      <p:sp>
        <p:nvSpPr>
          <p:cNvPr id="7"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20</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8"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382174005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a:t>
            </a:r>
            <a:endParaRPr lang="en-US" dirty="0"/>
          </a:p>
        </p:txBody>
      </p:sp>
      <p:sp>
        <p:nvSpPr>
          <p:cNvPr id="3" name="Content Placeholder 2"/>
          <p:cNvSpPr>
            <a:spLocks noGrp="1"/>
          </p:cNvSpPr>
          <p:nvPr>
            <p:ph idx="1"/>
          </p:nvPr>
        </p:nvSpPr>
        <p:spPr>
          <a:xfrm>
            <a:off x="457200" y="1600200"/>
            <a:ext cx="7730397" cy="4671097"/>
          </a:xfrm>
        </p:spPr>
        <p:txBody>
          <a:bodyPr>
            <a:normAutofit/>
          </a:bodyPr>
          <a:lstStyle/>
          <a:p>
            <a:r>
              <a:rPr lang="en-US" dirty="0" smtClean="0"/>
              <a:t>Requirements – what does the science project need?</a:t>
            </a:r>
          </a:p>
          <a:p>
            <a:pPr lvl="1"/>
            <a:r>
              <a:rPr lang="en-US" dirty="0" smtClean="0"/>
              <a:t>Several different ways of getting to this</a:t>
            </a:r>
          </a:p>
          <a:p>
            <a:pPr lvl="1"/>
            <a:r>
              <a:rPr lang="en-US" dirty="0" smtClean="0"/>
              <a:t>We can be told late, or we can go find out (I prefer to be proactive)</a:t>
            </a:r>
          </a:p>
          <a:p>
            <a:r>
              <a:rPr lang="en-US" dirty="0" smtClean="0"/>
              <a:t>Characterize science project from multiple angles</a:t>
            </a:r>
          </a:p>
          <a:p>
            <a:pPr lvl="1"/>
            <a:r>
              <a:rPr lang="en-US" dirty="0" smtClean="0"/>
              <a:t>Instruments and facilities</a:t>
            </a:r>
          </a:p>
          <a:p>
            <a:pPr lvl="2"/>
            <a:r>
              <a:rPr lang="en-US" dirty="0" smtClean="0"/>
              <a:t>“Hardware of science”</a:t>
            </a:r>
          </a:p>
          <a:p>
            <a:pPr lvl="2"/>
            <a:r>
              <a:rPr lang="en-US" dirty="0" smtClean="0"/>
              <a:t>Detectors, telescopes, tokamaks, HPC facilities</a:t>
            </a:r>
          </a:p>
          <a:p>
            <a:pPr lvl="2"/>
            <a:r>
              <a:rPr lang="en-US" dirty="0" smtClean="0"/>
              <a:t>Tells us about the data – where, how fast, how much, etc.</a:t>
            </a:r>
          </a:p>
          <a:p>
            <a:pPr lvl="1"/>
            <a:r>
              <a:rPr lang="en-US" dirty="0" smtClean="0"/>
              <a:t>Process of science </a:t>
            </a:r>
          </a:p>
          <a:p>
            <a:pPr lvl="2"/>
            <a:r>
              <a:rPr lang="en-US" dirty="0" smtClean="0"/>
              <a:t>How do scientists use the data for discovery?</a:t>
            </a:r>
          </a:p>
          <a:p>
            <a:pPr lvl="2"/>
            <a:r>
              <a:rPr lang="en-US" dirty="0" smtClean="0"/>
              <a:t>Where does the data need to go?  How is it analyzed?  What time scale?</a:t>
            </a:r>
          </a:p>
          <a:p>
            <a:pPr lvl="1"/>
            <a:r>
              <a:rPr lang="en-US" dirty="0" smtClean="0"/>
              <a:t>Assessments done in formal reviews</a:t>
            </a:r>
          </a:p>
        </p:txBody>
      </p:sp>
      <p:sp>
        <p:nvSpPr>
          <p:cNvPr id="7"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21</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8"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28620233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198438" y="1417638"/>
            <a:ext cx="8504237" cy="5057775"/>
          </a:xfrm>
        </p:spPr>
        <p:txBody>
          <a:bodyPr>
            <a:normAutofit/>
          </a:bodyPr>
          <a:lstStyle/>
          <a:p>
            <a:r>
              <a:rPr lang="en-US" dirty="0" smtClean="0"/>
              <a:t>Several key elements</a:t>
            </a:r>
            <a:endParaRPr lang="en-US" dirty="0"/>
          </a:p>
          <a:p>
            <a:pPr lvl="1"/>
            <a:r>
              <a:rPr lang="en-US" sz="1800" dirty="0" smtClean="0">
                <a:ea typeface="ＭＳ Ｐゴシック" pitchFamily="-106" charset="-128"/>
              </a:rPr>
              <a:t>Case studies provide a network-centric narrative of the science</a:t>
            </a:r>
            <a:endParaRPr lang="en-US" sz="1800" dirty="0">
              <a:ea typeface="ＭＳ Ｐゴシック" pitchFamily="-106" charset="-128"/>
            </a:endParaRPr>
          </a:p>
          <a:p>
            <a:pPr lvl="1"/>
            <a:r>
              <a:rPr lang="en-US" sz="1800" dirty="0" smtClean="0">
                <a:ea typeface="ＭＳ Ｐゴシック" pitchFamily="-106" charset="-128"/>
              </a:rPr>
              <a:t>Requirements synthesized from science instruments, facilities, and science process – </a:t>
            </a:r>
            <a:r>
              <a:rPr lang="en-US" sz="1800" b="1" i="1" dirty="0" smtClean="0">
                <a:ea typeface="ＭＳ Ｐゴシック" pitchFamily="-106" charset="-128"/>
              </a:rPr>
              <a:t>in collaboration with science programs</a:t>
            </a:r>
            <a:endParaRPr lang="en-US" sz="1800" b="1" i="1" dirty="0">
              <a:ea typeface="ＭＳ Ｐゴシック" pitchFamily="-106" charset="-128"/>
            </a:endParaRPr>
          </a:p>
          <a:p>
            <a:r>
              <a:rPr lang="en-US" dirty="0" smtClean="0"/>
              <a:t>Process details are important</a:t>
            </a:r>
          </a:p>
          <a:p>
            <a:pPr lvl="1"/>
            <a:r>
              <a:rPr lang="en-US" sz="1800" dirty="0" smtClean="0">
                <a:ea typeface="ＭＳ Ｐゴシック" pitchFamily="-106" charset="-128"/>
              </a:rPr>
              <a:t>Four actors have the same conversation at the same time</a:t>
            </a:r>
          </a:p>
          <a:p>
            <a:pPr lvl="2"/>
            <a:r>
              <a:rPr lang="en-US" sz="1800" dirty="0" smtClean="0">
                <a:ea typeface="ＭＳ Ｐゴシック" pitchFamily="-106" charset="-128"/>
              </a:rPr>
              <a:t>ESnet, ESnet program management at DOE</a:t>
            </a:r>
          </a:p>
          <a:p>
            <a:pPr lvl="2"/>
            <a:r>
              <a:rPr lang="en-US" sz="1800" dirty="0" smtClean="0">
                <a:ea typeface="ＭＳ Ｐゴシック" pitchFamily="-106" charset="-128"/>
              </a:rPr>
              <a:t>Senior science program members, science program management at DOE</a:t>
            </a:r>
          </a:p>
          <a:p>
            <a:pPr lvl="1"/>
            <a:r>
              <a:rPr lang="en-US" sz="1800" dirty="0" smtClean="0"/>
              <a:t>Open discussion about needs, issues, changes, best practice</a:t>
            </a:r>
          </a:p>
          <a:p>
            <a:pPr lvl="2"/>
            <a:r>
              <a:rPr lang="en-US" sz="1800" dirty="0" smtClean="0">
                <a:ea typeface="ＭＳ Ｐゴシック" pitchFamily="-106" charset="-128"/>
              </a:rPr>
              <a:t>All parties have the same conversation in the same room at the same time</a:t>
            </a:r>
          </a:p>
          <a:p>
            <a:pPr lvl="2"/>
            <a:r>
              <a:rPr lang="en-US" sz="1800" dirty="0" smtClean="0">
                <a:ea typeface="ＭＳ Ｐゴシック" pitchFamily="-106" charset="-128"/>
              </a:rPr>
              <a:t>Common understanding of program needs and the solutions ESnet undertakes to meet those needs</a:t>
            </a:r>
          </a:p>
          <a:p>
            <a:pPr lvl="1"/>
            <a:r>
              <a:rPr lang="en-US" sz="1800" dirty="0" smtClean="0">
                <a:ea typeface="ＭＳ Ｐゴシック" pitchFamily="-106" charset="-128"/>
              </a:rPr>
              <a:t>Review reports are vetted by ESnet and by </a:t>
            </a:r>
            <a:r>
              <a:rPr lang="en-US" sz="1800" smtClean="0">
                <a:ea typeface="ＭＳ Ｐゴシック" pitchFamily="-106" charset="-128"/>
              </a:rPr>
              <a:t>both programs</a:t>
            </a:r>
            <a:endParaRPr lang="en-US" sz="1800" dirty="0">
              <a:ea typeface="ＭＳ Ｐゴシック" pitchFamily="-106" charset="-128"/>
            </a:endParaRPr>
          </a:p>
        </p:txBody>
      </p:sp>
      <p:sp>
        <p:nvSpPr>
          <p:cNvPr id="4" name="Title 3"/>
          <p:cNvSpPr>
            <a:spLocks noGrp="1"/>
          </p:cNvSpPr>
          <p:nvPr>
            <p:ph type="title"/>
          </p:nvPr>
        </p:nvSpPr>
        <p:spPr/>
        <p:txBody>
          <a:bodyPr/>
          <a:lstStyle/>
          <a:p>
            <a:r>
              <a:rPr lang="en-US" dirty="0" smtClean="0"/>
              <a:t>Requirements Review Structure</a:t>
            </a:r>
            <a:endParaRPr lang="en-US" dirty="0"/>
          </a:p>
        </p:txBody>
      </p:sp>
      <p:sp>
        <p:nvSpPr>
          <p:cNvPr id="5"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22</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6"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15838149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Reviews</a:t>
            </a:r>
            <a:endParaRPr lang="en-US" dirty="0"/>
          </a:p>
        </p:txBody>
      </p:sp>
      <p:sp>
        <p:nvSpPr>
          <p:cNvPr id="3" name="Content Placeholder 2"/>
          <p:cNvSpPr>
            <a:spLocks noGrp="1"/>
          </p:cNvSpPr>
          <p:nvPr>
            <p:ph idx="1"/>
          </p:nvPr>
        </p:nvSpPr>
        <p:spPr>
          <a:xfrm>
            <a:off x="457200" y="1600200"/>
            <a:ext cx="8229600" cy="4332652"/>
          </a:xfrm>
        </p:spPr>
        <p:txBody>
          <a:bodyPr>
            <a:normAutofit fontScale="92500" lnSpcReduction="20000"/>
          </a:bodyPr>
          <a:lstStyle/>
          <a:p>
            <a:pPr marL="0" indent="0">
              <a:buNone/>
            </a:pPr>
            <a:r>
              <a:rPr lang="en-US" sz="2400" dirty="0"/>
              <a:t>ESnet requirements process: </a:t>
            </a:r>
            <a:r>
              <a:rPr lang="en-US" sz="2400" dirty="0">
                <a:hlinkClick r:id="rId3"/>
              </a:rPr>
              <a:t>http://</a:t>
            </a:r>
            <a:r>
              <a:rPr lang="en-US" sz="2400" dirty="0" err="1">
                <a:hlinkClick r:id="rId3"/>
              </a:rPr>
              <a:t>www.es.net</a:t>
            </a:r>
            <a:r>
              <a:rPr lang="en-US" sz="2400" dirty="0">
                <a:hlinkClick r:id="rId3"/>
              </a:rPr>
              <a:t>/requirements/</a:t>
            </a:r>
            <a:endParaRPr lang="en-US" sz="2400" dirty="0"/>
          </a:p>
          <a:p>
            <a:pPr marL="0" indent="0">
              <a:buNone/>
            </a:pPr>
            <a:endParaRPr lang="en-US" sz="2400" dirty="0"/>
          </a:p>
          <a:p>
            <a:pPr marL="0" indent="0">
              <a:buNone/>
            </a:pPr>
            <a:r>
              <a:rPr lang="en-US" sz="2400" dirty="0" smtClean="0"/>
              <a:t>The </a:t>
            </a:r>
            <a:r>
              <a:rPr lang="en-US" sz="2400" dirty="0"/>
              <a:t>purpose of these reviews is to accurately characterize the near-term, medium-term and long-term network requirements of the science conducted by each program office. </a:t>
            </a:r>
            <a:endParaRPr lang="en-US" sz="2400" dirty="0" smtClean="0"/>
          </a:p>
          <a:p>
            <a:pPr marL="0" indent="0">
              <a:buNone/>
            </a:pPr>
            <a:endParaRPr lang="en-US" sz="2400" dirty="0"/>
          </a:p>
          <a:p>
            <a:pPr marL="0" indent="0">
              <a:buNone/>
            </a:pPr>
            <a:r>
              <a:rPr lang="en-US" sz="2400" dirty="0"/>
              <a:t>The reviews attempt to bring about a network-centric understanding of the science process used by the researchers and scientists, to derive network requirements. </a:t>
            </a:r>
            <a:endParaRPr lang="en-US" sz="2400" dirty="0" smtClean="0"/>
          </a:p>
          <a:p>
            <a:pPr marL="0" indent="0">
              <a:buNone/>
            </a:pPr>
            <a:endParaRPr lang="en-US" sz="2400" dirty="0"/>
          </a:p>
          <a:p>
            <a:pPr marL="0" indent="0">
              <a:buNone/>
            </a:pPr>
            <a:r>
              <a:rPr lang="en-US" sz="2400" b="1" i="1" dirty="0" smtClean="0"/>
              <a:t>We </a:t>
            </a:r>
            <a:r>
              <a:rPr lang="en-US" sz="2400" b="1" i="1" dirty="0"/>
              <a:t>have found this to be an effective method for determining network requirements for </a:t>
            </a:r>
            <a:r>
              <a:rPr lang="en-US" sz="2400" b="1" i="1" dirty="0" err="1"/>
              <a:t>ESnet's</a:t>
            </a:r>
            <a:r>
              <a:rPr lang="en-US" sz="2400" b="1" i="1" dirty="0"/>
              <a:t> customer base.</a:t>
            </a:r>
            <a:endParaRPr lang="en-US" sz="2400" b="1" i="1" dirty="0" smtClean="0"/>
          </a:p>
          <a:p>
            <a:pPr>
              <a:buFont typeface="Arial"/>
              <a:buChar char="•"/>
            </a:pPr>
            <a:endParaRPr lang="en-US" dirty="0"/>
          </a:p>
        </p:txBody>
      </p:sp>
      <p:sp>
        <p:nvSpPr>
          <p:cNvPr id="5"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23</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6"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28222447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027333" cy="1143000"/>
          </a:xfrm>
        </p:spPr>
        <p:txBody>
          <a:bodyPr>
            <a:normAutofit/>
          </a:bodyPr>
          <a:lstStyle/>
          <a:p>
            <a:r>
              <a:rPr lang="en-US" dirty="0" smtClean="0"/>
              <a:t>How do we know what our</a:t>
            </a:r>
            <a:r>
              <a:rPr lang="en-US" b="1" dirty="0" smtClean="0"/>
              <a:t> </a:t>
            </a:r>
            <a:br>
              <a:rPr lang="en-US" b="1" dirty="0" smtClean="0"/>
            </a:br>
            <a:r>
              <a:rPr lang="en-US" b="1" dirty="0" smtClean="0"/>
              <a:t>scientists need?</a:t>
            </a:r>
            <a:endParaRPr lang="en-US" b="1" dirty="0"/>
          </a:p>
        </p:txBody>
      </p:sp>
      <p:sp>
        <p:nvSpPr>
          <p:cNvPr id="3" name="Content Placeholder 2"/>
          <p:cNvSpPr>
            <a:spLocks noGrp="1"/>
          </p:cNvSpPr>
          <p:nvPr>
            <p:ph idx="1"/>
          </p:nvPr>
        </p:nvSpPr>
        <p:spPr>
          <a:xfrm>
            <a:off x="457200" y="1600200"/>
            <a:ext cx="4216400" cy="4339515"/>
          </a:xfrm>
        </p:spPr>
        <p:txBody>
          <a:bodyPr>
            <a:normAutofit fontScale="70000" lnSpcReduction="20000"/>
          </a:bodyPr>
          <a:lstStyle/>
          <a:p>
            <a:pPr>
              <a:buFont typeface="Arial"/>
              <a:buChar char="•"/>
            </a:pPr>
            <a:r>
              <a:rPr lang="en-US" sz="2700" dirty="0" smtClean="0"/>
              <a:t>Each Program Office has a dedicated requirements review every three years</a:t>
            </a:r>
          </a:p>
          <a:p>
            <a:pPr>
              <a:buFont typeface="Arial"/>
              <a:buChar char="•"/>
            </a:pPr>
            <a:r>
              <a:rPr lang="en-US" sz="2700" dirty="0" smtClean="0"/>
              <a:t>Two workshops per year, attendees chosen by science programs</a:t>
            </a:r>
          </a:p>
          <a:p>
            <a:pPr>
              <a:buFont typeface="Arial"/>
              <a:buChar char="•"/>
            </a:pPr>
            <a:r>
              <a:rPr lang="en-US" sz="2700" dirty="0"/>
              <a:t>D</a:t>
            </a:r>
            <a:r>
              <a:rPr lang="en-US" sz="2700" dirty="0" smtClean="0"/>
              <a:t>iscussion centered on science case studies</a:t>
            </a:r>
          </a:p>
          <a:p>
            <a:pPr lvl="2"/>
            <a:r>
              <a:rPr lang="en-US" sz="2600" dirty="0">
                <a:ea typeface="ＭＳ Ｐゴシック" pitchFamily="-106" charset="-128"/>
              </a:rPr>
              <a:t>Instruments and Facilities – the “hardware</a:t>
            </a:r>
            <a:r>
              <a:rPr lang="en-US" sz="2600" dirty="0" smtClean="0">
                <a:ea typeface="ＭＳ Ｐゴシック" pitchFamily="-106" charset="-128"/>
              </a:rPr>
              <a:t>”</a:t>
            </a:r>
            <a:endParaRPr lang="en-US" sz="2600" dirty="0">
              <a:ea typeface="ＭＳ Ｐゴシック" pitchFamily="-106" charset="-128"/>
            </a:endParaRPr>
          </a:p>
          <a:p>
            <a:pPr lvl="2"/>
            <a:r>
              <a:rPr lang="en-US" sz="2600" dirty="0"/>
              <a:t>Process of Science</a:t>
            </a:r>
            <a:r>
              <a:rPr lang="en-US" sz="2600" b="1" dirty="0"/>
              <a:t> </a:t>
            </a:r>
            <a:r>
              <a:rPr lang="en-US" sz="2600" dirty="0"/>
              <a:t>– </a:t>
            </a:r>
            <a:r>
              <a:rPr lang="en-US" sz="2600" dirty="0" smtClean="0"/>
              <a:t>science workflow</a:t>
            </a:r>
          </a:p>
          <a:p>
            <a:pPr lvl="2"/>
            <a:r>
              <a:rPr lang="en-US" sz="2600" dirty="0" smtClean="0"/>
              <a:t>Collaborators</a:t>
            </a:r>
          </a:p>
          <a:p>
            <a:pPr lvl="2"/>
            <a:r>
              <a:rPr lang="en-US" sz="2600" dirty="0" smtClean="0"/>
              <a:t>Challenges</a:t>
            </a:r>
          </a:p>
          <a:p>
            <a:pPr>
              <a:buFont typeface="Arial"/>
              <a:buChar char="•"/>
            </a:pPr>
            <a:r>
              <a:rPr lang="en-US" sz="2700" dirty="0" smtClean="0"/>
              <a:t>Network requirements derived from science case studies + discussions</a:t>
            </a:r>
          </a:p>
          <a:p>
            <a:pPr>
              <a:buFont typeface="Arial"/>
              <a:buChar char="•"/>
            </a:pPr>
            <a:r>
              <a:rPr lang="en-US" sz="2700" dirty="0"/>
              <a:t>R</a:t>
            </a:r>
            <a:r>
              <a:rPr lang="en-US" sz="2700" dirty="0" smtClean="0"/>
              <a:t>eports contain requirements analysis, case study text, outlook</a:t>
            </a:r>
          </a:p>
          <a:p>
            <a:endParaRPr lang="en-US" sz="2900" dirty="0" smtClean="0"/>
          </a:p>
          <a:p>
            <a:endParaRPr lang="en-US" sz="2900" dirty="0"/>
          </a:p>
        </p:txBody>
      </p:sp>
      <p:pic>
        <p:nvPicPr>
          <p:cNvPr id="7" name="Picture 6" descr="cover.pdf"/>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5032108" y="1078205"/>
            <a:ext cx="3576042" cy="4631267"/>
          </a:xfrm>
          <a:prstGeom prst="rect">
            <a:avLst/>
          </a:prstGeom>
          <a:solidFill>
            <a:schemeClr val="bg2">
              <a:lumMod val="20000"/>
              <a:lumOff val="80000"/>
            </a:schemeClr>
          </a:solidFill>
          <a:effectLst>
            <a:outerShdw blurRad="50800" dist="38100" dir="13500000" algn="br" rotWithShape="0">
              <a:prstClr val="black">
                <a:alpha val="40000"/>
              </a:prstClr>
            </a:outerShdw>
          </a:effectLst>
        </p:spPr>
      </p:pic>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24</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8"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188381315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4-29 at 7.47.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600" y="-1"/>
            <a:ext cx="6756400" cy="6486525"/>
          </a:xfrm>
          <a:prstGeom prst="rect">
            <a:avLst/>
          </a:prstGeom>
        </p:spPr>
      </p:pic>
      <p:sp>
        <p:nvSpPr>
          <p:cNvPr id="2" name="Title 1"/>
          <p:cNvSpPr>
            <a:spLocks noGrp="1"/>
          </p:cNvSpPr>
          <p:nvPr>
            <p:ph type="title"/>
          </p:nvPr>
        </p:nvSpPr>
        <p:spPr>
          <a:xfrm>
            <a:off x="228600" y="1536700"/>
            <a:ext cx="2159000" cy="1143000"/>
          </a:xfrm>
        </p:spPr>
        <p:txBody>
          <a:bodyPr>
            <a:normAutofit fontScale="90000"/>
          </a:bodyPr>
          <a:lstStyle/>
          <a:p>
            <a:r>
              <a:rPr lang="en-US" dirty="0" smtClean="0"/>
              <a:t/>
            </a:r>
            <a:br>
              <a:rPr lang="en-US" dirty="0" smtClean="0"/>
            </a:br>
            <a:r>
              <a:rPr lang="en-US" dirty="0"/>
              <a:t/>
            </a:r>
            <a:br>
              <a:rPr lang="en-US" dirty="0"/>
            </a:br>
            <a:r>
              <a:rPr lang="en-US" dirty="0" smtClean="0"/>
              <a:t>2013 BER</a:t>
            </a:r>
            <a:br>
              <a:rPr lang="en-US" dirty="0" smtClean="0"/>
            </a:br>
            <a:r>
              <a:rPr lang="en-US" dirty="0" smtClean="0"/>
              <a:t>Sample </a:t>
            </a:r>
            <a:br>
              <a:rPr lang="en-US" dirty="0" smtClean="0"/>
            </a:br>
            <a:r>
              <a:rPr lang="en-US" dirty="0" smtClean="0"/>
              <a:t>Findings:</a:t>
            </a:r>
            <a:br>
              <a:rPr lang="en-US" dirty="0" smtClean="0"/>
            </a:br>
            <a:r>
              <a:rPr lang="en-US" sz="2400" dirty="0" smtClean="0"/>
              <a:t>Environmental Molecular Sciences Laboratory</a:t>
            </a:r>
            <a:br>
              <a:rPr lang="en-US" sz="2400" dirty="0" smtClean="0"/>
            </a:br>
            <a:r>
              <a:rPr lang="en-US" sz="2400" dirty="0" smtClean="0"/>
              <a:t>(</a:t>
            </a:r>
            <a:r>
              <a:rPr lang="en-US" sz="2400" b="1" dirty="0" smtClean="0"/>
              <a:t>EMSL)</a:t>
            </a:r>
            <a:endParaRPr lang="en-US" sz="2400" b="1" dirty="0"/>
          </a:p>
        </p:txBody>
      </p:sp>
      <p:sp>
        <p:nvSpPr>
          <p:cNvPr id="7" name="TextBox 6"/>
          <p:cNvSpPr txBox="1"/>
          <p:nvPr/>
        </p:nvSpPr>
        <p:spPr>
          <a:xfrm>
            <a:off x="0" y="2448292"/>
            <a:ext cx="9144000" cy="1631216"/>
          </a:xfrm>
          <a:prstGeom prst="rect">
            <a:avLst/>
          </a:prstGeom>
          <a:solidFill>
            <a:srgbClr val="1163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endParaRPr lang="en-US" sz="2000" i="1" dirty="0" smtClean="0"/>
          </a:p>
          <a:p>
            <a:pPr algn="ctr"/>
            <a:r>
              <a:rPr lang="en-US" sz="2000" i="1" dirty="0" smtClean="0">
                <a:latin typeface="American Typewriter"/>
                <a:cs typeface="American Typewriter"/>
              </a:rPr>
              <a:t>“EMSL </a:t>
            </a:r>
            <a:r>
              <a:rPr lang="en-US" sz="2000" i="1" dirty="0">
                <a:latin typeface="American Typewriter"/>
                <a:cs typeface="American Typewriter"/>
              </a:rPr>
              <a:t>frequently needs to ship physical copies of media to users when data sizes </a:t>
            </a:r>
            <a:r>
              <a:rPr lang="en-US" sz="2000" i="1" dirty="0" smtClean="0">
                <a:latin typeface="American Typewriter"/>
                <a:cs typeface="American Typewriter"/>
              </a:rPr>
              <a:t>exceed a </a:t>
            </a:r>
            <a:r>
              <a:rPr lang="en-US" sz="2000" i="1" dirty="0">
                <a:latin typeface="American Typewriter"/>
                <a:cs typeface="American Typewriter"/>
              </a:rPr>
              <a:t>few GB. More often than not, this is due to lack of bandwidth </a:t>
            </a:r>
            <a:r>
              <a:rPr lang="en-US" sz="2000" i="1" dirty="0" smtClean="0">
                <a:latin typeface="American Typewriter"/>
                <a:cs typeface="American Typewriter"/>
              </a:rPr>
              <a:t>or storage </a:t>
            </a:r>
            <a:r>
              <a:rPr lang="en-US" sz="2000" i="1" dirty="0">
                <a:latin typeface="American Typewriter"/>
                <a:cs typeface="American Typewriter"/>
              </a:rPr>
              <a:t>resources </a:t>
            </a:r>
            <a:r>
              <a:rPr lang="en-US" sz="2000" i="1" dirty="0" smtClean="0">
                <a:latin typeface="American Typewriter"/>
                <a:cs typeface="American Typewriter"/>
              </a:rPr>
              <a:t>at the </a:t>
            </a:r>
            <a:r>
              <a:rPr lang="en-US" sz="2000" i="1" dirty="0">
                <a:latin typeface="American Typewriter"/>
                <a:cs typeface="American Typewriter"/>
              </a:rPr>
              <a:t>user's home institution</a:t>
            </a:r>
            <a:r>
              <a:rPr lang="en-US" sz="2000" i="1" dirty="0" smtClean="0">
                <a:latin typeface="American Typewriter"/>
                <a:cs typeface="American Typewriter"/>
              </a:rPr>
              <a:t>.”</a:t>
            </a:r>
          </a:p>
          <a:p>
            <a:pPr algn="ctr"/>
            <a:endParaRPr lang="en-US" sz="2000" i="1" dirty="0"/>
          </a:p>
        </p:txBody>
      </p:sp>
      <p:sp>
        <p:nvSpPr>
          <p:cNvPr id="5"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25</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6"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14922343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Relationships</a:t>
            </a:r>
            <a:endParaRPr lang="en-US" dirty="0"/>
          </a:p>
        </p:txBody>
      </p:sp>
      <p:sp>
        <p:nvSpPr>
          <p:cNvPr id="3" name="Content Placeholder 2"/>
          <p:cNvSpPr>
            <a:spLocks noGrp="1"/>
          </p:cNvSpPr>
          <p:nvPr>
            <p:ph idx="1"/>
          </p:nvPr>
        </p:nvSpPr>
        <p:spPr>
          <a:xfrm>
            <a:off x="457200" y="1600200"/>
            <a:ext cx="7730397" cy="4671097"/>
          </a:xfrm>
        </p:spPr>
        <p:txBody>
          <a:bodyPr>
            <a:normAutofit/>
          </a:bodyPr>
          <a:lstStyle/>
          <a:p>
            <a:r>
              <a:rPr lang="en-US" dirty="0" smtClean="0"/>
              <a:t>Relationships – familiarity, understanding, trust</a:t>
            </a:r>
          </a:p>
          <a:p>
            <a:pPr lvl="1"/>
            <a:r>
              <a:rPr lang="en-US" dirty="0" smtClean="0"/>
              <a:t>Work with science collaborations to understand their needs</a:t>
            </a:r>
          </a:p>
          <a:p>
            <a:pPr lvl="1"/>
            <a:r>
              <a:rPr lang="en-US" dirty="0" smtClean="0"/>
              <a:t>Make their lives better</a:t>
            </a:r>
          </a:p>
          <a:p>
            <a:pPr lvl="2"/>
            <a:r>
              <a:rPr lang="en-US" dirty="0" smtClean="0"/>
              <a:t>Fix problems</a:t>
            </a:r>
          </a:p>
          <a:p>
            <a:pPr lvl="2"/>
            <a:r>
              <a:rPr lang="en-US" dirty="0" smtClean="0"/>
              <a:t>Give them better tools and workflows</a:t>
            </a:r>
          </a:p>
          <a:p>
            <a:pPr lvl="1"/>
            <a:r>
              <a:rPr lang="en-US" dirty="0" smtClean="0"/>
              <a:t>Make sure you are accurate (expectations are important)</a:t>
            </a:r>
          </a:p>
          <a:p>
            <a:pPr lvl="1"/>
            <a:r>
              <a:rPr lang="en-US" dirty="0" smtClean="0"/>
              <a:t>Check in with people periodically </a:t>
            </a:r>
          </a:p>
          <a:p>
            <a:pPr lvl="2"/>
            <a:r>
              <a:rPr lang="en-US" dirty="0" smtClean="0"/>
              <a:t>I make it a practice to ask “is there anything we need to talk about?”</a:t>
            </a:r>
          </a:p>
          <a:p>
            <a:pPr lvl="2"/>
            <a:r>
              <a:rPr lang="en-US" dirty="0" smtClean="0"/>
              <a:t>Often people won’t come to you first, but they will give you a chance to help if you check in</a:t>
            </a:r>
          </a:p>
          <a:p>
            <a:r>
              <a:rPr lang="en-US" dirty="0" smtClean="0"/>
              <a:t>Once you get a reputation for solving problems, it all gets easier</a:t>
            </a:r>
          </a:p>
          <a:p>
            <a:pPr lvl="1"/>
            <a:r>
              <a:rPr lang="en-US" dirty="0" smtClean="0"/>
              <a:t>People come to you first</a:t>
            </a:r>
          </a:p>
          <a:p>
            <a:pPr lvl="1"/>
            <a:r>
              <a:rPr lang="en-US" dirty="0" smtClean="0"/>
              <a:t>You get in early on the planning</a:t>
            </a:r>
          </a:p>
          <a:p>
            <a:pPr lvl="1"/>
            <a:r>
              <a:rPr lang="en-US" dirty="0" smtClean="0"/>
              <a:t>People are more willing to push the envelope</a:t>
            </a:r>
            <a:endParaRPr lang="en-US" dirty="0"/>
          </a:p>
        </p:txBody>
      </p:sp>
      <p:sp>
        <p:nvSpPr>
          <p:cNvPr id="7"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26</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8"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112703505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p:spPr>
        <p:txBody>
          <a:bodyPr>
            <a:normAutofit/>
          </a:bodyPr>
          <a:lstStyle/>
          <a:p>
            <a:r>
              <a:rPr lang="en-US" sz="4000" dirty="0" smtClean="0">
                <a:latin typeface="Arial" pitchFamily="-112" charset="0"/>
                <a:ea typeface="ＭＳ Ｐゴシック" pitchFamily="-112" charset="-128"/>
              </a:rPr>
              <a:t>Understanding Data Trends</a:t>
            </a:r>
            <a:endParaRPr lang="en-US" sz="4000" dirty="0"/>
          </a:p>
        </p:txBody>
      </p:sp>
      <p:pic>
        <p:nvPicPr>
          <p:cNvPr id="6" name="Content Placeholder 5" descr="user-taxonomy-axes-v5b.pdf"/>
          <p:cNvPicPr>
            <a:picLocks noGrp="1" noChangeAspect="1"/>
          </p:cNvPicPr>
          <p:nvPr>
            <p:ph idx="1"/>
          </p:nvPr>
        </p:nvPicPr>
        <p:blipFill rotWithShape="1">
          <a:blip r:embed="rId3">
            <a:extLst>
              <a:ext uri="{28A0092B-C50C-407E-A947-70E740481C1C}">
                <a14:useLocalDpi xmlns:a14="http://schemas.microsoft.com/office/drawing/2010/main" val="0"/>
              </a:ext>
            </a:extLst>
          </a:blip>
          <a:srcRect t="24211" b="33277"/>
          <a:stretch/>
        </p:blipFill>
        <p:spPr>
          <a:xfrm>
            <a:off x="245542" y="1173437"/>
            <a:ext cx="8611499" cy="4735993"/>
          </a:xfrm>
        </p:spPr>
      </p:pic>
      <p:sp>
        <p:nvSpPr>
          <p:cNvPr id="5"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27</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2579505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342" y="157970"/>
            <a:ext cx="8572916" cy="769479"/>
          </a:xfrm>
        </p:spPr>
        <p:txBody>
          <a:bodyPr>
            <a:normAutofit fontScale="90000"/>
          </a:bodyPr>
          <a:lstStyle/>
          <a:p>
            <a:r>
              <a:rPr lang="en-US" sz="2800" dirty="0" smtClean="0"/>
              <a:t>DOE Facilities in 2025: More Data, More Users, More Discovery</a:t>
            </a:r>
            <a:endParaRPr lang="en-US" sz="2800" dirty="0"/>
          </a:p>
        </p:txBody>
      </p:sp>
      <p:sp>
        <p:nvSpPr>
          <p:cNvPr id="6" name="Rectangle 5"/>
          <p:cNvSpPr/>
          <p:nvPr/>
        </p:nvSpPr>
        <p:spPr>
          <a:xfrm>
            <a:off x="470363" y="1175322"/>
            <a:ext cx="8011239" cy="1200328"/>
          </a:xfrm>
          <a:prstGeom prst="rect">
            <a:avLst/>
          </a:prstGeom>
          <a:solidFill>
            <a:schemeClr val="tx2">
              <a:lumMod val="20000"/>
              <a:lumOff val="80000"/>
            </a:schemeClr>
          </a:solidFill>
        </p:spPr>
        <p:txBody>
          <a:bodyPr wrap="square">
            <a:spAutoFit/>
          </a:bodyPr>
          <a:lstStyle/>
          <a:p>
            <a:pPr fontAlgn="auto">
              <a:spcBef>
                <a:spcPts val="0"/>
              </a:spcBef>
              <a:spcAft>
                <a:spcPts val="0"/>
              </a:spcAft>
            </a:pPr>
            <a:r>
              <a:rPr lang="en-US" sz="2400" b="1" dirty="0" smtClean="0">
                <a:solidFill>
                  <a:prstClr val="black"/>
                </a:solidFill>
                <a:latin typeface="Calibri"/>
                <a:ea typeface="+mn-ea"/>
                <a:cs typeface="+mn-cs"/>
              </a:rPr>
              <a:t>Experimental facilities will be transformed by high-resolution detectors, advanced mathematical analysis techniques, robotics, software </a:t>
            </a:r>
            <a:r>
              <a:rPr lang="en-US" sz="2400" b="1" dirty="0">
                <a:solidFill>
                  <a:prstClr val="black"/>
                </a:solidFill>
                <a:latin typeface="Calibri"/>
                <a:ea typeface="+mn-ea"/>
                <a:cs typeface="+mn-cs"/>
              </a:rPr>
              <a:t>automation, </a:t>
            </a:r>
            <a:r>
              <a:rPr lang="en-US" sz="2400" b="1" dirty="0" smtClean="0">
                <a:solidFill>
                  <a:prstClr val="black"/>
                </a:solidFill>
                <a:latin typeface="Calibri"/>
                <a:ea typeface="+mn-ea"/>
                <a:cs typeface="+mn-cs"/>
              </a:rPr>
              <a:t>and programmable networks. </a:t>
            </a:r>
            <a:endParaRPr lang="en-US" sz="2400" b="1" dirty="0">
              <a:solidFill>
                <a:prstClr val="black"/>
              </a:solidFill>
              <a:latin typeface="Calibri"/>
              <a:ea typeface="+mn-ea"/>
              <a:cs typeface="+mn-cs"/>
            </a:endParaRP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a:ext>
            </a:extLst>
          </a:blip>
          <a:srcRect t="10867" b="10867"/>
          <a:stretch>
            <a:fillRect/>
          </a:stretch>
        </p:blipFill>
        <p:spPr>
          <a:xfrm>
            <a:off x="3370417" y="3956097"/>
            <a:ext cx="2293362" cy="1346200"/>
          </a:xfrm>
          <a:prstGeom prst="rect">
            <a:avLst/>
          </a:prstGeom>
        </p:spPr>
      </p:pic>
      <p:sp>
        <p:nvSpPr>
          <p:cNvPr id="8" name="TextBox 7"/>
          <p:cNvSpPr txBox="1"/>
          <p:nvPr/>
        </p:nvSpPr>
        <p:spPr>
          <a:xfrm>
            <a:off x="3314279" y="2733801"/>
            <a:ext cx="2336800" cy="738664"/>
          </a:xfrm>
          <a:prstGeom prst="rect">
            <a:avLst/>
          </a:prstGeom>
          <a:noFill/>
        </p:spPr>
        <p:txBody>
          <a:bodyPr wrap="square" rtlCol="0">
            <a:spAutoFit/>
          </a:bodyPr>
          <a:lstStyle/>
          <a:p>
            <a:pPr algn="ctr" fontAlgn="auto">
              <a:spcBef>
                <a:spcPts val="0"/>
              </a:spcBef>
              <a:spcAft>
                <a:spcPts val="0"/>
              </a:spcAft>
            </a:pPr>
            <a:r>
              <a:rPr lang="en-US" sz="1400" dirty="0" smtClean="0">
                <a:solidFill>
                  <a:srgbClr val="0000FF"/>
                </a:solidFill>
                <a:latin typeface="Calibri"/>
                <a:ea typeface="+mn-ea"/>
                <a:cs typeface="+mn-cs"/>
              </a:rPr>
              <a:t>Detectors capable of generating terabit data streams.</a:t>
            </a:r>
            <a:endParaRPr lang="en-US" sz="1400" dirty="0">
              <a:solidFill>
                <a:srgbClr val="0000FF"/>
              </a:solidFill>
              <a:latin typeface="Calibri"/>
              <a:ea typeface="+mn-ea"/>
              <a:cs typeface="+mn-cs"/>
            </a:endParaRPr>
          </a:p>
        </p:txBody>
      </p:sp>
      <p:sp>
        <p:nvSpPr>
          <p:cNvPr id="10" name="TextBox 9"/>
          <p:cNvSpPr txBox="1"/>
          <p:nvPr/>
        </p:nvSpPr>
        <p:spPr>
          <a:xfrm>
            <a:off x="6428286" y="3150623"/>
            <a:ext cx="1983346" cy="1384995"/>
          </a:xfrm>
          <a:prstGeom prst="rect">
            <a:avLst/>
          </a:prstGeom>
          <a:noFill/>
        </p:spPr>
        <p:txBody>
          <a:bodyPr wrap="square" rtlCol="0">
            <a:spAutoFit/>
          </a:bodyPr>
          <a:lstStyle/>
          <a:p>
            <a:pPr algn="ctr" fontAlgn="auto">
              <a:spcBef>
                <a:spcPts val="0"/>
              </a:spcBef>
              <a:spcAft>
                <a:spcPts val="0"/>
              </a:spcAft>
            </a:pPr>
            <a:r>
              <a:rPr lang="en-US" sz="1400" dirty="0" smtClean="0">
                <a:solidFill>
                  <a:srgbClr val="194963"/>
                </a:solidFill>
                <a:latin typeface="Calibri"/>
                <a:ea typeface="+mn-ea"/>
                <a:cs typeface="+mn-cs"/>
              </a:rPr>
              <a:t>Computational tools for analysis, data reduction &amp; feature extraction </a:t>
            </a:r>
            <a:r>
              <a:rPr lang="en-US" sz="1400" i="1" dirty="0" smtClean="0">
                <a:solidFill>
                  <a:srgbClr val="194963"/>
                </a:solidFill>
                <a:latin typeface="Calibri"/>
                <a:ea typeface="+mn-ea"/>
                <a:cs typeface="+mn-cs"/>
              </a:rPr>
              <a:t>in situ</a:t>
            </a:r>
            <a:r>
              <a:rPr lang="en-US" sz="1400" dirty="0" smtClean="0">
                <a:solidFill>
                  <a:srgbClr val="194963"/>
                </a:solidFill>
                <a:latin typeface="Calibri"/>
                <a:ea typeface="+mn-ea"/>
                <a:cs typeface="+mn-cs"/>
              </a:rPr>
              <a:t>, using advanced </a:t>
            </a:r>
            <a:r>
              <a:rPr lang="en-US" sz="1400" dirty="0">
                <a:solidFill>
                  <a:srgbClr val="194963"/>
                </a:solidFill>
                <a:latin typeface="Calibri"/>
                <a:ea typeface="+mn-ea"/>
                <a:cs typeface="+mn-cs"/>
              </a:rPr>
              <a:t>algorithms </a:t>
            </a:r>
            <a:r>
              <a:rPr lang="en-US" sz="1400" dirty="0" smtClean="0">
                <a:solidFill>
                  <a:srgbClr val="194963"/>
                </a:solidFill>
                <a:latin typeface="Calibri"/>
                <a:ea typeface="+mn-ea"/>
                <a:cs typeface="+mn-cs"/>
              </a:rPr>
              <a:t>and special-purpose hardware.</a:t>
            </a:r>
            <a:endParaRPr lang="en-US" sz="1400" dirty="0">
              <a:solidFill>
                <a:srgbClr val="194963"/>
              </a:solidFill>
              <a:latin typeface="Calibri"/>
              <a:ea typeface="+mn-ea"/>
              <a:cs typeface="+mn-cs"/>
            </a:endParaRPr>
          </a:p>
        </p:txBody>
      </p:sp>
      <p:sp>
        <p:nvSpPr>
          <p:cNvPr id="12" name="TextBox 11"/>
          <p:cNvSpPr txBox="1"/>
          <p:nvPr/>
        </p:nvSpPr>
        <p:spPr>
          <a:xfrm>
            <a:off x="6301283" y="5289594"/>
            <a:ext cx="1951635" cy="954107"/>
          </a:xfrm>
          <a:prstGeom prst="rect">
            <a:avLst/>
          </a:prstGeom>
          <a:noFill/>
        </p:spPr>
        <p:txBody>
          <a:bodyPr wrap="square" rtlCol="0">
            <a:spAutoFit/>
          </a:bodyPr>
          <a:lstStyle/>
          <a:p>
            <a:pPr algn="ctr" fontAlgn="auto">
              <a:spcBef>
                <a:spcPts val="0"/>
              </a:spcBef>
              <a:spcAft>
                <a:spcPts val="0"/>
              </a:spcAft>
            </a:pPr>
            <a:r>
              <a:rPr lang="en-US" sz="1400" dirty="0" smtClean="0">
                <a:solidFill>
                  <a:srgbClr val="194963"/>
                </a:solidFill>
                <a:latin typeface="Calibri"/>
                <a:ea typeface="+mn-ea"/>
                <a:cs typeface="+mn-cs"/>
              </a:rPr>
              <a:t>Increase </a:t>
            </a:r>
            <a:r>
              <a:rPr lang="en-US" sz="1400" dirty="0">
                <a:solidFill>
                  <a:srgbClr val="194963"/>
                </a:solidFill>
                <a:latin typeface="Calibri"/>
                <a:ea typeface="+mn-ea"/>
                <a:cs typeface="+mn-cs"/>
              </a:rPr>
              <a:t>scientific </a:t>
            </a:r>
            <a:r>
              <a:rPr lang="en-US" sz="1400" dirty="0" smtClean="0">
                <a:solidFill>
                  <a:srgbClr val="194963"/>
                </a:solidFill>
                <a:latin typeface="Calibri"/>
                <a:ea typeface="+mn-ea"/>
                <a:cs typeface="+mn-cs"/>
              </a:rPr>
              <a:t>throughput from robotics and automation software.</a:t>
            </a:r>
            <a:endParaRPr lang="en-US" sz="1400" dirty="0">
              <a:solidFill>
                <a:srgbClr val="194963"/>
              </a:solidFill>
              <a:latin typeface="Calibri"/>
              <a:ea typeface="+mn-ea"/>
              <a:cs typeface="+mn-cs"/>
            </a:endParaRPr>
          </a:p>
        </p:txBody>
      </p:sp>
      <p:sp>
        <p:nvSpPr>
          <p:cNvPr id="3" name="TextBox 2"/>
          <p:cNvSpPr txBox="1"/>
          <p:nvPr/>
        </p:nvSpPr>
        <p:spPr>
          <a:xfrm>
            <a:off x="864064" y="4836636"/>
            <a:ext cx="1993437" cy="1169551"/>
          </a:xfrm>
          <a:prstGeom prst="rect">
            <a:avLst/>
          </a:prstGeom>
          <a:noFill/>
        </p:spPr>
        <p:txBody>
          <a:bodyPr wrap="square" rtlCol="0">
            <a:spAutoFit/>
          </a:bodyPr>
          <a:lstStyle/>
          <a:p>
            <a:pPr algn="ctr" fontAlgn="auto">
              <a:spcBef>
                <a:spcPts val="0"/>
              </a:spcBef>
              <a:spcAft>
                <a:spcPts val="0"/>
              </a:spcAft>
            </a:pPr>
            <a:r>
              <a:rPr lang="en-US" sz="1400" dirty="0" smtClean="0">
                <a:solidFill>
                  <a:srgbClr val="194963"/>
                </a:solidFill>
                <a:latin typeface="Calibri"/>
                <a:ea typeface="+mn-ea"/>
                <a:cs typeface="+mn-cs"/>
              </a:rPr>
              <a:t>Data management and </a:t>
            </a:r>
            <a:r>
              <a:rPr lang="en-US" sz="1400" dirty="0" smtClean="0">
                <a:solidFill>
                  <a:srgbClr val="0000FF"/>
                </a:solidFill>
                <a:latin typeface="Calibri"/>
                <a:ea typeface="+mn-ea"/>
                <a:cs typeface="+mn-cs"/>
              </a:rPr>
              <a:t>sharing</a:t>
            </a:r>
            <a:r>
              <a:rPr lang="en-US" sz="1400" dirty="0" smtClean="0">
                <a:solidFill>
                  <a:srgbClr val="194963"/>
                </a:solidFill>
                <a:latin typeface="Calibri"/>
                <a:ea typeface="+mn-ea"/>
                <a:cs typeface="+mn-cs"/>
              </a:rPr>
              <a:t>, with federated identity management and flexible access control.</a:t>
            </a:r>
            <a:endParaRPr lang="en-US" sz="1400" dirty="0">
              <a:solidFill>
                <a:srgbClr val="194963"/>
              </a:solidFill>
              <a:latin typeface="Calibri"/>
              <a:ea typeface="+mn-ea"/>
              <a:cs typeface="+mn-cs"/>
            </a:endParaRPr>
          </a:p>
        </p:txBody>
      </p:sp>
      <p:sp>
        <p:nvSpPr>
          <p:cNvPr id="13" name="TextBox 12"/>
          <p:cNvSpPr txBox="1"/>
          <p:nvPr/>
        </p:nvSpPr>
        <p:spPr>
          <a:xfrm>
            <a:off x="3370417" y="5766832"/>
            <a:ext cx="2471519" cy="954107"/>
          </a:xfrm>
          <a:prstGeom prst="rect">
            <a:avLst/>
          </a:prstGeom>
          <a:noFill/>
        </p:spPr>
        <p:txBody>
          <a:bodyPr wrap="square" rtlCol="0">
            <a:spAutoFit/>
          </a:bodyPr>
          <a:lstStyle/>
          <a:p>
            <a:pPr algn="ctr" fontAlgn="auto">
              <a:spcBef>
                <a:spcPts val="0"/>
              </a:spcBef>
              <a:spcAft>
                <a:spcPts val="0"/>
              </a:spcAft>
            </a:pPr>
            <a:r>
              <a:rPr lang="en-US" sz="1400" dirty="0">
                <a:solidFill>
                  <a:srgbClr val="194963"/>
                </a:solidFill>
                <a:latin typeface="Calibri"/>
                <a:ea typeface="+mn-ea"/>
                <a:cs typeface="+mn-cs"/>
              </a:rPr>
              <a:t>P</a:t>
            </a:r>
            <a:r>
              <a:rPr lang="en-US" sz="1400" dirty="0" smtClean="0">
                <a:solidFill>
                  <a:srgbClr val="194963"/>
                </a:solidFill>
                <a:latin typeface="Calibri"/>
                <a:ea typeface="+mn-ea"/>
                <a:cs typeface="+mn-cs"/>
              </a:rPr>
              <a:t>ost-processing: reconstruction, inter-comparison, simulation, visualization.</a:t>
            </a:r>
            <a:endParaRPr lang="en-US" sz="1400" dirty="0">
              <a:solidFill>
                <a:srgbClr val="194963"/>
              </a:solidFill>
              <a:latin typeface="Calibri"/>
              <a:ea typeface="+mn-ea"/>
              <a:cs typeface="+mn-cs"/>
            </a:endParaRPr>
          </a:p>
        </p:txBody>
      </p:sp>
      <p:sp>
        <p:nvSpPr>
          <p:cNvPr id="16" name="TextBox 15"/>
          <p:cNvSpPr txBox="1"/>
          <p:nvPr/>
        </p:nvSpPr>
        <p:spPr>
          <a:xfrm>
            <a:off x="643934" y="3085401"/>
            <a:ext cx="1968037" cy="1384995"/>
          </a:xfrm>
          <a:prstGeom prst="rect">
            <a:avLst/>
          </a:prstGeom>
          <a:noFill/>
        </p:spPr>
        <p:txBody>
          <a:bodyPr wrap="square" rtlCol="0">
            <a:spAutoFit/>
          </a:bodyPr>
          <a:lstStyle/>
          <a:p>
            <a:pPr algn="ctr" fontAlgn="auto">
              <a:spcBef>
                <a:spcPts val="0"/>
              </a:spcBef>
              <a:spcAft>
                <a:spcPts val="0"/>
              </a:spcAft>
            </a:pPr>
            <a:r>
              <a:rPr lang="en-US" sz="1400" dirty="0" smtClean="0">
                <a:solidFill>
                  <a:srgbClr val="0000FF"/>
                </a:solidFill>
                <a:latin typeface="Calibri"/>
                <a:ea typeface="+mn-ea"/>
                <a:cs typeface="+mn-cs"/>
              </a:rPr>
              <a:t>Integration of experimental and computational facilities in real time, using programmable networks.</a:t>
            </a:r>
            <a:endParaRPr lang="en-US" sz="1400" dirty="0">
              <a:solidFill>
                <a:srgbClr val="0000FF"/>
              </a:solidFill>
              <a:latin typeface="Calibri"/>
              <a:ea typeface="+mn-ea"/>
              <a:cs typeface="+mn-cs"/>
            </a:endParaRPr>
          </a:p>
        </p:txBody>
      </p:sp>
      <p:cxnSp>
        <p:nvCxnSpPr>
          <p:cNvPr id="18" name="Straight Arrow Connector 17"/>
          <p:cNvCxnSpPr>
            <a:stCxn id="8" idx="2"/>
          </p:cNvCxnSpPr>
          <p:nvPr/>
        </p:nvCxnSpPr>
        <p:spPr>
          <a:xfrm>
            <a:off x="4482679" y="3472465"/>
            <a:ext cx="0" cy="350235"/>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5841936" y="4051300"/>
            <a:ext cx="673164" cy="27940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2" idx="1"/>
          </p:cNvCxnSpPr>
          <p:nvPr/>
        </p:nvCxnSpPr>
        <p:spPr>
          <a:xfrm flipH="1" flipV="1">
            <a:off x="5841937" y="5583758"/>
            <a:ext cx="459346" cy="18289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13" idx="0"/>
          </p:cNvCxnSpPr>
          <p:nvPr/>
        </p:nvCxnSpPr>
        <p:spPr>
          <a:xfrm flipV="1">
            <a:off x="4606177" y="5448300"/>
            <a:ext cx="0" cy="31853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2374900" y="3956097"/>
            <a:ext cx="635000" cy="37460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2914831" y="5143500"/>
            <a:ext cx="455586" cy="158809"/>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21"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28</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22"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388934706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dirty="0" smtClean="0"/>
              <a:t>What is ESnet?</a:t>
            </a:r>
          </a:p>
          <a:p>
            <a:r>
              <a:rPr lang="en-US" dirty="0" smtClean="0"/>
              <a:t>Modern Science</a:t>
            </a:r>
          </a:p>
          <a:p>
            <a:r>
              <a:rPr lang="en-US" dirty="0" smtClean="0"/>
              <a:t>The Challenges Scientists Face</a:t>
            </a:r>
          </a:p>
          <a:p>
            <a:r>
              <a:rPr lang="en-US" dirty="0" smtClean="0"/>
              <a:t>The Role of Engagement</a:t>
            </a:r>
          </a:p>
          <a:p>
            <a:r>
              <a:rPr lang="en-US" dirty="0" smtClean="0">
                <a:solidFill>
                  <a:srgbClr val="FF0000"/>
                </a:solidFill>
              </a:rPr>
              <a:t>Call to Arms</a:t>
            </a:r>
          </a:p>
          <a:p>
            <a:r>
              <a:rPr lang="en-US" dirty="0" smtClean="0"/>
              <a:t>Conclusions</a:t>
            </a:r>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29</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238876298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ESnet at a Glance</a:t>
            </a:r>
            <a:endParaRPr lang="en-US" dirty="0"/>
          </a:p>
        </p:txBody>
      </p:sp>
      <p:sp>
        <p:nvSpPr>
          <p:cNvPr id="7" name="Content Placeholder 6"/>
          <p:cNvSpPr>
            <a:spLocks noGrp="1"/>
          </p:cNvSpPr>
          <p:nvPr>
            <p:ph idx="1"/>
          </p:nvPr>
        </p:nvSpPr>
        <p:spPr>
          <a:xfrm>
            <a:off x="457200" y="1223778"/>
            <a:ext cx="3388920" cy="2624573"/>
          </a:xfrm>
        </p:spPr>
        <p:txBody>
          <a:bodyPr>
            <a:normAutofit fontScale="85000" lnSpcReduction="10000"/>
          </a:bodyPr>
          <a:lstStyle/>
          <a:p>
            <a:pPr>
              <a:spcAft>
                <a:spcPts val="600"/>
              </a:spcAft>
            </a:pPr>
            <a:r>
              <a:rPr lang="en-US" dirty="0">
                <a:solidFill>
                  <a:prstClr val="black"/>
                </a:solidFill>
              </a:rPr>
              <a:t>High-speed national network, optimized for DOE science missions: </a:t>
            </a:r>
          </a:p>
          <a:p>
            <a:pPr marL="515938" lvl="1" indent="-285750">
              <a:spcAft>
                <a:spcPts val="600"/>
              </a:spcAft>
            </a:pPr>
            <a:r>
              <a:rPr lang="en-US" dirty="0">
                <a:solidFill>
                  <a:prstClr val="black"/>
                </a:solidFill>
              </a:rPr>
              <a:t>connecting 40 labs, plants and facilities with &gt;100 networks</a:t>
            </a:r>
          </a:p>
          <a:p>
            <a:pPr marL="515938" lvl="1" indent="-285750">
              <a:spcAft>
                <a:spcPts val="600"/>
              </a:spcAft>
            </a:pPr>
            <a:r>
              <a:rPr lang="en-US" dirty="0">
                <a:solidFill>
                  <a:prstClr val="black"/>
                </a:solidFill>
              </a:rPr>
              <a:t>$32.6M in FY14, 42FTE</a:t>
            </a:r>
          </a:p>
          <a:p>
            <a:pPr marL="515938" lvl="1" indent="-285750">
              <a:spcAft>
                <a:spcPts val="600"/>
              </a:spcAft>
            </a:pPr>
            <a:r>
              <a:rPr lang="en-US" dirty="0">
                <a:solidFill>
                  <a:prstClr val="black"/>
                </a:solidFill>
              </a:rPr>
              <a:t>older than commercial Internet, growing twice as fast</a:t>
            </a:r>
          </a:p>
          <a:p>
            <a:pPr>
              <a:spcAft>
                <a:spcPts val="600"/>
              </a:spcAft>
            </a:pPr>
            <a:r>
              <a:rPr lang="en-US" dirty="0">
                <a:solidFill>
                  <a:prstClr val="black"/>
                </a:solidFill>
              </a:rPr>
              <a:t>$62M ARRA grant for 100G upgrade</a:t>
            </a:r>
            <a:r>
              <a:rPr lang="en-US" dirty="0" smtClean="0">
                <a:solidFill>
                  <a:prstClr val="black"/>
                </a:solidFill>
              </a:rPr>
              <a:t>:</a:t>
            </a:r>
            <a:endParaRPr lang="en-US" dirty="0">
              <a:solidFill>
                <a:prstClr val="black"/>
              </a:solidFill>
            </a:endParaRPr>
          </a:p>
        </p:txBody>
      </p:sp>
      <p:sp>
        <p:nvSpPr>
          <p:cNvPr id="10" name="Content Placeholder 6"/>
          <p:cNvSpPr txBox="1">
            <a:spLocks/>
          </p:cNvSpPr>
          <p:nvPr/>
        </p:nvSpPr>
        <p:spPr>
          <a:xfrm>
            <a:off x="457200" y="3879768"/>
            <a:ext cx="5188064" cy="2353826"/>
          </a:xfrm>
          <a:prstGeom prst="rect">
            <a:avLst/>
          </a:prstGeom>
        </p:spPr>
        <p:txBody>
          <a:bodyPr vert="horz" lIns="91440" tIns="45720" rIns="91440" bIns="45720" rtlCol="0">
            <a:normAutofit fontScale="77500" lnSpcReduction="20000"/>
          </a:bodyPr>
          <a:lstStyle>
            <a:lvl1pPr marL="228600" indent="-228600" algn="l" defTabSz="457200" rtl="0" eaLnBrk="1" latinLnBrk="0" hangingPunct="1">
              <a:spcBef>
                <a:spcPts val="880"/>
              </a:spcBef>
              <a:buClr>
                <a:schemeClr val="accent1"/>
              </a:buClr>
              <a:buFont typeface="Arial"/>
              <a:buChar char="•"/>
              <a:defRPr sz="2000" kern="1200">
                <a:solidFill>
                  <a:schemeClr val="tx1"/>
                </a:solidFill>
                <a:latin typeface="+mn-lt"/>
                <a:ea typeface="+mn-ea"/>
                <a:cs typeface="+mn-cs"/>
              </a:defRPr>
            </a:lvl1pPr>
            <a:lvl2pPr marL="458788" indent="-228600" algn="l" defTabSz="457200" rtl="0" eaLnBrk="1" latinLnBrk="0" hangingPunct="1">
              <a:spcBef>
                <a:spcPct val="20000"/>
              </a:spcBef>
              <a:buClr>
                <a:schemeClr val="tx1"/>
              </a:buClr>
              <a:buSzPct val="85000"/>
              <a:buFont typeface="Arial"/>
              <a:buChar char="–"/>
              <a:defRPr sz="2000" kern="1200">
                <a:solidFill>
                  <a:schemeClr val="tx1"/>
                </a:solidFill>
                <a:latin typeface="+mn-lt"/>
                <a:ea typeface="+mn-ea"/>
                <a:cs typeface="+mn-cs"/>
              </a:defRPr>
            </a:lvl2pPr>
            <a:lvl3pPr marL="688975" indent="-230188" algn="l" defTabSz="457200" rtl="0" eaLnBrk="1" latinLnBrk="0" hangingPunct="1">
              <a:spcBef>
                <a:spcPct val="20000"/>
              </a:spcBef>
              <a:buClr>
                <a:schemeClr val="tx1"/>
              </a:buClr>
              <a:buFont typeface="Arial"/>
              <a:buChar char="•"/>
              <a:defRPr sz="1800" kern="1200">
                <a:solidFill>
                  <a:schemeClr val="tx1"/>
                </a:solidFill>
                <a:latin typeface="+mn-lt"/>
                <a:ea typeface="+mn-ea"/>
                <a:cs typeface="+mn-cs"/>
              </a:defRPr>
            </a:lvl3pPr>
            <a:lvl4pPr marL="969962" indent="-285750" algn="l" defTabSz="457200" rtl="0" eaLnBrk="1" latinLnBrk="0" hangingPunct="1">
              <a:spcBef>
                <a:spcPct val="20000"/>
              </a:spcBef>
              <a:buClr>
                <a:schemeClr val="tx1"/>
              </a:buClr>
              <a:buFont typeface="Lucida Grande"/>
              <a:buChar char="–"/>
              <a:defRPr sz="1400" kern="1200">
                <a:solidFill>
                  <a:schemeClr val="tx1"/>
                </a:solidFill>
                <a:latin typeface="+mn-lt"/>
                <a:ea typeface="+mn-ea"/>
                <a:cs typeface="+mn-cs"/>
              </a:defRPr>
            </a:lvl4pPr>
            <a:lvl5pPr marL="1143000" indent="-230188" algn="l" defTabSz="457200" rtl="0" eaLnBrk="1" latinLnBrk="0" hangingPunct="1">
              <a:spcBef>
                <a:spcPct val="20000"/>
              </a:spcBef>
              <a:buClr>
                <a:schemeClr val="tx1"/>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5938" lvl="1" indent="-285750">
              <a:spcAft>
                <a:spcPts val="600"/>
              </a:spcAft>
            </a:pPr>
            <a:r>
              <a:rPr lang="en-US" dirty="0">
                <a:solidFill>
                  <a:prstClr val="black"/>
                </a:solidFill>
              </a:rPr>
              <a:t>transition to new era of optical </a:t>
            </a:r>
            <a:r>
              <a:rPr lang="en-US" dirty="0" smtClean="0">
                <a:solidFill>
                  <a:prstClr val="black"/>
                </a:solidFill>
              </a:rPr>
              <a:t>networking</a:t>
            </a:r>
          </a:p>
          <a:p>
            <a:pPr marL="515938" lvl="1" indent="-285750">
              <a:spcAft>
                <a:spcPts val="600"/>
              </a:spcAft>
            </a:pPr>
            <a:r>
              <a:rPr lang="en-US" dirty="0" smtClean="0">
                <a:solidFill>
                  <a:prstClr val="black"/>
                </a:solidFill>
              </a:rPr>
              <a:t>world’s first 100G network at continental scale </a:t>
            </a:r>
            <a:endParaRPr lang="en-US" dirty="0" smtClean="0">
              <a:solidFill>
                <a:schemeClr val="accent2"/>
              </a:solidFill>
            </a:endParaRPr>
          </a:p>
          <a:p>
            <a:pPr>
              <a:spcAft>
                <a:spcPts val="600"/>
              </a:spcAft>
            </a:pPr>
            <a:r>
              <a:rPr lang="en-US" dirty="0" smtClean="0">
                <a:solidFill>
                  <a:prstClr val="black"/>
                </a:solidFill>
              </a:rPr>
              <a:t>Culture of urgency:</a:t>
            </a:r>
          </a:p>
          <a:p>
            <a:pPr marL="515938" lvl="1" indent="-285750">
              <a:spcAft>
                <a:spcPts val="600"/>
              </a:spcAft>
            </a:pPr>
            <a:r>
              <a:rPr lang="en-US" dirty="0" smtClean="0">
                <a:solidFill>
                  <a:prstClr val="black"/>
                </a:solidFill>
              </a:rPr>
              <a:t>4 awards in past 3 years</a:t>
            </a:r>
          </a:p>
          <a:p>
            <a:pPr marL="515938" lvl="1" indent="-285750">
              <a:spcAft>
                <a:spcPts val="600"/>
              </a:spcAft>
            </a:pPr>
            <a:r>
              <a:rPr lang="en-US" dirty="0" smtClean="0">
                <a:solidFill>
                  <a:prstClr val="black"/>
                </a:solidFill>
              </a:rPr>
              <a:t>R&amp;D100 Award in FY13</a:t>
            </a:r>
          </a:p>
          <a:p>
            <a:pPr marL="515938" lvl="1" indent="-285750">
              <a:spcAft>
                <a:spcPts val="600"/>
              </a:spcAft>
            </a:pPr>
            <a:r>
              <a:rPr lang="en-US" dirty="0" smtClean="0">
                <a:solidFill>
                  <a:prstClr val="black"/>
                </a:solidFill>
              </a:rPr>
              <a:t>“5 out of 5” for customer satisfaction in last review</a:t>
            </a:r>
          </a:p>
          <a:p>
            <a:pPr marL="515938" lvl="1" indent="-285750">
              <a:spcAft>
                <a:spcPts val="600"/>
              </a:spcAft>
            </a:pPr>
            <a:r>
              <a:rPr lang="en-US" b="1" i="1" dirty="0" smtClean="0">
                <a:solidFill>
                  <a:prstClr val="black"/>
                </a:solidFill>
              </a:rPr>
              <a:t>Dedicated staff to support the mission of science</a:t>
            </a:r>
            <a:endParaRPr lang="en-US" b="1" i="1" dirty="0" smtClean="0">
              <a:solidFill>
                <a:srgbClr val="0000FF"/>
              </a:solidFill>
            </a:endParaRPr>
          </a:p>
          <a:p>
            <a:endParaRPr lang="en-US" dirty="0" smtClean="0"/>
          </a:p>
          <a:p>
            <a:pPr marL="0" indent="0">
              <a:buFont typeface="Arial"/>
              <a:buNone/>
            </a:pPr>
            <a:endParaRPr lang="en-US" dirty="0"/>
          </a:p>
        </p:txBody>
      </p:sp>
      <p:pic>
        <p:nvPicPr>
          <p:cNvPr id="3" name="Picture 2" descr="fai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264" y="4204748"/>
            <a:ext cx="3307652" cy="1680827"/>
          </a:xfrm>
          <a:prstGeom prst="rect">
            <a:avLst/>
          </a:prstGeom>
        </p:spPr>
      </p:pic>
      <p:pic>
        <p:nvPicPr>
          <p:cNvPr id="9" name="Content Placeholder 5" descr="Untitled 2.pdf"/>
          <p:cNvPicPr>
            <a:picLocks noChangeAspect="1"/>
          </p:cNvPicPr>
          <p:nvPr/>
        </p:nvPicPr>
        <p:blipFill rotWithShape="1">
          <a:blip r:embed="rId3" cstate="print">
            <a:extLst>
              <a:ext uri="{28A0092B-C50C-407E-A947-70E740481C1C}">
                <a14:useLocalDpi xmlns:a14="http://schemas.microsoft.com/office/drawing/2010/main"/>
              </a:ext>
            </a:extLst>
          </a:blip>
          <a:srcRect l="-2" t="1307" r="-2" b="-519"/>
          <a:stretch/>
        </p:blipFill>
        <p:spPr>
          <a:xfrm>
            <a:off x="4341517" y="601540"/>
            <a:ext cx="4714135" cy="2854671"/>
          </a:xfrm>
          <a:prstGeom prst="rect">
            <a:avLst/>
          </a:prstGeom>
          <a:effectLst>
            <a:outerShdw blurRad="76200" dist="38100" dir="2700000" algn="tl" rotWithShape="0">
              <a:srgbClr val="000000">
                <a:alpha val="43000"/>
              </a:srgbClr>
            </a:outerShdw>
          </a:effectLst>
        </p:spPr>
      </p:pic>
      <p:sp>
        <p:nvSpPr>
          <p:cNvPr id="11"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3</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12"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148954057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Theory into Practice</a:t>
            </a:r>
            <a:endParaRPr lang="en-US" dirty="0"/>
          </a:p>
        </p:txBody>
      </p:sp>
      <p:sp>
        <p:nvSpPr>
          <p:cNvPr id="3" name="Content Placeholder 2"/>
          <p:cNvSpPr>
            <a:spLocks noGrp="1"/>
          </p:cNvSpPr>
          <p:nvPr>
            <p:ph idx="1"/>
          </p:nvPr>
        </p:nvSpPr>
        <p:spPr>
          <a:xfrm>
            <a:off x="457200" y="1359076"/>
            <a:ext cx="4674704" cy="1533580"/>
          </a:xfrm>
        </p:spPr>
        <p:txBody>
          <a:bodyPr>
            <a:normAutofit/>
          </a:bodyPr>
          <a:lstStyle/>
          <a:p>
            <a:r>
              <a:rPr lang="en-US" dirty="0" smtClean="0"/>
              <a:t>Remember our bottlenecks from before?</a:t>
            </a:r>
          </a:p>
          <a:p>
            <a:pPr lvl="1"/>
            <a:r>
              <a:rPr lang="en-US" dirty="0" smtClean="0"/>
              <a:t>We can’t fix *all* of these with the network, but lets think critically about where we have control</a:t>
            </a:r>
          </a:p>
          <a:p>
            <a:r>
              <a:rPr lang="en-US" dirty="0" smtClean="0"/>
              <a:t>Data Flow:</a:t>
            </a:r>
          </a:p>
        </p:txBody>
      </p:sp>
      <p:sp>
        <p:nvSpPr>
          <p:cNvPr id="7"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30</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8"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pic>
        <p:nvPicPr>
          <p:cNvPr id="4" name="Picture 3" descr="Screen Shot 2015-01-08 at 4.59.1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2956" y="1163409"/>
            <a:ext cx="2978695" cy="1942861"/>
          </a:xfrm>
          <a:prstGeom prst="rect">
            <a:avLst/>
          </a:prstGeom>
        </p:spPr>
      </p:pic>
      <p:sp>
        <p:nvSpPr>
          <p:cNvPr id="9" name="Content Placeholder 2"/>
          <p:cNvSpPr txBox="1">
            <a:spLocks/>
          </p:cNvSpPr>
          <p:nvPr/>
        </p:nvSpPr>
        <p:spPr bwMode="auto">
          <a:xfrm>
            <a:off x="457200" y="3187779"/>
            <a:ext cx="8424106" cy="339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lnSpcReduction="10000"/>
          </a:bodyPr>
          <a:lst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smtClean="0"/>
              <a:t>Comes off of the detector to local storage</a:t>
            </a:r>
          </a:p>
          <a:p>
            <a:pPr lvl="1"/>
            <a:r>
              <a:rPr lang="en-US" dirty="0" smtClean="0"/>
              <a:t>There is no supercomputer on campus, that lives a couple of States over (e.g. XSEDE centers, DOE facilities, etc.)</a:t>
            </a:r>
          </a:p>
          <a:p>
            <a:pPr lvl="1"/>
            <a:r>
              <a:rPr lang="en-US" dirty="0" smtClean="0"/>
              <a:t>We don’t always get allocation time on the same machine (computing is ‘fungible’), and some machines are good at one thing (analysis) and not good at others (visualization)</a:t>
            </a:r>
          </a:p>
          <a:p>
            <a:pPr lvl="1"/>
            <a:r>
              <a:rPr lang="en-US" dirty="0" smtClean="0"/>
              <a:t>Storage may be somewhere else completely different – and recall that NSF grants require you to have a data management plan now …</a:t>
            </a:r>
          </a:p>
          <a:p>
            <a:r>
              <a:rPr lang="en-US" dirty="0" smtClean="0"/>
              <a:t>Areas we have some control over:</a:t>
            </a:r>
          </a:p>
          <a:p>
            <a:pPr lvl="1"/>
            <a:r>
              <a:rPr lang="en-US" dirty="0" smtClean="0"/>
              <a:t>Network in/out of our campus</a:t>
            </a:r>
          </a:p>
          <a:p>
            <a:pPr lvl="1"/>
            <a:r>
              <a:rPr lang="en-US" dirty="0" smtClean="0"/>
              <a:t>Our friends (Hi GPN!) control a larger area of networking</a:t>
            </a:r>
          </a:p>
          <a:p>
            <a:pPr lvl="1"/>
            <a:r>
              <a:rPr lang="en-US" dirty="0" smtClean="0"/>
              <a:t>The ability to suggest tools/strategies to best move the data around</a:t>
            </a:r>
          </a:p>
          <a:p>
            <a:pPr lvl="1"/>
            <a:endParaRPr lang="en-US" dirty="0" smtClean="0"/>
          </a:p>
        </p:txBody>
      </p:sp>
    </p:spTree>
    <p:extLst>
      <p:ext uri="{BB962C8B-B14F-4D97-AF65-F5344CB8AC3E}">
        <p14:creationId xmlns:p14="http://schemas.microsoft.com/office/powerpoint/2010/main" val="213663609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Theory into Practice</a:t>
            </a:r>
            <a:endParaRPr lang="en-US" dirty="0"/>
          </a:p>
        </p:txBody>
      </p:sp>
      <p:sp>
        <p:nvSpPr>
          <p:cNvPr id="3" name="Content Placeholder 2"/>
          <p:cNvSpPr>
            <a:spLocks noGrp="1"/>
          </p:cNvSpPr>
          <p:nvPr>
            <p:ph idx="1"/>
          </p:nvPr>
        </p:nvSpPr>
        <p:spPr>
          <a:xfrm>
            <a:off x="457200" y="1600200"/>
            <a:ext cx="4948643" cy="4740451"/>
          </a:xfrm>
        </p:spPr>
        <p:txBody>
          <a:bodyPr>
            <a:normAutofit/>
          </a:bodyPr>
          <a:lstStyle/>
          <a:p>
            <a:r>
              <a:rPr lang="en-US" dirty="0" smtClean="0"/>
              <a:t>‘Easy’ Wins:</a:t>
            </a:r>
          </a:p>
          <a:p>
            <a:pPr lvl="1"/>
            <a:r>
              <a:rPr lang="en-US" dirty="0" smtClean="0"/>
              <a:t>Making sure your network is running clean</a:t>
            </a:r>
          </a:p>
          <a:p>
            <a:pPr lvl="2"/>
            <a:r>
              <a:rPr lang="en-US" dirty="0" smtClean="0"/>
              <a:t>The Science DMZ </a:t>
            </a:r>
            <a:r>
              <a:rPr lang="en-US" dirty="0"/>
              <a:t>– </a:t>
            </a:r>
            <a:r>
              <a:rPr lang="en-US" dirty="0">
                <a:hlinkClick r:id="rId3"/>
              </a:rPr>
              <a:t>http://fasterdata.es.net/science-dmz</a:t>
            </a:r>
            <a:r>
              <a:rPr lang="en-US" dirty="0" smtClean="0">
                <a:hlinkClick r:id="rId3"/>
              </a:rPr>
              <a:t>/</a:t>
            </a:r>
            <a:endParaRPr lang="en-US" dirty="0" smtClean="0"/>
          </a:p>
          <a:p>
            <a:pPr lvl="2"/>
            <a:r>
              <a:rPr lang="en-US" dirty="0" smtClean="0"/>
              <a:t>Or tune back in a couple of weeks – same bat time, same bat channel.</a:t>
            </a:r>
          </a:p>
          <a:p>
            <a:pPr lvl="1"/>
            <a:r>
              <a:rPr lang="en-US" dirty="0" smtClean="0"/>
              <a:t>Making sure your partners are doing the same</a:t>
            </a:r>
          </a:p>
          <a:p>
            <a:pPr lvl="2"/>
            <a:r>
              <a:rPr lang="en-US" dirty="0" smtClean="0"/>
              <a:t>Performance verification with </a:t>
            </a:r>
            <a:r>
              <a:rPr lang="en-US" dirty="0" err="1" smtClean="0"/>
              <a:t>perfSONAR</a:t>
            </a:r>
            <a:r>
              <a:rPr lang="en-US" dirty="0" smtClean="0"/>
              <a:t> – </a:t>
            </a:r>
            <a:r>
              <a:rPr lang="en-US" dirty="0" smtClean="0">
                <a:hlinkClick r:id="rId4"/>
              </a:rPr>
              <a:t>http://www.perfsonar.net</a:t>
            </a:r>
            <a:r>
              <a:rPr lang="en-US" dirty="0" smtClean="0"/>
              <a:t> </a:t>
            </a:r>
          </a:p>
          <a:p>
            <a:pPr lvl="1"/>
            <a:r>
              <a:rPr lang="en-US" dirty="0" smtClean="0"/>
              <a:t>Solving data movement once and for all</a:t>
            </a:r>
          </a:p>
          <a:p>
            <a:pPr lvl="2"/>
            <a:r>
              <a:rPr lang="en-US" dirty="0" smtClean="0"/>
              <a:t>Find the tool that will not annoy your scientists.  If they are using sneaker net, or SCP, they are doing it wrong.  </a:t>
            </a:r>
          </a:p>
          <a:p>
            <a:pPr lvl="2"/>
            <a:r>
              <a:rPr lang="en-US" dirty="0" smtClean="0"/>
              <a:t>There are oodles of tools out there that can do the job many many times better – </a:t>
            </a:r>
            <a:r>
              <a:rPr lang="en-US" dirty="0"/>
              <a:t>some suggestions: </a:t>
            </a:r>
            <a:r>
              <a:rPr lang="en-US" dirty="0">
                <a:hlinkClick r:id="rId5"/>
              </a:rPr>
              <a:t>http://fasterdata.es.net/data-transfer-tools</a:t>
            </a:r>
            <a:r>
              <a:rPr lang="en-US" dirty="0" smtClean="0">
                <a:hlinkClick r:id="rId5"/>
              </a:rPr>
              <a:t>/</a:t>
            </a:r>
            <a:r>
              <a:rPr lang="en-US" dirty="0" smtClean="0"/>
              <a:t> </a:t>
            </a:r>
          </a:p>
          <a:p>
            <a:pPr marL="0" indent="0">
              <a:buNone/>
            </a:pPr>
            <a:endParaRPr lang="en-US" dirty="0" smtClean="0"/>
          </a:p>
        </p:txBody>
      </p:sp>
      <p:sp>
        <p:nvSpPr>
          <p:cNvPr id="7"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31</a:t>
            </a:fld>
            <a:r>
              <a:rPr lang="en-US" sz="800" dirty="0">
                <a:solidFill>
                  <a:prstClr val="black"/>
                </a:solidFill>
                <a:latin typeface="Arial"/>
              </a:rPr>
              <a:t> – ESnet Science Engagement (</a:t>
            </a:r>
            <a:r>
              <a:rPr lang="en-US" sz="800" dirty="0">
                <a:solidFill>
                  <a:prstClr val="black"/>
                </a:solidFill>
                <a:latin typeface="Arial"/>
                <a:hlinkClick r:id="rId6"/>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8"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pic>
        <p:nvPicPr>
          <p:cNvPr id="5" name="Picture 4" descr="Screen Shot 2014-02-11 at 7.10.21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5843" y="1169457"/>
            <a:ext cx="3666314" cy="4805739"/>
          </a:xfrm>
          <a:prstGeom prst="rect">
            <a:avLst/>
          </a:prstGeom>
        </p:spPr>
      </p:pic>
    </p:spTree>
    <p:extLst>
      <p:ext uri="{BB962C8B-B14F-4D97-AF65-F5344CB8AC3E}">
        <p14:creationId xmlns:p14="http://schemas.microsoft.com/office/powerpoint/2010/main" val="401904497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Inductive Proof</a:t>
            </a:r>
            <a:endParaRPr lang="en-US" dirty="0"/>
          </a:p>
        </p:txBody>
      </p:sp>
      <p:sp>
        <p:nvSpPr>
          <p:cNvPr id="3" name="Content Placeholder 2"/>
          <p:cNvSpPr>
            <a:spLocks noGrp="1"/>
          </p:cNvSpPr>
          <p:nvPr>
            <p:ph idx="1"/>
          </p:nvPr>
        </p:nvSpPr>
        <p:spPr>
          <a:xfrm>
            <a:off x="457200" y="1600200"/>
            <a:ext cx="8387558" cy="4740451"/>
          </a:xfrm>
        </p:spPr>
        <p:txBody>
          <a:bodyPr>
            <a:normAutofit/>
          </a:bodyPr>
          <a:lstStyle/>
          <a:p>
            <a:r>
              <a:rPr lang="en-US" dirty="0" smtClean="0"/>
              <a:t>If you can do this once, you can do it an infinite amount of times on your campus</a:t>
            </a:r>
          </a:p>
          <a:p>
            <a:pPr lvl="1"/>
            <a:r>
              <a:rPr lang="en-US" dirty="0" smtClean="0"/>
              <a:t>Typical ESnet approach: find your ‘champion’, someone who is clearly suffering and willing to try something new to not suffer any more.  </a:t>
            </a:r>
          </a:p>
          <a:p>
            <a:pPr lvl="1"/>
            <a:r>
              <a:rPr lang="en-US" dirty="0" smtClean="0"/>
              <a:t>Implement some easy wins, measure the progress as much as you can</a:t>
            </a:r>
          </a:p>
          <a:p>
            <a:pPr lvl="1"/>
            <a:r>
              <a:rPr lang="en-US" dirty="0" smtClean="0"/>
              <a:t>At your next ‘campus science day’, you now have a presentation to make – and one convert who doesn’t hate IT anymore</a:t>
            </a:r>
          </a:p>
          <a:p>
            <a:pPr lvl="1"/>
            <a:r>
              <a:rPr lang="en-US" dirty="0" smtClean="0"/>
              <a:t>Set up the velvet ropes, and allow the line to form</a:t>
            </a:r>
          </a:p>
          <a:p>
            <a:r>
              <a:rPr lang="en-US" dirty="0" smtClean="0"/>
              <a:t>CC-IIE/NIE/DNI is </a:t>
            </a:r>
            <a:r>
              <a:rPr lang="en-US" b="1" i="1" u="sng" dirty="0" smtClean="0">
                <a:solidFill>
                  <a:srgbClr val="FF0000"/>
                </a:solidFill>
              </a:rPr>
              <a:t>designed</a:t>
            </a:r>
            <a:r>
              <a:rPr lang="en-US" dirty="0" smtClean="0"/>
              <a:t> to do all of this (Thanks NSF!)</a:t>
            </a:r>
          </a:p>
          <a:p>
            <a:pPr lvl="1"/>
            <a:r>
              <a:rPr lang="en-US" dirty="0" smtClean="0"/>
              <a:t>Money to support upgrades to critical infrastructure</a:t>
            </a:r>
          </a:p>
          <a:p>
            <a:pPr lvl="1"/>
            <a:r>
              <a:rPr lang="en-US" dirty="0" smtClean="0"/>
              <a:t>The requirement to identify science, and propose ways to improve it</a:t>
            </a:r>
          </a:p>
          <a:p>
            <a:pPr lvl="1"/>
            <a:r>
              <a:rPr lang="en-US" dirty="0" smtClean="0"/>
              <a:t>The suggestion to hire a person who’s job it becomes to sit and listen to the problems, and offer creative solutions to make them go away</a:t>
            </a:r>
          </a:p>
          <a:p>
            <a:pPr marL="0" indent="0">
              <a:buNone/>
            </a:pPr>
            <a:endParaRPr lang="en-US" dirty="0" smtClean="0"/>
          </a:p>
        </p:txBody>
      </p:sp>
      <p:sp>
        <p:nvSpPr>
          <p:cNvPr id="7"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32</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8"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413687078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dirty="0" smtClean="0"/>
              <a:t>What is ESnet?</a:t>
            </a:r>
          </a:p>
          <a:p>
            <a:r>
              <a:rPr lang="en-US" dirty="0" smtClean="0"/>
              <a:t>Modern Science</a:t>
            </a:r>
          </a:p>
          <a:p>
            <a:r>
              <a:rPr lang="en-US" dirty="0" smtClean="0"/>
              <a:t>The Challenges Scientists Face</a:t>
            </a:r>
          </a:p>
          <a:p>
            <a:r>
              <a:rPr lang="en-US" dirty="0" smtClean="0"/>
              <a:t>The Role of Engagement</a:t>
            </a:r>
          </a:p>
          <a:p>
            <a:r>
              <a:rPr lang="en-US" dirty="0" smtClean="0"/>
              <a:t>Call to Arms</a:t>
            </a:r>
          </a:p>
          <a:p>
            <a:r>
              <a:rPr lang="en-US" dirty="0" smtClean="0">
                <a:solidFill>
                  <a:srgbClr val="FF0000"/>
                </a:solidFill>
              </a:rPr>
              <a:t>Conclusions</a:t>
            </a:r>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33</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90889461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Conclusions (&amp; Action Items)</a:t>
            </a:r>
            <a:endParaRPr lang="en-US" sz="4000" dirty="0"/>
          </a:p>
        </p:txBody>
      </p:sp>
      <p:sp>
        <p:nvSpPr>
          <p:cNvPr id="3" name="Content Placeholder 2"/>
          <p:cNvSpPr>
            <a:spLocks noGrp="1"/>
          </p:cNvSpPr>
          <p:nvPr>
            <p:ph idx="1"/>
          </p:nvPr>
        </p:nvSpPr>
        <p:spPr>
          <a:xfrm>
            <a:off x="457200" y="1600200"/>
            <a:ext cx="8229600" cy="4591050"/>
          </a:xfrm>
        </p:spPr>
        <p:txBody>
          <a:bodyPr>
            <a:normAutofit/>
          </a:bodyPr>
          <a:lstStyle/>
          <a:p>
            <a:r>
              <a:rPr lang="en-US" dirty="0" smtClean="0"/>
              <a:t>Science </a:t>
            </a:r>
            <a:r>
              <a:rPr lang="en-US" dirty="0"/>
              <a:t>e</a:t>
            </a:r>
            <a:r>
              <a:rPr lang="en-US" dirty="0" smtClean="0"/>
              <a:t>ngagement isn’t hard</a:t>
            </a:r>
          </a:p>
          <a:p>
            <a:pPr lvl="1"/>
            <a:r>
              <a:rPr lang="en-US" dirty="0" smtClean="0"/>
              <a:t>More about listening than building</a:t>
            </a:r>
          </a:p>
          <a:p>
            <a:pPr lvl="1"/>
            <a:r>
              <a:rPr lang="en-US" dirty="0" smtClean="0"/>
              <a:t>Building occurs with or without knowing the use cases, this can help refine</a:t>
            </a:r>
          </a:p>
          <a:p>
            <a:r>
              <a:rPr lang="en-US" dirty="0" smtClean="0"/>
              <a:t>Science engagement can’t be done on found cycles</a:t>
            </a:r>
          </a:p>
          <a:p>
            <a:pPr lvl="1"/>
            <a:r>
              <a:rPr lang="en-US" dirty="0"/>
              <a:t>D</a:t>
            </a:r>
            <a:r>
              <a:rPr lang="en-US" dirty="0" smtClean="0"/>
              <a:t>edicated person(s) with a communications/technology background</a:t>
            </a:r>
          </a:p>
          <a:p>
            <a:pPr lvl="1"/>
            <a:r>
              <a:rPr lang="en-US" dirty="0" smtClean="0"/>
              <a:t>Gives a known ‘landing point’; builds trust, encourages growth</a:t>
            </a:r>
          </a:p>
          <a:p>
            <a:r>
              <a:rPr lang="en-US" dirty="0" smtClean="0"/>
              <a:t>Benefits when attempted:</a:t>
            </a:r>
          </a:p>
          <a:p>
            <a:pPr lvl="1"/>
            <a:r>
              <a:rPr lang="en-US" dirty="0" smtClean="0"/>
              <a:t>Potentially saving on costs of build/operation</a:t>
            </a:r>
          </a:p>
          <a:p>
            <a:pPr lvl="1"/>
            <a:r>
              <a:rPr lang="en-US" dirty="0" smtClean="0"/>
              <a:t>Happy customers</a:t>
            </a:r>
          </a:p>
          <a:p>
            <a:pPr lvl="1"/>
            <a:r>
              <a:rPr lang="en-US" dirty="0" smtClean="0"/>
              <a:t>Deeper understanding of the science, which advances society (e.g. I want to see a cure for cancer before I need one, networks are a part of that)</a:t>
            </a:r>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34</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41079669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Conclusions (&amp; Action Items)</a:t>
            </a:r>
            <a:endParaRPr lang="en-US" sz="4000" dirty="0"/>
          </a:p>
        </p:txBody>
      </p:sp>
      <p:sp>
        <p:nvSpPr>
          <p:cNvPr id="3" name="Content Placeholder 2"/>
          <p:cNvSpPr>
            <a:spLocks noGrp="1"/>
          </p:cNvSpPr>
          <p:nvPr>
            <p:ph idx="1"/>
          </p:nvPr>
        </p:nvSpPr>
        <p:spPr>
          <a:xfrm>
            <a:off x="457200" y="1600200"/>
            <a:ext cx="8229600" cy="4591050"/>
          </a:xfrm>
        </p:spPr>
        <p:txBody>
          <a:bodyPr>
            <a:normAutofit/>
          </a:bodyPr>
          <a:lstStyle/>
          <a:p>
            <a:r>
              <a:rPr lang="en-US" dirty="0" smtClean="0"/>
              <a:t>State/Region Suggestions:</a:t>
            </a:r>
          </a:p>
          <a:p>
            <a:pPr lvl="1"/>
            <a:r>
              <a:rPr lang="en-US" dirty="0" smtClean="0"/>
              <a:t>Find a ‘champion’</a:t>
            </a:r>
            <a:r>
              <a:rPr lang="en-US" dirty="0"/>
              <a:t> </a:t>
            </a:r>
            <a:r>
              <a:rPr lang="en-US" dirty="0" smtClean="0"/>
              <a:t>to coordinate, and participants that want to be supercharged</a:t>
            </a:r>
          </a:p>
          <a:p>
            <a:pPr lvl="1"/>
            <a:r>
              <a:rPr lang="en-US" dirty="0" smtClean="0"/>
              <a:t>Develop a system similar to </a:t>
            </a:r>
            <a:r>
              <a:rPr lang="en-US" dirty="0" err="1" smtClean="0"/>
              <a:t>ESnet’s</a:t>
            </a:r>
            <a:r>
              <a:rPr lang="en-US" dirty="0" smtClean="0"/>
              <a:t> Requirements Reviews (we are happy to help – ask us anything)</a:t>
            </a:r>
          </a:p>
          <a:p>
            <a:pPr lvl="1"/>
            <a:r>
              <a:rPr lang="en-US" dirty="0" smtClean="0"/>
              <a:t>Tie the success of science to the network:</a:t>
            </a:r>
            <a:endParaRPr lang="en-US" dirty="0"/>
          </a:p>
          <a:p>
            <a:pPr lvl="2"/>
            <a:r>
              <a:rPr lang="en-US" dirty="0" smtClean="0"/>
              <a:t>Will help to gauge ‘how big’ to build the network, and on what time scales</a:t>
            </a:r>
          </a:p>
          <a:p>
            <a:pPr lvl="2"/>
            <a:r>
              <a:rPr lang="en-US" dirty="0" smtClean="0"/>
              <a:t>Will also turn out some negative information, e.g. how the network problems/lack of capability may be hurting innovation</a:t>
            </a:r>
          </a:p>
          <a:p>
            <a:pPr lvl="2"/>
            <a:endParaRPr lang="en-US" dirty="0" smtClean="0">
              <a:sym typeface="Wingdings"/>
            </a:endParaRPr>
          </a:p>
          <a:p>
            <a:r>
              <a:rPr lang="en-US" sz="3600" dirty="0" smtClean="0">
                <a:sym typeface="Wingdings"/>
                <a:hlinkClick r:id="rId2"/>
              </a:rPr>
              <a:t>engage@es.net</a:t>
            </a:r>
            <a:r>
              <a:rPr lang="en-US" sz="3600" dirty="0" smtClean="0">
                <a:sym typeface="Wingdings"/>
              </a:rPr>
              <a:t> </a:t>
            </a:r>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35</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347881364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914400" y="2130425"/>
            <a:ext cx="7762875" cy="1470025"/>
          </a:xfrm>
        </p:spPr>
        <p:txBody>
          <a:bodyPr/>
          <a:lstStyle/>
          <a:p>
            <a:pPr eaLnBrk="1" hangingPunct="1"/>
            <a:r>
              <a:rPr lang="en-US" sz="4000" dirty="0">
                <a:latin typeface="Arial Narrow" charset="0"/>
              </a:rPr>
              <a:t>Science Engagement: A Non-Technical Approach to the Technical Divide</a:t>
            </a:r>
          </a:p>
        </p:txBody>
      </p:sp>
      <p:sp>
        <p:nvSpPr>
          <p:cNvPr id="7" name="Subtitle 2"/>
          <p:cNvSpPr>
            <a:spLocks noGrp="1"/>
          </p:cNvSpPr>
          <p:nvPr>
            <p:ph type="subTitle" idx="1"/>
          </p:nvPr>
        </p:nvSpPr>
        <p:spPr>
          <a:xfrm>
            <a:off x="914400" y="4125938"/>
            <a:ext cx="3657600" cy="1390650"/>
          </a:xfrm>
        </p:spPr>
        <p:txBody>
          <a:bodyPr/>
          <a:lstStyle/>
          <a:p>
            <a:pPr eaLnBrk="1" hangingPunct="1">
              <a:spcBef>
                <a:spcPts val="300"/>
              </a:spcBef>
              <a:spcAft>
                <a:spcPts val="300"/>
              </a:spcAft>
            </a:pPr>
            <a:r>
              <a:rPr lang="en-US" sz="1800" b="1" dirty="0">
                <a:latin typeface="Arial Narrow" charset="0"/>
              </a:rPr>
              <a:t>Jason Zurawski – </a:t>
            </a:r>
            <a:r>
              <a:rPr lang="en-US" sz="1800" b="1" dirty="0">
                <a:latin typeface="Arial Narrow" charset="0"/>
                <a:hlinkClick r:id="rId2"/>
              </a:rPr>
              <a:t>zurawski@es.net</a:t>
            </a:r>
            <a:r>
              <a:rPr lang="en-US" sz="1800" b="1" dirty="0">
                <a:latin typeface="Arial Narrow" charset="0"/>
              </a:rPr>
              <a:t> </a:t>
            </a:r>
            <a:endParaRPr lang="en-US" sz="1800" b="1" dirty="0" smtClean="0">
              <a:latin typeface="Arial Narrow" charset="0"/>
            </a:endParaRPr>
          </a:p>
          <a:p>
            <a:pPr eaLnBrk="1" hangingPunct="1">
              <a:spcBef>
                <a:spcPts val="300"/>
              </a:spcBef>
              <a:spcAft>
                <a:spcPts val="300"/>
              </a:spcAft>
            </a:pPr>
            <a:r>
              <a:rPr lang="en-US" sz="1800" dirty="0" smtClean="0">
                <a:latin typeface="Arial Narrow" charset="0"/>
              </a:rPr>
              <a:t>Science Engagement Engineer, </a:t>
            </a:r>
            <a:r>
              <a:rPr lang="en-US" sz="1800" dirty="0">
                <a:latin typeface="Arial Narrow" charset="0"/>
              </a:rPr>
              <a:t>ESnet</a:t>
            </a:r>
          </a:p>
          <a:p>
            <a:pPr eaLnBrk="1" hangingPunct="1">
              <a:spcBef>
                <a:spcPts val="300"/>
              </a:spcBef>
              <a:spcAft>
                <a:spcPts val="300"/>
              </a:spcAft>
            </a:pPr>
            <a:r>
              <a:rPr lang="en-US" sz="1800" dirty="0">
                <a:latin typeface="Arial Narrow" charset="0"/>
              </a:rPr>
              <a:t>Lawrence Berkeley National Laboratory</a:t>
            </a:r>
          </a:p>
        </p:txBody>
      </p:sp>
      <p:sp>
        <p:nvSpPr>
          <p:cNvPr id="11" name="Text Placeholder 11"/>
          <p:cNvSpPr txBox="1">
            <a:spLocks/>
          </p:cNvSpPr>
          <p:nvPr/>
        </p:nvSpPr>
        <p:spPr bwMode="auto">
          <a:xfrm>
            <a:off x="4833938" y="4125938"/>
            <a:ext cx="384333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spcBef>
                <a:spcPct val="20000"/>
              </a:spcBef>
              <a:buFont typeface="Arial" charset="0"/>
              <a:buNone/>
            </a:pPr>
            <a:endParaRPr lang="en-US" sz="1400" dirty="0" smtClean="0">
              <a:solidFill>
                <a:schemeClr val="bg2"/>
              </a:solidFill>
            </a:endParaRPr>
          </a:p>
          <a:p>
            <a:pPr eaLnBrk="1" hangingPunct="1">
              <a:spcBef>
                <a:spcPct val="20000"/>
              </a:spcBef>
              <a:buFont typeface="Arial" charset="0"/>
              <a:buNone/>
            </a:pPr>
            <a:r>
              <a:rPr lang="en-US" sz="1400" dirty="0" err="1" smtClean="0">
                <a:solidFill>
                  <a:schemeClr val="bg2"/>
                </a:solidFill>
              </a:rPr>
              <a:t>ENhancing</a:t>
            </a:r>
            <a:r>
              <a:rPr lang="en-US" sz="1400" dirty="0" smtClean="0">
                <a:solidFill>
                  <a:schemeClr val="bg2"/>
                </a:solidFill>
              </a:rPr>
              <a:t> </a:t>
            </a:r>
            <a:r>
              <a:rPr lang="en-US" sz="1400" dirty="0" err="1">
                <a:solidFill>
                  <a:schemeClr val="bg2"/>
                </a:solidFill>
              </a:rPr>
              <a:t>CyberInfrastructure</a:t>
            </a:r>
            <a:r>
              <a:rPr lang="en-US" sz="1400" dirty="0">
                <a:solidFill>
                  <a:schemeClr val="bg2"/>
                </a:solidFill>
              </a:rPr>
              <a:t> by Training and </a:t>
            </a:r>
            <a:r>
              <a:rPr lang="en-US" sz="1400" dirty="0" smtClean="0">
                <a:solidFill>
                  <a:schemeClr val="bg2"/>
                </a:solidFill>
              </a:rPr>
              <a:t>Engagement (ENCITE) Webinar</a:t>
            </a:r>
            <a:endParaRPr lang="en-US" sz="1400" dirty="0">
              <a:solidFill>
                <a:schemeClr val="bg2"/>
              </a:solidFill>
            </a:endParaRPr>
          </a:p>
          <a:p>
            <a:pPr eaLnBrk="1" hangingPunct="1">
              <a:spcBef>
                <a:spcPct val="20000"/>
              </a:spcBef>
              <a:buFont typeface="Arial" charset="0"/>
              <a:buNone/>
            </a:pPr>
            <a:r>
              <a:rPr lang="en-US" sz="1400" dirty="0" smtClean="0">
                <a:solidFill>
                  <a:schemeClr val="bg2"/>
                </a:solidFill>
              </a:rPr>
              <a:t>January 16</a:t>
            </a:r>
            <a:r>
              <a:rPr lang="en-US" sz="1400" baseline="30000" dirty="0" smtClean="0">
                <a:solidFill>
                  <a:schemeClr val="bg2"/>
                </a:solidFill>
              </a:rPr>
              <a:t>th</a:t>
            </a:r>
            <a:r>
              <a:rPr lang="en-US" sz="1400" dirty="0">
                <a:solidFill>
                  <a:schemeClr val="bg2"/>
                </a:solidFill>
              </a:rPr>
              <a:t>, </a:t>
            </a:r>
            <a:r>
              <a:rPr lang="en-US" sz="1400" dirty="0" smtClean="0">
                <a:solidFill>
                  <a:schemeClr val="bg2"/>
                </a:solidFill>
              </a:rPr>
              <a:t>2015</a:t>
            </a:r>
            <a:endParaRPr lang="en-US" sz="1400" dirty="0">
              <a:solidFill>
                <a:schemeClr val="bg2"/>
              </a:solidFill>
            </a:endParaRPr>
          </a:p>
        </p:txBody>
      </p:sp>
      <p:cxnSp>
        <p:nvCxnSpPr>
          <p:cNvPr id="12" name="Straight Connector 11"/>
          <p:cNvCxnSpPr/>
          <p:nvPr/>
        </p:nvCxnSpPr>
        <p:spPr>
          <a:xfrm>
            <a:off x="4691063" y="4232300"/>
            <a:ext cx="0" cy="12842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 name="Picture 3" descr="net_n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461" y="6576830"/>
            <a:ext cx="1351105" cy="198162"/>
          </a:xfrm>
          <a:prstGeom prst="rect">
            <a:avLst/>
          </a:prstGeom>
        </p:spPr>
      </p:pic>
      <p:pic>
        <p:nvPicPr>
          <p:cNvPr id="6" name="Picture 5" descr="kanr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528" y="6500180"/>
            <a:ext cx="964253" cy="274812"/>
          </a:xfrm>
          <a:prstGeom prst="rect">
            <a:avLst/>
          </a:prstGeom>
        </p:spPr>
      </p:pic>
      <p:pic>
        <p:nvPicPr>
          <p:cNvPr id="8" name="Picture 7" descr="MOREnet_logo_we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6656" y="6499767"/>
            <a:ext cx="865505" cy="258360"/>
          </a:xfrm>
          <a:prstGeom prst="rect">
            <a:avLst/>
          </a:prstGeom>
        </p:spPr>
      </p:pic>
      <p:pic>
        <p:nvPicPr>
          <p:cNvPr id="9" name="Picture 8" descr="sdbor_tin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5114" y="6368248"/>
            <a:ext cx="620457" cy="406744"/>
          </a:xfrm>
          <a:prstGeom prst="rect">
            <a:avLst/>
          </a:prstGeom>
        </p:spPr>
      </p:pic>
      <p:pic>
        <p:nvPicPr>
          <p:cNvPr id="10" name="Picture 9" descr="nsf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8" y="6436602"/>
            <a:ext cx="418976" cy="421398"/>
          </a:xfrm>
          <a:prstGeom prst="rect">
            <a:avLst/>
          </a:prstGeom>
        </p:spPr>
      </p:pic>
      <p:pic>
        <p:nvPicPr>
          <p:cNvPr id="13" name="Picture 12" descr="gp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392" y="6500180"/>
            <a:ext cx="648016" cy="316473"/>
          </a:xfrm>
          <a:prstGeom prst="rect">
            <a:avLst/>
          </a:prstGeom>
        </p:spPr>
      </p:pic>
      <p:pic>
        <p:nvPicPr>
          <p:cNvPr id="14" name="Picture 13" descr="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17123" y="6474910"/>
            <a:ext cx="906722" cy="317790"/>
          </a:xfrm>
          <a:prstGeom prst="rect">
            <a:avLst/>
          </a:prstGeom>
        </p:spPr>
      </p:pic>
    </p:spTree>
    <p:extLst>
      <p:ext uri="{BB962C8B-B14F-4D97-AF65-F5344CB8AC3E}">
        <p14:creationId xmlns:p14="http://schemas.microsoft.com/office/powerpoint/2010/main" val="28627869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56000" y="3031067"/>
            <a:ext cx="184666" cy="369332"/>
          </a:xfrm>
          <a:prstGeom prst="rect">
            <a:avLst/>
          </a:prstGeom>
          <a:noFill/>
        </p:spPr>
        <p:txBody>
          <a:bodyPr wrap="none" rtlCol="0">
            <a:spAutoFit/>
          </a:bodyPr>
          <a:lstStyle/>
          <a:p>
            <a:endParaRPr lang="en-US" dirty="0">
              <a:solidFill>
                <a:prstClr val="black"/>
              </a:solidFill>
            </a:endParaRPr>
          </a:p>
        </p:txBody>
      </p:sp>
      <p:pic>
        <p:nvPicPr>
          <p:cNvPr id="5" name="Picture 4" descr="Kstar-hyung_Kim_NFRI_Korea.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1200895"/>
            <a:ext cx="1837607" cy="1225837"/>
          </a:xfrm>
          <a:prstGeom prst="rect">
            <a:avLst/>
          </a:prstGeom>
        </p:spPr>
      </p:pic>
      <p:sp>
        <p:nvSpPr>
          <p:cNvPr id="2" name="TextBox 1"/>
          <p:cNvSpPr txBox="1"/>
          <p:nvPr/>
        </p:nvSpPr>
        <p:spPr>
          <a:xfrm>
            <a:off x="2108200" y="2057400"/>
            <a:ext cx="184666" cy="369332"/>
          </a:xfrm>
          <a:prstGeom prst="rect">
            <a:avLst/>
          </a:prstGeom>
          <a:noFill/>
        </p:spPr>
        <p:txBody>
          <a:bodyPr wrap="none" rtlCol="0">
            <a:spAutoFit/>
          </a:bodyPr>
          <a:lstStyle/>
          <a:p>
            <a:endParaRPr lang="en-US" dirty="0">
              <a:solidFill>
                <a:prstClr val="black"/>
              </a:solidFill>
            </a:endParaRPr>
          </a:p>
        </p:txBody>
      </p:sp>
      <p:pic>
        <p:nvPicPr>
          <p:cNvPr id="7" name="Picture 4" descr="G:\Capital Projects\Project Management\Martinez\CRT\Drawings and Renderings\Renderings\2012\CRT Southwest View 120404.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9465" y="4513819"/>
            <a:ext cx="1618850" cy="107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ns.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62779" y="3932006"/>
            <a:ext cx="1914391" cy="1366078"/>
          </a:xfrm>
          <a:prstGeom prst="rect">
            <a:avLst/>
          </a:prstGeom>
        </p:spPr>
      </p:pic>
      <p:pic>
        <p:nvPicPr>
          <p:cNvPr id="9" name="Picture 8" descr="3365376865_53bc10afaa_o.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02330" y="811335"/>
            <a:ext cx="1770684" cy="1328013"/>
          </a:xfrm>
          <a:prstGeom prst="rect">
            <a:avLst/>
          </a:prstGeom>
        </p:spPr>
      </p:pic>
      <p:pic>
        <p:nvPicPr>
          <p:cNvPr id="12" name="Picture 11" descr="3252736045_152f04dbb4_b.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81679" y="4365914"/>
            <a:ext cx="1530369" cy="1223996"/>
          </a:xfrm>
          <a:prstGeom prst="rect">
            <a:avLst/>
          </a:prstGeom>
        </p:spPr>
      </p:pic>
      <p:sp>
        <p:nvSpPr>
          <p:cNvPr id="15" name="Title 14"/>
          <p:cNvSpPr>
            <a:spLocks noGrp="1"/>
          </p:cNvSpPr>
          <p:nvPr>
            <p:ph type="title"/>
          </p:nvPr>
        </p:nvSpPr>
        <p:spPr>
          <a:xfrm>
            <a:off x="457200" y="274638"/>
            <a:ext cx="8381132" cy="1143000"/>
          </a:xfrm>
        </p:spPr>
        <p:txBody>
          <a:bodyPr/>
          <a:lstStyle/>
          <a:p>
            <a:r>
              <a:rPr lang="en-US" dirty="0">
                <a:solidFill>
                  <a:prstClr val="black"/>
                </a:solidFill>
                <a:latin typeface="Arial"/>
              </a:rPr>
              <a:t>Network as </a:t>
            </a:r>
            <a:r>
              <a:rPr lang="en-US" strike="sngStrike" dirty="0">
                <a:solidFill>
                  <a:prstClr val="black"/>
                </a:solidFill>
                <a:latin typeface="Arial"/>
              </a:rPr>
              <a:t>Infrastructure</a:t>
            </a:r>
            <a:r>
              <a:rPr lang="en-US" dirty="0">
                <a:solidFill>
                  <a:prstClr val="black"/>
                </a:solidFill>
                <a:latin typeface="Arial"/>
              </a:rPr>
              <a:t> </a:t>
            </a:r>
            <a:r>
              <a:rPr lang="en-US" i="1" dirty="0">
                <a:solidFill>
                  <a:prstClr val="black"/>
                </a:solidFill>
                <a:latin typeface="Arial"/>
              </a:rPr>
              <a:t>Instrument</a:t>
            </a:r>
            <a:br>
              <a:rPr lang="en-US" i="1" dirty="0">
                <a:solidFill>
                  <a:prstClr val="black"/>
                </a:solidFill>
                <a:latin typeface="Arial"/>
              </a:rPr>
            </a:br>
            <a:endParaRPr lang="en-US" dirty="0"/>
          </a:p>
        </p:txBody>
      </p:sp>
      <p:sp>
        <p:nvSpPr>
          <p:cNvPr id="13" name="Rectangle 12"/>
          <p:cNvSpPr/>
          <p:nvPr/>
        </p:nvSpPr>
        <p:spPr>
          <a:xfrm>
            <a:off x="305997" y="5745173"/>
            <a:ext cx="7009890" cy="646331"/>
          </a:xfrm>
          <a:prstGeom prst="rect">
            <a:avLst/>
          </a:prstGeom>
        </p:spPr>
        <p:txBody>
          <a:bodyPr wrap="square">
            <a:spAutoFit/>
          </a:bodyPr>
          <a:lstStyle/>
          <a:p>
            <a:pPr marL="456538" lvl="2" indent="0">
              <a:buNone/>
            </a:pPr>
            <a:r>
              <a:rPr lang="en-US" b="1" i="1" u="sng" dirty="0" smtClean="0"/>
              <a:t>Vision</a:t>
            </a:r>
            <a:r>
              <a:rPr lang="en-US" dirty="0" smtClean="0"/>
              <a:t>: Scientific </a:t>
            </a:r>
            <a:r>
              <a:rPr lang="en-US" dirty="0"/>
              <a:t>progress will be </a:t>
            </a:r>
            <a:r>
              <a:rPr lang="en-US" b="1" dirty="0"/>
              <a:t>completely unconstrained </a:t>
            </a:r>
            <a:r>
              <a:rPr lang="en-US" dirty="0"/>
              <a:t>by the physical location of instruments, people, computational resources, or data.  </a:t>
            </a:r>
          </a:p>
        </p:txBody>
      </p:sp>
      <p:sp>
        <p:nvSpPr>
          <p:cNvPr id="1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4</a:t>
            </a:fld>
            <a:r>
              <a:rPr lang="en-US" sz="800" dirty="0">
                <a:solidFill>
                  <a:prstClr val="black"/>
                </a:solidFill>
                <a:latin typeface="Arial"/>
              </a:rPr>
              <a:t> – ESnet Science Engagement (</a:t>
            </a:r>
            <a:r>
              <a:rPr lang="en-US" sz="800" dirty="0">
                <a:solidFill>
                  <a:prstClr val="black"/>
                </a:solidFill>
                <a:latin typeface="Arial"/>
                <a:hlinkClick r:id="rId8"/>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1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pic>
        <p:nvPicPr>
          <p:cNvPr id="18" name="Picture 17" descr="20150112-ESne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917968"/>
            <a:ext cx="9144000" cy="3186050"/>
          </a:xfrm>
          <a:prstGeom prst="rect">
            <a:avLst/>
          </a:prstGeom>
        </p:spPr>
      </p:pic>
      <p:pic>
        <p:nvPicPr>
          <p:cNvPr id="11" name="Picture 10" descr="2182152599_5f6d0a26f7_o.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062779" y="1269789"/>
            <a:ext cx="1775553" cy="1156943"/>
          </a:xfrm>
          <a:prstGeom prst="rect">
            <a:avLst/>
          </a:prstGeom>
        </p:spPr>
      </p:pic>
    </p:spTree>
    <p:extLst>
      <p:ext uri="{BB962C8B-B14F-4D97-AF65-F5344CB8AC3E}">
        <p14:creationId xmlns:p14="http://schemas.microsoft.com/office/powerpoint/2010/main" val="2066855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dirty="0" smtClean="0"/>
              <a:t>What is ESnet?</a:t>
            </a:r>
          </a:p>
          <a:p>
            <a:r>
              <a:rPr lang="en-US" dirty="0" smtClean="0">
                <a:solidFill>
                  <a:srgbClr val="FF0000"/>
                </a:solidFill>
              </a:rPr>
              <a:t>Modern Science</a:t>
            </a:r>
          </a:p>
          <a:p>
            <a:r>
              <a:rPr lang="en-US" dirty="0" smtClean="0"/>
              <a:t>The Challenges Scientists Face</a:t>
            </a:r>
          </a:p>
          <a:p>
            <a:r>
              <a:rPr lang="en-US" dirty="0" smtClean="0"/>
              <a:t>The Role of Engagement</a:t>
            </a:r>
          </a:p>
          <a:p>
            <a:r>
              <a:rPr lang="en-US" dirty="0" smtClean="0"/>
              <a:t>Call to Arms</a:t>
            </a:r>
          </a:p>
          <a:p>
            <a:r>
              <a:rPr lang="en-US" dirty="0" smtClean="0"/>
              <a:t>Conclusions</a:t>
            </a:r>
          </a:p>
        </p:txBody>
      </p:sp>
      <p:sp>
        <p:nvSpPr>
          <p:cNvPr id="6"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5</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246190187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the Rubber Meets the Road: The Science</a:t>
            </a:r>
            <a:endParaRPr lang="en-US" dirty="0"/>
          </a:p>
        </p:txBody>
      </p:sp>
      <p:sp>
        <p:nvSpPr>
          <p:cNvPr id="3" name="Content Placeholder 2"/>
          <p:cNvSpPr>
            <a:spLocks noGrp="1"/>
          </p:cNvSpPr>
          <p:nvPr>
            <p:ph idx="1"/>
          </p:nvPr>
        </p:nvSpPr>
        <p:spPr>
          <a:xfrm>
            <a:off x="457200" y="1600200"/>
            <a:ext cx="4111374" cy="4639952"/>
          </a:xfrm>
        </p:spPr>
        <p:txBody>
          <a:bodyPr>
            <a:normAutofit fontScale="92500" lnSpcReduction="10000"/>
          </a:bodyPr>
          <a:lstStyle/>
          <a:p>
            <a:r>
              <a:rPr lang="en-US" dirty="0" smtClean="0"/>
              <a:t>As a mission network, our mission fails if our users can’t do what they are supposed to do.  </a:t>
            </a:r>
          </a:p>
          <a:p>
            <a:pPr lvl="1"/>
            <a:r>
              <a:rPr lang="en-US" dirty="0" smtClean="0"/>
              <a:t>So what is it they do?</a:t>
            </a:r>
          </a:p>
          <a:p>
            <a:r>
              <a:rPr lang="en-US" dirty="0" smtClean="0"/>
              <a:t>There are 6 divisions of the DOE office of science that reflect different research disciplines</a:t>
            </a:r>
          </a:p>
          <a:p>
            <a:r>
              <a:rPr lang="en-US" dirty="0" smtClean="0"/>
              <a:t>Modern scientific research still relies on the classic ‘</a:t>
            </a:r>
            <a:r>
              <a:rPr lang="en-US" b="1" i="1" dirty="0" smtClean="0"/>
              <a:t>scientific method</a:t>
            </a:r>
            <a:r>
              <a:rPr lang="en-US" dirty="0" smtClean="0"/>
              <a:t>’ (e.g. question, research, hypothesize, experiment, conclude, communicate)</a:t>
            </a:r>
          </a:p>
          <a:p>
            <a:r>
              <a:rPr lang="en-US" dirty="0" smtClean="0"/>
              <a:t>The involvement of digital data collection and analysis is a given for everyone.  </a:t>
            </a:r>
          </a:p>
          <a:p>
            <a:pPr lvl="1"/>
            <a:r>
              <a:rPr lang="en-US" dirty="0" smtClean="0"/>
              <a:t>E.g. machines to experiment with, networks to transmit results, analysis on supercomputers, etc.</a:t>
            </a:r>
            <a:endParaRPr lang="en-US" dirty="0"/>
          </a:p>
        </p:txBody>
      </p:sp>
      <p:sp>
        <p:nvSpPr>
          <p:cNvPr id="7"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6</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8"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pic>
        <p:nvPicPr>
          <p:cNvPr id="4" name="Picture 3" descr="Scientist-Ask-Jum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1169" y="1451585"/>
            <a:ext cx="4261434" cy="4493603"/>
          </a:xfrm>
          <a:prstGeom prst="rect">
            <a:avLst/>
          </a:prstGeom>
        </p:spPr>
      </p:pic>
    </p:spTree>
    <p:extLst>
      <p:ext uri="{BB962C8B-B14F-4D97-AF65-F5344CB8AC3E}">
        <p14:creationId xmlns:p14="http://schemas.microsoft.com/office/powerpoint/2010/main" val="8297948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2667570" y="1742851"/>
            <a:ext cx="3961259" cy="3961259"/>
            <a:chOff x="2667570" y="1742851"/>
            <a:chExt cx="3961259" cy="3961259"/>
          </a:xfrm>
        </p:grpSpPr>
        <p:sp>
          <p:nvSpPr>
            <p:cNvPr id="20" name="Freeform 19"/>
            <p:cNvSpPr/>
            <p:nvPr/>
          </p:nvSpPr>
          <p:spPr>
            <a:xfrm>
              <a:off x="2667570" y="1742851"/>
              <a:ext cx="3961259" cy="3961259"/>
            </a:xfrm>
            <a:custGeom>
              <a:avLst/>
              <a:gdLst/>
              <a:ahLst/>
              <a:cxnLst/>
              <a:rect l="0" t="0" r="0" b="0"/>
              <a:pathLst>
                <a:path>
                  <a:moveTo>
                    <a:pt x="2994265" y="3682228"/>
                  </a:moveTo>
                  <a:arcTo wR="1980629" hR="1980629" stAng="3553074" swAng="170586"/>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Freeform 21"/>
            <p:cNvSpPr/>
            <p:nvPr/>
          </p:nvSpPr>
          <p:spPr>
            <a:xfrm>
              <a:off x="2667570" y="1742851"/>
              <a:ext cx="3961259" cy="3961259"/>
            </a:xfrm>
            <a:custGeom>
              <a:avLst/>
              <a:gdLst/>
              <a:ahLst/>
              <a:cxnLst/>
              <a:rect l="0" t="0" r="0" b="0"/>
              <a:pathLst>
                <a:path>
                  <a:moveTo>
                    <a:pt x="1052643" y="3730411"/>
                  </a:moveTo>
                  <a:arcTo wR="1980629" hR="1980629" stAng="7076340" swAng="170586"/>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grpSp>
        <p:nvGrpSpPr>
          <p:cNvPr id="28" name="Group 27"/>
          <p:cNvGrpSpPr/>
          <p:nvPr/>
        </p:nvGrpSpPr>
        <p:grpSpPr>
          <a:xfrm>
            <a:off x="592423" y="615371"/>
            <a:ext cx="7683499" cy="5588000"/>
            <a:chOff x="1396999" y="1032082"/>
            <a:chExt cx="6493341" cy="5148779"/>
          </a:xfrm>
        </p:grpSpPr>
        <p:sp>
          <p:nvSpPr>
            <p:cNvPr id="27" name="Donut 26"/>
            <p:cNvSpPr/>
            <p:nvPr/>
          </p:nvSpPr>
          <p:spPr>
            <a:xfrm>
              <a:off x="2171700" y="1742851"/>
              <a:ext cx="5105400" cy="3527649"/>
            </a:xfrm>
            <a:prstGeom prst="donut">
              <a:avLst>
                <a:gd name="adj" fmla="val 3399"/>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Freeform 14"/>
            <p:cNvSpPr/>
            <p:nvPr/>
          </p:nvSpPr>
          <p:spPr>
            <a:xfrm>
              <a:off x="3721099" y="1032082"/>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High Energy Physics</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17" name="Freeform 16"/>
            <p:cNvSpPr/>
            <p:nvPr/>
          </p:nvSpPr>
          <p:spPr>
            <a:xfrm>
              <a:off x="6036139" y="2092246"/>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Nuclear Physics</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19" name="Freeform 18"/>
            <p:cNvSpPr/>
            <p:nvPr/>
          </p:nvSpPr>
          <p:spPr>
            <a:xfrm>
              <a:off x="5982474" y="4003026"/>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Basic Energy </a:t>
              </a:r>
              <a:r>
                <a:rPr lang="en-US" sz="1100" dirty="0" smtClean="0"/>
                <a:t>Science</a:t>
              </a: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21" name="Freeform 20"/>
            <p:cNvSpPr/>
            <p:nvPr/>
          </p:nvSpPr>
          <p:spPr>
            <a:xfrm>
              <a:off x="3721099" y="4759321"/>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Fusion Energy Sciences</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23" name="Freeform 22"/>
            <p:cNvSpPr/>
            <p:nvPr/>
          </p:nvSpPr>
          <p:spPr>
            <a:xfrm>
              <a:off x="1396999" y="4048551"/>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Advanced Scientific Computing Research</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25" name="Freeform 24"/>
            <p:cNvSpPr/>
            <p:nvPr/>
          </p:nvSpPr>
          <p:spPr>
            <a:xfrm>
              <a:off x="1396999" y="2092246"/>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Biological and Environmental Research</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pic>
          <p:nvPicPr>
            <p:cNvPr id="8" name="Picture 7" descr="dayaba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774" y="1547043"/>
              <a:ext cx="1250825" cy="673100"/>
            </a:xfrm>
            <a:prstGeom prst="rect">
              <a:avLst/>
            </a:prstGeom>
          </p:spPr>
        </p:pic>
        <p:pic>
          <p:nvPicPr>
            <p:cNvPr id="9" name="Picture 8" descr="instrument_amo_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953" y="4501880"/>
              <a:ext cx="1319947" cy="697411"/>
            </a:xfrm>
            <a:prstGeom prst="rect">
              <a:avLst/>
            </a:prstGeom>
          </p:spPr>
        </p:pic>
        <p:pic>
          <p:nvPicPr>
            <p:cNvPr id="10" name="Picture 9" descr="Screen Shot 2014-04-30 at 3.24.3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923" y="4646094"/>
              <a:ext cx="1459660" cy="580179"/>
            </a:xfrm>
            <a:prstGeom prst="rect">
              <a:avLst/>
            </a:prstGeom>
          </p:spPr>
        </p:pic>
        <p:pic>
          <p:nvPicPr>
            <p:cNvPr id="12" name="Picture 11" descr="Screen Shot 2014-04-30 at 3.30.1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582" y="2606780"/>
              <a:ext cx="1192946" cy="709920"/>
            </a:xfrm>
            <a:prstGeom prst="rect">
              <a:avLst/>
            </a:prstGeom>
          </p:spPr>
        </p:pic>
        <p:pic>
          <p:nvPicPr>
            <p:cNvPr id="13" name="Picture 12" descr="Screen Shot 2014-04-30 at 3.33.4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1335" y="5270500"/>
              <a:ext cx="1317264" cy="704352"/>
            </a:xfrm>
            <a:prstGeom prst="rect">
              <a:avLst/>
            </a:prstGeom>
          </p:spPr>
        </p:pic>
      </p:grpSp>
      <p:pic>
        <p:nvPicPr>
          <p:cNvPr id="30" name="Picture 29" descr="RGB_Color-Seal_Green-Mark_SC_Vertica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9100" y="2688165"/>
            <a:ext cx="3101843" cy="1004222"/>
          </a:xfrm>
          <a:prstGeom prst="rect">
            <a:avLst/>
          </a:prstGeom>
        </p:spPr>
      </p:pic>
      <p:sp>
        <p:nvSpPr>
          <p:cNvPr id="31" name="TextBox 30"/>
          <p:cNvSpPr txBox="1"/>
          <p:nvPr/>
        </p:nvSpPr>
        <p:spPr>
          <a:xfrm>
            <a:off x="3770766" y="1888171"/>
            <a:ext cx="1349182" cy="215444"/>
          </a:xfrm>
          <a:prstGeom prst="rect">
            <a:avLst/>
          </a:prstGeom>
          <a:noFill/>
        </p:spPr>
        <p:txBody>
          <a:bodyPr wrap="square" rtlCol="0">
            <a:spAutoFit/>
          </a:bodyPr>
          <a:lstStyle/>
          <a:p>
            <a:pPr algn="ctr"/>
            <a:r>
              <a:rPr lang="en-US" sz="800" dirty="0" smtClean="0">
                <a:solidFill>
                  <a:schemeClr val="bg1"/>
                </a:solidFill>
              </a:rPr>
              <a:t>Photo courtesy of LBL</a:t>
            </a:r>
            <a:endParaRPr lang="en-US" sz="800" dirty="0">
              <a:solidFill>
                <a:schemeClr val="bg1"/>
              </a:solidFill>
            </a:endParaRPr>
          </a:p>
        </p:txBody>
      </p:sp>
      <p:sp>
        <p:nvSpPr>
          <p:cNvPr id="32" name="TextBox 31"/>
          <p:cNvSpPr txBox="1"/>
          <p:nvPr/>
        </p:nvSpPr>
        <p:spPr>
          <a:xfrm>
            <a:off x="1028057" y="5167351"/>
            <a:ext cx="1349182" cy="215444"/>
          </a:xfrm>
          <a:prstGeom prst="rect">
            <a:avLst/>
          </a:prstGeom>
          <a:noFill/>
        </p:spPr>
        <p:txBody>
          <a:bodyPr wrap="square" rtlCol="0">
            <a:spAutoFit/>
          </a:bodyPr>
          <a:lstStyle/>
          <a:p>
            <a:pPr algn="ctr"/>
            <a:r>
              <a:rPr lang="en-US" sz="800" dirty="0" smtClean="0">
                <a:solidFill>
                  <a:schemeClr val="bg1"/>
                </a:solidFill>
              </a:rPr>
              <a:t>Photo courtesy of LBL</a:t>
            </a:r>
            <a:endParaRPr lang="en-US" sz="800" dirty="0">
              <a:solidFill>
                <a:schemeClr val="bg1"/>
              </a:solidFill>
            </a:endParaRPr>
          </a:p>
        </p:txBody>
      </p:sp>
      <p:sp>
        <p:nvSpPr>
          <p:cNvPr id="33" name="TextBox 32"/>
          <p:cNvSpPr txBox="1"/>
          <p:nvPr/>
        </p:nvSpPr>
        <p:spPr>
          <a:xfrm>
            <a:off x="6466785" y="5119116"/>
            <a:ext cx="1349182" cy="215444"/>
          </a:xfrm>
          <a:prstGeom prst="rect">
            <a:avLst/>
          </a:prstGeom>
          <a:noFill/>
        </p:spPr>
        <p:txBody>
          <a:bodyPr wrap="square" rtlCol="0">
            <a:spAutoFit/>
          </a:bodyPr>
          <a:lstStyle/>
          <a:p>
            <a:pPr algn="ctr"/>
            <a:r>
              <a:rPr lang="en-US" sz="800" dirty="0" smtClean="0">
                <a:solidFill>
                  <a:schemeClr val="bg1"/>
                </a:solidFill>
              </a:rPr>
              <a:t>Photo courtesy of SLAC</a:t>
            </a:r>
            <a:endParaRPr lang="en-US" sz="800" dirty="0">
              <a:solidFill>
                <a:schemeClr val="bg1"/>
              </a:solidFill>
            </a:endParaRPr>
          </a:p>
        </p:txBody>
      </p:sp>
      <p:sp>
        <p:nvSpPr>
          <p:cNvPr id="34" name="TextBox 33"/>
          <p:cNvSpPr txBox="1"/>
          <p:nvPr/>
        </p:nvSpPr>
        <p:spPr>
          <a:xfrm>
            <a:off x="3770766" y="5948617"/>
            <a:ext cx="1349182" cy="215444"/>
          </a:xfrm>
          <a:prstGeom prst="rect">
            <a:avLst/>
          </a:prstGeom>
          <a:noFill/>
        </p:spPr>
        <p:txBody>
          <a:bodyPr wrap="square" rtlCol="0">
            <a:spAutoFit/>
          </a:bodyPr>
          <a:lstStyle/>
          <a:p>
            <a:pPr algn="ctr"/>
            <a:r>
              <a:rPr lang="en-US" sz="800" dirty="0" smtClean="0">
                <a:solidFill>
                  <a:schemeClr val="bg1"/>
                </a:solidFill>
              </a:rPr>
              <a:t>Photo courtesy of  PPPL</a:t>
            </a:r>
            <a:endParaRPr lang="en-US" sz="800" dirty="0">
              <a:solidFill>
                <a:schemeClr val="bg1"/>
              </a:solidFill>
            </a:endParaRPr>
          </a:p>
        </p:txBody>
      </p:sp>
      <p:sp>
        <p:nvSpPr>
          <p:cNvPr id="35" name="TextBox 34"/>
          <p:cNvSpPr txBox="1"/>
          <p:nvPr/>
        </p:nvSpPr>
        <p:spPr>
          <a:xfrm>
            <a:off x="6566244" y="3037780"/>
            <a:ext cx="1349182" cy="215444"/>
          </a:xfrm>
          <a:prstGeom prst="rect">
            <a:avLst/>
          </a:prstGeom>
          <a:noFill/>
        </p:spPr>
        <p:txBody>
          <a:bodyPr wrap="square" rtlCol="0">
            <a:spAutoFit/>
          </a:bodyPr>
          <a:lstStyle/>
          <a:p>
            <a:pPr algn="ctr"/>
            <a:r>
              <a:rPr lang="en-US" sz="800" dirty="0" smtClean="0">
                <a:solidFill>
                  <a:schemeClr val="bg1"/>
                </a:solidFill>
              </a:rPr>
              <a:t>Photo courtesy of NIST</a:t>
            </a:r>
            <a:endParaRPr lang="en-US" sz="800" dirty="0">
              <a:solidFill>
                <a:schemeClr val="bg1"/>
              </a:solidFill>
            </a:endParaRPr>
          </a:p>
        </p:txBody>
      </p:sp>
      <p:pic>
        <p:nvPicPr>
          <p:cNvPr id="37" name="Picture 36" descr="7030753919_89b7bd486b_m.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390227" y="1883837"/>
            <a:ext cx="648547" cy="1625599"/>
          </a:xfrm>
          <a:prstGeom prst="rect">
            <a:avLst/>
          </a:prstGeom>
        </p:spPr>
      </p:pic>
      <p:sp>
        <p:nvSpPr>
          <p:cNvPr id="38" name="TextBox 37"/>
          <p:cNvSpPr txBox="1"/>
          <p:nvPr/>
        </p:nvSpPr>
        <p:spPr>
          <a:xfrm>
            <a:off x="1028057" y="3012380"/>
            <a:ext cx="1349182" cy="215444"/>
          </a:xfrm>
          <a:prstGeom prst="rect">
            <a:avLst/>
          </a:prstGeom>
          <a:noFill/>
        </p:spPr>
        <p:txBody>
          <a:bodyPr wrap="square" rtlCol="0">
            <a:spAutoFit/>
          </a:bodyPr>
          <a:lstStyle/>
          <a:p>
            <a:pPr algn="ctr"/>
            <a:r>
              <a:rPr lang="en-US" sz="800" dirty="0" smtClean="0">
                <a:solidFill>
                  <a:schemeClr val="bg1"/>
                </a:solidFill>
              </a:rPr>
              <a:t>Photo courtesy of JGI</a:t>
            </a:r>
            <a:endParaRPr lang="en-US" sz="800" dirty="0">
              <a:solidFill>
                <a:schemeClr val="bg1"/>
              </a:solidFill>
            </a:endParaRPr>
          </a:p>
        </p:txBody>
      </p:sp>
      <p:sp>
        <p:nvSpPr>
          <p:cNvPr id="26"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7</a:t>
            </a:fld>
            <a:r>
              <a:rPr lang="en-US" sz="800" dirty="0">
                <a:solidFill>
                  <a:prstClr val="black"/>
                </a:solidFill>
                <a:latin typeface="Arial"/>
              </a:rPr>
              <a:t> – ESnet Science Engagement (</a:t>
            </a:r>
            <a:r>
              <a:rPr lang="en-US" sz="800" dirty="0">
                <a:solidFill>
                  <a:prstClr val="black"/>
                </a:solidFill>
                <a:latin typeface="Arial"/>
                <a:hlinkClick r:id="rId9"/>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Tree>
    <p:extLst>
      <p:ext uri="{BB962C8B-B14F-4D97-AF65-F5344CB8AC3E}">
        <p14:creationId xmlns:p14="http://schemas.microsoft.com/office/powerpoint/2010/main" val="6200127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Traditional “Big Science”</a:t>
            </a:r>
            <a:endParaRPr lang="en-US" sz="4000" dirty="0"/>
          </a:p>
        </p:txBody>
      </p:sp>
      <p:pic>
        <p:nvPicPr>
          <p:cNvPr id="6" name="Content Placeholder 5" descr="new-type-baryon-particle-found-large-hadron-collider_52366_600x450.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149556" y="1290878"/>
            <a:ext cx="8900084" cy="4276923"/>
          </a:xfrm>
        </p:spPr>
      </p:pic>
      <p:sp>
        <p:nvSpPr>
          <p:cNvPr id="5"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8</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7"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4079301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Big Science Now Comes in Small Packages</a:t>
            </a:r>
            <a:endParaRPr lang="en-US" dirty="0"/>
          </a:p>
        </p:txBody>
      </p:sp>
      <p:pic>
        <p:nvPicPr>
          <p:cNvPr id="11" name="Picture 10" descr="XBD200903-00055-04.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999" y="3406401"/>
            <a:ext cx="2590800" cy="1727200"/>
          </a:xfrm>
          <a:prstGeom prst="rect">
            <a:avLst/>
          </a:prstGeom>
        </p:spPr>
      </p:pic>
      <p:pic>
        <p:nvPicPr>
          <p:cNvPr id="8" name="Picture 7" descr="nanopor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998" y="1666594"/>
            <a:ext cx="2590801" cy="1739807"/>
          </a:xfrm>
          <a:prstGeom prst="rect">
            <a:avLst/>
          </a:prstGeom>
        </p:spPr>
      </p:pic>
      <p:pic>
        <p:nvPicPr>
          <p:cNvPr id="13" name="Picture 12" descr="instrument_amo_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8799" y="1666594"/>
            <a:ext cx="4926677" cy="3467007"/>
          </a:xfrm>
          <a:prstGeom prst="rect">
            <a:avLst/>
          </a:prstGeom>
        </p:spPr>
      </p:pic>
      <p:pic>
        <p:nvPicPr>
          <p:cNvPr id="10" name="Picture 9" descr="2013-05-beamcloc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99" y="1263922"/>
            <a:ext cx="8498154" cy="4787725"/>
          </a:xfrm>
          <a:prstGeom prst="rect">
            <a:avLst/>
          </a:prstGeom>
        </p:spPr>
      </p:pic>
      <p:sp>
        <p:nvSpPr>
          <p:cNvPr id="12" name="Date Placeholder 3"/>
          <p:cNvSpPr>
            <a:spLocks noGrp="1"/>
          </p:cNvSpPr>
          <p:nvPr>
            <p:ph type="dt" sz="half" idx="10"/>
          </p:nvPr>
        </p:nvSpPr>
        <p:spPr>
          <a:xfrm>
            <a:off x="305997" y="6584157"/>
            <a:ext cx="3238500" cy="182562"/>
          </a:xfrm>
        </p:spPr>
        <p:txBody>
          <a:bodyPr/>
          <a:lstStyle/>
          <a:p>
            <a:pPr>
              <a:defRPr/>
            </a:pPr>
            <a:fld id="{A4C066DF-968D-2340-B25E-66D46178BCB9}" type="slidenum">
              <a:rPr lang="en-US" sz="800">
                <a:solidFill>
                  <a:prstClr val="black"/>
                </a:solidFill>
                <a:latin typeface="Arial"/>
              </a:rPr>
              <a:pPr>
                <a:defRPr/>
              </a:pPr>
              <a:t>9</a:t>
            </a:fld>
            <a:r>
              <a:rPr lang="en-US" sz="800" dirty="0">
                <a:solidFill>
                  <a:prstClr val="black"/>
                </a:solidFill>
                <a:latin typeface="Arial"/>
              </a:rPr>
              <a:t> – ESnet Science Engagement (</a:t>
            </a:r>
            <a:r>
              <a:rPr lang="en-US" sz="800" dirty="0">
                <a:solidFill>
                  <a:prstClr val="black"/>
                </a:solidFill>
                <a:latin typeface="Arial"/>
                <a:hlinkClick r:id="rId7"/>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1/13/15</a:t>
            </a:fld>
            <a:endParaRPr lang="en-US" sz="800" dirty="0">
              <a:solidFill>
                <a:prstClr val="black"/>
              </a:solidFill>
              <a:latin typeface="Arial"/>
            </a:endParaRPr>
          </a:p>
        </p:txBody>
      </p:sp>
      <p:sp>
        <p:nvSpPr>
          <p:cNvPr id="14" name="Text Placeholder 7"/>
          <p:cNvSpPr txBox="1">
            <a:spLocks/>
          </p:cNvSpPr>
          <p:nvPr/>
        </p:nvSpPr>
        <p:spPr bwMode="auto">
          <a:xfrm>
            <a:off x="7239000" y="6675438"/>
            <a:ext cx="1930400" cy="182562"/>
          </a:xfrm>
          <a:prstGeom prst="rect">
            <a:avLst/>
          </a:prstGeom>
          <a:noFill/>
          <a:ln w="9525">
            <a:noFill/>
            <a:miter lim="800000"/>
            <a:headEnd/>
            <a:tailEnd/>
          </a:ln>
        </p:spPr>
        <p:txBody>
          <a:bodyPr vert="horz" wrap="square" lIns="91440" tIns="45720" rIns="91440" bIns="45720" numCol="1" rtlCol="0" anchor="b" anchorCtr="0" compatLnSpc="1">
            <a:prstTxWarp prst="textNoShape">
              <a:avLst/>
            </a:prstTxWarp>
            <a:noAutofit/>
          </a:bodyPr>
          <a:lstStyle>
            <a:lvl1pPr marL="342900" indent="-342900" algn="l" defTabSz="457200" rtl="0" eaLnBrk="0" fontAlgn="base" hangingPunct="0">
              <a:spcBef>
                <a:spcPts val="1200"/>
              </a:spcBef>
              <a:spcAft>
                <a:spcPct val="0"/>
              </a:spcAft>
              <a:buFontTx/>
              <a:buNone/>
              <a:defRPr sz="1400" kern="1200">
                <a:solidFill>
                  <a:schemeClr val="tx1">
                    <a:lumMod val="50000"/>
                    <a:lumOff val="50000"/>
                  </a:schemeClr>
                </a:solidFill>
                <a:latin typeface="+mn-lt"/>
                <a:ea typeface="ＭＳ Ｐゴシック" pitchFamily="-108" charset="-128"/>
                <a:cs typeface="ＭＳ Ｐゴシック" pitchFamily="-108" charset="-128"/>
              </a:defRPr>
            </a:lvl1pPr>
            <a:lvl2pPr marL="457200" indent="-228600" algn="l" defTabSz="457200" rtl="0" eaLnBrk="0" fontAlgn="base" hangingPunct="0">
              <a:spcBef>
                <a:spcPts val="900"/>
              </a:spcBef>
              <a:spcAft>
                <a:spcPct val="0"/>
              </a:spcAft>
              <a:buSzPct val="100000"/>
              <a:buFont typeface="Arial" charset="0"/>
              <a:buChar char="•"/>
              <a:defRPr sz="2000" kern="1200">
                <a:solidFill>
                  <a:schemeClr val="tx1"/>
                </a:solidFill>
                <a:latin typeface="+mn-lt"/>
                <a:ea typeface="ＭＳ Ｐゴシック" pitchFamily="-108" charset="-128"/>
                <a:cs typeface="+mn-cs"/>
              </a:defRPr>
            </a:lvl2pPr>
            <a:lvl3pPr marL="685800" indent="-228600" algn="l" defTabSz="457200" rtl="0" eaLnBrk="0" fontAlgn="base" hangingPunct="0">
              <a:spcBef>
                <a:spcPct val="20000"/>
              </a:spcBef>
              <a:spcAft>
                <a:spcPct val="0"/>
              </a:spcAft>
              <a:buSzPct val="85000"/>
              <a:buFont typeface="Lucida Grande" charset="0"/>
              <a:buChar char="-"/>
              <a:defRPr sz="2000" kern="1200">
                <a:solidFill>
                  <a:schemeClr val="tx1"/>
                </a:solidFill>
                <a:latin typeface="+mn-lt"/>
                <a:ea typeface="ＭＳ Ｐゴシック" pitchFamily="-108" charset="-128"/>
                <a:cs typeface="+mn-cs"/>
              </a:defRPr>
            </a:lvl3pPr>
            <a:lvl4pPr marL="914400" indent="-228600" algn="l" defTabSz="457200" rtl="0" eaLnBrk="0" fontAlgn="base" hangingPunct="0">
              <a:spcBef>
                <a:spcPct val="20000"/>
              </a:spcBef>
              <a:spcAft>
                <a:spcPct val="0"/>
              </a:spcAft>
              <a:buSzPct val="80000"/>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fontAlgn="auto" hangingPunct="1">
              <a:spcAft>
                <a:spcPts val="0"/>
              </a:spcAft>
              <a:defRPr/>
            </a:pPr>
            <a:r>
              <a:rPr lang="en-US" sz="900" dirty="0" smtClean="0">
                <a:ea typeface="+mn-ea"/>
                <a:cs typeface="+mn-cs"/>
              </a:rPr>
              <a:t>© 2015, Energy Sciences Network</a:t>
            </a:r>
          </a:p>
        </p:txBody>
      </p:sp>
    </p:spTree>
    <p:extLst>
      <p:ext uri="{BB962C8B-B14F-4D97-AF65-F5344CB8AC3E}">
        <p14:creationId xmlns:p14="http://schemas.microsoft.com/office/powerpoint/2010/main" val="3563659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333335"/>
      </a:dk1>
      <a:lt1>
        <a:sysClr val="window" lastClr="FFFFFF"/>
      </a:lt1>
      <a:dk2>
        <a:srgbClr val="3B3A3C"/>
      </a:dk2>
      <a:lt2>
        <a:srgbClr val="707273"/>
      </a:lt2>
      <a:accent1>
        <a:srgbClr val="2DB2CF"/>
      </a:accent1>
      <a:accent2>
        <a:srgbClr val="266782"/>
      </a:accent2>
      <a:accent3>
        <a:srgbClr val="9DBA3B"/>
      </a:accent3>
      <a:accent4>
        <a:srgbClr val="767879"/>
      </a:accent4>
      <a:accent5>
        <a:srgbClr val="58585B"/>
      </a:accent5>
      <a:accent6>
        <a:srgbClr val="D2E9EE"/>
      </a:accent6>
      <a:hlink>
        <a:srgbClr val="266782"/>
      </a:hlink>
      <a:folHlink>
        <a:srgbClr val="504F81"/>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spcBef>
            <a:spcPts val="880"/>
          </a:spcBef>
          <a:buClr>
            <a:schemeClr val="accent1"/>
          </a:buClr>
          <a:defRPr sz="20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30462</TotalTime>
  <Words>3937</Words>
  <Application>Microsoft Macintosh PowerPoint</Application>
  <PresentationFormat>On-screen Show (4:3)</PresentationFormat>
  <Paragraphs>463</Paragraphs>
  <Slides>36</Slides>
  <Notes>19</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Science Engagement: A Non-Technical Approach to the Technical Divide</vt:lpstr>
      <vt:lpstr>Outline</vt:lpstr>
      <vt:lpstr>ESnet at a Glance</vt:lpstr>
      <vt:lpstr>Network as Infrastructure Instrument </vt:lpstr>
      <vt:lpstr>Outline</vt:lpstr>
      <vt:lpstr>Where the Rubber Meets the Road: The Science</vt:lpstr>
      <vt:lpstr>PowerPoint Presentation</vt:lpstr>
      <vt:lpstr>Traditional “Big Science”</vt:lpstr>
      <vt:lpstr>Big Science Now Comes in Small Packages</vt:lpstr>
      <vt:lpstr>Coupling Research Facilities &amp; HPC resources with Networks</vt:lpstr>
      <vt:lpstr>E Pluribus Unum</vt:lpstr>
      <vt:lpstr>Experimental Facility to Computing Facility over ESnet</vt:lpstr>
      <vt:lpstr>Outline</vt:lpstr>
      <vt:lpstr>Size vs. Results</vt:lpstr>
      <vt:lpstr>User Workflow &amp; Bottleneck Identification</vt:lpstr>
      <vt:lpstr>Challenges to Network Adoption</vt:lpstr>
      <vt:lpstr>Post-it I keep On My Desk</vt:lpstr>
      <vt:lpstr>Bridging the Gap</vt:lpstr>
      <vt:lpstr>Outline</vt:lpstr>
      <vt:lpstr>Science Engagement</vt:lpstr>
      <vt:lpstr>Requirements</vt:lpstr>
      <vt:lpstr>Requirements Review Structure</vt:lpstr>
      <vt:lpstr>Requirements Reviews</vt:lpstr>
      <vt:lpstr>How do we know what our  scientists need?</vt:lpstr>
      <vt:lpstr>  2013 BER Sample  Findings: Environmental Molecular Sciences Laboratory (EMSL)</vt:lpstr>
      <vt:lpstr>Relationships</vt:lpstr>
      <vt:lpstr>Understanding Data Trends</vt:lpstr>
      <vt:lpstr>DOE Facilities in 2025: More Data, More Users, More Discovery</vt:lpstr>
      <vt:lpstr>Outline</vt:lpstr>
      <vt:lpstr>Putting Theory into Practice</vt:lpstr>
      <vt:lpstr>Putting Theory into Practice</vt:lpstr>
      <vt:lpstr>Inductive Proof</vt:lpstr>
      <vt:lpstr>Outline</vt:lpstr>
      <vt:lpstr>Conclusions (&amp; Action Items)</vt:lpstr>
      <vt:lpstr>Conclusions (&amp; Action Items)</vt:lpstr>
      <vt:lpstr>Science Engagement: A Non-Technical Approach to the Technical Divide</vt:lpstr>
    </vt:vector>
  </TitlesOfParts>
  <Company>Lawrence Berkekley Nationl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teid05</dc:creator>
  <cp:lastModifiedBy>Jason Zurawski</cp:lastModifiedBy>
  <cp:revision>397</cp:revision>
  <cp:lastPrinted>2014-05-19T17:57:32Z</cp:lastPrinted>
  <dcterms:created xsi:type="dcterms:W3CDTF">2014-05-16T17:40:12Z</dcterms:created>
  <dcterms:modified xsi:type="dcterms:W3CDTF">2015-01-13T16:42:55Z</dcterms:modified>
</cp:coreProperties>
</file>