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40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6" r:id="rId2"/>
  </p:sldMasterIdLst>
  <p:notesMasterIdLst>
    <p:notesMasterId r:id="rId52"/>
  </p:notesMasterIdLst>
  <p:handoutMasterIdLst>
    <p:handoutMasterId r:id="rId53"/>
  </p:handoutMasterIdLst>
  <p:sldIdLst>
    <p:sldId id="279" r:id="rId3"/>
    <p:sldId id="469" r:id="rId4"/>
    <p:sldId id="566" r:id="rId5"/>
    <p:sldId id="512" r:id="rId6"/>
    <p:sldId id="522" r:id="rId7"/>
    <p:sldId id="523" r:id="rId8"/>
    <p:sldId id="520" r:id="rId9"/>
    <p:sldId id="487" r:id="rId10"/>
    <p:sldId id="493" r:id="rId11"/>
    <p:sldId id="501" r:id="rId12"/>
    <p:sldId id="502" r:id="rId13"/>
    <p:sldId id="503" r:id="rId14"/>
    <p:sldId id="524" r:id="rId15"/>
    <p:sldId id="488" r:id="rId16"/>
    <p:sldId id="504" r:id="rId17"/>
    <p:sldId id="505" r:id="rId18"/>
    <p:sldId id="507" r:id="rId19"/>
    <p:sldId id="525" r:id="rId20"/>
    <p:sldId id="509" r:id="rId21"/>
    <p:sldId id="510" r:id="rId22"/>
    <p:sldId id="494" r:id="rId23"/>
    <p:sldId id="515" r:id="rId24"/>
    <p:sldId id="517" r:id="rId25"/>
    <p:sldId id="518" r:id="rId26"/>
    <p:sldId id="489" r:id="rId27"/>
    <p:sldId id="495" r:id="rId28"/>
    <p:sldId id="526" r:id="rId29"/>
    <p:sldId id="527" r:id="rId30"/>
    <p:sldId id="528" r:id="rId31"/>
    <p:sldId id="530" r:id="rId32"/>
    <p:sldId id="531" r:id="rId33"/>
    <p:sldId id="546" r:id="rId34"/>
    <p:sldId id="547" r:id="rId35"/>
    <p:sldId id="549" r:id="rId36"/>
    <p:sldId id="552" r:id="rId37"/>
    <p:sldId id="554" r:id="rId38"/>
    <p:sldId id="490" r:id="rId39"/>
    <p:sldId id="483" r:id="rId40"/>
    <p:sldId id="555" r:id="rId41"/>
    <p:sldId id="556" r:id="rId42"/>
    <p:sldId id="563" r:id="rId43"/>
    <p:sldId id="564" r:id="rId44"/>
    <p:sldId id="565" r:id="rId45"/>
    <p:sldId id="561" r:id="rId46"/>
    <p:sldId id="562" r:id="rId47"/>
    <p:sldId id="491" r:id="rId48"/>
    <p:sldId id="498" r:id="rId49"/>
    <p:sldId id="519" r:id="rId50"/>
    <p:sldId id="485" r:id="rId5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D2E9EE"/>
    <a:srgbClr val="9DBA3B"/>
    <a:srgbClr val="266782"/>
    <a:srgbClr val="2DB2CF"/>
    <a:srgbClr val="A7A9AB"/>
    <a:srgbClr val="58585B"/>
    <a:srgbClr val="9A9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565" autoAdjust="0"/>
  </p:normalViewPr>
  <p:slideViewPr>
    <p:cSldViewPr snapToGrid="0" snapToObjects="1">
      <p:cViewPr>
        <p:scale>
          <a:sx n="75" d="100"/>
          <a:sy n="75" d="100"/>
        </p:scale>
        <p:origin x="-1528" y="-480"/>
      </p:cViewPr>
      <p:guideLst>
        <p:guide orient="horz" pos="3272"/>
        <p:guide orient="horz" pos="2220"/>
        <p:guide orient="horz" pos="507"/>
        <p:guide pos="5466"/>
        <p:guide pos="2842"/>
        <p:guide pos="2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92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Relationship Id="rId2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325CB42-5754-2E42-BC47-2D28AE325DAA}" type="datetimeFigureOut">
              <a:rPr lang="en-US"/>
              <a:pPr>
                <a:defRPr/>
              </a:pPr>
              <a:t>1/22/15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CBF1686-D61C-4B4C-9CC0-EF2343D2A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767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FCDF4741-74F8-B841-8C30-66E3725D6096}" type="datetimeFigureOut">
              <a:rPr lang="en-US"/>
              <a:pPr>
                <a:defRPr/>
              </a:pPr>
              <a:t>1/22/15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E5974A96-DFFB-C144-8087-15282382E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510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Arial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Arial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Arial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Arial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Arial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Human</a:t>
            </a:r>
            <a:r>
              <a:rPr lang="en-US" baseline="0" dirty="0" smtClean="0"/>
              <a:t> factors – attention span, ability to manage complexity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is our hope that this work enables effective use of networking for science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463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Summing up </a:t>
            </a:r>
            <a:r>
              <a:rPr lang="en-US" baseline="0" dirty="0" err="1" smtClean="0"/>
              <a:t>ESnet’s</a:t>
            </a:r>
            <a:r>
              <a:rPr lang="en-US" baseline="0" dirty="0" smtClean="0"/>
              <a:t> vision in one slide, one phrase…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Physical location of instruments, people, computational resources, data.  It just should not matter. </a:t>
            </a:r>
          </a:p>
          <a:p>
            <a:r>
              <a:rPr lang="en-US" baseline="0" dirty="0" smtClean="0"/>
              <a:t>[KSTAR, SNS, ATLAS, EMSL, CRT/NERSC, STAR Detector at RHIC [BNL, NP-funded]]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38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0961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C2CCC-44D0-4B40-9343-1A28B1A2D90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715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Summing up </a:t>
            </a:r>
            <a:r>
              <a:rPr lang="en-US" baseline="0" dirty="0" err="1" smtClean="0"/>
              <a:t>ESnet’s</a:t>
            </a:r>
            <a:r>
              <a:rPr lang="en-US" baseline="0" dirty="0" smtClean="0"/>
              <a:t> vision in one slide, one phrase…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Physical location of instruments, people, computational resources, data.  It just should not matter. </a:t>
            </a:r>
          </a:p>
          <a:p>
            <a:r>
              <a:rPr lang="en-US" baseline="0" dirty="0" smtClean="0"/>
              <a:t>[KSTAR, SNS, ATLAS, EMSL, CRT/NERSC, STAR Detector at RHIC [BNL, NP-funded]]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39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0961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Summing up </a:t>
            </a:r>
            <a:r>
              <a:rPr lang="en-US" baseline="0" dirty="0" err="1" smtClean="0"/>
              <a:t>ESnet’s</a:t>
            </a:r>
            <a:r>
              <a:rPr lang="en-US" baseline="0" dirty="0" smtClean="0"/>
              <a:t> vision in one slide, one phrase…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Physical location of instruments, people, computational resources, data.  It just should not matter. </a:t>
            </a:r>
          </a:p>
          <a:p>
            <a:r>
              <a:rPr lang="en-US" baseline="0" dirty="0" smtClean="0"/>
              <a:t>[KSTAR, SNS, ATLAS, EMSL, CRT/NERSC, STAR Detector at RHIC [BNL, NP-funded]]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40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09615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Summing up </a:t>
            </a:r>
            <a:r>
              <a:rPr lang="en-US" baseline="0" dirty="0" err="1" smtClean="0"/>
              <a:t>ESnet’s</a:t>
            </a:r>
            <a:r>
              <a:rPr lang="en-US" baseline="0" dirty="0" smtClean="0"/>
              <a:t> vision in one slide, one phrase…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Physical location of instruments, people, computational resources, data.  It just should not matter. </a:t>
            </a:r>
          </a:p>
          <a:p>
            <a:r>
              <a:rPr lang="en-US" baseline="0" dirty="0" smtClean="0"/>
              <a:t>[KSTAR, SNS, ATLAS, EMSL, CRT/NERSC, STAR Detector at RHIC [BNL, NP-funded]]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44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09615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Summing up </a:t>
            </a:r>
            <a:r>
              <a:rPr lang="en-US" baseline="0" dirty="0" err="1" smtClean="0"/>
              <a:t>ESnet’s</a:t>
            </a:r>
            <a:r>
              <a:rPr lang="en-US" baseline="0" dirty="0" smtClean="0"/>
              <a:t> vision in one slide, one phrase…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Physical location of instruments, people, computational resources, data.  It just should not matter. </a:t>
            </a:r>
          </a:p>
          <a:p>
            <a:r>
              <a:rPr lang="en-US" baseline="0" dirty="0" smtClean="0"/>
              <a:t>[KSTAR, SNS, ATLAS, EMSL, CRT/NERSC, STAR Detector at RHIC [BNL, NP-funded]]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45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0961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 smtClean="0"/>
              <a:t>The very structure of modern scientific use assumes networks exist: high performance, feature rich, global scope (e.g. not commodity networking – R&amp;E networking)</a:t>
            </a:r>
          </a:p>
          <a:p>
            <a:r>
              <a:rPr lang="en-US" sz="1900" dirty="0" smtClean="0"/>
              <a:t>What is “The Network” anyway?</a:t>
            </a:r>
          </a:p>
          <a:p>
            <a:pPr lvl="1"/>
            <a:r>
              <a:rPr lang="en-US" sz="1800" dirty="0" smtClean="0">
                <a:sym typeface="Wingdings"/>
              </a:rPr>
              <a:t>“The Network” is the set of devices, </a:t>
            </a:r>
            <a:r>
              <a:rPr lang="en-US" sz="1800" b="1" i="1" u="sng" dirty="0" smtClean="0">
                <a:sym typeface="Wingdings"/>
              </a:rPr>
              <a:t>applications, and processes</a:t>
            </a:r>
            <a:r>
              <a:rPr lang="en-US" sz="1800" dirty="0" smtClean="0">
                <a:sym typeface="Wingdings"/>
              </a:rPr>
              <a:t> involved in the use of a remote resource</a:t>
            </a:r>
          </a:p>
          <a:p>
            <a:pPr lvl="2"/>
            <a:r>
              <a:rPr lang="en-US" sz="1800" dirty="0" smtClean="0">
                <a:sym typeface="Wingdings"/>
              </a:rPr>
              <a:t>This is not just about the </a:t>
            </a:r>
            <a:r>
              <a:rPr lang="en-US" sz="1800" b="1" i="1" u="sng" dirty="0" smtClean="0">
                <a:sym typeface="Wingdings"/>
              </a:rPr>
              <a:t>network interconnection</a:t>
            </a:r>
          </a:p>
          <a:p>
            <a:pPr lvl="2"/>
            <a:r>
              <a:rPr lang="en-US" sz="1800" dirty="0" smtClean="0">
                <a:sym typeface="Wingdings"/>
              </a:rPr>
              <a:t>This is about data flow from experiment to analysis, between facilities, etc.</a:t>
            </a:r>
          </a:p>
          <a:p>
            <a:pPr lvl="1"/>
            <a:r>
              <a:rPr lang="en-US" sz="1800" dirty="0" smtClean="0">
                <a:sym typeface="Wingdings"/>
              </a:rPr>
              <a:t>User interfaces for “The Network” – portal, data transfer tool, workflow engine</a:t>
            </a:r>
          </a:p>
          <a:p>
            <a:pPr lvl="1"/>
            <a:r>
              <a:rPr lang="en-US" sz="1800" dirty="0" smtClean="0">
                <a:sym typeface="Wingdings"/>
              </a:rPr>
              <a:t>Therefore, servers and applications must always be considered</a:t>
            </a:r>
          </a:p>
          <a:p>
            <a:pPr lvl="2"/>
            <a:r>
              <a:rPr lang="en-US" sz="1800" dirty="0" smtClean="0">
                <a:sym typeface="Wingdings"/>
              </a:rPr>
              <a:t>Historically not something the campus networking team has dealt with; campus networking must evolve to remaining competitive</a:t>
            </a:r>
          </a:p>
          <a:p>
            <a:pPr marL="0" indent="0"/>
            <a:r>
              <a:rPr lang="en-US" sz="1900" dirty="0" smtClean="0">
                <a:sym typeface="Wingdings"/>
              </a:rPr>
              <a:t>What is important?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US" sz="1800" dirty="0" smtClean="0">
                <a:sym typeface="Wingdings"/>
              </a:rPr>
              <a:t>Correctness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US" sz="1800" dirty="0" smtClean="0">
                <a:sym typeface="Wingdings"/>
              </a:rPr>
              <a:t>Consistency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US" sz="1800" dirty="0" smtClean="0">
                <a:sym typeface="Wingdings"/>
              </a:rPr>
              <a:t>Performance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C2CCC-44D0-4B40-9343-1A28B1A2D90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71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974A96-DFFB-C144-8087-15282382EEA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62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721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592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6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7774" y="4353839"/>
            <a:ext cx="5012575" cy="41286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No one claims that their cloud has a performance problem.</a:t>
            </a:r>
          </a:p>
          <a:p>
            <a:r>
              <a:rPr lang="en-US"/>
              <a:t>Note that a majority of the clouds are on campus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OE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5832475"/>
            <a:ext cx="15732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Lab_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667375"/>
            <a:ext cx="9080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ESnet_Logo_Heade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652463"/>
            <a:ext cx="328771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99" y="2130425"/>
            <a:ext cx="7762875" cy="1470025"/>
          </a:xfrm>
        </p:spPr>
        <p:txBody>
          <a:bodyPr/>
          <a:lstStyle>
            <a:lvl1pPr>
              <a:defRPr sz="44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69267"/>
            <a:ext cx="3657600" cy="1390121"/>
          </a:xfrm>
        </p:spPr>
        <p:txBody>
          <a:bodyPr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2A163-54C0-964C-B429-AD63EC90F2AC}" type="datetime1">
              <a:rPr lang="en-US"/>
              <a:pPr>
                <a:defRPr/>
              </a:pPr>
              <a:t>1/22/15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79DC5-0D50-244C-8B5F-77FE4BE7C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49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, no r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>
            <a:normAutofit/>
          </a:bodyPr>
          <a:lstStyle>
            <a:lvl1pPr algn="l">
              <a:defRPr sz="3600" b="1" cap="all" baseline="0">
                <a:effectLst>
                  <a:outerShdw blurRad="50800" dist="38100" dir="14400000" algn="tl">
                    <a:schemeClr val="accent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1676401"/>
            <a:ext cx="4038600" cy="395935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buNone/>
              <a:defRPr sz="2200"/>
            </a:lvl1pPr>
            <a:lvl2pPr>
              <a:buClr>
                <a:schemeClr val="accent1"/>
              </a:buClr>
              <a:defRPr sz="2000"/>
            </a:lvl2pPr>
            <a:lvl3pPr>
              <a:buClr>
                <a:schemeClr val="accent6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6"/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fld id="{7BD47341-C6C7-0842-A549-EE9EA47F79C1}" type="datetimeFigureOut">
              <a:rPr lang="en-US" smtClean="0"/>
              <a:pPr/>
              <a:t>1/22/15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7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L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89037"/>
            <a:ext cx="3810000" cy="452596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200"/>
            </a:lvl1pPr>
            <a:lvl2pPr>
              <a:buClr>
                <a:schemeClr val="accent1"/>
              </a:buClr>
              <a:defRPr sz="2000"/>
            </a:lvl2pPr>
            <a:lvl3pPr>
              <a:buClr>
                <a:schemeClr val="accent6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6"/>
              </a:buCl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fld id="{7BD47341-C6C7-0842-A549-EE9EA47F79C1}" type="datetimeFigureOut">
              <a:rPr lang="en-US" smtClean="0"/>
              <a:pPr/>
              <a:t>1/22/15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03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full scree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457200" y="274638"/>
            <a:ext cx="8229600" cy="715089"/>
          </a:xfrm>
          <a:prstGeom prst="round2Diag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rgbClr val="FBF5DF">
                  <a:alpha val="50000"/>
                </a:srgb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1">
                    <a:shade val="95000"/>
                    <a:satMod val="105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89037"/>
            <a:ext cx="8001000" cy="452596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200"/>
            </a:lvl1pPr>
            <a:lvl2pPr>
              <a:buClr>
                <a:schemeClr val="accent1"/>
              </a:buClr>
              <a:defRPr sz="2000"/>
            </a:lvl2pPr>
            <a:lvl3pPr>
              <a:buClr>
                <a:schemeClr val="accent6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6"/>
              </a:buCl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089"/>
          </a:xfrm>
        </p:spPr>
        <p:txBody>
          <a:bodyPr>
            <a:normAutofit/>
          </a:bodyPr>
          <a:lstStyle>
            <a:lvl1pPr marL="57150" indent="0"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fld id="{7BD47341-C6C7-0842-A549-EE9EA47F79C1}" type="datetimeFigureOut">
              <a:rPr lang="en-US" smtClean="0"/>
              <a:pPr/>
              <a:t>1/22/15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35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>
            <a:off x="457200" y="274638"/>
            <a:ext cx="8229600" cy="792162"/>
          </a:xfrm>
          <a:prstGeom prst="round2Diag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rgbClr val="FBF5DF">
                  <a:alpha val="50000"/>
                </a:srgb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1">
                    <a:shade val="95000"/>
                    <a:satMod val="105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>
            <a:lvl1pPr marL="57150" indent="0"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fld id="{7BD47341-C6C7-0842-A549-EE9EA47F79C1}" type="datetimeFigureOut">
              <a:rPr lang="en-US" smtClean="0"/>
              <a:pPr/>
              <a:t>1/22/15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61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fld id="{7BD47341-C6C7-0842-A549-EE9EA47F79C1}" type="datetimeFigureOut">
              <a:rPr lang="en-US" smtClean="0"/>
              <a:pPr/>
              <a:t>1/22/15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04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esentation en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133601"/>
            <a:ext cx="4687887" cy="990600"/>
          </a:xfrm>
        </p:spPr>
        <p:txBody>
          <a:bodyPr anchor="b">
            <a:normAutofit/>
          </a:bodyPr>
          <a:lstStyle>
            <a:lvl1pPr algn="l">
              <a:defRPr sz="2400" b="1" cap="all">
                <a:effectLst>
                  <a:outerShdw blurRad="50800" dist="38100" dir="6900000">
                    <a:schemeClr val="accent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124201"/>
            <a:ext cx="7772400" cy="761999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C0504D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722313" y="4038600"/>
            <a:ext cx="7772400" cy="2286000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BD47341-C6C7-0842-A549-EE9EA47F79C1}" type="datetimeFigureOut">
              <a:rPr lang="en-US" smtClean="0">
                <a:solidFill>
                  <a:srgbClr val="EEECE1"/>
                </a:solidFill>
              </a:rPr>
              <a:pPr/>
              <a:t>1/22/15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80BF6D-5674-874C-B1D1-3B9CA68A26EE}" type="datetime1">
              <a:rPr lang="en-US"/>
              <a:pPr/>
              <a:t>1/22/15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B42FDD-99A0-3144-8AF9-9D0EEC4DBA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33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9C3A19-F417-0B40-81C3-4A0AD4EEC50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59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7A3A12-B379-6143-B591-BD63D72A8B49}" type="datetime1">
              <a:rPr lang="en-US"/>
              <a:pPr>
                <a:defRPr/>
              </a:pPr>
              <a:t>1/22/15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CF6C2-875D-8741-96F2-AB275F5C2C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847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BA070-C317-9242-9F22-9571CC7F1A9D}" type="datetime1">
              <a:rPr lang="en-US"/>
              <a:pPr>
                <a:defRPr/>
              </a:pPr>
              <a:t>1/22/15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752FB-DA03-D14D-B545-3889A43891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184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net_Logo_Foote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6116638"/>
            <a:ext cx="12096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36525" cy="6848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97313"/>
            <a:ext cx="7772400" cy="1362075"/>
          </a:xfrm>
        </p:spPr>
        <p:txBody>
          <a:bodyPr anchor="t"/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124076"/>
            <a:ext cx="7772400" cy="1500187"/>
          </a:xfrm>
        </p:spPr>
        <p:txBody>
          <a:bodyPr bIns="182880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2C7FC-7DA3-224A-B814-4609BDC3D521}" type="datetime1">
              <a:rPr lang="en-US"/>
              <a:pPr>
                <a:defRPr/>
              </a:pPr>
              <a:t>1/22/15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C84A7-9F83-FA42-AD77-1B3731E4E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51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348163"/>
          </a:xfrm>
        </p:spPr>
        <p:txBody>
          <a:bodyPr/>
          <a:lstStyle>
            <a:lvl1pPr marL="228600" indent="-228600">
              <a:defRPr sz="1800"/>
            </a:lvl1pPr>
            <a:lvl2pPr marL="457200" indent="-228600">
              <a:buClr>
                <a:schemeClr val="bg2"/>
              </a:buClr>
              <a:defRPr sz="1600"/>
            </a:lvl2pPr>
            <a:lvl3pPr marL="685800" indent="-228600">
              <a:buClr>
                <a:schemeClr val="bg2"/>
              </a:buClr>
              <a:defRPr sz="1400"/>
            </a:lvl3pPr>
            <a:lvl4pPr marL="914400" indent="-228600">
              <a:buClr>
                <a:schemeClr val="bg2"/>
              </a:buClr>
              <a:defRPr sz="1200"/>
            </a:lvl4pPr>
            <a:lvl5pPr marL="1143000" indent="-228600">
              <a:buClr>
                <a:schemeClr val="bg2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48163"/>
          </a:xfrm>
        </p:spPr>
        <p:txBody>
          <a:bodyPr/>
          <a:lstStyle>
            <a:lvl1pPr marL="228600" indent="-228600">
              <a:defRPr sz="1800"/>
            </a:lvl1pPr>
            <a:lvl2pPr marL="457200" indent="-228600">
              <a:buClr>
                <a:schemeClr val="bg2"/>
              </a:buClr>
              <a:defRPr sz="1600"/>
            </a:lvl2pPr>
            <a:lvl3pPr marL="685800" indent="-228600">
              <a:buClr>
                <a:schemeClr val="bg2"/>
              </a:buClr>
              <a:defRPr sz="1400"/>
            </a:lvl3pPr>
            <a:lvl4pPr marL="914400" indent="-228600">
              <a:buClr>
                <a:schemeClr val="bg2"/>
              </a:buClr>
              <a:defRPr sz="1200"/>
            </a:lvl4pPr>
            <a:lvl5pPr marL="1143000" indent="-228600">
              <a:buClr>
                <a:schemeClr val="bg2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E7F2A-3C18-BB48-AF7D-32042ACCA231}" type="datetime1">
              <a:rPr lang="en-US"/>
              <a:pPr>
                <a:defRPr/>
              </a:pPr>
              <a:t>1/22/15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34363-D55A-B746-AC0D-B8A5947084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67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773488"/>
          </a:xfrm>
        </p:spPr>
        <p:txBody>
          <a:bodyPr/>
          <a:lstStyle>
            <a:lvl1pPr>
              <a:defRPr sz="1800"/>
            </a:lvl1pPr>
            <a:lvl2pPr marL="457200" indent="-228600">
              <a:defRPr sz="1600"/>
            </a:lvl2pPr>
            <a:lvl3pPr marL="685800" indent="-228600">
              <a:defRPr sz="1400"/>
            </a:lvl3pPr>
            <a:lvl4pPr marL="914400" indent="-228600">
              <a:defRPr sz="1200"/>
            </a:lvl4pPr>
            <a:lvl5pPr marL="1143000" indent="-228600"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73488"/>
          </a:xfrm>
        </p:spPr>
        <p:txBody>
          <a:bodyPr/>
          <a:lstStyle>
            <a:lvl1pPr>
              <a:defRPr sz="1800"/>
            </a:lvl1pPr>
            <a:lvl2pPr marL="457200" indent="-228600">
              <a:defRPr sz="1600"/>
            </a:lvl2pPr>
            <a:lvl3pPr marL="685800" indent="-228600">
              <a:defRPr sz="1400"/>
            </a:lvl3pPr>
            <a:lvl4pPr marL="914400" indent="-228600">
              <a:defRPr sz="1200"/>
            </a:lvl4pPr>
            <a:lvl5pPr marL="1143000" indent="-228600"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4332F-941A-D544-AE18-71DAC3CE7C05}" type="datetime1">
              <a:rPr lang="en-US"/>
              <a:pPr>
                <a:defRPr/>
              </a:pPr>
              <a:t>1/22/15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9A81F-5D2E-8D44-9304-54F116FA6C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31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67E15-86BD-334E-9327-A1EE05D6E02F}" type="datetime1">
              <a:rPr lang="en-US"/>
              <a:pPr>
                <a:defRPr/>
              </a:pPr>
              <a:t>1/22/15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935CD-73E4-9B4F-B9BA-14C4A43C8F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080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E523D-06F1-DA4C-83AE-FB7F9418C1E3}" type="datetime1">
              <a:rPr lang="en-US"/>
              <a:pPr>
                <a:defRPr/>
              </a:pPr>
              <a:t>1/22/15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DBE8A-18E9-A24F-9905-C4136FE28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0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Presentatio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4000" b="1" cap="all">
                <a:effectLst>
                  <a:outerShdw blurRad="50800" dist="38100" dir="690000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 baseline="0">
                <a:solidFill>
                  <a:srgbClr val="C0504D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8737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, subhead &amp; text r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>
            <a:normAutofit/>
          </a:bodyPr>
          <a:lstStyle>
            <a:lvl1pPr algn="l">
              <a:defRPr sz="3600" b="1" cap="all" baseline="0">
                <a:effectLst>
                  <a:outerShdw blurRad="50800" dist="38100" dir="14400000" algn="tl">
                    <a:schemeClr val="accent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fld id="{7BD47341-C6C7-0842-A549-EE9EA47F79C1}" type="datetimeFigureOut">
              <a:rPr lang="en-US" smtClean="0"/>
              <a:pPr/>
              <a:t>1/22/15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30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34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0275" y="6483350"/>
            <a:ext cx="1685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9A9A9B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BE6DDD53-107F-204B-B182-96542FE482CF}" type="datetime1">
              <a:rPr lang="en-US"/>
              <a:pPr>
                <a:defRPr/>
              </a:pPr>
              <a:t>1/22/15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48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483350"/>
            <a:ext cx="447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C521F92F-E6B6-DD45-95BF-163E01EE45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6" descr="ESnet_Logo_Footer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6116638"/>
            <a:ext cx="12096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36525" cy="6848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9" r:id="rId2"/>
    <p:sldLayoutId id="2147483714" r:id="rId3"/>
    <p:sldLayoutId id="2147483710" r:id="rId4"/>
    <p:sldLayoutId id="2147483711" r:id="rId5"/>
    <p:sldLayoutId id="2147483712" r:id="rId6"/>
    <p:sldLayoutId id="2147483715" r:id="rId7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9pPr>
    </p:titleStyle>
    <p:bodyStyle>
      <a:lvl1pPr marL="228600" indent="-228600" algn="l" defTabSz="457200" rtl="0" eaLnBrk="0" fontAlgn="base" hangingPunct="0">
        <a:spcBef>
          <a:spcPts val="875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8788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5000"/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688975" indent="-230188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914400" indent="-230188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–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143000" indent="-230188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BD47341-C6C7-0842-A549-EE9EA47F79C1}" type="datetimeFigureOut">
              <a:rPr lang="en-US" smtClean="0">
                <a:ea typeface="ＭＳ Ｐゴシック" charset="-128"/>
                <a:cs typeface="ＭＳ Ｐゴシック" charset="-128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1/22/15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99A969-EED7-FE47-8D37-3B721F753782}" type="slidenum">
              <a:rPr lang="en-US" smtClean="0">
                <a:ea typeface="ＭＳ Ｐゴシック" charset="-128"/>
                <a:cs typeface="ＭＳ Ｐゴシック" charset="-128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31" name="Picture 6" descr="I2Slides-Text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56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zurawski@es.net" TargetMode="Externa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.bin"/><Relationship Id="rId20" Type="http://schemas.openxmlformats.org/officeDocument/2006/relationships/oleObject" Target="../embeddings/oleObject16.bin"/><Relationship Id="rId21" Type="http://schemas.openxmlformats.org/officeDocument/2006/relationships/oleObject" Target="../embeddings/oleObject17.bin"/><Relationship Id="rId22" Type="http://schemas.openxmlformats.org/officeDocument/2006/relationships/oleObject" Target="../embeddings/oleObject18.bin"/><Relationship Id="rId23" Type="http://schemas.openxmlformats.org/officeDocument/2006/relationships/image" Target="../media/image18.emf"/><Relationship Id="rId24" Type="http://schemas.openxmlformats.org/officeDocument/2006/relationships/hyperlink" Target="mailto:engage@es.net" TargetMode="External"/><Relationship Id="rId10" Type="http://schemas.openxmlformats.org/officeDocument/2006/relationships/oleObject" Target="../embeddings/oleObject6.bin"/><Relationship Id="rId11" Type="http://schemas.openxmlformats.org/officeDocument/2006/relationships/oleObject" Target="../embeddings/oleObject7.bin"/><Relationship Id="rId12" Type="http://schemas.openxmlformats.org/officeDocument/2006/relationships/oleObject" Target="../embeddings/oleObject8.bin"/><Relationship Id="rId13" Type="http://schemas.openxmlformats.org/officeDocument/2006/relationships/oleObject" Target="../embeddings/oleObject9.bin"/><Relationship Id="rId14" Type="http://schemas.openxmlformats.org/officeDocument/2006/relationships/oleObject" Target="../embeddings/oleObject10.bin"/><Relationship Id="rId15" Type="http://schemas.openxmlformats.org/officeDocument/2006/relationships/oleObject" Target="../embeddings/oleObject11.bin"/><Relationship Id="rId16" Type="http://schemas.openxmlformats.org/officeDocument/2006/relationships/oleObject" Target="../embeddings/oleObject12.bin"/><Relationship Id="rId17" Type="http://schemas.openxmlformats.org/officeDocument/2006/relationships/oleObject" Target="../embeddings/oleObject13.bin"/><Relationship Id="rId18" Type="http://schemas.openxmlformats.org/officeDocument/2006/relationships/oleObject" Target="../embeddings/oleObject14.bin"/><Relationship Id="rId19" Type="http://schemas.openxmlformats.org/officeDocument/2006/relationships/oleObject" Target="../embeddings/oleObject15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7.png"/><Relationship Id="rId6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8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4.bin"/><Relationship Id="rId20" Type="http://schemas.openxmlformats.org/officeDocument/2006/relationships/oleObject" Target="../embeddings/oleObject35.bin"/><Relationship Id="rId21" Type="http://schemas.openxmlformats.org/officeDocument/2006/relationships/oleObject" Target="../embeddings/oleObject36.bin"/><Relationship Id="rId22" Type="http://schemas.openxmlformats.org/officeDocument/2006/relationships/image" Target="../media/image19.emf"/><Relationship Id="rId23" Type="http://schemas.openxmlformats.org/officeDocument/2006/relationships/oleObject" Target="../embeddings/oleObject37.bin"/><Relationship Id="rId24" Type="http://schemas.openxmlformats.org/officeDocument/2006/relationships/image" Target="../media/image20.emf"/><Relationship Id="rId25" Type="http://schemas.openxmlformats.org/officeDocument/2006/relationships/hyperlink" Target="mailto:engage@es.net" TargetMode="External"/><Relationship Id="rId10" Type="http://schemas.openxmlformats.org/officeDocument/2006/relationships/oleObject" Target="../embeddings/oleObject25.bin"/><Relationship Id="rId11" Type="http://schemas.openxmlformats.org/officeDocument/2006/relationships/oleObject" Target="../embeddings/oleObject26.bin"/><Relationship Id="rId12" Type="http://schemas.openxmlformats.org/officeDocument/2006/relationships/oleObject" Target="../embeddings/oleObject27.bin"/><Relationship Id="rId13" Type="http://schemas.openxmlformats.org/officeDocument/2006/relationships/oleObject" Target="../embeddings/oleObject28.bin"/><Relationship Id="rId14" Type="http://schemas.openxmlformats.org/officeDocument/2006/relationships/oleObject" Target="../embeddings/oleObject29.bin"/><Relationship Id="rId15" Type="http://schemas.openxmlformats.org/officeDocument/2006/relationships/oleObject" Target="../embeddings/oleObject30.bin"/><Relationship Id="rId16" Type="http://schemas.openxmlformats.org/officeDocument/2006/relationships/oleObject" Target="../embeddings/oleObject31.bin"/><Relationship Id="rId17" Type="http://schemas.openxmlformats.org/officeDocument/2006/relationships/oleObject" Target="../embeddings/oleObject32.bin"/><Relationship Id="rId18" Type="http://schemas.openxmlformats.org/officeDocument/2006/relationships/oleObject" Target="../embeddings/oleObject33.bin"/><Relationship Id="rId19" Type="http://schemas.openxmlformats.org/officeDocument/2006/relationships/oleObject" Target="../embeddings/oleObject34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9.bin"/><Relationship Id="rId4" Type="http://schemas.openxmlformats.org/officeDocument/2006/relationships/image" Target="../media/image17.png"/><Relationship Id="rId5" Type="http://schemas.openxmlformats.org/officeDocument/2006/relationships/oleObject" Target="../embeddings/oleObject20.bin"/><Relationship Id="rId6" Type="http://schemas.openxmlformats.org/officeDocument/2006/relationships/oleObject" Target="../embeddings/oleObject21.bin"/><Relationship Id="rId7" Type="http://schemas.openxmlformats.org/officeDocument/2006/relationships/oleObject" Target="../embeddings/oleObject22.bin"/><Relationship Id="rId8" Type="http://schemas.openxmlformats.org/officeDocument/2006/relationships/oleObject" Target="../embeddings/oleObject23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Relationship Id="rId3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mailto:engage@es.ne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38.bin"/><Relationship Id="rId5" Type="http://schemas.openxmlformats.org/officeDocument/2006/relationships/image" Target="../media/image25.wmf"/><Relationship Id="rId6" Type="http://schemas.openxmlformats.org/officeDocument/2006/relationships/hyperlink" Target="mailto:engage@es.net" TargetMode="External"/><Relationship Id="rId7" Type="http://schemas.openxmlformats.org/officeDocument/2006/relationships/oleObject" Target="../embeddings/oleObject39.bin"/><Relationship Id="rId8" Type="http://schemas.openxmlformats.org/officeDocument/2006/relationships/image" Target="../media/image26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40.bin"/><Relationship Id="rId5" Type="http://schemas.openxmlformats.org/officeDocument/2006/relationships/image" Target="../media/image28.emf"/><Relationship Id="rId6" Type="http://schemas.openxmlformats.org/officeDocument/2006/relationships/hyperlink" Target="mailto:engage@es.net" TargetMode="External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Relationship Id="rId3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gf.org/documents/GFD.23.pdf" TargetMode="External"/><Relationship Id="rId4" Type="http://schemas.openxmlformats.org/officeDocument/2006/relationships/image" Target="../media/image29.png"/><Relationship Id="rId5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erfsonar.net/project-information/project-roadmap/" TargetMode="External"/><Relationship Id="rId3" Type="http://schemas.openxmlformats.org/officeDocument/2006/relationships/hyperlink" Target="mailto:engage@es.ne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Relationship Id="rId3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hyperlink" Target="mailto:engage@es.net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hyperlink" Target="mailto:engage@es.net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hyperlink" Target="mailto:engage@es.net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g"/><Relationship Id="rId7" Type="http://schemas.openxmlformats.org/officeDocument/2006/relationships/image" Target="../media/image54.jpeg"/><Relationship Id="rId8" Type="http://schemas.openxmlformats.org/officeDocument/2006/relationships/hyperlink" Target="mailto:engage@es.net" TargetMode="External"/><Relationship Id="rId9" Type="http://schemas.openxmlformats.org/officeDocument/2006/relationships/image" Target="../media/image55.png"/><Relationship Id="rId10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hyperlink" Target="mailto:engage@es.net" TargetMode="External"/><Relationship Id="rId5" Type="http://schemas.openxmlformats.org/officeDocument/2006/relationships/image" Target="../media/image58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engage@es.net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hyperlink" Target="mailto:engage@es.net" TargetMode="External"/><Relationship Id="rId5" Type="http://schemas.openxmlformats.org/officeDocument/2006/relationships/image" Target="../media/image60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hyperlink" Target="mailto:engage@es.net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hyperlink" Target="mailto:engage@es.net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hyperlink" Target="mailto:engage@es.net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jpg"/><Relationship Id="rId12" Type="http://schemas.openxmlformats.org/officeDocument/2006/relationships/image" Target="../media/image73.jpg"/><Relationship Id="rId13" Type="http://schemas.openxmlformats.org/officeDocument/2006/relationships/image" Target="../media/image74.jpg"/><Relationship Id="rId14" Type="http://schemas.openxmlformats.org/officeDocument/2006/relationships/image" Target="../media/image75.png"/><Relationship Id="rId15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5" Type="http://schemas.openxmlformats.org/officeDocument/2006/relationships/image" Target="../media/image66.jpg"/><Relationship Id="rId6" Type="http://schemas.openxmlformats.org/officeDocument/2006/relationships/image" Target="../media/image67.gif"/><Relationship Id="rId7" Type="http://schemas.openxmlformats.org/officeDocument/2006/relationships/image" Target="../media/image68.png"/><Relationship Id="rId8" Type="http://schemas.openxmlformats.org/officeDocument/2006/relationships/image" Target="../media/image69.JPG"/><Relationship Id="rId9" Type="http://schemas.openxmlformats.org/officeDocument/2006/relationships/image" Target="../media/image70.png"/><Relationship Id="rId10" Type="http://schemas.openxmlformats.org/officeDocument/2006/relationships/image" Target="../media/image71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zurawski@es.ne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engage@es.net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ngage@es.ne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762875" cy="1470025"/>
          </a:xfrm>
        </p:spPr>
        <p:txBody>
          <a:bodyPr/>
          <a:lstStyle/>
          <a:p>
            <a:pPr eaLnBrk="1" hangingPunct="1"/>
            <a:r>
              <a:rPr lang="en-US" sz="4000" dirty="0" err="1">
                <a:latin typeface="Arial Narrow" charset="0"/>
              </a:rPr>
              <a:t>perfSONAR</a:t>
            </a:r>
            <a:r>
              <a:rPr lang="en-US" sz="4000" dirty="0">
                <a:latin typeface="Arial Narrow" charset="0"/>
              </a:rPr>
              <a:t> at 10 Years: Cleaning Networks &amp; Disrupting Operation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914400" y="4125938"/>
            <a:ext cx="3657600" cy="1390650"/>
          </a:xfrm>
        </p:spPr>
        <p:txBody>
          <a:bodyPr/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sz="1800" b="1" dirty="0">
                <a:latin typeface="Arial Narrow" charset="0"/>
              </a:rPr>
              <a:t>Jason Zurawski – </a:t>
            </a:r>
            <a:r>
              <a:rPr lang="en-US" sz="1800" b="1" dirty="0">
                <a:latin typeface="Arial Narrow" charset="0"/>
                <a:hlinkClick r:id="rId2"/>
              </a:rPr>
              <a:t>zurawski@es.net</a:t>
            </a:r>
            <a:r>
              <a:rPr lang="en-US" sz="1800" b="1" dirty="0">
                <a:latin typeface="Arial Narrow" charset="0"/>
              </a:rPr>
              <a:t> </a:t>
            </a:r>
            <a:endParaRPr lang="en-US" sz="1800" b="1" dirty="0" smtClean="0">
              <a:latin typeface="Arial Narrow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sz="1800" dirty="0" smtClean="0">
                <a:latin typeface="Arial Narrow" charset="0"/>
              </a:rPr>
              <a:t>Science Engagement Engineer, </a:t>
            </a:r>
            <a:r>
              <a:rPr lang="en-US" sz="1800" dirty="0">
                <a:latin typeface="Arial Narrow" charset="0"/>
              </a:rPr>
              <a:t>ESnet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latin typeface="Arial Narrow" charset="0"/>
              </a:rPr>
              <a:t>Lawrence Berkeley National Laboratory</a:t>
            </a:r>
          </a:p>
        </p:txBody>
      </p:sp>
      <p:sp>
        <p:nvSpPr>
          <p:cNvPr id="11" name="Text Placeholder 11"/>
          <p:cNvSpPr txBox="1">
            <a:spLocks/>
          </p:cNvSpPr>
          <p:nvPr/>
        </p:nvSpPr>
        <p:spPr bwMode="auto">
          <a:xfrm>
            <a:off x="4833938" y="4125938"/>
            <a:ext cx="3843337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sz="1400" dirty="0" smtClean="0">
              <a:solidFill>
                <a:schemeClr val="bg2"/>
              </a:solidFill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solidFill>
                  <a:schemeClr val="bg2"/>
                </a:solidFill>
              </a:rPr>
              <a:t>FTW: </a:t>
            </a:r>
            <a:r>
              <a:rPr lang="en-US" sz="1400" dirty="0" err="1">
                <a:solidFill>
                  <a:schemeClr val="bg2"/>
                </a:solidFill>
              </a:rPr>
              <a:t>perfSONAR</a:t>
            </a:r>
            <a:r>
              <a:rPr lang="en-US" sz="1400" dirty="0">
                <a:solidFill>
                  <a:schemeClr val="bg2"/>
                </a:solidFill>
              </a:rPr>
              <a:t> Deployment Best Practices, Architecture, and Moving the Needle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400" dirty="0" smtClean="0">
                <a:solidFill>
                  <a:schemeClr val="bg2"/>
                </a:solidFill>
              </a:rPr>
              <a:t>January 22</a:t>
            </a:r>
            <a:r>
              <a:rPr lang="en-US" sz="1400" baseline="30000" dirty="0" smtClean="0">
                <a:solidFill>
                  <a:schemeClr val="bg2"/>
                </a:solidFill>
              </a:rPr>
              <a:t>nd</a:t>
            </a:r>
            <a:r>
              <a:rPr lang="en-US" sz="1400" dirty="0" smtClean="0">
                <a:solidFill>
                  <a:schemeClr val="bg2"/>
                </a:solidFill>
              </a:rPr>
              <a:t>, 2015</a:t>
            </a:r>
            <a:endParaRPr lang="en-US" sz="1400" dirty="0">
              <a:solidFill>
                <a:schemeClr val="bg2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691063" y="4232300"/>
            <a:ext cx="0" cy="12842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The Problems?</a:t>
            </a: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3654425" y="2979738"/>
            <a:ext cx="1800225" cy="808037"/>
            <a:chOff x="1134" y="2661"/>
            <a:chExt cx="1134" cy="918"/>
          </a:xfrm>
        </p:grpSpPr>
        <p:sp>
          <p:nvSpPr>
            <p:cNvPr id="5" name="Cloud"/>
            <p:cNvSpPr>
              <a:spLocks noChangeAspect="1" noEditPoints="1" noChangeArrowheads="1"/>
            </p:cNvSpPr>
            <p:nvPr/>
          </p:nvSpPr>
          <p:spPr bwMode="auto">
            <a:xfrm>
              <a:off x="1134" y="2661"/>
              <a:ext cx="1134" cy="918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400">
                <a:latin typeface="+mn-lt"/>
                <a:ea typeface="Arial" pitchFamily="-65" charset="0"/>
                <a:cs typeface="Arial" pitchFamily="-65" charset="0"/>
              </a:endParaRPr>
            </a:p>
          </p:txBody>
        </p:sp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1346" y="2838"/>
              <a:ext cx="657" cy="548"/>
              <a:chOff x="200" y="2514"/>
              <a:chExt cx="657" cy="548"/>
            </a:xfrm>
          </p:grpSpPr>
          <p:sp>
            <p:nvSpPr>
              <p:cNvPr id="8" name="Line 8"/>
              <p:cNvSpPr>
                <a:spLocks noChangeShapeType="1"/>
              </p:cNvSpPr>
              <p:nvPr/>
            </p:nvSpPr>
            <p:spPr bwMode="auto">
              <a:xfrm rot="5400000" flipV="1">
                <a:off x="527" y="2549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9" name="Object 2"/>
              <p:cNvGraphicFramePr>
                <a:graphicFrameLocks noChangeAspect="1"/>
              </p:cNvGraphicFramePr>
              <p:nvPr/>
            </p:nvGraphicFramePr>
            <p:xfrm>
              <a:off x="200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1" name="Bitmap Image" r:id="rId4" imgW="9142857" imgH="5238095" progId="">
                      <p:embed/>
                    </p:oleObj>
                  </mc:Choice>
                  <mc:Fallback>
                    <p:oleObj name="Bitmap Image" r:id="rId4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" name="Line 10"/>
              <p:cNvSpPr>
                <a:spLocks noChangeShapeType="1"/>
              </p:cNvSpPr>
              <p:nvPr/>
            </p:nvSpPr>
            <p:spPr bwMode="auto">
              <a:xfrm>
                <a:off x="331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11" name="Object 3"/>
              <p:cNvGraphicFramePr>
                <a:graphicFrameLocks noChangeAspect="1"/>
              </p:cNvGraphicFramePr>
              <p:nvPr/>
            </p:nvGraphicFramePr>
            <p:xfrm>
              <a:off x="200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2" name="Bitmap Image" r:id="rId6" imgW="9142857" imgH="5238095" progId="">
                      <p:embed/>
                    </p:oleObj>
                  </mc:Choice>
                  <mc:Fallback>
                    <p:oleObj name="Bitmap Image" r:id="rId6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Object 4"/>
              <p:cNvGraphicFramePr>
                <a:graphicFrameLocks noChangeAspect="1"/>
              </p:cNvGraphicFramePr>
              <p:nvPr/>
            </p:nvGraphicFramePr>
            <p:xfrm>
              <a:off x="594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3" name="Bitmap Image" r:id="rId7" imgW="9142857" imgH="5238095" progId="">
                      <p:embed/>
                    </p:oleObj>
                  </mc:Choice>
                  <mc:Fallback>
                    <p:oleObj name="Bitmap Image" r:id="rId7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Object 5"/>
              <p:cNvGraphicFramePr>
                <a:graphicFrameLocks noChangeAspect="1"/>
              </p:cNvGraphicFramePr>
              <p:nvPr/>
            </p:nvGraphicFramePr>
            <p:xfrm>
              <a:off x="594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4" name="Bitmap Image" r:id="rId8" imgW="9142857" imgH="5238095" progId="">
                      <p:embed/>
                    </p:oleObj>
                  </mc:Choice>
                  <mc:Fallback>
                    <p:oleObj name="Bitmap Image" r:id="rId8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>
                <a:off x="725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15" name="Line 15"/>
              <p:cNvSpPr>
                <a:spLocks noChangeShapeType="1"/>
              </p:cNvSpPr>
              <p:nvPr/>
            </p:nvSpPr>
            <p:spPr bwMode="auto">
              <a:xfrm rot="5400000" flipV="1">
                <a:off x="527" y="2891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</p:grpSp>
      </p:grp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2012950" y="3776663"/>
            <a:ext cx="1800225" cy="806450"/>
            <a:chOff x="1134" y="2661"/>
            <a:chExt cx="1134" cy="918"/>
          </a:xfrm>
        </p:grpSpPr>
        <p:sp>
          <p:nvSpPr>
            <p:cNvPr id="17" name="Cloud"/>
            <p:cNvSpPr>
              <a:spLocks noChangeAspect="1" noEditPoints="1" noChangeArrowheads="1"/>
            </p:cNvSpPr>
            <p:nvPr/>
          </p:nvSpPr>
          <p:spPr bwMode="auto">
            <a:xfrm>
              <a:off x="1134" y="2661"/>
              <a:ext cx="1134" cy="918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400">
                <a:latin typeface="+mn-lt"/>
                <a:ea typeface="Arial" pitchFamily="-65" charset="0"/>
                <a:cs typeface="Arial" pitchFamily="-65" charset="0"/>
              </a:endParaRPr>
            </a:p>
          </p:txBody>
        </p:sp>
        <p:grpSp>
          <p:nvGrpSpPr>
            <p:cNvPr id="18" name="Group 18"/>
            <p:cNvGrpSpPr>
              <a:grpSpLocks/>
            </p:cNvGrpSpPr>
            <p:nvPr/>
          </p:nvGrpSpPr>
          <p:grpSpPr bwMode="auto">
            <a:xfrm>
              <a:off x="1346" y="2838"/>
              <a:ext cx="657" cy="548"/>
              <a:chOff x="200" y="2514"/>
              <a:chExt cx="657" cy="548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rot="5400000" flipV="1">
                <a:off x="527" y="2549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20" name="Object 6"/>
              <p:cNvGraphicFramePr>
                <a:graphicFrameLocks noChangeAspect="1"/>
              </p:cNvGraphicFramePr>
              <p:nvPr/>
            </p:nvGraphicFramePr>
            <p:xfrm>
              <a:off x="200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5" name="Bitmap Image" r:id="rId9" imgW="9142857" imgH="5238095" progId="">
                      <p:embed/>
                    </p:oleObj>
                  </mc:Choice>
                  <mc:Fallback>
                    <p:oleObj name="Bitmap Image" r:id="rId9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>
                <a:off x="331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22" name="Object 7"/>
              <p:cNvGraphicFramePr>
                <a:graphicFrameLocks noChangeAspect="1"/>
              </p:cNvGraphicFramePr>
              <p:nvPr/>
            </p:nvGraphicFramePr>
            <p:xfrm>
              <a:off x="200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6" name="Bitmap Image" r:id="rId10" imgW="9142857" imgH="5238095" progId="">
                      <p:embed/>
                    </p:oleObj>
                  </mc:Choice>
                  <mc:Fallback>
                    <p:oleObj name="Bitmap Image" r:id="rId10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" name="Object 8"/>
              <p:cNvGraphicFramePr>
                <a:graphicFrameLocks noChangeAspect="1"/>
              </p:cNvGraphicFramePr>
              <p:nvPr/>
            </p:nvGraphicFramePr>
            <p:xfrm>
              <a:off x="594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7" name="Bitmap Image" r:id="rId11" imgW="9142857" imgH="5238095" progId="">
                      <p:embed/>
                    </p:oleObj>
                  </mc:Choice>
                  <mc:Fallback>
                    <p:oleObj name="Bitmap Image" r:id="rId11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" name="Object 9"/>
              <p:cNvGraphicFramePr>
                <a:graphicFrameLocks noChangeAspect="1"/>
              </p:cNvGraphicFramePr>
              <p:nvPr/>
            </p:nvGraphicFramePr>
            <p:xfrm>
              <a:off x="594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8" name="Bitmap Image" r:id="rId12" imgW="9142857" imgH="5238095" progId="">
                      <p:embed/>
                    </p:oleObj>
                  </mc:Choice>
                  <mc:Fallback>
                    <p:oleObj name="Bitmap Image" r:id="rId12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" name="Line 25"/>
              <p:cNvSpPr>
                <a:spLocks noChangeShapeType="1"/>
              </p:cNvSpPr>
              <p:nvPr/>
            </p:nvSpPr>
            <p:spPr bwMode="auto">
              <a:xfrm>
                <a:off x="725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26" name="Line 26"/>
              <p:cNvSpPr>
                <a:spLocks noChangeShapeType="1"/>
              </p:cNvSpPr>
              <p:nvPr/>
            </p:nvSpPr>
            <p:spPr bwMode="auto">
              <a:xfrm rot="5400000" flipV="1">
                <a:off x="527" y="2891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</p:grpSp>
      </p:grpSp>
      <p:grpSp>
        <p:nvGrpSpPr>
          <p:cNvPr id="27" name="Group 38"/>
          <p:cNvGrpSpPr>
            <a:grpSpLocks/>
          </p:cNvGrpSpPr>
          <p:nvPr/>
        </p:nvGrpSpPr>
        <p:grpSpPr bwMode="auto">
          <a:xfrm>
            <a:off x="390525" y="2979738"/>
            <a:ext cx="1800225" cy="808037"/>
            <a:chOff x="210" y="2451"/>
            <a:chExt cx="1134" cy="918"/>
          </a:xfrm>
        </p:grpSpPr>
        <p:sp>
          <p:nvSpPr>
            <p:cNvPr id="28" name="Cloud"/>
            <p:cNvSpPr>
              <a:spLocks noChangeAspect="1" noEditPoints="1" noChangeArrowheads="1"/>
            </p:cNvSpPr>
            <p:nvPr/>
          </p:nvSpPr>
          <p:spPr bwMode="auto">
            <a:xfrm>
              <a:off x="210" y="2451"/>
              <a:ext cx="1134" cy="918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400">
                <a:latin typeface="+mn-lt"/>
                <a:ea typeface="Arial" pitchFamily="-65" charset="0"/>
                <a:cs typeface="Arial" pitchFamily="-65" charset="0"/>
              </a:endParaRPr>
            </a:p>
          </p:txBody>
        </p:sp>
        <p:grpSp>
          <p:nvGrpSpPr>
            <p:cNvPr id="29" name="Group 40"/>
            <p:cNvGrpSpPr>
              <a:grpSpLocks/>
            </p:cNvGrpSpPr>
            <p:nvPr/>
          </p:nvGrpSpPr>
          <p:grpSpPr bwMode="auto">
            <a:xfrm>
              <a:off x="422" y="2600"/>
              <a:ext cx="703" cy="576"/>
              <a:chOff x="422" y="2600"/>
              <a:chExt cx="703" cy="576"/>
            </a:xfrm>
          </p:grpSpPr>
          <p:graphicFrame>
            <p:nvGraphicFramePr>
              <p:cNvPr id="30" name="Object 14"/>
              <p:cNvGraphicFramePr>
                <a:graphicFrameLocks noChangeAspect="1"/>
              </p:cNvGraphicFramePr>
              <p:nvPr/>
            </p:nvGraphicFramePr>
            <p:xfrm>
              <a:off x="422" y="2970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9" name="Bitmap Image" r:id="rId13" imgW="9142857" imgH="5238095" progId="">
                      <p:embed/>
                    </p:oleObj>
                  </mc:Choice>
                  <mc:Fallback>
                    <p:oleObj name="Bitmap Image" r:id="rId13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2" y="2970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" name="Line 42"/>
              <p:cNvSpPr>
                <a:spLocks noChangeShapeType="1"/>
              </p:cNvSpPr>
              <p:nvPr/>
            </p:nvSpPr>
            <p:spPr bwMode="auto">
              <a:xfrm>
                <a:off x="553" y="2831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32" name="Line 43"/>
              <p:cNvSpPr>
                <a:spLocks noChangeShapeType="1"/>
              </p:cNvSpPr>
              <p:nvPr/>
            </p:nvSpPr>
            <p:spPr bwMode="auto">
              <a:xfrm rot="5400000" flipV="1">
                <a:off x="749" y="3005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33" name="Line 44"/>
              <p:cNvSpPr>
                <a:spLocks noChangeShapeType="1"/>
              </p:cNvSpPr>
              <p:nvPr/>
            </p:nvSpPr>
            <p:spPr bwMode="auto">
              <a:xfrm rot="5400000" flipV="1">
                <a:off x="564" y="2833"/>
                <a:ext cx="379" cy="16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34" name="Object 15"/>
              <p:cNvGraphicFramePr>
                <a:graphicFrameLocks noChangeAspect="1"/>
              </p:cNvGraphicFramePr>
              <p:nvPr/>
            </p:nvGraphicFramePr>
            <p:xfrm>
              <a:off x="422" y="2628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80" name="Bitmap Image" r:id="rId14" imgW="9142857" imgH="5238095" progId="">
                      <p:embed/>
                    </p:oleObj>
                  </mc:Choice>
                  <mc:Fallback>
                    <p:oleObj name="Bitmap Image" r:id="rId14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2" y="2628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" name="Object 16"/>
              <p:cNvGraphicFramePr>
                <a:graphicFrameLocks noChangeAspect="1"/>
              </p:cNvGraphicFramePr>
              <p:nvPr/>
            </p:nvGraphicFramePr>
            <p:xfrm>
              <a:off x="816" y="2970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81" name="Bitmap Image" r:id="rId15" imgW="9142857" imgH="5238095" progId="">
                      <p:embed/>
                    </p:oleObj>
                  </mc:Choice>
                  <mc:Fallback>
                    <p:oleObj name="Bitmap Image" r:id="rId15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6" y="2970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6" name="Line 47"/>
              <p:cNvSpPr>
                <a:spLocks noChangeShapeType="1"/>
              </p:cNvSpPr>
              <p:nvPr/>
            </p:nvSpPr>
            <p:spPr bwMode="auto">
              <a:xfrm flipH="1">
                <a:off x="947" y="2850"/>
                <a:ext cx="1" cy="1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37" name="computr1"/>
              <p:cNvSpPr>
                <a:spLocks noEditPoints="1" noChangeArrowheads="1"/>
              </p:cNvSpPr>
              <p:nvPr/>
            </p:nvSpPr>
            <p:spPr bwMode="auto">
              <a:xfrm>
                <a:off x="873" y="2600"/>
                <a:ext cx="252" cy="2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4886 w 21600"/>
                  <a:gd name="T43" fmla="*/ 2571 h 21600"/>
                  <a:gd name="T44" fmla="*/ 16714 w 21600"/>
                  <a:gd name="T45" fmla="*/ 11143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 extrusionOk="0">
                    <a:moveTo>
                      <a:pt x="16994" y="15388"/>
                    </a:moveTo>
                    <a:lnTo>
                      <a:pt x="16994" y="13553"/>
                    </a:lnTo>
                    <a:lnTo>
                      <a:pt x="19535" y="13553"/>
                    </a:lnTo>
                    <a:lnTo>
                      <a:pt x="19535" y="10729"/>
                    </a:lnTo>
                    <a:lnTo>
                      <a:pt x="19535" y="6776"/>
                    </a:lnTo>
                    <a:lnTo>
                      <a:pt x="19535" y="0"/>
                    </a:lnTo>
                    <a:lnTo>
                      <a:pt x="10800" y="0"/>
                    </a:lnTo>
                    <a:lnTo>
                      <a:pt x="2065" y="0"/>
                    </a:lnTo>
                    <a:lnTo>
                      <a:pt x="2065" y="6776"/>
                    </a:lnTo>
                    <a:lnTo>
                      <a:pt x="2065" y="10729"/>
                    </a:lnTo>
                    <a:lnTo>
                      <a:pt x="2065" y="13553"/>
                    </a:lnTo>
                    <a:lnTo>
                      <a:pt x="4606" y="13553"/>
                    </a:lnTo>
                    <a:lnTo>
                      <a:pt x="4606" y="15388"/>
                    </a:lnTo>
                    <a:lnTo>
                      <a:pt x="0" y="15388"/>
                    </a:lnTo>
                    <a:lnTo>
                      <a:pt x="0" y="21600"/>
                    </a:lnTo>
                    <a:lnTo>
                      <a:pt x="10800" y="21600"/>
                    </a:lnTo>
                    <a:lnTo>
                      <a:pt x="21600" y="21600"/>
                    </a:lnTo>
                    <a:lnTo>
                      <a:pt x="21600" y="15388"/>
                    </a:lnTo>
                    <a:lnTo>
                      <a:pt x="16994" y="15388"/>
                    </a:lnTo>
                    <a:close/>
                  </a:path>
                  <a:path w="21600" h="21600" extrusionOk="0">
                    <a:moveTo>
                      <a:pt x="4606" y="15388"/>
                    </a:moveTo>
                    <a:lnTo>
                      <a:pt x="4606" y="13553"/>
                    </a:lnTo>
                    <a:lnTo>
                      <a:pt x="16994" y="13553"/>
                    </a:lnTo>
                    <a:lnTo>
                      <a:pt x="16994" y="15388"/>
                    </a:lnTo>
                    <a:lnTo>
                      <a:pt x="4606" y="15388"/>
                    </a:lnTo>
                  </a:path>
                  <a:path w="21600" h="21600" extrusionOk="0">
                    <a:moveTo>
                      <a:pt x="4606" y="11294"/>
                    </a:moveTo>
                    <a:lnTo>
                      <a:pt x="4606" y="2259"/>
                    </a:lnTo>
                    <a:lnTo>
                      <a:pt x="16994" y="2259"/>
                    </a:lnTo>
                    <a:lnTo>
                      <a:pt x="16994" y="11294"/>
                    </a:lnTo>
                    <a:lnTo>
                      <a:pt x="4606" y="11294"/>
                    </a:lnTo>
                    <a:moveTo>
                      <a:pt x="13976" y="17082"/>
                    </a:moveTo>
                    <a:lnTo>
                      <a:pt x="13976" y="16376"/>
                    </a:lnTo>
                    <a:lnTo>
                      <a:pt x="20171" y="16376"/>
                    </a:lnTo>
                    <a:lnTo>
                      <a:pt x="20171" y="17082"/>
                    </a:lnTo>
                    <a:lnTo>
                      <a:pt x="13976" y="17082"/>
                    </a:lnTo>
                  </a:path>
                </a:pathLst>
              </a:custGeom>
              <a:solidFill>
                <a:srgbClr val="C0C0C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</p:grpSp>
      </p:grpSp>
      <p:sp>
        <p:nvSpPr>
          <p:cNvPr id="38" name="Text Box 61"/>
          <p:cNvSpPr txBox="1">
            <a:spLocks noChangeArrowheads="1"/>
          </p:cNvSpPr>
          <p:nvPr/>
        </p:nvSpPr>
        <p:spPr bwMode="auto">
          <a:xfrm>
            <a:off x="533400" y="2133600"/>
            <a:ext cx="91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+mn-lt"/>
              </a:rPr>
              <a:t>Source</a:t>
            </a:r>
          </a:p>
          <a:p>
            <a:pPr algn="ctr" eaLnBrk="1" hangingPunct="1"/>
            <a:r>
              <a:rPr lang="en-US" sz="1400">
                <a:latin typeface="+mn-lt"/>
              </a:rPr>
              <a:t>Campus</a:t>
            </a:r>
          </a:p>
        </p:txBody>
      </p:sp>
      <p:sp>
        <p:nvSpPr>
          <p:cNvPr id="39" name="Text Box 62"/>
          <p:cNvSpPr txBox="1">
            <a:spLocks noChangeArrowheads="1"/>
          </p:cNvSpPr>
          <p:nvPr/>
        </p:nvSpPr>
        <p:spPr bwMode="auto">
          <a:xfrm>
            <a:off x="4190732" y="2133600"/>
            <a:ext cx="9831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400">
              <a:latin typeface="+mn-lt"/>
            </a:endParaRPr>
          </a:p>
          <a:p>
            <a:pPr algn="ctr" eaLnBrk="1" hangingPunct="1"/>
            <a:r>
              <a:rPr lang="en-US" sz="1400">
                <a:latin typeface="+mn-lt"/>
              </a:rPr>
              <a:t>Backbone</a:t>
            </a:r>
          </a:p>
        </p:txBody>
      </p:sp>
      <p:sp>
        <p:nvSpPr>
          <p:cNvPr id="40" name="Line 65"/>
          <p:cNvSpPr>
            <a:spLocks noChangeShapeType="1"/>
          </p:cNvSpPr>
          <p:nvPr/>
        </p:nvSpPr>
        <p:spPr bwMode="auto">
          <a:xfrm>
            <a:off x="1860550" y="3641725"/>
            <a:ext cx="414338" cy="239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+mn-lt"/>
            </a:endParaRPr>
          </a:p>
        </p:txBody>
      </p:sp>
      <p:sp>
        <p:nvSpPr>
          <p:cNvPr id="41" name="Line 67"/>
          <p:cNvSpPr>
            <a:spLocks noChangeShapeType="1"/>
          </p:cNvSpPr>
          <p:nvPr/>
        </p:nvSpPr>
        <p:spPr bwMode="auto">
          <a:xfrm flipH="1">
            <a:off x="3567113" y="3659188"/>
            <a:ext cx="334962" cy="165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+mn-lt"/>
            </a:endParaRPr>
          </a:p>
        </p:txBody>
      </p:sp>
      <p:sp>
        <p:nvSpPr>
          <p:cNvPr id="42" name="Text Box 86"/>
          <p:cNvSpPr txBox="1">
            <a:spLocks noChangeArrowheads="1"/>
          </p:cNvSpPr>
          <p:nvPr/>
        </p:nvSpPr>
        <p:spPr bwMode="auto">
          <a:xfrm>
            <a:off x="1866849" y="3028950"/>
            <a:ext cx="138216" cy="233910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" tIns="9144" rIns="9144" bIns="914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+mn-lt"/>
              </a:rPr>
              <a:t>S</a:t>
            </a:r>
          </a:p>
        </p:txBody>
      </p:sp>
      <p:sp>
        <p:nvSpPr>
          <p:cNvPr id="43" name="Text Box 63"/>
          <p:cNvSpPr txBox="1">
            <a:spLocks noChangeArrowheads="1"/>
          </p:cNvSpPr>
          <p:nvPr/>
        </p:nvSpPr>
        <p:spPr bwMode="auto">
          <a:xfrm>
            <a:off x="2440960" y="4876800"/>
            <a:ext cx="6933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+mn-lt"/>
              </a:rPr>
              <a:t>NREN</a:t>
            </a:r>
          </a:p>
          <a:p>
            <a:pPr algn="ctr" eaLnBrk="1" hangingPunct="1"/>
            <a:endParaRPr lang="en-US" sz="1400">
              <a:latin typeface="+mn-lt"/>
            </a:endParaRPr>
          </a:p>
        </p:txBody>
      </p:sp>
      <p:sp>
        <p:nvSpPr>
          <p:cNvPr id="44" name="TextBox 72"/>
          <p:cNvSpPr txBox="1">
            <a:spLocks noChangeArrowheads="1"/>
          </p:cNvSpPr>
          <p:nvPr/>
        </p:nvSpPr>
        <p:spPr bwMode="auto">
          <a:xfrm>
            <a:off x="2022475" y="1524000"/>
            <a:ext cx="2228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  <a:latin typeface="+mn-lt"/>
              </a:rPr>
              <a:t>Congested or faulty links between domains</a:t>
            </a:r>
          </a:p>
        </p:txBody>
      </p:sp>
      <p:cxnSp>
        <p:nvCxnSpPr>
          <p:cNvPr id="45" name="Straight Arrow Connector 44"/>
          <p:cNvCxnSpPr>
            <a:stCxn id="44" idx="2"/>
          </p:cNvCxnSpPr>
          <p:nvPr/>
        </p:nvCxnSpPr>
        <p:spPr>
          <a:xfrm>
            <a:off x="3136900" y="2047220"/>
            <a:ext cx="430213" cy="15087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72"/>
          <p:cNvSpPr txBox="1">
            <a:spLocks noChangeArrowheads="1"/>
          </p:cNvSpPr>
          <p:nvPr/>
        </p:nvSpPr>
        <p:spPr bwMode="auto">
          <a:xfrm>
            <a:off x="22225" y="5076825"/>
            <a:ext cx="1990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  <a:latin typeface="+mn-lt"/>
              </a:rPr>
              <a:t>Congested intra- campus links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727075" y="4021138"/>
            <a:ext cx="207963" cy="10556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Box 84"/>
          <p:cNvSpPr txBox="1">
            <a:spLocks noChangeArrowheads="1"/>
          </p:cNvSpPr>
          <p:nvPr/>
        </p:nvSpPr>
        <p:spPr bwMode="auto">
          <a:xfrm>
            <a:off x="8550760" y="2951041"/>
            <a:ext cx="148122" cy="233910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" tIns="9144" rIns="9144" bIns="914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>
                <a:latin typeface="+mn-lt"/>
              </a:rPr>
              <a:t>D</a:t>
            </a:r>
          </a:p>
        </p:txBody>
      </p:sp>
      <p:sp>
        <p:nvSpPr>
          <p:cNvPr id="50" name="Text Box 61"/>
          <p:cNvSpPr txBox="1">
            <a:spLocks noChangeArrowheads="1"/>
          </p:cNvSpPr>
          <p:nvPr/>
        </p:nvSpPr>
        <p:spPr bwMode="auto">
          <a:xfrm>
            <a:off x="7631113" y="2395210"/>
            <a:ext cx="10828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>
                <a:latin typeface="+mn-lt"/>
              </a:rPr>
              <a:t>Destination</a:t>
            </a:r>
          </a:p>
          <a:p>
            <a:pPr algn="ctr" eaLnBrk="1" hangingPunct="1"/>
            <a:r>
              <a:rPr lang="en-US" sz="1400" dirty="0">
                <a:latin typeface="+mn-lt"/>
              </a:rPr>
              <a:t>Campus</a:t>
            </a:r>
          </a:p>
        </p:txBody>
      </p:sp>
      <p:sp>
        <p:nvSpPr>
          <p:cNvPr id="51" name="TextBox 90"/>
          <p:cNvSpPr txBox="1">
            <a:spLocks noChangeArrowheads="1"/>
          </p:cNvSpPr>
          <p:nvPr/>
        </p:nvSpPr>
        <p:spPr bwMode="auto">
          <a:xfrm>
            <a:off x="5410200" y="1635780"/>
            <a:ext cx="289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  <a:latin typeface="+mn-lt"/>
              </a:rPr>
              <a:t>Latency dependant problems inside domains with small RTT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6807200" y="2235200"/>
            <a:ext cx="866776" cy="9497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 27"/>
          <p:cNvGrpSpPr>
            <a:grpSpLocks/>
          </p:cNvGrpSpPr>
          <p:nvPr/>
        </p:nvGrpSpPr>
        <p:grpSpPr bwMode="auto">
          <a:xfrm>
            <a:off x="5256213" y="3776663"/>
            <a:ext cx="1800225" cy="806450"/>
            <a:chOff x="1134" y="2661"/>
            <a:chExt cx="1134" cy="918"/>
          </a:xfrm>
        </p:grpSpPr>
        <p:sp>
          <p:nvSpPr>
            <p:cNvPr id="54" name="Cloud"/>
            <p:cNvSpPr>
              <a:spLocks noChangeAspect="1" noEditPoints="1" noChangeArrowheads="1"/>
            </p:cNvSpPr>
            <p:nvPr/>
          </p:nvSpPr>
          <p:spPr bwMode="auto">
            <a:xfrm>
              <a:off x="1134" y="2661"/>
              <a:ext cx="1134" cy="918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400">
                <a:latin typeface="+mn-lt"/>
                <a:ea typeface="Arial" pitchFamily="-65" charset="0"/>
                <a:cs typeface="Arial" pitchFamily="-65" charset="0"/>
              </a:endParaRPr>
            </a:p>
          </p:txBody>
        </p:sp>
        <p:grpSp>
          <p:nvGrpSpPr>
            <p:cNvPr id="55" name="Group 29"/>
            <p:cNvGrpSpPr>
              <a:grpSpLocks/>
            </p:cNvGrpSpPr>
            <p:nvPr/>
          </p:nvGrpSpPr>
          <p:grpSpPr bwMode="auto">
            <a:xfrm>
              <a:off x="1346" y="2838"/>
              <a:ext cx="657" cy="548"/>
              <a:chOff x="200" y="2514"/>
              <a:chExt cx="657" cy="548"/>
            </a:xfrm>
          </p:grpSpPr>
          <p:sp>
            <p:nvSpPr>
              <p:cNvPr id="56" name="Line 30"/>
              <p:cNvSpPr>
                <a:spLocks noChangeShapeType="1"/>
              </p:cNvSpPr>
              <p:nvPr/>
            </p:nvSpPr>
            <p:spPr bwMode="auto">
              <a:xfrm rot="5400000" flipV="1">
                <a:off x="527" y="2549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57" name="Object 10"/>
              <p:cNvGraphicFramePr>
                <a:graphicFrameLocks noChangeAspect="1"/>
              </p:cNvGraphicFramePr>
              <p:nvPr/>
            </p:nvGraphicFramePr>
            <p:xfrm>
              <a:off x="200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82" name="Bitmap Image" r:id="rId16" imgW="9142857" imgH="5238095" progId="">
                      <p:embed/>
                    </p:oleObj>
                  </mc:Choice>
                  <mc:Fallback>
                    <p:oleObj name="Bitmap Image" r:id="rId16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8" name="Line 32"/>
              <p:cNvSpPr>
                <a:spLocks noChangeShapeType="1"/>
              </p:cNvSpPr>
              <p:nvPr/>
            </p:nvSpPr>
            <p:spPr bwMode="auto">
              <a:xfrm>
                <a:off x="331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59" name="Object 11"/>
              <p:cNvGraphicFramePr>
                <a:graphicFrameLocks noChangeAspect="1"/>
              </p:cNvGraphicFramePr>
              <p:nvPr/>
            </p:nvGraphicFramePr>
            <p:xfrm>
              <a:off x="200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83" name="Bitmap Image" r:id="rId17" imgW="9142857" imgH="5238095" progId="">
                      <p:embed/>
                    </p:oleObj>
                  </mc:Choice>
                  <mc:Fallback>
                    <p:oleObj name="Bitmap Image" r:id="rId17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0" name="Object 12"/>
              <p:cNvGraphicFramePr>
                <a:graphicFrameLocks noChangeAspect="1"/>
              </p:cNvGraphicFramePr>
              <p:nvPr/>
            </p:nvGraphicFramePr>
            <p:xfrm>
              <a:off x="594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84" name="Bitmap Image" r:id="rId18" imgW="9142857" imgH="5238095" progId="">
                      <p:embed/>
                    </p:oleObj>
                  </mc:Choice>
                  <mc:Fallback>
                    <p:oleObj name="Bitmap Image" r:id="rId18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1" name="Object 13"/>
              <p:cNvGraphicFramePr>
                <a:graphicFrameLocks noChangeAspect="1"/>
              </p:cNvGraphicFramePr>
              <p:nvPr/>
            </p:nvGraphicFramePr>
            <p:xfrm>
              <a:off x="594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85" name="Bitmap Image" r:id="rId19" imgW="9142857" imgH="5238095" progId="">
                      <p:embed/>
                    </p:oleObj>
                  </mc:Choice>
                  <mc:Fallback>
                    <p:oleObj name="Bitmap Image" r:id="rId19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2" name="Line 36"/>
              <p:cNvSpPr>
                <a:spLocks noChangeShapeType="1"/>
              </p:cNvSpPr>
              <p:nvPr/>
            </p:nvSpPr>
            <p:spPr bwMode="auto">
              <a:xfrm>
                <a:off x="725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63" name="Line 37"/>
              <p:cNvSpPr>
                <a:spLocks noChangeShapeType="1"/>
              </p:cNvSpPr>
              <p:nvPr/>
            </p:nvSpPr>
            <p:spPr bwMode="auto">
              <a:xfrm rot="5400000" flipV="1">
                <a:off x="527" y="2891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</p:grpSp>
      </p:grpSp>
      <p:sp>
        <p:nvSpPr>
          <p:cNvPr id="64" name="Text Box 63"/>
          <p:cNvSpPr txBox="1">
            <a:spLocks noChangeArrowheads="1"/>
          </p:cNvSpPr>
          <p:nvPr/>
        </p:nvSpPr>
        <p:spPr bwMode="auto">
          <a:xfrm>
            <a:off x="5562811" y="4953000"/>
            <a:ext cx="8933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+mn-lt"/>
              </a:rPr>
              <a:t>Regional</a:t>
            </a:r>
          </a:p>
        </p:txBody>
      </p:sp>
      <p:sp>
        <p:nvSpPr>
          <p:cNvPr id="65" name="Line 66"/>
          <p:cNvSpPr>
            <a:spLocks noChangeShapeType="1"/>
          </p:cNvSpPr>
          <p:nvPr/>
        </p:nvSpPr>
        <p:spPr bwMode="auto">
          <a:xfrm>
            <a:off x="5130800" y="3641725"/>
            <a:ext cx="404813" cy="2317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+mn-lt"/>
            </a:endParaRPr>
          </a:p>
        </p:txBody>
      </p:sp>
      <p:sp>
        <p:nvSpPr>
          <p:cNvPr id="66" name="Line 68"/>
          <p:cNvSpPr>
            <a:spLocks noChangeShapeType="1"/>
          </p:cNvSpPr>
          <p:nvPr/>
        </p:nvSpPr>
        <p:spPr bwMode="auto">
          <a:xfrm flipH="1">
            <a:off x="6807200" y="3659188"/>
            <a:ext cx="320675" cy="1635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+mn-lt"/>
            </a:endParaRPr>
          </a:p>
        </p:txBody>
      </p:sp>
      <p:grpSp>
        <p:nvGrpSpPr>
          <p:cNvPr id="67" name="Group 38"/>
          <p:cNvGrpSpPr>
            <a:grpSpLocks/>
          </p:cNvGrpSpPr>
          <p:nvPr/>
        </p:nvGrpSpPr>
        <p:grpSpPr bwMode="auto">
          <a:xfrm>
            <a:off x="7129463" y="3184951"/>
            <a:ext cx="1800225" cy="808037"/>
            <a:chOff x="210" y="2451"/>
            <a:chExt cx="1134" cy="918"/>
          </a:xfrm>
        </p:grpSpPr>
        <p:sp>
          <p:nvSpPr>
            <p:cNvPr id="68" name="Cloud"/>
            <p:cNvSpPr>
              <a:spLocks noChangeAspect="1" noEditPoints="1" noChangeArrowheads="1"/>
            </p:cNvSpPr>
            <p:nvPr/>
          </p:nvSpPr>
          <p:spPr bwMode="auto">
            <a:xfrm>
              <a:off x="210" y="2451"/>
              <a:ext cx="1134" cy="918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400">
                <a:latin typeface="+mn-lt"/>
                <a:ea typeface="Arial" pitchFamily="-65" charset="0"/>
                <a:cs typeface="Arial" pitchFamily="-65" charset="0"/>
              </a:endParaRPr>
            </a:p>
          </p:txBody>
        </p:sp>
        <p:grpSp>
          <p:nvGrpSpPr>
            <p:cNvPr id="69" name="Group 40"/>
            <p:cNvGrpSpPr>
              <a:grpSpLocks/>
            </p:cNvGrpSpPr>
            <p:nvPr/>
          </p:nvGrpSpPr>
          <p:grpSpPr bwMode="auto">
            <a:xfrm>
              <a:off x="422" y="2600"/>
              <a:ext cx="703" cy="576"/>
              <a:chOff x="422" y="2600"/>
              <a:chExt cx="703" cy="576"/>
            </a:xfrm>
          </p:grpSpPr>
          <p:graphicFrame>
            <p:nvGraphicFramePr>
              <p:cNvPr id="70" name="Object 14"/>
              <p:cNvGraphicFramePr>
                <a:graphicFrameLocks noChangeAspect="1"/>
              </p:cNvGraphicFramePr>
              <p:nvPr/>
            </p:nvGraphicFramePr>
            <p:xfrm>
              <a:off x="422" y="2970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86" name="Bitmap Image" r:id="rId20" imgW="9142857" imgH="5238095" progId="">
                      <p:embed/>
                    </p:oleObj>
                  </mc:Choice>
                  <mc:Fallback>
                    <p:oleObj name="Bitmap Image" r:id="rId20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2" y="2970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1" name="Line 42"/>
              <p:cNvSpPr>
                <a:spLocks noChangeShapeType="1"/>
              </p:cNvSpPr>
              <p:nvPr/>
            </p:nvSpPr>
            <p:spPr bwMode="auto">
              <a:xfrm>
                <a:off x="553" y="2831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72" name="Line 43"/>
              <p:cNvSpPr>
                <a:spLocks noChangeShapeType="1"/>
              </p:cNvSpPr>
              <p:nvPr/>
            </p:nvSpPr>
            <p:spPr bwMode="auto">
              <a:xfrm rot="5400000" flipV="1">
                <a:off x="749" y="3005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73" name="Line 44"/>
              <p:cNvSpPr>
                <a:spLocks noChangeShapeType="1"/>
              </p:cNvSpPr>
              <p:nvPr/>
            </p:nvSpPr>
            <p:spPr bwMode="auto">
              <a:xfrm rot="5400000" flipV="1">
                <a:off x="564" y="2833"/>
                <a:ext cx="379" cy="16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74" name="Object 15"/>
              <p:cNvGraphicFramePr>
                <a:graphicFrameLocks noChangeAspect="1"/>
              </p:cNvGraphicFramePr>
              <p:nvPr/>
            </p:nvGraphicFramePr>
            <p:xfrm>
              <a:off x="422" y="2628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87" name="Bitmap Image" r:id="rId21" imgW="9142857" imgH="5238095" progId="">
                      <p:embed/>
                    </p:oleObj>
                  </mc:Choice>
                  <mc:Fallback>
                    <p:oleObj name="Bitmap Image" r:id="rId21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2" y="2628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5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57417002"/>
                  </p:ext>
                </p:extLst>
              </p:nvPr>
            </p:nvGraphicFramePr>
            <p:xfrm>
              <a:off x="816" y="2970"/>
              <a:ext cx="262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88" name="Bitmap Image" r:id="rId22" imgW="9131300" imgH="5232400" progId="">
                      <p:embed/>
                    </p:oleObj>
                  </mc:Choice>
                  <mc:Fallback>
                    <p:oleObj name="Bitmap Image" r:id="rId22" imgW="9131300" imgH="52324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6" y="2970"/>
                            <a:ext cx="262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6" name="Line 47"/>
              <p:cNvSpPr>
                <a:spLocks noChangeShapeType="1"/>
              </p:cNvSpPr>
              <p:nvPr/>
            </p:nvSpPr>
            <p:spPr bwMode="auto">
              <a:xfrm flipH="1">
                <a:off x="947" y="2850"/>
                <a:ext cx="1" cy="1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77" name="computr1"/>
              <p:cNvSpPr>
                <a:spLocks noEditPoints="1" noChangeArrowheads="1"/>
              </p:cNvSpPr>
              <p:nvPr/>
            </p:nvSpPr>
            <p:spPr bwMode="auto">
              <a:xfrm>
                <a:off x="873" y="2600"/>
                <a:ext cx="252" cy="2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4886 w 21600"/>
                  <a:gd name="T43" fmla="*/ 2571 h 21600"/>
                  <a:gd name="T44" fmla="*/ 16714 w 21600"/>
                  <a:gd name="T45" fmla="*/ 11143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 extrusionOk="0">
                    <a:moveTo>
                      <a:pt x="16994" y="15388"/>
                    </a:moveTo>
                    <a:lnTo>
                      <a:pt x="16994" y="13553"/>
                    </a:lnTo>
                    <a:lnTo>
                      <a:pt x="19535" y="13553"/>
                    </a:lnTo>
                    <a:lnTo>
                      <a:pt x="19535" y="10729"/>
                    </a:lnTo>
                    <a:lnTo>
                      <a:pt x="19535" y="6776"/>
                    </a:lnTo>
                    <a:lnTo>
                      <a:pt x="19535" y="0"/>
                    </a:lnTo>
                    <a:lnTo>
                      <a:pt x="10800" y="0"/>
                    </a:lnTo>
                    <a:lnTo>
                      <a:pt x="2065" y="0"/>
                    </a:lnTo>
                    <a:lnTo>
                      <a:pt x="2065" y="6776"/>
                    </a:lnTo>
                    <a:lnTo>
                      <a:pt x="2065" y="10729"/>
                    </a:lnTo>
                    <a:lnTo>
                      <a:pt x="2065" y="13553"/>
                    </a:lnTo>
                    <a:lnTo>
                      <a:pt x="4606" y="13553"/>
                    </a:lnTo>
                    <a:lnTo>
                      <a:pt x="4606" y="15388"/>
                    </a:lnTo>
                    <a:lnTo>
                      <a:pt x="0" y="15388"/>
                    </a:lnTo>
                    <a:lnTo>
                      <a:pt x="0" y="21600"/>
                    </a:lnTo>
                    <a:lnTo>
                      <a:pt x="10800" y="21600"/>
                    </a:lnTo>
                    <a:lnTo>
                      <a:pt x="21600" y="21600"/>
                    </a:lnTo>
                    <a:lnTo>
                      <a:pt x="21600" y="15388"/>
                    </a:lnTo>
                    <a:lnTo>
                      <a:pt x="16994" y="15388"/>
                    </a:lnTo>
                    <a:close/>
                  </a:path>
                  <a:path w="21600" h="21600" extrusionOk="0">
                    <a:moveTo>
                      <a:pt x="4606" y="15388"/>
                    </a:moveTo>
                    <a:lnTo>
                      <a:pt x="4606" y="13553"/>
                    </a:lnTo>
                    <a:lnTo>
                      <a:pt x="16994" y="13553"/>
                    </a:lnTo>
                    <a:lnTo>
                      <a:pt x="16994" y="15388"/>
                    </a:lnTo>
                    <a:lnTo>
                      <a:pt x="4606" y="15388"/>
                    </a:lnTo>
                  </a:path>
                  <a:path w="21600" h="21600" extrusionOk="0">
                    <a:moveTo>
                      <a:pt x="4606" y="11294"/>
                    </a:moveTo>
                    <a:lnTo>
                      <a:pt x="4606" y="2259"/>
                    </a:lnTo>
                    <a:lnTo>
                      <a:pt x="16994" y="2259"/>
                    </a:lnTo>
                    <a:lnTo>
                      <a:pt x="16994" y="11294"/>
                    </a:lnTo>
                    <a:lnTo>
                      <a:pt x="4606" y="11294"/>
                    </a:lnTo>
                    <a:moveTo>
                      <a:pt x="13976" y="17082"/>
                    </a:moveTo>
                    <a:lnTo>
                      <a:pt x="13976" y="16376"/>
                    </a:lnTo>
                    <a:lnTo>
                      <a:pt x="20171" y="16376"/>
                    </a:lnTo>
                    <a:lnTo>
                      <a:pt x="20171" y="17082"/>
                    </a:lnTo>
                    <a:lnTo>
                      <a:pt x="13976" y="17082"/>
                    </a:lnTo>
                  </a:path>
                </a:pathLst>
              </a:custGeom>
              <a:solidFill>
                <a:srgbClr val="C0C0C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</p:grpSp>
      </p:grpSp>
      <p:sp>
        <p:nvSpPr>
          <p:cNvPr id="78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10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546893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val 75"/>
          <p:cNvSpPr/>
          <p:nvPr/>
        </p:nvSpPr>
        <p:spPr>
          <a:xfrm>
            <a:off x="304800" y="1066800"/>
            <a:ext cx="8991600" cy="4876800"/>
          </a:xfrm>
          <a:prstGeom prst="ellipse">
            <a:avLst/>
          </a:prstGeom>
          <a:solidFill>
            <a:srgbClr val="FF0000">
              <a:alpha val="37000"/>
            </a:srgb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75" name="Oval 74"/>
          <p:cNvSpPr/>
          <p:nvPr/>
        </p:nvSpPr>
        <p:spPr>
          <a:xfrm>
            <a:off x="4572000" y="1143000"/>
            <a:ext cx="4724400" cy="4800600"/>
          </a:xfrm>
          <a:prstGeom prst="ellipse">
            <a:avLst/>
          </a:prstGeom>
          <a:solidFill>
            <a:srgbClr val="CCFFCC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grpSp>
        <p:nvGrpSpPr>
          <p:cNvPr id="22531" name="Group 16"/>
          <p:cNvGrpSpPr>
            <a:grpSpLocks/>
          </p:cNvGrpSpPr>
          <p:nvPr/>
        </p:nvGrpSpPr>
        <p:grpSpPr bwMode="auto">
          <a:xfrm>
            <a:off x="2012950" y="3776663"/>
            <a:ext cx="1800225" cy="806450"/>
            <a:chOff x="1134" y="2661"/>
            <a:chExt cx="1134" cy="918"/>
          </a:xfrm>
        </p:grpSpPr>
        <p:sp>
          <p:nvSpPr>
            <p:cNvPr id="16" name="Cloud"/>
            <p:cNvSpPr>
              <a:spLocks noChangeAspect="1" noEditPoints="1" noChangeArrowheads="1"/>
            </p:cNvSpPr>
            <p:nvPr/>
          </p:nvSpPr>
          <p:spPr bwMode="auto">
            <a:xfrm>
              <a:off x="1134" y="2661"/>
              <a:ext cx="1134" cy="918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400">
                <a:latin typeface="+mn-lt"/>
                <a:ea typeface="Arial" pitchFamily="-65" charset="0"/>
                <a:cs typeface="Arial" pitchFamily="-65" charset="0"/>
              </a:endParaRPr>
            </a:p>
          </p:txBody>
        </p:sp>
        <p:grpSp>
          <p:nvGrpSpPr>
            <p:cNvPr id="22599" name="Group 18"/>
            <p:cNvGrpSpPr>
              <a:grpSpLocks/>
            </p:cNvGrpSpPr>
            <p:nvPr/>
          </p:nvGrpSpPr>
          <p:grpSpPr bwMode="auto">
            <a:xfrm>
              <a:off x="1346" y="2838"/>
              <a:ext cx="657" cy="548"/>
              <a:chOff x="200" y="2514"/>
              <a:chExt cx="657" cy="548"/>
            </a:xfrm>
          </p:grpSpPr>
          <p:sp>
            <p:nvSpPr>
              <p:cNvPr id="22600" name="Line 19"/>
              <p:cNvSpPr>
                <a:spLocks noChangeShapeType="1"/>
              </p:cNvSpPr>
              <p:nvPr/>
            </p:nvSpPr>
            <p:spPr bwMode="auto">
              <a:xfrm rot="5400000" flipV="1">
                <a:off x="527" y="2549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22601" name="Object 6"/>
              <p:cNvGraphicFramePr>
                <a:graphicFrameLocks noChangeAspect="1"/>
              </p:cNvGraphicFramePr>
              <p:nvPr/>
            </p:nvGraphicFramePr>
            <p:xfrm>
              <a:off x="200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14" name="Bitmap Image" r:id="rId3" imgW="9142857" imgH="5238095" progId="">
                      <p:embed/>
                    </p:oleObj>
                  </mc:Choice>
                  <mc:Fallback>
                    <p:oleObj name="Bitmap Image" r:id="rId3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602" name="Line 21"/>
              <p:cNvSpPr>
                <a:spLocks noChangeShapeType="1"/>
              </p:cNvSpPr>
              <p:nvPr/>
            </p:nvSpPr>
            <p:spPr bwMode="auto">
              <a:xfrm>
                <a:off x="331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22603" name="Object 7"/>
              <p:cNvGraphicFramePr>
                <a:graphicFrameLocks noChangeAspect="1"/>
              </p:cNvGraphicFramePr>
              <p:nvPr/>
            </p:nvGraphicFramePr>
            <p:xfrm>
              <a:off x="200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15" name="Bitmap Image" r:id="rId5" imgW="9142857" imgH="5238095" progId="">
                      <p:embed/>
                    </p:oleObj>
                  </mc:Choice>
                  <mc:Fallback>
                    <p:oleObj name="Bitmap Image" r:id="rId5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04" name="Object 8"/>
              <p:cNvGraphicFramePr>
                <a:graphicFrameLocks noChangeAspect="1"/>
              </p:cNvGraphicFramePr>
              <p:nvPr/>
            </p:nvGraphicFramePr>
            <p:xfrm>
              <a:off x="594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16" name="Bitmap Image" r:id="rId6" imgW="9142857" imgH="5238095" progId="">
                      <p:embed/>
                    </p:oleObj>
                  </mc:Choice>
                  <mc:Fallback>
                    <p:oleObj name="Bitmap Image" r:id="rId6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05" name="Object 9"/>
              <p:cNvGraphicFramePr>
                <a:graphicFrameLocks noChangeAspect="1"/>
              </p:cNvGraphicFramePr>
              <p:nvPr/>
            </p:nvGraphicFramePr>
            <p:xfrm>
              <a:off x="594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17" name="Bitmap Image" r:id="rId7" imgW="9142857" imgH="5238095" progId="">
                      <p:embed/>
                    </p:oleObj>
                  </mc:Choice>
                  <mc:Fallback>
                    <p:oleObj name="Bitmap Image" r:id="rId7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606" name="Line 25"/>
              <p:cNvSpPr>
                <a:spLocks noChangeShapeType="1"/>
              </p:cNvSpPr>
              <p:nvPr/>
            </p:nvSpPr>
            <p:spPr bwMode="auto">
              <a:xfrm>
                <a:off x="725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22607" name="Line 26"/>
              <p:cNvSpPr>
                <a:spLocks noChangeShapeType="1"/>
              </p:cNvSpPr>
              <p:nvPr/>
            </p:nvSpPr>
            <p:spPr bwMode="auto">
              <a:xfrm rot="5400000" flipV="1">
                <a:off x="527" y="2891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</p:grpSp>
      </p:grpSp>
      <p:grpSp>
        <p:nvGrpSpPr>
          <p:cNvPr id="22532" name="Group 27"/>
          <p:cNvGrpSpPr>
            <a:grpSpLocks/>
          </p:cNvGrpSpPr>
          <p:nvPr/>
        </p:nvGrpSpPr>
        <p:grpSpPr bwMode="auto">
          <a:xfrm>
            <a:off x="5256213" y="3776663"/>
            <a:ext cx="1800225" cy="806450"/>
            <a:chOff x="1134" y="2661"/>
            <a:chExt cx="1134" cy="918"/>
          </a:xfrm>
        </p:grpSpPr>
        <p:sp>
          <p:nvSpPr>
            <p:cNvPr id="27" name="Cloud"/>
            <p:cNvSpPr>
              <a:spLocks noChangeAspect="1" noEditPoints="1" noChangeArrowheads="1"/>
            </p:cNvSpPr>
            <p:nvPr/>
          </p:nvSpPr>
          <p:spPr bwMode="auto">
            <a:xfrm>
              <a:off x="1134" y="2661"/>
              <a:ext cx="1134" cy="918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400">
                <a:latin typeface="+mn-lt"/>
                <a:ea typeface="Arial" pitchFamily="-65" charset="0"/>
                <a:cs typeface="Arial" pitchFamily="-65" charset="0"/>
              </a:endParaRPr>
            </a:p>
          </p:txBody>
        </p:sp>
        <p:grpSp>
          <p:nvGrpSpPr>
            <p:cNvPr id="22589" name="Group 29"/>
            <p:cNvGrpSpPr>
              <a:grpSpLocks/>
            </p:cNvGrpSpPr>
            <p:nvPr/>
          </p:nvGrpSpPr>
          <p:grpSpPr bwMode="auto">
            <a:xfrm>
              <a:off x="1346" y="2838"/>
              <a:ext cx="657" cy="548"/>
              <a:chOff x="200" y="2514"/>
              <a:chExt cx="657" cy="548"/>
            </a:xfrm>
          </p:grpSpPr>
          <p:sp>
            <p:nvSpPr>
              <p:cNvPr id="22590" name="Line 30"/>
              <p:cNvSpPr>
                <a:spLocks noChangeShapeType="1"/>
              </p:cNvSpPr>
              <p:nvPr/>
            </p:nvSpPr>
            <p:spPr bwMode="auto">
              <a:xfrm rot="5400000" flipV="1">
                <a:off x="527" y="2549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22591" name="Object 10"/>
              <p:cNvGraphicFramePr>
                <a:graphicFrameLocks noChangeAspect="1"/>
              </p:cNvGraphicFramePr>
              <p:nvPr/>
            </p:nvGraphicFramePr>
            <p:xfrm>
              <a:off x="200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18" name="Bitmap Image" r:id="rId8" imgW="9142857" imgH="5238095" progId="">
                      <p:embed/>
                    </p:oleObj>
                  </mc:Choice>
                  <mc:Fallback>
                    <p:oleObj name="Bitmap Image" r:id="rId8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592" name="Line 32"/>
              <p:cNvSpPr>
                <a:spLocks noChangeShapeType="1"/>
              </p:cNvSpPr>
              <p:nvPr/>
            </p:nvSpPr>
            <p:spPr bwMode="auto">
              <a:xfrm>
                <a:off x="331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22593" name="Object 11"/>
              <p:cNvGraphicFramePr>
                <a:graphicFrameLocks noChangeAspect="1"/>
              </p:cNvGraphicFramePr>
              <p:nvPr/>
            </p:nvGraphicFramePr>
            <p:xfrm>
              <a:off x="200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19" name="Bitmap Image" r:id="rId9" imgW="9142857" imgH="5238095" progId="">
                      <p:embed/>
                    </p:oleObj>
                  </mc:Choice>
                  <mc:Fallback>
                    <p:oleObj name="Bitmap Image" r:id="rId9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94" name="Object 12"/>
              <p:cNvGraphicFramePr>
                <a:graphicFrameLocks noChangeAspect="1"/>
              </p:cNvGraphicFramePr>
              <p:nvPr/>
            </p:nvGraphicFramePr>
            <p:xfrm>
              <a:off x="594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20" name="Bitmap Image" r:id="rId10" imgW="9142857" imgH="5238095" progId="">
                      <p:embed/>
                    </p:oleObj>
                  </mc:Choice>
                  <mc:Fallback>
                    <p:oleObj name="Bitmap Image" r:id="rId10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95" name="Object 13"/>
              <p:cNvGraphicFramePr>
                <a:graphicFrameLocks noChangeAspect="1"/>
              </p:cNvGraphicFramePr>
              <p:nvPr/>
            </p:nvGraphicFramePr>
            <p:xfrm>
              <a:off x="594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21" name="Bitmap Image" r:id="rId11" imgW="9142857" imgH="5238095" progId="">
                      <p:embed/>
                    </p:oleObj>
                  </mc:Choice>
                  <mc:Fallback>
                    <p:oleObj name="Bitmap Image" r:id="rId11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596" name="Line 36"/>
              <p:cNvSpPr>
                <a:spLocks noChangeShapeType="1"/>
              </p:cNvSpPr>
              <p:nvPr/>
            </p:nvSpPr>
            <p:spPr bwMode="auto">
              <a:xfrm>
                <a:off x="725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22597" name="Line 37"/>
              <p:cNvSpPr>
                <a:spLocks noChangeShapeType="1"/>
              </p:cNvSpPr>
              <p:nvPr/>
            </p:nvSpPr>
            <p:spPr bwMode="auto">
              <a:xfrm rot="5400000" flipV="1">
                <a:off x="527" y="2891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</p:grpSp>
      </p:grpSp>
      <p:grpSp>
        <p:nvGrpSpPr>
          <p:cNvPr id="22533" name="Group 38"/>
          <p:cNvGrpSpPr>
            <a:grpSpLocks/>
          </p:cNvGrpSpPr>
          <p:nvPr/>
        </p:nvGrpSpPr>
        <p:grpSpPr bwMode="auto">
          <a:xfrm>
            <a:off x="390525" y="2979738"/>
            <a:ext cx="1800225" cy="808037"/>
            <a:chOff x="210" y="2451"/>
            <a:chExt cx="1134" cy="918"/>
          </a:xfrm>
        </p:grpSpPr>
        <p:sp>
          <p:nvSpPr>
            <p:cNvPr id="38" name="Cloud"/>
            <p:cNvSpPr>
              <a:spLocks noChangeAspect="1" noEditPoints="1" noChangeArrowheads="1"/>
            </p:cNvSpPr>
            <p:nvPr/>
          </p:nvSpPr>
          <p:spPr bwMode="auto">
            <a:xfrm>
              <a:off x="210" y="2451"/>
              <a:ext cx="1134" cy="918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400">
                <a:latin typeface="+mn-lt"/>
                <a:ea typeface="Arial" pitchFamily="-65" charset="0"/>
                <a:cs typeface="Arial" pitchFamily="-65" charset="0"/>
              </a:endParaRPr>
            </a:p>
          </p:txBody>
        </p:sp>
        <p:grpSp>
          <p:nvGrpSpPr>
            <p:cNvPr id="22579" name="Group 40"/>
            <p:cNvGrpSpPr>
              <a:grpSpLocks/>
            </p:cNvGrpSpPr>
            <p:nvPr/>
          </p:nvGrpSpPr>
          <p:grpSpPr bwMode="auto">
            <a:xfrm>
              <a:off x="422" y="2600"/>
              <a:ext cx="703" cy="576"/>
              <a:chOff x="422" y="2600"/>
              <a:chExt cx="703" cy="576"/>
            </a:xfrm>
          </p:grpSpPr>
          <p:graphicFrame>
            <p:nvGraphicFramePr>
              <p:cNvPr id="22580" name="Object 14"/>
              <p:cNvGraphicFramePr>
                <a:graphicFrameLocks noChangeAspect="1"/>
              </p:cNvGraphicFramePr>
              <p:nvPr/>
            </p:nvGraphicFramePr>
            <p:xfrm>
              <a:off x="422" y="2970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22" name="Bitmap Image" r:id="rId12" imgW="9142857" imgH="5238095" progId="">
                      <p:embed/>
                    </p:oleObj>
                  </mc:Choice>
                  <mc:Fallback>
                    <p:oleObj name="Bitmap Image" r:id="rId12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2" y="2970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581" name="Line 42"/>
              <p:cNvSpPr>
                <a:spLocks noChangeShapeType="1"/>
              </p:cNvSpPr>
              <p:nvPr/>
            </p:nvSpPr>
            <p:spPr bwMode="auto">
              <a:xfrm>
                <a:off x="553" y="2831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22582" name="Line 43"/>
              <p:cNvSpPr>
                <a:spLocks noChangeShapeType="1"/>
              </p:cNvSpPr>
              <p:nvPr/>
            </p:nvSpPr>
            <p:spPr bwMode="auto">
              <a:xfrm rot="5400000" flipV="1">
                <a:off x="749" y="3005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22583" name="Line 44"/>
              <p:cNvSpPr>
                <a:spLocks noChangeShapeType="1"/>
              </p:cNvSpPr>
              <p:nvPr/>
            </p:nvSpPr>
            <p:spPr bwMode="auto">
              <a:xfrm rot="5400000" flipV="1">
                <a:off x="564" y="2833"/>
                <a:ext cx="379" cy="16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22584" name="Object 15"/>
              <p:cNvGraphicFramePr>
                <a:graphicFrameLocks noChangeAspect="1"/>
              </p:cNvGraphicFramePr>
              <p:nvPr/>
            </p:nvGraphicFramePr>
            <p:xfrm>
              <a:off x="422" y="2628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23" name="Bitmap Image" r:id="rId13" imgW="9142857" imgH="5238095" progId="">
                      <p:embed/>
                    </p:oleObj>
                  </mc:Choice>
                  <mc:Fallback>
                    <p:oleObj name="Bitmap Image" r:id="rId13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2" y="2628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85" name="Object 16"/>
              <p:cNvGraphicFramePr>
                <a:graphicFrameLocks noChangeAspect="1"/>
              </p:cNvGraphicFramePr>
              <p:nvPr/>
            </p:nvGraphicFramePr>
            <p:xfrm>
              <a:off x="816" y="2970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24" name="Bitmap Image" r:id="rId14" imgW="9142857" imgH="5238095" progId="">
                      <p:embed/>
                    </p:oleObj>
                  </mc:Choice>
                  <mc:Fallback>
                    <p:oleObj name="Bitmap Image" r:id="rId14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6" y="2970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586" name="Line 47"/>
              <p:cNvSpPr>
                <a:spLocks noChangeShapeType="1"/>
              </p:cNvSpPr>
              <p:nvPr/>
            </p:nvSpPr>
            <p:spPr bwMode="auto">
              <a:xfrm flipH="1">
                <a:off x="947" y="2850"/>
                <a:ext cx="1" cy="1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22587" name="computr1"/>
              <p:cNvSpPr>
                <a:spLocks noEditPoints="1" noChangeArrowheads="1"/>
              </p:cNvSpPr>
              <p:nvPr/>
            </p:nvSpPr>
            <p:spPr bwMode="auto">
              <a:xfrm>
                <a:off x="873" y="2600"/>
                <a:ext cx="252" cy="2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4886 w 21600"/>
                  <a:gd name="T43" fmla="*/ 2571 h 21600"/>
                  <a:gd name="T44" fmla="*/ 16714 w 21600"/>
                  <a:gd name="T45" fmla="*/ 11143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 extrusionOk="0">
                    <a:moveTo>
                      <a:pt x="16994" y="15388"/>
                    </a:moveTo>
                    <a:lnTo>
                      <a:pt x="16994" y="13553"/>
                    </a:lnTo>
                    <a:lnTo>
                      <a:pt x="19535" y="13553"/>
                    </a:lnTo>
                    <a:lnTo>
                      <a:pt x="19535" y="10729"/>
                    </a:lnTo>
                    <a:lnTo>
                      <a:pt x="19535" y="6776"/>
                    </a:lnTo>
                    <a:lnTo>
                      <a:pt x="19535" y="0"/>
                    </a:lnTo>
                    <a:lnTo>
                      <a:pt x="10800" y="0"/>
                    </a:lnTo>
                    <a:lnTo>
                      <a:pt x="2065" y="0"/>
                    </a:lnTo>
                    <a:lnTo>
                      <a:pt x="2065" y="6776"/>
                    </a:lnTo>
                    <a:lnTo>
                      <a:pt x="2065" y="10729"/>
                    </a:lnTo>
                    <a:lnTo>
                      <a:pt x="2065" y="13553"/>
                    </a:lnTo>
                    <a:lnTo>
                      <a:pt x="4606" y="13553"/>
                    </a:lnTo>
                    <a:lnTo>
                      <a:pt x="4606" y="15388"/>
                    </a:lnTo>
                    <a:lnTo>
                      <a:pt x="0" y="15388"/>
                    </a:lnTo>
                    <a:lnTo>
                      <a:pt x="0" y="21600"/>
                    </a:lnTo>
                    <a:lnTo>
                      <a:pt x="10800" y="21600"/>
                    </a:lnTo>
                    <a:lnTo>
                      <a:pt x="21600" y="21600"/>
                    </a:lnTo>
                    <a:lnTo>
                      <a:pt x="21600" y="15388"/>
                    </a:lnTo>
                    <a:lnTo>
                      <a:pt x="16994" y="15388"/>
                    </a:lnTo>
                    <a:close/>
                  </a:path>
                  <a:path w="21600" h="21600" extrusionOk="0">
                    <a:moveTo>
                      <a:pt x="4606" y="15388"/>
                    </a:moveTo>
                    <a:lnTo>
                      <a:pt x="4606" y="13553"/>
                    </a:lnTo>
                    <a:lnTo>
                      <a:pt x="16994" y="13553"/>
                    </a:lnTo>
                    <a:lnTo>
                      <a:pt x="16994" y="15388"/>
                    </a:lnTo>
                    <a:lnTo>
                      <a:pt x="4606" y="15388"/>
                    </a:lnTo>
                  </a:path>
                  <a:path w="21600" h="21600" extrusionOk="0">
                    <a:moveTo>
                      <a:pt x="4606" y="11294"/>
                    </a:moveTo>
                    <a:lnTo>
                      <a:pt x="4606" y="2259"/>
                    </a:lnTo>
                    <a:lnTo>
                      <a:pt x="16994" y="2259"/>
                    </a:lnTo>
                    <a:lnTo>
                      <a:pt x="16994" y="11294"/>
                    </a:lnTo>
                    <a:lnTo>
                      <a:pt x="4606" y="11294"/>
                    </a:lnTo>
                    <a:moveTo>
                      <a:pt x="13976" y="17082"/>
                    </a:moveTo>
                    <a:lnTo>
                      <a:pt x="13976" y="16376"/>
                    </a:lnTo>
                    <a:lnTo>
                      <a:pt x="20171" y="16376"/>
                    </a:lnTo>
                    <a:lnTo>
                      <a:pt x="20171" y="17082"/>
                    </a:lnTo>
                    <a:lnTo>
                      <a:pt x="13976" y="17082"/>
                    </a:lnTo>
                  </a:path>
                </a:pathLst>
              </a:custGeom>
              <a:solidFill>
                <a:srgbClr val="C0C0C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</p:grpSp>
      </p:grpSp>
      <p:grpSp>
        <p:nvGrpSpPr>
          <p:cNvPr id="22534" name="Group 49"/>
          <p:cNvGrpSpPr>
            <a:grpSpLocks/>
          </p:cNvGrpSpPr>
          <p:nvPr/>
        </p:nvGrpSpPr>
        <p:grpSpPr bwMode="auto">
          <a:xfrm>
            <a:off x="6877050" y="2979738"/>
            <a:ext cx="1800225" cy="808037"/>
            <a:chOff x="210" y="2451"/>
            <a:chExt cx="1134" cy="918"/>
          </a:xfrm>
        </p:grpSpPr>
        <p:sp>
          <p:nvSpPr>
            <p:cNvPr id="49" name="Cloud"/>
            <p:cNvSpPr>
              <a:spLocks noChangeAspect="1" noEditPoints="1" noChangeArrowheads="1"/>
            </p:cNvSpPr>
            <p:nvPr/>
          </p:nvSpPr>
          <p:spPr bwMode="auto">
            <a:xfrm>
              <a:off x="210" y="2451"/>
              <a:ext cx="1134" cy="918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400">
                <a:latin typeface="+mn-lt"/>
                <a:ea typeface="Arial" pitchFamily="-65" charset="0"/>
                <a:cs typeface="Arial" pitchFamily="-65" charset="0"/>
              </a:endParaRPr>
            </a:p>
          </p:txBody>
        </p:sp>
        <p:grpSp>
          <p:nvGrpSpPr>
            <p:cNvPr id="22569" name="Group 51"/>
            <p:cNvGrpSpPr>
              <a:grpSpLocks/>
            </p:cNvGrpSpPr>
            <p:nvPr/>
          </p:nvGrpSpPr>
          <p:grpSpPr bwMode="auto">
            <a:xfrm>
              <a:off x="422" y="2600"/>
              <a:ext cx="703" cy="576"/>
              <a:chOff x="422" y="2600"/>
              <a:chExt cx="703" cy="576"/>
            </a:xfrm>
          </p:grpSpPr>
          <p:graphicFrame>
            <p:nvGraphicFramePr>
              <p:cNvPr id="22570" name="Object 17"/>
              <p:cNvGraphicFramePr>
                <a:graphicFrameLocks noChangeAspect="1"/>
              </p:cNvGraphicFramePr>
              <p:nvPr/>
            </p:nvGraphicFramePr>
            <p:xfrm>
              <a:off x="422" y="2970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25" name="Bitmap Image" r:id="rId15" imgW="9142857" imgH="5238095" progId="">
                      <p:embed/>
                    </p:oleObj>
                  </mc:Choice>
                  <mc:Fallback>
                    <p:oleObj name="Bitmap Image" r:id="rId15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2" y="2970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571" name="Line 53"/>
              <p:cNvSpPr>
                <a:spLocks noChangeShapeType="1"/>
              </p:cNvSpPr>
              <p:nvPr/>
            </p:nvSpPr>
            <p:spPr bwMode="auto">
              <a:xfrm>
                <a:off x="553" y="2831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22572" name="Line 54"/>
              <p:cNvSpPr>
                <a:spLocks noChangeShapeType="1"/>
              </p:cNvSpPr>
              <p:nvPr/>
            </p:nvSpPr>
            <p:spPr bwMode="auto">
              <a:xfrm rot="5400000" flipV="1">
                <a:off x="749" y="3005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22573" name="Line 55"/>
              <p:cNvSpPr>
                <a:spLocks noChangeShapeType="1"/>
              </p:cNvSpPr>
              <p:nvPr/>
            </p:nvSpPr>
            <p:spPr bwMode="auto">
              <a:xfrm rot="5400000" flipV="1">
                <a:off x="564" y="2833"/>
                <a:ext cx="379" cy="16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22574" name="Object 18"/>
              <p:cNvGraphicFramePr>
                <a:graphicFrameLocks noChangeAspect="1"/>
              </p:cNvGraphicFramePr>
              <p:nvPr/>
            </p:nvGraphicFramePr>
            <p:xfrm>
              <a:off x="422" y="2628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26" name="Bitmap Image" r:id="rId16" imgW="9142857" imgH="5238095" progId="">
                      <p:embed/>
                    </p:oleObj>
                  </mc:Choice>
                  <mc:Fallback>
                    <p:oleObj name="Bitmap Image" r:id="rId16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2" y="2628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75" name="Object 19"/>
              <p:cNvGraphicFramePr>
                <a:graphicFrameLocks noChangeAspect="1"/>
              </p:cNvGraphicFramePr>
              <p:nvPr/>
            </p:nvGraphicFramePr>
            <p:xfrm>
              <a:off x="816" y="2970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27" name="Bitmap Image" r:id="rId17" imgW="9142857" imgH="5238095" progId="">
                      <p:embed/>
                    </p:oleObj>
                  </mc:Choice>
                  <mc:Fallback>
                    <p:oleObj name="Bitmap Image" r:id="rId17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alphaModFix amt="35000"/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6" y="2970"/>
                            <a:ext cx="263" cy="206"/>
                          </a:xfrm>
                          <a:prstGeom prst="rect">
                            <a:avLst/>
                          </a:prstGeom>
                          <a:solidFill>
                            <a:srgbClr val="FF0000">
                              <a:alpha val="34901"/>
                            </a:srgbClr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576" name="Line 58"/>
              <p:cNvSpPr>
                <a:spLocks noChangeShapeType="1"/>
              </p:cNvSpPr>
              <p:nvPr/>
            </p:nvSpPr>
            <p:spPr bwMode="auto">
              <a:xfrm flipH="1">
                <a:off x="947" y="2850"/>
                <a:ext cx="1" cy="1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22577" name="computr1"/>
              <p:cNvSpPr>
                <a:spLocks noEditPoints="1" noChangeArrowheads="1"/>
              </p:cNvSpPr>
              <p:nvPr/>
            </p:nvSpPr>
            <p:spPr bwMode="auto">
              <a:xfrm>
                <a:off x="873" y="2600"/>
                <a:ext cx="252" cy="2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4886 w 21600"/>
                  <a:gd name="T43" fmla="*/ 2571 h 21600"/>
                  <a:gd name="T44" fmla="*/ 16714 w 21600"/>
                  <a:gd name="T45" fmla="*/ 11143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 extrusionOk="0">
                    <a:moveTo>
                      <a:pt x="16994" y="15388"/>
                    </a:moveTo>
                    <a:lnTo>
                      <a:pt x="16994" y="13553"/>
                    </a:lnTo>
                    <a:lnTo>
                      <a:pt x="19535" y="13553"/>
                    </a:lnTo>
                    <a:lnTo>
                      <a:pt x="19535" y="10729"/>
                    </a:lnTo>
                    <a:lnTo>
                      <a:pt x="19535" y="6776"/>
                    </a:lnTo>
                    <a:lnTo>
                      <a:pt x="19535" y="0"/>
                    </a:lnTo>
                    <a:lnTo>
                      <a:pt x="10800" y="0"/>
                    </a:lnTo>
                    <a:lnTo>
                      <a:pt x="2065" y="0"/>
                    </a:lnTo>
                    <a:lnTo>
                      <a:pt x="2065" y="6776"/>
                    </a:lnTo>
                    <a:lnTo>
                      <a:pt x="2065" y="10729"/>
                    </a:lnTo>
                    <a:lnTo>
                      <a:pt x="2065" y="13553"/>
                    </a:lnTo>
                    <a:lnTo>
                      <a:pt x="4606" y="13553"/>
                    </a:lnTo>
                    <a:lnTo>
                      <a:pt x="4606" y="15388"/>
                    </a:lnTo>
                    <a:lnTo>
                      <a:pt x="0" y="15388"/>
                    </a:lnTo>
                    <a:lnTo>
                      <a:pt x="0" y="21600"/>
                    </a:lnTo>
                    <a:lnTo>
                      <a:pt x="10800" y="21600"/>
                    </a:lnTo>
                    <a:lnTo>
                      <a:pt x="21600" y="21600"/>
                    </a:lnTo>
                    <a:lnTo>
                      <a:pt x="21600" y="15388"/>
                    </a:lnTo>
                    <a:lnTo>
                      <a:pt x="16994" y="15388"/>
                    </a:lnTo>
                    <a:close/>
                  </a:path>
                  <a:path w="21600" h="21600" extrusionOk="0">
                    <a:moveTo>
                      <a:pt x="4606" y="15388"/>
                    </a:moveTo>
                    <a:lnTo>
                      <a:pt x="4606" y="13553"/>
                    </a:lnTo>
                    <a:lnTo>
                      <a:pt x="16994" y="13553"/>
                    </a:lnTo>
                    <a:lnTo>
                      <a:pt x="16994" y="15388"/>
                    </a:lnTo>
                    <a:lnTo>
                      <a:pt x="4606" y="15388"/>
                    </a:lnTo>
                  </a:path>
                  <a:path w="21600" h="21600" extrusionOk="0">
                    <a:moveTo>
                      <a:pt x="4606" y="11294"/>
                    </a:moveTo>
                    <a:lnTo>
                      <a:pt x="4606" y="2259"/>
                    </a:lnTo>
                    <a:lnTo>
                      <a:pt x="16994" y="2259"/>
                    </a:lnTo>
                    <a:lnTo>
                      <a:pt x="16994" y="11294"/>
                    </a:lnTo>
                    <a:lnTo>
                      <a:pt x="4606" y="11294"/>
                    </a:lnTo>
                    <a:moveTo>
                      <a:pt x="13976" y="17082"/>
                    </a:moveTo>
                    <a:lnTo>
                      <a:pt x="13976" y="16376"/>
                    </a:lnTo>
                    <a:lnTo>
                      <a:pt x="20171" y="16376"/>
                    </a:lnTo>
                    <a:lnTo>
                      <a:pt x="20171" y="17082"/>
                    </a:lnTo>
                    <a:lnTo>
                      <a:pt x="13976" y="17082"/>
                    </a:lnTo>
                  </a:path>
                </a:pathLst>
              </a:custGeom>
              <a:solidFill>
                <a:srgbClr val="C0C0C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</p:grpSp>
      </p:grpSp>
      <p:sp>
        <p:nvSpPr>
          <p:cNvPr id="22535" name="Text Box 61"/>
          <p:cNvSpPr txBox="1">
            <a:spLocks noChangeArrowheads="1"/>
          </p:cNvSpPr>
          <p:nvPr/>
        </p:nvSpPr>
        <p:spPr bwMode="auto">
          <a:xfrm>
            <a:off x="685800" y="2447925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+mn-lt"/>
              </a:rPr>
              <a:t>Source</a:t>
            </a:r>
          </a:p>
          <a:p>
            <a:pPr algn="ctr" eaLnBrk="1" hangingPunct="1"/>
            <a:r>
              <a:rPr lang="en-US" sz="1400" b="1">
                <a:latin typeface="+mn-lt"/>
              </a:rPr>
              <a:t>Campus</a:t>
            </a:r>
          </a:p>
        </p:txBody>
      </p:sp>
      <p:sp>
        <p:nvSpPr>
          <p:cNvPr id="22536" name="Text Box 62"/>
          <p:cNvSpPr txBox="1">
            <a:spLocks noChangeArrowheads="1"/>
          </p:cNvSpPr>
          <p:nvPr/>
        </p:nvSpPr>
        <p:spPr bwMode="auto">
          <a:xfrm>
            <a:off x="4160838" y="2371725"/>
            <a:ext cx="1042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+mn-lt"/>
              </a:rPr>
              <a:t>R&amp;E</a:t>
            </a:r>
          </a:p>
          <a:p>
            <a:pPr algn="ctr" eaLnBrk="1" hangingPunct="1"/>
            <a:r>
              <a:rPr lang="en-US" sz="1400" b="1">
                <a:latin typeface="+mn-lt"/>
              </a:rPr>
              <a:t>Backbone</a:t>
            </a:r>
          </a:p>
        </p:txBody>
      </p:sp>
      <p:sp>
        <p:nvSpPr>
          <p:cNvPr id="22537" name="Text Box 63"/>
          <p:cNvSpPr txBox="1">
            <a:spLocks noChangeArrowheads="1"/>
          </p:cNvSpPr>
          <p:nvPr/>
        </p:nvSpPr>
        <p:spPr bwMode="auto">
          <a:xfrm>
            <a:off x="5538788" y="4953000"/>
            <a:ext cx="941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+mn-lt"/>
              </a:rPr>
              <a:t>Regional</a:t>
            </a:r>
          </a:p>
        </p:txBody>
      </p:sp>
      <p:sp>
        <p:nvSpPr>
          <p:cNvPr id="22538" name="Line 65"/>
          <p:cNvSpPr>
            <a:spLocks noChangeShapeType="1"/>
          </p:cNvSpPr>
          <p:nvPr/>
        </p:nvSpPr>
        <p:spPr bwMode="auto">
          <a:xfrm>
            <a:off x="1860550" y="3641725"/>
            <a:ext cx="414338" cy="239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+mn-lt"/>
            </a:endParaRPr>
          </a:p>
        </p:txBody>
      </p:sp>
      <p:sp>
        <p:nvSpPr>
          <p:cNvPr id="22539" name="Line 66"/>
          <p:cNvSpPr>
            <a:spLocks noChangeShapeType="1"/>
          </p:cNvSpPr>
          <p:nvPr/>
        </p:nvSpPr>
        <p:spPr bwMode="auto">
          <a:xfrm>
            <a:off x="5130800" y="3641725"/>
            <a:ext cx="404813" cy="2317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+mn-lt"/>
            </a:endParaRPr>
          </a:p>
        </p:txBody>
      </p:sp>
      <p:sp>
        <p:nvSpPr>
          <p:cNvPr id="22540" name="Line 67"/>
          <p:cNvSpPr>
            <a:spLocks noChangeShapeType="1"/>
          </p:cNvSpPr>
          <p:nvPr/>
        </p:nvSpPr>
        <p:spPr bwMode="auto">
          <a:xfrm flipH="1">
            <a:off x="3567113" y="3659188"/>
            <a:ext cx="334962" cy="1651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+mn-lt"/>
            </a:endParaRPr>
          </a:p>
        </p:txBody>
      </p:sp>
      <p:sp>
        <p:nvSpPr>
          <p:cNvPr id="22541" name="Line 68"/>
          <p:cNvSpPr>
            <a:spLocks noChangeShapeType="1"/>
          </p:cNvSpPr>
          <p:nvPr/>
        </p:nvSpPr>
        <p:spPr bwMode="auto">
          <a:xfrm flipH="1">
            <a:off x="6807200" y="3659188"/>
            <a:ext cx="320675" cy="1635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+mn-lt"/>
            </a:endParaRPr>
          </a:p>
        </p:txBody>
      </p:sp>
      <p:sp>
        <p:nvSpPr>
          <p:cNvPr id="22542" name="Text Box 84"/>
          <p:cNvSpPr txBox="1">
            <a:spLocks noChangeArrowheads="1"/>
          </p:cNvSpPr>
          <p:nvPr/>
        </p:nvSpPr>
        <p:spPr bwMode="auto">
          <a:xfrm>
            <a:off x="8401050" y="3024188"/>
            <a:ext cx="147638" cy="231775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" tIns="9144" rIns="9144" bIns="914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+mn-lt"/>
              </a:rPr>
              <a:t>D</a:t>
            </a:r>
          </a:p>
        </p:txBody>
      </p:sp>
      <p:sp>
        <p:nvSpPr>
          <p:cNvPr id="22543" name="Text Box 86"/>
          <p:cNvSpPr txBox="1">
            <a:spLocks noChangeArrowheads="1"/>
          </p:cNvSpPr>
          <p:nvPr/>
        </p:nvSpPr>
        <p:spPr bwMode="auto">
          <a:xfrm>
            <a:off x="1866900" y="3028950"/>
            <a:ext cx="138113" cy="233363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" tIns="9144" rIns="9144" bIns="914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+mn-lt"/>
              </a:rPr>
              <a:t>S</a:t>
            </a:r>
          </a:p>
        </p:txBody>
      </p:sp>
      <p:sp>
        <p:nvSpPr>
          <p:cNvPr id="22544" name="Text Box 61"/>
          <p:cNvSpPr txBox="1">
            <a:spLocks noChangeArrowheads="1"/>
          </p:cNvSpPr>
          <p:nvPr/>
        </p:nvSpPr>
        <p:spPr bwMode="auto">
          <a:xfrm>
            <a:off x="7626350" y="2354263"/>
            <a:ext cx="1163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+mn-lt"/>
              </a:rPr>
              <a:t>Destination</a:t>
            </a:r>
          </a:p>
          <a:p>
            <a:pPr algn="ctr" eaLnBrk="1" hangingPunct="1"/>
            <a:r>
              <a:rPr lang="en-US" sz="1400" b="1">
                <a:latin typeface="+mn-lt"/>
              </a:rPr>
              <a:t>Campus</a:t>
            </a:r>
          </a:p>
        </p:txBody>
      </p:sp>
      <p:sp>
        <p:nvSpPr>
          <p:cNvPr id="22545" name="Text Box 63"/>
          <p:cNvSpPr txBox="1">
            <a:spLocks noChangeArrowheads="1"/>
          </p:cNvSpPr>
          <p:nvPr/>
        </p:nvSpPr>
        <p:spPr bwMode="auto">
          <a:xfrm>
            <a:off x="2316163" y="4876800"/>
            <a:ext cx="94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+mn-lt"/>
              </a:rPr>
              <a:t>Regional</a:t>
            </a:r>
          </a:p>
        </p:txBody>
      </p:sp>
      <p:sp>
        <p:nvSpPr>
          <p:cNvPr id="22546" name="TextBox 90"/>
          <p:cNvSpPr txBox="1">
            <a:spLocks noChangeArrowheads="1"/>
          </p:cNvSpPr>
          <p:nvPr/>
        </p:nvSpPr>
        <p:spPr bwMode="auto">
          <a:xfrm>
            <a:off x="5441950" y="1600200"/>
            <a:ext cx="289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000000"/>
                </a:solidFill>
                <a:latin typeface="+mn-lt"/>
              </a:rPr>
              <a:t>Performance is good when RTT is &lt; </a:t>
            </a:r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~10 </a:t>
            </a:r>
            <a:r>
              <a:rPr lang="en-US" sz="1400" b="1" dirty="0" err="1">
                <a:solidFill>
                  <a:srgbClr val="000000"/>
                </a:solidFill>
                <a:latin typeface="+mn-lt"/>
              </a:rPr>
              <a:t>ms</a:t>
            </a:r>
            <a:endParaRPr lang="en-US" sz="1400" b="1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22547" name="Group 5"/>
          <p:cNvGrpSpPr>
            <a:grpSpLocks/>
          </p:cNvGrpSpPr>
          <p:nvPr/>
        </p:nvGrpSpPr>
        <p:grpSpPr bwMode="auto">
          <a:xfrm>
            <a:off x="3654425" y="2979738"/>
            <a:ext cx="1800225" cy="808037"/>
            <a:chOff x="1134" y="2661"/>
            <a:chExt cx="1134" cy="918"/>
          </a:xfrm>
        </p:grpSpPr>
        <p:sp>
          <p:nvSpPr>
            <p:cNvPr id="5" name="Cloud"/>
            <p:cNvSpPr>
              <a:spLocks noChangeAspect="1" noEditPoints="1" noChangeArrowheads="1"/>
            </p:cNvSpPr>
            <p:nvPr/>
          </p:nvSpPr>
          <p:spPr bwMode="auto">
            <a:xfrm>
              <a:off x="1134" y="2661"/>
              <a:ext cx="1134" cy="918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400">
                <a:latin typeface="+mn-lt"/>
                <a:ea typeface="Arial" pitchFamily="-65" charset="0"/>
                <a:cs typeface="Arial" pitchFamily="-65" charset="0"/>
              </a:endParaRPr>
            </a:p>
          </p:txBody>
        </p:sp>
        <p:grpSp>
          <p:nvGrpSpPr>
            <p:cNvPr id="22559" name="Group 7"/>
            <p:cNvGrpSpPr>
              <a:grpSpLocks/>
            </p:cNvGrpSpPr>
            <p:nvPr/>
          </p:nvGrpSpPr>
          <p:grpSpPr bwMode="auto">
            <a:xfrm>
              <a:off x="1346" y="2838"/>
              <a:ext cx="657" cy="548"/>
              <a:chOff x="200" y="2514"/>
              <a:chExt cx="657" cy="548"/>
            </a:xfrm>
          </p:grpSpPr>
          <p:sp>
            <p:nvSpPr>
              <p:cNvPr id="22560" name="Line 8"/>
              <p:cNvSpPr>
                <a:spLocks noChangeShapeType="1"/>
              </p:cNvSpPr>
              <p:nvPr/>
            </p:nvSpPr>
            <p:spPr bwMode="auto">
              <a:xfrm rot="5400000" flipV="1">
                <a:off x="527" y="2549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22561" name="Object 2"/>
              <p:cNvGraphicFramePr>
                <a:graphicFrameLocks noChangeAspect="1"/>
              </p:cNvGraphicFramePr>
              <p:nvPr/>
            </p:nvGraphicFramePr>
            <p:xfrm>
              <a:off x="200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28" name="Bitmap Image" r:id="rId18" imgW="9142857" imgH="5238095" progId="">
                      <p:embed/>
                    </p:oleObj>
                  </mc:Choice>
                  <mc:Fallback>
                    <p:oleObj name="Bitmap Image" r:id="rId18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562" name="Line 10"/>
              <p:cNvSpPr>
                <a:spLocks noChangeShapeType="1"/>
              </p:cNvSpPr>
              <p:nvPr/>
            </p:nvSpPr>
            <p:spPr bwMode="auto">
              <a:xfrm>
                <a:off x="331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graphicFrame>
            <p:nvGraphicFramePr>
              <p:cNvPr id="22563" name="Object 3"/>
              <p:cNvGraphicFramePr>
                <a:graphicFrameLocks noChangeAspect="1"/>
              </p:cNvGraphicFramePr>
              <p:nvPr/>
            </p:nvGraphicFramePr>
            <p:xfrm>
              <a:off x="200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29" name="Bitmap Image" r:id="rId19" imgW="9142857" imgH="5238095" progId="">
                      <p:embed/>
                    </p:oleObj>
                  </mc:Choice>
                  <mc:Fallback>
                    <p:oleObj name="Bitmap Image" r:id="rId19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64" name="Object 4"/>
              <p:cNvGraphicFramePr>
                <a:graphicFrameLocks noChangeAspect="1"/>
              </p:cNvGraphicFramePr>
              <p:nvPr/>
            </p:nvGraphicFramePr>
            <p:xfrm>
              <a:off x="594" y="2514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30" name="Bitmap Image" r:id="rId20" imgW="9142857" imgH="5238095" progId="">
                      <p:embed/>
                    </p:oleObj>
                  </mc:Choice>
                  <mc:Fallback>
                    <p:oleObj name="Bitmap Image" r:id="rId20" imgW="9142857" imgH="52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514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65" name="Object 5"/>
              <p:cNvGraphicFramePr>
                <a:graphicFrameLocks noChangeAspect="1"/>
              </p:cNvGraphicFramePr>
              <p:nvPr/>
            </p:nvGraphicFramePr>
            <p:xfrm>
              <a:off x="594" y="2856"/>
              <a:ext cx="263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31" name="Bitmap Image" r:id="rId21" imgW="9131300" imgH="5232400" progId="">
                      <p:embed/>
                    </p:oleObj>
                  </mc:Choice>
                  <mc:Fallback>
                    <p:oleObj name="Bitmap Image" r:id="rId21" imgW="9131300" imgH="52324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2856"/>
                            <a:ext cx="263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566" name="Line 14"/>
              <p:cNvSpPr>
                <a:spLocks noChangeShapeType="1"/>
              </p:cNvSpPr>
              <p:nvPr/>
            </p:nvSpPr>
            <p:spPr bwMode="auto">
              <a:xfrm>
                <a:off x="725" y="2717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  <p:sp>
            <p:nvSpPr>
              <p:cNvPr id="22567" name="Line 15"/>
              <p:cNvSpPr>
                <a:spLocks noChangeShapeType="1"/>
              </p:cNvSpPr>
              <p:nvPr/>
            </p:nvSpPr>
            <p:spPr bwMode="auto">
              <a:xfrm rot="5400000" flipV="1">
                <a:off x="527" y="2891"/>
                <a:ext cx="2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+mn-lt"/>
                </a:endParaRPr>
              </a:p>
            </p:txBody>
          </p:sp>
        </p:grpSp>
      </p:grpSp>
      <p:sp>
        <p:nvSpPr>
          <p:cNvPr id="22548" name="TextBox 76"/>
          <p:cNvSpPr txBox="1">
            <a:spLocks noChangeArrowheads="1"/>
          </p:cNvSpPr>
          <p:nvPr/>
        </p:nvSpPr>
        <p:spPr bwMode="auto">
          <a:xfrm>
            <a:off x="2209800" y="1600200"/>
            <a:ext cx="289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000000"/>
                </a:solidFill>
                <a:latin typeface="+mn-lt"/>
              </a:rPr>
              <a:t>Performance is poor when RTT exceeds </a:t>
            </a:r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~10 </a:t>
            </a:r>
            <a:r>
              <a:rPr lang="en-US" sz="1400" b="1" dirty="0" err="1">
                <a:solidFill>
                  <a:srgbClr val="000000"/>
                </a:solidFill>
                <a:latin typeface="+mn-lt"/>
              </a:rPr>
              <a:t>ms</a:t>
            </a:r>
            <a:endParaRPr lang="en-US" sz="14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7929" name="TextBox 77"/>
          <p:cNvSpPr txBox="1">
            <a:spLocks noChangeArrowheads="1"/>
          </p:cNvSpPr>
          <p:nvPr/>
        </p:nvSpPr>
        <p:spPr bwMode="auto">
          <a:xfrm>
            <a:off x="7315200" y="4611688"/>
            <a:ext cx="167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effectLst>
                  <a:outerShdw blurRad="50800" dist="889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Switch with small buffers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 rot="16200000" flipV="1">
            <a:off x="7772400" y="4114800"/>
            <a:ext cx="914400" cy="152400"/>
          </a:xfrm>
          <a:prstGeom prst="straightConnector1">
            <a:avLst/>
          </a:prstGeom>
          <a:ln w="984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55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8564708"/>
              </p:ext>
            </p:extLst>
          </p:nvPr>
        </p:nvGraphicFramePr>
        <p:xfrm>
          <a:off x="4619625" y="3433763"/>
          <a:ext cx="417513" cy="18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2" name="Bitmap Image" r:id="rId23" imgW="9131300" imgH="5232400" progId="">
                  <p:embed/>
                </p:oleObj>
              </mc:Choice>
              <mc:Fallback>
                <p:oleObj name="Bitmap Image" r:id="rId23" imgW="9131300" imgH="5232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9625" y="3433763"/>
                        <a:ext cx="417513" cy="182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Local Testing Will Not Find Everything</a:t>
            </a:r>
            <a:endParaRPr lang="en-US" dirty="0"/>
          </a:p>
        </p:txBody>
      </p:sp>
      <p:sp>
        <p:nvSpPr>
          <p:cNvPr id="78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11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5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2753292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problems?  Soft Network Failures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578600" cy="434498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Soft failures are where basic connectivity functions, but high performance is not possible.</a:t>
            </a:r>
          </a:p>
          <a:p>
            <a:r>
              <a:rPr lang="en-US" dirty="0" smtClean="0"/>
              <a:t>TCP was intentionally designed to hide all transmission errors from the user:</a:t>
            </a:r>
          </a:p>
          <a:p>
            <a:pPr lvl="1"/>
            <a:r>
              <a:rPr lang="en-US" dirty="0" smtClean="0"/>
              <a:t>“As long as the TCPs continue to function properly and the internet system does not become completely partitioned, no transmission errors will affect the users.” (From IEN 129, RFC 716)</a:t>
            </a:r>
          </a:p>
          <a:p>
            <a:r>
              <a:rPr lang="en-US" dirty="0" smtClean="0"/>
              <a:t>Some soft failures only affect high bandwidth long RTT flows.</a:t>
            </a:r>
          </a:p>
          <a:p>
            <a:r>
              <a:rPr lang="en-US" dirty="0" smtClean="0"/>
              <a:t>Hard failures are easy to detect &amp; fix </a:t>
            </a:r>
          </a:p>
          <a:p>
            <a:pPr lvl="1"/>
            <a:r>
              <a:rPr lang="en-US" dirty="0" smtClean="0"/>
              <a:t>soft failures can lie hidden for years!</a:t>
            </a:r>
          </a:p>
          <a:p>
            <a:r>
              <a:rPr lang="en-US" dirty="0" smtClean="0"/>
              <a:t>One network problem can often mask others</a:t>
            </a:r>
          </a:p>
          <a:p>
            <a:r>
              <a:rPr lang="en-US" dirty="0" smtClean="0"/>
              <a:t>Active testing is required to really get a handle on these – you won’t see soft failure behavior via a 5 minute poll of a counter</a:t>
            </a:r>
          </a:p>
          <a:p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12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  <p:pic>
        <p:nvPicPr>
          <p:cNvPr id="8" name="Picture 2" descr="tumblr_mayz1uMDON1re4ne0o1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2077403"/>
            <a:ext cx="1889903" cy="268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567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24333" cy="1143000"/>
          </a:xfrm>
        </p:spPr>
        <p:txBody>
          <a:bodyPr/>
          <a:lstStyle/>
          <a:p>
            <a:r>
              <a:rPr lang="en-US" dirty="0" smtClean="0"/>
              <a:t>Second </a:t>
            </a:r>
            <a:r>
              <a:rPr lang="en-US" dirty="0"/>
              <a:t>star to the right, and straight on till morning</a:t>
            </a:r>
            <a:endParaRPr lang="en-US" dirty="0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6409267" cy="4885267"/>
          </a:xfrm>
        </p:spPr>
        <p:txBody>
          <a:bodyPr>
            <a:normAutofit/>
          </a:bodyPr>
          <a:lstStyle/>
          <a:p>
            <a:r>
              <a:rPr lang="en-US" dirty="0" smtClean="0"/>
              <a:t>Lets dream big - In an ideal world, we need:</a:t>
            </a:r>
          </a:p>
          <a:p>
            <a:pPr lvl="1"/>
            <a:r>
              <a:rPr lang="en-US" dirty="0" smtClean="0"/>
              <a:t>Something that is easily deployed</a:t>
            </a:r>
          </a:p>
          <a:p>
            <a:pPr lvl="1"/>
            <a:r>
              <a:rPr lang="en-US" dirty="0" smtClean="0"/>
              <a:t>Has the ability to test up and down the stack, and always end-to-end</a:t>
            </a:r>
          </a:p>
          <a:p>
            <a:pPr lvl="1"/>
            <a:r>
              <a:rPr lang="en-US" dirty="0" smtClean="0"/>
              <a:t>Features active testing …</a:t>
            </a:r>
          </a:p>
          <a:p>
            <a:pPr lvl="1"/>
            <a:r>
              <a:rPr lang="en-US" dirty="0" smtClean="0"/>
              <a:t>… for many different kinds of metric (most related to TCP behavior)</a:t>
            </a:r>
          </a:p>
          <a:p>
            <a:r>
              <a:rPr lang="en-US" dirty="0" smtClean="0"/>
              <a:t>There are many attempts to build such things, the graveyard has a lot of fresh stones marking the tools that were great and never took off</a:t>
            </a:r>
          </a:p>
          <a:p>
            <a:r>
              <a:rPr lang="en-US" dirty="0" smtClean="0"/>
              <a:t>Maybe the most important item missing from the above list:</a:t>
            </a:r>
          </a:p>
          <a:p>
            <a:pPr lvl="1"/>
            <a:r>
              <a:rPr lang="en-US" dirty="0" smtClean="0"/>
              <a:t>Deployment numbers</a:t>
            </a:r>
          </a:p>
          <a:p>
            <a:r>
              <a:rPr lang="en-US" dirty="0" smtClean="0"/>
              <a:t>The usefulness of a tool of this nature is bound to how many instances there are.  It</a:t>
            </a:r>
            <a:r>
              <a:rPr lang="fr-FR" dirty="0" smtClean="0"/>
              <a:t>’</a:t>
            </a:r>
            <a:r>
              <a:rPr lang="en-US" dirty="0" smtClean="0"/>
              <a:t>s a crappy framework for debugging a world of networks if there are only 5 instances available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13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  <p:pic>
        <p:nvPicPr>
          <p:cNvPr id="2" name="Picture 1" descr="Lemur-self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311" y="1146705"/>
            <a:ext cx="2128661" cy="1596496"/>
          </a:xfrm>
          <a:prstGeom prst="rect">
            <a:avLst/>
          </a:prstGeom>
        </p:spPr>
      </p:pic>
      <p:pic>
        <p:nvPicPr>
          <p:cNvPr id="3" name="Picture 2" descr="BEyUUcXCIAEcrn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311" y="4749799"/>
            <a:ext cx="2115265" cy="1405468"/>
          </a:xfrm>
          <a:prstGeom prst="rect">
            <a:avLst/>
          </a:prstGeom>
        </p:spPr>
      </p:pic>
      <p:pic>
        <p:nvPicPr>
          <p:cNvPr id="4" name="Picture 3" descr="penguin-selfi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64" y="2833298"/>
            <a:ext cx="1797968" cy="1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57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and Motivation</a:t>
            </a:r>
          </a:p>
          <a:p>
            <a:r>
              <a:rPr lang="en-US" dirty="0" smtClean="0"/>
              <a:t>“I wish we had a solution to expedite network performance debugging”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Break out the duct tape and beer</a:t>
            </a:r>
          </a:p>
          <a:p>
            <a:r>
              <a:rPr lang="en-US" dirty="0" err="1" smtClean="0"/>
              <a:t>perfSONAR</a:t>
            </a:r>
            <a:r>
              <a:rPr lang="en-US" dirty="0" smtClean="0"/>
              <a:t> use (theory &amp; practice)</a:t>
            </a:r>
          </a:p>
          <a:p>
            <a:r>
              <a:rPr lang="en-US" dirty="0" smtClean="0"/>
              <a:t>The ESnet use case</a:t>
            </a:r>
          </a:p>
          <a:p>
            <a:r>
              <a:rPr lang="en-US" dirty="0" smtClean="0"/>
              <a:t>Looking forward – </a:t>
            </a:r>
            <a:r>
              <a:rPr lang="en-US" dirty="0" err="1" smtClean="0"/>
              <a:t>perfSONAR</a:t>
            </a:r>
            <a:r>
              <a:rPr lang="en-US" dirty="0" smtClean="0"/>
              <a:t> in 20 years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14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343486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260352"/>
            <a:ext cx="70993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  <a:cs typeface="ＭＳ Ｐゴシック" charset="0"/>
                <a:sym typeface="Wingdings"/>
              </a:rPr>
              <a:t>Network Monitoring</a:t>
            </a:r>
          </a:p>
        </p:txBody>
      </p:sp>
      <p:sp>
        <p:nvSpPr>
          <p:cNvPr id="13313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  <a:buFont typeface="Arial"/>
              <a:buChar char="•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All networks do some form monitoring.  </a:t>
            </a:r>
          </a:p>
          <a:p>
            <a:pPr lvl="1">
              <a:buFont typeface="Arial"/>
              <a:buChar char="•"/>
              <a:defRPr/>
            </a:pPr>
            <a:r>
              <a:rPr lang="en-US" dirty="0" smtClean="0">
                <a:ea typeface="ＭＳ Ｐゴシック" charset="0"/>
                <a:cs typeface="ＭＳ Ｐゴシック" charset="0"/>
                <a:sym typeface="Wingdings"/>
              </a:rPr>
              <a:t>Addresses needs of local staff for understanding state of the network</a:t>
            </a:r>
          </a:p>
          <a:p>
            <a:pPr lvl="2">
              <a:buClrTx/>
              <a:buFont typeface="Courier New"/>
              <a:buChar char="o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Would this information be useful to external users?</a:t>
            </a:r>
          </a:p>
          <a:p>
            <a:pPr lvl="2">
              <a:buClrTx/>
              <a:buFont typeface="Courier New"/>
              <a:buChar char="o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Can these tools function on a multi-domain basis?</a:t>
            </a:r>
          </a:p>
          <a:p>
            <a:pPr>
              <a:buClrTx/>
              <a:buFont typeface="Arial"/>
              <a:buChar char="•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Beyond passive methods, there are active tools.  </a:t>
            </a:r>
          </a:p>
          <a:p>
            <a:pPr lvl="2">
              <a:buClrTx/>
              <a:buFont typeface="Courier New"/>
              <a:buChar char="o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E.g. often we want a ‘throughput’ number.  Can we automate that idea?</a:t>
            </a:r>
          </a:p>
          <a:p>
            <a:pPr lvl="2">
              <a:buClrTx/>
              <a:buFont typeface="Courier New"/>
              <a:buChar char="o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Wouldn’t it be nice to get some sort of plot of performance over the course of a day?  Week?  Year?  Multiple endpoints?</a:t>
            </a:r>
          </a:p>
          <a:p>
            <a:pPr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Where is the “Measurement Middleware”? Something to allow for the easy exchange of metrics that are collected locally, on a global scale?</a:t>
            </a:r>
          </a:p>
          <a:p>
            <a:pPr>
              <a:defRPr/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defRPr/>
            </a:pP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15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3247872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Ghost of </a:t>
            </a:r>
            <a:r>
              <a:rPr lang="en-US" dirty="0" err="1" smtClean="0"/>
              <a:t>perfSONAR</a:t>
            </a:r>
            <a:r>
              <a:rPr lang="en-US" dirty="0" smtClean="0"/>
              <a:t> Past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1800" dirty="0"/>
              <a:t>Internet2 Performance Evaluation and Review Framework (PERF</a:t>
            </a:r>
            <a:r>
              <a:rPr lang="en-US" sz="1800" dirty="0" smtClean="0"/>
              <a:t>) - ~2002</a:t>
            </a:r>
          </a:p>
          <a:p>
            <a:pPr marL="0" indent="0"/>
            <a:endParaRPr lang="en-US" dirty="0" smtClean="0">
              <a:solidFill>
                <a:srgbClr val="FF0000"/>
              </a:solidFill>
            </a:endParaRP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7291540"/>
              </p:ext>
            </p:extLst>
          </p:nvPr>
        </p:nvGraphicFramePr>
        <p:xfrm>
          <a:off x="541867" y="1963210"/>
          <a:ext cx="4191000" cy="2360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Visio" r:id="rId4" imgW="6429240" imgH="3620880" progId="Visio.Drawing.6">
                  <p:embed/>
                </p:oleObj>
              </mc:Choice>
              <mc:Fallback>
                <p:oleObj name="Visio" r:id="rId4" imgW="6429240" imgH="362088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67" y="1963210"/>
                        <a:ext cx="4191000" cy="2360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16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6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4540539"/>
              </p:ext>
            </p:extLst>
          </p:nvPr>
        </p:nvGraphicFramePr>
        <p:xfrm>
          <a:off x="4224866" y="2930494"/>
          <a:ext cx="4709055" cy="3046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Visio" r:id="rId7" imgW="7124040" imgH="4609440" progId="Visio.Drawing.6">
                  <p:embed/>
                </p:oleObj>
              </mc:Choice>
              <mc:Fallback>
                <p:oleObj name="Visio" r:id="rId7" imgW="7124040" imgH="460944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4866" y="2930494"/>
                        <a:ext cx="4709055" cy="3046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386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Ghost of </a:t>
            </a:r>
            <a:r>
              <a:rPr lang="en-US" dirty="0" err="1" smtClean="0"/>
              <a:t>perfSONAR</a:t>
            </a:r>
            <a:r>
              <a:rPr lang="en-US" dirty="0" smtClean="0"/>
              <a:t> Past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Internet2 E2E </a:t>
            </a:r>
            <a:r>
              <a:rPr lang="en-US" dirty="0" err="1" smtClean="0"/>
              <a:t>piPEs</a:t>
            </a:r>
            <a:r>
              <a:rPr lang="en-US" dirty="0"/>
              <a:t> (End-to-End Performance </a:t>
            </a:r>
            <a:r>
              <a:rPr lang="en-US" dirty="0" smtClean="0"/>
              <a:t>Initiatives </a:t>
            </a:r>
            <a:r>
              <a:rPr lang="en-US" dirty="0"/>
              <a:t>Performance Environment System</a:t>
            </a:r>
            <a:r>
              <a:rPr lang="en-US" dirty="0" smtClean="0"/>
              <a:t>) ~2003/2004</a:t>
            </a:r>
            <a:endParaRPr lang="en-US" dirty="0"/>
          </a:p>
          <a:p>
            <a:pPr>
              <a:buFont typeface="Arial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pic>
        <p:nvPicPr>
          <p:cNvPr id="7" name="Picture 11" descr="C:\Documents and Settings\eboyd\My Documents\My Pictures\owamp_mod_Abilene_Labeled_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64" y="2406826"/>
            <a:ext cx="6296836" cy="385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17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2673471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46075"/>
            <a:ext cx="6400800" cy="644525"/>
          </a:xfrm>
        </p:spPr>
        <p:txBody>
          <a:bodyPr/>
          <a:lstStyle/>
          <a:p>
            <a:r>
              <a:rPr lang="en-US" sz="3400" b="1">
                <a:solidFill>
                  <a:schemeClr val="bg1"/>
                </a:solidFill>
              </a:rPr>
              <a:t>Problem: Nobody</a:t>
            </a:r>
            <a:r>
              <a:rPr lang="ja-JP" altLang="en-US" sz="3400" b="1">
                <a:solidFill>
                  <a:schemeClr val="bg1"/>
                </a:solidFill>
                <a:latin typeface="Arial"/>
              </a:rPr>
              <a:t>’</a:t>
            </a:r>
            <a:r>
              <a:rPr lang="en-US" sz="3400" b="1">
                <a:solidFill>
                  <a:schemeClr val="bg1"/>
                </a:solidFill>
              </a:rPr>
              <a:t>s Fault</a:t>
            </a:r>
          </a:p>
        </p:txBody>
      </p:sp>
      <p:sp>
        <p:nvSpPr>
          <p:cNvPr id="985091" name="Oval 3"/>
          <p:cNvSpPr>
            <a:spLocks noChangeArrowheads="1"/>
          </p:cNvSpPr>
          <p:nvPr/>
        </p:nvSpPr>
        <p:spPr bwMode="auto">
          <a:xfrm>
            <a:off x="8726488" y="1411288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33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5092" name="Oval 4"/>
          <p:cNvSpPr>
            <a:spLocks noChangeArrowheads="1"/>
          </p:cNvSpPr>
          <p:nvPr/>
        </p:nvSpPr>
        <p:spPr bwMode="auto">
          <a:xfrm>
            <a:off x="684213" y="2325688"/>
            <a:ext cx="1473200" cy="96837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33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5093" name="Oval 5"/>
          <p:cNvSpPr>
            <a:spLocks noChangeArrowheads="1"/>
          </p:cNvSpPr>
          <p:nvPr/>
        </p:nvSpPr>
        <p:spPr bwMode="auto">
          <a:xfrm>
            <a:off x="160338" y="1571625"/>
            <a:ext cx="1419225" cy="9493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5094" name="Text Box 6"/>
          <p:cNvSpPr txBox="1">
            <a:spLocks noChangeArrowheads="1"/>
          </p:cNvSpPr>
          <p:nvPr/>
        </p:nvSpPr>
        <p:spPr bwMode="auto">
          <a:xfrm>
            <a:off x="373063" y="1808163"/>
            <a:ext cx="10937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Applications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Developer</a:t>
            </a:r>
          </a:p>
        </p:txBody>
      </p:sp>
      <p:grpSp>
        <p:nvGrpSpPr>
          <p:cNvPr id="985095" name="Group 7"/>
          <p:cNvGrpSpPr>
            <a:grpSpLocks/>
          </p:cNvGrpSpPr>
          <p:nvPr/>
        </p:nvGrpSpPr>
        <p:grpSpPr bwMode="auto">
          <a:xfrm>
            <a:off x="373063" y="2822575"/>
            <a:ext cx="1419225" cy="949325"/>
            <a:chOff x="1824" y="1588"/>
            <a:chExt cx="894" cy="598"/>
          </a:xfrm>
        </p:grpSpPr>
        <p:sp>
          <p:nvSpPr>
            <p:cNvPr id="985096" name="Oval 8"/>
            <p:cNvSpPr>
              <a:spLocks noChangeArrowheads="1"/>
            </p:cNvSpPr>
            <p:nvPr/>
          </p:nvSpPr>
          <p:spPr bwMode="auto">
            <a:xfrm>
              <a:off x="1824" y="1588"/>
              <a:ext cx="894" cy="5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85097" name="Text Box 9"/>
            <p:cNvSpPr txBox="1">
              <a:spLocks noChangeArrowheads="1"/>
            </p:cNvSpPr>
            <p:nvPr/>
          </p:nvSpPr>
          <p:spPr bwMode="auto">
            <a:xfrm>
              <a:off x="1901" y="1733"/>
              <a:ext cx="77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solidFill>
                    <a:prstClr val="black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System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solidFill>
                    <a:prstClr val="black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 Administrator</a:t>
              </a:r>
            </a:p>
          </p:txBody>
        </p:sp>
      </p:grpSp>
      <p:grpSp>
        <p:nvGrpSpPr>
          <p:cNvPr id="985098" name="Group 10"/>
          <p:cNvGrpSpPr>
            <a:grpSpLocks/>
          </p:cNvGrpSpPr>
          <p:nvPr/>
        </p:nvGrpSpPr>
        <p:grpSpPr bwMode="auto">
          <a:xfrm>
            <a:off x="1828800" y="2103438"/>
            <a:ext cx="1419225" cy="949325"/>
            <a:chOff x="1824" y="1588"/>
            <a:chExt cx="894" cy="598"/>
          </a:xfrm>
        </p:grpSpPr>
        <p:sp>
          <p:nvSpPr>
            <p:cNvPr id="985099" name="Oval 11"/>
            <p:cNvSpPr>
              <a:spLocks noChangeArrowheads="1"/>
            </p:cNvSpPr>
            <p:nvPr/>
          </p:nvSpPr>
          <p:spPr bwMode="auto">
            <a:xfrm>
              <a:off x="1824" y="1588"/>
              <a:ext cx="894" cy="5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85100" name="Text Box 12"/>
            <p:cNvSpPr txBox="1">
              <a:spLocks noChangeArrowheads="1"/>
            </p:cNvSpPr>
            <p:nvPr/>
          </p:nvSpPr>
          <p:spPr bwMode="auto">
            <a:xfrm>
              <a:off x="1901" y="1733"/>
              <a:ext cx="77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solidFill>
                    <a:prstClr val="black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LAN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solidFill>
                    <a:prstClr val="black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 Administrator</a:t>
              </a:r>
            </a:p>
          </p:txBody>
        </p:sp>
      </p:grpSp>
      <p:grpSp>
        <p:nvGrpSpPr>
          <p:cNvPr id="985101" name="Group 13"/>
          <p:cNvGrpSpPr>
            <a:grpSpLocks/>
          </p:cNvGrpSpPr>
          <p:nvPr/>
        </p:nvGrpSpPr>
        <p:grpSpPr bwMode="auto">
          <a:xfrm>
            <a:off x="2130425" y="3297238"/>
            <a:ext cx="1419225" cy="949325"/>
            <a:chOff x="1824" y="1588"/>
            <a:chExt cx="894" cy="598"/>
          </a:xfrm>
        </p:grpSpPr>
        <p:sp>
          <p:nvSpPr>
            <p:cNvPr id="985102" name="Oval 14"/>
            <p:cNvSpPr>
              <a:spLocks noChangeArrowheads="1"/>
            </p:cNvSpPr>
            <p:nvPr/>
          </p:nvSpPr>
          <p:spPr bwMode="auto">
            <a:xfrm>
              <a:off x="1824" y="1588"/>
              <a:ext cx="894" cy="5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85103" name="Text Box 15"/>
            <p:cNvSpPr txBox="1">
              <a:spLocks noChangeArrowheads="1"/>
            </p:cNvSpPr>
            <p:nvPr/>
          </p:nvSpPr>
          <p:spPr bwMode="auto">
            <a:xfrm>
              <a:off x="1962" y="1733"/>
              <a:ext cx="651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solidFill>
                    <a:prstClr val="black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Campus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solidFill>
                    <a:prstClr val="black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Networking</a:t>
              </a:r>
            </a:p>
          </p:txBody>
        </p:sp>
      </p:grpSp>
      <p:grpSp>
        <p:nvGrpSpPr>
          <p:cNvPr id="985104" name="Group 16"/>
          <p:cNvGrpSpPr>
            <a:grpSpLocks/>
          </p:cNvGrpSpPr>
          <p:nvPr/>
        </p:nvGrpSpPr>
        <p:grpSpPr bwMode="auto">
          <a:xfrm>
            <a:off x="2538413" y="4491038"/>
            <a:ext cx="1419225" cy="949325"/>
            <a:chOff x="1824" y="1588"/>
            <a:chExt cx="894" cy="598"/>
          </a:xfrm>
        </p:grpSpPr>
        <p:sp>
          <p:nvSpPr>
            <p:cNvPr id="985105" name="Oval 17"/>
            <p:cNvSpPr>
              <a:spLocks noChangeArrowheads="1"/>
            </p:cNvSpPr>
            <p:nvPr/>
          </p:nvSpPr>
          <p:spPr bwMode="auto">
            <a:xfrm>
              <a:off x="1824" y="1588"/>
              <a:ext cx="894" cy="5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85106" name="Text Box 18"/>
            <p:cNvSpPr txBox="1">
              <a:spLocks noChangeArrowheads="1"/>
            </p:cNvSpPr>
            <p:nvPr/>
          </p:nvSpPr>
          <p:spPr bwMode="auto">
            <a:xfrm>
              <a:off x="2036" y="1733"/>
              <a:ext cx="5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solidFill>
                    <a:prstClr val="black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Gigapop</a:t>
              </a:r>
            </a:p>
          </p:txBody>
        </p:sp>
      </p:grpSp>
      <p:grpSp>
        <p:nvGrpSpPr>
          <p:cNvPr id="985107" name="Group 19"/>
          <p:cNvGrpSpPr>
            <a:grpSpLocks/>
          </p:cNvGrpSpPr>
          <p:nvPr/>
        </p:nvGrpSpPr>
        <p:grpSpPr bwMode="auto">
          <a:xfrm>
            <a:off x="4981575" y="4491038"/>
            <a:ext cx="1419225" cy="949325"/>
            <a:chOff x="1824" y="1588"/>
            <a:chExt cx="894" cy="598"/>
          </a:xfrm>
        </p:grpSpPr>
        <p:sp>
          <p:nvSpPr>
            <p:cNvPr id="985108" name="Oval 20"/>
            <p:cNvSpPr>
              <a:spLocks noChangeArrowheads="1"/>
            </p:cNvSpPr>
            <p:nvPr/>
          </p:nvSpPr>
          <p:spPr bwMode="auto">
            <a:xfrm>
              <a:off x="1824" y="1588"/>
              <a:ext cx="894" cy="5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85109" name="Text Box 21"/>
            <p:cNvSpPr txBox="1">
              <a:spLocks noChangeArrowheads="1"/>
            </p:cNvSpPr>
            <p:nvPr/>
          </p:nvSpPr>
          <p:spPr bwMode="auto">
            <a:xfrm>
              <a:off x="2036" y="1733"/>
              <a:ext cx="5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solidFill>
                    <a:prstClr val="black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Gigapop</a:t>
              </a:r>
            </a:p>
          </p:txBody>
        </p:sp>
      </p:grpSp>
      <p:grpSp>
        <p:nvGrpSpPr>
          <p:cNvPr id="985110" name="Group 22"/>
          <p:cNvGrpSpPr>
            <a:grpSpLocks/>
          </p:cNvGrpSpPr>
          <p:nvPr/>
        </p:nvGrpSpPr>
        <p:grpSpPr bwMode="auto">
          <a:xfrm>
            <a:off x="3671888" y="5319713"/>
            <a:ext cx="1419225" cy="949325"/>
            <a:chOff x="1824" y="1588"/>
            <a:chExt cx="894" cy="598"/>
          </a:xfrm>
        </p:grpSpPr>
        <p:sp>
          <p:nvSpPr>
            <p:cNvPr id="985111" name="Oval 23"/>
            <p:cNvSpPr>
              <a:spLocks noChangeArrowheads="1"/>
            </p:cNvSpPr>
            <p:nvPr/>
          </p:nvSpPr>
          <p:spPr bwMode="auto">
            <a:xfrm>
              <a:off x="1824" y="1588"/>
              <a:ext cx="894" cy="5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85112" name="Text Box 24"/>
            <p:cNvSpPr txBox="1">
              <a:spLocks noChangeArrowheads="1"/>
            </p:cNvSpPr>
            <p:nvPr/>
          </p:nvSpPr>
          <p:spPr bwMode="auto">
            <a:xfrm>
              <a:off x="2004" y="1733"/>
              <a:ext cx="56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solidFill>
                    <a:prstClr val="black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Backbone</a:t>
              </a:r>
            </a:p>
          </p:txBody>
        </p:sp>
      </p:grpSp>
      <p:grpSp>
        <p:nvGrpSpPr>
          <p:cNvPr id="985113" name="Group 25"/>
          <p:cNvGrpSpPr>
            <a:grpSpLocks/>
          </p:cNvGrpSpPr>
          <p:nvPr/>
        </p:nvGrpSpPr>
        <p:grpSpPr bwMode="auto">
          <a:xfrm>
            <a:off x="5405438" y="3271838"/>
            <a:ext cx="1419225" cy="949325"/>
            <a:chOff x="1824" y="1588"/>
            <a:chExt cx="894" cy="598"/>
          </a:xfrm>
        </p:grpSpPr>
        <p:sp>
          <p:nvSpPr>
            <p:cNvPr id="985114" name="Oval 26"/>
            <p:cNvSpPr>
              <a:spLocks noChangeArrowheads="1"/>
            </p:cNvSpPr>
            <p:nvPr/>
          </p:nvSpPr>
          <p:spPr bwMode="auto">
            <a:xfrm>
              <a:off x="1824" y="1588"/>
              <a:ext cx="894" cy="5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85115" name="Text Box 27"/>
            <p:cNvSpPr txBox="1">
              <a:spLocks noChangeArrowheads="1"/>
            </p:cNvSpPr>
            <p:nvPr/>
          </p:nvSpPr>
          <p:spPr bwMode="auto">
            <a:xfrm>
              <a:off x="1962" y="1733"/>
              <a:ext cx="651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solidFill>
                    <a:prstClr val="black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Campus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solidFill>
                    <a:prstClr val="black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Networking</a:t>
              </a:r>
            </a:p>
          </p:txBody>
        </p:sp>
      </p:grpSp>
      <p:grpSp>
        <p:nvGrpSpPr>
          <p:cNvPr id="985116" name="Group 28"/>
          <p:cNvGrpSpPr>
            <a:grpSpLocks/>
          </p:cNvGrpSpPr>
          <p:nvPr/>
        </p:nvGrpSpPr>
        <p:grpSpPr bwMode="auto">
          <a:xfrm>
            <a:off x="5948363" y="2103438"/>
            <a:ext cx="1419225" cy="949325"/>
            <a:chOff x="1824" y="1588"/>
            <a:chExt cx="894" cy="598"/>
          </a:xfrm>
        </p:grpSpPr>
        <p:sp>
          <p:nvSpPr>
            <p:cNvPr id="985117" name="Oval 29"/>
            <p:cNvSpPr>
              <a:spLocks noChangeArrowheads="1"/>
            </p:cNvSpPr>
            <p:nvPr/>
          </p:nvSpPr>
          <p:spPr bwMode="auto">
            <a:xfrm>
              <a:off x="1824" y="1588"/>
              <a:ext cx="894" cy="5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85118" name="Text Box 30"/>
            <p:cNvSpPr txBox="1">
              <a:spLocks noChangeArrowheads="1"/>
            </p:cNvSpPr>
            <p:nvPr/>
          </p:nvSpPr>
          <p:spPr bwMode="auto">
            <a:xfrm>
              <a:off x="1901" y="1733"/>
              <a:ext cx="77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solidFill>
                    <a:prstClr val="black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LAN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solidFill>
                    <a:prstClr val="black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 Administrator</a:t>
              </a:r>
            </a:p>
          </p:txBody>
        </p:sp>
      </p:grpSp>
      <p:grpSp>
        <p:nvGrpSpPr>
          <p:cNvPr id="985119" name="Group 31"/>
          <p:cNvGrpSpPr>
            <a:grpSpLocks/>
          </p:cNvGrpSpPr>
          <p:nvPr/>
        </p:nvGrpSpPr>
        <p:grpSpPr bwMode="auto">
          <a:xfrm>
            <a:off x="7121525" y="2974975"/>
            <a:ext cx="1419225" cy="949325"/>
            <a:chOff x="1824" y="1588"/>
            <a:chExt cx="894" cy="598"/>
          </a:xfrm>
        </p:grpSpPr>
        <p:sp>
          <p:nvSpPr>
            <p:cNvPr id="985120" name="Oval 32"/>
            <p:cNvSpPr>
              <a:spLocks noChangeArrowheads="1"/>
            </p:cNvSpPr>
            <p:nvPr/>
          </p:nvSpPr>
          <p:spPr bwMode="auto">
            <a:xfrm>
              <a:off x="1824" y="1588"/>
              <a:ext cx="894" cy="5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85121" name="Text Box 33"/>
            <p:cNvSpPr txBox="1">
              <a:spLocks noChangeArrowheads="1"/>
            </p:cNvSpPr>
            <p:nvPr/>
          </p:nvSpPr>
          <p:spPr bwMode="auto">
            <a:xfrm>
              <a:off x="1901" y="1733"/>
              <a:ext cx="77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solidFill>
                    <a:prstClr val="black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System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solidFill>
                    <a:prstClr val="black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 Administrator</a:t>
              </a:r>
            </a:p>
          </p:txBody>
        </p:sp>
      </p:grpSp>
      <p:sp>
        <p:nvSpPr>
          <p:cNvPr id="985122" name="Oval 34"/>
          <p:cNvSpPr>
            <a:spLocks noChangeArrowheads="1"/>
          </p:cNvSpPr>
          <p:nvPr/>
        </p:nvSpPr>
        <p:spPr bwMode="auto">
          <a:xfrm>
            <a:off x="7529513" y="1571625"/>
            <a:ext cx="1419225" cy="9493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5123" name="Text Box 35"/>
          <p:cNvSpPr txBox="1">
            <a:spLocks noChangeArrowheads="1"/>
          </p:cNvSpPr>
          <p:nvPr/>
        </p:nvSpPr>
        <p:spPr bwMode="auto">
          <a:xfrm>
            <a:off x="7742238" y="1808163"/>
            <a:ext cx="10937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Applications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Developer</a:t>
            </a:r>
          </a:p>
        </p:txBody>
      </p:sp>
      <p:sp>
        <p:nvSpPr>
          <p:cNvPr id="985124" name="Line 36"/>
          <p:cNvSpPr>
            <a:spLocks noChangeShapeType="1"/>
          </p:cNvSpPr>
          <p:nvPr/>
        </p:nvSpPr>
        <p:spPr bwMode="auto">
          <a:xfrm>
            <a:off x="931863" y="2520950"/>
            <a:ext cx="44450" cy="3016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5125" name="Line 37"/>
          <p:cNvSpPr>
            <a:spLocks noChangeShapeType="1"/>
          </p:cNvSpPr>
          <p:nvPr/>
        </p:nvSpPr>
        <p:spPr bwMode="auto">
          <a:xfrm flipV="1">
            <a:off x="1579563" y="2822575"/>
            <a:ext cx="371475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5126" name="Line 38"/>
          <p:cNvSpPr>
            <a:spLocks noChangeShapeType="1"/>
          </p:cNvSpPr>
          <p:nvPr/>
        </p:nvSpPr>
        <p:spPr bwMode="auto">
          <a:xfrm>
            <a:off x="2538413" y="3052763"/>
            <a:ext cx="125412" cy="244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5127" name="Line 39"/>
          <p:cNvSpPr>
            <a:spLocks noChangeShapeType="1"/>
          </p:cNvSpPr>
          <p:nvPr/>
        </p:nvSpPr>
        <p:spPr bwMode="auto">
          <a:xfrm>
            <a:off x="2874963" y="4246563"/>
            <a:ext cx="125412" cy="244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5128" name="Line 40"/>
          <p:cNvSpPr>
            <a:spLocks noChangeShapeType="1"/>
          </p:cNvSpPr>
          <p:nvPr/>
        </p:nvSpPr>
        <p:spPr bwMode="auto">
          <a:xfrm>
            <a:off x="3671888" y="5319713"/>
            <a:ext cx="171450" cy="120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5129" name="Line 41"/>
          <p:cNvSpPr>
            <a:spLocks noChangeShapeType="1"/>
          </p:cNvSpPr>
          <p:nvPr/>
        </p:nvSpPr>
        <p:spPr bwMode="auto">
          <a:xfrm flipV="1">
            <a:off x="4854575" y="5202238"/>
            <a:ext cx="236538" cy="238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5130" name="Line 42"/>
          <p:cNvSpPr>
            <a:spLocks noChangeShapeType="1"/>
          </p:cNvSpPr>
          <p:nvPr/>
        </p:nvSpPr>
        <p:spPr bwMode="auto">
          <a:xfrm flipV="1">
            <a:off x="5624513" y="4197350"/>
            <a:ext cx="323850" cy="2936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5131" name="Line 43"/>
          <p:cNvSpPr>
            <a:spLocks noChangeShapeType="1"/>
          </p:cNvSpPr>
          <p:nvPr/>
        </p:nvSpPr>
        <p:spPr bwMode="auto">
          <a:xfrm flipV="1">
            <a:off x="6400800" y="3052763"/>
            <a:ext cx="257175" cy="244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5132" name="Line 44"/>
          <p:cNvSpPr>
            <a:spLocks noChangeShapeType="1"/>
          </p:cNvSpPr>
          <p:nvPr/>
        </p:nvSpPr>
        <p:spPr bwMode="auto">
          <a:xfrm>
            <a:off x="7121525" y="2974975"/>
            <a:ext cx="246063" cy="777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5133" name="Line 45"/>
          <p:cNvSpPr>
            <a:spLocks noChangeShapeType="1"/>
          </p:cNvSpPr>
          <p:nvPr/>
        </p:nvSpPr>
        <p:spPr bwMode="auto">
          <a:xfrm flipV="1">
            <a:off x="7945438" y="2520950"/>
            <a:ext cx="168275" cy="454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5134" name="Text Box 46"/>
          <p:cNvSpPr txBox="1">
            <a:spLocks noChangeArrowheads="1"/>
          </p:cNvSpPr>
          <p:nvPr/>
        </p:nvSpPr>
        <p:spPr bwMode="auto">
          <a:xfrm>
            <a:off x="61913" y="5026025"/>
            <a:ext cx="335121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How do you solve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a problem along a path?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4F81BD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Everyone says it 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4F81BD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working fine!</a:t>
            </a:r>
          </a:p>
        </p:txBody>
      </p:sp>
      <p:sp>
        <p:nvSpPr>
          <p:cNvPr id="985135" name="Text Box 47"/>
          <p:cNvSpPr txBox="1">
            <a:spLocks noChangeArrowheads="1"/>
          </p:cNvSpPr>
          <p:nvPr/>
        </p:nvSpPr>
        <p:spPr bwMode="auto">
          <a:xfrm>
            <a:off x="1603375" y="1085850"/>
            <a:ext cx="2568575" cy="971550"/>
          </a:xfrm>
          <a:prstGeom prst="rect">
            <a:avLst/>
          </a:prstGeom>
          <a:solidFill>
            <a:srgbClr val="FFFFFF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Hey, this is not working right!</a:t>
            </a:r>
          </a:p>
        </p:txBody>
      </p:sp>
      <p:sp>
        <p:nvSpPr>
          <p:cNvPr id="985136" name="Line 48"/>
          <p:cNvSpPr>
            <a:spLocks noChangeShapeType="1"/>
          </p:cNvSpPr>
          <p:nvPr/>
        </p:nvSpPr>
        <p:spPr bwMode="auto">
          <a:xfrm flipH="1">
            <a:off x="1181100" y="1571625"/>
            <a:ext cx="422275" cy="236538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5137" name="Text Box 49"/>
          <p:cNvSpPr txBox="1">
            <a:spLocks noChangeArrowheads="1"/>
          </p:cNvSpPr>
          <p:nvPr/>
        </p:nvSpPr>
        <p:spPr bwMode="auto">
          <a:xfrm>
            <a:off x="495300" y="4044950"/>
            <a:ext cx="1524000" cy="606425"/>
          </a:xfrm>
          <a:prstGeom prst="rect">
            <a:avLst/>
          </a:prstGeom>
          <a:solidFill>
            <a:srgbClr val="FFFFFF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The computer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Is working OK</a:t>
            </a:r>
          </a:p>
        </p:txBody>
      </p:sp>
      <p:sp>
        <p:nvSpPr>
          <p:cNvPr id="985138" name="Line 50"/>
          <p:cNvSpPr>
            <a:spLocks noChangeShapeType="1"/>
          </p:cNvSpPr>
          <p:nvPr/>
        </p:nvSpPr>
        <p:spPr bwMode="auto">
          <a:xfrm flipH="1" flipV="1">
            <a:off x="1181100" y="3570288"/>
            <a:ext cx="166688" cy="47466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985139" name="Group 51"/>
          <p:cNvGrpSpPr>
            <a:grpSpLocks/>
          </p:cNvGrpSpPr>
          <p:nvPr/>
        </p:nvGrpSpPr>
        <p:grpSpPr bwMode="auto">
          <a:xfrm>
            <a:off x="3000375" y="2244725"/>
            <a:ext cx="2557463" cy="606425"/>
            <a:chOff x="744" y="757"/>
            <a:chExt cx="1759" cy="382"/>
          </a:xfrm>
        </p:grpSpPr>
        <p:sp>
          <p:nvSpPr>
            <p:cNvPr id="985140" name="Text Box 52"/>
            <p:cNvSpPr txBox="1">
              <a:spLocks noChangeArrowheads="1"/>
            </p:cNvSpPr>
            <p:nvPr/>
          </p:nvSpPr>
          <p:spPr bwMode="auto">
            <a:xfrm>
              <a:off x="1129" y="757"/>
              <a:ext cx="1374" cy="22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solidFill>
                    <a:prstClr val="black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Talk to the other guys</a:t>
              </a:r>
            </a:p>
          </p:txBody>
        </p:sp>
        <p:sp>
          <p:nvSpPr>
            <p:cNvPr id="985141" name="Line 53"/>
            <p:cNvSpPr>
              <a:spLocks noChangeShapeType="1"/>
            </p:cNvSpPr>
            <p:nvPr/>
          </p:nvSpPr>
          <p:spPr bwMode="auto">
            <a:xfrm flipH="1">
              <a:off x="744" y="990"/>
              <a:ext cx="385" cy="149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985142" name="Group 54"/>
          <p:cNvGrpSpPr>
            <a:grpSpLocks/>
          </p:cNvGrpSpPr>
          <p:nvPr/>
        </p:nvGrpSpPr>
        <p:grpSpPr bwMode="auto">
          <a:xfrm>
            <a:off x="2874963" y="2901950"/>
            <a:ext cx="1912937" cy="606425"/>
            <a:chOff x="744" y="757"/>
            <a:chExt cx="1205" cy="382"/>
          </a:xfrm>
        </p:grpSpPr>
        <p:sp>
          <p:nvSpPr>
            <p:cNvPr id="985143" name="Text Box 55"/>
            <p:cNvSpPr txBox="1">
              <a:spLocks noChangeArrowheads="1"/>
            </p:cNvSpPr>
            <p:nvPr/>
          </p:nvSpPr>
          <p:spPr bwMode="auto">
            <a:xfrm>
              <a:off x="1129" y="757"/>
              <a:ext cx="820" cy="382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solidFill>
                    <a:prstClr val="black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Everything is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solidFill>
                    <a:prstClr val="black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AOK</a:t>
              </a:r>
            </a:p>
          </p:txBody>
        </p:sp>
        <p:sp>
          <p:nvSpPr>
            <p:cNvPr id="985144" name="Line 56"/>
            <p:cNvSpPr>
              <a:spLocks noChangeShapeType="1"/>
            </p:cNvSpPr>
            <p:nvPr/>
          </p:nvSpPr>
          <p:spPr bwMode="auto">
            <a:xfrm flipH="1">
              <a:off x="744" y="990"/>
              <a:ext cx="385" cy="149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985145" name="Group 57"/>
          <p:cNvGrpSpPr>
            <a:grpSpLocks/>
          </p:cNvGrpSpPr>
          <p:nvPr/>
        </p:nvGrpSpPr>
        <p:grpSpPr bwMode="auto">
          <a:xfrm>
            <a:off x="3265488" y="4044950"/>
            <a:ext cx="1716087" cy="606425"/>
            <a:chOff x="744" y="757"/>
            <a:chExt cx="1081" cy="382"/>
          </a:xfrm>
        </p:grpSpPr>
        <p:sp>
          <p:nvSpPr>
            <p:cNvPr id="985146" name="Text Box 58"/>
            <p:cNvSpPr txBox="1">
              <a:spLocks noChangeArrowheads="1"/>
            </p:cNvSpPr>
            <p:nvPr/>
          </p:nvSpPr>
          <p:spPr bwMode="auto">
            <a:xfrm>
              <a:off x="1129" y="757"/>
              <a:ext cx="696" cy="382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solidFill>
                    <a:prstClr val="black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No other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solidFill>
                    <a:prstClr val="black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complaints</a:t>
              </a:r>
            </a:p>
          </p:txBody>
        </p:sp>
        <p:sp>
          <p:nvSpPr>
            <p:cNvPr id="985147" name="Line 59"/>
            <p:cNvSpPr>
              <a:spLocks noChangeShapeType="1"/>
            </p:cNvSpPr>
            <p:nvPr/>
          </p:nvSpPr>
          <p:spPr bwMode="auto">
            <a:xfrm flipH="1">
              <a:off x="744" y="990"/>
              <a:ext cx="385" cy="149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985148" name="Text Box 60"/>
          <p:cNvSpPr txBox="1">
            <a:spLocks noChangeArrowheads="1"/>
          </p:cNvSpPr>
          <p:nvPr/>
        </p:nvSpPr>
        <p:spPr bwMode="auto">
          <a:xfrm>
            <a:off x="5087938" y="6140450"/>
            <a:ext cx="2609850" cy="361950"/>
          </a:xfrm>
          <a:prstGeom prst="rect">
            <a:avLst/>
          </a:prstGeom>
          <a:solidFill>
            <a:srgbClr val="FFFFFF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The network is lightly loaded</a:t>
            </a:r>
          </a:p>
        </p:txBody>
      </p:sp>
      <p:sp>
        <p:nvSpPr>
          <p:cNvPr id="985149" name="Line 61"/>
          <p:cNvSpPr>
            <a:spLocks noChangeShapeType="1"/>
          </p:cNvSpPr>
          <p:nvPr/>
        </p:nvSpPr>
        <p:spPr bwMode="auto">
          <a:xfrm flipH="1" flipV="1">
            <a:off x="4478338" y="5854700"/>
            <a:ext cx="609600" cy="414338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5150" name="Text Box 62"/>
          <p:cNvSpPr txBox="1">
            <a:spLocks noChangeArrowheads="1"/>
          </p:cNvSpPr>
          <p:nvPr/>
        </p:nvSpPr>
        <p:spPr bwMode="auto">
          <a:xfrm>
            <a:off x="6496050" y="4484688"/>
            <a:ext cx="1274763" cy="606425"/>
          </a:xfrm>
          <a:prstGeom prst="rect">
            <a:avLst/>
          </a:prstGeom>
          <a:solidFill>
            <a:srgbClr val="FFFFFF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All the lights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are green</a:t>
            </a:r>
          </a:p>
        </p:txBody>
      </p:sp>
      <p:sp>
        <p:nvSpPr>
          <p:cNvPr id="985151" name="Line 63"/>
          <p:cNvSpPr>
            <a:spLocks noChangeShapeType="1"/>
          </p:cNvSpPr>
          <p:nvPr/>
        </p:nvSpPr>
        <p:spPr bwMode="auto">
          <a:xfrm flipH="1" flipV="1">
            <a:off x="6232525" y="4044950"/>
            <a:ext cx="425450" cy="439738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5152" name="Text Box 64"/>
          <p:cNvSpPr txBox="1">
            <a:spLocks noChangeArrowheads="1"/>
          </p:cNvSpPr>
          <p:nvPr/>
        </p:nvSpPr>
        <p:spPr bwMode="auto">
          <a:xfrm>
            <a:off x="6272213" y="5272088"/>
            <a:ext cx="1543050" cy="606425"/>
          </a:xfrm>
          <a:prstGeom prst="rect">
            <a:avLst/>
          </a:prstGeom>
          <a:solidFill>
            <a:srgbClr val="FFFFFF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We don</a:t>
            </a:r>
            <a:r>
              <a:rPr lang="ja-JP" altLang="en-US" sz="1600">
                <a:solidFill>
                  <a:prstClr val="black"/>
                </a:solidFill>
                <a:latin typeface="Arial"/>
                <a:ea typeface="ＭＳ Ｐゴシック"/>
                <a:cs typeface="ＭＳ Ｐゴシック" charset="-128"/>
              </a:rPr>
              <a:t>’</a:t>
            </a:r>
            <a:r>
              <a:rPr lang="en-US" sz="160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t see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anything wrong</a:t>
            </a:r>
          </a:p>
        </p:txBody>
      </p:sp>
      <p:sp>
        <p:nvSpPr>
          <p:cNvPr id="985153" name="Line 65"/>
          <p:cNvSpPr>
            <a:spLocks noChangeShapeType="1"/>
          </p:cNvSpPr>
          <p:nvPr/>
        </p:nvSpPr>
        <p:spPr bwMode="auto">
          <a:xfrm flipH="1" flipV="1">
            <a:off x="5975350" y="5202238"/>
            <a:ext cx="296863" cy="34766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5154" name="Text Box 66"/>
          <p:cNvSpPr txBox="1">
            <a:spLocks noChangeArrowheads="1"/>
          </p:cNvSpPr>
          <p:nvPr/>
        </p:nvSpPr>
        <p:spPr bwMode="auto">
          <a:xfrm>
            <a:off x="7997825" y="4197350"/>
            <a:ext cx="1085850" cy="361950"/>
          </a:xfrm>
          <a:prstGeom prst="rect">
            <a:avLst/>
          </a:prstGeom>
          <a:solidFill>
            <a:srgbClr val="FFFFFF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Looks fine</a:t>
            </a:r>
          </a:p>
        </p:txBody>
      </p:sp>
      <p:sp>
        <p:nvSpPr>
          <p:cNvPr id="985155" name="Line 67"/>
          <p:cNvSpPr>
            <a:spLocks noChangeShapeType="1"/>
          </p:cNvSpPr>
          <p:nvPr/>
        </p:nvSpPr>
        <p:spPr bwMode="auto">
          <a:xfrm flipH="1" flipV="1">
            <a:off x="7932738" y="3771900"/>
            <a:ext cx="536575" cy="44926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5156" name="Text Box 68"/>
          <p:cNvSpPr txBox="1">
            <a:spLocks noChangeArrowheads="1"/>
          </p:cNvSpPr>
          <p:nvPr/>
        </p:nvSpPr>
        <p:spPr bwMode="auto">
          <a:xfrm>
            <a:off x="6319838" y="1201738"/>
            <a:ext cx="1239837" cy="606425"/>
          </a:xfrm>
          <a:prstGeom prst="rect">
            <a:avLst/>
          </a:prstGeom>
          <a:solidFill>
            <a:srgbClr val="FFFFFF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Others are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getting in ok</a:t>
            </a:r>
          </a:p>
        </p:txBody>
      </p:sp>
      <p:sp>
        <p:nvSpPr>
          <p:cNvPr id="985157" name="Line 69"/>
          <p:cNvSpPr>
            <a:spLocks noChangeShapeType="1"/>
          </p:cNvSpPr>
          <p:nvPr/>
        </p:nvSpPr>
        <p:spPr bwMode="auto">
          <a:xfrm>
            <a:off x="7559675" y="1452563"/>
            <a:ext cx="554038" cy="3286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5158" name="Text Box 70"/>
          <p:cNvSpPr txBox="1">
            <a:spLocks noChangeArrowheads="1"/>
          </p:cNvSpPr>
          <p:nvPr/>
        </p:nvSpPr>
        <p:spPr bwMode="auto">
          <a:xfrm>
            <a:off x="4303713" y="1730375"/>
            <a:ext cx="1566862" cy="361950"/>
          </a:xfrm>
          <a:prstGeom prst="rect">
            <a:avLst/>
          </a:prstGeom>
          <a:solidFill>
            <a:srgbClr val="FFFFFF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Not our problem</a:t>
            </a:r>
          </a:p>
        </p:txBody>
      </p:sp>
      <p:sp>
        <p:nvSpPr>
          <p:cNvPr id="985159" name="Line 71"/>
          <p:cNvSpPr>
            <a:spLocks noChangeShapeType="1"/>
          </p:cNvSpPr>
          <p:nvPr/>
        </p:nvSpPr>
        <p:spPr bwMode="auto">
          <a:xfrm>
            <a:off x="5870575" y="1952625"/>
            <a:ext cx="530225" cy="3810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57976" y="-4826"/>
            <a:ext cx="3272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Courtesy of E. Boyd @ Internet2</a:t>
            </a:r>
            <a:endParaRPr lang="en-US" sz="1200" b="1" dirty="0">
              <a:solidFill>
                <a:srgbClr val="FF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6475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Suddenly – the plot thickened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GEANT2/JRA1 Framework Layers (~2004)</a:t>
            </a:r>
            <a:endParaRPr lang="en-US" dirty="0"/>
          </a:p>
          <a:p>
            <a:pPr>
              <a:buFont typeface="Arial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735995"/>
              </p:ext>
            </p:extLst>
          </p:nvPr>
        </p:nvGraphicFramePr>
        <p:xfrm>
          <a:off x="1196975" y="1739900"/>
          <a:ext cx="7489825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Visio" r:id="rId4" imgW="5910986" imgH="3638702" progId="Visio.Drawing.6">
                  <p:embed/>
                </p:oleObj>
              </mc:Choice>
              <mc:Fallback>
                <p:oleObj name="Visio" r:id="rId4" imgW="5910986" imgH="3638702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6975" y="1739900"/>
                        <a:ext cx="7489825" cy="461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19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6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1726037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2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  <p:pic>
        <p:nvPicPr>
          <p:cNvPr id="8" name="Picture 7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699" y="935567"/>
            <a:ext cx="4135967" cy="491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03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7787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And other </a:t>
            </a:r>
            <a:r>
              <a:rPr lang="en-US" strike="sngStrike" dirty="0" smtClean="0"/>
              <a:t>smart</a:t>
            </a:r>
            <a:r>
              <a:rPr lang="en-US" dirty="0" smtClean="0"/>
              <a:t> people were thinking about 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39370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Global Grid Forum (~2003)</a:t>
            </a:r>
          </a:p>
          <a:p>
            <a:pPr lvl="1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Hierarchy of Network Performance </a:t>
            </a:r>
            <a:r>
              <a:rPr lang="en-US" dirty="0" smtClean="0">
                <a:solidFill>
                  <a:srgbClr val="000000"/>
                </a:solidFill>
              </a:rPr>
              <a:t>Characteristics</a:t>
            </a:r>
          </a:p>
          <a:p>
            <a:pPr lvl="2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hlinkClick r:id="rId3"/>
              </a:rPr>
              <a:t>http://www.ogf.org/documents/GFD.23.</a:t>
            </a:r>
            <a:r>
              <a:rPr lang="en-US" dirty="0" smtClean="0">
                <a:solidFill>
                  <a:srgbClr val="000000"/>
                </a:solidFill>
                <a:hlinkClick r:id="rId3"/>
              </a:rPr>
              <a:t>pdf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Request Schema Requirements and Sample </a:t>
            </a:r>
            <a:r>
              <a:rPr lang="en-US" dirty="0" smtClean="0">
                <a:solidFill>
                  <a:srgbClr val="000000"/>
                </a:solidFill>
              </a:rPr>
              <a:t>Implementation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Report Schema Requirements and Sample Implementation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pic>
        <p:nvPicPr>
          <p:cNvPr id="4" name="Picture 3" descr="Screen Shot 2014-04-21 at 1.5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03" y="1417638"/>
            <a:ext cx="4783374" cy="4445000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20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5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3393333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Revisionist History of </a:t>
            </a:r>
            <a:r>
              <a:rPr lang="en-US" sz="4000" dirty="0" err="1" smtClean="0"/>
              <a:t>perfSONAR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58046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~2004</a:t>
            </a:r>
          </a:p>
          <a:p>
            <a:pPr lvl="1"/>
            <a:r>
              <a:rPr lang="en-US" dirty="0" smtClean="0"/>
              <a:t>GN2/JRA1 + Internet2 </a:t>
            </a:r>
            <a:r>
              <a:rPr lang="en-US" dirty="0" err="1" smtClean="0"/>
              <a:t>piPEs</a:t>
            </a:r>
            <a:r>
              <a:rPr lang="en-US" dirty="0" smtClean="0"/>
              <a:t>/AMI + ESnet Science Support + GGF/OGF Metrics work = </a:t>
            </a:r>
            <a:r>
              <a:rPr lang="en-US" dirty="0" err="1" smtClean="0"/>
              <a:t>perfSONAR</a:t>
            </a:r>
            <a:endParaRPr lang="en-US" dirty="0" smtClean="0"/>
          </a:p>
          <a:p>
            <a:pPr lvl="1"/>
            <a:r>
              <a:rPr lang="en-US" dirty="0" smtClean="0"/>
              <a:t>First real software was a ‘Measurement Archive’ that read RRD files (e.g. from MRTG)</a:t>
            </a:r>
          </a:p>
          <a:p>
            <a:pPr lvl="1"/>
            <a:r>
              <a:rPr lang="en-US" dirty="0" smtClean="0"/>
              <a:t>Purpose was to share measurements in a uniform and standard way – we don’t want to re-invent the measurement wheel.  </a:t>
            </a:r>
          </a:p>
          <a:p>
            <a:pPr lvl="1"/>
            <a:r>
              <a:rPr lang="en-US" dirty="0" smtClean="0"/>
              <a:t>Lots of other infrastructure planned and implemented (visualization, infrastructure, support of other metrics)</a:t>
            </a:r>
          </a:p>
          <a:p>
            <a:r>
              <a:rPr lang="en-US" dirty="0" smtClean="0"/>
              <a:t>~2007</a:t>
            </a:r>
          </a:p>
          <a:p>
            <a:pPr lvl="1"/>
            <a:r>
              <a:rPr lang="en-US" dirty="0" smtClean="0"/>
              <a:t>Listening to many communities can sometimes mean many paths.  </a:t>
            </a:r>
            <a:r>
              <a:rPr lang="en-US" dirty="0" err="1" smtClean="0"/>
              <a:t>perfSONAR</a:t>
            </a:r>
            <a:r>
              <a:rPr lang="en-US" dirty="0" smtClean="0"/>
              <a:t> splits into two implementations to meet the needs of operations teams in different parts of the world.  </a:t>
            </a:r>
          </a:p>
          <a:p>
            <a:r>
              <a:rPr lang="en-US" dirty="0" smtClean="0"/>
              <a:t>~2009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NPToolkit</a:t>
            </a:r>
            <a:r>
              <a:rPr lang="en-US" dirty="0" smtClean="0"/>
              <a:t> (grand relation of the current </a:t>
            </a:r>
            <a:r>
              <a:rPr lang="en-US" dirty="0" err="1" smtClean="0"/>
              <a:t>perfSONAR</a:t>
            </a:r>
            <a:r>
              <a:rPr lang="en-US" dirty="0" smtClean="0"/>
              <a:t> Toolkit) is launched.  Ready to rock tools on a </a:t>
            </a:r>
            <a:r>
              <a:rPr lang="en-US" dirty="0" err="1" smtClean="0"/>
              <a:t>LiveCD</a:t>
            </a:r>
            <a:r>
              <a:rPr lang="en-US" dirty="0" smtClean="0"/>
              <a:t> or a complete Linux </a:t>
            </a:r>
            <a:r>
              <a:rPr lang="en-US" dirty="0" err="1" smtClean="0"/>
              <a:t>distro</a:t>
            </a:r>
            <a:r>
              <a:rPr lang="en-US" dirty="0" smtClean="0"/>
              <a:t>.  Now there are </a:t>
            </a:r>
            <a:r>
              <a:rPr lang="en-US" strike="sngStrike" dirty="0" smtClean="0"/>
              <a:t>no more</a:t>
            </a:r>
            <a:r>
              <a:rPr lang="en-US" dirty="0" smtClean="0"/>
              <a:t> minimal deployment excuses</a:t>
            </a:r>
          </a:p>
          <a:p>
            <a:r>
              <a:rPr lang="en-US" dirty="0" smtClean="0"/>
              <a:t>~2013</a:t>
            </a:r>
          </a:p>
          <a:p>
            <a:pPr lvl="1"/>
            <a:r>
              <a:rPr lang="en-US" dirty="0" err="1" smtClean="0"/>
              <a:t>perfSONAR</a:t>
            </a:r>
            <a:r>
              <a:rPr lang="en-US" dirty="0" smtClean="0"/>
              <a:t> passes 1000 public deployments.  The number could me much higher for private use cases.  </a:t>
            </a:r>
          </a:p>
          <a:p>
            <a:r>
              <a:rPr lang="en-US" dirty="0" smtClean="0"/>
              <a:t>Present Day</a:t>
            </a:r>
          </a:p>
          <a:p>
            <a:pPr lvl="1"/>
            <a:r>
              <a:rPr lang="en-US" dirty="0" smtClean="0"/>
              <a:t>~1250 deployments, most running the latest release</a:t>
            </a:r>
          </a:p>
          <a:p>
            <a:pPr lvl="1"/>
            <a:r>
              <a:rPr lang="en-US" dirty="0" smtClean="0"/>
              <a:t>Reboot on the relationship of </a:t>
            </a:r>
            <a:r>
              <a:rPr lang="en-US" dirty="0" err="1" smtClean="0"/>
              <a:t>perfSONAR</a:t>
            </a:r>
            <a:r>
              <a:rPr lang="en-US" dirty="0" smtClean="0"/>
              <a:t> partners, the addition of Indiana University, and a </a:t>
            </a:r>
            <a:r>
              <a:rPr lang="en-US" dirty="0"/>
              <a:t>new roadmap: </a:t>
            </a:r>
            <a:r>
              <a:rPr lang="en-US" dirty="0">
                <a:hlinkClick r:id="rId2"/>
              </a:rPr>
              <a:t>http://www.perfsonar.net/project-information/project-roadmap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21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195219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Hype Curve?</a:t>
            </a:r>
            <a:endParaRPr lang="en-US" dirty="0"/>
          </a:p>
        </p:txBody>
      </p:sp>
      <p:pic>
        <p:nvPicPr>
          <p:cNvPr id="3" name="Picture 2" descr="Screen Shot 2014-04-28 at 1.48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66" y="1417638"/>
            <a:ext cx="6704662" cy="4550833"/>
          </a:xfrm>
          <a:prstGeom prst="rect">
            <a:avLst/>
          </a:prstGeom>
        </p:spPr>
      </p:pic>
      <p:pic>
        <p:nvPicPr>
          <p:cNvPr id="6" name="Picture 5" descr="pS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39" y="3287183"/>
            <a:ext cx="314879" cy="24870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174618" y="3287183"/>
            <a:ext cx="296332" cy="2987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22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5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1044846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Deployment Trends</a:t>
            </a:r>
            <a:endParaRPr lang="en-US" dirty="0"/>
          </a:p>
        </p:txBody>
      </p:sp>
      <p:pic>
        <p:nvPicPr>
          <p:cNvPr id="3" name="Picture 2" descr="20141204-pSDeployments-Po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346051"/>
            <a:ext cx="8178800" cy="4634787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23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1472920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Deployment Trends</a:t>
            </a:r>
            <a:endParaRPr lang="en-US" dirty="0"/>
          </a:p>
        </p:txBody>
      </p:sp>
      <p:pic>
        <p:nvPicPr>
          <p:cNvPr id="3" name="Picture 2" descr="20141204-DeploymentTre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3" y="1097667"/>
            <a:ext cx="7683785" cy="4989868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24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1134366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and Motivation</a:t>
            </a:r>
          </a:p>
          <a:p>
            <a:r>
              <a:rPr lang="en-US" dirty="0" smtClean="0"/>
              <a:t>“I wish we had a solution to expedite network performance debugging”</a:t>
            </a:r>
          </a:p>
          <a:p>
            <a:r>
              <a:rPr lang="en-US" dirty="0" smtClean="0"/>
              <a:t>Break out the duct tape and beer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perfSONAR</a:t>
            </a:r>
            <a:r>
              <a:rPr lang="en-US" dirty="0" smtClean="0">
                <a:solidFill>
                  <a:srgbClr val="FF0000"/>
                </a:solidFill>
              </a:rPr>
              <a:t> use (theory &amp; practice)</a:t>
            </a:r>
          </a:p>
          <a:p>
            <a:r>
              <a:rPr lang="en-US" dirty="0" smtClean="0"/>
              <a:t>The ESnet use case</a:t>
            </a:r>
          </a:p>
          <a:p>
            <a:r>
              <a:rPr lang="en-US" dirty="0" smtClean="0"/>
              <a:t>Looking forward – </a:t>
            </a:r>
            <a:r>
              <a:rPr lang="en-US" dirty="0" err="1" smtClean="0"/>
              <a:t>perfSONAR</a:t>
            </a:r>
            <a:r>
              <a:rPr lang="en-US" dirty="0" smtClean="0"/>
              <a:t> in 20 years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25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1468920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 </a:t>
            </a:r>
            <a:r>
              <a:rPr lang="en-US" sz="4000" dirty="0" err="1" smtClean="0"/>
              <a:t>perfSONAR</a:t>
            </a:r>
            <a:r>
              <a:rPr lang="en-US" sz="4000" dirty="0" smtClean="0"/>
              <a:t> Solution (Theoretical)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the core, </a:t>
            </a:r>
            <a:r>
              <a:rPr lang="en-US" dirty="0" err="1" smtClean="0"/>
              <a:t>perfSONAR</a:t>
            </a:r>
            <a:r>
              <a:rPr lang="en-US" dirty="0" smtClean="0"/>
              <a:t> was designed to:</a:t>
            </a:r>
          </a:p>
          <a:p>
            <a:pPr lvl="1"/>
            <a:r>
              <a:rPr lang="en-US" dirty="0" smtClean="0"/>
              <a:t>Work across the boundaries of a domain</a:t>
            </a:r>
          </a:p>
          <a:p>
            <a:pPr lvl="1"/>
            <a:r>
              <a:rPr lang="en-US" dirty="0" smtClean="0"/>
              <a:t>Find the problems that traditional tools couldn’t</a:t>
            </a:r>
          </a:p>
          <a:p>
            <a:pPr lvl="1"/>
            <a:r>
              <a:rPr lang="en-US" dirty="0" smtClean="0"/>
              <a:t>Improve the outcomes for network use cases</a:t>
            </a:r>
          </a:p>
          <a:p>
            <a:r>
              <a:rPr lang="en-US" dirty="0" smtClean="0"/>
              <a:t>Conceptually, a single </a:t>
            </a:r>
            <a:r>
              <a:rPr lang="en-US" dirty="0" err="1" smtClean="0"/>
              <a:t>perfSONAR</a:t>
            </a:r>
            <a:r>
              <a:rPr lang="en-US" dirty="0" smtClean="0"/>
              <a:t> node can be used for inter and intra network use cases: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26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  <p:pic>
        <p:nvPicPr>
          <p:cNvPr id="4" name="Picture 3" descr="20140904-About-pS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4" y="3060700"/>
            <a:ext cx="61722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4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 </a:t>
            </a:r>
            <a:r>
              <a:rPr lang="en-US" sz="4000" dirty="0" err="1" smtClean="0"/>
              <a:t>perfSONAR</a:t>
            </a:r>
            <a:r>
              <a:rPr lang="en-US" sz="4000" dirty="0" smtClean="0"/>
              <a:t> Solution (Theoretical)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Finding problems along the end to end path remains the single most compelling use case.</a:t>
            </a:r>
          </a:p>
          <a:p>
            <a:r>
              <a:rPr lang="en-US" dirty="0" smtClean="0"/>
              <a:t>Because there are more than a 1000 instances, many paths are fully covered and thus problems can be ( and are being ) solved frequently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 descr="6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13621"/>
            <a:ext cx="3544497" cy="1714248"/>
          </a:xfrm>
          <a:prstGeom prst="rect">
            <a:avLst/>
          </a:prstGeom>
        </p:spPr>
      </p:pic>
      <p:pic>
        <p:nvPicPr>
          <p:cNvPr id="8" name="Picture 7" descr="7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67" y="3870745"/>
            <a:ext cx="4919133" cy="2987255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27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3426876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 </a:t>
            </a:r>
            <a:r>
              <a:rPr lang="en-US" sz="4000" dirty="0" err="1" smtClean="0"/>
              <a:t>perfSONAR</a:t>
            </a:r>
            <a:r>
              <a:rPr lang="en-US" sz="4000" dirty="0" smtClean="0"/>
              <a:t> Solution (Theoretical)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Each toolkit node has the tooling to:</a:t>
            </a:r>
          </a:p>
          <a:p>
            <a:pPr lvl="1"/>
            <a:r>
              <a:rPr lang="en-US" dirty="0" smtClean="0"/>
              <a:t>Manage normal </a:t>
            </a:r>
            <a:r>
              <a:rPr lang="en-US" dirty="0" err="1" smtClean="0"/>
              <a:t>sysadmin</a:t>
            </a:r>
            <a:r>
              <a:rPr lang="en-US" dirty="0" smtClean="0"/>
              <a:t> like functions (software maintenance, server maintenance, targeted security)</a:t>
            </a:r>
          </a:p>
          <a:p>
            <a:pPr lvl="1"/>
            <a:r>
              <a:rPr lang="en-US" dirty="0" smtClean="0"/>
              <a:t>Become a ‘beacon’ so that others can locate and test against the resource</a:t>
            </a:r>
          </a:p>
          <a:p>
            <a:pPr lvl="1"/>
            <a:r>
              <a:rPr lang="en-US" dirty="0" smtClean="0"/>
              <a:t>Create and perform regular tests of its own, for a couple of key metrics</a:t>
            </a:r>
          </a:p>
          <a:p>
            <a:pPr lvl="1"/>
            <a:r>
              <a:rPr lang="en-US" dirty="0" smtClean="0"/>
              <a:t>Store the data for an extended period of time</a:t>
            </a:r>
          </a:p>
          <a:p>
            <a:pPr lvl="1"/>
            <a:r>
              <a:rPr lang="en-US" dirty="0" smtClean="0"/>
              <a:t>Visualize the results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8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99" y="3937922"/>
            <a:ext cx="6184901" cy="3148677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28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3399757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 </a:t>
            </a:r>
            <a:r>
              <a:rPr lang="en-US" sz="4000" dirty="0" err="1" smtClean="0"/>
              <a:t>perfSONAR</a:t>
            </a:r>
            <a:r>
              <a:rPr lang="en-US" sz="4000" dirty="0" smtClean="0"/>
              <a:t> Solution (Theoretical)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000"/>
            <a:ext cx="8229600" cy="4675188"/>
          </a:xfrm>
        </p:spPr>
        <p:txBody>
          <a:bodyPr>
            <a:normAutofit/>
          </a:bodyPr>
          <a:lstStyle/>
          <a:p>
            <a:r>
              <a:rPr lang="en-US" dirty="0" smtClean="0"/>
              <a:t>Deployments can be unmanaged, loosely managed, or completely managed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 descr="12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66" y="1787357"/>
            <a:ext cx="3589867" cy="2917583"/>
          </a:xfrm>
          <a:prstGeom prst="rect">
            <a:avLst/>
          </a:prstGeom>
        </p:spPr>
      </p:pic>
      <p:pic>
        <p:nvPicPr>
          <p:cNvPr id="7" name="Picture 6" descr="10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03" y="3948032"/>
            <a:ext cx="3544497" cy="3089620"/>
          </a:xfrm>
          <a:prstGeom prst="rect">
            <a:avLst/>
          </a:prstGeom>
        </p:spPr>
      </p:pic>
      <p:pic>
        <p:nvPicPr>
          <p:cNvPr id="8" name="Picture 7" descr="9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7" y="1675582"/>
            <a:ext cx="2606764" cy="2734733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29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5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3619927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Introduction and Motivation</a:t>
            </a:r>
          </a:p>
          <a:p>
            <a:r>
              <a:rPr lang="en-US" dirty="0" smtClean="0"/>
              <a:t>“I wish we had a solution to expedite network performance debugging”</a:t>
            </a:r>
          </a:p>
          <a:p>
            <a:r>
              <a:rPr lang="en-US" dirty="0" smtClean="0"/>
              <a:t>Break out the duct tape and beer</a:t>
            </a:r>
          </a:p>
          <a:p>
            <a:r>
              <a:rPr lang="en-US" dirty="0" err="1" smtClean="0"/>
              <a:t>perfSONAR</a:t>
            </a:r>
            <a:r>
              <a:rPr lang="en-US" dirty="0" smtClean="0"/>
              <a:t> use (theory &amp; practice)</a:t>
            </a:r>
          </a:p>
          <a:p>
            <a:r>
              <a:rPr lang="en-US" dirty="0" smtClean="0"/>
              <a:t>The ESnet use case</a:t>
            </a:r>
          </a:p>
          <a:p>
            <a:r>
              <a:rPr lang="en-US" dirty="0" smtClean="0"/>
              <a:t>Looking forward – </a:t>
            </a:r>
            <a:r>
              <a:rPr lang="en-US" dirty="0" err="1" smtClean="0"/>
              <a:t>perfSONAR</a:t>
            </a:r>
            <a:r>
              <a:rPr lang="en-US" dirty="0" smtClean="0"/>
              <a:t> in 20 years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3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1319882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466" y="274638"/>
            <a:ext cx="8881533" cy="1143000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perfSONAR</a:t>
            </a:r>
            <a:r>
              <a:rPr lang="en-US" dirty="0"/>
              <a:t> Solution (Practical)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Gradual link failure (e.g. no hard alarms)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Regular throughput shows the problem over time – single measurements wouldn’t be useful</a:t>
            </a:r>
            <a:endParaRPr lang="en-US" dirty="0"/>
          </a:p>
          <a:p>
            <a:pPr>
              <a:buFont typeface="Arial"/>
              <a:buChar char="•"/>
            </a:pPr>
            <a:endParaRPr lang="en-US" dirty="0" smtClean="0"/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pic>
        <p:nvPicPr>
          <p:cNvPr id="16" name="Picture 15" descr="ps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9182" y="2279001"/>
            <a:ext cx="7137400" cy="322580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2687173"/>
            <a:ext cx="5942365" cy="168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 rot="16200000">
            <a:off x="1502044" y="3218386"/>
            <a:ext cx="5629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dirty="0" smtClean="0">
                <a:solidFill>
                  <a:srgbClr val="000000"/>
                </a:solidFill>
                <a:ea typeface="+mn-ea"/>
                <a:cs typeface="Arial" charset="0"/>
              </a:rPr>
              <a:t>Gb/s</a:t>
            </a:r>
            <a:endParaRPr lang="en-US" sz="14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6380644" y="2308338"/>
            <a:ext cx="1351609" cy="460409"/>
          </a:xfrm>
          <a:prstGeom prst="wedgeRoundRectCallout">
            <a:avLst>
              <a:gd name="adj1" fmla="val -91344"/>
              <a:gd name="adj2" fmla="val 81473"/>
              <a:gd name="adj3" fmla="val 16667"/>
            </a:avLst>
          </a:prstGeom>
          <a:solidFill>
            <a:srgbClr val="FFFF66"/>
          </a:solidFill>
          <a:ln w="19050"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r>
              <a:rPr lang="en-US" sz="1400" dirty="0" smtClean="0">
                <a:solidFill>
                  <a:srgbClr val="000000"/>
                </a:solidFill>
                <a:ea typeface="+mn-ea"/>
                <a:cs typeface="Arial" charset="0"/>
              </a:rPr>
              <a:t>normal performance</a:t>
            </a:r>
            <a:endParaRPr lang="en-US" sz="1400" b="1" dirty="0" smtClean="0">
              <a:solidFill>
                <a:srgbClr val="000000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5083806" y="3226825"/>
            <a:ext cx="1207835" cy="460409"/>
          </a:xfrm>
          <a:prstGeom prst="wedgeRoundRectCallout">
            <a:avLst>
              <a:gd name="adj1" fmla="val -103485"/>
              <a:gd name="adj2" fmla="val 73978"/>
              <a:gd name="adj3" fmla="val 16667"/>
            </a:avLst>
          </a:prstGeom>
          <a:solidFill>
            <a:srgbClr val="FFFF66"/>
          </a:solidFill>
          <a:ln w="19050"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r>
              <a:rPr lang="en-US" sz="1400" dirty="0" smtClean="0">
                <a:solidFill>
                  <a:srgbClr val="000000"/>
                </a:solidFill>
                <a:ea typeface="+mn-ea"/>
                <a:cs typeface="Arial" charset="0"/>
              </a:rPr>
              <a:t>degrading performance</a:t>
            </a:r>
            <a:endParaRPr lang="en-US" sz="1400" b="1" dirty="0" smtClean="0">
              <a:solidFill>
                <a:srgbClr val="000000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6610819" y="3700130"/>
            <a:ext cx="920151" cy="230205"/>
          </a:xfrm>
          <a:prstGeom prst="wedgeRoundRectCallout">
            <a:avLst>
              <a:gd name="adj1" fmla="val 60555"/>
              <a:gd name="adj2" fmla="val 81473"/>
              <a:gd name="adj3" fmla="val 16667"/>
            </a:avLst>
          </a:prstGeom>
          <a:solidFill>
            <a:srgbClr val="FFFF66"/>
          </a:solidFill>
          <a:ln w="19050"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r>
              <a:rPr lang="en-US" sz="1400" dirty="0" smtClean="0">
                <a:solidFill>
                  <a:srgbClr val="000000"/>
                </a:solidFill>
                <a:ea typeface="+mn-ea"/>
                <a:cs typeface="Arial" charset="0"/>
              </a:rPr>
              <a:t>repair</a:t>
            </a:r>
            <a:endParaRPr lang="en-US" sz="1400" b="1" dirty="0" smtClean="0">
              <a:solidFill>
                <a:srgbClr val="000000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1987057" y="4694800"/>
            <a:ext cx="5934974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4223988" y="4522271"/>
            <a:ext cx="1335302" cy="33855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 defTabSz="914400"/>
            <a:r>
              <a:rPr lang="en-US" sz="2200" dirty="0" smtClean="0">
                <a:solidFill>
                  <a:srgbClr val="000000"/>
                </a:solidFill>
                <a:ea typeface="+mn-ea"/>
                <a:cs typeface="Arial" charset="0"/>
              </a:rPr>
              <a:t>one month</a:t>
            </a:r>
            <a:endParaRPr lang="en-US" sz="2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30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5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4218655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" y="274638"/>
            <a:ext cx="900684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Reminder: We want 0 </a:t>
            </a:r>
            <a:r>
              <a:rPr lang="en-US" sz="4000" dirty="0"/>
              <a:t>p</a:t>
            </a:r>
            <a:r>
              <a:rPr lang="en-US" sz="4000" dirty="0" smtClean="0"/>
              <a:t>acket loss</a:t>
            </a:r>
            <a:endParaRPr lang="en-US" sz="4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44388" y="1714228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1009"/>
            <a:ext cx="9131188" cy="5402551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2159606" y="3570540"/>
            <a:ext cx="836763" cy="465826"/>
          </a:xfrm>
          <a:prstGeom prst="wedgeRoundRectCallout">
            <a:avLst>
              <a:gd name="adj1" fmla="val -143822"/>
              <a:gd name="adj2" fmla="val -40114"/>
              <a:gd name="adj3" fmla="val 16667"/>
            </a:avLst>
          </a:prstGeom>
          <a:ln w="12700"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Metro Area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417894" y="2620880"/>
            <a:ext cx="836763" cy="632926"/>
          </a:xfrm>
          <a:prstGeom prst="wedgeRoundRectCallout">
            <a:avLst>
              <a:gd name="adj1" fmla="val -227975"/>
              <a:gd name="adj2" fmla="val -85359"/>
              <a:gd name="adj3" fmla="val 16667"/>
            </a:avLst>
          </a:prstGeom>
          <a:ln w="12700"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Local</a:t>
            </a:r>
          </a:p>
          <a:p>
            <a:pPr algn="ctr" defTabSz="914400" eaLnBrk="0" hangingPunct="0"/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(LAN)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3380087" y="3580653"/>
            <a:ext cx="836763" cy="465826"/>
          </a:xfrm>
          <a:prstGeom prst="wedgeRoundRectCallout">
            <a:avLst>
              <a:gd name="adj1" fmla="val -204254"/>
              <a:gd name="adj2" fmla="val 221554"/>
              <a:gd name="adj3" fmla="val 16667"/>
            </a:avLst>
          </a:prstGeom>
          <a:ln w="12700"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Regional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5030418" y="3904735"/>
            <a:ext cx="928362" cy="465826"/>
          </a:xfrm>
          <a:prstGeom prst="wedgeRoundRectCallout">
            <a:avLst>
              <a:gd name="adj1" fmla="val 162253"/>
              <a:gd name="adj2" fmla="val 205386"/>
              <a:gd name="adj3" fmla="val 16667"/>
            </a:avLst>
          </a:prstGeom>
          <a:ln w="12700"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Continental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805924" y="3231720"/>
            <a:ext cx="1281336" cy="465826"/>
          </a:xfrm>
          <a:prstGeom prst="wedgeRoundRectCallout">
            <a:avLst>
              <a:gd name="adj1" fmla="val 105870"/>
              <a:gd name="adj2" fmla="val 348839"/>
              <a:gd name="adj3" fmla="val 16667"/>
            </a:avLst>
          </a:prstGeom>
          <a:ln w="12700"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International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388" y="5985910"/>
            <a:ext cx="8350250" cy="4320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7513303" y="6303691"/>
            <a:ext cx="1281336" cy="0"/>
          </a:xfrm>
          <a:prstGeom prst="line">
            <a:avLst/>
          </a:prstGeom>
          <a:ln w="76200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744222" y="6303691"/>
            <a:ext cx="128133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44389" y="6301576"/>
            <a:ext cx="1281336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49140" y="5996372"/>
            <a:ext cx="1778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Measured (TCP Reno)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647996" y="5994123"/>
            <a:ext cx="1562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Measured (HTCP)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069079" y="5994124"/>
            <a:ext cx="1984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Theoretical (TCP Reno)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412730" y="5993074"/>
            <a:ext cx="1733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Measured (no loss)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435257" y="2629296"/>
            <a:ext cx="3387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With loss, high performance </a:t>
            </a:r>
            <a:r>
              <a:rPr lang="en-US" b="1" dirty="0"/>
              <a:t> </a:t>
            </a:r>
            <a:r>
              <a:rPr lang="en-US" b="1" dirty="0" smtClean="0"/>
              <a:t>beyond </a:t>
            </a:r>
            <a:r>
              <a:rPr lang="en-US" b="1" dirty="0"/>
              <a:t>metro </a:t>
            </a:r>
            <a:r>
              <a:rPr lang="en-US" b="1" dirty="0" smtClean="0"/>
              <a:t>distances is essentially impossible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27084" y="1375145"/>
            <a:ext cx="85972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000000"/>
                </a:solidFill>
                <a:ea typeface="+mn-ea"/>
                <a:cs typeface="Arial" charset="0"/>
              </a:rPr>
              <a:t>Throughput vs. increasing latency on a 10Gb/s link with </a:t>
            </a:r>
            <a:r>
              <a:rPr lang="en-US" b="1" i="1" u="sng" dirty="0" smtClean="0">
                <a:solidFill>
                  <a:srgbClr val="FF0000"/>
                </a:solidFill>
                <a:ea typeface="+mn-ea"/>
                <a:cs typeface="Arial" charset="0"/>
              </a:rPr>
              <a:t>0.0046%</a:t>
            </a:r>
            <a:r>
              <a:rPr lang="en-US" b="1" dirty="0" smtClean="0">
                <a:solidFill>
                  <a:srgbClr val="000000"/>
                </a:solidFill>
                <a:ea typeface="+mn-ea"/>
                <a:cs typeface="Arial" charset="0"/>
              </a:rPr>
              <a:t> packet loss</a:t>
            </a:r>
            <a:endParaRPr lang="en-US" b="1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31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3182979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perfSONAR</a:t>
            </a:r>
            <a:r>
              <a:rPr lang="en-US" dirty="0"/>
              <a:t> Solution (Practical)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The impacts of host tuning (e.g. here is a non-’network’ problem, its further up the stack).  </a:t>
            </a:r>
            <a:r>
              <a:rPr lang="en-US" dirty="0" smtClean="0"/>
              <a:t>Not all hosts are built the same.  </a:t>
            </a:r>
            <a:endParaRPr lang="en-US" sz="2000" dirty="0"/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</p:txBody>
      </p:sp>
      <p:pic>
        <p:nvPicPr>
          <p:cNvPr id="6" name="Picture 5" descr="20140505-PPPL-NERSC-10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31766"/>
            <a:ext cx="8034867" cy="3666125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32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1735958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perfSONAR</a:t>
            </a:r>
            <a:r>
              <a:rPr lang="en-US" dirty="0"/>
              <a:t> Solution (Practical)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OWAMP can tell us about congestion, probably better than MRTG can.  Spot the congestion.  </a:t>
            </a:r>
            <a:endParaRPr lang="en-US" sz="2400" dirty="0"/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 marL="0" indent="0"/>
            <a:endParaRPr lang="en-US" sz="2400" dirty="0" smtClean="0"/>
          </a:p>
          <a:p>
            <a:pPr marL="0" indent="0"/>
            <a:endParaRPr lang="en-US" sz="2400" dirty="0" smtClean="0"/>
          </a:p>
        </p:txBody>
      </p:sp>
      <p:pic>
        <p:nvPicPr>
          <p:cNvPr id="7" name="Picture 1" descr="sjtu_owamp_resul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812" y="2639059"/>
            <a:ext cx="5769188" cy="324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33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1990609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171"/>
            <a:ext cx="8229600" cy="4938712"/>
          </a:xfrm>
        </p:spPr>
        <p:txBody>
          <a:bodyPr>
            <a:normAutofit/>
          </a:bodyPr>
          <a:lstStyle/>
          <a:p>
            <a:pPr lvl="1">
              <a:buFont typeface="Arial"/>
              <a:buChar char="•"/>
            </a:pPr>
            <a:endParaRPr lang="en-US" sz="2000" dirty="0" smtClean="0"/>
          </a:p>
          <a:p>
            <a:pPr lvl="1">
              <a:buFont typeface="Arial"/>
              <a:buChar char="•"/>
            </a:pPr>
            <a:endParaRPr lang="en-US" sz="2000" dirty="0"/>
          </a:p>
          <a:p>
            <a:pPr lvl="1">
              <a:buFont typeface="Arial"/>
              <a:buChar char="•"/>
            </a:pPr>
            <a:endParaRPr lang="en-US" sz="2000" dirty="0" smtClean="0"/>
          </a:p>
          <a:p>
            <a:pPr lvl="1">
              <a:buFont typeface="Arial"/>
              <a:buChar char="•"/>
            </a:pPr>
            <a:endParaRPr lang="en-US" sz="2000" dirty="0"/>
          </a:p>
          <a:p>
            <a:pPr marL="228600" lvl="1" indent="0">
              <a:buNone/>
            </a:pPr>
            <a:endParaRPr lang="en-US" sz="2000" dirty="0" smtClean="0"/>
          </a:p>
          <a:p>
            <a:pPr marL="228600" lvl="1" indent="0">
              <a:buNone/>
            </a:pPr>
            <a:endParaRPr lang="en-US" sz="2000" dirty="0"/>
          </a:p>
          <a:p>
            <a:pPr marL="228600" lvl="1" indent="0">
              <a:buNone/>
            </a:pPr>
            <a:endParaRPr lang="en-US" sz="2000" dirty="0" smtClean="0"/>
          </a:p>
          <a:p>
            <a:pPr marL="230188" lvl="1" indent="0">
              <a:buNone/>
            </a:pPr>
            <a:endParaRPr lang="en-US" sz="2000" dirty="0" smtClean="0"/>
          </a:p>
          <a:p>
            <a:pPr lvl="1">
              <a:buFont typeface="Arial"/>
              <a:buChar char="•"/>
            </a:pPr>
            <a:r>
              <a:rPr lang="en-US" sz="2000" dirty="0" smtClean="0"/>
              <a:t>Routing can be hard – we can verify that things are correct/incorrect with </a:t>
            </a:r>
            <a:r>
              <a:rPr lang="en-US" sz="2000" dirty="0" err="1" smtClean="0"/>
              <a:t>traceroute</a:t>
            </a:r>
            <a:r>
              <a:rPr lang="en-US" sz="2000" dirty="0" smtClean="0"/>
              <a:t> – but the traffic ‘gets there’ which may be good enough.  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Now we have a record that ‘gets there’ isn’t sufficient. 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7160" y="274638"/>
            <a:ext cx="9006840" cy="1143000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perfSONAR</a:t>
            </a:r>
            <a:r>
              <a:rPr lang="en-US" dirty="0"/>
              <a:t> Solution (Practical)</a:t>
            </a:r>
            <a:endParaRPr lang="en-US" sz="3200" dirty="0"/>
          </a:p>
        </p:txBody>
      </p:sp>
      <p:pic>
        <p:nvPicPr>
          <p:cNvPr id="2" name="Picture 1" descr="20140402-PSU-Vanderbilt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71" y="1133971"/>
            <a:ext cx="6798734" cy="305707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34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3153224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8712"/>
          </a:xfrm>
        </p:spPr>
        <p:txBody>
          <a:bodyPr>
            <a:normAutofit/>
          </a:bodyPr>
          <a:lstStyle/>
          <a:p>
            <a:pPr lvl="1"/>
            <a:r>
              <a:rPr lang="en-US" sz="2000" dirty="0" smtClean="0"/>
              <a:t>Sometimes your provider makes a boo boo – wouldn’t it be nice to be able to send them a network </a:t>
            </a:r>
            <a:r>
              <a:rPr lang="en-US" sz="2000" dirty="0" err="1" smtClean="0"/>
              <a:t>selfie</a:t>
            </a:r>
            <a:r>
              <a:rPr lang="en-US" sz="2000" dirty="0" smtClean="0"/>
              <a:t> when that happens?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7160" y="274638"/>
            <a:ext cx="9006840" cy="1143000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perfSONAR</a:t>
            </a:r>
            <a:r>
              <a:rPr lang="en-US" dirty="0"/>
              <a:t> Solution (Practical)</a:t>
            </a:r>
          </a:p>
        </p:txBody>
      </p:sp>
      <p:pic>
        <p:nvPicPr>
          <p:cNvPr id="6" name="Picture 5" descr="20140502-Brown-BWCTL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7" y="2122790"/>
            <a:ext cx="5927982" cy="2516943"/>
          </a:xfrm>
          <a:prstGeom prst="rect">
            <a:avLst/>
          </a:prstGeom>
        </p:spPr>
      </p:pic>
      <p:pic>
        <p:nvPicPr>
          <p:cNvPr id="10" name="Picture 9" descr="20140502-Brown-ESnet-OWAMP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19" y="3948137"/>
            <a:ext cx="3717093" cy="2764740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35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285035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8712"/>
          </a:xfrm>
        </p:spPr>
        <p:txBody>
          <a:bodyPr>
            <a:normAutofit/>
          </a:bodyPr>
          <a:lstStyle/>
          <a:p>
            <a:pPr lvl="1"/>
            <a:r>
              <a:rPr lang="en-US" sz="2000" dirty="0" smtClean="0"/>
              <a:t>Even hard failures have an interesting pattern (fiber bump/cut):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4000" y="274638"/>
            <a:ext cx="88900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The </a:t>
            </a:r>
            <a:r>
              <a:rPr lang="en-US" sz="4000" dirty="0" err="1"/>
              <a:t>perfSONAR</a:t>
            </a:r>
            <a:r>
              <a:rPr lang="en-US" sz="4000" dirty="0"/>
              <a:t> Solution (Practical)</a:t>
            </a:r>
          </a:p>
        </p:txBody>
      </p:sp>
      <p:pic>
        <p:nvPicPr>
          <p:cNvPr id="5" name="Picture 4" descr="FiberCut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34" y="2433550"/>
            <a:ext cx="6454458" cy="3332249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36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2207972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and Motivation</a:t>
            </a:r>
          </a:p>
          <a:p>
            <a:r>
              <a:rPr lang="en-US" dirty="0" smtClean="0"/>
              <a:t>“I wish we had a solution to expedite network performance debugging”</a:t>
            </a:r>
          </a:p>
          <a:p>
            <a:r>
              <a:rPr lang="en-US" dirty="0" smtClean="0"/>
              <a:t>Break out the duct tape and beer</a:t>
            </a:r>
          </a:p>
          <a:p>
            <a:r>
              <a:rPr lang="en-US" dirty="0" err="1" smtClean="0"/>
              <a:t>perfSONAR</a:t>
            </a:r>
            <a:r>
              <a:rPr lang="en-US" dirty="0" smtClean="0"/>
              <a:t> use (theory &amp; practice)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ESnet use case</a:t>
            </a:r>
          </a:p>
          <a:p>
            <a:r>
              <a:rPr lang="en-US" dirty="0" smtClean="0"/>
              <a:t>Looking forward – </a:t>
            </a:r>
            <a:r>
              <a:rPr lang="en-US" dirty="0" err="1" smtClean="0"/>
              <a:t>perfSONAR</a:t>
            </a:r>
            <a:r>
              <a:rPr lang="en-US" dirty="0" smtClean="0"/>
              <a:t> in 20 years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37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3042926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6000" y="30310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 descr="Kstar-hyung_Kim_NFRI_Kore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00895"/>
            <a:ext cx="1837607" cy="12258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082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4" descr="G:\Capital Projects\Project Management\Martinez\CRT\Drawings and Renderings\Renderings\2012\CRT Southwest View 1204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465" y="4513819"/>
            <a:ext cx="1618850" cy="107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n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779" y="3932006"/>
            <a:ext cx="1914391" cy="1366078"/>
          </a:xfrm>
          <a:prstGeom prst="rect">
            <a:avLst/>
          </a:prstGeom>
        </p:spPr>
      </p:pic>
      <p:pic>
        <p:nvPicPr>
          <p:cNvPr id="9" name="Picture 8" descr="3365376865_53bc10afaa_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330" y="811335"/>
            <a:ext cx="1770684" cy="1328013"/>
          </a:xfrm>
          <a:prstGeom prst="rect">
            <a:avLst/>
          </a:prstGeom>
        </p:spPr>
      </p:pic>
      <p:pic>
        <p:nvPicPr>
          <p:cNvPr id="12" name="Picture 11" descr="3252736045_152f04dbb4_b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679" y="4365914"/>
            <a:ext cx="1530369" cy="1223996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1132" cy="1143000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Arial"/>
              </a:rPr>
              <a:t>Network as </a:t>
            </a:r>
            <a:r>
              <a:rPr lang="en-US" strike="sngStrike" dirty="0">
                <a:solidFill>
                  <a:prstClr val="black"/>
                </a:solidFill>
                <a:latin typeface="Arial"/>
              </a:rPr>
              <a:t>Infrastructure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Arial"/>
              </a:rPr>
              <a:t>Instrument</a:t>
            </a:r>
            <a:br>
              <a:rPr lang="en-US" i="1" dirty="0">
                <a:solidFill>
                  <a:prstClr val="black"/>
                </a:solidFill>
                <a:latin typeface="Arial"/>
              </a:rPr>
            </a:b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05997" y="5745173"/>
            <a:ext cx="7009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6538" lvl="2" indent="0">
              <a:buNone/>
            </a:pPr>
            <a:r>
              <a:rPr lang="en-US" b="1" i="1" u="sng" dirty="0" smtClean="0"/>
              <a:t>Vision</a:t>
            </a:r>
            <a:r>
              <a:rPr lang="en-US" dirty="0" smtClean="0"/>
              <a:t>: Scientific </a:t>
            </a:r>
            <a:r>
              <a:rPr lang="en-US" dirty="0"/>
              <a:t>progress will be </a:t>
            </a:r>
            <a:r>
              <a:rPr lang="en-US" b="1" dirty="0"/>
              <a:t>completely unconstrained </a:t>
            </a:r>
            <a:r>
              <a:rPr lang="en-US" dirty="0"/>
              <a:t>by the physical location of instruments, people, computational resources, or data.  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38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8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  <p:pic>
        <p:nvPicPr>
          <p:cNvPr id="18" name="Picture 17" descr="20150112-ESne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7968"/>
            <a:ext cx="9144000" cy="3186050"/>
          </a:xfrm>
          <a:prstGeom prst="rect">
            <a:avLst/>
          </a:prstGeom>
        </p:spPr>
      </p:pic>
      <p:pic>
        <p:nvPicPr>
          <p:cNvPr id="11" name="Picture 10" descr="2182152599_5f6d0a26f7_o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779" y="1269789"/>
            <a:ext cx="1775553" cy="115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5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1132" cy="1143000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  <a:latin typeface="Arial"/>
              </a:rPr>
              <a:t>Full Coverage …</a:t>
            </a:r>
            <a:endParaRPr lang="en-US" dirty="0"/>
          </a:p>
        </p:txBody>
      </p:sp>
      <p:pic>
        <p:nvPicPr>
          <p:cNvPr id="19" name="Picture 18" descr="Screen Shot 2013-07-01 at 8.27.06 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42" y="359303"/>
            <a:ext cx="5428658" cy="4568297"/>
          </a:xfrm>
          <a:prstGeom prst="rect">
            <a:avLst/>
          </a:prstGeom>
        </p:spPr>
      </p:pic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39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  <p:pic>
        <p:nvPicPr>
          <p:cNvPr id="3" name="Picture 2" descr="dilbertdoesdashboard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4" y="5117336"/>
            <a:ext cx="5045400" cy="174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1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187223"/>
            <a:ext cx="8813800" cy="484104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Networks are an essential part of modern research &amp; education</a:t>
            </a:r>
            <a:endParaRPr lang="en-US" sz="2400" dirty="0"/>
          </a:p>
          <a:p>
            <a:pPr lvl="1"/>
            <a:r>
              <a:rPr lang="en-US" dirty="0" smtClean="0"/>
              <a:t>Connect data sources to data analysis</a:t>
            </a:r>
          </a:p>
          <a:p>
            <a:pPr lvl="1"/>
            <a:r>
              <a:rPr lang="en-US" dirty="0" smtClean="0"/>
              <a:t>Connect collaborators to each other</a:t>
            </a:r>
          </a:p>
          <a:p>
            <a:pPr lvl="1"/>
            <a:r>
              <a:rPr lang="en-US" dirty="0" smtClean="0"/>
              <a:t>Enable machine-consumable interfaces to data and analysis resources (e.g. portals), automation, scale</a:t>
            </a:r>
          </a:p>
          <a:p>
            <a:r>
              <a:rPr lang="en-US" sz="2400" dirty="0" smtClean="0"/>
              <a:t>Performance is critical</a:t>
            </a:r>
            <a:endParaRPr lang="en-US" sz="2400" dirty="0"/>
          </a:p>
          <a:p>
            <a:pPr lvl="1"/>
            <a:r>
              <a:rPr lang="en-US" dirty="0" smtClean="0"/>
              <a:t>Exponential data growth</a:t>
            </a:r>
            <a:endParaRPr lang="en-US" dirty="0"/>
          </a:p>
          <a:p>
            <a:pPr lvl="1"/>
            <a:r>
              <a:rPr lang="en-US" dirty="0" smtClean="0"/>
              <a:t>Constant human factors</a:t>
            </a:r>
          </a:p>
          <a:p>
            <a:pPr lvl="1"/>
            <a:r>
              <a:rPr lang="en-US" dirty="0" smtClean="0"/>
              <a:t>Technology changes/improvements/paradigm shifts</a:t>
            </a:r>
            <a:endParaRPr lang="en-US" dirty="0"/>
          </a:p>
          <a:p>
            <a:pPr lvl="1"/>
            <a:r>
              <a:rPr lang="en-US" dirty="0" smtClean="0"/>
              <a:t>Data movement and data analysis must keep up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Effective use of wide area (long-haul) networks by has historically been difficult, except for the “wizards”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/>
              <a:t>Introduction &amp; Motivation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3565764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1132" cy="1143000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  <a:latin typeface="Arial"/>
              </a:rPr>
              <a:t>…So you know when its gone bad</a:t>
            </a:r>
            <a:endParaRPr lang="en-US" dirty="0"/>
          </a:p>
        </p:txBody>
      </p:sp>
      <p:pic>
        <p:nvPicPr>
          <p:cNvPr id="2" name="Picture 1" descr="Screen Shot 2015-01-16 at 4.10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67" y="1468535"/>
            <a:ext cx="4263318" cy="3841125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40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200"/>
            <a:ext cx="4538133" cy="202363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457200" rtl="0" eaLnBrk="0" fontAlgn="base" hangingPunct="0">
              <a:spcBef>
                <a:spcPts val="875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8788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688975" indent="-2301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914400" indent="-2301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143000" indent="-2301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And most times the user may blame the network, their machinery, or a combination of both.  </a:t>
            </a:r>
          </a:p>
          <a:p>
            <a:r>
              <a:rPr lang="en-US" dirty="0" smtClean="0"/>
              <a:t>Regular </a:t>
            </a:r>
            <a:r>
              <a:rPr lang="en-US" dirty="0" err="1" smtClean="0"/>
              <a:t>perfSONAR</a:t>
            </a:r>
            <a:r>
              <a:rPr lang="en-US" dirty="0" smtClean="0"/>
              <a:t> testing helps to isolate the problem almost immediately – our productivity has already increase by a large factor.  </a:t>
            </a:r>
          </a:p>
          <a:p>
            <a:pPr marL="0" indent="0">
              <a:buFont typeface="Arial" charset="0"/>
              <a:buNone/>
            </a:pPr>
            <a:endParaRPr lang="en-US" dirty="0" smtClean="0"/>
          </a:p>
        </p:txBody>
      </p:sp>
      <p:pic>
        <p:nvPicPr>
          <p:cNvPr id="3" name="Picture 2" descr="IMG_138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7" y="3623830"/>
            <a:ext cx="3852333" cy="288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Arial"/>
              </a:rPr>
              <a:t>And have a 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record of changes </a:t>
            </a:r>
            <a:endParaRPr lang="en-US" dirty="0"/>
          </a:p>
        </p:txBody>
      </p:sp>
      <p:pic>
        <p:nvPicPr>
          <p:cNvPr id="4" name="Content Placeholder 3" descr="denver-aarnet-perf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" b="854"/>
          <a:stretch/>
        </p:blipFill>
        <p:spPr>
          <a:xfrm>
            <a:off x="949660" y="1518545"/>
            <a:ext cx="7309854" cy="5339455"/>
          </a:xfr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41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794614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  <a:latin typeface="Arial"/>
              </a:rPr>
              <a:t>Minor changes can have a small impact in one metric</a:t>
            </a:r>
            <a:endParaRPr lang="en-US" dirty="0"/>
          </a:p>
        </p:txBody>
      </p:sp>
      <p:pic>
        <p:nvPicPr>
          <p:cNvPr id="4" name="Content Placeholder 3" descr="denver-aarnet-perf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" b="854"/>
          <a:stretch/>
        </p:blipFill>
        <p:spPr>
          <a:xfrm>
            <a:off x="949660" y="1518545"/>
            <a:ext cx="7309854" cy="5339455"/>
          </a:xfrm>
        </p:spPr>
      </p:pic>
      <p:sp>
        <p:nvSpPr>
          <p:cNvPr id="5" name="Oval 4"/>
          <p:cNvSpPr/>
          <p:nvPr/>
        </p:nvSpPr>
        <p:spPr>
          <a:xfrm>
            <a:off x="4501263" y="2825280"/>
            <a:ext cx="423343" cy="30240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728094" y="2108160"/>
            <a:ext cx="2877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100" dirty="0" smtClean="0">
                <a:solidFill>
                  <a:srgbClr val="FF0000"/>
                </a:solidFill>
              </a:rPr>
              <a:t>Peering moved from 10G link to 100G link</a:t>
            </a:r>
          </a:p>
          <a:p>
            <a:pPr marL="171450" indent="-171450">
              <a:buFont typeface="Arial"/>
              <a:buChar char="•"/>
            </a:pPr>
            <a:r>
              <a:rPr lang="en-US" sz="1100" dirty="0" smtClean="0">
                <a:solidFill>
                  <a:srgbClr val="FF0000"/>
                </a:solidFill>
              </a:rPr>
              <a:t>Latency change shows path change</a:t>
            </a:r>
            <a:endParaRPr lang="en-US" sz="11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924607" y="2539047"/>
            <a:ext cx="1676093" cy="3467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42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3045707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  <a:latin typeface="Arial"/>
              </a:rPr>
              <a:t>And have a large one for others</a:t>
            </a:r>
            <a:endParaRPr lang="en-US" dirty="0"/>
          </a:p>
        </p:txBody>
      </p:sp>
      <p:pic>
        <p:nvPicPr>
          <p:cNvPr id="4" name="Content Placeholder 3" descr="denver-aarnet-perf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" b="854"/>
          <a:stretch/>
        </p:blipFill>
        <p:spPr>
          <a:xfrm>
            <a:off x="949660" y="1518545"/>
            <a:ext cx="7309854" cy="5339455"/>
          </a:xfrm>
        </p:spPr>
      </p:pic>
      <p:sp>
        <p:nvSpPr>
          <p:cNvPr id="5" name="Oval 4"/>
          <p:cNvSpPr/>
          <p:nvPr/>
        </p:nvSpPr>
        <p:spPr>
          <a:xfrm>
            <a:off x="4263672" y="3127680"/>
            <a:ext cx="1524900" cy="81216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31957" y="4648320"/>
            <a:ext cx="2877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100" dirty="0" smtClean="0">
                <a:solidFill>
                  <a:srgbClr val="FF0000"/>
                </a:solidFill>
              </a:rPr>
              <a:t>Performance increases</a:t>
            </a:r>
          </a:p>
          <a:p>
            <a:pPr marL="171450" indent="-171450">
              <a:buFont typeface="Arial"/>
              <a:buChar char="•"/>
            </a:pPr>
            <a:r>
              <a:rPr lang="en-US" sz="1100" dirty="0" smtClean="0">
                <a:solidFill>
                  <a:srgbClr val="FF0000"/>
                </a:solidFill>
              </a:rPr>
              <a:t>Performance stabilizes</a:t>
            </a:r>
            <a:endParaRPr lang="en-US" sz="11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425706" y="3939840"/>
            <a:ext cx="647975" cy="7084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43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1009082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1132" cy="1143000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  <a:latin typeface="Arial"/>
              </a:rPr>
              <a:t>Some pictures have more story associated</a:t>
            </a:r>
            <a:endParaRPr lang="en-US" dirty="0"/>
          </a:p>
        </p:txBody>
      </p:sp>
      <p:pic>
        <p:nvPicPr>
          <p:cNvPr id="2" name="Picture 1" descr="Screen Shot 2014-10-15 at 2.23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58371"/>
            <a:ext cx="8119533" cy="5097664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44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16675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1132" cy="1143000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  <a:latin typeface="Arial"/>
              </a:rPr>
              <a:t>Even minor tweaks to the testing itself matter</a:t>
            </a:r>
            <a:endParaRPr lang="en-US" dirty="0"/>
          </a:p>
        </p:txBody>
      </p:sp>
      <p:pic>
        <p:nvPicPr>
          <p:cNvPr id="3" name="Picture 2" descr="Screen Shot 2014-10-20 at 4.28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67" y="1263873"/>
            <a:ext cx="6824133" cy="5091079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45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417856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and Motivation</a:t>
            </a:r>
          </a:p>
          <a:p>
            <a:r>
              <a:rPr lang="en-US" dirty="0" smtClean="0"/>
              <a:t>“I wish we had a solution to expedite network performance debugging”</a:t>
            </a:r>
          </a:p>
          <a:p>
            <a:r>
              <a:rPr lang="en-US" dirty="0" smtClean="0"/>
              <a:t>Break out the duct tape and beer</a:t>
            </a:r>
          </a:p>
          <a:p>
            <a:r>
              <a:rPr lang="en-US" dirty="0" err="1" smtClean="0"/>
              <a:t>perfSONAR</a:t>
            </a:r>
            <a:r>
              <a:rPr lang="en-US" dirty="0" smtClean="0"/>
              <a:t> use (theory &amp; practice)</a:t>
            </a:r>
          </a:p>
          <a:p>
            <a:r>
              <a:rPr lang="en-US" dirty="0" smtClean="0"/>
              <a:t>The ESnet use case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Looking forward – </a:t>
            </a:r>
            <a:r>
              <a:rPr lang="en-US" dirty="0" err="1" smtClean="0">
                <a:solidFill>
                  <a:srgbClr val="FF0000"/>
                </a:solidFill>
              </a:rPr>
              <a:t>perfSONAR</a:t>
            </a:r>
            <a:r>
              <a:rPr lang="en-US" dirty="0" smtClean="0">
                <a:solidFill>
                  <a:srgbClr val="FF0000"/>
                </a:solidFill>
              </a:rPr>
              <a:t> in 20 years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46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247175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 Event Horizon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61433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Today will be full of lots of discussion:</a:t>
            </a:r>
          </a:p>
          <a:p>
            <a:pPr lvl="1"/>
            <a:r>
              <a:rPr lang="en-US" dirty="0" err="1" smtClean="0"/>
              <a:t>perfSONAR</a:t>
            </a:r>
            <a:r>
              <a:rPr lang="en-US" dirty="0" smtClean="0"/>
              <a:t> for the operations community</a:t>
            </a:r>
          </a:p>
          <a:p>
            <a:pPr lvl="1"/>
            <a:r>
              <a:rPr lang="en-US" dirty="0" err="1" smtClean="0"/>
              <a:t>perfSONAR</a:t>
            </a:r>
            <a:r>
              <a:rPr lang="en-US" dirty="0" smtClean="0"/>
              <a:t> for the research community</a:t>
            </a:r>
          </a:p>
          <a:p>
            <a:pPr lvl="1"/>
            <a:r>
              <a:rPr lang="en-US" dirty="0" smtClean="0"/>
              <a:t>Things that are sensible (BCPs, etc.)</a:t>
            </a:r>
          </a:p>
          <a:p>
            <a:pPr lvl="1"/>
            <a:r>
              <a:rPr lang="en-US" dirty="0" smtClean="0"/>
              <a:t>Things that may not be (creating a 1G bandwidth tester the size of a cell phone)</a:t>
            </a:r>
          </a:p>
          <a:p>
            <a:r>
              <a:rPr lang="en-US" dirty="0" smtClean="0"/>
              <a:t>My position (not representative of </a:t>
            </a:r>
            <a:r>
              <a:rPr lang="en-US" dirty="0" err="1" smtClean="0"/>
              <a:t>perfSONAR</a:t>
            </a:r>
            <a:r>
              <a:rPr lang="en-US" dirty="0" smtClean="0"/>
              <a:t> or ESnet) – I am a user like many others; I do not conduct the orchestra:</a:t>
            </a:r>
          </a:p>
          <a:p>
            <a:pPr lvl="1"/>
            <a:r>
              <a:rPr lang="en-US" dirty="0" smtClean="0"/>
              <a:t>There are things we can do well</a:t>
            </a:r>
          </a:p>
          <a:p>
            <a:pPr lvl="2"/>
            <a:r>
              <a:rPr lang="en-US" dirty="0" smtClean="0"/>
              <a:t>Supporting what is out there (documentation, deployment, training) and building the community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here are things we can take risks on</a:t>
            </a:r>
          </a:p>
          <a:p>
            <a:pPr lvl="2"/>
            <a:r>
              <a:rPr lang="en-US" dirty="0" smtClean="0"/>
              <a:t>Big “R” in “R&amp;D”.  This should never be stifled, and needs to be be brought back into the mainline of the project instead of being and related curiosity.  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here are things we will fail at.  </a:t>
            </a:r>
          </a:p>
          <a:p>
            <a:pPr lvl="2"/>
            <a:r>
              <a:rPr lang="en-US" dirty="0" smtClean="0"/>
              <a:t>Not all ideas for software/metrics to care about/attempts to please will work.  Failure is an option if it can be learned from.  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47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851585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0962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Some (not all) of the Guilty Parties Who Started This Mess</a:t>
            </a:r>
            <a:endParaRPr lang="en-US" sz="240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48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  <p:pic>
        <p:nvPicPr>
          <p:cNvPr id="5" name="Picture 4" descr="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8" y="3126604"/>
            <a:ext cx="1596671" cy="1596671"/>
          </a:xfrm>
          <a:prstGeom prst="rect">
            <a:avLst/>
          </a:prstGeom>
        </p:spPr>
      </p:pic>
      <p:pic>
        <p:nvPicPr>
          <p:cNvPr id="8" name="Picture 7" descr="tierney.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289" y="986367"/>
            <a:ext cx="1963572" cy="1694282"/>
          </a:xfrm>
          <a:prstGeom prst="rect">
            <a:avLst/>
          </a:prstGeom>
        </p:spPr>
      </p:pic>
      <p:pic>
        <p:nvPicPr>
          <p:cNvPr id="9" name="Picture 8" descr="Martin_pe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22" y="986368"/>
            <a:ext cx="1721879" cy="1721879"/>
          </a:xfrm>
          <a:prstGeom prst="rect">
            <a:avLst/>
          </a:prstGeom>
        </p:spPr>
      </p:pic>
      <p:pic>
        <p:nvPicPr>
          <p:cNvPr id="11" name="Picture 10" descr="boote3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09" y="4870604"/>
            <a:ext cx="1471804" cy="1676893"/>
          </a:xfrm>
          <a:prstGeom prst="rect">
            <a:avLst/>
          </a:prstGeom>
        </p:spPr>
      </p:pic>
      <p:pic>
        <p:nvPicPr>
          <p:cNvPr id="13" name="Picture 12" descr="gunt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127" y="986368"/>
            <a:ext cx="2166900" cy="1628344"/>
          </a:xfrm>
          <a:prstGeom prst="rect">
            <a:avLst/>
          </a:prstGeom>
        </p:spPr>
      </p:pic>
      <p:pic>
        <p:nvPicPr>
          <p:cNvPr id="15" name="Picture 14" descr="IMG_005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7004" y="3181699"/>
            <a:ext cx="1936986" cy="1452740"/>
          </a:xfrm>
          <a:prstGeom prst="rect">
            <a:avLst/>
          </a:prstGeom>
        </p:spPr>
      </p:pic>
      <p:pic>
        <p:nvPicPr>
          <p:cNvPr id="12" name="Picture 11" descr="aaro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402" y="949927"/>
            <a:ext cx="1506303" cy="1830577"/>
          </a:xfrm>
          <a:prstGeom prst="rect">
            <a:avLst/>
          </a:prstGeom>
        </p:spPr>
      </p:pic>
      <p:pic>
        <p:nvPicPr>
          <p:cNvPr id="10" name="Picture 9" descr="eric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9" y="2897322"/>
            <a:ext cx="2057532" cy="15531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451" y="2780504"/>
            <a:ext cx="8310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880"/>
              </a:spcBef>
              <a:buClr>
                <a:schemeClr val="accent1"/>
              </a:buClr>
            </a:pPr>
            <a:r>
              <a:rPr lang="en-US" sz="1400" dirty="0" smtClean="0">
                <a:solidFill>
                  <a:srgbClr val="FF0000"/>
                </a:solidFill>
              </a:rPr>
              <a:t>M. </a:t>
            </a:r>
            <a:r>
              <a:rPr lang="en-US" sz="1400" dirty="0" err="1" smtClean="0">
                <a:solidFill>
                  <a:srgbClr val="FF0000"/>
                </a:solidFill>
              </a:rPr>
              <a:t>Swany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3144" y="2614711"/>
            <a:ext cx="849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880"/>
              </a:spcBef>
              <a:buClr>
                <a:schemeClr val="accent1"/>
              </a:buClr>
            </a:pPr>
            <a:r>
              <a:rPr lang="en-US" sz="1400" dirty="0" smtClean="0">
                <a:solidFill>
                  <a:srgbClr val="FF0000"/>
                </a:solidFill>
              </a:rPr>
              <a:t>B. Tierney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69933" y="2631798"/>
            <a:ext cx="822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880"/>
              </a:spcBef>
              <a:buClr>
                <a:schemeClr val="accent1"/>
              </a:buClr>
            </a:pPr>
            <a:r>
              <a:rPr lang="en-US" sz="1400" dirty="0" smtClean="0">
                <a:solidFill>
                  <a:srgbClr val="FF0000"/>
                </a:solidFill>
              </a:rPr>
              <a:t>D. Gunter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5424" y="4730998"/>
            <a:ext cx="87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880"/>
              </a:spcBef>
              <a:buClr>
                <a:schemeClr val="accent1"/>
              </a:buClr>
            </a:pPr>
            <a:r>
              <a:rPr lang="en-US" sz="1400" dirty="0" smtClean="0">
                <a:solidFill>
                  <a:srgbClr val="FF0000"/>
                </a:solidFill>
              </a:rPr>
              <a:t>J. Metzger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28828" y="4617146"/>
            <a:ext cx="724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880"/>
              </a:spcBef>
              <a:buClr>
                <a:schemeClr val="accent1"/>
              </a:buClr>
            </a:pPr>
            <a:r>
              <a:rPr lang="en-US" sz="1400" dirty="0" smtClean="0">
                <a:solidFill>
                  <a:srgbClr val="FF0000"/>
                </a:solidFill>
              </a:rPr>
              <a:t>J. </a:t>
            </a:r>
            <a:r>
              <a:rPr lang="en-US" sz="1400" dirty="0" err="1" smtClean="0">
                <a:solidFill>
                  <a:srgbClr val="FF0000"/>
                </a:solidFill>
              </a:rPr>
              <a:t>Boote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49522" y="2785686"/>
            <a:ext cx="781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880"/>
              </a:spcBef>
              <a:buClr>
                <a:schemeClr val="accent1"/>
              </a:buClr>
            </a:pPr>
            <a:r>
              <a:rPr lang="en-US" sz="1400" dirty="0" smtClean="0">
                <a:solidFill>
                  <a:srgbClr val="FF0000"/>
                </a:solidFill>
              </a:rPr>
              <a:t>A. Brown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09554" y="4463258"/>
            <a:ext cx="700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880"/>
              </a:spcBef>
              <a:buClr>
                <a:schemeClr val="accent1"/>
              </a:buClr>
            </a:pPr>
            <a:r>
              <a:rPr lang="en-US" sz="1400" dirty="0" smtClean="0">
                <a:solidFill>
                  <a:srgbClr val="FF0000"/>
                </a:solidFill>
              </a:rPr>
              <a:t>E. Boyd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19335" y="4884886"/>
            <a:ext cx="1101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880"/>
              </a:spcBef>
              <a:buClr>
                <a:schemeClr val="accent1"/>
              </a:buClr>
            </a:pPr>
            <a:r>
              <a:rPr lang="en-US" sz="1400" dirty="0" smtClean="0">
                <a:solidFill>
                  <a:srgbClr val="FF0000"/>
                </a:solidFill>
              </a:rPr>
              <a:t>M. </a:t>
            </a:r>
            <a:r>
              <a:rPr lang="en-US" sz="1400" dirty="0" err="1" smtClean="0">
                <a:solidFill>
                  <a:srgbClr val="FF0000"/>
                </a:solidFill>
              </a:rPr>
              <a:t>Zekauskas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24151" y="4824353"/>
            <a:ext cx="929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880"/>
              </a:spcBef>
              <a:buClr>
                <a:schemeClr val="accent1"/>
              </a:buClr>
            </a:pPr>
            <a:r>
              <a:rPr lang="en-US" sz="1400" dirty="0" smtClean="0">
                <a:solidFill>
                  <a:srgbClr val="FF0000"/>
                </a:solidFill>
              </a:rPr>
              <a:t>J. Zurawski</a:t>
            </a:r>
          </a:p>
        </p:txBody>
      </p:sp>
      <p:pic>
        <p:nvPicPr>
          <p:cNvPr id="4" name="Picture 3" descr="u9yKov2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970" y="2858864"/>
            <a:ext cx="1574430" cy="1912171"/>
          </a:xfrm>
          <a:prstGeom prst="rect">
            <a:avLst/>
          </a:prstGeom>
        </p:spPr>
      </p:pic>
      <p:pic>
        <p:nvPicPr>
          <p:cNvPr id="23" name="Picture 22" descr="19d3670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77" y="3176108"/>
            <a:ext cx="1862667" cy="1862667"/>
          </a:xfrm>
          <a:prstGeom prst="rect">
            <a:avLst/>
          </a:prstGeom>
        </p:spPr>
      </p:pic>
      <p:pic>
        <p:nvPicPr>
          <p:cNvPr id="24" name="Picture 23" descr="cottrell_htm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267" y="5275616"/>
            <a:ext cx="2099733" cy="139982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259396" y="6521549"/>
            <a:ext cx="814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880"/>
              </a:spcBef>
              <a:buClr>
                <a:schemeClr val="accent1"/>
              </a:buClr>
            </a:pPr>
            <a:r>
              <a:rPr lang="en-US" sz="1400" dirty="0" smtClean="0">
                <a:solidFill>
                  <a:srgbClr val="FF0000"/>
                </a:solidFill>
              </a:rPr>
              <a:t>L. Cottrell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54795" y="5038774"/>
            <a:ext cx="1076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880"/>
              </a:spcBef>
              <a:buClr>
                <a:schemeClr val="accent1"/>
              </a:buClr>
            </a:pPr>
            <a:r>
              <a:rPr lang="en-US" sz="1400" dirty="0" smtClean="0">
                <a:solidFill>
                  <a:srgbClr val="FF0000"/>
                </a:solidFill>
              </a:rPr>
              <a:t>B. </a:t>
            </a:r>
            <a:r>
              <a:rPr lang="en-US" sz="1400" dirty="0" err="1" smtClean="0">
                <a:solidFill>
                  <a:srgbClr val="FF0000"/>
                </a:solidFill>
              </a:rPr>
              <a:t>Lowekamp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pic>
        <p:nvPicPr>
          <p:cNvPr id="27" name="Picture 26" descr="mark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" y="5038774"/>
            <a:ext cx="1231548" cy="125807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5997" y="6276380"/>
            <a:ext cx="790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880"/>
              </a:spcBef>
              <a:buClr>
                <a:schemeClr val="accent1"/>
              </a:buClr>
            </a:pPr>
            <a:r>
              <a:rPr lang="en-US" sz="1400" dirty="0" smtClean="0">
                <a:solidFill>
                  <a:srgbClr val="FF0000"/>
                </a:solidFill>
              </a:rPr>
              <a:t>M. </a:t>
            </a:r>
            <a:r>
              <a:rPr lang="en-US" sz="1400" dirty="0" err="1" smtClean="0">
                <a:solidFill>
                  <a:srgbClr val="FF0000"/>
                </a:solidFill>
              </a:rPr>
              <a:t>Leese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pic>
        <p:nvPicPr>
          <p:cNvPr id="29" name="Picture 28" descr="Richard.Hughes-Jones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05" y="5422371"/>
            <a:ext cx="925632" cy="125306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995040" y="5437657"/>
            <a:ext cx="1322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880"/>
              </a:spcBef>
              <a:buClr>
                <a:schemeClr val="accent1"/>
              </a:buClr>
            </a:pPr>
            <a:r>
              <a:rPr lang="en-US" sz="1400" dirty="0" smtClean="0">
                <a:solidFill>
                  <a:srgbClr val="FF0000"/>
                </a:solidFill>
              </a:rPr>
              <a:t>R. Hughes-Jones</a:t>
            </a:r>
          </a:p>
        </p:txBody>
      </p:sp>
    </p:spTree>
    <p:extLst>
      <p:ext uri="{BB962C8B-B14F-4D97-AF65-F5344CB8AC3E}">
        <p14:creationId xmlns:p14="http://schemas.microsoft.com/office/powerpoint/2010/main" val="3200400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762875" cy="1470025"/>
          </a:xfrm>
        </p:spPr>
        <p:txBody>
          <a:bodyPr/>
          <a:lstStyle/>
          <a:p>
            <a:pPr eaLnBrk="1" hangingPunct="1"/>
            <a:r>
              <a:rPr lang="en-US" sz="4000" dirty="0" err="1">
                <a:latin typeface="Arial Narrow" charset="0"/>
              </a:rPr>
              <a:t>perfSONAR</a:t>
            </a:r>
            <a:r>
              <a:rPr lang="en-US" sz="4000" dirty="0">
                <a:latin typeface="Arial Narrow" charset="0"/>
              </a:rPr>
              <a:t> at 10 Years: Cleaning Networks &amp; Disrupting Operation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914400" y="4125938"/>
            <a:ext cx="3657600" cy="1390650"/>
          </a:xfrm>
        </p:spPr>
        <p:txBody>
          <a:bodyPr/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sz="1800" b="1" dirty="0">
                <a:latin typeface="Arial Narrow" charset="0"/>
              </a:rPr>
              <a:t>Jason Zurawski – </a:t>
            </a:r>
            <a:r>
              <a:rPr lang="en-US" sz="1800" b="1" dirty="0">
                <a:latin typeface="Arial Narrow" charset="0"/>
                <a:hlinkClick r:id="rId2"/>
              </a:rPr>
              <a:t>zurawski@es.net</a:t>
            </a:r>
            <a:r>
              <a:rPr lang="en-US" sz="1800" b="1" dirty="0">
                <a:latin typeface="Arial Narrow" charset="0"/>
              </a:rPr>
              <a:t> </a:t>
            </a:r>
            <a:endParaRPr lang="en-US" sz="1800" b="1" dirty="0" smtClean="0">
              <a:latin typeface="Arial Narrow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sz="1800" dirty="0" smtClean="0">
                <a:latin typeface="Arial Narrow" charset="0"/>
              </a:rPr>
              <a:t>Science Engagement Engineer, </a:t>
            </a:r>
            <a:r>
              <a:rPr lang="en-US" sz="1800" dirty="0">
                <a:latin typeface="Arial Narrow" charset="0"/>
              </a:rPr>
              <a:t>ESnet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latin typeface="Arial Narrow" charset="0"/>
              </a:rPr>
              <a:t>Lawrence Berkeley National Laboratory</a:t>
            </a:r>
          </a:p>
        </p:txBody>
      </p:sp>
      <p:sp>
        <p:nvSpPr>
          <p:cNvPr id="11" name="Text Placeholder 11"/>
          <p:cNvSpPr txBox="1">
            <a:spLocks/>
          </p:cNvSpPr>
          <p:nvPr/>
        </p:nvSpPr>
        <p:spPr bwMode="auto">
          <a:xfrm>
            <a:off x="4833938" y="4125938"/>
            <a:ext cx="3843337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sz="1400" dirty="0" smtClean="0">
              <a:solidFill>
                <a:schemeClr val="bg2"/>
              </a:solidFill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400" dirty="0">
                <a:solidFill>
                  <a:schemeClr val="bg2"/>
                </a:solidFill>
              </a:rPr>
              <a:t>FTW: </a:t>
            </a:r>
            <a:r>
              <a:rPr lang="en-US" sz="1400" dirty="0" err="1">
                <a:solidFill>
                  <a:schemeClr val="bg2"/>
                </a:solidFill>
              </a:rPr>
              <a:t>perfSONAR</a:t>
            </a:r>
            <a:r>
              <a:rPr lang="en-US" sz="1400" dirty="0">
                <a:solidFill>
                  <a:schemeClr val="bg2"/>
                </a:solidFill>
              </a:rPr>
              <a:t> Deployment Best Practices, Architecture, and Moving the Needle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400" dirty="0" smtClean="0">
                <a:solidFill>
                  <a:schemeClr val="bg2"/>
                </a:solidFill>
              </a:rPr>
              <a:t>January 22</a:t>
            </a:r>
            <a:r>
              <a:rPr lang="en-US" sz="1400" baseline="30000" dirty="0" smtClean="0">
                <a:solidFill>
                  <a:schemeClr val="bg2"/>
                </a:solidFill>
              </a:rPr>
              <a:t>nd</a:t>
            </a:r>
            <a:r>
              <a:rPr lang="en-US" sz="1400" dirty="0" smtClean="0">
                <a:solidFill>
                  <a:schemeClr val="bg2"/>
                </a:solidFill>
              </a:rPr>
              <a:t>, 2015</a:t>
            </a:r>
            <a:endParaRPr lang="en-US" sz="1400" dirty="0">
              <a:solidFill>
                <a:schemeClr val="bg2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691063" y="4232300"/>
            <a:ext cx="0" cy="12842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171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6922"/>
            <a:ext cx="8229600" cy="923992"/>
          </a:xfrm>
        </p:spPr>
        <p:txBody>
          <a:bodyPr/>
          <a:lstStyle/>
          <a:p>
            <a:r>
              <a:rPr lang="en-US" dirty="0" smtClean="0"/>
              <a:t>The R&amp;E Community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872716"/>
            <a:ext cx="8229600" cy="5454537"/>
          </a:xfrm>
        </p:spPr>
        <p:txBody>
          <a:bodyPr>
            <a:noAutofit/>
          </a:bodyPr>
          <a:lstStyle/>
          <a:p>
            <a:r>
              <a:rPr lang="en-US" sz="1800" dirty="0"/>
              <a:t>The global Research &amp; Education network ecosystem is comprised of hundreds of international, national, regional and local-scale </a:t>
            </a:r>
            <a:r>
              <a:rPr lang="en-US" sz="1800" dirty="0" smtClean="0"/>
              <a:t>resources – each independently owned and operated.  </a:t>
            </a:r>
          </a:p>
          <a:p>
            <a:r>
              <a:rPr lang="en-US" sz="1800" dirty="0" smtClean="0"/>
              <a:t>This complex, heterogeneous set of networks </a:t>
            </a:r>
            <a:r>
              <a:rPr lang="en-US" sz="1800" b="1" i="1" u="sng" dirty="0" smtClean="0"/>
              <a:t>must</a:t>
            </a:r>
            <a:r>
              <a:rPr lang="en-US" sz="1800" dirty="0" smtClean="0"/>
              <a:t> operate seamlessly from “end to end” to support science and research collaborations that are distributed globally.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Data mobility is required; there is no liquid market for HPC resources (people use what they can get – DOE, XSEDE, NOAA, etc. etc.)</a:t>
            </a:r>
          </a:p>
          <a:p>
            <a:pPr lvl="1"/>
            <a:r>
              <a:rPr lang="en-US" sz="1800" dirty="0" smtClean="0"/>
              <a:t>To stay competitive, we must learn the use patterns, and support them</a:t>
            </a:r>
          </a:p>
          <a:p>
            <a:pPr lvl="1"/>
            <a:r>
              <a:rPr lang="en-US" sz="1800" dirty="0" smtClean="0"/>
              <a:t>This may mean making sure your network, and the networks of others, are functional</a:t>
            </a:r>
            <a:endParaRPr lang="en-US" sz="1400" dirty="0" smtClean="0"/>
          </a:p>
        </p:txBody>
      </p:sp>
      <p:pic>
        <p:nvPicPr>
          <p:cNvPr id="8" name="Picture 2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73" y="1950376"/>
            <a:ext cx="5644127" cy="308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" y="2351454"/>
            <a:ext cx="2796540" cy="248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5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5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544334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6922"/>
            <a:ext cx="8229600" cy="923992"/>
          </a:xfrm>
        </p:spPr>
        <p:txBody>
          <a:bodyPr/>
          <a:lstStyle/>
          <a:p>
            <a:r>
              <a:rPr lang="en-US" dirty="0" smtClean="0"/>
              <a:t>The Guiding Light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872716"/>
            <a:ext cx="8229600" cy="5454537"/>
          </a:xfrm>
        </p:spPr>
        <p:txBody>
          <a:bodyPr>
            <a:noAutofit/>
          </a:bodyPr>
          <a:lstStyle/>
          <a:p>
            <a:r>
              <a:rPr lang="en-US" dirty="0" smtClean="0"/>
              <a:t>Something we should all remember:</a:t>
            </a:r>
          </a:p>
          <a:p>
            <a:pPr lvl="1"/>
            <a:r>
              <a:rPr lang="en-US" dirty="0" smtClean="0"/>
              <a:t>The “network” extends all the way to the application layer (e.g. I will blast some data through software APIs over a socket and protocol that are running on hardware around the world, and it ‘appears’ on the other end).  </a:t>
            </a:r>
            <a:endParaRPr lang="en-US" dirty="0"/>
          </a:p>
          <a:p>
            <a:r>
              <a:rPr lang="en-US" dirty="0" smtClean="0"/>
              <a:t>Making sure this is all working requires monitoring (active testing, passive observation) – and it needs to be done </a:t>
            </a:r>
            <a:r>
              <a:rPr lang="en-US" b="1" i="1" u="sng" dirty="0" smtClean="0">
                <a:solidFill>
                  <a:srgbClr val="FF0000"/>
                </a:solidFill>
              </a:rPr>
              <a:t>AT EVERY LAYER </a:t>
            </a:r>
          </a:p>
        </p:txBody>
      </p:sp>
      <p:pic>
        <p:nvPicPr>
          <p:cNvPr id="9" name="Picture 8" descr="osi_mod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56" y="2565695"/>
            <a:ext cx="5489685" cy="4292305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6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4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5706533" y="6581424"/>
            <a:ext cx="14680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2013 </a:t>
            </a:r>
            <a:r>
              <a:rPr lang="en-US" sz="600" dirty="0" smtClean="0">
                <a:solidFill>
                  <a:srgbClr val="FF0000"/>
                </a:solidFill>
              </a:rPr>
              <a:t>University of Washington</a:t>
            </a:r>
            <a:endParaRPr lang="en-US" sz="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74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Not Lacking in Products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key difference: “end-to-end” isn’t always a concern.</a:t>
            </a:r>
          </a:p>
          <a:p>
            <a:r>
              <a:rPr lang="en-US" dirty="0" smtClean="0"/>
              <a:t>Metrics you need?</a:t>
            </a:r>
          </a:p>
          <a:p>
            <a:r>
              <a:rPr lang="en-US" dirty="0" smtClean="0"/>
              <a:t>All of the layers?</a:t>
            </a:r>
          </a:p>
          <a:p>
            <a:r>
              <a:rPr lang="en-US" dirty="0" smtClean="0"/>
              <a:t>Where do you start?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7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3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  <p:pic>
        <p:nvPicPr>
          <p:cNvPr id="4" name="Picture 3" descr="mrt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0" y="2099733"/>
            <a:ext cx="2624667" cy="2264369"/>
          </a:xfrm>
          <a:prstGeom prst="rect">
            <a:avLst/>
          </a:prstGeom>
        </p:spPr>
      </p:pic>
      <p:pic>
        <p:nvPicPr>
          <p:cNvPr id="5" name="Picture 4" descr="service-detai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4288895"/>
            <a:ext cx="2728556" cy="2477824"/>
          </a:xfrm>
          <a:prstGeom prst="rect">
            <a:avLst/>
          </a:prstGeom>
        </p:spPr>
      </p:pic>
      <p:pic>
        <p:nvPicPr>
          <p:cNvPr id="8" name="Picture 7" descr="prtg_su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10" y="2015067"/>
            <a:ext cx="3402303" cy="2675467"/>
          </a:xfrm>
          <a:prstGeom prst="rect">
            <a:avLst/>
          </a:prstGeom>
        </p:spPr>
      </p:pic>
      <p:pic>
        <p:nvPicPr>
          <p:cNvPr id="9" name="Picture 8" descr="network-monitoring-dashboard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4118360"/>
            <a:ext cx="3716866" cy="225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0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and Motivation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“I wish we had a solution to expedite network performance debugging”</a:t>
            </a:r>
          </a:p>
          <a:p>
            <a:r>
              <a:rPr lang="en-US" dirty="0" smtClean="0"/>
              <a:t>Break out the duct tape and beer</a:t>
            </a:r>
          </a:p>
          <a:p>
            <a:r>
              <a:rPr lang="en-US" dirty="0" err="1" smtClean="0"/>
              <a:t>perfSONAR</a:t>
            </a:r>
            <a:r>
              <a:rPr lang="en-US" dirty="0" smtClean="0"/>
              <a:t> use (theory &amp; practice)</a:t>
            </a:r>
          </a:p>
          <a:p>
            <a:r>
              <a:rPr lang="en-US" dirty="0" smtClean="0"/>
              <a:t>The ESnet use case</a:t>
            </a:r>
          </a:p>
          <a:p>
            <a:r>
              <a:rPr lang="en-US" dirty="0" smtClean="0"/>
              <a:t>Looking forward – </a:t>
            </a:r>
            <a:r>
              <a:rPr lang="en-US" dirty="0" err="1" smtClean="0"/>
              <a:t>perfSONAR</a:t>
            </a:r>
            <a:r>
              <a:rPr lang="en-US" dirty="0" smtClean="0"/>
              <a:t> in 20 years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8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763125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Why is this so hard?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69053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There is a lot of network out there to cover</a:t>
            </a:r>
          </a:p>
          <a:p>
            <a:pPr lvl="1"/>
            <a:r>
              <a:rPr lang="en-US" dirty="0" smtClean="0"/>
              <a:t>think about all the pieces on your own campus network</a:t>
            </a:r>
          </a:p>
          <a:p>
            <a:pPr lvl="1"/>
            <a:r>
              <a:rPr lang="en-US" dirty="0" smtClean="0"/>
              <a:t>Multiply that by ~300 other colleges, ~50 RONs, a handful of national networks, exchange points, etc. etc.  </a:t>
            </a:r>
          </a:p>
          <a:p>
            <a:r>
              <a:rPr lang="en-US" dirty="0" smtClean="0"/>
              <a:t>There are things that ‘work’, but no real BCPs</a:t>
            </a:r>
          </a:p>
          <a:p>
            <a:pPr lvl="1"/>
            <a:r>
              <a:rPr lang="en-US" dirty="0" smtClean="0"/>
              <a:t>Everyone has their own form of monitoring – some of the important things (utilization, latency) may be covered</a:t>
            </a:r>
          </a:p>
          <a:p>
            <a:r>
              <a:rPr lang="en-US" dirty="0" smtClean="0"/>
              <a:t>Not all campus networks are the same – Dale Smith will be talking later</a:t>
            </a:r>
          </a:p>
          <a:p>
            <a:r>
              <a:rPr lang="en-US" dirty="0" smtClean="0"/>
              <a:t>Lack of understanding about problems, or how expectation and reality aren’t matching for some use cases</a:t>
            </a:r>
          </a:p>
          <a:p>
            <a:pPr lvl="1"/>
            <a:r>
              <a:rPr lang="en-US" dirty="0" smtClean="0"/>
              <a:t>Remember TCP?  Could you diagram it on a board?</a:t>
            </a:r>
          </a:p>
          <a:p>
            <a:pPr lvl="1"/>
            <a:r>
              <a:rPr lang="en-US" dirty="0" smtClean="0"/>
              <a:t>Converged network designs </a:t>
            </a:r>
            <a:r>
              <a:rPr lang="en-US" b="1" i="1" u="sng" dirty="0" smtClean="0">
                <a:solidFill>
                  <a:srgbClr val="FF0000"/>
                </a:solidFill>
              </a:rPr>
              <a:t>do not perform well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Many suffering in silence</a:t>
            </a:r>
          </a:p>
          <a:p>
            <a:pPr lvl="1"/>
            <a:r>
              <a:rPr lang="en-US" dirty="0" smtClean="0"/>
              <a:t>For every ‘bothersome’ network user that is letting you know his file transfers aren’t working, there are are probably 10-50 more who ‘expect’ the network in a crappy manner – that</a:t>
            </a:r>
            <a:r>
              <a:rPr lang="fr-FR" dirty="0" smtClean="0"/>
              <a:t>’</a:t>
            </a:r>
            <a:r>
              <a:rPr lang="en-US" dirty="0" smtClean="0"/>
              <a:t>s what happens at home after all. 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05997" y="6584157"/>
            <a:ext cx="3238500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9</a:t>
            </a:fld>
            <a:r>
              <a:rPr lang="en-US" sz="800" dirty="0">
                <a:solidFill>
                  <a:prstClr val="black"/>
                </a:solidFill>
                <a:latin typeface="Arial"/>
              </a:rPr>
              <a:t> – ESnet Science Engagement (</a:t>
            </a:r>
            <a:r>
              <a:rPr lang="en-US" sz="800" dirty="0">
                <a:solidFill>
                  <a:prstClr val="black"/>
                </a:solidFill>
                <a:latin typeface="Arial"/>
                <a:hlinkClick r:id="rId2"/>
              </a:rPr>
              <a:t>engage@es.net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) - </a:t>
            </a:r>
            <a:fld id="{087BE274-2920-464F-BD83-825BA3315F3E}" type="datetime1">
              <a:rPr lang="en-US" sz="800">
                <a:solidFill>
                  <a:prstClr val="black"/>
                </a:solidFill>
                <a:latin typeface="Arial"/>
              </a:rPr>
              <a:pPr>
                <a:defRPr/>
              </a:pPr>
              <a:t>1/22/15</a:t>
            </a:fld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auto">
          <a:xfrm>
            <a:off x="7239000" y="6675438"/>
            <a:ext cx="1930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900" dirty="0" smtClean="0">
                <a:ea typeface="+mn-ea"/>
                <a:cs typeface="+mn-cs"/>
              </a:rPr>
              <a:t>© 2015, Energy Sciences Network</a:t>
            </a:r>
          </a:p>
        </p:txBody>
      </p:sp>
    </p:spTree>
    <p:extLst>
      <p:ext uri="{BB962C8B-B14F-4D97-AF65-F5344CB8AC3E}">
        <p14:creationId xmlns:p14="http://schemas.microsoft.com/office/powerpoint/2010/main" val="3961548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333335"/>
      </a:dk1>
      <a:lt1>
        <a:sysClr val="window" lastClr="FFFFFF"/>
      </a:lt1>
      <a:dk2>
        <a:srgbClr val="3B3A3C"/>
      </a:dk2>
      <a:lt2>
        <a:srgbClr val="707273"/>
      </a:lt2>
      <a:accent1>
        <a:srgbClr val="2DB2CF"/>
      </a:accent1>
      <a:accent2>
        <a:srgbClr val="266782"/>
      </a:accent2>
      <a:accent3>
        <a:srgbClr val="9DBA3B"/>
      </a:accent3>
      <a:accent4>
        <a:srgbClr val="767879"/>
      </a:accent4>
      <a:accent5>
        <a:srgbClr val="58585B"/>
      </a:accent5>
      <a:accent6>
        <a:srgbClr val="D2E9EE"/>
      </a:accent6>
      <a:hlink>
        <a:srgbClr val="266782"/>
      </a:hlink>
      <a:folHlink>
        <a:srgbClr val="504F81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spcBef>
            <a:spcPts val="880"/>
          </a:spcBef>
          <a:buClr>
            <a:schemeClr val="accent1"/>
          </a:buClr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Internet2 Presentation Template">
  <a:themeElements>
    <a:clrScheme name="Internet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35011</TotalTime>
  <Words>3862</Words>
  <Application>Microsoft Macintosh PowerPoint</Application>
  <PresentationFormat>On-screen Show (4:3)</PresentationFormat>
  <Paragraphs>482</Paragraphs>
  <Slides>49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Office Theme</vt:lpstr>
      <vt:lpstr>Internet2 Presentation Template</vt:lpstr>
      <vt:lpstr>Bitmap Image</vt:lpstr>
      <vt:lpstr>Visio</vt:lpstr>
      <vt:lpstr>perfSONAR at 10 Years: Cleaning Networks &amp; Disrupting Operation</vt:lpstr>
      <vt:lpstr>PowerPoint Presentation</vt:lpstr>
      <vt:lpstr>Outline</vt:lpstr>
      <vt:lpstr>Introduction &amp; Motivation</vt:lpstr>
      <vt:lpstr>The R&amp;E Community</vt:lpstr>
      <vt:lpstr>The Guiding Light </vt:lpstr>
      <vt:lpstr>Not Lacking in Products</vt:lpstr>
      <vt:lpstr>Outline</vt:lpstr>
      <vt:lpstr>Why is this so hard?</vt:lpstr>
      <vt:lpstr>Where Are The Problems?</vt:lpstr>
      <vt:lpstr>Local Testing Will Not Find Everything</vt:lpstr>
      <vt:lpstr>What are the problems?  Soft Network Failures</vt:lpstr>
      <vt:lpstr>Second star to the right, and straight on till morning</vt:lpstr>
      <vt:lpstr>Outline</vt:lpstr>
      <vt:lpstr>Network Monitoring</vt:lpstr>
      <vt:lpstr>The Ghost of perfSONAR Past</vt:lpstr>
      <vt:lpstr>The Ghost of perfSONAR Past</vt:lpstr>
      <vt:lpstr>Problem: Nobody’s Fault</vt:lpstr>
      <vt:lpstr>Suddenly – the plot thickened</vt:lpstr>
      <vt:lpstr>And other smart people were thinking about metrics</vt:lpstr>
      <vt:lpstr>Revisionist History of perfSONAR</vt:lpstr>
      <vt:lpstr>Hype Curve?</vt:lpstr>
      <vt:lpstr>Deployment Trends</vt:lpstr>
      <vt:lpstr>Deployment Trends</vt:lpstr>
      <vt:lpstr>Outline</vt:lpstr>
      <vt:lpstr>The perfSONAR Solution (Theoretical)</vt:lpstr>
      <vt:lpstr>The perfSONAR Solution (Theoretical)</vt:lpstr>
      <vt:lpstr>The perfSONAR Solution (Theoretical)</vt:lpstr>
      <vt:lpstr>The perfSONAR Solution (Theoretical)</vt:lpstr>
      <vt:lpstr>The perfSONAR Solution (Practical)</vt:lpstr>
      <vt:lpstr>Reminder: We want 0 packet loss</vt:lpstr>
      <vt:lpstr>The perfSONAR Solution (Practical)</vt:lpstr>
      <vt:lpstr>The perfSONAR Solution (Practical)</vt:lpstr>
      <vt:lpstr>The perfSONAR Solution (Practical)</vt:lpstr>
      <vt:lpstr>The perfSONAR Solution (Practical)</vt:lpstr>
      <vt:lpstr>The perfSONAR Solution (Practical)</vt:lpstr>
      <vt:lpstr>Outline</vt:lpstr>
      <vt:lpstr>Network as Infrastructure Instrument </vt:lpstr>
      <vt:lpstr>Full Coverage …</vt:lpstr>
      <vt:lpstr>…So you know when its gone bad</vt:lpstr>
      <vt:lpstr>And have a record of changes </vt:lpstr>
      <vt:lpstr>Minor changes can have a small impact in one metric</vt:lpstr>
      <vt:lpstr>And have a large one for others</vt:lpstr>
      <vt:lpstr>Some pictures have more story associated</vt:lpstr>
      <vt:lpstr>Even minor tweaks to the testing itself matter</vt:lpstr>
      <vt:lpstr>Outline</vt:lpstr>
      <vt:lpstr>The Event Horizon</vt:lpstr>
      <vt:lpstr>Some (not all) of the Guilty Parties Who Started This Mess</vt:lpstr>
      <vt:lpstr>perfSONAR at 10 Years: Cleaning Networks &amp; Disrupting Operation</vt:lpstr>
    </vt:vector>
  </TitlesOfParts>
  <Company>Lawrence Berkekley Nationl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teid05</dc:creator>
  <cp:lastModifiedBy>Jason Zurawski</cp:lastModifiedBy>
  <cp:revision>424</cp:revision>
  <cp:lastPrinted>2014-05-19T17:57:32Z</cp:lastPrinted>
  <dcterms:created xsi:type="dcterms:W3CDTF">2014-05-16T17:40:12Z</dcterms:created>
  <dcterms:modified xsi:type="dcterms:W3CDTF">2015-01-22T13:46:18Z</dcterms:modified>
</cp:coreProperties>
</file>