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7"/>
  </p:notesMasterIdLst>
  <p:handoutMasterIdLst>
    <p:handoutMasterId r:id="rId58"/>
  </p:handoutMasterIdLst>
  <p:sldIdLst>
    <p:sldId id="279" r:id="rId2"/>
    <p:sldId id="414" r:id="rId3"/>
    <p:sldId id="438" r:id="rId4"/>
    <p:sldId id="454" r:id="rId5"/>
    <p:sldId id="471" r:id="rId6"/>
    <p:sldId id="480" r:id="rId7"/>
    <p:sldId id="516" r:id="rId8"/>
    <p:sldId id="426" r:id="rId9"/>
    <p:sldId id="472" r:id="rId10"/>
    <p:sldId id="520" r:id="rId11"/>
    <p:sldId id="473" r:id="rId12"/>
    <p:sldId id="427" r:id="rId13"/>
    <p:sldId id="443" r:id="rId14"/>
    <p:sldId id="521" r:id="rId15"/>
    <p:sldId id="517" r:id="rId16"/>
    <p:sldId id="505" r:id="rId17"/>
    <p:sldId id="455" r:id="rId18"/>
    <p:sldId id="497" r:id="rId19"/>
    <p:sldId id="500" r:id="rId20"/>
    <p:sldId id="501" r:id="rId21"/>
    <p:sldId id="498" r:id="rId22"/>
    <p:sldId id="504" r:id="rId23"/>
    <p:sldId id="502" r:id="rId24"/>
    <p:sldId id="457" r:id="rId25"/>
    <p:sldId id="499" r:id="rId26"/>
    <p:sldId id="430" r:id="rId27"/>
    <p:sldId id="522" r:id="rId28"/>
    <p:sldId id="518" r:id="rId29"/>
    <p:sldId id="479" r:id="rId30"/>
    <p:sldId id="482" r:id="rId31"/>
    <p:sldId id="433" r:id="rId32"/>
    <p:sldId id="488" r:id="rId33"/>
    <p:sldId id="514" r:id="rId34"/>
    <p:sldId id="483" r:id="rId35"/>
    <p:sldId id="478" r:id="rId36"/>
    <p:sldId id="489" r:id="rId37"/>
    <p:sldId id="493" r:id="rId38"/>
    <p:sldId id="490" r:id="rId39"/>
    <p:sldId id="491" r:id="rId40"/>
    <p:sldId id="476" r:id="rId41"/>
    <p:sldId id="469" r:id="rId42"/>
    <p:sldId id="485" r:id="rId43"/>
    <p:sldId id="461" r:id="rId44"/>
    <p:sldId id="462" r:id="rId45"/>
    <p:sldId id="496" r:id="rId46"/>
    <p:sldId id="495" r:id="rId47"/>
    <p:sldId id="428" r:id="rId48"/>
    <p:sldId id="506" r:id="rId49"/>
    <p:sldId id="507" r:id="rId50"/>
    <p:sldId id="519" r:id="rId51"/>
    <p:sldId id="508" r:id="rId52"/>
    <p:sldId id="509" r:id="rId53"/>
    <p:sldId id="486" r:id="rId54"/>
    <p:sldId id="512" r:id="rId55"/>
    <p:sldId id="464" r:id="rId5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5pPr>
    <a:lvl6pPr marL="2286000" algn="l" defTabSz="457200" rtl="0" eaLnBrk="1" latinLnBrk="0" hangingPunct="1">
      <a:defRPr kern="1200">
        <a:solidFill>
          <a:schemeClr val="tx1"/>
        </a:solidFill>
        <a:latin typeface="Arial Narrow" charset="0"/>
        <a:ea typeface="ＭＳ Ｐゴシック" charset="0"/>
        <a:cs typeface="ＭＳ Ｐゴシック" charset="0"/>
      </a:defRPr>
    </a:lvl6pPr>
    <a:lvl7pPr marL="2743200" algn="l" defTabSz="457200" rtl="0" eaLnBrk="1" latinLnBrk="0" hangingPunct="1">
      <a:defRPr kern="1200">
        <a:solidFill>
          <a:schemeClr val="tx1"/>
        </a:solidFill>
        <a:latin typeface="Arial Narrow" charset="0"/>
        <a:ea typeface="ＭＳ Ｐゴシック" charset="0"/>
        <a:cs typeface="ＭＳ Ｐゴシック" charset="0"/>
      </a:defRPr>
    </a:lvl7pPr>
    <a:lvl8pPr marL="3200400" algn="l" defTabSz="457200" rtl="0" eaLnBrk="1" latinLnBrk="0" hangingPunct="1">
      <a:defRPr kern="1200">
        <a:solidFill>
          <a:schemeClr val="tx1"/>
        </a:solidFill>
        <a:latin typeface="Arial Narrow" charset="0"/>
        <a:ea typeface="ＭＳ Ｐゴシック" charset="0"/>
        <a:cs typeface="ＭＳ Ｐゴシック" charset="0"/>
      </a:defRPr>
    </a:lvl8pPr>
    <a:lvl9pPr marL="3657600" algn="l" defTabSz="457200" rtl="0" eaLnBrk="1" latinLnBrk="0" hangingPunct="1">
      <a:defRPr kern="1200">
        <a:solidFill>
          <a:schemeClr val="tx1"/>
        </a:solidFill>
        <a:latin typeface="Arial Narrow"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FF"/>
    <a:srgbClr val="D2E9EE"/>
    <a:srgbClr val="9DBA3B"/>
    <a:srgbClr val="266782"/>
    <a:srgbClr val="2DB2CF"/>
    <a:srgbClr val="A7A9AB"/>
    <a:srgbClr val="58585B"/>
    <a:srgbClr val="9A9A9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163" autoAdjust="0"/>
  </p:normalViewPr>
  <p:slideViewPr>
    <p:cSldViewPr snapToGrid="0" snapToObjects="1">
      <p:cViewPr varScale="1">
        <p:scale>
          <a:sx n="163" d="100"/>
          <a:sy n="163" d="100"/>
        </p:scale>
        <p:origin x="-384" y="-104"/>
      </p:cViewPr>
      <p:guideLst>
        <p:guide orient="horz" pos="3272"/>
        <p:guide orient="horz" pos="2220"/>
        <p:guide orient="horz" pos="507"/>
        <p:guide pos="5466"/>
        <p:guide pos="2842"/>
        <p:guide pos="276"/>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25" d="100"/>
          <a:sy n="125" d="100"/>
        </p:scale>
        <p:origin x="-392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handoutMaster" Target="handoutMasters/handout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_rels/data1.xml.rels><?xml version="1.0" encoding="UTF-8" standalone="yes"?>
<Relationships xmlns="http://schemas.openxmlformats.org/package/2006/relationships"><Relationship Id="rId1" Type="http://schemas.openxmlformats.org/officeDocument/2006/relationships/image" Target="../media/image65.png"/><Relationship Id="rId2" Type="http://schemas.openxmlformats.org/officeDocument/2006/relationships/image" Target="../media/image66.png"/><Relationship Id="rId3" Type="http://schemas.openxmlformats.org/officeDocument/2006/relationships/image" Target="../media/image67.png"/></Relationships>
</file>

<file path=ppt/diagrams/_rels/drawing1.xml.rels><?xml version="1.0" encoding="UTF-8" standalone="yes"?>
<Relationships xmlns="http://schemas.openxmlformats.org/package/2006/relationships"><Relationship Id="rId1" Type="http://schemas.openxmlformats.org/officeDocument/2006/relationships/image" Target="../media/image65.png"/><Relationship Id="rId2" Type="http://schemas.openxmlformats.org/officeDocument/2006/relationships/image" Target="../media/image66.png"/><Relationship Id="rId3" Type="http://schemas.openxmlformats.org/officeDocument/2006/relationships/image" Target="../media/image6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31F565-D953-0A49-AA6C-87C07A3641A6}" type="doc">
      <dgm:prSet loTypeId="urn:microsoft.com/office/officeart/2008/layout/PictureStrips" loCatId="" qsTypeId="urn:microsoft.com/office/officeart/2005/8/quickstyle/simple1" qsCatId="simple" csTypeId="urn:microsoft.com/office/officeart/2005/8/colors/accent1_2" csCatId="accent1" phldr="1"/>
      <dgm:spPr/>
      <dgm:t>
        <a:bodyPr/>
        <a:lstStyle/>
        <a:p>
          <a:endParaRPr lang="en-US"/>
        </a:p>
      </dgm:t>
    </dgm:pt>
    <dgm:pt modelId="{8BF1EDF1-11B2-294F-8799-E3058583CCF2}">
      <dgm:prSet phldrT="[Text]" custT="1"/>
      <dgm:spPr/>
      <dgm:t>
        <a:bodyPr/>
        <a:lstStyle/>
        <a:p>
          <a:r>
            <a:rPr lang="en-US" sz="2000" u="sng" dirty="0" smtClean="0"/>
            <a:t>Education &amp; Consulting</a:t>
          </a:r>
        </a:p>
        <a:p>
          <a:r>
            <a:rPr lang="en-US" sz="1800" dirty="0" smtClean="0"/>
            <a:t>Webinars, workshops, 1:1 data mobility consultations with scientists, support teams.</a:t>
          </a:r>
          <a:endParaRPr lang="en-US" sz="1800" dirty="0"/>
        </a:p>
      </dgm:t>
    </dgm:pt>
    <dgm:pt modelId="{97128A61-9F9E-6A41-B9AB-A457EC2416F9}" type="parTrans" cxnId="{6A584741-0B9B-024F-A80B-465305E7794C}">
      <dgm:prSet/>
      <dgm:spPr/>
      <dgm:t>
        <a:bodyPr/>
        <a:lstStyle/>
        <a:p>
          <a:endParaRPr lang="en-US"/>
        </a:p>
      </dgm:t>
    </dgm:pt>
    <dgm:pt modelId="{A02CD1A0-B2CB-3441-9C10-A44FDDFC9CA4}" type="sibTrans" cxnId="{6A584741-0B9B-024F-A80B-465305E7794C}">
      <dgm:prSet/>
      <dgm:spPr/>
      <dgm:t>
        <a:bodyPr/>
        <a:lstStyle/>
        <a:p>
          <a:endParaRPr lang="en-US"/>
        </a:p>
      </dgm:t>
    </dgm:pt>
    <dgm:pt modelId="{5DFED4FE-9E18-CB4B-B001-9006E997AA7B}">
      <dgm:prSet phldrT="[Text]" custT="1"/>
      <dgm:spPr/>
      <dgm:t>
        <a:bodyPr/>
        <a:lstStyle/>
        <a:p>
          <a:r>
            <a:rPr lang="en-US" sz="2000" u="sng" dirty="0" smtClean="0"/>
            <a:t>Partnerships</a:t>
          </a:r>
        </a:p>
        <a:p>
          <a:r>
            <a:rPr lang="en-US" sz="1800" dirty="0" smtClean="0"/>
            <a:t>With facilities / research teams / providers, building foundation for lasting impact</a:t>
          </a:r>
          <a:r>
            <a:rPr lang="en-US" sz="2000" dirty="0" smtClean="0"/>
            <a:t>. </a:t>
          </a:r>
          <a:endParaRPr lang="en-US" sz="2000" dirty="0"/>
        </a:p>
      </dgm:t>
    </dgm:pt>
    <dgm:pt modelId="{024D9B4D-CD81-714C-B1E3-5555A99DBA0C}" type="parTrans" cxnId="{05520B82-64A0-FD43-BED0-C94A6698F82A}">
      <dgm:prSet/>
      <dgm:spPr/>
      <dgm:t>
        <a:bodyPr/>
        <a:lstStyle/>
        <a:p>
          <a:endParaRPr lang="en-US"/>
        </a:p>
      </dgm:t>
    </dgm:pt>
    <dgm:pt modelId="{62DC9440-6BB3-554A-8094-7DEF338AA6F7}" type="sibTrans" cxnId="{05520B82-64A0-FD43-BED0-C94A6698F82A}">
      <dgm:prSet/>
      <dgm:spPr/>
      <dgm:t>
        <a:bodyPr/>
        <a:lstStyle/>
        <a:p>
          <a:endParaRPr lang="en-US"/>
        </a:p>
      </dgm:t>
    </dgm:pt>
    <dgm:pt modelId="{41764279-1AA1-A646-A388-68EFC76AD81E}">
      <dgm:prSet custT="1"/>
      <dgm:spPr/>
      <dgm:t>
        <a:bodyPr/>
        <a:lstStyle/>
        <a:p>
          <a:r>
            <a:rPr lang="en-US" sz="2000" u="sng" dirty="0" smtClean="0"/>
            <a:t>Resources &amp; Knowledgebase</a:t>
          </a:r>
        </a:p>
        <a:p>
          <a:r>
            <a:rPr lang="en-US" sz="1800" u="none" dirty="0" smtClean="0"/>
            <a:t>Reference designs, case studies, papers, FAQs – tailored for multiple audiences</a:t>
          </a:r>
          <a:r>
            <a:rPr lang="en-US" sz="2000" u="none" dirty="0" smtClean="0"/>
            <a:t>.</a:t>
          </a:r>
          <a:endParaRPr lang="en-US" sz="2000" u="none" dirty="0"/>
        </a:p>
      </dgm:t>
    </dgm:pt>
    <dgm:pt modelId="{C5128C2F-A6FE-224F-8CA2-E789579CB5B6}" type="parTrans" cxnId="{A1DC14B3-BE1A-F541-AB01-6BB64E604131}">
      <dgm:prSet/>
      <dgm:spPr/>
      <dgm:t>
        <a:bodyPr/>
        <a:lstStyle/>
        <a:p>
          <a:endParaRPr lang="en-US"/>
        </a:p>
      </dgm:t>
    </dgm:pt>
    <dgm:pt modelId="{BDCA168E-C1D0-6743-AF59-402B43ADD5F1}" type="sibTrans" cxnId="{A1DC14B3-BE1A-F541-AB01-6BB64E604131}">
      <dgm:prSet/>
      <dgm:spPr/>
      <dgm:t>
        <a:bodyPr/>
        <a:lstStyle/>
        <a:p>
          <a:endParaRPr lang="en-US"/>
        </a:p>
      </dgm:t>
    </dgm:pt>
    <dgm:pt modelId="{47BEFCF6-BD44-7E42-A9DF-F6022875FED8}" type="pres">
      <dgm:prSet presAssocID="{7431F565-D953-0A49-AA6C-87C07A3641A6}" presName="Name0" presStyleCnt="0">
        <dgm:presLayoutVars>
          <dgm:dir/>
          <dgm:resizeHandles val="exact"/>
        </dgm:presLayoutVars>
      </dgm:prSet>
      <dgm:spPr/>
      <dgm:t>
        <a:bodyPr/>
        <a:lstStyle/>
        <a:p>
          <a:endParaRPr lang="en-US"/>
        </a:p>
      </dgm:t>
    </dgm:pt>
    <dgm:pt modelId="{8446A48E-A87A-A044-8236-E81488072D2D}" type="pres">
      <dgm:prSet presAssocID="{5DFED4FE-9E18-CB4B-B001-9006E997AA7B}" presName="composite" presStyleCnt="0"/>
      <dgm:spPr/>
    </dgm:pt>
    <dgm:pt modelId="{B69166CC-B50A-CE49-93E1-2669B4E936C2}" type="pres">
      <dgm:prSet presAssocID="{5DFED4FE-9E18-CB4B-B001-9006E997AA7B}" presName="rect1" presStyleLbl="trAlignAcc1" presStyleIdx="0" presStyleCnt="3">
        <dgm:presLayoutVars>
          <dgm:bulletEnabled val="1"/>
        </dgm:presLayoutVars>
      </dgm:prSet>
      <dgm:spPr/>
      <dgm:t>
        <a:bodyPr/>
        <a:lstStyle/>
        <a:p>
          <a:endParaRPr lang="en-US"/>
        </a:p>
      </dgm:t>
    </dgm:pt>
    <dgm:pt modelId="{DC0ADBF1-0B1E-9244-B3C6-78107854BB56}" type="pres">
      <dgm:prSet presAssocID="{5DFED4FE-9E18-CB4B-B001-9006E997AA7B}" presName="rect2"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chemeClr val="tx1"/>
          </a:solidFill>
        </a:ln>
      </dgm:spPr>
      <dgm:t>
        <a:bodyPr/>
        <a:lstStyle/>
        <a:p>
          <a:endParaRPr lang="en-US"/>
        </a:p>
      </dgm:t>
    </dgm:pt>
    <dgm:pt modelId="{7814E49F-B28F-E641-9C92-A9DFE35479AF}" type="pres">
      <dgm:prSet presAssocID="{62DC9440-6BB3-554A-8094-7DEF338AA6F7}" presName="sibTrans" presStyleCnt="0"/>
      <dgm:spPr/>
    </dgm:pt>
    <dgm:pt modelId="{C1DC92DB-9561-5D4E-83E9-23DE20C62BFF}" type="pres">
      <dgm:prSet presAssocID="{8BF1EDF1-11B2-294F-8799-E3058583CCF2}" presName="composite" presStyleCnt="0"/>
      <dgm:spPr/>
    </dgm:pt>
    <dgm:pt modelId="{2E60550D-4530-F743-B286-2E784D6FE3D1}" type="pres">
      <dgm:prSet presAssocID="{8BF1EDF1-11B2-294F-8799-E3058583CCF2}" presName="rect1" presStyleLbl="trAlignAcc1" presStyleIdx="1" presStyleCnt="3" custScaleX="102356">
        <dgm:presLayoutVars>
          <dgm:bulletEnabled val="1"/>
        </dgm:presLayoutVars>
      </dgm:prSet>
      <dgm:spPr/>
      <dgm:t>
        <a:bodyPr/>
        <a:lstStyle/>
        <a:p>
          <a:endParaRPr lang="en-US"/>
        </a:p>
      </dgm:t>
    </dgm:pt>
    <dgm:pt modelId="{95DED0B5-851C-2C4F-9E04-3983A79285C9}" type="pres">
      <dgm:prSet presAssocID="{8BF1EDF1-11B2-294F-8799-E3058583CCF2}" presName="rect2" presStyleLbl="fgImgPlace1" presStyleIdx="1" presStyleCnt="3" custLinFactNeighborX="2556" custLinFactNeighborY="0"/>
      <dgm:spPr>
        <a:blipFill>
          <a:blip xmlns:r="http://schemas.openxmlformats.org/officeDocument/2006/relationships" r:embed="rId2">
            <a:extLst>
              <a:ext uri="{28A0092B-C50C-407E-A947-70E740481C1C}">
                <a14:useLocalDpi xmlns:a14="http://schemas.microsoft.com/office/drawing/2010/main" val="0"/>
              </a:ext>
            </a:extLst>
          </a:blip>
          <a:srcRect/>
          <a:stretch>
            <a:fillRect l="-40000" r="-40000"/>
          </a:stretch>
        </a:blipFill>
        <a:ln>
          <a:solidFill>
            <a:schemeClr val="tx1"/>
          </a:solidFill>
        </a:ln>
      </dgm:spPr>
      <dgm:t>
        <a:bodyPr/>
        <a:lstStyle/>
        <a:p>
          <a:endParaRPr lang="en-US"/>
        </a:p>
      </dgm:t>
    </dgm:pt>
    <dgm:pt modelId="{2DB7397F-1C7E-0547-BBDA-986A5FC80FA0}" type="pres">
      <dgm:prSet presAssocID="{A02CD1A0-B2CB-3441-9C10-A44FDDFC9CA4}" presName="sibTrans" presStyleCnt="0"/>
      <dgm:spPr/>
    </dgm:pt>
    <dgm:pt modelId="{AAF8BC31-8433-4A41-82B5-7277EE3D6914}" type="pres">
      <dgm:prSet presAssocID="{41764279-1AA1-A646-A388-68EFC76AD81E}" presName="composite" presStyleCnt="0"/>
      <dgm:spPr/>
    </dgm:pt>
    <dgm:pt modelId="{E30D6230-4803-414B-BB00-973814A3BD8E}" type="pres">
      <dgm:prSet presAssocID="{41764279-1AA1-A646-A388-68EFC76AD81E}" presName="rect1" presStyleLbl="trAlignAcc1" presStyleIdx="2" presStyleCnt="3">
        <dgm:presLayoutVars>
          <dgm:bulletEnabled val="1"/>
        </dgm:presLayoutVars>
      </dgm:prSet>
      <dgm:spPr/>
      <dgm:t>
        <a:bodyPr/>
        <a:lstStyle/>
        <a:p>
          <a:endParaRPr lang="en-US"/>
        </a:p>
      </dgm:t>
    </dgm:pt>
    <dgm:pt modelId="{EFF867A4-7F2E-D840-9348-36629F944B5E}" type="pres">
      <dgm:prSet presAssocID="{41764279-1AA1-A646-A388-68EFC76AD81E}" presName="rect2"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a:ln>
          <a:solidFill>
            <a:srgbClr val="000000"/>
          </a:solidFill>
        </a:ln>
      </dgm:spPr>
      <dgm:t>
        <a:bodyPr/>
        <a:lstStyle/>
        <a:p>
          <a:endParaRPr lang="en-US"/>
        </a:p>
      </dgm:t>
    </dgm:pt>
  </dgm:ptLst>
  <dgm:cxnLst>
    <dgm:cxn modelId="{05520B82-64A0-FD43-BED0-C94A6698F82A}" srcId="{7431F565-D953-0A49-AA6C-87C07A3641A6}" destId="{5DFED4FE-9E18-CB4B-B001-9006E997AA7B}" srcOrd="0" destOrd="0" parTransId="{024D9B4D-CD81-714C-B1E3-5555A99DBA0C}" sibTransId="{62DC9440-6BB3-554A-8094-7DEF338AA6F7}"/>
    <dgm:cxn modelId="{ECE86DFB-DB11-A34A-BE12-1BE8BA62A45E}" type="presOf" srcId="{7431F565-D953-0A49-AA6C-87C07A3641A6}" destId="{47BEFCF6-BD44-7E42-A9DF-F6022875FED8}" srcOrd="0" destOrd="0" presId="urn:microsoft.com/office/officeart/2008/layout/PictureStrips"/>
    <dgm:cxn modelId="{6A584741-0B9B-024F-A80B-465305E7794C}" srcId="{7431F565-D953-0A49-AA6C-87C07A3641A6}" destId="{8BF1EDF1-11B2-294F-8799-E3058583CCF2}" srcOrd="1" destOrd="0" parTransId="{97128A61-9F9E-6A41-B9AB-A457EC2416F9}" sibTransId="{A02CD1A0-B2CB-3441-9C10-A44FDDFC9CA4}"/>
    <dgm:cxn modelId="{2C562AA7-A1FC-2C49-9FA9-497394081AEE}" type="presOf" srcId="{5DFED4FE-9E18-CB4B-B001-9006E997AA7B}" destId="{B69166CC-B50A-CE49-93E1-2669B4E936C2}" srcOrd="0" destOrd="0" presId="urn:microsoft.com/office/officeart/2008/layout/PictureStrips"/>
    <dgm:cxn modelId="{A1DC14B3-BE1A-F541-AB01-6BB64E604131}" srcId="{7431F565-D953-0A49-AA6C-87C07A3641A6}" destId="{41764279-1AA1-A646-A388-68EFC76AD81E}" srcOrd="2" destOrd="0" parTransId="{C5128C2F-A6FE-224F-8CA2-E789579CB5B6}" sibTransId="{BDCA168E-C1D0-6743-AF59-402B43ADD5F1}"/>
    <dgm:cxn modelId="{4ECC07C7-4AB2-1747-B0C4-445BB30DBDA2}" type="presOf" srcId="{8BF1EDF1-11B2-294F-8799-E3058583CCF2}" destId="{2E60550D-4530-F743-B286-2E784D6FE3D1}" srcOrd="0" destOrd="0" presId="urn:microsoft.com/office/officeart/2008/layout/PictureStrips"/>
    <dgm:cxn modelId="{88B1BA11-3499-A54E-9F45-41C4A8494120}" type="presOf" srcId="{41764279-1AA1-A646-A388-68EFC76AD81E}" destId="{E30D6230-4803-414B-BB00-973814A3BD8E}" srcOrd="0" destOrd="0" presId="urn:microsoft.com/office/officeart/2008/layout/PictureStrips"/>
    <dgm:cxn modelId="{5BC94A17-CAA9-A742-BDBF-885F7CD7DF1B}" type="presParOf" srcId="{47BEFCF6-BD44-7E42-A9DF-F6022875FED8}" destId="{8446A48E-A87A-A044-8236-E81488072D2D}" srcOrd="0" destOrd="0" presId="urn:microsoft.com/office/officeart/2008/layout/PictureStrips"/>
    <dgm:cxn modelId="{0FD46369-94E4-9046-B3B1-A6793C5C04C0}" type="presParOf" srcId="{8446A48E-A87A-A044-8236-E81488072D2D}" destId="{B69166CC-B50A-CE49-93E1-2669B4E936C2}" srcOrd="0" destOrd="0" presId="urn:microsoft.com/office/officeart/2008/layout/PictureStrips"/>
    <dgm:cxn modelId="{6AC2A293-26B5-1E4E-AA6E-ADA7C4127D96}" type="presParOf" srcId="{8446A48E-A87A-A044-8236-E81488072D2D}" destId="{DC0ADBF1-0B1E-9244-B3C6-78107854BB56}" srcOrd="1" destOrd="0" presId="urn:microsoft.com/office/officeart/2008/layout/PictureStrips"/>
    <dgm:cxn modelId="{3EC4A281-8417-4642-9BA1-ACBA173642D6}" type="presParOf" srcId="{47BEFCF6-BD44-7E42-A9DF-F6022875FED8}" destId="{7814E49F-B28F-E641-9C92-A9DFE35479AF}" srcOrd="1" destOrd="0" presId="urn:microsoft.com/office/officeart/2008/layout/PictureStrips"/>
    <dgm:cxn modelId="{BEF0C9B9-D0CF-1445-BCDB-95698040B49B}" type="presParOf" srcId="{47BEFCF6-BD44-7E42-A9DF-F6022875FED8}" destId="{C1DC92DB-9561-5D4E-83E9-23DE20C62BFF}" srcOrd="2" destOrd="0" presId="urn:microsoft.com/office/officeart/2008/layout/PictureStrips"/>
    <dgm:cxn modelId="{D6B9B38B-A0C4-7240-AD23-825CC045DB38}" type="presParOf" srcId="{C1DC92DB-9561-5D4E-83E9-23DE20C62BFF}" destId="{2E60550D-4530-F743-B286-2E784D6FE3D1}" srcOrd="0" destOrd="0" presId="urn:microsoft.com/office/officeart/2008/layout/PictureStrips"/>
    <dgm:cxn modelId="{0D89FBAA-CAFD-934A-95F8-80BA16BD85C8}" type="presParOf" srcId="{C1DC92DB-9561-5D4E-83E9-23DE20C62BFF}" destId="{95DED0B5-851C-2C4F-9E04-3983A79285C9}" srcOrd="1" destOrd="0" presId="urn:microsoft.com/office/officeart/2008/layout/PictureStrips"/>
    <dgm:cxn modelId="{47DF72E6-D7FB-FF43-8C20-322DFEDEED84}" type="presParOf" srcId="{47BEFCF6-BD44-7E42-A9DF-F6022875FED8}" destId="{2DB7397F-1C7E-0547-BBDA-986A5FC80FA0}" srcOrd="3" destOrd="0" presId="urn:microsoft.com/office/officeart/2008/layout/PictureStrips"/>
    <dgm:cxn modelId="{4064CF9B-94F7-E649-9EF1-7649BB562553}" type="presParOf" srcId="{47BEFCF6-BD44-7E42-A9DF-F6022875FED8}" destId="{AAF8BC31-8433-4A41-82B5-7277EE3D6914}" srcOrd="4" destOrd="0" presId="urn:microsoft.com/office/officeart/2008/layout/PictureStrips"/>
    <dgm:cxn modelId="{1A3EB5C4-7267-2A42-B6B6-412C6C601354}" type="presParOf" srcId="{AAF8BC31-8433-4A41-82B5-7277EE3D6914}" destId="{E30D6230-4803-414B-BB00-973814A3BD8E}" srcOrd="0" destOrd="0" presId="urn:microsoft.com/office/officeart/2008/layout/PictureStrips"/>
    <dgm:cxn modelId="{44685300-61A9-D146-9FE2-2AFABECD982F}" type="presParOf" srcId="{AAF8BC31-8433-4A41-82B5-7277EE3D6914}" destId="{EFF867A4-7F2E-D840-9348-36629F944B5E}"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9166CC-B50A-CE49-93E1-2669B4E936C2}">
      <dsp:nvSpPr>
        <dsp:cNvPr id="0" name=""/>
        <dsp:cNvSpPr/>
      </dsp:nvSpPr>
      <dsp:spPr>
        <a:xfrm>
          <a:off x="1085258" y="389291"/>
          <a:ext cx="4036723" cy="126147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4440" tIns="76200" rIns="76200" bIns="76200" numCol="1" spcCol="1270" anchor="ctr" anchorCtr="0">
          <a:noAutofit/>
        </a:bodyPr>
        <a:lstStyle/>
        <a:p>
          <a:pPr lvl="0" algn="l" defTabSz="889000">
            <a:lnSpc>
              <a:spcPct val="90000"/>
            </a:lnSpc>
            <a:spcBef>
              <a:spcPct val="0"/>
            </a:spcBef>
            <a:spcAft>
              <a:spcPct val="35000"/>
            </a:spcAft>
          </a:pPr>
          <a:r>
            <a:rPr lang="en-US" sz="2000" u="sng" kern="1200" dirty="0" smtClean="0"/>
            <a:t>Partnerships</a:t>
          </a:r>
        </a:p>
        <a:p>
          <a:pPr lvl="0" algn="l" defTabSz="889000">
            <a:lnSpc>
              <a:spcPct val="90000"/>
            </a:lnSpc>
            <a:spcBef>
              <a:spcPct val="0"/>
            </a:spcBef>
            <a:spcAft>
              <a:spcPct val="35000"/>
            </a:spcAft>
          </a:pPr>
          <a:r>
            <a:rPr lang="en-US" sz="1800" kern="1200" dirty="0" smtClean="0"/>
            <a:t>With facilities / research teams / providers, building foundation for lasting impact</a:t>
          </a:r>
          <a:r>
            <a:rPr lang="en-US" sz="2000" kern="1200" dirty="0" smtClean="0"/>
            <a:t>. </a:t>
          </a:r>
          <a:endParaRPr lang="en-US" sz="2000" kern="1200" dirty="0"/>
        </a:p>
      </dsp:txBody>
      <dsp:txXfrm>
        <a:off x="1085258" y="389291"/>
        <a:ext cx="4036723" cy="1261476"/>
      </dsp:txXfrm>
    </dsp:sp>
    <dsp:sp modelId="{DC0ADBF1-0B1E-9244-B3C6-78107854BB56}">
      <dsp:nvSpPr>
        <dsp:cNvPr id="0" name=""/>
        <dsp:cNvSpPr/>
      </dsp:nvSpPr>
      <dsp:spPr>
        <a:xfrm>
          <a:off x="917061" y="207078"/>
          <a:ext cx="883033" cy="1324549"/>
        </a:xfrm>
        <a:prstGeom prst="rect">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2E60550D-4530-F743-B286-2E784D6FE3D1}">
      <dsp:nvSpPr>
        <dsp:cNvPr id="0" name=""/>
        <dsp:cNvSpPr/>
      </dsp:nvSpPr>
      <dsp:spPr>
        <a:xfrm>
          <a:off x="1013929" y="1977349"/>
          <a:ext cx="4131828" cy="126147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4440" tIns="76200" rIns="76200" bIns="76200" numCol="1" spcCol="1270" anchor="ctr" anchorCtr="0">
          <a:noAutofit/>
        </a:bodyPr>
        <a:lstStyle/>
        <a:p>
          <a:pPr lvl="0" algn="l" defTabSz="889000">
            <a:lnSpc>
              <a:spcPct val="90000"/>
            </a:lnSpc>
            <a:spcBef>
              <a:spcPct val="0"/>
            </a:spcBef>
            <a:spcAft>
              <a:spcPct val="35000"/>
            </a:spcAft>
          </a:pPr>
          <a:r>
            <a:rPr lang="en-US" sz="2000" u="sng" kern="1200" dirty="0" smtClean="0"/>
            <a:t>Education &amp; Consulting</a:t>
          </a:r>
        </a:p>
        <a:p>
          <a:pPr lvl="0" algn="l" defTabSz="889000">
            <a:lnSpc>
              <a:spcPct val="90000"/>
            </a:lnSpc>
            <a:spcBef>
              <a:spcPct val="0"/>
            </a:spcBef>
            <a:spcAft>
              <a:spcPct val="35000"/>
            </a:spcAft>
          </a:pPr>
          <a:r>
            <a:rPr lang="en-US" sz="1800" kern="1200" dirty="0" smtClean="0"/>
            <a:t>Webinars, workshops, 1:1 data mobility consultations with scientists, support teams.</a:t>
          </a:r>
          <a:endParaRPr lang="en-US" sz="1800" kern="1200" dirty="0"/>
        </a:p>
      </dsp:txBody>
      <dsp:txXfrm>
        <a:off x="1013929" y="1977349"/>
        <a:ext cx="4131828" cy="1261476"/>
      </dsp:txXfrm>
    </dsp:sp>
    <dsp:sp modelId="{95DED0B5-851C-2C4F-9E04-3983A79285C9}">
      <dsp:nvSpPr>
        <dsp:cNvPr id="0" name=""/>
        <dsp:cNvSpPr/>
      </dsp:nvSpPr>
      <dsp:spPr>
        <a:xfrm>
          <a:off x="915855" y="1795136"/>
          <a:ext cx="883033" cy="132454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0000" r="-40000"/>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E30D6230-4803-414B-BB00-973814A3BD8E}">
      <dsp:nvSpPr>
        <dsp:cNvPr id="0" name=""/>
        <dsp:cNvSpPr/>
      </dsp:nvSpPr>
      <dsp:spPr>
        <a:xfrm>
          <a:off x="1085258" y="3565407"/>
          <a:ext cx="4036723" cy="126147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4440" tIns="76200" rIns="76200" bIns="76200" numCol="1" spcCol="1270" anchor="ctr" anchorCtr="0">
          <a:noAutofit/>
        </a:bodyPr>
        <a:lstStyle/>
        <a:p>
          <a:pPr lvl="0" algn="l" defTabSz="889000">
            <a:lnSpc>
              <a:spcPct val="90000"/>
            </a:lnSpc>
            <a:spcBef>
              <a:spcPct val="0"/>
            </a:spcBef>
            <a:spcAft>
              <a:spcPct val="35000"/>
            </a:spcAft>
          </a:pPr>
          <a:r>
            <a:rPr lang="en-US" sz="2000" u="sng" kern="1200" dirty="0" smtClean="0"/>
            <a:t>Resources &amp; Knowledgebase</a:t>
          </a:r>
        </a:p>
        <a:p>
          <a:pPr lvl="0" algn="l" defTabSz="889000">
            <a:lnSpc>
              <a:spcPct val="90000"/>
            </a:lnSpc>
            <a:spcBef>
              <a:spcPct val="0"/>
            </a:spcBef>
            <a:spcAft>
              <a:spcPct val="35000"/>
            </a:spcAft>
          </a:pPr>
          <a:r>
            <a:rPr lang="en-US" sz="1800" u="none" kern="1200" dirty="0" smtClean="0"/>
            <a:t>Reference designs, case studies, papers, FAQs – tailored for multiple audiences</a:t>
          </a:r>
          <a:r>
            <a:rPr lang="en-US" sz="2000" u="none" kern="1200" dirty="0" smtClean="0"/>
            <a:t>.</a:t>
          </a:r>
          <a:endParaRPr lang="en-US" sz="2000" u="none" kern="1200" dirty="0"/>
        </a:p>
      </dsp:txBody>
      <dsp:txXfrm>
        <a:off x="1085258" y="3565407"/>
        <a:ext cx="4036723" cy="1261476"/>
      </dsp:txXfrm>
    </dsp:sp>
    <dsp:sp modelId="{EFF867A4-7F2E-D840-9348-36629F944B5E}">
      <dsp:nvSpPr>
        <dsp:cNvPr id="0" name=""/>
        <dsp:cNvSpPr/>
      </dsp:nvSpPr>
      <dsp:spPr>
        <a:xfrm>
          <a:off x="917061" y="3383194"/>
          <a:ext cx="883033" cy="132454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a:ln w="25400" cap="flat" cmpd="sng" algn="ctr">
          <a:solidFill>
            <a:srgbClr val="000000"/>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B325CB42-5754-2E42-BC47-2D28AE325DAA}" type="datetimeFigureOut">
              <a:rPr lang="en-US"/>
              <a:pPr>
                <a:defRPr/>
              </a:pPr>
              <a:t>2/5/15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4CBF1686-D61C-4B4C-9CC0-EF2343D2A907}" type="slidenum">
              <a:rPr lang="en-US"/>
              <a:pPr>
                <a:defRPr/>
              </a:pPr>
              <a:t>‹#›</a:t>
            </a:fld>
            <a:endParaRPr lang="en-US"/>
          </a:p>
        </p:txBody>
      </p:sp>
    </p:spTree>
    <p:extLst>
      <p:ext uri="{BB962C8B-B14F-4D97-AF65-F5344CB8AC3E}">
        <p14:creationId xmlns:p14="http://schemas.microsoft.com/office/powerpoint/2010/main" val="31064767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Arial"/>
                <a:ea typeface="+mn-ea"/>
                <a:cs typeface="Arial"/>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Arial"/>
                <a:ea typeface="+mn-ea"/>
                <a:cs typeface="Arial"/>
              </a:defRPr>
            </a:lvl1pPr>
          </a:lstStyle>
          <a:p>
            <a:pPr>
              <a:defRPr/>
            </a:pPr>
            <a:fld id="{FCDF4741-74F8-B841-8C30-66E3725D6096}" type="datetimeFigureOut">
              <a:rPr lang="en-US"/>
              <a:pPr>
                <a:defRPr/>
              </a:pPr>
              <a:t>2/5/15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Arial"/>
                <a:ea typeface="+mn-ea"/>
                <a:cs typeface="Arial"/>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Arial"/>
                <a:ea typeface="+mn-ea"/>
                <a:cs typeface="Arial"/>
              </a:defRPr>
            </a:lvl1pPr>
          </a:lstStyle>
          <a:p>
            <a:pPr>
              <a:defRPr/>
            </a:pPr>
            <a:fld id="{E5974A96-DFFB-C144-8087-15282382EEA9}" type="slidenum">
              <a:rPr lang="en-US"/>
              <a:pPr>
                <a:defRPr/>
              </a:pPr>
              <a:t>‹#›</a:t>
            </a:fld>
            <a:endParaRPr lang="en-US"/>
          </a:p>
        </p:txBody>
      </p:sp>
    </p:spTree>
    <p:extLst>
      <p:ext uri="{BB962C8B-B14F-4D97-AF65-F5344CB8AC3E}">
        <p14:creationId xmlns:p14="http://schemas.microsoft.com/office/powerpoint/2010/main" val="1057651027"/>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a:ea typeface="ＭＳ Ｐゴシック" charset="0"/>
        <a:cs typeface="Arial"/>
      </a:defRPr>
    </a:lvl1pPr>
    <a:lvl2pPr marL="457200" algn="l" defTabSz="457200" rtl="0" eaLnBrk="0" fontAlgn="base" hangingPunct="0">
      <a:spcBef>
        <a:spcPct val="30000"/>
      </a:spcBef>
      <a:spcAft>
        <a:spcPct val="0"/>
      </a:spcAft>
      <a:defRPr sz="1200" kern="1200">
        <a:solidFill>
          <a:schemeClr val="tx1"/>
        </a:solidFill>
        <a:latin typeface="Arial"/>
        <a:ea typeface="ＭＳ Ｐゴシック" charset="0"/>
        <a:cs typeface="Arial"/>
      </a:defRPr>
    </a:lvl2pPr>
    <a:lvl3pPr marL="914400" algn="l" defTabSz="457200" rtl="0" eaLnBrk="0" fontAlgn="base" hangingPunct="0">
      <a:spcBef>
        <a:spcPct val="30000"/>
      </a:spcBef>
      <a:spcAft>
        <a:spcPct val="0"/>
      </a:spcAft>
      <a:defRPr sz="1200" kern="1200">
        <a:solidFill>
          <a:schemeClr val="tx1"/>
        </a:solidFill>
        <a:latin typeface="Arial"/>
        <a:ea typeface="ＭＳ Ｐゴシック" charset="0"/>
        <a:cs typeface="Arial"/>
      </a:defRPr>
    </a:lvl3pPr>
    <a:lvl4pPr marL="1371600" algn="l" defTabSz="457200" rtl="0" eaLnBrk="0" fontAlgn="base" hangingPunct="0">
      <a:spcBef>
        <a:spcPct val="30000"/>
      </a:spcBef>
      <a:spcAft>
        <a:spcPct val="0"/>
      </a:spcAft>
      <a:defRPr sz="1200" kern="1200">
        <a:solidFill>
          <a:schemeClr val="tx1"/>
        </a:solidFill>
        <a:latin typeface="Arial"/>
        <a:ea typeface="ＭＳ Ｐゴシック" charset="0"/>
        <a:cs typeface="Arial"/>
      </a:defRPr>
    </a:lvl4pPr>
    <a:lvl5pPr marL="1828800" algn="l" defTabSz="457200" rtl="0" eaLnBrk="0" fontAlgn="base" hangingPunct="0">
      <a:spcBef>
        <a:spcPct val="30000"/>
      </a:spcBef>
      <a:spcAft>
        <a:spcPct val="0"/>
      </a:spcAft>
      <a:defRPr sz="1200" kern="1200">
        <a:solidFill>
          <a:schemeClr val="tx1"/>
        </a:solidFill>
        <a:latin typeface="Arial"/>
        <a:ea typeface="ＭＳ Ｐゴシック" charset="0"/>
        <a:cs typeface="Arial"/>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5974A96-DFFB-C144-8087-15282382EEA9}" type="slidenum">
              <a:rPr lang="en-US" smtClean="0"/>
              <a:pPr>
                <a:defRPr/>
              </a:pPr>
              <a:t>3</a:t>
            </a:fld>
            <a:endParaRPr lang="en-US"/>
          </a:p>
        </p:txBody>
      </p:sp>
    </p:spTree>
    <p:extLst>
      <p:ext uri="{BB962C8B-B14F-4D97-AF65-F5344CB8AC3E}">
        <p14:creationId xmlns:p14="http://schemas.microsoft.com/office/powerpoint/2010/main" val="4229942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19</a:t>
            </a:fld>
            <a:endParaRPr lang="en-US" dirty="0"/>
          </a:p>
        </p:txBody>
      </p:sp>
    </p:spTree>
    <p:extLst>
      <p:ext uri="{BB962C8B-B14F-4D97-AF65-F5344CB8AC3E}">
        <p14:creationId xmlns:p14="http://schemas.microsoft.com/office/powerpoint/2010/main" val="932937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20</a:t>
            </a:fld>
            <a:endParaRPr lang="en-US" dirty="0"/>
          </a:p>
        </p:txBody>
      </p:sp>
    </p:spTree>
    <p:extLst>
      <p:ext uri="{BB962C8B-B14F-4D97-AF65-F5344CB8AC3E}">
        <p14:creationId xmlns:p14="http://schemas.microsoft.com/office/powerpoint/2010/main" val="932937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21</a:t>
            </a:fld>
            <a:endParaRPr lang="en-US" dirty="0"/>
          </a:p>
        </p:txBody>
      </p:sp>
    </p:spTree>
    <p:extLst>
      <p:ext uri="{BB962C8B-B14F-4D97-AF65-F5344CB8AC3E}">
        <p14:creationId xmlns:p14="http://schemas.microsoft.com/office/powerpoint/2010/main" val="932937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22</a:t>
            </a:fld>
            <a:endParaRPr lang="en-US" dirty="0"/>
          </a:p>
        </p:txBody>
      </p:sp>
    </p:spTree>
    <p:extLst>
      <p:ext uri="{BB962C8B-B14F-4D97-AF65-F5344CB8AC3E}">
        <p14:creationId xmlns:p14="http://schemas.microsoft.com/office/powerpoint/2010/main" val="932937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23</a:t>
            </a:fld>
            <a:endParaRPr lang="en-US" dirty="0"/>
          </a:p>
        </p:txBody>
      </p:sp>
    </p:spTree>
    <p:extLst>
      <p:ext uri="{BB962C8B-B14F-4D97-AF65-F5344CB8AC3E}">
        <p14:creationId xmlns:p14="http://schemas.microsoft.com/office/powerpoint/2010/main" val="932937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25</a:t>
            </a:fld>
            <a:endParaRPr lang="en-US" dirty="0"/>
          </a:p>
        </p:txBody>
      </p:sp>
    </p:spTree>
    <p:extLst>
      <p:ext uri="{BB962C8B-B14F-4D97-AF65-F5344CB8AC3E}">
        <p14:creationId xmlns:p14="http://schemas.microsoft.com/office/powerpoint/2010/main" val="932937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solidFill>
                  <a:prstClr val="black"/>
                </a:solidFill>
              </a:rPr>
              <a:pPr>
                <a:defRPr/>
              </a:pPr>
              <a:t>26</a:t>
            </a:fld>
            <a:endParaRPr lang="en-US" dirty="0">
              <a:solidFill>
                <a:prstClr val="black"/>
              </a:solidFill>
            </a:endParaRPr>
          </a:p>
        </p:txBody>
      </p:sp>
    </p:spTree>
    <p:extLst>
      <p:ext uri="{BB962C8B-B14F-4D97-AF65-F5344CB8AC3E}">
        <p14:creationId xmlns:p14="http://schemas.microsoft.com/office/powerpoint/2010/main" val="806603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27</a:t>
            </a:fld>
            <a:endParaRPr lang="en-US" dirty="0"/>
          </a:p>
        </p:txBody>
      </p:sp>
    </p:spTree>
    <p:extLst>
      <p:ext uri="{BB962C8B-B14F-4D97-AF65-F5344CB8AC3E}">
        <p14:creationId xmlns:p14="http://schemas.microsoft.com/office/powerpoint/2010/main" val="932937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31</a:t>
            </a:fld>
            <a:endParaRPr lang="en-US" dirty="0"/>
          </a:p>
        </p:txBody>
      </p:sp>
    </p:spTree>
    <p:extLst>
      <p:ext uri="{BB962C8B-B14F-4D97-AF65-F5344CB8AC3E}">
        <p14:creationId xmlns:p14="http://schemas.microsoft.com/office/powerpoint/2010/main" val="2202485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Arial" charset="0"/>
            </a:endParaRPr>
          </a:p>
        </p:txBody>
      </p:sp>
      <p:sp>
        <p:nvSpPr>
          <p:cNvPr id="4" name="Slide Number Placeholder 3"/>
          <p:cNvSpPr>
            <a:spLocks noGrp="1"/>
          </p:cNvSpPr>
          <p:nvPr>
            <p:ph type="sldNum" sz="quarter" idx="5"/>
          </p:nvPr>
        </p:nvSpPr>
        <p:spPr/>
        <p:txBody>
          <a:bodyPr/>
          <a:lstStyle/>
          <a:p>
            <a:pPr>
              <a:defRPr/>
            </a:pPr>
            <a:fld id="{E84EA9B8-C164-A54A-A3B5-1C1D6329AEA5}" type="slidenum">
              <a:rPr lang="en-US" smtClean="0"/>
              <a:pPr>
                <a:defRPr/>
              </a:pPr>
              <a:t>34</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solidFill>
                  <a:prstClr val="black"/>
                </a:solidFill>
                <a:latin typeface="Calibri"/>
              </a:rPr>
              <a:pPr>
                <a:defRPr/>
              </a:pPr>
              <a:t>5</a:t>
            </a:fld>
            <a:endParaRPr lang="en-US" dirty="0">
              <a:solidFill>
                <a:prstClr val="black"/>
              </a:solidFill>
              <a:latin typeface="Calibri"/>
            </a:endParaRPr>
          </a:p>
        </p:txBody>
      </p:sp>
    </p:spTree>
    <p:extLst>
      <p:ext uri="{BB962C8B-B14F-4D97-AF65-F5344CB8AC3E}">
        <p14:creationId xmlns:p14="http://schemas.microsoft.com/office/powerpoint/2010/main" val="41109615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0C9639-C0D2-A746-9AD6-FEE097F08E85}" type="slidenum">
              <a:rPr lang="en-US" smtClean="0"/>
              <a:pPr/>
              <a:t>35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36</a:t>
            </a:fld>
            <a:endParaRPr lang="en-US" dirty="0"/>
          </a:p>
        </p:txBody>
      </p:sp>
    </p:spTree>
    <p:extLst>
      <p:ext uri="{BB962C8B-B14F-4D97-AF65-F5344CB8AC3E}">
        <p14:creationId xmlns:p14="http://schemas.microsoft.com/office/powerpoint/2010/main" val="2481843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03C2CCC-44D0-4B40-9343-1A28B1A2D90A}" type="slidenum">
              <a:rPr lang="en-US" smtClean="0"/>
              <a:pPr/>
              <a:t>37</a:t>
            </a:fld>
            <a:endParaRPr lang="en-US"/>
          </a:p>
        </p:txBody>
      </p:sp>
    </p:spTree>
    <p:extLst>
      <p:ext uri="{BB962C8B-B14F-4D97-AF65-F5344CB8AC3E}">
        <p14:creationId xmlns:p14="http://schemas.microsoft.com/office/powerpoint/2010/main" val="3867564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38</a:t>
            </a:fld>
            <a:endParaRPr lang="en-US" dirty="0"/>
          </a:p>
        </p:txBody>
      </p:sp>
    </p:spTree>
    <p:extLst>
      <p:ext uri="{BB962C8B-B14F-4D97-AF65-F5344CB8AC3E}">
        <p14:creationId xmlns:p14="http://schemas.microsoft.com/office/powerpoint/2010/main" val="24818437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39</a:t>
            </a:fld>
            <a:endParaRPr lang="en-US" dirty="0"/>
          </a:p>
        </p:txBody>
      </p:sp>
    </p:spTree>
    <p:extLst>
      <p:ext uri="{BB962C8B-B14F-4D97-AF65-F5344CB8AC3E}">
        <p14:creationId xmlns:p14="http://schemas.microsoft.com/office/powerpoint/2010/main" val="2481843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solidFill>
                  <a:prstClr val="black"/>
                </a:solidFill>
              </a:rPr>
              <a:pPr>
                <a:defRPr/>
              </a:pPr>
              <a:t>47</a:t>
            </a:fld>
            <a:endParaRPr lang="en-US" dirty="0">
              <a:solidFill>
                <a:prstClr val="black"/>
              </a:solidFill>
            </a:endParaRPr>
          </a:p>
        </p:txBody>
      </p:sp>
    </p:spTree>
    <p:extLst>
      <p:ext uri="{BB962C8B-B14F-4D97-AF65-F5344CB8AC3E}">
        <p14:creationId xmlns:p14="http://schemas.microsoft.com/office/powerpoint/2010/main" val="4130357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48</a:t>
            </a:fld>
            <a:endParaRPr lang="en-US" dirty="0"/>
          </a:p>
        </p:txBody>
      </p:sp>
    </p:spTree>
    <p:extLst>
      <p:ext uri="{BB962C8B-B14F-4D97-AF65-F5344CB8AC3E}">
        <p14:creationId xmlns:p14="http://schemas.microsoft.com/office/powerpoint/2010/main" val="5399609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49</a:t>
            </a:fld>
            <a:endParaRPr lang="en-US" dirty="0"/>
          </a:p>
        </p:txBody>
      </p:sp>
    </p:spTree>
    <p:extLst>
      <p:ext uri="{BB962C8B-B14F-4D97-AF65-F5344CB8AC3E}">
        <p14:creationId xmlns:p14="http://schemas.microsoft.com/office/powerpoint/2010/main" val="539960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solidFill>
                  <a:prstClr val="black"/>
                </a:solidFill>
                <a:latin typeface="Calibri"/>
              </a:rPr>
              <a:pPr>
                <a:defRPr/>
              </a:pPr>
              <a:t>6</a:t>
            </a:fld>
            <a:endParaRPr lang="en-US" dirty="0">
              <a:solidFill>
                <a:prstClr val="black"/>
              </a:solidFill>
              <a:latin typeface="Calibri"/>
            </a:endParaRPr>
          </a:p>
        </p:txBody>
      </p:sp>
    </p:spTree>
    <p:extLst>
      <p:ext uri="{BB962C8B-B14F-4D97-AF65-F5344CB8AC3E}">
        <p14:creationId xmlns:p14="http://schemas.microsoft.com/office/powerpoint/2010/main" val="1403605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9</a:t>
            </a:fld>
            <a:endParaRPr lang="en-US" dirty="0"/>
          </a:p>
        </p:txBody>
      </p:sp>
    </p:spTree>
    <p:extLst>
      <p:ext uri="{BB962C8B-B14F-4D97-AF65-F5344CB8AC3E}">
        <p14:creationId xmlns:p14="http://schemas.microsoft.com/office/powerpoint/2010/main" val="2954446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11</a:t>
            </a:fld>
            <a:endParaRPr lang="en-US" dirty="0"/>
          </a:p>
        </p:txBody>
      </p:sp>
    </p:spTree>
    <p:extLst>
      <p:ext uri="{BB962C8B-B14F-4D97-AF65-F5344CB8AC3E}">
        <p14:creationId xmlns:p14="http://schemas.microsoft.com/office/powerpoint/2010/main" val="2954446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12</a:t>
            </a:fld>
            <a:endParaRPr lang="en-US" dirty="0"/>
          </a:p>
        </p:txBody>
      </p:sp>
    </p:spTree>
    <p:extLst>
      <p:ext uri="{BB962C8B-B14F-4D97-AF65-F5344CB8AC3E}">
        <p14:creationId xmlns:p14="http://schemas.microsoft.com/office/powerpoint/2010/main" val="2954446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16</a:t>
            </a:fld>
            <a:endParaRPr lang="en-US" dirty="0"/>
          </a:p>
        </p:txBody>
      </p:sp>
    </p:spTree>
    <p:extLst>
      <p:ext uri="{BB962C8B-B14F-4D97-AF65-F5344CB8AC3E}">
        <p14:creationId xmlns:p14="http://schemas.microsoft.com/office/powerpoint/2010/main" val="932937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17</a:t>
            </a:fld>
            <a:endParaRPr lang="en-US" dirty="0"/>
          </a:p>
        </p:txBody>
      </p:sp>
    </p:spTree>
    <p:extLst>
      <p:ext uri="{BB962C8B-B14F-4D97-AF65-F5344CB8AC3E}">
        <p14:creationId xmlns:p14="http://schemas.microsoft.com/office/powerpoint/2010/main" val="3859466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18</a:t>
            </a:fld>
            <a:endParaRPr lang="en-US" dirty="0"/>
          </a:p>
        </p:txBody>
      </p:sp>
    </p:spTree>
    <p:extLst>
      <p:ext uri="{BB962C8B-B14F-4D97-AF65-F5344CB8AC3E}">
        <p14:creationId xmlns:p14="http://schemas.microsoft.com/office/powerpoint/2010/main" val="9329371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8" descr="DOE_logo.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3938" y="5832475"/>
            <a:ext cx="15732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Lab_Logo.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772400" y="5667375"/>
            <a:ext cx="9080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ESnet_Logo_Header.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04863" y="652463"/>
            <a:ext cx="3287712"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399" y="2130425"/>
            <a:ext cx="7762875" cy="1470025"/>
          </a:xfrm>
        </p:spPr>
        <p:txBody>
          <a:bodyPr/>
          <a:lstStyle>
            <a:lvl1pPr>
              <a:defRPr sz="4400" b="0"/>
            </a:lvl1pPr>
          </a:lstStyle>
          <a:p>
            <a:r>
              <a:rPr lang="en-US" dirty="0" smtClean="0"/>
              <a:t>Click to edit Master title style</a:t>
            </a:r>
            <a:endParaRPr lang="en-US" dirty="0"/>
          </a:p>
        </p:txBody>
      </p:sp>
      <p:sp>
        <p:nvSpPr>
          <p:cNvPr id="3" name="Subtitle 2"/>
          <p:cNvSpPr>
            <a:spLocks noGrp="1"/>
          </p:cNvSpPr>
          <p:nvPr>
            <p:ph type="subTitle" idx="1"/>
          </p:nvPr>
        </p:nvSpPr>
        <p:spPr>
          <a:xfrm>
            <a:off x="914400" y="3869267"/>
            <a:ext cx="3657600" cy="1390121"/>
          </a:xfrm>
        </p:spPr>
        <p:txBody>
          <a:bodyPr anchor="b"/>
          <a:lstStyle>
            <a:lvl1pPr marL="0" indent="0" algn="l">
              <a:spcBef>
                <a:spcPts val="0"/>
              </a:spcBef>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1902A163-54C0-964C-B429-AD63EC90F2AC}" type="datetime1">
              <a:rPr lang="en-US"/>
              <a:pPr>
                <a:defRPr/>
              </a:pPr>
              <a:t>2/5/15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4B79DC5-0D50-244C-8B5F-77FE4BE7CD35}" type="slidenum">
              <a:rPr lang="en-US"/>
              <a:pPr>
                <a:defRPr/>
              </a:pPr>
              <a:t>‹#›</a:t>
            </a:fld>
            <a:endParaRPr lang="en-US"/>
          </a:p>
        </p:txBody>
      </p:sp>
    </p:spTree>
    <p:extLst>
      <p:ext uri="{BB962C8B-B14F-4D97-AF65-F5344CB8AC3E}">
        <p14:creationId xmlns:p14="http://schemas.microsoft.com/office/powerpoint/2010/main" val="2177649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a:buClr>
                <a:schemeClr val="bg2"/>
              </a:buClr>
              <a:defRPr/>
            </a:lvl2pPr>
            <a:lvl3pPr>
              <a:buClr>
                <a:schemeClr val="bg2"/>
              </a:buClr>
              <a:defRPr/>
            </a:lvl3pPr>
            <a:lvl4pPr>
              <a:buClr>
                <a:schemeClr val="bg2"/>
              </a:buClr>
              <a:defRPr/>
            </a:lvl4pPr>
            <a:lvl5pPr>
              <a:buClr>
                <a:schemeClr val="bg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C2BA070-C317-9242-9F22-9571CC7F1A9D}" type="datetime1">
              <a:rPr lang="en-US"/>
              <a:pPr>
                <a:defRPr/>
              </a:pPr>
              <a:t>2/5/15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E752FB-DA03-D14D-B545-3889A4389154}" type="slidenum">
              <a:rPr lang="en-US"/>
              <a:pPr>
                <a:defRPr/>
              </a:pPr>
              <a:t>‹#›</a:t>
            </a:fld>
            <a:endParaRPr lang="en-US" dirty="0"/>
          </a:p>
        </p:txBody>
      </p:sp>
    </p:spTree>
    <p:extLst>
      <p:ext uri="{BB962C8B-B14F-4D97-AF65-F5344CB8AC3E}">
        <p14:creationId xmlns:p14="http://schemas.microsoft.com/office/powerpoint/2010/main" val="2849184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8" descr="ESnet_Logo_Foo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77125" y="6116638"/>
            <a:ext cx="12096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0"/>
            <a:ext cx="136525" cy="684847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accent1"/>
              </a:solidFill>
            </a:endParaRPr>
          </a:p>
        </p:txBody>
      </p:sp>
      <p:sp>
        <p:nvSpPr>
          <p:cNvPr id="2" name="Title 1"/>
          <p:cNvSpPr>
            <a:spLocks noGrp="1"/>
          </p:cNvSpPr>
          <p:nvPr>
            <p:ph type="title"/>
          </p:nvPr>
        </p:nvSpPr>
        <p:spPr>
          <a:xfrm>
            <a:off x="914400" y="3897313"/>
            <a:ext cx="7772400" cy="1362075"/>
          </a:xfrm>
        </p:spPr>
        <p:txBody>
          <a:bodyPr anchor="t"/>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914400" y="2124076"/>
            <a:ext cx="7772400" cy="1500187"/>
          </a:xfrm>
        </p:spPr>
        <p:txBody>
          <a:bodyPr bIns="182880"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A632C7FC-7DA3-224A-B814-4609BDC3D521}" type="datetime1">
              <a:rPr lang="en-US"/>
              <a:pPr>
                <a:defRPr/>
              </a:pPr>
              <a:t>2/5/15</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62EC84A7-9F83-FA42-AD77-1B3731E4E018}" type="slidenum">
              <a:rPr lang="en-US"/>
              <a:pPr>
                <a:defRPr/>
              </a:pPr>
              <a:t>‹#›</a:t>
            </a:fld>
            <a:endParaRPr lang="en-US"/>
          </a:p>
        </p:txBody>
      </p:sp>
    </p:spTree>
    <p:extLst>
      <p:ext uri="{BB962C8B-B14F-4D97-AF65-F5344CB8AC3E}">
        <p14:creationId xmlns:p14="http://schemas.microsoft.com/office/powerpoint/2010/main" val="1426951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348163"/>
          </a:xfrm>
        </p:spPr>
        <p:txBody>
          <a:bodyPr/>
          <a:lstStyle>
            <a:lvl1pPr marL="228600" indent="-228600">
              <a:defRPr sz="1800"/>
            </a:lvl1pPr>
            <a:lvl2pPr marL="457200" indent="-228600">
              <a:buClr>
                <a:schemeClr val="bg2"/>
              </a:buClr>
              <a:defRPr sz="1600"/>
            </a:lvl2pPr>
            <a:lvl3pPr marL="685800" indent="-228600">
              <a:buClr>
                <a:schemeClr val="bg2"/>
              </a:buClr>
              <a:defRPr sz="1400"/>
            </a:lvl3pPr>
            <a:lvl4pPr marL="914400" indent="-228600">
              <a:buClr>
                <a:schemeClr val="bg2"/>
              </a:buClr>
              <a:defRPr sz="1200"/>
            </a:lvl4pPr>
            <a:lvl5pPr marL="1143000" indent="-228600">
              <a:buClr>
                <a:schemeClr val="bg2"/>
              </a:buCl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348163"/>
          </a:xfrm>
        </p:spPr>
        <p:txBody>
          <a:bodyPr/>
          <a:lstStyle>
            <a:lvl1pPr marL="228600" indent="-228600">
              <a:defRPr sz="1800"/>
            </a:lvl1pPr>
            <a:lvl2pPr marL="457200" indent="-228600">
              <a:buClr>
                <a:schemeClr val="bg2"/>
              </a:buClr>
              <a:defRPr sz="1600"/>
            </a:lvl2pPr>
            <a:lvl3pPr marL="685800" indent="-228600">
              <a:buClr>
                <a:schemeClr val="bg2"/>
              </a:buClr>
              <a:defRPr sz="1400"/>
            </a:lvl3pPr>
            <a:lvl4pPr marL="914400" indent="-228600">
              <a:buClr>
                <a:schemeClr val="bg2"/>
              </a:buClr>
              <a:defRPr sz="1200"/>
            </a:lvl4pPr>
            <a:lvl5pPr marL="1143000" indent="-228600">
              <a:buClr>
                <a:schemeClr val="bg2"/>
              </a:buCl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F47E7F2A-3C18-BB48-AF7D-32042ACCA231}" type="datetime1">
              <a:rPr lang="en-US"/>
              <a:pPr>
                <a:defRPr/>
              </a:pPr>
              <a:t>2/5/15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3D34363-D55A-B746-AC0D-B8A5947084AE}" type="slidenum">
              <a:rPr lang="en-US"/>
              <a:pPr>
                <a:defRPr/>
              </a:pPr>
              <a:t>‹#›</a:t>
            </a:fld>
            <a:endParaRPr lang="en-US" dirty="0"/>
          </a:p>
        </p:txBody>
      </p:sp>
    </p:spTree>
    <p:extLst>
      <p:ext uri="{BB962C8B-B14F-4D97-AF65-F5344CB8AC3E}">
        <p14:creationId xmlns:p14="http://schemas.microsoft.com/office/powerpoint/2010/main" val="1199675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773488"/>
          </a:xfrm>
        </p:spPr>
        <p:txBody>
          <a:bodyPr/>
          <a:lstStyle>
            <a:lvl1pPr>
              <a:defRPr sz="1800"/>
            </a:lvl1pPr>
            <a:lvl2pPr marL="457200" indent="-228600">
              <a:defRPr sz="1600"/>
            </a:lvl2pPr>
            <a:lvl3pPr marL="685800" indent="-228600">
              <a:defRPr sz="1400"/>
            </a:lvl3pPr>
            <a:lvl4pPr marL="914400" indent="-228600">
              <a:defRPr sz="1200"/>
            </a:lvl4pPr>
            <a:lvl5pPr marL="1143000" indent="-228600">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773488"/>
          </a:xfrm>
        </p:spPr>
        <p:txBody>
          <a:bodyPr/>
          <a:lstStyle>
            <a:lvl1pPr>
              <a:defRPr sz="1800"/>
            </a:lvl1pPr>
            <a:lvl2pPr marL="457200" indent="-228600">
              <a:defRPr sz="1600"/>
            </a:lvl2pPr>
            <a:lvl3pPr marL="685800" indent="-228600">
              <a:defRPr sz="1400"/>
            </a:lvl3pPr>
            <a:lvl4pPr marL="914400" indent="-228600">
              <a:defRPr sz="1200"/>
            </a:lvl4pPr>
            <a:lvl5pPr marL="1143000" indent="-228600">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3D24332F-941A-D544-AE18-71DAC3CE7C05}" type="datetime1">
              <a:rPr lang="en-US"/>
              <a:pPr>
                <a:defRPr/>
              </a:pPr>
              <a:t>2/5/15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B39A81F-5D2E-8D44-9304-54F116FA6C79}" type="slidenum">
              <a:rPr lang="en-US"/>
              <a:pPr>
                <a:defRPr/>
              </a:pPr>
              <a:t>‹#›</a:t>
            </a:fld>
            <a:endParaRPr lang="en-US" dirty="0"/>
          </a:p>
        </p:txBody>
      </p:sp>
    </p:spTree>
    <p:extLst>
      <p:ext uri="{BB962C8B-B14F-4D97-AF65-F5344CB8AC3E}">
        <p14:creationId xmlns:p14="http://schemas.microsoft.com/office/powerpoint/2010/main" val="1753931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45A67E15-86BD-334E-9327-A1EE05D6E02F}" type="datetime1">
              <a:rPr lang="en-US"/>
              <a:pPr>
                <a:defRPr/>
              </a:pPr>
              <a:t>2/5/15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FF935CD-73E4-9B4F-B9BA-14C4A43C8F35}" type="slidenum">
              <a:rPr lang="en-US"/>
              <a:pPr>
                <a:defRPr/>
              </a:pPr>
              <a:t>‹#›</a:t>
            </a:fld>
            <a:endParaRPr lang="en-US" dirty="0"/>
          </a:p>
        </p:txBody>
      </p:sp>
    </p:spTree>
    <p:extLst>
      <p:ext uri="{BB962C8B-B14F-4D97-AF65-F5344CB8AC3E}">
        <p14:creationId xmlns:p14="http://schemas.microsoft.com/office/powerpoint/2010/main" val="3939080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1C8E523D-06F1-DA4C-83AE-FB7F9418C1E3}" type="datetime1">
              <a:rPr lang="en-US"/>
              <a:pPr>
                <a:defRPr/>
              </a:pPr>
              <a:t>2/5/15</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B70DBE8A-18E9-A24F-9905-C4136FE286B6}" type="slidenum">
              <a:rPr lang="en-US"/>
              <a:pPr>
                <a:defRPr/>
              </a:pPr>
              <a:t>‹#›</a:t>
            </a:fld>
            <a:endParaRPr lang="en-US"/>
          </a:p>
        </p:txBody>
      </p:sp>
    </p:spTree>
    <p:extLst>
      <p:ext uri="{BB962C8B-B14F-4D97-AF65-F5344CB8AC3E}">
        <p14:creationId xmlns:p14="http://schemas.microsoft.com/office/powerpoint/2010/main" val="240970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No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821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30275" y="6483350"/>
            <a:ext cx="1685925" cy="365125"/>
          </a:xfrm>
          <a:prstGeom prst="rect">
            <a:avLst/>
          </a:prstGeom>
        </p:spPr>
        <p:txBody>
          <a:bodyPr vert="horz" lIns="91440" tIns="45720" rIns="91440" bIns="45720" rtlCol="0" anchor="ctr"/>
          <a:lstStyle>
            <a:lvl1pPr algn="l" fontAlgn="auto">
              <a:spcBef>
                <a:spcPts val="0"/>
              </a:spcBef>
              <a:spcAft>
                <a:spcPts val="0"/>
              </a:spcAft>
              <a:defRPr sz="900">
                <a:solidFill>
                  <a:srgbClr val="9A9A9B"/>
                </a:solidFill>
                <a:latin typeface="Arial"/>
                <a:ea typeface="+mn-ea"/>
                <a:cs typeface="Arial"/>
              </a:defRPr>
            </a:lvl1pPr>
          </a:lstStyle>
          <a:p>
            <a:pPr>
              <a:defRPr/>
            </a:pPr>
            <a:fld id="{BE6DDD53-107F-204B-B182-96542FE482CF}" type="datetime1">
              <a:rPr lang="en-US"/>
              <a:pPr>
                <a:defRPr/>
              </a:pPr>
              <a:t>2/5/15</a:t>
            </a:fld>
            <a:endParaRPr lang="en-US" dirty="0"/>
          </a:p>
        </p:txBody>
      </p:sp>
      <p:sp>
        <p:nvSpPr>
          <p:cNvPr id="5" name="Footer Placeholder 4"/>
          <p:cNvSpPr>
            <a:spLocks noGrp="1"/>
          </p:cNvSpPr>
          <p:nvPr>
            <p:ph type="ftr" sz="quarter" idx="3"/>
          </p:nvPr>
        </p:nvSpPr>
        <p:spPr>
          <a:xfrm>
            <a:off x="4572000" y="6483350"/>
            <a:ext cx="4114800" cy="365125"/>
          </a:xfrm>
          <a:prstGeom prst="rect">
            <a:avLst/>
          </a:prstGeom>
        </p:spPr>
        <p:txBody>
          <a:bodyPr vert="horz" lIns="91440" tIns="45720" rIns="91440" bIns="45720" rtlCol="0" anchor="ctr"/>
          <a:lstStyle>
            <a:lvl1pPr algn="r" fontAlgn="auto">
              <a:spcBef>
                <a:spcPts val="0"/>
              </a:spcBef>
              <a:spcAft>
                <a:spcPts val="0"/>
              </a:spcAft>
              <a:defRPr sz="900">
                <a:solidFill>
                  <a:schemeClr val="tx1">
                    <a:tint val="75000"/>
                  </a:schemeClr>
                </a:solidFill>
                <a:latin typeface="Arial"/>
                <a:ea typeface="+mn-ea"/>
                <a:cs typeface="Arial"/>
              </a:defRPr>
            </a:lvl1pPr>
          </a:lstStyle>
          <a:p>
            <a:pPr>
              <a:defRPr/>
            </a:pPr>
            <a:endParaRPr lang="en-US"/>
          </a:p>
        </p:txBody>
      </p:sp>
      <p:sp>
        <p:nvSpPr>
          <p:cNvPr id="6" name="Slide Number Placeholder 5"/>
          <p:cNvSpPr>
            <a:spLocks noGrp="1"/>
          </p:cNvSpPr>
          <p:nvPr>
            <p:ph type="sldNum" sz="quarter" idx="4"/>
          </p:nvPr>
        </p:nvSpPr>
        <p:spPr>
          <a:xfrm>
            <a:off x="457200" y="6483350"/>
            <a:ext cx="447675"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Arial"/>
                <a:ea typeface="+mn-ea"/>
                <a:cs typeface="Arial"/>
              </a:defRPr>
            </a:lvl1pPr>
          </a:lstStyle>
          <a:p>
            <a:pPr>
              <a:defRPr/>
            </a:pPr>
            <a:fld id="{C521F92F-E6B6-DD45-95BF-163E01EE4598}" type="slidenum">
              <a:rPr lang="en-US"/>
              <a:pPr>
                <a:defRPr/>
              </a:pPr>
              <a:t>‹#›</a:t>
            </a:fld>
            <a:endParaRPr lang="en-US" dirty="0"/>
          </a:p>
        </p:txBody>
      </p:sp>
      <p:pic>
        <p:nvPicPr>
          <p:cNvPr id="1031" name="Picture 6" descr="ESnet_Logo_Footer.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477125" y="6116638"/>
            <a:ext cx="12096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0" y="0"/>
            <a:ext cx="136525" cy="684847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accent1"/>
              </a:solidFill>
            </a:endParaRPr>
          </a:p>
        </p:txBody>
      </p:sp>
    </p:spTree>
  </p:cSld>
  <p:clrMap bg1="lt1" tx1="dk1" bg2="lt2" tx2="dk2" accent1="accent1" accent2="accent2" accent3="accent3" accent4="accent4" accent5="accent5" accent6="accent6" hlink="hlink" folHlink="folHlink"/>
  <p:sldLayoutIdLst>
    <p:sldLayoutId id="2147483713" r:id="rId1"/>
    <p:sldLayoutId id="2147483709" r:id="rId2"/>
    <p:sldLayoutId id="2147483714" r:id="rId3"/>
    <p:sldLayoutId id="2147483710" r:id="rId4"/>
    <p:sldLayoutId id="2147483711" r:id="rId5"/>
    <p:sldLayoutId id="2147483712" r:id="rId6"/>
    <p:sldLayoutId id="2147483715" r:id="rId7"/>
    <p:sldLayoutId id="2147483716" r:id="rId8"/>
  </p:sldLayoutIdLst>
  <p:hf hdr="0"/>
  <p:txStyles>
    <p:titleStyle>
      <a:lvl1pPr algn="l" defTabSz="457200" rtl="0" eaLnBrk="0" fontAlgn="base" hangingPunct="0">
        <a:spcBef>
          <a:spcPct val="0"/>
        </a:spcBef>
        <a:spcAft>
          <a:spcPct val="0"/>
        </a:spcAft>
        <a:defRPr sz="3200" b="1" kern="1200">
          <a:solidFill>
            <a:schemeClr val="tx1"/>
          </a:solidFill>
          <a:latin typeface="+mj-lt"/>
          <a:ea typeface="ＭＳ Ｐゴシック" charset="0"/>
          <a:cs typeface="ＭＳ Ｐゴシック" charset="0"/>
        </a:defRPr>
      </a:lvl1pPr>
      <a:lvl2pPr algn="l" defTabSz="457200" rtl="0" eaLnBrk="0" fontAlgn="base" hangingPunct="0">
        <a:spcBef>
          <a:spcPct val="0"/>
        </a:spcBef>
        <a:spcAft>
          <a:spcPct val="0"/>
        </a:spcAft>
        <a:defRPr sz="3200" b="1">
          <a:solidFill>
            <a:schemeClr val="tx1"/>
          </a:solidFill>
          <a:latin typeface="Arial Narrow" charset="0"/>
          <a:ea typeface="ＭＳ Ｐゴシック" charset="0"/>
          <a:cs typeface="ＭＳ Ｐゴシック" charset="0"/>
        </a:defRPr>
      </a:lvl2pPr>
      <a:lvl3pPr algn="l" defTabSz="457200" rtl="0" eaLnBrk="0" fontAlgn="base" hangingPunct="0">
        <a:spcBef>
          <a:spcPct val="0"/>
        </a:spcBef>
        <a:spcAft>
          <a:spcPct val="0"/>
        </a:spcAft>
        <a:defRPr sz="3200" b="1">
          <a:solidFill>
            <a:schemeClr val="tx1"/>
          </a:solidFill>
          <a:latin typeface="Arial Narrow" charset="0"/>
          <a:ea typeface="ＭＳ Ｐゴシック" charset="0"/>
          <a:cs typeface="ＭＳ Ｐゴシック" charset="0"/>
        </a:defRPr>
      </a:lvl3pPr>
      <a:lvl4pPr algn="l" defTabSz="457200" rtl="0" eaLnBrk="0" fontAlgn="base" hangingPunct="0">
        <a:spcBef>
          <a:spcPct val="0"/>
        </a:spcBef>
        <a:spcAft>
          <a:spcPct val="0"/>
        </a:spcAft>
        <a:defRPr sz="3200" b="1">
          <a:solidFill>
            <a:schemeClr val="tx1"/>
          </a:solidFill>
          <a:latin typeface="Arial Narrow" charset="0"/>
          <a:ea typeface="ＭＳ Ｐゴシック" charset="0"/>
          <a:cs typeface="ＭＳ Ｐゴシック" charset="0"/>
        </a:defRPr>
      </a:lvl4pPr>
      <a:lvl5pPr algn="l" defTabSz="457200" rtl="0" eaLnBrk="0" fontAlgn="base" hangingPunct="0">
        <a:spcBef>
          <a:spcPct val="0"/>
        </a:spcBef>
        <a:spcAft>
          <a:spcPct val="0"/>
        </a:spcAft>
        <a:defRPr sz="3200" b="1">
          <a:solidFill>
            <a:schemeClr val="tx1"/>
          </a:solidFill>
          <a:latin typeface="Arial Narrow" charset="0"/>
          <a:ea typeface="ＭＳ Ｐゴシック" charset="0"/>
          <a:cs typeface="ＭＳ Ｐゴシック" charset="0"/>
        </a:defRPr>
      </a:lvl5pPr>
      <a:lvl6pPr marL="457200" algn="l" defTabSz="457200" rtl="0" fontAlgn="base">
        <a:spcBef>
          <a:spcPct val="0"/>
        </a:spcBef>
        <a:spcAft>
          <a:spcPct val="0"/>
        </a:spcAft>
        <a:defRPr sz="3200" b="1">
          <a:solidFill>
            <a:schemeClr val="tx1"/>
          </a:solidFill>
          <a:latin typeface="Arial Narrow" charset="0"/>
          <a:ea typeface="ＭＳ Ｐゴシック" charset="0"/>
          <a:cs typeface="ＭＳ Ｐゴシック" charset="0"/>
        </a:defRPr>
      </a:lvl6pPr>
      <a:lvl7pPr marL="914400" algn="l" defTabSz="457200" rtl="0" fontAlgn="base">
        <a:spcBef>
          <a:spcPct val="0"/>
        </a:spcBef>
        <a:spcAft>
          <a:spcPct val="0"/>
        </a:spcAft>
        <a:defRPr sz="3200" b="1">
          <a:solidFill>
            <a:schemeClr val="tx1"/>
          </a:solidFill>
          <a:latin typeface="Arial Narrow" charset="0"/>
          <a:ea typeface="ＭＳ Ｐゴシック" charset="0"/>
          <a:cs typeface="ＭＳ Ｐゴシック" charset="0"/>
        </a:defRPr>
      </a:lvl7pPr>
      <a:lvl8pPr marL="1371600" algn="l" defTabSz="457200" rtl="0" fontAlgn="base">
        <a:spcBef>
          <a:spcPct val="0"/>
        </a:spcBef>
        <a:spcAft>
          <a:spcPct val="0"/>
        </a:spcAft>
        <a:defRPr sz="3200" b="1">
          <a:solidFill>
            <a:schemeClr val="tx1"/>
          </a:solidFill>
          <a:latin typeface="Arial Narrow" charset="0"/>
          <a:ea typeface="ＭＳ Ｐゴシック" charset="0"/>
          <a:cs typeface="ＭＳ Ｐゴシック" charset="0"/>
        </a:defRPr>
      </a:lvl8pPr>
      <a:lvl9pPr marL="1828800" algn="l" defTabSz="457200" rtl="0" fontAlgn="base">
        <a:spcBef>
          <a:spcPct val="0"/>
        </a:spcBef>
        <a:spcAft>
          <a:spcPct val="0"/>
        </a:spcAft>
        <a:defRPr sz="3200" b="1">
          <a:solidFill>
            <a:schemeClr val="tx1"/>
          </a:solidFill>
          <a:latin typeface="Arial Narrow" charset="0"/>
          <a:ea typeface="ＭＳ Ｐゴシック" charset="0"/>
          <a:cs typeface="ＭＳ Ｐゴシック" charset="0"/>
        </a:defRPr>
      </a:lvl9pPr>
    </p:titleStyle>
    <p:bodyStyle>
      <a:lvl1pPr marL="228600" indent="-228600" algn="l" defTabSz="457200" rtl="0" eaLnBrk="0" fontAlgn="base" hangingPunct="0">
        <a:spcBef>
          <a:spcPts val="875"/>
        </a:spcBef>
        <a:spcAft>
          <a:spcPct val="0"/>
        </a:spcAft>
        <a:buClr>
          <a:schemeClr val="accent1"/>
        </a:buClr>
        <a:buFont typeface="Arial" charset="0"/>
        <a:buChar char="•"/>
        <a:defRPr sz="2000" kern="1200">
          <a:solidFill>
            <a:schemeClr val="tx1"/>
          </a:solidFill>
          <a:latin typeface="+mn-lt"/>
          <a:ea typeface="ＭＳ Ｐゴシック" charset="0"/>
          <a:cs typeface="ＭＳ Ｐゴシック" charset="0"/>
        </a:defRPr>
      </a:lvl1pPr>
      <a:lvl2pPr marL="458788" indent="-228600" algn="l" defTabSz="457200" rtl="0" eaLnBrk="0" fontAlgn="base" hangingPunct="0">
        <a:spcBef>
          <a:spcPct val="20000"/>
        </a:spcBef>
        <a:spcAft>
          <a:spcPct val="0"/>
        </a:spcAft>
        <a:buClr>
          <a:schemeClr val="bg2"/>
        </a:buClr>
        <a:buSzPct val="85000"/>
        <a:buFont typeface="Arial" charset="0"/>
        <a:buChar char="–"/>
        <a:defRPr kern="1200">
          <a:solidFill>
            <a:schemeClr val="tx1"/>
          </a:solidFill>
          <a:latin typeface="+mn-lt"/>
          <a:ea typeface="ＭＳ Ｐゴシック" charset="0"/>
          <a:cs typeface="+mn-cs"/>
        </a:defRPr>
      </a:lvl2pPr>
      <a:lvl3pPr marL="688975" indent="-230188" algn="l" defTabSz="457200" rtl="0" eaLnBrk="0" fontAlgn="base" hangingPunct="0">
        <a:spcBef>
          <a:spcPct val="20000"/>
        </a:spcBef>
        <a:spcAft>
          <a:spcPct val="0"/>
        </a:spcAft>
        <a:buClr>
          <a:schemeClr val="bg2"/>
        </a:buClr>
        <a:buFont typeface="Arial" charset="0"/>
        <a:buChar char="•"/>
        <a:defRPr sz="1600" kern="1200">
          <a:solidFill>
            <a:schemeClr val="tx1"/>
          </a:solidFill>
          <a:latin typeface="+mn-lt"/>
          <a:ea typeface="ＭＳ Ｐゴシック" charset="0"/>
          <a:cs typeface="+mn-cs"/>
        </a:defRPr>
      </a:lvl3pPr>
      <a:lvl4pPr marL="9144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4pPr>
      <a:lvl5pPr marL="11430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zurawski@es.net"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 Id="rId3" Type="http://schemas.openxmlformats.org/officeDocument/2006/relationships/image" Target="../media/image37.jpg"/></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hyperlink" Target="mailto:engage@es.net" TargetMode="External"/><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39.jpg"/><Relationship Id="rId5" Type="http://schemas.openxmlformats.org/officeDocument/2006/relationships/image" Target="../media/image40.jp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hyperlink" Target="mailto:engage@es.net" TargetMode="External"/><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es.net/science-engagement/science-requirements-reviews/" TargetMode="External"/><Relationship Id="rId4"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hyperlink" Target="http://www.es.net/science-engagement/science-requirements-reviews/requirements-review-reports/" TargetMode="External"/><Relationship Id="rId4" Type="http://schemas.openxmlformats.org/officeDocument/2006/relationships/hyperlink" Target="mailto:engage@es.net" TargetMode="External"/><Relationship Id="rId5"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mailto:engage@es.net"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es.net/science-engagement/science-requirements-reviews/network-requirements-reviews/documents-and-background-materials/" TargetMode="External"/><Relationship Id="rId4"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hyperlink" Target="http://www.es.net/assets/Uploads/Highperformancenetworks-report.pdf" TargetMode="Externa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mailto:engage@es.net"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mailto:engage@es.net"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hyperlink" Target="mailto:engage@es.net"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mailto:engage@es.ne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mailto:engage@es.net"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 Id="rId3" Type="http://schemas.openxmlformats.org/officeDocument/2006/relationships/hyperlink" Target="http://en.wikipedia.org/wiki/Technolog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hyperlink" Target="mailto:engage@es.net" TargetMode="External"/><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hyperlink" Target="mailto:engage@es.net" TargetMode="External"/><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hyperlink" Target="http://fasterdata.es.net/fasterdata-home/requirements-and-expectations/" TargetMode="External"/><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5.xml.rels><?xml version="1.0" encoding="UTF-8" standalone="yes"?>
<Relationships xmlns="http://schemas.openxmlformats.org/package/2006/relationships"><Relationship Id="rId3" Type="http://schemas.openxmlformats.org/officeDocument/2006/relationships/hyperlink" Target="http://fasterdata.es.net/science-dmz/" TargetMode="External"/><Relationship Id="rId4" Type="http://schemas.openxmlformats.org/officeDocument/2006/relationships/image" Target="../media/image54.gif"/><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6.x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7.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58.JP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jpg"/><Relationship Id="rId8" Type="http://schemas.openxmlformats.org/officeDocument/2006/relationships/image" Target="../media/image14.jpg"/><Relationship Id="rId9"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 Id="rId3"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3.jpg"/><Relationship Id="rId4" Type="http://schemas.openxmlformats.org/officeDocument/2006/relationships/image" Target="../media/image64.JPG"/><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 Id="rId3" Type="http://schemas.openxmlformats.org/officeDocument/2006/relationships/image" Target="../media/image68.png"/></Relationships>
</file>

<file path=ppt/slides/_rels/slide44.xml.rels><?xml version="1.0" encoding="UTF-8" standalone="yes"?>
<Relationships xmlns="http://schemas.openxmlformats.org/package/2006/relationships"><Relationship Id="rId11" Type="http://schemas.openxmlformats.org/officeDocument/2006/relationships/image" Target="../media/image74.png"/><Relationship Id="rId12" Type="http://schemas.openxmlformats.org/officeDocument/2006/relationships/hyperlink" Target="mailto:engage@es.net" TargetMode="External"/><Relationship Id="rId13" Type="http://schemas.openxmlformats.org/officeDocument/2006/relationships/image" Target="../media/image75.png"/><Relationship Id="rId1" Type="http://schemas.openxmlformats.org/officeDocument/2006/relationships/slideLayout" Target="../slideLayouts/slideLayout6.xml"/><Relationship Id="rId2" Type="http://schemas.openxmlformats.org/officeDocument/2006/relationships/image" Target="../media/image69.png"/><Relationship Id="rId3" Type="http://schemas.microsoft.com/office/2007/relationships/hdphoto" Target="../media/hdphoto1.wdp"/><Relationship Id="rId4" Type="http://schemas.openxmlformats.org/officeDocument/2006/relationships/image" Target="../media/image70.png"/><Relationship Id="rId5" Type="http://schemas.microsoft.com/office/2007/relationships/hdphoto" Target="../media/hdphoto2.wdp"/><Relationship Id="rId6" Type="http://schemas.openxmlformats.org/officeDocument/2006/relationships/image" Target="../media/image71.png"/><Relationship Id="rId7" Type="http://schemas.microsoft.com/office/2007/relationships/hdphoto" Target="../media/hdphoto3.wdp"/><Relationship Id="rId8" Type="http://schemas.openxmlformats.org/officeDocument/2006/relationships/image" Target="../media/image72.jpeg"/><Relationship Id="rId9" Type="http://schemas.openxmlformats.org/officeDocument/2006/relationships/image" Target="../media/image73.png"/><Relationship Id="rId10" Type="http://schemas.microsoft.com/office/2007/relationships/hdphoto" Target="../media/hdphoto4.wdp"/></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 Id="rId3" Type="http://schemas.openxmlformats.org/officeDocument/2006/relationships/image" Target="../media/image76.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 Id="rId3" Type="http://schemas.openxmlformats.org/officeDocument/2006/relationships/image" Target="../media/image77.emf"/></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hyperlink" Target="mailto:engage@es.net" TargetMode="External"/><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48.xml.rels><?xml version="1.0" encoding="UTF-8" standalone="yes"?>
<Relationships xmlns="http://schemas.openxmlformats.org/package/2006/relationships"><Relationship Id="rId3" Type="http://schemas.openxmlformats.org/officeDocument/2006/relationships/hyperlink" Target="http://oinworkshop.com" TargetMode="External"/><Relationship Id="rId4" Type="http://schemas.openxmlformats.org/officeDocument/2006/relationships/hyperlink" Target="mailto:engage@es.net" TargetMode="External"/><Relationship Id="rId5" Type="http://schemas.openxmlformats.org/officeDocument/2006/relationships/image" Target="../media/image79.png"/><Relationship Id="rId6"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9.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79.png"/><Relationship Id="rId5" Type="http://schemas.openxmlformats.org/officeDocument/2006/relationships/image" Target="../media/image81.JP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g"/><Relationship Id="rId7" Type="http://schemas.openxmlformats.org/officeDocument/2006/relationships/image" Target="../media/image19.jpeg"/><Relationship Id="rId8" Type="http://schemas.openxmlformats.org/officeDocument/2006/relationships/image" Target="../media/image20.png"/><Relationship Id="rId9" Type="http://schemas.openxmlformats.org/officeDocument/2006/relationships/image" Target="../media/image21.jpeg"/><Relationship Id="rId10" Type="http://schemas.openxmlformats.org/officeDocument/2006/relationships/hyperlink" Target="mailto:engage@es.net" TargetMode="External"/><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perfsonar-dashboard.oar.net/maddash-webui/" TargetMode="External"/><Relationship Id="rId4"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hyperlink" Target="https://ps-dashboard.cenic.net/maddash-webui/"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 Id="rId3" Type="http://schemas.openxmlformats.org/officeDocument/2006/relationships/image" Target="../media/image8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zurawski@es.net" TargetMode="External"/></Relationships>
</file>

<file path=ppt/slides/_rels/slide6.xml.rels><?xml version="1.0" encoding="UTF-8" standalone="yes"?>
<Relationships xmlns="http://schemas.openxmlformats.org/package/2006/relationships"><Relationship Id="rId11" Type="http://schemas.openxmlformats.org/officeDocument/2006/relationships/image" Target="../media/image30.png"/><Relationship Id="rId12" Type="http://schemas.openxmlformats.org/officeDocument/2006/relationships/image" Target="../media/image31.png"/><Relationship Id="rId13" Type="http://schemas.openxmlformats.org/officeDocument/2006/relationships/hyperlink" Target="mailto:engage@es.net" TargetMode="External"/><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jpeg"/><Relationship Id="rId6" Type="http://schemas.openxmlformats.org/officeDocument/2006/relationships/image" Target="../media/image25.jpeg"/><Relationship Id="rId7" Type="http://schemas.openxmlformats.org/officeDocument/2006/relationships/image" Target="../media/image26.jpeg"/><Relationship Id="rId8" Type="http://schemas.openxmlformats.org/officeDocument/2006/relationships/image" Target="../media/image27.jpeg"/><Relationship Id="rId9" Type="http://schemas.openxmlformats.org/officeDocument/2006/relationships/image" Target="../media/image28.jpeg"/><Relationship Id="rId10"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g"/><Relationship Id="rId5" Type="http://schemas.openxmlformats.org/officeDocument/2006/relationships/image" Target="../media/image34.jpg"/><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9.jpg"/><Relationship Id="rId6" Type="http://schemas.openxmlformats.org/officeDocument/2006/relationships/hyperlink" Target="mailto:engage@es.net" TargetMode="External"/><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ctrTitle"/>
          </p:nvPr>
        </p:nvSpPr>
        <p:spPr>
          <a:xfrm>
            <a:off x="914400" y="2130425"/>
            <a:ext cx="7762875" cy="1470025"/>
          </a:xfrm>
        </p:spPr>
        <p:txBody>
          <a:bodyPr/>
          <a:lstStyle/>
          <a:p>
            <a:pPr eaLnBrk="1" hangingPunct="1"/>
            <a:r>
              <a:rPr lang="en-US" dirty="0">
                <a:latin typeface="Arial Narrow" charset="0"/>
              </a:rPr>
              <a:t>Understanding Big Data Trends and the Key Role of the Regionals in Bridging Needs and Solutions</a:t>
            </a:r>
          </a:p>
        </p:txBody>
      </p:sp>
      <p:sp>
        <p:nvSpPr>
          <p:cNvPr id="7" name="Subtitle 2"/>
          <p:cNvSpPr>
            <a:spLocks noGrp="1"/>
          </p:cNvSpPr>
          <p:nvPr>
            <p:ph type="subTitle" idx="1"/>
          </p:nvPr>
        </p:nvSpPr>
        <p:spPr>
          <a:xfrm>
            <a:off x="914400" y="3868738"/>
            <a:ext cx="3657600" cy="1390650"/>
          </a:xfrm>
        </p:spPr>
        <p:txBody>
          <a:bodyPr/>
          <a:lstStyle/>
          <a:p>
            <a:pPr eaLnBrk="1" hangingPunct="1">
              <a:spcBef>
                <a:spcPts val="300"/>
              </a:spcBef>
              <a:spcAft>
                <a:spcPts val="300"/>
              </a:spcAft>
            </a:pPr>
            <a:r>
              <a:rPr lang="en-US" sz="1800" b="1" dirty="0">
                <a:latin typeface="Arial Narrow" charset="0"/>
              </a:rPr>
              <a:t>Jason Zurawski – </a:t>
            </a:r>
            <a:r>
              <a:rPr lang="en-US" sz="1800" b="1" dirty="0">
                <a:latin typeface="Arial Narrow" charset="0"/>
                <a:hlinkClick r:id="rId2"/>
              </a:rPr>
              <a:t>zurawski@es.net</a:t>
            </a:r>
            <a:r>
              <a:rPr lang="en-US" sz="1800" b="1" dirty="0">
                <a:latin typeface="Arial Narrow" charset="0"/>
              </a:rPr>
              <a:t> </a:t>
            </a:r>
            <a:endParaRPr lang="en-US" sz="1800" b="1" dirty="0" smtClean="0">
              <a:latin typeface="Arial Narrow" charset="0"/>
            </a:endParaRPr>
          </a:p>
          <a:p>
            <a:pPr eaLnBrk="1" hangingPunct="1">
              <a:spcBef>
                <a:spcPts val="300"/>
              </a:spcBef>
              <a:spcAft>
                <a:spcPts val="300"/>
              </a:spcAft>
            </a:pPr>
            <a:r>
              <a:rPr lang="en-US" sz="1800" dirty="0" smtClean="0">
                <a:latin typeface="Arial Narrow" charset="0"/>
              </a:rPr>
              <a:t>Science Engagement Engineer, </a:t>
            </a:r>
            <a:r>
              <a:rPr lang="en-US" sz="1800" dirty="0">
                <a:latin typeface="Arial Narrow" charset="0"/>
              </a:rPr>
              <a:t>ESnet</a:t>
            </a:r>
          </a:p>
          <a:p>
            <a:pPr eaLnBrk="1" hangingPunct="1">
              <a:spcBef>
                <a:spcPts val="300"/>
              </a:spcBef>
              <a:spcAft>
                <a:spcPts val="300"/>
              </a:spcAft>
            </a:pPr>
            <a:r>
              <a:rPr lang="en-US" sz="1800" dirty="0">
                <a:latin typeface="Arial Narrow" charset="0"/>
              </a:rPr>
              <a:t>Lawrence Berkeley National Laboratory</a:t>
            </a:r>
          </a:p>
        </p:txBody>
      </p:sp>
      <p:sp>
        <p:nvSpPr>
          <p:cNvPr id="11" name="Text Placeholder 11"/>
          <p:cNvSpPr txBox="1">
            <a:spLocks/>
          </p:cNvSpPr>
          <p:nvPr/>
        </p:nvSpPr>
        <p:spPr bwMode="auto">
          <a:xfrm>
            <a:off x="4833938" y="3868738"/>
            <a:ext cx="3843337"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spcBef>
                <a:spcPct val="20000"/>
              </a:spcBef>
              <a:buFont typeface="Arial" charset="0"/>
              <a:buNone/>
            </a:pPr>
            <a:endParaRPr lang="en-US" sz="1400" dirty="0" smtClean="0">
              <a:solidFill>
                <a:schemeClr val="bg2"/>
              </a:solidFill>
            </a:endParaRPr>
          </a:p>
          <a:p>
            <a:pPr eaLnBrk="1" hangingPunct="1">
              <a:spcBef>
                <a:spcPct val="20000"/>
              </a:spcBef>
              <a:buFont typeface="Arial" charset="0"/>
              <a:buNone/>
            </a:pPr>
            <a:r>
              <a:rPr lang="en-US" sz="1400" dirty="0" smtClean="0">
                <a:solidFill>
                  <a:schemeClr val="bg2"/>
                </a:solidFill>
              </a:rPr>
              <a:t>Quilt Winter Member Meeting 2015</a:t>
            </a:r>
            <a:endParaRPr lang="en-US" sz="1400" dirty="0">
              <a:solidFill>
                <a:schemeClr val="bg2"/>
              </a:solidFill>
            </a:endParaRPr>
          </a:p>
          <a:p>
            <a:pPr eaLnBrk="1" hangingPunct="1">
              <a:spcBef>
                <a:spcPct val="20000"/>
              </a:spcBef>
              <a:buFont typeface="Arial" charset="0"/>
              <a:buNone/>
            </a:pPr>
            <a:r>
              <a:rPr lang="en-US" sz="1400" dirty="0" smtClean="0">
                <a:solidFill>
                  <a:schemeClr val="bg2"/>
                </a:solidFill>
              </a:rPr>
              <a:t>February 11</a:t>
            </a:r>
            <a:r>
              <a:rPr lang="en-US" sz="1400" baseline="30000" dirty="0" smtClean="0">
                <a:solidFill>
                  <a:schemeClr val="bg2"/>
                </a:solidFill>
              </a:rPr>
              <a:t>th</a:t>
            </a:r>
            <a:r>
              <a:rPr lang="en-US" sz="1400" dirty="0">
                <a:solidFill>
                  <a:schemeClr val="bg2"/>
                </a:solidFill>
              </a:rPr>
              <a:t>, </a:t>
            </a:r>
            <a:r>
              <a:rPr lang="en-US" sz="1400" dirty="0" smtClean="0">
                <a:solidFill>
                  <a:schemeClr val="bg2"/>
                </a:solidFill>
              </a:rPr>
              <a:t>2015</a:t>
            </a:r>
            <a:endParaRPr lang="en-US" sz="1400" dirty="0">
              <a:solidFill>
                <a:schemeClr val="bg2"/>
              </a:solidFill>
            </a:endParaRPr>
          </a:p>
        </p:txBody>
      </p:sp>
      <p:cxnSp>
        <p:nvCxnSpPr>
          <p:cNvPr id="12" name="Straight Connector 11"/>
          <p:cNvCxnSpPr/>
          <p:nvPr/>
        </p:nvCxnSpPr>
        <p:spPr>
          <a:xfrm>
            <a:off x="4691063" y="3975100"/>
            <a:ext cx="0" cy="12842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Intellectual Curiosity</a:t>
            </a:r>
            <a:endParaRPr lang="en-US" sz="4000" dirty="0"/>
          </a:p>
        </p:txBody>
      </p:sp>
      <p:sp>
        <p:nvSpPr>
          <p:cNvPr id="3" name="Content Placeholder 2"/>
          <p:cNvSpPr>
            <a:spLocks noGrp="1"/>
          </p:cNvSpPr>
          <p:nvPr>
            <p:ph idx="1"/>
          </p:nvPr>
        </p:nvSpPr>
        <p:spPr>
          <a:xfrm>
            <a:off x="457200" y="1893204"/>
            <a:ext cx="4120127" cy="2146805"/>
          </a:xfrm>
        </p:spPr>
        <p:txBody>
          <a:bodyPr>
            <a:normAutofit/>
          </a:bodyPr>
          <a:lstStyle/>
          <a:p>
            <a:r>
              <a:rPr lang="en-US" sz="2800" dirty="0" smtClean="0"/>
              <a:t>How do these magical science devices work, and why should we care?</a:t>
            </a:r>
          </a:p>
          <a:p>
            <a:pPr lvl="1"/>
            <a:r>
              <a:rPr lang="en-US" sz="2600" dirty="0" smtClean="0"/>
              <a:t>Many of us are just </a:t>
            </a:r>
            <a:r>
              <a:rPr lang="en-US" sz="2600" dirty="0" smtClean="0"/>
              <a:t>plumbers</a:t>
            </a:r>
            <a:endParaRPr lang="en-US" dirty="0" smtClean="0"/>
          </a:p>
          <a:p>
            <a:endParaRPr lang="en-US" dirty="0" smtClean="0"/>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10</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pic>
        <p:nvPicPr>
          <p:cNvPr id="4" name="Picture 3" descr="Scientist-Ask-Jum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4914" y="101965"/>
            <a:ext cx="3734580" cy="3938045"/>
          </a:xfrm>
          <a:prstGeom prst="rect">
            <a:avLst/>
          </a:prstGeom>
        </p:spPr>
      </p:pic>
      <p:sp>
        <p:nvSpPr>
          <p:cNvPr id="6" name="Content Placeholder 2"/>
          <p:cNvSpPr txBox="1">
            <a:spLocks/>
          </p:cNvSpPr>
          <p:nvPr/>
        </p:nvSpPr>
        <p:spPr bwMode="auto">
          <a:xfrm>
            <a:off x="457200" y="4040009"/>
            <a:ext cx="8229600" cy="247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marL="228600" indent="-228600" algn="l" defTabSz="457200" rtl="0" eaLnBrk="0" fontAlgn="base" hangingPunct="0">
              <a:spcBef>
                <a:spcPts val="875"/>
              </a:spcBef>
              <a:spcAft>
                <a:spcPct val="0"/>
              </a:spcAft>
              <a:buClr>
                <a:schemeClr val="accent1"/>
              </a:buClr>
              <a:buFont typeface="Arial" charset="0"/>
              <a:buChar char="•"/>
              <a:defRPr sz="2000" kern="1200">
                <a:solidFill>
                  <a:schemeClr val="tx1"/>
                </a:solidFill>
                <a:latin typeface="+mn-lt"/>
                <a:ea typeface="ＭＳ Ｐゴシック" charset="0"/>
                <a:cs typeface="ＭＳ Ｐゴシック" charset="0"/>
              </a:defRPr>
            </a:lvl1pPr>
            <a:lvl2pPr marL="458788" indent="-228600" algn="l" defTabSz="457200" rtl="0" eaLnBrk="0" fontAlgn="base" hangingPunct="0">
              <a:spcBef>
                <a:spcPct val="20000"/>
              </a:spcBef>
              <a:spcAft>
                <a:spcPct val="0"/>
              </a:spcAft>
              <a:buClr>
                <a:schemeClr val="bg2"/>
              </a:buClr>
              <a:buSzPct val="85000"/>
              <a:buFont typeface="Arial" charset="0"/>
              <a:buChar char="–"/>
              <a:defRPr kern="1200">
                <a:solidFill>
                  <a:schemeClr val="tx1"/>
                </a:solidFill>
                <a:latin typeface="+mn-lt"/>
                <a:ea typeface="ＭＳ Ｐゴシック" charset="0"/>
                <a:cs typeface="+mn-cs"/>
              </a:defRPr>
            </a:lvl2pPr>
            <a:lvl3pPr marL="688975" indent="-230188" algn="l" defTabSz="457200" rtl="0" eaLnBrk="0" fontAlgn="base" hangingPunct="0">
              <a:spcBef>
                <a:spcPct val="20000"/>
              </a:spcBef>
              <a:spcAft>
                <a:spcPct val="0"/>
              </a:spcAft>
              <a:buClr>
                <a:schemeClr val="bg2"/>
              </a:buClr>
              <a:buFont typeface="Arial" charset="0"/>
              <a:buChar char="•"/>
              <a:defRPr sz="1600" kern="1200">
                <a:solidFill>
                  <a:schemeClr val="tx1"/>
                </a:solidFill>
                <a:latin typeface="+mn-lt"/>
                <a:ea typeface="ＭＳ Ｐゴシック" charset="0"/>
                <a:cs typeface="+mn-cs"/>
              </a:defRPr>
            </a:lvl3pPr>
            <a:lvl4pPr marL="9144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4pPr>
            <a:lvl5pPr marL="11430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The reality is that the network is a critical part of any experiment:</a:t>
            </a:r>
          </a:p>
          <a:p>
            <a:pPr lvl="1"/>
            <a:r>
              <a:rPr lang="en-US" sz="2600" dirty="0" smtClean="0"/>
              <a:t>Connects the device to the people, storage, and processing</a:t>
            </a:r>
          </a:p>
          <a:p>
            <a:pPr lvl="1"/>
            <a:r>
              <a:rPr lang="en-US" sz="2600" dirty="0" smtClean="0"/>
              <a:t>The only way to figure out the network impact is to drill down</a:t>
            </a:r>
          </a:p>
          <a:p>
            <a:pPr marL="0" indent="0">
              <a:buFont typeface="Arial" charset="0"/>
              <a:buNone/>
            </a:pPr>
            <a:endParaRPr lang="en-US" dirty="0" smtClean="0"/>
          </a:p>
          <a:p>
            <a:endParaRPr lang="en-US" dirty="0" smtClean="0"/>
          </a:p>
          <a:p>
            <a:endParaRPr lang="en-US" dirty="0" smtClean="0"/>
          </a:p>
        </p:txBody>
      </p:sp>
    </p:spTree>
    <p:extLst>
      <p:ext uri="{BB962C8B-B14F-4D97-AF65-F5344CB8AC3E}">
        <p14:creationId xmlns:p14="http://schemas.microsoft.com/office/powerpoint/2010/main" val="192305418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991" y="166348"/>
            <a:ext cx="9144000" cy="1143000"/>
          </a:xfrm>
        </p:spPr>
        <p:txBody>
          <a:bodyPr>
            <a:normAutofit/>
          </a:bodyPr>
          <a:lstStyle/>
          <a:p>
            <a:r>
              <a:rPr lang="en-US" dirty="0" smtClean="0"/>
              <a:t>LBNL’s Advanced Light Source (ALS)</a:t>
            </a:r>
            <a:endParaRPr lang="en-US" dirty="0"/>
          </a:p>
        </p:txBody>
      </p:sp>
      <p:pic>
        <p:nvPicPr>
          <p:cNvPr id="10" name="Picture 9" descr="2013-05-beamclo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755" y="1066573"/>
            <a:ext cx="8632161" cy="4863223"/>
          </a:xfrm>
          <a:prstGeom prst="rect">
            <a:avLst/>
          </a:prstGeom>
        </p:spPr>
      </p:pic>
      <p:sp>
        <p:nvSpPr>
          <p:cNvPr id="9"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11</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1128724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766" y="107279"/>
            <a:ext cx="9144000" cy="1143000"/>
          </a:xfrm>
        </p:spPr>
        <p:txBody>
          <a:bodyPr>
            <a:normAutofit/>
          </a:bodyPr>
          <a:lstStyle/>
          <a:p>
            <a:r>
              <a:rPr lang="en-US" dirty="0" smtClean="0"/>
              <a:t>Application – Capture to Results</a:t>
            </a:r>
            <a:endParaRPr lang="en-US" dirty="0"/>
          </a:p>
        </p:txBody>
      </p:sp>
      <p:sp>
        <p:nvSpPr>
          <p:cNvPr id="9"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12</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pic>
        <p:nvPicPr>
          <p:cNvPr id="6" name="Picture 5" descr="1-spaceagecer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767" y="899494"/>
            <a:ext cx="5496202" cy="4121256"/>
          </a:xfrm>
          <a:prstGeom prst="rect">
            <a:avLst/>
          </a:prstGeom>
        </p:spPr>
      </p:pic>
      <p:pic>
        <p:nvPicPr>
          <p:cNvPr id="7" name="Picture 6" descr="nanoscale_bone_damag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6916" y="2096915"/>
            <a:ext cx="3378038" cy="3445599"/>
          </a:xfrm>
          <a:prstGeom prst="rect">
            <a:avLst/>
          </a:prstGeom>
        </p:spPr>
      </p:pic>
      <p:sp>
        <p:nvSpPr>
          <p:cNvPr id="12" name="TextBox 11"/>
          <p:cNvSpPr txBox="1"/>
          <p:nvPr/>
        </p:nvSpPr>
        <p:spPr>
          <a:xfrm>
            <a:off x="201767" y="5201729"/>
            <a:ext cx="5065571" cy="1590179"/>
          </a:xfrm>
          <a:prstGeom prst="rect">
            <a:avLst/>
          </a:prstGeom>
          <a:noFill/>
        </p:spPr>
        <p:txBody>
          <a:bodyPr wrap="square" rtlCol="0">
            <a:spAutoFit/>
          </a:bodyPr>
          <a:lstStyle/>
          <a:p>
            <a:pPr>
              <a:spcBef>
                <a:spcPts val="880"/>
              </a:spcBef>
              <a:buClr>
                <a:schemeClr val="accent1"/>
              </a:buClr>
            </a:pPr>
            <a:r>
              <a:rPr lang="en-US" sz="1600" i="1" dirty="0"/>
              <a:t>Basic Energy Sciences (BES) supports fundamental research to understand, predict, and ultimately control matter and energy at the electronic, atomic, and molecular levels in order to provide the foundations for new energy technologies and to support DOE missions in energy, environment, and national security</a:t>
            </a:r>
            <a:r>
              <a:rPr lang="en-US" sz="1600" i="1" dirty="0" smtClean="0"/>
              <a:t>.</a:t>
            </a:r>
          </a:p>
          <a:p>
            <a:pPr algn="r">
              <a:spcBef>
                <a:spcPts val="880"/>
              </a:spcBef>
              <a:buClr>
                <a:schemeClr val="accent1"/>
              </a:buClr>
            </a:pPr>
            <a:r>
              <a:rPr lang="en-US" sz="1000" i="1" dirty="0"/>
              <a:t>http://</a:t>
            </a:r>
            <a:r>
              <a:rPr lang="en-US" sz="1000" i="1" dirty="0" err="1"/>
              <a:t>science.energy.gov</a:t>
            </a:r>
            <a:r>
              <a:rPr lang="en-US" sz="1000" i="1" dirty="0"/>
              <a:t>/</a:t>
            </a:r>
            <a:r>
              <a:rPr lang="en-US" sz="1000" i="1" dirty="0" err="1"/>
              <a:t>bes</a:t>
            </a:r>
            <a:r>
              <a:rPr lang="en-US" sz="1000" i="1" dirty="0"/>
              <a:t>/</a:t>
            </a:r>
            <a:endParaRPr lang="en-US" sz="1000" i="1" dirty="0" smtClean="0"/>
          </a:p>
        </p:txBody>
      </p:sp>
    </p:spTree>
    <p:extLst>
      <p:ext uri="{BB962C8B-B14F-4D97-AF65-F5344CB8AC3E}">
        <p14:creationId xmlns:p14="http://schemas.microsoft.com/office/powerpoint/2010/main" val="3563659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804" y="1913471"/>
            <a:ext cx="1424152" cy="1426629"/>
          </a:xfrm>
          <a:prstGeom prst="rect">
            <a:avLst/>
          </a:prstGeom>
        </p:spPr>
      </p:pic>
      <p:pic>
        <p:nvPicPr>
          <p:cNvPr id="7" name="Picture 6"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204" y="2065871"/>
            <a:ext cx="1424152" cy="1426629"/>
          </a:xfrm>
          <a:prstGeom prst="rect">
            <a:avLst/>
          </a:prstGeom>
        </p:spPr>
      </p:pic>
      <p:pic>
        <p:nvPicPr>
          <p:cNvPr id="8" name="Picture 7"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604" y="2218271"/>
            <a:ext cx="1424152" cy="1426629"/>
          </a:xfrm>
          <a:prstGeom prst="rect">
            <a:avLst/>
          </a:prstGeom>
        </p:spPr>
      </p:pic>
      <p:pic>
        <p:nvPicPr>
          <p:cNvPr id="9" name="Picture 8"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004" y="2370671"/>
            <a:ext cx="1424152" cy="1426629"/>
          </a:xfrm>
          <a:prstGeom prst="rect">
            <a:avLst/>
          </a:prstGeom>
        </p:spPr>
      </p:pic>
      <p:pic>
        <p:nvPicPr>
          <p:cNvPr id="10" name="Picture 9"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404" y="2523071"/>
            <a:ext cx="1424152" cy="1426629"/>
          </a:xfrm>
          <a:prstGeom prst="rect">
            <a:avLst/>
          </a:prstGeom>
        </p:spPr>
      </p:pic>
      <p:pic>
        <p:nvPicPr>
          <p:cNvPr id="11" name="Picture 10"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3804" y="2675471"/>
            <a:ext cx="1424152" cy="1426629"/>
          </a:xfrm>
          <a:prstGeom prst="rect">
            <a:avLst/>
          </a:prstGeom>
        </p:spPr>
      </p:pic>
      <p:pic>
        <p:nvPicPr>
          <p:cNvPr id="12" name="Picture 11"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6204" y="2827871"/>
            <a:ext cx="1424152" cy="1426629"/>
          </a:xfrm>
          <a:prstGeom prst="rect">
            <a:avLst/>
          </a:prstGeom>
        </p:spPr>
      </p:pic>
      <p:pic>
        <p:nvPicPr>
          <p:cNvPr id="13" name="Picture 12"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8604" y="2980271"/>
            <a:ext cx="1424152" cy="1426629"/>
          </a:xfrm>
          <a:prstGeom prst="rect">
            <a:avLst/>
          </a:prstGeom>
        </p:spPr>
      </p:pic>
      <p:pic>
        <p:nvPicPr>
          <p:cNvPr id="14" name="Picture 13"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1004" y="3132671"/>
            <a:ext cx="1424152" cy="1426629"/>
          </a:xfrm>
          <a:prstGeom prst="rect">
            <a:avLst/>
          </a:prstGeom>
        </p:spPr>
      </p:pic>
      <p:pic>
        <p:nvPicPr>
          <p:cNvPr id="15" name="Picture 14"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3404" y="3285071"/>
            <a:ext cx="1424152" cy="1426629"/>
          </a:xfrm>
          <a:prstGeom prst="rect">
            <a:avLst/>
          </a:prstGeom>
        </p:spPr>
      </p:pic>
      <p:pic>
        <p:nvPicPr>
          <p:cNvPr id="16" name="Picture 15"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804" y="3437471"/>
            <a:ext cx="1424152" cy="1426629"/>
          </a:xfrm>
          <a:prstGeom prst="rect">
            <a:avLst/>
          </a:prstGeom>
        </p:spPr>
      </p:pic>
      <p:pic>
        <p:nvPicPr>
          <p:cNvPr id="17" name="Picture 16"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8204" y="3589871"/>
            <a:ext cx="1424152" cy="1426629"/>
          </a:xfrm>
          <a:prstGeom prst="rect">
            <a:avLst/>
          </a:prstGeom>
        </p:spPr>
      </p:pic>
      <p:pic>
        <p:nvPicPr>
          <p:cNvPr id="18" name="Picture 17"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0604" y="3742271"/>
            <a:ext cx="1424152" cy="1426629"/>
          </a:xfrm>
          <a:prstGeom prst="rect">
            <a:avLst/>
          </a:prstGeom>
        </p:spPr>
      </p:pic>
      <p:pic>
        <p:nvPicPr>
          <p:cNvPr id="19" name="Picture 18"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3004" y="3894671"/>
            <a:ext cx="1424152" cy="1426629"/>
          </a:xfrm>
          <a:prstGeom prst="rect">
            <a:avLst/>
          </a:prstGeom>
        </p:spPr>
      </p:pic>
      <p:pic>
        <p:nvPicPr>
          <p:cNvPr id="20" name="Picture 19"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5404" y="4047071"/>
            <a:ext cx="1424152" cy="1426629"/>
          </a:xfrm>
          <a:prstGeom prst="rect">
            <a:avLst/>
          </a:prstGeom>
        </p:spPr>
      </p:pic>
      <p:pic>
        <p:nvPicPr>
          <p:cNvPr id="21" name="Picture 20"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7804" y="4224871"/>
            <a:ext cx="1424152" cy="1426629"/>
          </a:xfrm>
          <a:prstGeom prst="rect">
            <a:avLst/>
          </a:prstGeom>
        </p:spPr>
      </p:pic>
      <p:pic>
        <p:nvPicPr>
          <p:cNvPr id="22" name="Picture 21"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2680" y="4406900"/>
            <a:ext cx="1424152" cy="1426629"/>
          </a:xfrm>
          <a:prstGeom prst="rect">
            <a:avLst/>
          </a:prstGeom>
        </p:spPr>
      </p:pic>
      <p:sp>
        <p:nvSpPr>
          <p:cNvPr id="29" name="TextBox 28"/>
          <p:cNvSpPr txBox="1"/>
          <p:nvPr/>
        </p:nvSpPr>
        <p:spPr>
          <a:xfrm>
            <a:off x="6314381" y="4998159"/>
            <a:ext cx="2431400" cy="923330"/>
          </a:xfrm>
          <a:prstGeom prst="rect">
            <a:avLst/>
          </a:prstGeom>
          <a:noFill/>
        </p:spPr>
        <p:txBody>
          <a:bodyPr wrap="square" rtlCol="0">
            <a:spAutoFit/>
          </a:bodyPr>
          <a:lstStyle/>
          <a:p>
            <a:r>
              <a:rPr lang="en-US" dirty="0" smtClean="0"/>
              <a:t>After processing on a supercomputer, models are created.   </a:t>
            </a:r>
            <a:endParaRPr lang="en-US" dirty="0"/>
          </a:p>
        </p:txBody>
      </p:sp>
      <p:pic>
        <p:nvPicPr>
          <p:cNvPr id="31" name="Picture 30" descr="fig2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3290" y="2396774"/>
            <a:ext cx="2828063" cy="2496251"/>
          </a:xfrm>
          <a:prstGeom prst="rect">
            <a:avLst/>
          </a:prstGeom>
        </p:spPr>
      </p:pic>
      <p:sp>
        <p:nvSpPr>
          <p:cNvPr id="32" name="TextBox 31"/>
          <p:cNvSpPr txBox="1"/>
          <p:nvPr/>
        </p:nvSpPr>
        <p:spPr>
          <a:xfrm>
            <a:off x="260991" y="5016569"/>
            <a:ext cx="2140826" cy="1477328"/>
          </a:xfrm>
          <a:prstGeom prst="rect">
            <a:avLst/>
          </a:prstGeom>
          <a:noFill/>
        </p:spPr>
        <p:txBody>
          <a:bodyPr wrap="square" rtlCol="0">
            <a:spAutoFit/>
          </a:bodyPr>
          <a:lstStyle/>
          <a:p>
            <a:r>
              <a:rPr lang="en-US" dirty="0" smtClean="0"/>
              <a:t>Hundreds to thousands of images are created in a few hours…they can range in size from MB to TB</a:t>
            </a:r>
            <a:endParaRPr lang="en-US" dirty="0"/>
          </a:p>
        </p:txBody>
      </p:sp>
      <p:sp>
        <p:nvSpPr>
          <p:cNvPr id="33" name="Title 1"/>
          <p:cNvSpPr>
            <a:spLocks noGrp="1"/>
          </p:cNvSpPr>
          <p:nvPr>
            <p:ph type="title"/>
          </p:nvPr>
        </p:nvSpPr>
        <p:spPr>
          <a:xfrm>
            <a:off x="201192" y="11635"/>
            <a:ext cx="5247116" cy="1143000"/>
          </a:xfrm>
        </p:spPr>
        <p:txBody>
          <a:bodyPr/>
          <a:lstStyle/>
          <a:p>
            <a:r>
              <a:rPr lang="en-US" dirty="0" smtClean="0"/>
              <a:t>E Pluribus Unum</a:t>
            </a:r>
            <a:endParaRPr lang="en-US" dirty="0"/>
          </a:p>
        </p:txBody>
      </p:sp>
      <p:sp>
        <p:nvSpPr>
          <p:cNvPr id="35" name="Striped Right Arrow 34"/>
          <p:cNvSpPr/>
          <p:nvPr/>
        </p:nvSpPr>
        <p:spPr>
          <a:xfrm>
            <a:off x="3212756" y="2315642"/>
            <a:ext cx="1978916" cy="664629"/>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triped Right Arrow 35"/>
          <p:cNvSpPr/>
          <p:nvPr/>
        </p:nvSpPr>
        <p:spPr>
          <a:xfrm>
            <a:off x="3822356" y="2915718"/>
            <a:ext cx="1978916" cy="664629"/>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Striped Right Arrow 36"/>
          <p:cNvSpPr/>
          <p:nvPr/>
        </p:nvSpPr>
        <p:spPr>
          <a:xfrm>
            <a:off x="4279556" y="3644900"/>
            <a:ext cx="1978916" cy="664629"/>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Date Placeholder 3"/>
          <p:cNvSpPr txBox="1">
            <a:spLocks/>
          </p:cNvSpPr>
          <p:nvPr/>
        </p:nvSpPr>
        <p:spPr>
          <a:xfrm>
            <a:off x="6069930" y="6613560"/>
            <a:ext cx="2979710" cy="182562"/>
          </a:xfrm>
          <a:prstGeom prst="rect">
            <a:avLst/>
          </a:prstGeom>
        </p:spPr>
        <p:txBody>
          <a:bodyPr vert="horz" lIns="91440" tIns="45720" rIns="91440" bIns="45720" rtlCol="0" anchor="ctr"/>
          <a:lstStyle>
            <a:defPPr>
              <a:defRPr lang="en-US"/>
            </a:defPPr>
            <a:lvl1pPr algn="l" defTabSz="457200" rtl="0" fontAlgn="auto">
              <a:spcBef>
                <a:spcPts val="0"/>
              </a:spcBef>
              <a:spcAft>
                <a:spcPts val="0"/>
              </a:spcAft>
              <a:defRPr sz="900" kern="1200">
                <a:solidFill>
                  <a:srgbClr val="9A9A9B"/>
                </a:solidFill>
                <a:latin typeface="Arial"/>
                <a:ea typeface="+mn-ea"/>
                <a:cs typeface="Arial"/>
              </a:defRPr>
            </a:lvl1pPr>
            <a:lvl2pPr marL="4572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5pPr>
            <a:lvl6pPr marL="2286000" algn="l" defTabSz="457200" rtl="0" eaLnBrk="1" latinLnBrk="0" hangingPunct="1">
              <a:defRPr kern="1200">
                <a:solidFill>
                  <a:schemeClr val="tx1"/>
                </a:solidFill>
                <a:latin typeface="Arial Narrow" charset="0"/>
                <a:ea typeface="ＭＳ Ｐゴシック" charset="0"/>
                <a:cs typeface="ＭＳ Ｐゴシック" charset="0"/>
              </a:defRPr>
            </a:lvl6pPr>
            <a:lvl7pPr marL="2743200" algn="l" defTabSz="457200" rtl="0" eaLnBrk="1" latinLnBrk="0" hangingPunct="1">
              <a:defRPr kern="1200">
                <a:solidFill>
                  <a:schemeClr val="tx1"/>
                </a:solidFill>
                <a:latin typeface="Arial Narrow" charset="0"/>
                <a:ea typeface="ＭＳ Ｐゴシック" charset="0"/>
                <a:cs typeface="ＭＳ Ｐゴシック" charset="0"/>
              </a:defRPr>
            </a:lvl7pPr>
            <a:lvl8pPr marL="3200400" algn="l" defTabSz="457200" rtl="0" eaLnBrk="1" latinLnBrk="0" hangingPunct="1">
              <a:defRPr kern="1200">
                <a:solidFill>
                  <a:schemeClr val="tx1"/>
                </a:solidFill>
                <a:latin typeface="Arial Narrow" charset="0"/>
                <a:ea typeface="ＭＳ Ｐゴシック" charset="0"/>
                <a:cs typeface="ＭＳ Ｐゴシック" charset="0"/>
              </a:defRPr>
            </a:lvl8pPr>
            <a:lvl9pPr marL="3657600" algn="l" defTabSz="457200" rtl="0" eaLnBrk="1" latinLnBrk="0" hangingPunct="1">
              <a:defRPr kern="1200">
                <a:solidFill>
                  <a:schemeClr val="tx1"/>
                </a:solidFill>
                <a:latin typeface="Arial Narrow" charset="0"/>
                <a:ea typeface="ＭＳ Ｐゴシック" charset="0"/>
                <a:cs typeface="ＭＳ Ｐゴシック" charset="0"/>
              </a:defRPr>
            </a:lvl9pPr>
          </a:lstStyle>
          <a:p>
            <a:pPr>
              <a:defRPr/>
            </a:pPr>
            <a:fld id="{A4C066DF-968D-2340-B25E-66D46178BCB9}" type="slidenum">
              <a:rPr lang="en-US" sz="800" smtClean="0">
                <a:solidFill>
                  <a:prstClr val="black"/>
                </a:solidFill>
              </a:rPr>
              <a:pPr>
                <a:defRPr/>
              </a:pPr>
              <a:t>13</a:t>
            </a:fld>
            <a:r>
              <a:rPr lang="en-US" sz="800" smtClean="0">
                <a:solidFill>
                  <a:prstClr val="black"/>
                </a:solidFill>
              </a:rPr>
              <a:t> – ESnet Science Engagement (</a:t>
            </a:r>
            <a:r>
              <a:rPr lang="en-US" sz="800" smtClean="0">
                <a:solidFill>
                  <a:prstClr val="black"/>
                </a:solidFill>
                <a:hlinkClick r:id="rId4"/>
              </a:rPr>
              <a:t>engage@es.net</a:t>
            </a:r>
            <a:r>
              <a:rPr lang="en-US" sz="800" smtClean="0">
                <a:solidFill>
                  <a:prstClr val="black"/>
                </a:solidFill>
              </a:rPr>
              <a:t>) - </a:t>
            </a:r>
            <a:fld id="{087BE274-2920-464F-BD83-825BA3315F3E}" type="datetime1">
              <a:rPr lang="en-US" sz="800" smtClean="0">
                <a:solidFill>
                  <a:prstClr val="black"/>
                </a:solidFill>
              </a:rPr>
              <a:pPr>
                <a:defRPr/>
              </a:pPr>
              <a:t>2/5/15</a:t>
            </a:fld>
            <a:endParaRPr lang="en-US" sz="800" dirty="0">
              <a:solidFill>
                <a:prstClr val="black"/>
              </a:solidFill>
            </a:endParaRPr>
          </a:p>
        </p:txBody>
      </p:sp>
      <p:sp>
        <p:nvSpPr>
          <p:cNvPr id="27" name="TextBox 26"/>
          <p:cNvSpPr txBox="1"/>
          <p:nvPr/>
        </p:nvSpPr>
        <p:spPr>
          <a:xfrm>
            <a:off x="3365156" y="1065999"/>
            <a:ext cx="3023520" cy="1200329"/>
          </a:xfrm>
          <a:prstGeom prst="rect">
            <a:avLst/>
          </a:prstGeom>
          <a:noFill/>
        </p:spPr>
        <p:txBody>
          <a:bodyPr wrap="square" rtlCol="0">
            <a:spAutoFit/>
          </a:bodyPr>
          <a:lstStyle/>
          <a:p>
            <a:r>
              <a:rPr lang="en-US" dirty="0" smtClean="0"/>
              <a:t>Processing on this order of magnitude can’t be done locally – we need to send (over a network) to a more capable facility</a:t>
            </a:r>
            <a:endParaRPr lang="en-US" dirty="0"/>
          </a:p>
        </p:txBody>
      </p:sp>
    </p:spTree>
    <p:extLst>
      <p:ext uri="{BB962C8B-B14F-4D97-AF65-F5344CB8AC3E}">
        <p14:creationId xmlns:p14="http://schemas.microsoft.com/office/powerpoint/2010/main" val="3222626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Preliminary Layman Takeaways</a:t>
            </a:r>
            <a:endParaRPr lang="en-US" sz="4000" dirty="0"/>
          </a:p>
        </p:txBody>
      </p:sp>
      <p:sp>
        <p:nvSpPr>
          <p:cNvPr id="3" name="Content Placeholder 2"/>
          <p:cNvSpPr>
            <a:spLocks noGrp="1"/>
          </p:cNvSpPr>
          <p:nvPr>
            <p:ph idx="1"/>
          </p:nvPr>
        </p:nvSpPr>
        <p:spPr>
          <a:xfrm>
            <a:off x="457200" y="1600199"/>
            <a:ext cx="8229600" cy="4913051"/>
          </a:xfrm>
        </p:spPr>
        <p:txBody>
          <a:bodyPr>
            <a:normAutofit fontScale="92500" lnSpcReduction="20000"/>
          </a:bodyPr>
          <a:lstStyle/>
          <a:p>
            <a:r>
              <a:rPr lang="en-US" sz="2800" b="1" i="1" dirty="0" smtClean="0"/>
              <a:t>Science happens in many possible locations…</a:t>
            </a:r>
          </a:p>
          <a:p>
            <a:pPr lvl="1"/>
            <a:r>
              <a:rPr lang="en-US" sz="2600" dirty="0" smtClean="0"/>
              <a:t>Data generation/observation + storage + processing + users.  </a:t>
            </a:r>
          </a:p>
          <a:p>
            <a:r>
              <a:rPr lang="en-US" sz="2800" b="1" i="1" dirty="0" smtClean="0"/>
              <a:t>…technology is improving…</a:t>
            </a:r>
          </a:p>
          <a:p>
            <a:pPr lvl="1"/>
            <a:r>
              <a:rPr lang="en-US" sz="2600" dirty="0"/>
              <a:t>Price is dropping, resolution and accuracy are increasing, size is </a:t>
            </a:r>
            <a:r>
              <a:rPr lang="en-US" sz="2600" dirty="0" smtClean="0"/>
              <a:t>reduced</a:t>
            </a:r>
          </a:p>
          <a:p>
            <a:r>
              <a:rPr lang="en-US" sz="2800" b="1" i="1" dirty="0" smtClean="0"/>
              <a:t>…with many possible actors…</a:t>
            </a:r>
          </a:p>
          <a:p>
            <a:pPr lvl="1"/>
            <a:r>
              <a:rPr lang="en-US" sz="2600" dirty="0" smtClean="0"/>
              <a:t>Local staff, remote visitors, or completely automated operation</a:t>
            </a:r>
          </a:p>
          <a:p>
            <a:r>
              <a:rPr lang="en-US" sz="2800" b="1" i="1" dirty="0" smtClean="0"/>
              <a:t>…on time scales defined by the actors.</a:t>
            </a:r>
          </a:p>
          <a:p>
            <a:pPr lvl="1"/>
            <a:r>
              <a:rPr lang="en-US" sz="2600" dirty="0" smtClean="0"/>
              <a:t>Expectations of results in minutes to being ok in waiting hours/days for a transfer of results</a:t>
            </a:r>
          </a:p>
          <a:p>
            <a:pPr lvl="1"/>
            <a:endParaRPr lang="en-US" sz="2600" dirty="0" smtClean="0"/>
          </a:p>
          <a:p>
            <a:r>
              <a:rPr lang="en-US" sz="3000" dirty="0" smtClean="0"/>
              <a:t>We need to dig deeper to gauge the impact of each</a:t>
            </a:r>
            <a:endParaRPr lang="en-US" dirty="0" smtClean="0"/>
          </a:p>
          <a:p>
            <a:endParaRPr lang="en-US" dirty="0" smtClean="0"/>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14</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347833778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p:txBody>
          <a:bodyPr>
            <a:normAutofit/>
          </a:bodyPr>
          <a:lstStyle/>
          <a:p>
            <a:r>
              <a:rPr lang="en-US" sz="2800" dirty="0" smtClean="0"/>
              <a:t>The ESnet </a:t>
            </a:r>
            <a:r>
              <a:rPr lang="en-US" sz="2800" dirty="0"/>
              <a:t>S</a:t>
            </a:r>
            <a:r>
              <a:rPr lang="en-US" sz="2800" dirty="0" smtClean="0"/>
              <a:t>tory</a:t>
            </a:r>
            <a:endParaRPr lang="en-US" sz="2800" dirty="0" smtClean="0"/>
          </a:p>
          <a:p>
            <a:r>
              <a:rPr lang="en-US" sz="2800" dirty="0" smtClean="0"/>
              <a:t>Science What?</a:t>
            </a:r>
          </a:p>
          <a:p>
            <a:r>
              <a:rPr lang="en-US" sz="2800" dirty="0" smtClean="0">
                <a:solidFill>
                  <a:srgbClr val="FF0000"/>
                </a:solidFill>
              </a:rPr>
              <a:t>Learning </a:t>
            </a:r>
            <a:r>
              <a:rPr lang="en-US" sz="2800" strike="sngStrike" dirty="0" smtClean="0">
                <a:solidFill>
                  <a:srgbClr val="FF0000"/>
                </a:solidFill>
              </a:rPr>
              <a:t>the Hard Way</a:t>
            </a:r>
            <a:endParaRPr lang="en-US" sz="2800" strike="sngStrike" dirty="0" smtClean="0">
              <a:solidFill>
                <a:srgbClr val="FF0000"/>
              </a:solidFill>
            </a:endParaRPr>
          </a:p>
          <a:p>
            <a:r>
              <a:rPr lang="en-US" sz="2800" dirty="0" smtClean="0"/>
              <a:t>The </a:t>
            </a:r>
            <a:r>
              <a:rPr lang="en-US" sz="2800" dirty="0" smtClean="0"/>
              <a:t>G</a:t>
            </a:r>
            <a:r>
              <a:rPr lang="en-US" sz="2800" dirty="0" smtClean="0"/>
              <a:t>olden </a:t>
            </a:r>
            <a:r>
              <a:rPr lang="en-US" sz="2800" dirty="0"/>
              <a:t>S</a:t>
            </a:r>
            <a:r>
              <a:rPr lang="en-US" sz="2800" dirty="0" smtClean="0"/>
              <a:t>pike</a:t>
            </a:r>
          </a:p>
          <a:p>
            <a:r>
              <a:rPr lang="en-US" sz="2800" dirty="0" smtClean="0"/>
              <a:t>A </a:t>
            </a:r>
            <a:r>
              <a:rPr lang="en-US" sz="2800" dirty="0" smtClean="0"/>
              <a:t>Call to Arms</a:t>
            </a:r>
          </a:p>
          <a:p>
            <a:pPr marL="0" indent="0">
              <a:buNone/>
            </a:pPr>
            <a:endParaRPr lang="en-US" dirty="0" smtClean="0"/>
          </a:p>
          <a:p>
            <a:endParaRPr lang="en-US" dirty="0" smtClean="0"/>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15</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105489026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 Reviews</a:t>
            </a:r>
            <a:endParaRPr lang="en-US" dirty="0"/>
          </a:p>
        </p:txBody>
      </p:sp>
      <p:sp>
        <p:nvSpPr>
          <p:cNvPr id="3" name="Content Placeholder 2"/>
          <p:cNvSpPr>
            <a:spLocks noGrp="1"/>
          </p:cNvSpPr>
          <p:nvPr>
            <p:ph idx="1"/>
          </p:nvPr>
        </p:nvSpPr>
        <p:spPr>
          <a:xfrm>
            <a:off x="457200" y="1600200"/>
            <a:ext cx="8229600" cy="4332652"/>
          </a:xfrm>
        </p:spPr>
        <p:txBody>
          <a:bodyPr>
            <a:normAutofit fontScale="92500" lnSpcReduction="20000"/>
          </a:bodyPr>
          <a:lstStyle/>
          <a:p>
            <a:pPr marL="0" indent="0">
              <a:buNone/>
            </a:pPr>
            <a:r>
              <a:rPr lang="en-US" sz="2400" dirty="0">
                <a:hlinkClick r:id="rId3"/>
              </a:rPr>
              <a:t>http://www.es.net/science-engagement/science-requirements-reviews</a:t>
            </a:r>
            <a:r>
              <a:rPr lang="en-US" sz="2400" dirty="0" smtClean="0">
                <a:hlinkClick r:id="rId3"/>
              </a:rPr>
              <a:t>/</a:t>
            </a:r>
            <a:endParaRPr lang="en-US" sz="2400" dirty="0" smtClean="0"/>
          </a:p>
          <a:p>
            <a:pPr marL="0" indent="0">
              <a:buNone/>
            </a:pPr>
            <a:endParaRPr lang="en-US" sz="2400" dirty="0"/>
          </a:p>
          <a:p>
            <a:pPr marL="0" indent="0">
              <a:buNone/>
            </a:pPr>
            <a:r>
              <a:rPr lang="en-US" sz="2400" dirty="0" smtClean="0"/>
              <a:t>The </a:t>
            </a:r>
            <a:r>
              <a:rPr lang="en-US" sz="2400" dirty="0"/>
              <a:t>purpose of these reviews is to accurately characterize the near-term, medium-term and long-term network requirements of the science conducted by each program office. </a:t>
            </a:r>
            <a:endParaRPr lang="en-US" sz="2400" dirty="0" smtClean="0"/>
          </a:p>
          <a:p>
            <a:pPr marL="0" indent="0">
              <a:buNone/>
            </a:pPr>
            <a:endParaRPr lang="en-US" sz="2400" dirty="0"/>
          </a:p>
          <a:p>
            <a:pPr marL="0" indent="0">
              <a:buNone/>
            </a:pPr>
            <a:r>
              <a:rPr lang="en-US" sz="2400" dirty="0"/>
              <a:t>The reviews attempt to bring about a network-centric understanding of the science process used by the researchers and scientists, to derive network requirements. </a:t>
            </a:r>
            <a:endParaRPr lang="en-US" sz="2400" dirty="0" smtClean="0"/>
          </a:p>
          <a:p>
            <a:pPr marL="0" indent="0">
              <a:buNone/>
            </a:pPr>
            <a:endParaRPr lang="en-US" sz="2400" dirty="0"/>
          </a:p>
          <a:p>
            <a:pPr marL="0" indent="0">
              <a:buNone/>
            </a:pPr>
            <a:r>
              <a:rPr lang="en-US" sz="2400" b="1" i="1" dirty="0" smtClean="0"/>
              <a:t>We </a:t>
            </a:r>
            <a:r>
              <a:rPr lang="en-US" sz="2400" b="1" i="1" dirty="0"/>
              <a:t>have found this to be an effective method for determining network requirements for </a:t>
            </a:r>
            <a:r>
              <a:rPr lang="en-US" sz="2400" b="1" i="1" dirty="0" err="1"/>
              <a:t>ESnet's</a:t>
            </a:r>
            <a:r>
              <a:rPr lang="en-US" sz="2400" b="1" i="1" dirty="0"/>
              <a:t> customer base.</a:t>
            </a:r>
            <a:endParaRPr lang="en-US" sz="2400" b="1" i="1" dirty="0" smtClean="0"/>
          </a:p>
          <a:p>
            <a:pPr>
              <a:buFont typeface="Arial"/>
              <a:buChar char="•"/>
            </a:pPr>
            <a:endParaRPr lang="en-US" dirty="0"/>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16</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400436750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7027333" cy="1143000"/>
          </a:xfrm>
        </p:spPr>
        <p:txBody>
          <a:bodyPr>
            <a:normAutofit/>
          </a:bodyPr>
          <a:lstStyle/>
          <a:p>
            <a:r>
              <a:rPr lang="en-US" dirty="0" smtClean="0"/>
              <a:t>How do we know what our</a:t>
            </a:r>
            <a:r>
              <a:rPr lang="en-US" b="1" dirty="0" smtClean="0"/>
              <a:t> </a:t>
            </a:r>
            <a:br>
              <a:rPr lang="en-US" b="1" dirty="0" smtClean="0"/>
            </a:br>
            <a:r>
              <a:rPr lang="en-US" b="1" dirty="0" smtClean="0"/>
              <a:t>scientists need?</a:t>
            </a:r>
            <a:endParaRPr lang="en-US" b="1" dirty="0"/>
          </a:p>
        </p:txBody>
      </p:sp>
      <p:sp>
        <p:nvSpPr>
          <p:cNvPr id="3" name="Content Placeholder 2"/>
          <p:cNvSpPr>
            <a:spLocks noGrp="1"/>
          </p:cNvSpPr>
          <p:nvPr>
            <p:ph idx="1"/>
          </p:nvPr>
        </p:nvSpPr>
        <p:spPr>
          <a:xfrm>
            <a:off x="457200" y="1600200"/>
            <a:ext cx="4216400" cy="4868928"/>
          </a:xfrm>
        </p:spPr>
        <p:txBody>
          <a:bodyPr>
            <a:normAutofit fontScale="62500" lnSpcReduction="20000"/>
          </a:bodyPr>
          <a:lstStyle/>
          <a:p>
            <a:pPr>
              <a:buFont typeface="Arial"/>
              <a:buChar char="•"/>
            </a:pPr>
            <a:r>
              <a:rPr lang="en-US" sz="2900" dirty="0" smtClean="0"/>
              <a:t>Each Program Office has a dedicated requirements review every three years</a:t>
            </a:r>
          </a:p>
          <a:p>
            <a:pPr>
              <a:buFont typeface="Arial"/>
              <a:buChar char="•"/>
            </a:pPr>
            <a:r>
              <a:rPr lang="en-US" sz="2900" dirty="0" smtClean="0"/>
              <a:t>Two workshops per year, attendees chosen by science programs</a:t>
            </a:r>
          </a:p>
          <a:p>
            <a:pPr>
              <a:buFont typeface="Arial"/>
              <a:buChar char="•"/>
            </a:pPr>
            <a:r>
              <a:rPr lang="en-US" sz="2900" dirty="0"/>
              <a:t>D</a:t>
            </a:r>
            <a:r>
              <a:rPr lang="en-US" sz="2900" dirty="0" smtClean="0"/>
              <a:t>iscussion centered on science case studies</a:t>
            </a:r>
          </a:p>
          <a:p>
            <a:pPr lvl="2"/>
            <a:r>
              <a:rPr lang="en-US" sz="2600" dirty="0">
                <a:ea typeface="ＭＳ Ｐゴシック" pitchFamily="-106" charset="-128"/>
              </a:rPr>
              <a:t>Instruments and Facilities – the “hardware</a:t>
            </a:r>
            <a:r>
              <a:rPr lang="en-US" sz="2600" dirty="0" smtClean="0">
                <a:ea typeface="ＭＳ Ｐゴシック" pitchFamily="-106" charset="-128"/>
              </a:rPr>
              <a:t>”</a:t>
            </a:r>
            <a:endParaRPr lang="en-US" sz="2600" dirty="0">
              <a:ea typeface="ＭＳ Ｐゴシック" pitchFamily="-106" charset="-128"/>
            </a:endParaRPr>
          </a:p>
          <a:p>
            <a:pPr lvl="2"/>
            <a:r>
              <a:rPr lang="en-US" sz="2600" dirty="0"/>
              <a:t>Process of Science</a:t>
            </a:r>
            <a:r>
              <a:rPr lang="en-US" sz="2600" b="1" dirty="0"/>
              <a:t> </a:t>
            </a:r>
            <a:r>
              <a:rPr lang="en-US" sz="2600" dirty="0"/>
              <a:t>– </a:t>
            </a:r>
            <a:r>
              <a:rPr lang="en-US" sz="2600" dirty="0" smtClean="0"/>
              <a:t>science workflow</a:t>
            </a:r>
          </a:p>
          <a:p>
            <a:pPr lvl="2"/>
            <a:r>
              <a:rPr lang="en-US" sz="2600" dirty="0" smtClean="0"/>
              <a:t>Collaborators</a:t>
            </a:r>
          </a:p>
          <a:p>
            <a:pPr lvl="2"/>
            <a:r>
              <a:rPr lang="en-US" sz="2600" dirty="0" smtClean="0"/>
              <a:t>Challenges</a:t>
            </a:r>
          </a:p>
          <a:p>
            <a:pPr>
              <a:buFont typeface="Arial"/>
              <a:buChar char="•"/>
            </a:pPr>
            <a:r>
              <a:rPr lang="en-US" sz="2900" dirty="0" smtClean="0"/>
              <a:t>Network requirements derived from science case studies + discussions</a:t>
            </a:r>
          </a:p>
          <a:p>
            <a:pPr>
              <a:buFont typeface="Arial"/>
              <a:buChar char="•"/>
            </a:pPr>
            <a:r>
              <a:rPr lang="en-US" sz="2900" dirty="0"/>
              <a:t>R</a:t>
            </a:r>
            <a:r>
              <a:rPr lang="en-US" sz="2900" dirty="0" smtClean="0"/>
              <a:t>eports contain requirements analysis, case study text, outlook</a:t>
            </a:r>
          </a:p>
          <a:p>
            <a:pPr lvl="1">
              <a:buFont typeface="Arial"/>
              <a:buChar char="•"/>
            </a:pPr>
            <a:r>
              <a:rPr lang="en-US" sz="2700" dirty="0">
                <a:hlinkClick r:id="rId3"/>
              </a:rPr>
              <a:t>http://www.es.net/science-engagement/science-requirements-reviews/requirements-review-reports</a:t>
            </a:r>
            <a:r>
              <a:rPr lang="en-US" sz="2700" dirty="0" smtClean="0">
                <a:hlinkClick r:id="rId3"/>
              </a:rPr>
              <a:t>/</a:t>
            </a:r>
            <a:endParaRPr lang="en-US" sz="2700" dirty="0" smtClean="0"/>
          </a:p>
          <a:p>
            <a:pPr lvl="1">
              <a:buFont typeface="Arial"/>
              <a:buChar char="•"/>
            </a:pPr>
            <a:r>
              <a:rPr lang="en-US" sz="2700" dirty="0" smtClean="0"/>
              <a:t>Reports stretching back to 2002</a:t>
            </a:r>
          </a:p>
          <a:p>
            <a:endParaRPr lang="en-US" sz="2900" dirty="0" smtClean="0"/>
          </a:p>
          <a:p>
            <a:endParaRPr lang="en-US" sz="2900" dirty="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17</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pic>
        <p:nvPicPr>
          <p:cNvPr id="4" name="Picture 3" descr="Screen Shot 2015-02-04 at 1.46.1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2420" y="1184728"/>
            <a:ext cx="3843122" cy="4803903"/>
          </a:xfrm>
          <a:prstGeom prst="rect">
            <a:avLst/>
          </a:prstGeom>
        </p:spPr>
      </p:pic>
    </p:spTree>
    <p:extLst>
      <p:ext uri="{BB962C8B-B14F-4D97-AF65-F5344CB8AC3E}">
        <p14:creationId xmlns:p14="http://schemas.microsoft.com/office/powerpoint/2010/main" val="188381315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Procedural Lessons Learned (2002-2014)</a:t>
            </a:r>
            <a:endParaRPr lang="en-US" dirty="0"/>
          </a:p>
        </p:txBody>
      </p:sp>
      <p:sp>
        <p:nvSpPr>
          <p:cNvPr id="3" name="Content Placeholder 2"/>
          <p:cNvSpPr>
            <a:spLocks noGrp="1"/>
          </p:cNvSpPr>
          <p:nvPr>
            <p:ph idx="1"/>
          </p:nvPr>
        </p:nvSpPr>
        <p:spPr>
          <a:xfrm>
            <a:off x="457200" y="1600200"/>
            <a:ext cx="8229600" cy="4843358"/>
          </a:xfrm>
        </p:spPr>
        <p:txBody>
          <a:bodyPr>
            <a:normAutofit/>
          </a:bodyPr>
          <a:lstStyle/>
          <a:p>
            <a:r>
              <a:rPr lang="en-US" sz="2400" dirty="0" smtClean="0"/>
              <a:t>Audience Maters</a:t>
            </a:r>
          </a:p>
          <a:p>
            <a:pPr lvl="1"/>
            <a:r>
              <a:rPr lang="en-US" sz="2200" dirty="0" smtClean="0"/>
              <a:t>Invite the people that matter (management, users, network operators, funding bodies)</a:t>
            </a:r>
          </a:p>
          <a:p>
            <a:r>
              <a:rPr lang="en-US" sz="2400" dirty="0" smtClean="0"/>
              <a:t>Asking the right questions (</a:t>
            </a:r>
            <a:r>
              <a:rPr lang="en-US" sz="2400" b="1" i="1" dirty="0" smtClean="0"/>
              <a:t>before the event</a:t>
            </a:r>
            <a:r>
              <a:rPr lang="en-US" sz="2400" dirty="0" smtClean="0"/>
              <a:t>)</a:t>
            </a:r>
          </a:p>
          <a:p>
            <a:pPr lvl="1"/>
            <a:r>
              <a:rPr lang="en-US" sz="2200" dirty="0" smtClean="0"/>
              <a:t>“How much bandwidth do you need” is wrong.  </a:t>
            </a:r>
          </a:p>
          <a:p>
            <a:pPr lvl="1"/>
            <a:r>
              <a:rPr lang="en-US" sz="2200" dirty="0" smtClean="0"/>
              <a:t>Our template: </a:t>
            </a:r>
          </a:p>
          <a:p>
            <a:pPr lvl="2"/>
            <a:r>
              <a:rPr lang="en-US" sz="2200" dirty="0" smtClean="0"/>
              <a:t>Explain the facility, the science, the people involved </a:t>
            </a:r>
            <a:r>
              <a:rPr lang="en-US" sz="2200" dirty="0"/>
              <a:t>(</a:t>
            </a:r>
            <a:r>
              <a:rPr lang="en-US" sz="2200" dirty="0" smtClean="0"/>
              <a:t>local and remote)</a:t>
            </a:r>
          </a:p>
          <a:p>
            <a:pPr lvl="2"/>
            <a:r>
              <a:rPr lang="en-US" sz="2200" dirty="0" smtClean="0"/>
              <a:t>Explain the instrumentation being used, how it is connected to resources</a:t>
            </a:r>
          </a:p>
          <a:p>
            <a:pPr lvl="2"/>
            <a:r>
              <a:rPr lang="en-US" sz="2200" dirty="0" smtClean="0"/>
              <a:t>Describe the software for workflow, data movement, collaboration</a:t>
            </a:r>
          </a:p>
          <a:p>
            <a:pPr lvl="2"/>
            <a:r>
              <a:rPr lang="en-US" sz="2200" dirty="0" smtClean="0"/>
              <a:t>Estimate the volume and frequency of data, movement deadlines</a:t>
            </a:r>
          </a:p>
          <a:p>
            <a:pPr lvl="2"/>
            <a:r>
              <a:rPr lang="en-US" sz="2200" dirty="0" smtClean="0"/>
              <a:t>All of the above are to be done on a 1-2, 2-5, and 5+ event horizon</a:t>
            </a:r>
          </a:p>
          <a:p>
            <a:pPr>
              <a:buFont typeface="Arial"/>
              <a:buChar char="•"/>
            </a:pPr>
            <a:endParaRPr lang="en-US" dirty="0"/>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18</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408574476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Procedural Lessons Learned (2002-2014)</a:t>
            </a:r>
            <a:endParaRPr lang="en-US" dirty="0"/>
          </a:p>
        </p:txBody>
      </p:sp>
      <p:sp>
        <p:nvSpPr>
          <p:cNvPr id="3" name="Content Placeholder 2"/>
          <p:cNvSpPr>
            <a:spLocks noGrp="1"/>
          </p:cNvSpPr>
          <p:nvPr>
            <p:ph idx="1"/>
          </p:nvPr>
        </p:nvSpPr>
        <p:spPr>
          <a:xfrm>
            <a:off x="457200" y="1318933"/>
            <a:ext cx="8229600" cy="5195922"/>
          </a:xfrm>
        </p:spPr>
        <p:txBody>
          <a:bodyPr>
            <a:normAutofit fontScale="92500" lnSpcReduction="10000"/>
          </a:bodyPr>
          <a:lstStyle/>
          <a:p>
            <a:r>
              <a:rPr lang="en-US" sz="2400" dirty="0" smtClean="0"/>
              <a:t>Preparation</a:t>
            </a:r>
          </a:p>
          <a:p>
            <a:pPr lvl="1"/>
            <a:r>
              <a:rPr lang="en-US" sz="2200" dirty="0" smtClean="0"/>
              <a:t>Give people 2-3 weeks to prepare</a:t>
            </a:r>
          </a:p>
          <a:p>
            <a:pPr lvl="1"/>
            <a:r>
              <a:rPr lang="en-US" sz="2200" dirty="0" smtClean="0"/>
              <a:t>A well designed template </a:t>
            </a:r>
            <a:r>
              <a:rPr lang="en-US" sz="2200" dirty="0"/>
              <a:t>to </a:t>
            </a:r>
            <a:r>
              <a:rPr lang="en-US" sz="2200" dirty="0" smtClean="0"/>
              <a:t>share</a:t>
            </a:r>
          </a:p>
          <a:p>
            <a:pPr lvl="2"/>
            <a:r>
              <a:rPr lang="en-US" sz="2000" dirty="0" smtClean="0">
                <a:hlinkClick r:id="rId3"/>
              </a:rPr>
              <a:t>http</a:t>
            </a:r>
            <a:r>
              <a:rPr lang="en-US" sz="2000" dirty="0">
                <a:hlinkClick r:id="rId3"/>
              </a:rPr>
              <a:t>://www.es.net/science-engagement/science-requirements-reviews/network-requirements-reviews/documents-and-background-materials</a:t>
            </a:r>
            <a:r>
              <a:rPr lang="en-US" sz="2000" dirty="0" smtClean="0">
                <a:hlinkClick r:id="rId3"/>
              </a:rPr>
              <a:t>/</a:t>
            </a:r>
            <a:endParaRPr lang="en-US" sz="2000" dirty="0" smtClean="0"/>
          </a:p>
          <a:p>
            <a:pPr lvl="1"/>
            <a:r>
              <a:rPr lang="en-US" sz="2200" dirty="0" smtClean="0"/>
              <a:t>Encourage everyone to work on case studies together</a:t>
            </a:r>
          </a:p>
          <a:p>
            <a:pPr lvl="2"/>
            <a:r>
              <a:rPr lang="en-US" sz="2000" dirty="0"/>
              <a:t>T</a:t>
            </a:r>
            <a:r>
              <a:rPr lang="en-US" sz="2000" dirty="0" smtClean="0"/>
              <a:t>he scientist, facility management, networking group, and remote users/VOs </a:t>
            </a:r>
          </a:p>
          <a:p>
            <a:r>
              <a:rPr lang="en-US" sz="2600" dirty="0" smtClean="0"/>
              <a:t>Staying on task</a:t>
            </a:r>
          </a:p>
          <a:p>
            <a:pPr lvl="1"/>
            <a:r>
              <a:rPr lang="en-US" sz="2200" dirty="0" err="1" smtClean="0"/>
              <a:t>Powerpoint</a:t>
            </a:r>
            <a:r>
              <a:rPr lang="en-US" sz="2200" dirty="0" smtClean="0"/>
              <a:t> fest = bad.  You get 5 minutes to state your case</a:t>
            </a:r>
          </a:p>
          <a:p>
            <a:pPr lvl="1"/>
            <a:r>
              <a:rPr lang="en-US" sz="2200" dirty="0" smtClean="0"/>
              <a:t>Discussion follows – questions will be asked.</a:t>
            </a:r>
          </a:p>
          <a:p>
            <a:pPr lvl="2"/>
            <a:r>
              <a:rPr lang="en-US" sz="2000" dirty="0" smtClean="0"/>
              <a:t>You learn more this way than in the case study</a:t>
            </a:r>
          </a:p>
          <a:p>
            <a:pPr lvl="1"/>
            <a:r>
              <a:rPr lang="en-US" sz="2200" dirty="0" smtClean="0"/>
              <a:t>Goal is to get the positive/negative things in the open:</a:t>
            </a:r>
          </a:p>
          <a:p>
            <a:pPr lvl="2"/>
            <a:r>
              <a:rPr lang="en-US" sz="2000" dirty="0" smtClean="0"/>
              <a:t>How well they did with what was available in the last couple of years</a:t>
            </a:r>
          </a:p>
          <a:p>
            <a:pPr lvl="2"/>
            <a:r>
              <a:rPr lang="en-US" sz="2000" dirty="0" smtClean="0"/>
              <a:t>Areas they could improve if they had access to more technology</a:t>
            </a:r>
          </a:p>
          <a:p>
            <a:pPr lvl="2"/>
            <a:r>
              <a:rPr lang="en-US" sz="2000" dirty="0" smtClean="0"/>
              <a:t>Worries they have for the next event horizon </a:t>
            </a:r>
          </a:p>
          <a:p>
            <a:pPr lvl="1"/>
            <a:endParaRPr lang="en-US" sz="2200" dirty="0" smtClean="0"/>
          </a:p>
          <a:p>
            <a:pPr>
              <a:buFont typeface="Arial"/>
              <a:buChar char="•"/>
            </a:pPr>
            <a:endParaRPr lang="en-US" dirty="0"/>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19</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8881670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p:txBody>
          <a:bodyPr>
            <a:normAutofit/>
          </a:bodyPr>
          <a:lstStyle/>
          <a:p>
            <a:r>
              <a:rPr lang="en-US" sz="2800" dirty="0" smtClean="0">
                <a:solidFill>
                  <a:srgbClr val="FF0000"/>
                </a:solidFill>
              </a:rPr>
              <a:t>The ESnet </a:t>
            </a:r>
            <a:r>
              <a:rPr lang="en-US" sz="2800" dirty="0">
                <a:solidFill>
                  <a:srgbClr val="FF0000"/>
                </a:solidFill>
              </a:rPr>
              <a:t>S</a:t>
            </a:r>
            <a:r>
              <a:rPr lang="en-US" sz="2800" dirty="0" smtClean="0">
                <a:solidFill>
                  <a:srgbClr val="FF0000"/>
                </a:solidFill>
              </a:rPr>
              <a:t>tory</a:t>
            </a:r>
            <a:endParaRPr lang="en-US" sz="2800" dirty="0" smtClean="0">
              <a:solidFill>
                <a:srgbClr val="FF0000"/>
              </a:solidFill>
            </a:endParaRPr>
          </a:p>
          <a:p>
            <a:r>
              <a:rPr lang="en-US" sz="2800" dirty="0" smtClean="0"/>
              <a:t>Science What?</a:t>
            </a:r>
          </a:p>
          <a:p>
            <a:r>
              <a:rPr lang="en-US" sz="2800" dirty="0" smtClean="0"/>
              <a:t>Learning </a:t>
            </a:r>
            <a:r>
              <a:rPr lang="en-US" sz="2800" strike="sngStrike" dirty="0" smtClean="0"/>
              <a:t>the Hard Way</a:t>
            </a:r>
            <a:endParaRPr lang="en-US" sz="2800" strike="sngStrike" dirty="0" smtClean="0"/>
          </a:p>
          <a:p>
            <a:r>
              <a:rPr lang="en-US" sz="2800" dirty="0" smtClean="0"/>
              <a:t>The </a:t>
            </a:r>
            <a:r>
              <a:rPr lang="en-US" sz="2800" dirty="0" smtClean="0"/>
              <a:t>G</a:t>
            </a:r>
            <a:r>
              <a:rPr lang="en-US" sz="2800" dirty="0" smtClean="0"/>
              <a:t>olden </a:t>
            </a:r>
            <a:r>
              <a:rPr lang="en-US" sz="2800" dirty="0"/>
              <a:t>S</a:t>
            </a:r>
            <a:r>
              <a:rPr lang="en-US" sz="2800" dirty="0" smtClean="0"/>
              <a:t>pike</a:t>
            </a:r>
          </a:p>
          <a:p>
            <a:r>
              <a:rPr lang="en-US" sz="2800" dirty="0" smtClean="0"/>
              <a:t>A </a:t>
            </a:r>
            <a:r>
              <a:rPr lang="en-US" sz="2800" dirty="0" smtClean="0"/>
              <a:t>Call to Arms</a:t>
            </a:r>
          </a:p>
          <a:p>
            <a:pPr marL="0" indent="0">
              <a:buNone/>
            </a:pPr>
            <a:endParaRPr lang="en-US" dirty="0" smtClean="0"/>
          </a:p>
          <a:p>
            <a:endParaRPr lang="en-US" dirty="0" smtClean="0"/>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243174697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Lessons Learned (2002-2014)</a:t>
            </a:r>
            <a:endParaRPr lang="en-US" dirty="0"/>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20</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pic>
        <p:nvPicPr>
          <p:cNvPr id="6" name="Picture 5" descr="Screen Shot 2015-02-02 at 5.45.4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377" y="1194190"/>
            <a:ext cx="3445990" cy="2951716"/>
          </a:xfrm>
          <a:prstGeom prst="rect">
            <a:avLst/>
          </a:prstGeom>
        </p:spPr>
      </p:pic>
      <p:pic>
        <p:nvPicPr>
          <p:cNvPr id="7" name="Picture 6" descr="Screen Shot 2015-02-02 at 5.45.5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9892" y="1407499"/>
            <a:ext cx="3454285" cy="2738407"/>
          </a:xfrm>
          <a:prstGeom prst="rect">
            <a:avLst/>
          </a:prstGeom>
        </p:spPr>
      </p:pic>
      <p:pic>
        <p:nvPicPr>
          <p:cNvPr id="8" name="Picture 7" descr="Screen Shot 2015-02-02 at 5.46.0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376" y="4309457"/>
            <a:ext cx="3777941" cy="2486665"/>
          </a:xfrm>
          <a:prstGeom prst="rect">
            <a:avLst/>
          </a:prstGeom>
        </p:spPr>
      </p:pic>
      <p:sp>
        <p:nvSpPr>
          <p:cNvPr id="9" name="TextBox 8"/>
          <p:cNvSpPr txBox="1"/>
          <p:nvPr/>
        </p:nvSpPr>
        <p:spPr>
          <a:xfrm>
            <a:off x="4261944" y="4696296"/>
            <a:ext cx="4424856" cy="1097736"/>
          </a:xfrm>
          <a:prstGeom prst="rect">
            <a:avLst/>
          </a:prstGeom>
          <a:noFill/>
        </p:spPr>
        <p:txBody>
          <a:bodyPr wrap="square" rtlCol="0">
            <a:spAutoFit/>
          </a:bodyPr>
          <a:lstStyle/>
          <a:p>
            <a:pPr>
              <a:spcBef>
                <a:spcPts val="880"/>
              </a:spcBef>
              <a:buClr>
                <a:schemeClr val="accent1"/>
              </a:buClr>
            </a:pPr>
            <a:r>
              <a:rPr lang="en-US" sz="1600" dirty="0" smtClean="0"/>
              <a:t>From: “</a:t>
            </a:r>
            <a:r>
              <a:rPr lang="en-US" sz="1600" dirty="0"/>
              <a:t>High-Performance Networks for High-Impact Science”, High-Performance Network Planning Workshop, August 13, </a:t>
            </a:r>
            <a:r>
              <a:rPr lang="en-US" sz="1600" dirty="0" smtClean="0"/>
              <a:t>2002</a:t>
            </a:r>
          </a:p>
          <a:p>
            <a:pPr algn="r">
              <a:spcBef>
                <a:spcPts val="880"/>
              </a:spcBef>
              <a:buClr>
                <a:schemeClr val="accent1"/>
              </a:buClr>
            </a:pPr>
            <a:r>
              <a:rPr lang="en-US" sz="1000" dirty="0">
                <a:hlinkClick r:id="rId7"/>
              </a:rPr>
              <a:t>http://www.es.net/assets/Uploads/Highperformancenetworks-</a:t>
            </a:r>
            <a:r>
              <a:rPr lang="en-US" sz="1000" dirty="0" smtClean="0">
                <a:hlinkClick r:id="rId7"/>
              </a:rPr>
              <a:t>report.pdf</a:t>
            </a:r>
            <a:r>
              <a:rPr lang="en-US" sz="1000" dirty="0" smtClean="0"/>
              <a:t> </a:t>
            </a:r>
          </a:p>
        </p:txBody>
      </p:sp>
      <p:sp>
        <p:nvSpPr>
          <p:cNvPr id="10" name="TextBox 9"/>
          <p:cNvSpPr txBox="1"/>
          <p:nvPr/>
        </p:nvSpPr>
        <p:spPr>
          <a:xfrm>
            <a:off x="3404812" y="1231672"/>
            <a:ext cx="2408480" cy="1368677"/>
          </a:xfrm>
          <a:prstGeom prst="rect">
            <a:avLst/>
          </a:prstGeom>
          <a:noFill/>
        </p:spPr>
        <p:txBody>
          <a:bodyPr wrap="square" rtlCol="0">
            <a:spAutoFit/>
          </a:bodyPr>
          <a:lstStyle/>
          <a:p>
            <a:pPr>
              <a:spcBef>
                <a:spcPts val="880"/>
              </a:spcBef>
              <a:buClr>
                <a:schemeClr val="accent1"/>
              </a:buClr>
            </a:pPr>
            <a:r>
              <a:rPr lang="en-US" sz="2000" dirty="0" smtClean="0"/>
              <a:t>The structure of networking for science hasn’t changed much in 13 years.  </a:t>
            </a:r>
          </a:p>
        </p:txBody>
      </p:sp>
    </p:spTree>
    <p:extLst>
      <p:ext uri="{BB962C8B-B14F-4D97-AF65-F5344CB8AC3E}">
        <p14:creationId xmlns:p14="http://schemas.microsoft.com/office/powerpoint/2010/main" val="199448712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Lessons Learned (2002-2014)</a:t>
            </a:r>
            <a:endParaRPr lang="en-US" dirty="0"/>
          </a:p>
        </p:txBody>
      </p:sp>
      <p:sp>
        <p:nvSpPr>
          <p:cNvPr id="3" name="Content Placeholder 2"/>
          <p:cNvSpPr>
            <a:spLocks noGrp="1"/>
          </p:cNvSpPr>
          <p:nvPr>
            <p:ph idx="1"/>
          </p:nvPr>
        </p:nvSpPr>
        <p:spPr>
          <a:xfrm>
            <a:off x="457200" y="1600200"/>
            <a:ext cx="8229600" cy="4758126"/>
          </a:xfrm>
        </p:spPr>
        <p:txBody>
          <a:bodyPr>
            <a:normAutofit/>
          </a:bodyPr>
          <a:lstStyle/>
          <a:p>
            <a:r>
              <a:rPr lang="en-US" sz="2400" dirty="0" smtClean="0"/>
              <a:t>All snowflakes are unique, some are less unique than others</a:t>
            </a:r>
          </a:p>
          <a:p>
            <a:pPr lvl="1"/>
            <a:r>
              <a:rPr lang="en-US" sz="2200" dirty="0" smtClean="0"/>
              <a:t>The process of science for almost everyone is similar</a:t>
            </a:r>
          </a:p>
          <a:p>
            <a:pPr lvl="1"/>
            <a:r>
              <a:rPr lang="en-US" sz="2200" dirty="0" smtClean="0"/>
              <a:t>Because workflows overlap, there OTS ideas that can help many</a:t>
            </a:r>
          </a:p>
          <a:p>
            <a:r>
              <a:rPr lang="en-US" sz="2400" dirty="0" smtClean="0"/>
              <a:t>Data volume will always increase on a Moore’s law curve in terms of data, and reverse in terms of price</a:t>
            </a:r>
          </a:p>
          <a:p>
            <a:pPr lvl="1"/>
            <a:r>
              <a:rPr lang="en-US" sz="2200" dirty="0" smtClean="0"/>
              <a:t>Instruments are getting more and more precise </a:t>
            </a:r>
          </a:p>
          <a:p>
            <a:pPr lvl="1"/>
            <a:r>
              <a:rPr lang="en-US" sz="2200" dirty="0" smtClean="0"/>
              <a:t>More precision = more data</a:t>
            </a:r>
          </a:p>
          <a:p>
            <a:r>
              <a:rPr lang="en-US" sz="2400" dirty="0" smtClean="0"/>
              <a:t>Collaboration space will always increase</a:t>
            </a:r>
          </a:p>
          <a:p>
            <a:pPr lvl="1"/>
            <a:r>
              <a:rPr lang="en-US" sz="2200" dirty="0" smtClean="0"/>
              <a:t>Addition of new collaborators (domestic and international) doesn’t go down </a:t>
            </a:r>
          </a:p>
          <a:p>
            <a:pPr lvl="1"/>
            <a:r>
              <a:rPr lang="en-US" sz="2200" dirty="0" smtClean="0"/>
              <a:t>More users means more need for collaboration tools</a:t>
            </a:r>
          </a:p>
          <a:p>
            <a:pPr lvl="2"/>
            <a:r>
              <a:rPr lang="en-US" sz="2000" dirty="0"/>
              <a:t>V</a:t>
            </a:r>
            <a:r>
              <a:rPr lang="en-US" sz="2000" dirty="0" smtClean="0"/>
              <a:t>ideo, audio, shared diaries</a:t>
            </a:r>
          </a:p>
          <a:p>
            <a:endParaRPr lang="en-US" sz="2400" dirty="0" smtClean="0"/>
          </a:p>
          <a:p>
            <a:pPr>
              <a:buFont typeface="Arial"/>
              <a:buChar char="•"/>
            </a:pPr>
            <a:endParaRPr lang="en-US" dirty="0"/>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21</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48892748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Lessons Learned (2002-2014)</a:t>
            </a:r>
            <a:endParaRPr lang="en-US" dirty="0"/>
          </a:p>
        </p:txBody>
      </p:sp>
      <p:sp>
        <p:nvSpPr>
          <p:cNvPr id="3" name="Content Placeholder 2"/>
          <p:cNvSpPr>
            <a:spLocks noGrp="1"/>
          </p:cNvSpPr>
          <p:nvPr>
            <p:ph idx="1"/>
          </p:nvPr>
        </p:nvSpPr>
        <p:spPr>
          <a:xfrm>
            <a:off x="457200" y="1600200"/>
            <a:ext cx="8229600" cy="4826312"/>
          </a:xfrm>
        </p:spPr>
        <p:txBody>
          <a:bodyPr>
            <a:normAutofit/>
          </a:bodyPr>
          <a:lstStyle/>
          <a:p>
            <a:r>
              <a:rPr lang="en-US" sz="2400" dirty="0" smtClean="0"/>
              <a:t>Budgets are flat</a:t>
            </a:r>
          </a:p>
          <a:p>
            <a:r>
              <a:rPr lang="en-US" sz="2400" dirty="0" smtClean="0"/>
              <a:t>Software is getting more sophisticated</a:t>
            </a:r>
          </a:p>
          <a:p>
            <a:pPr lvl="1"/>
            <a:r>
              <a:rPr lang="en-US" sz="2200" dirty="0" smtClean="0"/>
              <a:t>In terms of the science:</a:t>
            </a:r>
          </a:p>
          <a:p>
            <a:pPr lvl="2"/>
            <a:r>
              <a:rPr lang="en-US" sz="2000" dirty="0" smtClean="0"/>
              <a:t>There are entire suites designed to manage data flow from the instrument to an analysis center (curating, transfer, etc.) </a:t>
            </a:r>
          </a:p>
          <a:p>
            <a:pPr lvl="2"/>
            <a:r>
              <a:rPr lang="en-US" sz="2000" dirty="0" smtClean="0"/>
              <a:t>Not everyone uses these, sometimes they make their own, sometimes they do nothing.</a:t>
            </a:r>
          </a:p>
          <a:p>
            <a:pPr lvl="1"/>
            <a:r>
              <a:rPr lang="en-US" sz="2200" dirty="0" smtClean="0"/>
              <a:t>In terms of collaboration:</a:t>
            </a:r>
          </a:p>
          <a:p>
            <a:pPr lvl="2"/>
            <a:r>
              <a:rPr lang="en-US" sz="2000" dirty="0" smtClean="0"/>
              <a:t>Hardly anyone does voice, that</a:t>
            </a:r>
            <a:r>
              <a:rPr lang="fr-FR" sz="2000" dirty="0" smtClean="0"/>
              <a:t>’</a:t>
            </a:r>
            <a:r>
              <a:rPr lang="en-US" sz="2000" dirty="0" smtClean="0"/>
              <a:t>s why we have video</a:t>
            </a:r>
          </a:p>
          <a:p>
            <a:pPr lvl="2"/>
            <a:r>
              <a:rPr lang="en-US" sz="2000" dirty="0" smtClean="0"/>
              <a:t>Why travel 2000+ miles to visit a light source (for a cost of $2000…) when you can mail you sample and control a robot via an online interface.  </a:t>
            </a:r>
          </a:p>
          <a:p>
            <a:endParaRPr lang="en-US" sz="2400" dirty="0" smtClean="0"/>
          </a:p>
          <a:p>
            <a:pPr>
              <a:buFont typeface="Arial"/>
              <a:buChar char="•"/>
            </a:pPr>
            <a:endParaRPr lang="en-US" dirty="0"/>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22</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414819530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Lessons Learned (2002-2014)</a:t>
            </a:r>
            <a:endParaRPr lang="en-US" dirty="0"/>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23</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pic>
        <p:nvPicPr>
          <p:cNvPr id="3" name="Picture 2" descr="Screen Shot 2015-02-02 at 6.04.4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529" y="1148732"/>
            <a:ext cx="5407759" cy="5673714"/>
          </a:xfrm>
          <a:prstGeom prst="rect">
            <a:avLst/>
          </a:prstGeom>
        </p:spPr>
      </p:pic>
      <p:sp>
        <p:nvSpPr>
          <p:cNvPr id="5" name="TextBox 4"/>
          <p:cNvSpPr txBox="1"/>
          <p:nvPr/>
        </p:nvSpPr>
        <p:spPr>
          <a:xfrm>
            <a:off x="5634288" y="1515895"/>
            <a:ext cx="3415352" cy="4108817"/>
          </a:xfrm>
          <a:prstGeom prst="rect">
            <a:avLst/>
          </a:prstGeom>
          <a:noFill/>
        </p:spPr>
        <p:txBody>
          <a:bodyPr wrap="square" rtlCol="0">
            <a:spAutoFit/>
          </a:bodyPr>
          <a:lstStyle/>
          <a:p>
            <a:pPr>
              <a:spcBef>
                <a:spcPts val="880"/>
              </a:spcBef>
              <a:buClr>
                <a:schemeClr val="accent1"/>
              </a:buClr>
            </a:pPr>
            <a:r>
              <a:rPr lang="en-US" sz="1600" dirty="0" smtClean="0"/>
              <a:t>HEP information from 2002 report, the predictions for 2007 are not very far from the truth:</a:t>
            </a:r>
          </a:p>
          <a:p>
            <a:pPr marL="342900" indent="-342900">
              <a:spcBef>
                <a:spcPts val="880"/>
              </a:spcBef>
              <a:buClr>
                <a:schemeClr val="accent1"/>
              </a:buClr>
              <a:buFont typeface="Arial"/>
              <a:buChar char="•"/>
            </a:pPr>
            <a:r>
              <a:rPr lang="en-US" sz="1500" dirty="0" smtClean="0"/>
              <a:t>Multi-petabyte data requirements (off of instrument, and for long term storage)</a:t>
            </a:r>
          </a:p>
          <a:p>
            <a:pPr marL="342900" indent="-342900">
              <a:spcBef>
                <a:spcPts val="880"/>
              </a:spcBef>
              <a:buClr>
                <a:schemeClr val="accent1"/>
              </a:buClr>
              <a:buFont typeface="Arial"/>
              <a:buChar char="•"/>
            </a:pPr>
            <a:r>
              <a:rPr lang="en-US" sz="1500" dirty="0" smtClean="0"/>
              <a:t>Globally increasing number of collaborators</a:t>
            </a:r>
          </a:p>
          <a:p>
            <a:pPr marL="342900" indent="-342900">
              <a:spcBef>
                <a:spcPts val="880"/>
              </a:spcBef>
              <a:buClr>
                <a:schemeClr val="accent1"/>
              </a:buClr>
              <a:buFont typeface="Arial"/>
              <a:buChar char="•"/>
            </a:pPr>
            <a:r>
              <a:rPr lang="en-US" sz="1500" dirty="0" smtClean="0"/>
              <a:t>100Gbps requirement to handle multiple data flows at T1/T2 facilities</a:t>
            </a:r>
          </a:p>
          <a:p>
            <a:pPr marL="342900" indent="-342900">
              <a:spcBef>
                <a:spcPts val="880"/>
              </a:spcBef>
              <a:buClr>
                <a:schemeClr val="accent1"/>
              </a:buClr>
              <a:buFont typeface="Arial"/>
              <a:buChar char="•"/>
            </a:pPr>
            <a:r>
              <a:rPr lang="en-US" sz="1500" dirty="0" smtClean="0"/>
              <a:t>Network monitoring</a:t>
            </a:r>
          </a:p>
          <a:p>
            <a:pPr>
              <a:spcBef>
                <a:spcPts val="880"/>
              </a:spcBef>
              <a:buClr>
                <a:schemeClr val="accent1"/>
              </a:buClr>
            </a:pPr>
            <a:r>
              <a:rPr lang="en-US" sz="1600" dirty="0" smtClean="0"/>
              <a:t>How did they do?  Pretty accurate on data growth and network needs (100G was a little delayed)</a:t>
            </a:r>
          </a:p>
          <a:p>
            <a:pPr>
              <a:spcBef>
                <a:spcPts val="880"/>
              </a:spcBef>
              <a:buClr>
                <a:schemeClr val="accent1"/>
              </a:buClr>
            </a:pPr>
            <a:r>
              <a:rPr lang="en-US" sz="1600" dirty="0" smtClean="0"/>
              <a:t>Expect factor of 2-5 as of the 2013 report.  </a:t>
            </a:r>
          </a:p>
        </p:txBody>
      </p:sp>
    </p:spTree>
    <p:extLst>
      <p:ext uri="{BB962C8B-B14F-4D97-AF65-F5344CB8AC3E}">
        <p14:creationId xmlns:p14="http://schemas.microsoft.com/office/powerpoint/2010/main" val="302877636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4-29 at 7.47.2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7600" y="-1"/>
            <a:ext cx="6756400" cy="6486525"/>
          </a:xfrm>
          <a:prstGeom prst="rect">
            <a:avLst/>
          </a:prstGeom>
        </p:spPr>
      </p:pic>
      <p:sp>
        <p:nvSpPr>
          <p:cNvPr id="2" name="Title 1"/>
          <p:cNvSpPr>
            <a:spLocks noGrp="1"/>
          </p:cNvSpPr>
          <p:nvPr>
            <p:ph type="title"/>
          </p:nvPr>
        </p:nvSpPr>
        <p:spPr>
          <a:xfrm>
            <a:off x="160409" y="709946"/>
            <a:ext cx="2159000" cy="1143000"/>
          </a:xfrm>
        </p:spPr>
        <p:txBody>
          <a:bodyPr>
            <a:noAutofit/>
          </a:bodyPr>
          <a:lstStyle/>
          <a:p>
            <a:r>
              <a:rPr lang="en-US" sz="2400" dirty="0" smtClean="0"/>
              <a:t>Sometimes we get more than we bargained for…</a:t>
            </a:r>
            <a:endParaRPr lang="en-US" sz="2400" b="1" dirty="0"/>
          </a:p>
        </p:txBody>
      </p:sp>
      <p:sp>
        <p:nvSpPr>
          <p:cNvPr id="7" name="TextBox 6"/>
          <p:cNvSpPr txBox="1"/>
          <p:nvPr/>
        </p:nvSpPr>
        <p:spPr>
          <a:xfrm>
            <a:off x="0" y="2448292"/>
            <a:ext cx="9144000" cy="1631216"/>
          </a:xfrm>
          <a:prstGeom prst="rect">
            <a:avLst/>
          </a:prstGeom>
          <a:solidFill>
            <a:srgbClr val="1163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endParaRPr lang="en-US" sz="2000" i="1" dirty="0" smtClean="0"/>
          </a:p>
          <a:p>
            <a:pPr algn="ctr"/>
            <a:r>
              <a:rPr lang="en-US" sz="2000" i="1" dirty="0" smtClean="0">
                <a:latin typeface="American Typewriter"/>
                <a:cs typeface="American Typewriter"/>
              </a:rPr>
              <a:t>“EMSL </a:t>
            </a:r>
            <a:r>
              <a:rPr lang="en-US" sz="2000" i="1" dirty="0">
                <a:latin typeface="American Typewriter"/>
                <a:cs typeface="American Typewriter"/>
              </a:rPr>
              <a:t>frequently needs to ship physical copies of media to users when data sizes </a:t>
            </a:r>
            <a:r>
              <a:rPr lang="en-US" sz="2000" i="1" dirty="0" smtClean="0">
                <a:latin typeface="American Typewriter"/>
                <a:cs typeface="American Typewriter"/>
              </a:rPr>
              <a:t>exceed a </a:t>
            </a:r>
            <a:r>
              <a:rPr lang="en-US" sz="2000" i="1" dirty="0">
                <a:latin typeface="American Typewriter"/>
                <a:cs typeface="American Typewriter"/>
              </a:rPr>
              <a:t>few GB. More often than not, this is due to lack of bandwidth </a:t>
            </a:r>
            <a:r>
              <a:rPr lang="en-US" sz="2000" i="1" dirty="0" smtClean="0">
                <a:latin typeface="American Typewriter"/>
                <a:cs typeface="American Typewriter"/>
              </a:rPr>
              <a:t>or storage </a:t>
            </a:r>
            <a:r>
              <a:rPr lang="en-US" sz="2000" i="1" dirty="0">
                <a:latin typeface="American Typewriter"/>
                <a:cs typeface="American Typewriter"/>
              </a:rPr>
              <a:t>resources </a:t>
            </a:r>
            <a:r>
              <a:rPr lang="en-US" sz="2000" i="1" dirty="0" smtClean="0">
                <a:latin typeface="American Typewriter"/>
                <a:cs typeface="American Typewriter"/>
              </a:rPr>
              <a:t>at the </a:t>
            </a:r>
            <a:r>
              <a:rPr lang="en-US" sz="2000" i="1" dirty="0">
                <a:latin typeface="American Typewriter"/>
                <a:cs typeface="American Typewriter"/>
              </a:rPr>
              <a:t>user's home institution</a:t>
            </a:r>
            <a:r>
              <a:rPr lang="en-US" sz="2000" i="1" dirty="0" smtClean="0">
                <a:latin typeface="American Typewriter"/>
                <a:cs typeface="American Typewriter"/>
              </a:rPr>
              <a:t>.”</a:t>
            </a:r>
          </a:p>
          <a:p>
            <a:pPr algn="ctr"/>
            <a:endParaRPr lang="en-US" sz="2000" i="1" dirty="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24</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14922343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Networking Lessons Learned (2002-2014)</a:t>
            </a:r>
            <a:endParaRPr lang="en-US" dirty="0"/>
          </a:p>
        </p:txBody>
      </p:sp>
      <p:sp>
        <p:nvSpPr>
          <p:cNvPr id="3" name="Content Placeholder 2"/>
          <p:cNvSpPr>
            <a:spLocks noGrp="1"/>
          </p:cNvSpPr>
          <p:nvPr>
            <p:ph idx="1"/>
          </p:nvPr>
        </p:nvSpPr>
        <p:spPr>
          <a:xfrm>
            <a:off x="457200" y="1259271"/>
            <a:ext cx="8229600" cy="4937114"/>
          </a:xfrm>
        </p:spPr>
        <p:txBody>
          <a:bodyPr>
            <a:normAutofit/>
          </a:bodyPr>
          <a:lstStyle/>
          <a:p>
            <a:r>
              <a:rPr lang="en-US" sz="2400" dirty="0" smtClean="0"/>
              <a:t>Network upgrades are justifiable to a specific voice</a:t>
            </a:r>
          </a:p>
          <a:p>
            <a:r>
              <a:rPr lang="en-US" sz="2400" dirty="0" smtClean="0"/>
              <a:t>Your performance depends highly on the resources of others</a:t>
            </a:r>
          </a:p>
          <a:p>
            <a:pPr lvl="1"/>
            <a:r>
              <a:rPr lang="en-US" sz="2200" dirty="0" smtClean="0"/>
              <a:t>We all work as well as the worst setup – there is a significant amount of peer pressure to run it clean and fast</a:t>
            </a:r>
          </a:p>
          <a:p>
            <a:r>
              <a:rPr lang="en-US" sz="2400" dirty="0" smtClean="0"/>
              <a:t>The problems that exist:</a:t>
            </a:r>
          </a:p>
          <a:p>
            <a:pPr lvl="1"/>
            <a:r>
              <a:rPr lang="en-US" sz="2200" dirty="0" smtClean="0"/>
              <a:t>Packet loss (implement Science DMZs and use </a:t>
            </a:r>
            <a:r>
              <a:rPr lang="en-US" sz="2200" dirty="0" err="1" smtClean="0"/>
              <a:t>perfSONAR</a:t>
            </a:r>
            <a:r>
              <a:rPr lang="en-US" sz="2200" dirty="0" smtClean="0"/>
              <a:t>)</a:t>
            </a:r>
          </a:p>
          <a:p>
            <a:pPr lvl="1"/>
            <a:r>
              <a:rPr lang="en-US" sz="2200" dirty="0" smtClean="0"/>
              <a:t>Tools (buy a DTN and use a tool designed for data movement)</a:t>
            </a:r>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25</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346425266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526977" cy="1143000"/>
          </a:xfrm>
        </p:spPr>
        <p:txBody>
          <a:bodyPr>
            <a:normAutofit/>
          </a:bodyPr>
          <a:lstStyle/>
          <a:p>
            <a:r>
              <a:rPr lang="en-US" sz="3400" dirty="0" smtClean="0">
                <a:latin typeface="Arial" pitchFamily="-112" charset="0"/>
                <a:ea typeface="ＭＳ Ｐゴシック" pitchFamily="-112" charset="-128"/>
              </a:rPr>
              <a:t>Understanding Data Trends</a:t>
            </a:r>
            <a:endParaRPr lang="en-US" sz="3400" dirty="0"/>
          </a:p>
        </p:txBody>
      </p:sp>
      <p:pic>
        <p:nvPicPr>
          <p:cNvPr id="6" name="Content Placeholder 5" descr="user-taxonomy-axes-v5b.pdf"/>
          <p:cNvPicPr>
            <a:picLocks noGrp="1" noChangeAspect="1"/>
          </p:cNvPicPr>
          <p:nvPr>
            <p:ph idx="1"/>
          </p:nvPr>
        </p:nvPicPr>
        <p:blipFill rotWithShape="1">
          <a:blip r:embed="rId3">
            <a:extLst>
              <a:ext uri="{28A0092B-C50C-407E-A947-70E740481C1C}">
                <a14:useLocalDpi xmlns:a14="http://schemas.microsoft.com/office/drawing/2010/main" val="0"/>
              </a:ext>
            </a:extLst>
          </a:blip>
          <a:srcRect t="24211" b="33277"/>
          <a:stretch/>
        </p:blipFill>
        <p:spPr>
          <a:xfrm>
            <a:off x="245542" y="1173437"/>
            <a:ext cx="8611499" cy="4735993"/>
          </a:xfrm>
        </p:spPr>
      </p:pic>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26</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2579505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 a Review – Actions Spill Out</a:t>
            </a:r>
            <a:endParaRPr lang="en-US" dirty="0"/>
          </a:p>
        </p:txBody>
      </p:sp>
      <p:sp>
        <p:nvSpPr>
          <p:cNvPr id="3" name="Content Placeholder 2"/>
          <p:cNvSpPr>
            <a:spLocks noGrp="1"/>
          </p:cNvSpPr>
          <p:nvPr>
            <p:ph idx="1"/>
          </p:nvPr>
        </p:nvSpPr>
        <p:spPr>
          <a:xfrm>
            <a:off x="457200" y="1259271"/>
            <a:ext cx="8229600" cy="4937114"/>
          </a:xfrm>
        </p:spPr>
        <p:txBody>
          <a:bodyPr>
            <a:normAutofit lnSpcReduction="10000"/>
          </a:bodyPr>
          <a:lstStyle/>
          <a:p>
            <a:r>
              <a:rPr lang="en-US" sz="2400" dirty="0" smtClean="0"/>
              <a:t>For the Funders:</a:t>
            </a:r>
          </a:p>
          <a:p>
            <a:pPr lvl="1"/>
            <a:r>
              <a:rPr lang="en-US" sz="2200" dirty="0" smtClean="0"/>
              <a:t>An identified lists of ways the program can be better (and possibly costs)</a:t>
            </a:r>
          </a:p>
          <a:p>
            <a:r>
              <a:rPr lang="en-US" sz="2400" dirty="0" smtClean="0"/>
              <a:t>For the Experiments/Facilities/Scientists</a:t>
            </a:r>
          </a:p>
          <a:p>
            <a:pPr lvl="1"/>
            <a:r>
              <a:rPr lang="en-US" sz="2200" dirty="0" smtClean="0"/>
              <a:t>Understanding of the technical barriers that may have impacted them</a:t>
            </a:r>
          </a:p>
          <a:p>
            <a:pPr lvl="1"/>
            <a:r>
              <a:rPr lang="en-US" sz="2200" dirty="0" smtClean="0"/>
              <a:t>Local problems are common knowledge, than now have a clock associated with when a fix will occur</a:t>
            </a:r>
          </a:p>
          <a:p>
            <a:r>
              <a:rPr lang="en-US" sz="2400" dirty="0" smtClean="0"/>
              <a:t>For the Network Providers</a:t>
            </a:r>
          </a:p>
          <a:p>
            <a:pPr lvl="1"/>
            <a:r>
              <a:rPr lang="en-US" sz="2200" dirty="0" smtClean="0"/>
              <a:t>Capacity planning:</a:t>
            </a:r>
          </a:p>
          <a:p>
            <a:pPr lvl="2"/>
            <a:r>
              <a:rPr lang="en-US" sz="2000" dirty="0" smtClean="0"/>
              <a:t>Knowledge of data movement patterns</a:t>
            </a:r>
          </a:p>
          <a:p>
            <a:pPr lvl="2"/>
            <a:r>
              <a:rPr lang="en-US" sz="2000" dirty="0" smtClean="0"/>
              <a:t>Knowledge of data volumes for several event horizons</a:t>
            </a:r>
          </a:p>
          <a:p>
            <a:pPr lvl="1"/>
            <a:r>
              <a:rPr lang="en-US" sz="2200" dirty="0" smtClean="0"/>
              <a:t>Technology wish-list from users</a:t>
            </a:r>
            <a:endParaRPr lang="en-US" sz="2200" dirty="0"/>
          </a:p>
          <a:p>
            <a:pPr lvl="1"/>
            <a:r>
              <a:rPr lang="en-US" sz="2200" dirty="0" smtClean="0"/>
              <a:t>A sense of timing that assists with upgrade schedules</a:t>
            </a:r>
          </a:p>
          <a:p>
            <a:r>
              <a:rPr lang="en-US" sz="2400" dirty="0" smtClean="0"/>
              <a:t>For everyone: faces and names</a:t>
            </a:r>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27</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384799889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p:txBody>
          <a:bodyPr>
            <a:normAutofit/>
          </a:bodyPr>
          <a:lstStyle/>
          <a:p>
            <a:r>
              <a:rPr lang="en-US" sz="2800" dirty="0" smtClean="0"/>
              <a:t>The ESnet </a:t>
            </a:r>
            <a:r>
              <a:rPr lang="en-US" sz="2800" dirty="0"/>
              <a:t>S</a:t>
            </a:r>
            <a:r>
              <a:rPr lang="en-US" sz="2800" dirty="0" smtClean="0"/>
              <a:t>tory</a:t>
            </a:r>
            <a:endParaRPr lang="en-US" sz="2800" dirty="0" smtClean="0"/>
          </a:p>
          <a:p>
            <a:r>
              <a:rPr lang="en-US" sz="2800" dirty="0" smtClean="0"/>
              <a:t>Science What?</a:t>
            </a:r>
          </a:p>
          <a:p>
            <a:r>
              <a:rPr lang="en-US" sz="2800" dirty="0" smtClean="0"/>
              <a:t>Learning </a:t>
            </a:r>
            <a:r>
              <a:rPr lang="en-US" sz="2800" strike="sngStrike" dirty="0" smtClean="0"/>
              <a:t>the Hard Way</a:t>
            </a:r>
            <a:endParaRPr lang="en-US" sz="2800" strike="sngStrike" dirty="0" smtClean="0"/>
          </a:p>
          <a:p>
            <a:r>
              <a:rPr lang="en-US" sz="2800" dirty="0" smtClean="0">
                <a:solidFill>
                  <a:srgbClr val="FF0000"/>
                </a:solidFill>
              </a:rPr>
              <a:t>The </a:t>
            </a:r>
            <a:r>
              <a:rPr lang="en-US" sz="2800" dirty="0" smtClean="0">
                <a:solidFill>
                  <a:srgbClr val="FF0000"/>
                </a:solidFill>
              </a:rPr>
              <a:t>G</a:t>
            </a:r>
            <a:r>
              <a:rPr lang="en-US" sz="2800" dirty="0" smtClean="0">
                <a:solidFill>
                  <a:srgbClr val="FF0000"/>
                </a:solidFill>
              </a:rPr>
              <a:t>olden </a:t>
            </a:r>
            <a:r>
              <a:rPr lang="en-US" sz="2800" dirty="0">
                <a:solidFill>
                  <a:srgbClr val="FF0000"/>
                </a:solidFill>
              </a:rPr>
              <a:t>S</a:t>
            </a:r>
            <a:r>
              <a:rPr lang="en-US" sz="2800" dirty="0" smtClean="0">
                <a:solidFill>
                  <a:srgbClr val="FF0000"/>
                </a:solidFill>
              </a:rPr>
              <a:t>pike</a:t>
            </a:r>
          </a:p>
          <a:p>
            <a:r>
              <a:rPr lang="en-US" sz="2800" dirty="0" smtClean="0"/>
              <a:t>A </a:t>
            </a:r>
            <a:r>
              <a:rPr lang="en-US" sz="2800" dirty="0" smtClean="0"/>
              <a:t>Call to Arms</a:t>
            </a:r>
          </a:p>
          <a:p>
            <a:pPr marL="0" indent="0">
              <a:buNone/>
            </a:pPr>
            <a:endParaRPr lang="en-US" dirty="0" smtClean="0"/>
          </a:p>
          <a:p>
            <a:endParaRPr lang="en-US" dirty="0" smtClean="0"/>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28</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304443906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From the Source of all Truth</a:t>
            </a:r>
            <a:endParaRPr lang="en-US" sz="4000" dirty="0"/>
          </a:p>
        </p:txBody>
      </p:sp>
      <p:sp>
        <p:nvSpPr>
          <p:cNvPr id="3" name="Content Placeholder 2"/>
          <p:cNvSpPr>
            <a:spLocks noGrp="1"/>
          </p:cNvSpPr>
          <p:nvPr>
            <p:ph idx="1"/>
          </p:nvPr>
        </p:nvSpPr>
        <p:spPr/>
        <p:txBody>
          <a:bodyPr>
            <a:normAutofit/>
          </a:bodyPr>
          <a:lstStyle/>
          <a:p>
            <a:r>
              <a:rPr lang="en-US" sz="2800" dirty="0"/>
              <a:t>Technology (from Greek </a:t>
            </a:r>
            <a:r>
              <a:rPr lang="en-US" sz="2800" dirty="0" err="1"/>
              <a:t>τέχνη</a:t>
            </a:r>
            <a:r>
              <a:rPr lang="en-US" sz="2800" dirty="0"/>
              <a:t>, </a:t>
            </a:r>
            <a:r>
              <a:rPr lang="en-US" sz="2800" dirty="0" err="1"/>
              <a:t>techne</a:t>
            </a:r>
            <a:r>
              <a:rPr lang="en-US" sz="2800" dirty="0"/>
              <a:t>, "art, skill, cunning of hand"; and -</a:t>
            </a:r>
            <a:r>
              <a:rPr lang="en-US" sz="2800" dirty="0" err="1"/>
              <a:t>λογί</a:t>
            </a:r>
            <a:r>
              <a:rPr lang="en-US" sz="2800" dirty="0"/>
              <a:t>α, -</a:t>
            </a:r>
            <a:r>
              <a:rPr lang="en-US" sz="2800" dirty="0" smtClean="0"/>
              <a:t>logia)</a:t>
            </a:r>
          </a:p>
          <a:p>
            <a:pPr lvl="1"/>
            <a:r>
              <a:rPr lang="en-US" sz="2600" dirty="0"/>
              <a:t>T</a:t>
            </a:r>
            <a:r>
              <a:rPr lang="en-US" sz="2600" dirty="0" smtClean="0"/>
              <a:t>he </a:t>
            </a:r>
            <a:r>
              <a:rPr lang="en-US" sz="2600" dirty="0"/>
              <a:t>collection of tools, including machinery, modifications, arrangements and procedures used by </a:t>
            </a:r>
            <a:r>
              <a:rPr lang="en-US" sz="2600" dirty="0" smtClean="0"/>
              <a:t>humans</a:t>
            </a:r>
          </a:p>
          <a:p>
            <a:pPr lvl="1"/>
            <a:r>
              <a:rPr lang="en-US" sz="2600" dirty="0" smtClean="0"/>
              <a:t>Engineering </a:t>
            </a:r>
            <a:r>
              <a:rPr lang="en-US" sz="2600" dirty="0"/>
              <a:t>is the discipline that seeks to study and design new technologies. </a:t>
            </a:r>
            <a:endParaRPr lang="en-US" sz="2600" dirty="0" smtClean="0"/>
          </a:p>
          <a:p>
            <a:pPr lvl="1"/>
            <a:r>
              <a:rPr lang="en-US" sz="2600" b="1" i="1" dirty="0" smtClean="0">
                <a:solidFill>
                  <a:srgbClr val="FF0000"/>
                </a:solidFill>
              </a:rPr>
              <a:t>Technologies </a:t>
            </a:r>
            <a:r>
              <a:rPr lang="en-US" sz="2600" b="1" i="1" dirty="0">
                <a:solidFill>
                  <a:srgbClr val="FF0000"/>
                </a:solidFill>
              </a:rPr>
              <a:t>significantly affect human as well as other animal species' ability to control and adapt to their natural environments</a:t>
            </a:r>
            <a:r>
              <a:rPr lang="en-US" sz="2600" b="1" i="1" dirty="0" smtClean="0">
                <a:solidFill>
                  <a:srgbClr val="FF0000"/>
                </a:solidFill>
              </a:rPr>
              <a:t>.</a:t>
            </a:r>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29</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
        <p:nvSpPr>
          <p:cNvPr id="4" name="TextBox 3"/>
          <p:cNvSpPr txBox="1"/>
          <p:nvPr/>
        </p:nvSpPr>
        <p:spPr>
          <a:xfrm>
            <a:off x="127991" y="6579435"/>
            <a:ext cx="1973517" cy="246221"/>
          </a:xfrm>
          <a:prstGeom prst="rect">
            <a:avLst/>
          </a:prstGeom>
          <a:noFill/>
        </p:spPr>
        <p:txBody>
          <a:bodyPr wrap="none" rtlCol="0">
            <a:spAutoFit/>
          </a:bodyPr>
          <a:lstStyle/>
          <a:p>
            <a:pPr>
              <a:spcBef>
                <a:spcPts val="880"/>
              </a:spcBef>
              <a:buClr>
                <a:schemeClr val="accent1"/>
              </a:buClr>
            </a:pPr>
            <a:r>
              <a:rPr lang="en-US" sz="1000" dirty="0">
                <a:hlinkClick r:id="rId3"/>
              </a:rPr>
              <a:t>http://en.wikipedia.org/wiki/</a:t>
            </a:r>
            <a:r>
              <a:rPr lang="en-US" sz="1000" dirty="0" smtClean="0">
                <a:hlinkClick r:id="rId3"/>
              </a:rPr>
              <a:t>Technology</a:t>
            </a:r>
            <a:r>
              <a:rPr lang="en-US" sz="1000" dirty="0" smtClean="0"/>
              <a:t> </a:t>
            </a:r>
          </a:p>
        </p:txBody>
      </p:sp>
    </p:spTree>
    <p:extLst>
      <p:ext uri="{BB962C8B-B14F-4D97-AF65-F5344CB8AC3E}">
        <p14:creationId xmlns:p14="http://schemas.microsoft.com/office/powerpoint/2010/main" val="81367615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ESnet at a Glance</a:t>
            </a:r>
            <a:endParaRPr lang="en-US" dirty="0"/>
          </a:p>
        </p:txBody>
      </p:sp>
      <p:sp>
        <p:nvSpPr>
          <p:cNvPr id="7" name="Content Placeholder 6"/>
          <p:cNvSpPr>
            <a:spLocks noGrp="1"/>
          </p:cNvSpPr>
          <p:nvPr>
            <p:ph idx="1"/>
          </p:nvPr>
        </p:nvSpPr>
        <p:spPr>
          <a:xfrm>
            <a:off x="457200" y="1325913"/>
            <a:ext cx="3388920" cy="2624573"/>
          </a:xfrm>
        </p:spPr>
        <p:txBody>
          <a:bodyPr>
            <a:normAutofit fontScale="85000" lnSpcReduction="20000"/>
          </a:bodyPr>
          <a:lstStyle/>
          <a:p>
            <a:pPr>
              <a:spcAft>
                <a:spcPts val="600"/>
              </a:spcAft>
            </a:pPr>
            <a:r>
              <a:rPr lang="en-US" dirty="0">
                <a:solidFill>
                  <a:prstClr val="black"/>
                </a:solidFill>
              </a:rPr>
              <a:t>High-speed national network, optimized for DOE science missions: </a:t>
            </a:r>
          </a:p>
          <a:p>
            <a:pPr marL="515938" lvl="1" indent="-285750">
              <a:spcAft>
                <a:spcPts val="600"/>
              </a:spcAft>
            </a:pPr>
            <a:r>
              <a:rPr lang="en-US" dirty="0">
                <a:solidFill>
                  <a:prstClr val="black"/>
                </a:solidFill>
              </a:rPr>
              <a:t>connecting 40 labs, plants and facilities with &gt;100 </a:t>
            </a:r>
            <a:r>
              <a:rPr lang="en-US" dirty="0" smtClean="0">
                <a:solidFill>
                  <a:prstClr val="black"/>
                </a:solidFill>
              </a:rPr>
              <a:t>networks (national and international)</a:t>
            </a:r>
            <a:endParaRPr lang="en-US" dirty="0">
              <a:solidFill>
                <a:prstClr val="black"/>
              </a:solidFill>
            </a:endParaRPr>
          </a:p>
          <a:p>
            <a:pPr marL="515938" lvl="1" indent="-285750">
              <a:spcAft>
                <a:spcPts val="600"/>
              </a:spcAft>
            </a:pPr>
            <a:r>
              <a:rPr lang="en-US" dirty="0">
                <a:solidFill>
                  <a:prstClr val="black"/>
                </a:solidFill>
              </a:rPr>
              <a:t>$32.6M in FY14, 42FTE</a:t>
            </a:r>
          </a:p>
          <a:p>
            <a:pPr marL="515938" lvl="1" indent="-285750">
              <a:spcAft>
                <a:spcPts val="600"/>
              </a:spcAft>
            </a:pPr>
            <a:r>
              <a:rPr lang="en-US" dirty="0">
                <a:solidFill>
                  <a:prstClr val="black"/>
                </a:solidFill>
              </a:rPr>
              <a:t>older than commercial Internet, growing twice as fast</a:t>
            </a:r>
          </a:p>
          <a:p>
            <a:pPr>
              <a:spcAft>
                <a:spcPts val="600"/>
              </a:spcAft>
            </a:pPr>
            <a:r>
              <a:rPr lang="en-US" dirty="0">
                <a:solidFill>
                  <a:prstClr val="black"/>
                </a:solidFill>
              </a:rPr>
              <a:t>$62M ARRA </a:t>
            </a:r>
            <a:r>
              <a:rPr lang="en-US" dirty="0" smtClean="0">
                <a:solidFill>
                  <a:prstClr val="black"/>
                </a:solidFill>
              </a:rPr>
              <a:t>in 2009/2010 grant </a:t>
            </a:r>
            <a:r>
              <a:rPr lang="en-US" dirty="0">
                <a:solidFill>
                  <a:prstClr val="black"/>
                </a:solidFill>
              </a:rPr>
              <a:t>for 100G upgrade</a:t>
            </a:r>
            <a:r>
              <a:rPr lang="en-US" dirty="0" smtClean="0">
                <a:solidFill>
                  <a:prstClr val="black"/>
                </a:solidFill>
              </a:rPr>
              <a:t>:</a:t>
            </a:r>
            <a:endParaRPr lang="en-US" dirty="0">
              <a:solidFill>
                <a:prstClr val="black"/>
              </a:solidFill>
            </a:endParaRPr>
          </a:p>
        </p:txBody>
      </p:sp>
      <p:sp>
        <p:nvSpPr>
          <p:cNvPr id="10" name="Content Placeholder 6"/>
          <p:cNvSpPr txBox="1">
            <a:spLocks/>
          </p:cNvSpPr>
          <p:nvPr/>
        </p:nvSpPr>
        <p:spPr>
          <a:xfrm>
            <a:off x="457200" y="3937644"/>
            <a:ext cx="8598452" cy="2353826"/>
          </a:xfrm>
          <a:prstGeom prst="rect">
            <a:avLst/>
          </a:prstGeom>
        </p:spPr>
        <p:txBody>
          <a:bodyPr vert="horz" lIns="91440" tIns="45720" rIns="91440" bIns="45720" rtlCol="0">
            <a:normAutofit fontScale="77500" lnSpcReduction="20000"/>
          </a:bodyPr>
          <a:lstStyle>
            <a:lvl1pPr marL="228600" indent="-228600" algn="l" defTabSz="457200" rtl="0" eaLnBrk="1" latinLnBrk="0" hangingPunct="1">
              <a:spcBef>
                <a:spcPts val="880"/>
              </a:spcBef>
              <a:buClr>
                <a:schemeClr val="accent1"/>
              </a:buClr>
              <a:buFont typeface="Arial"/>
              <a:buChar char="•"/>
              <a:defRPr sz="2000" kern="1200">
                <a:solidFill>
                  <a:schemeClr val="tx1"/>
                </a:solidFill>
                <a:latin typeface="+mn-lt"/>
                <a:ea typeface="+mn-ea"/>
                <a:cs typeface="+mn-cs"/>
              </a:defRPr>
            </a:lvl1pPr>
            <a:lvl2pPr marL="458788" indent="-228600" algn="l" defTabSz="457200" rtl="0" eaLnBrk="1" latinLnBrk="0" hangingPunct="1">
              <a:spcBef>
                <a:spcPct val="20000"/>
              </a:spcBef>
              <a:buClr>
                <a:schemeClr val="tx1"/>
              </a:buClr>
              <a:buSzPct val="85000"/>
              <a:buFont typeface="Arial"/>
              <a:buChar char="–"/>
              <a:defRPr sz="2000" kern="1200">
                <a:solidFill>
                  <a:schemeClr val="tx1"/>
                </a:solidFill>
                <a:latin typeface="+mn-lt"/>
                <a:ea typeface="+mn-ea"/>
                <a:cs typeface="+mn-cs"/>
              </a:defRPr>
            </a:lvl2pPr>
            <a:lvl3pPr marL="688975" indent="-230188" algn="l" defTabSz="457200" rtl="0" eaLnBrk="1" latinLnBrk="0" hangingPunct="1">
              <a:spcBef>
                <a:spcPct val="20000"/>
              </a:spcBef>
              <a:buClr>
                <a:schemeClr val="tx1"/>
              </a:buClr>
              <a:buFont typeface="Arial"/>
              <a:buChar char="•"/>
              <a:defRPr sz="1800" kern="1200">
                <a:solidFill>
                  <a:schemeClr val="tx1"/>
                </a:solidFill>
                <a:latin typeface="+mn-lt"/>
                <a:ea typeface="+mn-ea"/>
                <a:cs typeface="+mn-cs"/>
              </a:defRPr>
            </a:lvl3pPr>
            <a:lvl4pPr marL="969962" indent="-285750" algn="l" defTabSz="457200" rtl="0" eaLnBrk="1" latinLnBrk="0" hangingPunct="1">
              <a:spcBef>
                <a:spcPct val="20000"/>
              </a:spcBef>
              <a:buClr>
                <a:schemeClr val="tx1"/>
              </a:buClr>
              <a:buFont typeface="Lucida Grande"/>
              <a:buChar char="–"/>
              <a:defRPr sz="1400" kern="1200">
                <a:solidFill>
                  <a:schemeClr val="tx1"/>
                </a:solidFill>
                <a:latin typeface="+mn-lt"/>
                <a:ea typeface="+mn-ea"/>
                <a:cs typeface="+mn-cs"/>
              </a:defRPr>
            </a:lvl4pPr>
            <a:lvl5pPr marL="1143000" indent="-230188" algn="l" defTabSz="457200" rtl="0" eaLnBrk="1" latinLnBrk="0" hangingPunct="1">
              <a:spcBef>
                <a:spcPct val="20000"/>
              </a:spcBef>
              <a:buClr>
                <a:schemeClr val="tx1"/>
              </a:buClr>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5938" lvl="1" indent="-285750">
              <a:spcAft>
                <a:spcPts val="600"/>
              </a:spcAft>
            </a:pPr>
            <a:r>
              <a:rPr lang="en-US" dirty="0">
                <a:solidFill>
                  <a:prstClr val="black"/>
                </a:solidFill>
              </a:rPr>
              <a:t>transition to new era of optical </a:t>
            </a:r>
            <a:r>
              <a:rPr lang="en-US" dirty="0" smtClean="0">
                <a:solidFill>
                  <a:prstClr val="black"/>
                </a:solidFill>
              </a:rPr>
              <a:t>networking</a:t>
            </a:r>
          </a:p>
          <a:p>
            <a:pPr marL="515938" lvl="1" indent="-285750">
              <a:spcAft>
                <a:spcPts val="600"/>
              </a:spcAft>
            </a:pPr>
            <a:r>
              <a:rPr lang="en-US" dirty="0" smtClean="0">
                <a:solidFill>
                  <a:prstClr val="black"/>
                </a:solidFill>
              </a:rPr>
              <a:t>world’s first 100G network at continental scale </a:t>
            </a:r>
            <a:endParaRPr lang="en-US" dirty="0" smtClean="0">
              <a:solidFill>
                <a:schemeClr val="accent2"/>
              </a:solidFill>
            </a:endParaRPr>
          </a:p>
          <a:p>
            <a:pPr>
              <a:spcAft>
                <a:spcPts val="600"/>
              </a:spcAft>
            </a:pPr>
            <a:r>
              <a:rPr lang="en-US" dirty="0" smtClean="0">
                <a:solidFill>
                  <a:prstClr val="black"/>
                </a:solidFill>
              </a:rPr>
              <a:t>Culture of urgency:</a:t>
            </a:r>
          </a:p>
          <a:p>
            <a:pPr marL="515938" lvl="1" indent="-285750">
              <a:spcAft>
                <a:spcPts val="600"/>
              </a:spcAft>
            </a:pPr>
            <a:r>
              <a:rPr lang="en-US" dirty="0" smtClean="0">
                <a:solidFill>
                  <a:prstClr val="black"/>
                </a:solidFill>
              </a:rPr>
              <a:t>4 awards in past 3 years</a:t>
            </a:r>
          </a:p>
          <a:p>
            <a:pPr marL="515938" lvl="1" indent="-285750">
              <a:spcAft>
                <a:spcPts val="600"/>
              </a:spcAft>
            </a:pPr>
            <a:r>
              <a:rPr lang="en-US" dirty="0" smtClean="0">
                <a:solidFill>
                  <a:prstClr val="black"/>
                </a:solidFill>
              </a:rPr>
              <a:t>R&amp;D100 Award in FY13</a:t>
            </a:r>
          </a:p>
          <a:p>
            <a:pPr marL="515938" lvl="1" indent="-285750">
              <a:spcAft>
                <a:spcPts val="600"/>
              </a:spcAft>
            </a:pPr>
            <a:r>
              <a:rPr lang="en-US" dirty="0" smtClean="0">
                <a:solidFill>
                  <a:prstClr val="black"/>
                </a:solidFill>
              </a:rPr>
              <a:t>“5 out of 5” for customer satisfaction in last review</a:t>
            </a:r>
          </a:p>
          <a:p>
            <a:pPr marL="515938" lvl="1" indent="-285750">
              <a:spcAft>
                <a:spcPts val="600"/>
              </a:spcAft>
            </a:pPr>
            <a:r>
              <a:rPr lang="en-US" b="1" i="1" dirty="0" smtClean="0">
                <a:solidFill>
                  <a:prstClr val="black"/>
                </a:solidFill>
              </a:rPr>
              <a:t>Dedicated staff to support the mission of science</a:t>
            </a:r>
            <a:endParaRPr lang="en-US" b="1" i="1" dirty="0" smtClean="0">
              <a:solidFill>
                <a:srgbClr val="0000FF"/>
              </a:solidFill>
            </a:endParaRPr>
          </a:p>
          <a:p>
            <a:endParaRPr lang="en-US" dirty="0" smtClean="0"/>
          </a:p>
          <a:p>
            <a:pPr marL="0" indent="0">
              <a:buFont typeface="Arial"/>
              <a:buNone/>
            </a:pPr>
            <a:endParaRPr lang="en-US" dirty="0"/>
          </a:p>
        </p:txBody>
      </p:sp>
      <p:pic>
        <p:nvPicPr>
          <p:cNvPr id="9" name="Content Placeholder 5" descr="Untitled 2.pdf"/>
          <p:cNvPicPr>
            <a:picLocks noChangeAspect="1"/>
          </p:cNvPicPr>
          <p:nvPr/>
        </p:nvPicPr>
        <p:blipFill rotWithShape="1">
          <a:blip r:embed="rId3" cstate="print">
            <a:extLst>
              <a:ext uri="{28A0092B-C50C-407E-A947-70E740481C1C}">
                <a14:useLocalDpi xmlns:a14="http://schemas.microsoft.com/office/drawing/2010/main"/>
              </a:ext>
            </a:extLst>
          </a:blip>
          <a:srcRect l="-2" t="1307" r="-2" b="-519"/>
          <a:stretch/>
        </p:blipFill>
        <p:spPr>
          <a:xfrm>
            <a:off x="3846120" y="601540"/>
            <a:ext cx="5223986" cy="3163414"/>
          </a:xfrm>
          <a:prstGeom prst="rect">
            <a:avLst/>
          </a:prstGeom>
          <a:effectLst>
            <a:outerShdw blurRad="76200" dist="38100" dir="2700000" algn="tl" rotWithShape="0">
              <a:srgbClr val="000000">
                <a:alpha val="43000"/>
              </a:srgbClr>
            </a:outerShdw>
          </a:effectLst>
        </p:spPr>
      </p:pic>
      <p:sp>
        <p:nvSpPr>
          <p:cNvPr id="8"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3</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pic>
        <p:nvPicPr>
          <p:cNvPr id="2" name="Picture 1" descr="hov-science-new.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4455" y="3877654"/>
            <a:ext cx="1936088" cy="2581451"/>
          </a:xfrm>
          <a:prstGeom prst="rect">
            <a:avLst/>
          </a:prstGeom>
        </p:spPr>
      </p:pic>
    </p:spTree>
    <p:extLst>
      <p:ext uri="{BB962C8B-B14F-4D97-AF65-F5344CB8AC3E}">
        <p14:creationId xmlns:p14="http://schemas.microsoft.com/office/powerpoint/2010/main" val="148954057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The cause of, and solution to, all of life’s problems </a:t>
            </a:r>
            <a:endParaRPr lang="en-US" sz="4000" dirty="0"/>
          </a:p>
        </p:txBody>
      </p:sp>
      <p:sp>
        <p:nvSpPr>
          <p:cNvPr id="3" name="Content Placeholder 2"/>
          <p:cNvSpPr>
            <a:spLocks noGrp="1"/>
          </p:cNvSpPr>
          <p:nvPr>
            <p:ph idx="1"/>
          </p:nvPr>
        </p:nvSpPr>
        <p:spPr>
          <a:xfrm>
            <a:off x="457200" y="1600199"/>
            <a:ext cx="8229600" cy="4834835"/>
          </a:xfrm>
        </p:spPr>
        <p:txBody>
          <a:bodyPr>
            <a:normAutofit fontScale="85000" lnSpcReduction="10000"/>
          </a:bodyPr>
          <a:lstStyle/>
          <a:p>
            <a:r>
              <a:rPr lang="en-US" sz="2800" dirty="0" smtClean="0"/>
              <a:t>All previous science examples have many technologies under the hood to address the 6 steps (</a:t>
            </a:r>
            <a:r>
              <a:rPr lang="en-US" sz="2800" dirty="0"/>
              <a:t>question, research, hypothesize, experiment, conclude, communicate</a:t>
            </a:r>
            <a:r>
              <a:rPr lang="en-US" sz="2800" dirty="0" smtClean="0"/>
              <a:t>):</a:t>
            </a:r>
            <a:endParaRPr lang="en-US" sz="2400" dirty="0"/>
          </a:p>
          <a:p>
            <a:pPr lvl="1"/>
            <a:r>
              <a:rPr lang="en-US" sz="2600" dirty="0" smtClean="0"/>
              <a:t>Experimental devices to fling atoms and take pictures when they smack into each other.  Optical lenses to view really close, or really far away</a:t>
            </a:r>
          </a:p>
          <a:p>
            <a:pPr lvl="1"/>
            <a:r>
              <a:rPr lang="en-US" sz="2600" dirty="0" smtClean="0"/>
              <a:t>Localized processing and storage to give immediate results</a:t>
            </a:r>
          </a:p>
          <a:p>
            <a:pPr lvl="1"/>
            <a:r>
              <a:rPr lang="en-US" sz="2600" dirty="0" smtClean="0"/>
              <a:t>Remote storage and processing (on larger scales) to condense hours/days/weeks/years of research into a picture, or “42”</a:t>
            </a:r>
          </a:p>
          <a:p>
            <a:pPr lvl="1"/>
            <a:r>
              <a:rPr lang="en-US" sz="2600" dirty="0" smtClean="0"/>
              <a:t>Networks of various sizes</a:t>
            </a:r>
          </a:p>
          <a:p>
            <a:pPr lvl="1"/>
            <a:r>
              <a:rPr lang="en-US" sz="2600" dirty="0" smtClean="0"/>
              <a:t>Software to manage many aspects of the pipeline (controlling a camera or managing a data transfer – lots of moving parts)</a:t>
            </a:r>
          </a:p>
          <a:p>
            <a:pPr marL="230188" lvl="1" indent="0">
              <a:buNone/>
            </a:pPr>
            <a:endParaRPr lang="en-US" sz="2600" dirty="0" smtClean="0"/>
          </a:p>
          <a:p>
            <a:r>
              <a:rPr lang="en-US" sz="2800" b="1" i="1" u="sng" dirty="0" smtClean="0"/>
              <a:t>What could possibly go wrong?</a:t>
            </a:r>
          </a:p>
          <a:p>
            <a:pPr lvl="1"/>
            <a:endParaRPr lang="en-US" sz="2600"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30</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59119727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Challenges to Sophisticated Network Use</a:t>
            </a:r>
            <a:endParaRPr lang="en-US" sz="4000" dirty="0"/>
          </a:p>
        </p:txBody>
      </p:sp>
      <p:sp>
        <p:nvSpPr>
          <p:cNvPr id="6" name="Content Placeholder 5"/>
          <p:cNvSpPr>
            <a:spLocks noGrp="1"/>
          </p:cNvSpPr>
          <p:nvPr>
            <p:ph sz="half" idx="1"/>
          </p:nvPr>
        </p:nvSpPr>
        <p:spPr>
          <a:xfrm>
            <a:off x="355599" y="1417638"/>
            <a:ext cx="4739016" cy="5378484"/>
          </a:xfrm>
        </p:spPr>
        <p:txBody>
          <a:bodyPr>
            <a:normAutofit fontScale="47500" lnSpcReduction="20000"/>
          </a:bodyPr>
          <a:lstStyle/>
          <a:p>
            <a:pPr marL="0" indent="0"/>
            <a:endParaRPr lang="en-US" dirty="0" smtClean="0">
              <a:solidFill>
                <a:prstClr val="black"/>
              </a:solidFill>
            </a:endParaRPr>
          </a:p>
          <a:p>
            <a:pPr marL="285750" indent="-285750">
              <a:buFont typeface="Arial"/>
              <a:buChar char="•"/>
            </a:pPr>
            <a:r>
              <a:rPr lang="en-US" sz="4200" dirty="0" smtClean="0">
                <a:solidFill>
                  <a:prstClr val="black"/>
                </a:solidFill>
              </a:rPr>
              <a:t>Network use has historically been challenging for end users (e.g. the ‘wizard’ gap)</a:t>
            </a:r>
          </a:p>
          <a:p>
            <a:pPr marL="285750" indent="-285750">
              <a:buFont typeface="Arial"/>
              <a:buChar char="•"/>
            </a:pPr>
            <a:r>
              <a:rPr lang="en-US" sz="4200" dirty="0" smtClean="0"/>
              <a:t>Lack of communication and collaboration between the CIO’s office and researchers on campus </a:t>
            </a:r>
          </a:p>
          <a:p>
            <a:pPr marL="285750" indent="-285750">
              <a:buFont typeface="Arial"/>
              <a:buChar char="•"/>
            </a:pPr>
            <a:r>
              <a:rPr lang="en-US" sz="4200" dirty="0" smtClean="0"/>
              <a:t>Lack </a:t>
            </a:r>
            <a:r>
              <a:rPr lang="en-US" sz="4200" dirty="0"/>
              <a:t>of IT expertise within a science collaboration or experimental </a:t>
            </a:r>
            <a:r>
              <a:rPr lang="en-US" sz="4200" dirty="0" smtClean="0"/>
              <a:t>facility</a:t>
            </a:r>
          </a:p>
          <a:p>
            <a:pPr marL="285750" indent="-285750">
              <a:buFont typeface="Arial"/>
              <a:buChar char="•"/>
            </a:pPr>
            <a:r>
              <a:rPr lang="en-US" sz="4200" dirty="0" smtClean="0"/>
              <a:t>User’s performance expectations </a:t>
            </a:r>
            <a:r>
              <a:rPr lang="en-US" sz="4200" dirty="0"/>
              <a:t>are low (“The network is too slow</a:t>
            </a:r>
            <a:r>
              <a:rPr lang="en-US" sz="4200" dirty="0" smtClean="0"/>
              <a:t>”, “</a:t>
            </a:r>
            <a:r>
              <a:rPr lang="en-US" sz="4200" dirty="0"/>
              <a:t>I tried it and it didn’t work</a:t>
            </a:r>
            <a:r>
              <a:rPr lang="en-US" sz="4200" dirty="0" smtClean="0"/>
              <a:t>”)</a:t>
            </a:r>
            <a:r>
              <a:rPr lang="en-US" sz="4200" dirty="0"/>
              <a:t>. </a:t>
            </a:r>
          </a:p>
          <a:p>
            <a:pPr marL="285750" lvl="0" indent="-285750">
              <a:buFont typeface="Arial"/>
              <a:buChar char="•"/>
            </a:pPr>
            <a:r>
              <a:rPr lang="en-US" sz="4200" dirty="0" smtClean="0"/>
              <a:t>Cultural change is hard </a:t>
            </a:r>
            <a:r>
              <a:rPr lang="en-US" sz="4200" dirty="0"/>
              <a:t>(“we’ve always shipped disks!”).</a:t>
            </a:r>
          </a:p>
          <a:p>
            <a:pPr marL="285750" lvl="0" indent="-285750">
              <a:buFont typeface="Arial"/>
              <a:buChar char="•"/>
            </a:pPr>
            <a:r>
              <a:rPr lang="en-US" sz="4200" dirty="0" smtClean="0"/>
              <a:t>Scientists want to do science not IT support – IT support has to worry about things like projectors and babysitting a student population: not learning why frog DNA matters.  </a:t>
            </a:r>
          </a:p>
        </p:txBody>
      </p:sp>
      <p:pic>
        <p:nvPicPr>
          <p:cNvPr id="3" name="Picture 2" descr="Screen Shot 2014-02-18 at 8.34.5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4615" y="2199978"/>
            <a:ext cx="4049385" cy="2980347"/>
          </a:xfrm>
          <a:prstGeom prst="rect">
            <a:avLst/>
          </a:prstGeom>
        </p:spPr>
      </p:pic>
      <p:sp>
        <p:nvSpPr>
          <p:cNvPr id="5" name="TextBox 4"/>
          <p:cNvSpPr txBox="1"/>
          <p:nvPr/>
        </p:nvSpPr>
        <p:spPr>
          <a:xfrm>
            <a:off x="1365583" y="3305215"/>
            <a:ext cx="6197600" cy="76944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4400" b="1" dirty="0" smtClean="0"/>
              <a:t>The Capability Gap</a:t>
            </a:r>
            <a:endParaRPr lang="en-US" sz="4400" b="1" dirty="0"/>
          </a:p>
        </p:txBody>
      </p:sp>
      <p:sp>
        <p:nvSpPr>
          <p:cNvPr id="7"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31</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915104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Picking the Battles Wisely</a:t>
            </a:r>
            <a:endParaRPr lang="en-US" sz="4000" dirty="0"/>
          </a:p>
        </p:txBody>
      </p:sp>
      <p:sp>
        <p:nvSpPr>
          <p:cNvPr id="3" name="Content Placeholder 2"/>
          <p:cNvSpPr>
            <a:spLocks noGrp="1"/>
          </p:cNvSpPr>
          <p:nvPr>
            <p:ph idx="1"/>
          </p:nvPr>
        </p:nvSpPr>
        <p:spPr>
          <a:xfrm>
            <a:off x="457200" y="1483334"/>
            <a:ext cx="8229600" cy="4905259"/>
          </a:xfrm>
        </p:spPr>
        <p:txBody>
          <a:bodyPr>
            <a:normAutofit fontScale="92500" lnSpcReduction="20000"/>
          </a:bodyPr>
          <a:lstStyle/>
          <a:p>
            <a:r>
              <a:rPr lang="en-US" sz="2800" dirty="0" smtClean="0"/>
              <a:t>There are many solutions to the common problems that plague the scientific community – many are easy wins that just require some time:</a:t>
            </a:r>
          </a:p>
          <a:p>
            <a:pPr lvl="1"/>
            <a:r>
              <a:rPr lang="en-US" sz="2600" b="1" i="1" dirty="0" smtClean="0"/>
              <a:t>Network upgrades</a:t>
            </a:r>
          </a:p>
          <a:p>
            <a:pPr lvl="2"/>
            <a:r>
              <a:rPr lang="en-US" sz="2400" dirty="0" smtClean="0"/>
              <a:t>Don’t think ‘capacity’ – capacity is not the correct answer to solve the entire problem. </a:t>
            </a:r>
          </a:p>
          <a:p>
            <a:pPr lvl="1"/>
            <a:r>
              <a:rPr lang="en-US" sz="2800" b="1" i="1" dirty="0" smtClean="0"/>
              <a:t>Workflow analysis</a:t>
            </a:r>
          </a:p>
          <a:p>
            <a:pPr lvl="2"/>
            <a:r>
              <a:rPr lang="en-US" sz="2400" dirty="0" smtClean="0"/>
              <a:t>How the work is approached is just as important as what is done. </a:t>
            </a:r>
          </a:p>
          <a:p>
            <a:pPr lvl="1"/>
            <a:r>
              <a:rPr lang="en-US" sz="2800" b="1" i="1" dirty="0" smtClean="0"/>
              <a:t>Use case identification</a:t>
            </a:r>
          </a:p>
          <a:p>
            <a:pPr lvl="2"/>
            <a:r>
              <a:rPr lang="en-US" sz="2400" dirty="0" smtClean="0"/>
              <a:t>Everyone wants to be a unique snowflake.  Years of experience has shown that most science looks the same from a technology standpoint. </a:t>
            </a:r>
          </a:p>
          <a:p>
            <a:pPr lvl="1"/>
            <a:r>
              <a:rPr lang="en-US" sz="2800" b="1" i="1" dirty="0" smtClean="0"/>
              <a:t>An ear to listen</a:t>
            </a:r>
          </a:p>
          <a:p>
            <a:pPr lvl="2"/>
            <a:r>
              <a:rPr lang="en-US" sz="2400" dirty="0" smtClean="0"/>
              <a:t>“Checking in” is important.  Someone is more likely to tell you a problem if you ask them what is going on.  </a:t>
            </a:r>
          </a:p>
          <a:p>
            <a:pPr lvl="1"/>
            <a:endParaRPr lang="en-US" sz="2600"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32</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408992977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ROI</a:t>
            </a:r>
            <a:endParaRPr lang="en-US" sz="4000" dirty="0"/>
          </a:p>
        </p:txBody>
      </p:sp>
      <p:sp>
        <p:nvSpPr>
          <p:cNvPr id="3" name="Content Placeholder 2"/>
          <p:cNvSpPr>
            <a:spLocks noGrp="1"/>
          </p:cNvSpPr>
          <p:nvPr>
            <p:ph idx="1"/>
          </p:nvPr>
        </p:nvSpPr>
        <p:spPr>
          <a:xfrm>
            <a:off x="457200" y="1483335"/>
            <a:ext cx="3642790" cy="2454396"/>
          </a:xfrm>
        </p:spPr>
        <p:txBody>
          <a:bodyPr>
            <a:normAutofit fontScale="92500" lnSpcReduction="10000"/>
          </a:bodyPr>
          <a:lstStyle/>
          <a:p>
            <a:r>
              <a:rPr lang="en-US" sz="2800" dirty="0" smtClean="0"/>
              <a:t>Improving the process of science has a large impact on ROI</a:t>
            </a:r>
          </a:p>
          <a:p>
            <a:pPr lvl="1"/>
            <a:r>
              <a:rPr lang="en-US" sz="2200" dirty="0" smtClean="0"/>
              <a:t>For the NSF/</a:t>
            </a:r>
            <a:r>
              <a:rPr lang="en-US" sz="2200" dirty="0" err="1" smtClean="0"/>
              <a:t>Dept</a:t>
            </a:r>
            <a:r>
              <a:rPr lang="en-US" sz="2200" dirty="0" smtClean="0"/>
              <a:t> of Commerce/DOE, etc.</a:t>
            </a:r>
          </a:p>
          <a:p>
            <a:pPr lvl="1"/>
            <a:r>
              <a:rPr lang="en-US" sz="2200" dirty="0" smtClean="0"/>
              <a:t>For the university</a:t>
            </a:r>
          </a:p>
          <a:p>
            <a:pPr lvl="1"/>
            <a:r>
              <a:rPr lang="en-US" sz="2200" dirty="0" smtClean="0"/>
              <a:t>For the scientific VO/facilities</a:t>
            </a:r>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33</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pic>
        <p:nvPicPr>
          <p:cNvPr id="6" name="Content Placeholder 5" descr="data-rate-1.png"/>
          <p:cNvPicPr>
            <a:picLocks noChangeAspect="1"/>
          </p:cNvPicPr>
          <p:nvPr/>
        </p:nvPicPr>
        <p:blipFill rotWithShape="1">
          <a:blip r:embed="rId3">
            <a:extLst>
              <a:ext uri="{28A0092B-C50C-407E-A947-70E740481C1C}">
                <a14:useLocalDpi xmlns:a14="http://schemas.microsoft.com/office/drawing/2010/main" val="0"/>
              </a:ext>
            </a:extLst>
          </a:blip>
          <a:srcRect r="4"/>
          <a:stretch/>
        </p:blipFill>
        <p:spPr bwMode="auto">
          <a:xfrm>
            <a:off x="4081845" y="1483335"/>
            <a:ext cx="5062155" cy="223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7" name="Content Placeholder 2"/>
          <p:cNvSpPr txBox="1">
            <a:spLocks/>
          </p:cNvSpPr>
          <p:nvPr/>
        </p:nvSpPr>
        <p:spPr bwMode="auto">
          <a:xfrm>
            <a:off x="457200" y="3937730"/>
            <a:ext cx="8229600" cy="246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fontScale="92500" lnSpcReduction="10000"/>
          </a:bodyPr>
          <a:lstStyle>
            <a:lvl1pPr marL="228600" indent="-228600" algn="l" defTabSz="457200" rtl="0" eaLnBrk="0" fontAlgn="base" hangingPunct="0">
              <a:spcBef>
                <a:spcPts val="875"/>
              </a:spcBef>
              <a:spcAft>
                <a:spcPct val="0"/>
              </a:spcAft>
              <a:buClr>
                <a:schemeClr val="accent1"/>
              </a:buClr>
              <a:buFont typeface="Arial" charset="0"/>
              <a:buChar char="•"/>
              <a:defRPr sz="2000" kern="1200">
                <a:solidFill>
                  <a:schemeClr val="tx1"/>
                </a:solidFill>
                <a:latin typeface="+mn-lt"/>
                <a:ea typeface="ＭＳ Ｐゴシック" charset="0"/>
                <a:cs typeface="ＭＳ Ｐゴシック" charset="0"/>
              </a:defRPr>
            </a:lvl1pPr>
            <a:lvl2pPr marL="458788" indent="-228600" algn="l" defTabSz="457200" rtl="0" eaLnBrk="0" fontAlgn="base" hangingPunct="0">
              <a:spcBef>
                <a:spcPct val="20000"/>
              </a:spcBef>
              <a:spcAft>
                <a:spcPct val="0"/>
              </a:spcAft>
              <a:buClr>
                <a:schemeClr val="bg2"/>
              </a:buClr>
              <a:buSzPct val="85000"/>
              <a:buFont typeface="Arial" charset="0"/>
              <a:buChar char="–"/>
              <a:defRPr kern="1200">
                <a:solidFill>
                  <a:schemeClr val="tx1"/>
                </a:solidFill>
                <a:latin typeface="+mn-lt"/>
                <a:ea typeface="ＭＳ Ｐゴシック" charset="0"/>
                <a:cs typeface="+mn-cs"/>
              </a:defRPr>
            </a:lvl2pPr>
            <a:lvl3pPr marL="688975" indent="-230188" algn="l" defTabSz="457200" rtl="0" eaLnBrk="0" fontAlgn="base" hangingPunct="0">
              <a:spcBef>
                <a:spcPct val="20000"/>
              </a:spcBef>
              <a:spcAft>
                <a:spcPct val="0"/>
              </a:spcAft>
              <a:buClr>
                <a:schemeClr val="bg2"/>
              </a:buClr>
              <a:buFont typeface="Arial" charset="0"/>
              <a:buChar char="•"/>
              <a:defRPr sz="1600" kern="1200">
                <a:solidFill>
                  <a:schemeClr val="tx1"/>
                </a:solidFill>
                <a:latin typeface="+mn-lt"/>
                <a:ea typeface="ＭＳ Ｐゴシック" charset="0"/>
                <a:cs typeface="+mn-cs"/>
              </a:defRPr>
            </a:lvl3pPr>
            <a:lvl4pPr marL="9144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4pPr>
            <a:lvl5pPr marL="11430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2200" dirty="0" smtClean="0"/>
              <a:t>For the users</a:t>
            </a:r>
          </a:p>
          <a:p>
            <a:r>
              <a:rPr lang="en-US" sz="2800" dirty="0" smtClean="0"/>
              <a:t>The converse is to think about how many resources are being wasted:</a:t>
            </a:r>
          </a:p>
          <a:p>
            <a:pPr lvl="1"/>
            <a:r>
              <a:rPr lang="en-US" sz="2600" dirty="0" smtClean="0"/>
              <a:t>Using </a:t>
            </a:r>
            <a:r>
              <a:rPr lang="en-US" sz="2600" dirty="0" err="1" smtClean="0"/>
              <a:t>sneakernet</a:t>
            </a:r>
            <a:r>
              <a:rPr lang="en-US" sz="2600" dirty="0" smtClean="0"/>
              <a:t> instead of that fast network</a:t>
            </a:r>
          </a:p>
          <a:p>
            <a:pPr lvl="1"/>
            <a:r>
              <a:rPr lang="en-US" sz="2600" dirty="0" smtClean="0"/>
              <a:t>Wasting hours transferring files when it could take minutes</a:t>
            </a:r>
          </a:p>
          <a:p>
            <a:pPr lvl="1"/>
            <a:r>
              <a:rPr lang="en-US" sz="2600" dirty="0" smtClean="0"/>
              <a:t>Reinventing the wheel with each new endeavor </a:t>
            </a:r>
          </a:p>
          <a:p>
            <a:pPr lvl="1"/>
            <a:endParaRPr lang="en-US" sz="2600" dirty="0" smtClean="0"/>
          </a:p>
        </p:txBody>
      </p:sp>
      <p:sp>
        <p:nvSpPr>
          <p:cNvPr id="8" name="Text Box 1030"/>
          <p:cNvSpPr txBox="1">
            <a:spLocks noChangeArrowheads="1"/>
          </p:cNvSpPr>
          <p:nvPr/>
        </p:nvSpPr>
        <p:spPr bwMode="auto">
          <a:xfrm>
            <a:off x="4543717" y="3727277"/>
            <a:ext cx="4329164" cy="246207"/>
          </a:xfrm>
          <a:prstGeom prst="rect">
            <a:avLst/>
          </a:prstGeom>
          <a:noFill/>
          <a:ln w="9525">
            <a:noFill/>
            <a:miter lim="800000"/>
            <a:headEnd/>
            <a:tailEnd/>
          </a:ln>
          <a:effectLst/>
        </p:spPr>
        <p:txBody>
          <a:bodyPr wrap="square" lIns="91427" tIns="45713" rIns="91427" bIns="45713">
            <a:prstTxWarp prst="textNoShape">
              <a:avLst/>
            </a:prstTxWarp>
            <a:spAutoFit/>
          </a:bodyPr>
          <a:lstStyle/>
          <a:p>
            <a:pPr>
              <a:spcBef>
                <a:spcPct val="50000"/>
              </a:spcBef>
            </a:pPr>
            <a:r>
              <a:rPr lang="en-US" sz="1000" dirty="0" smtClean="0">
                <a:latin typeface="Helvetica" pitchFamily="-112" charset="0"/>
                <a:hlinkClick r:id="rId4"/>
              </a:rPr>
              <a:t>http</a:t>
            </a:r>
            <a:r>
              <a:rPr lang="en-US" sz="1000" dirty="0">
                <a:latin typeface="Helvetica" pitchFamily="-112" charset="0"/>
                <a:hlinkClick r:id="rId4"/>
              </a:rPr>
              <a:t>://fasterdata.es.net/fasterdata-home/requirements-and-expectations</a:t>
            </a:r>
            <a:r>
              <a:rPr lang="en-US" sz="1000" dirty="0" smtClean="0">
                <a:latin typeface="Helvetica" pitchFamily="-112" charset="0"/>
                <a:hlinkClick r:id="rId4"/>
              </a:rPr>
              <a:t>/</a:t>
            </a:r>
            <a:endParaRPr lang="en-US" sz="1000" dirty="0">
              <a:latin typeface="Helvetica" pitchFamily="-112" charset="0"/>
            </a:endParaRPr>
          </a:p>
        </p:txBody>
      </p:sp>
    </p:spTree>
    <p:extLst>
      <p:ext uri="{BB962C8B-B14F-4D97-AF65-F5344CB8AC3E}">
        <p14:creationId xmlns:p14="http://schemas.microsoft.com/office/powerpoint/2010/main" val="125580215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396875" y="11113"/>
            <a:ext cx="7285038" cy="1143000"/>
          </a:xfrm>
        </p:spPr>
        <p:txBody>
          <a:bodyPr/>
          <a:lstStyle/>
          <a:p>
            <a:r>
              <a:rPr lang="en-US" dirty="0">
                <a:latin typeface="Arial Narrow" charset="0"/>
              </a:rPr>
              <a:t>A small amount of packet loss makes a huge difference in TCP performance</a:t>
            </a:r>
          </a:p>
        </p:txBody>
      </p:sp>
      <p:sp>
        <p:nvSpPr>
          <p:cNvPr id="23554" name="Content Placeholder 2"/>
          <p:cNvSpPr>
            <a:spLocks noGrp="1"/>
          </p:cNvSpPr>
          <p:nvPr>
            <p:ph idx="1"/>
          </p:nvPr>
        </p:nvSpPr>
        <p:spPr>
          <a:xfrm>
            <a:off x="457200" y="1637899"/>
            <a:ext cx="8229600" cy="4344988"/>
          </a:xfrm>
        </p:spPr>
        <p:txBody>
          <a:bodyPr/>
          <a:lstStyle/>
          <a:p>
            <a:endParaRPr lang="en-US">
              <a:latin typeface="Arial Narrow" charset="0"/>
            </a:endParaRPr>
          </a:p>
        </p:txBody>
      </p:sp>
      <p:pic>
        <p:nvPicPr>
          <p:cNvPr id="23556"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4163" y="1399774"/>
            <a:ext cx="8767762"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ular Callout 6"/>
          <p:cNvSpPr/>
          <p:nvPr/>
        </p:nvSpPr>
        <p:spPr>
          <a:xfrm>
            <a:off x="2171700" y="3493687"/>
            <a:ext cx="838200" cy="466725"/>
          </a:xfrm>
          <a:prstGeom prst="wedgeRoundRectCallout">
            <a:avLst>
              <a:gd name="adj1" fmla="val -143822"/>
              <a:gd name="adj2" fmla="val -40114"/>
              <a:gd name="adj3" fmla="val 16667"/>
            </a:avLst>
          </a:prstGeom>
          <a:ln w="12700">
            <a:solidFill>
              <a:schemeClr val="tx1"/>
            </a:solidFill>
          </a:ln>
        </p:spPr>
        <p:txBody>
          <a:bodyPr lIns="0" tIns="0" rIns="0" bIns="0" anchor="ctr"/>
          <a:lstStyle/>
          <a:p>
            <a:pPr algn="ctr" defTabSz="914400" eaLnBrk="0" hangingPunct="0">
              <a:defRPr/>
            </a:pPr>
            <a:r>
              <a:rPr lang="en-US" sz="1200" dirty="0">
                <a:solidFill>
                  <a:srgbClr val="000000"/>
                </a:solidFill>
                <a:ea typeface="+mn-ea"/>
                <a:cs typeface="Arial" charset="0"/>
              </a:rPr>
              <a:t>Metro Area</a:t>
            </a:r>
          </a:p>
        </p:txBody>
      </p:sp>
      <p:sp>
        <p:nvSpPr>
          <p:cNvPr id="8" name="Rounded Rectangular Callout 7"/>
          <p:cNvSpPr/>
          <p:nvPr/>
        </p:nvSpPr>
        <p:spPr>
          <a:xfrm>
            <a:off x="2430463" y="2544362"/>
            <a:ext cx="836612" cy="633412"/>
          </a:xfrm>
          <a:prstGeom prst="wedgeRoundRectCallout">
            <a:avLst>
              <a:gd name="adj1" fmla="val -227975"/>
              <a:gd name="adj2" fmla="val -85359"/>
              <a:gd name="adj3" fmla="val 16667"/>
            </a:avLst>
          </a:prstGeom>
          <a:ln w="12700">
            <a:solidFill>
              <a:schemeClr val="tx1"/>
            </a:solidFill>
          </a:ln>
        </p:spPr>
        <p:txBody>
          <a:bodyPr lIns="0" tIns="0" rIns="0" bIns="0" anchor="ctr"/>
          <a:lstStyle/>
          <a:p>
            <a:pPr algn="ctr" defTabSz="914400" eaLnBrk="0" hangingPunct="0">
              <a:defRPr/>
            </a:pPr>
            <a:r>
              <a:rPr lang="en-US" sz="1200" dirty="0">
                <a:solidFill>
                  <a:srgbClr val="000000"/>
                </a:solidFill>
                <a:ea typeface="+mn-ea"/>
                <a:cs typeface="Arial" charset="0"/>
              </a:rPr>
              <a:t>Local</a:t>
            </a:r>
          </a:p>
          <a:p>
            <a:pPr algn="ctr" defTabSz="914400" eaLnBrk="0" hangingPunct="0">
              <a:defRPr/>
            </a:pPr>
            <a:r>
              <a:rPr lang="en-US" sz="1200" dirty="0">
                <a:solidFill>
                  <a:srgbClr val="000000"/>
                </a:solidFill>
                <a:ea typeface="+mn-ea"/>
                <a:cs typeface="Arial" charset="0"/>
              </a:rPr>
              <a:t>(LAN)</a:t>
            </a:r>
          </a:p>
        </p:txBody>
      </p:sp>
      <p:sp>
        <p:nvSpPr>
          <p:cNvPr id="9" name="Rounded Rectangular Callout 8"/>
          <p:cNvSpPr/>
          <p:nvPr/>
        </p:nvSpPr>
        <p:spPr>
          <a:xfrm>
            <a:off x="3392488" y="3504799"/>
            <a:ext cx="836612" cy="465138"/>
          </a:xfrm>
          <a:prstGeom prst="wedgeRoundRectCallout">
            <a:avLst>
              <a:gd name="adj1" fmla="val -204254"/>
              <a:gd name="adj2" fmla="val 221554"/>
              <a:gd name="adj3" fmla="val 16667"/>
            </a:avLst>
          </a:prstGeom>
          <a:ln w="12700">
            <a:solidFill>
              <a:schemeClr val="tx1"/>
            </a:solidFill>
          </a:ln>
        </p:spPr>
        <p:txBody>
          <a:bodyPr lIns="0" tIns="0" rIns="0" bIns="0" anchor="ctr"/>
          <a:lstStyle/>
          <a:p>
            <a:pPr algn="ctr" defTabSz="914400" eaLnBrk="0" hangingPunct="0">
              <a:defRPr/>
            </a:pPr>
            <a:r>
              <a:rPr lang="en-US" b="1" i="1" dirty="0">
                <a:solidFill>
                  <a:srgbClr val="FF0000"/>
                </a:solidFill>
                <a:ea typeface="+mn-ea"/>
                <a:cs typeface="Arial" charset="0"/>
              </a:rPr>
              <a:t>Regional</a:t>
            </a:r>
          </a:p>
        </p:txBody>
      </p:sp>
      <p:sp>
        <p:nvSpPr>
          <p:cNvPr id="10" name="Rounded Rectangular Callout 9"/>
          <p:cNvSpPr/>
          <p:nvPr/>
        </p:nvSpPr>
        <p:spPr>
          <a:xfrm>
            <a:off x="5043488" y="3828649"/>
            <a:ext cx="928687" cy="465138"/>
          </a:xfrm>
          <a:prstGeom prst="wedgeRoundRectCallout">
            <a:avLst>
              <a:gd name="adj1" fmla="val 162253"/>
              <a:gd name="adj2" fmla="val 205386"/>
              <a:gd name="adj3" fmla="val 16667"/>
            </a:avLst>
          </a:prstGeom>
          <a:ln w="12700">
            <a:solidFill>
              <a:schemeClr val="tx1"/>
            </a:solidFill>
          </a:ln>
        </p:spPr>
        <p:txBody>
          <a:bodyPr lIns="0" tIns="0" rIns="0" bIns="0" anchor="ctr"/>
          <a:lstStyle/>
          <a:p>
            <a:pPr algn="ctr" defTabSz="914400" eaLnBrk="0" hangingPunct="0">
              <a:defRPr/>
            </a:pPr>
            <a:r>
              <a:rPr lang="en-US" sz="1200" dirty="0">
                <a:solidFill>
                  <a:srgbClr val="000000"/>
                </a:solidFill>
                <a:ea typeface="+mn-ea"/>
                <a:cs typeface="Arial" charset="0"/>
              </a:rPr>
              <a:t>Continental</a:t>
            </a:r>
          </a:p>
        </p:txBody>
      </p:sp>
      <p:sp>
        <p:nvSpPr>
          <p:cNvPr id="11" name="Rounded Rectangular Callout 10"/>
          <p:cNvSpPr/>
          <p:nvPr/>
        </p:nvSpPr>
        <p:spPr>
          <a:xfrm>
            <a:off x="6818313" y="3155549"/>
            <a:ext cx="1281112" cy="465138"/>
          </a:xfrm>
          <a:prstGeom prst="wedgeRoundRectCallout">
            <a:avLst>
              <a:gd name="adj1" fmla="val 105870"/>
              <a:gd name="adj2" fmla="val 348839"/>
              <a:gd name="adj3" fmla="val 16667"/>
            </a:avLst>
          </a:prstGeom>
          <a:ln w="12700">
            <a:solidFill>
              <a:schemeClr val="tx1"/>
            </a:solidFill>
          </a:ln>
        </p:spPr>
        <p:txBody>
          <a:bodyPr lIns="0" tIns="0" rIns="0" bIns="0" anchor="ctr"/>
          <a:lstStyle/>
          <a:p>
            <a:pPr algn="ctr" defTabSz="914400" eaLnBrk="0" hangingPunct="0">
              <a:defRPr/>
            </a:pPr>
            <a:r>
              <a:rPr lang="en-US" sz="1200" dirty="0">
                <a:solidFill>
                  <a:srgbClr val="000000"/>
                </a:solidFill>
                <a:ea typeface="+mn-ea"/>
                <a:cs typeface="Arial" charset="0"/>
              </a:rPr>
              <a:t>International</a:t>
            </a:r>
          </a:p>
        </p:txBody>
      </p:sp>
      <p:sp>
        <p:nvSpPr>
          <p:cNvPr id="12" name="Rectangle 11"/>
          <p:cNvSpPr/>
          <p:nvPr/>
        </p:nvSpPr>
        <p:spPr>
          <a:xfrm>
            <a:off x="457200" y="5909862"/>
            <a:ext cx="8350250" cy="431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9" name="Straight Connector 18"/>
          <p:cNvCxnSpPr/>
          <p:nvPr/>
        </p:nvCxnSpPr>
        <p:spPr>
          <a:xfrm>
            <a:off x="7526338" y="6227362"/>
            <a:ext cx="1281112" cy="0"/>
          </a:xfrm>
          <a:prstGeom prst="line">
            <a:avLst/>
          </a:prstGeom>
          <a:ln w="76200">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183188" y="6233712"/>
            <a:ext cx="1281112" cy="0"/>
          </a:xfrm>
          <a:prstGeom prst="line">
            <a:avLst/>
          </a:prstGeom>
          <a:ln w="76200">
            <a:solidFill>
              <a:srgbClr val="9FC244"/>
            </a:solidFill>
            <a:prstDash val="sysDot"/>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757488" y="6227362"/>
            <a:ext cx="1281112"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57200" y="6225774"/>
            <a:ext cx="1281113" cy="0"/>
          </a:xfrm>
          <a:prstGeom prst="line">
            <a:avLst/>
          </a:prstGeom>
          <a:ln w="76200">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23567" name="TextBox 23"/>
          <p:cNvSpPr txBox="1">
            <a:spLocks noChangeArrowheads="1"/>
          </p:cNvSpPr>
          <p:nvPr/>
        </p:nvSpPr>
        <p:spPr bwMode="auto">
          <a:xfrm>
            <a:off x="361950" y="5919387"/>
            <a:ext cx="1778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r>
              <a:rPr lang="en-US" sz="1200" b="1"/>
              <a:t>Measured (TCP Reno)</a:t>
            </a:r>
          </a:p>
        </p:txBody>
      </p:sp>
      <p:sp>
        <p:nvSpPr>
          <p:cNvPr id="23568" name="TextBox 24"/>
          <p:cNvSpPr txBox="1">
            <a:spLocks noChangeArrowheads="1"/>
          </p:cNvSpPr>
          <p:nvPr/>
        </p:nvSpPr>
        <p:spPr bwMode="auto">
          <a:xfrm>
            <a:off x="2660650" y="5917799"/>
            <a:ext cx="1563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r>
              <a:rPr lang="en-US" sz="1200" b="1"/>
              <a:t>Measured (HTCP)</a:t>
            </a:r>
          </a:p>
        </p:txBody>
      </p:sp>
      <p:sp>
        <p:nvSpPr>
          <p:cNvPr id="23569" name="TextBox 25"/>
          <p:cNvSpPr txBox="1">
            <a:spLocks noChangeArrowheads="1"/>
          </p:cNvSpPr>
          <p:nvPr/>
        </p:nvSpPr>
        <p:spPr bwMode="auto">
          <a:xfrm>
            <a:off x="5081588" y="5917799"/>
            <a:ext cx="1984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r>
              <a:rPr lang="en-US" sz="1200" b="1" dirty="0"/>
              <a:t>Theoretical (TCP Reno)</a:t>
            </a:r>
          </a:p>
        </p:txBody>
      </p:sp>
      <p:sp>
        <p:nvSpPr>
          <p:cNvPr id="23570" name="TextBox 26"/>
          <p:cNvSpPr txBox="1">
            <a:spLocks noChangeArrowheads="1"/>
          </p:cNvSpPr>
          <p:nvPr/>
        </p:nvSpPr>
        <p:spPr bwMode="auto">
          <a:xfrm>
            <a:off x="7426325" y="5916212"/>
            <a:ext cx="17319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r>
              <a:rPr lang="en-US" sz="1200" b="1"/>
              <a:t>Measured (no loss)</a:t>
            </a:r>
          </a:p>
        </p:txBody>
      </p:sp>
      <p:sp>
        <p:nvSpPr>
          <p:cNvPr id="23571" name="TextBox 13"/>
          <p:cNvSpPr txBox="1">
            <a:spLocks noChangeArrowheads="1"/>
          </p:cNvSpPr>
          <p:nvPr/>
        </p:nvSpPr>
        <p:spPr bwMode="auto">
          <a:xfrm>
            <a:off x="3448050" y="2552299"/>
            <a:ext cx="33877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r>
              <a:rPr lang="en-US" sz="1800" b="1" dirty="0"/>
              <a:t>With loss, high performance  beyond metro distances is essentially impossible</a:t>
            </a:r>
          </a:p>
        </p:txBody>
      </p:sp>
      <p:pic>
        <p:nvPicPr>
          <p:cNvPr id="2" name="Picture 1" descr="31f44001cd29ce7ecc28347a8baf064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7518" y="6363368"/>
            <a:ext cx="2378445" cy="494632"/>
          </a:xfrm>
          <a:prstGeom prst="rect">
            <a:avLst/>
          </a:prstGeom>
        </p:spPr>
      </p:pic>
    </p:spTree>
    <p:extLst>
      <p:ext uri="{BB962C8B-B14F-4D97-AF65-F5344CB8AC3E}">
        <p14:creationId xmlns:p14="http://schemas.microsoft.com/office/powerpoint/2010/main" val="427161206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53815"/>
            <a:ext cx="6456037" cy="951626"/>
          </a:xfrm>
        </p:spPr>
        <p:txBody>
          <a:bodyPr/>
          <a:lstStyle/>
          <a:p>
            <a:r>
              <a:rPr lang="en-US" sz="3200" dirty="0" smtClean="0"/>
              <a:t>The Science DMZ in 1 Slide</a:t>
            </a:r>
            <a:endParaRPr lang="en-US" sz="3200" dirty="0"/>
          </a:p>
        </p:txBody>
      </p:sp>
      <p:sp>
        <p:nvSpPr>
          <p:cNvPr id="2" name="Content Placeholder 1"/>
          <p:cNvSpPr>
            <a:spLocks noGrp="1"/>
          </p:cNvSpPr>
          <p:nvPr>
            <p:ph idx="1"/>
          </p:nvPr>
        </p:nvSpPr>
        <p:spPr>
          <a:xfrm>
            <a:off x="457200" y="1625141"/>
            <a:ext cx="8493532" cy="4511316"/>
          </a:xfrm>
        </p:spPr>
        <p:txBody>
          <a:bodyPr>
            <a:noAutofit/>
          </a:bodyPr>
          <a:lstStyle/>
          <a:p>
            <a:r>
              <a:rPr lang="en-US" sz="1800" dirty="0" smtClean="0"/>
              <a:t>“Friction free” network path</a:t>
            </a:r>
          </a:p>
          <a:p>
            <a:pPr lvl="1"/>
            <a:r>
              <a:rPr lang="en-US" sz="1600" dirty="0" smtClean="0"/>
              <a:t>Highly capable network devices (wire-speed, deep queues)</a:t>
            </a:r>
          </a:p>
          <a:p>
            <a:pPr lvl="1"/>
            <a:r>
              <a:rPr lang="en-US" sz="1600" dirty="0" smtClean="0"/>
              <a:t>Virtual circuit connectivity option</a:t>
            </a:r>
          </a:p>
          <a:p>
            <a:pPr lvl="1"/>
            <a:r>
              <a:rPr lang="en-US" sz="1600" dirty="0" smtClean="0"/>
              <a:t>Security policy and enforcement specific to science workflows</a:t>
            </a:r>
          </a:p>
          <a:p>
            <a:pPr lvl="1"/>
            <a:r>
              <a:rPr lang="en-US" sz="1600" dirty="0" smtClean="0"/>
              <a:t>Located at or near site perimeter</a:t>
            </a:r>
          </a:p>
          <a:p>
            <a:r>
              <a:rPr lang="en-US" sz="1800" dirty="0" smtClean="0"/>
              <a:t>Dedicated, high-performance Data Transfer Nodes (DTNs)</a:t>
            </a:r>
            <a:endParaRPr lang="en-US" sz="1800" dirty="0"/>
          </a:p>
          <a:p>
            <a:pPr lvl="1"/>
            <a:r>
              <a:rPr lang="en-US" sz="1600" dirty="0" smtClean="0"/>
              <a:t>Hardware, operating system, config all optimized for data transfer</a:t>
            </a:r>
          </a:p>
          <a:p>
            <a:pPr lvl="1"/>
            <a:r>
              <a:rPr lang="en-US" sz="1600" dirty="0" smtClean="0"/>
              <a:t>High-performance data transfer tools such as Globus</a:t>
            </a:r>
          </a:p>
          <a:p>
            <a:r>
              <a:rPr lang="en-US" sz="1800" dirty="0" smtClean="0"/>
              <a:t>Performance test and measurement – perfSONAR</a:t>
            </a:r>
          </a:p>
          <a:p>
            <a:r>
              <a:rPr lang="en-US" sz="1800" b="1" i="1" dirty="0" smtClean="0">
                <a:solidFill>
                  <a:srgbClr val="FF0000"/>
                </a:solidFill>
              </a:rPr>
              <a:t>Science engagement</a:t>
            </a:r>
          </a:p>
          <a:p>
            <a:pPr lvl="1"/>
            <a:r>
              <a:rPr lang="en-US" sz="1800" b="1" i="1" dirty="0" smtClean="0">
                <a:solidFill>
                  <a:srgbClr val="FF0000"/>
                </a:solidFill>
              </a:rPr>
              <a:t>Map experiments onto cyberinfrastructure</a:t>
            </a:r>
          </a:p>
          <a:p>
            <a:pPr lvl="1"/>
            <a:r>
              <a:rPr lang="en-US" sz="1800" b="1" i="1" dirty="0" smtClean="0">
                <a:solidFill>
                  <a:srgbClr val="FF0000"/>
                </a:solidFill>
              </a:rPr>
              <a:t>Work with users to ensure they are successful</a:t>
            </a:r>
          </a:p>
          <a:p>
            <a:r>
              <a:rPr lang="en-US" sz="1800" dirty="0" smtClean="0"/>
              <a:t>Details at </a:t>
            </a:r>
            <a:r>
              <a:rPr lang="en-US" sz="1800" dirty="0" smtClean="0">
                <a:hlinkClick r:id="rId3"/>
              </a:rPr>
              <a:t>http</a:t>
            </a:r>
            <a:r>
              <a:rPr lang="en-US" sz="1800" dirty="0">
                <a:hlinkClick r:id="rId3"/>
              </a:rPr>
              <a:t>://fasterdata.es.net/science-dmz</a:t>
            </a:r>
            <a:r>
              <a:rPr lang="en-US" sz="1800" dirty="0" smtClean="0">
                <a:hlinkClick r:id="rId3"/>
              </a:rPr>
              <a:t>/</a:t>
            </a:r>
            <a:r>
              <a:rPr lang="en-US" sz="1800" dirty="0" smtClean="0"/>
              <a:t> </a:t>
            </a:r>
            <a:endParaRPr lang="en-US" sz="1800" dirty="0"/>
          </a:p>
        </p:txBody>
      </p:sp>
      <p:pic>
        <p:nvPicPr>
          <p:cNvPr id="6" name="Picture 5" descr="header.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88417" y="4865891"/>
            <a:ext cx="2143253" cy="474418"/>
          </a:xfrm>
          <a:prstGeom prst="rect">
            <a:avLst/>
          </a:prstGeom>
        </p:spPr>
      </p:pic>
      <p:pic>
        <p:nvPicPr>
          <p:cNvPr id="9" name="Picture 8" descr="300px-Free_body_frictionless.svg.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63123" y="1739900"/>
            <a:ext cx="2278529" cy="1549400"/>
          </a:xfrm>
          <a:prstGeom prst="rect">
            <a:avLst/>
          </a:prstGeom>
        </p:spPr>
      </p:pic>
      <p:sp>
        <p:nvSpPr>
          <p:cNvPr id="10" name="Title 1"/>
          <p:cNvSpPr txBox="1">
            <a:spLocks/>
          </p:cNvSpPr>
          <p:nvPr/>
        </p:nvSpPr>
        <p:spPr bwMode="auto">
          <a:xfrm>
            <a:off x="7675926" y="3177658"/>
            <a:ext cx="1468074" cy="26687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defTabSz="457200" rtl="0" eaLnBrk="0" fontAlgn="base" hangingPunct="0">
              <a:spcBef>
                <a:spcPct val="0"/>
              </a:spcBef>
              <a:spcAft>
                <a:spcPct val="0"/>
              </a:spcAft>
              <a:defRPr sz="2800" kern="1200">
                <a:solidFill>
                  <a:schemeClr val="tx1"/>
                </a:solidFill>
                <a:latin typeface="+mj-lt"/>
                <a:ea typeface="ＭＳ Ｐゴシック" pitchFamily="-108" charset="-128"/>
                <a:cs typeface="ＭＳ Ｐゴシック" pitchFamily="-108" charset="-128"/>
              </a:defRPr>
            </a:lvl1pPr>
            <a:lvl2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2pPr>
            <a:lvl3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3pPr>
            <a:lvl4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4pPr>
            <a:lvl5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5pPr>
            <a:lvl6pPr marL="4572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6pPr>
            <a:lvl7pPr marL="9144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7pPr>
            <a:lvl8pPr marL="13716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8pPr>
            <a:lvl9pPr marL="18288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9pPr>
          </a:lstStyle>
          <a:p>
            <a:r>
              <a:rPr lang="en-US" sz="600" dirty="0">
                <a:solidFill>
                  <a:srgbClr val="FF0000"/>
                </a:solidFill>
              </a:rPr>
              <a:t>© 2013 </a:t>
            </a:r>
            <a:r>
              <a:rPr lang="en-US" sz="600" dirty="0" smtClean="0">
                <a:solidFill>
                  <a:srgbClr val="FF0000"/>
                </a:solidFill>
              </a:rPr>
              <a:t>Wikipedia</a:t>
            </a:r>
            <a:endParaRPr lang="en-US" sz="600" dirty="0">
              <a:solidFill>
                <a:srgbClr val="FF0000"/>
              </a:solidFill>
            </a:endParaRPr>
          </a:p>
        </p:txBody>
      </p:sp>
      <p:sp>
        <p:nvSpPr>
          <p:cNvPr id="11" name="Title 1"/>
          <p:cNvSpPr txBox="1">
            <a:spLocks/>
          </p:cNvSpPr>
          <p:nvPr/>
        </p:nvSpPr>
        <p:spPr bwMode="auto">
          <a:xfrm>
            <a:off x="7972831" y="4291478"/>
            <a:ext cx="1468074" cy="26687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defTabSz="457200" rtl="0" eaLnBrk="0" fontAlgn="base" hangingPunct="0">
              <a:spcBef>
                <a:spcPct val="0"/>
              </a:spcBef>
              <a:spcAft>
                <a:spcPct val="0"/>
              </a:spcAft>
              <a:defRPr sz="2800" kern="1200">
                <a:solidFill>
                  <a:schemeClr val="tx1"/>
                </a:solidFill>
                <a:latin typeface="+mj-lt"/>
                <a:ea typeface="ＭＳ Ｐゴシック" pitchFamily="-108" charset="-128"/>
                <a:cs typeface="ＭＳ Ｐゴシック" pitchFamily="-108" charset="-128"/>
              </a:defRPr>
            </a:lvl1pPr>
            <a:lvl2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2pPr>
            <a:lvl3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3pPr>
            <a:lvl4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4pPr>
            <a:lvl5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5pPr>
            <a:lvl6pPr marL="4572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6pPr>
            <a:lvl7pPr marL="9144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7pPr>
            <a:lvl8pPr marL="13716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8pPr>
            <a:lvl9pPr marL="18288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9pPr>
          </a:lstStyle>
          <a:p>
            <a:r>
              <a:rPr lang="en-US" sz="600" dirty="0">
                <a:solidFill>
                  <a:srgbClr val="FF0000"/>
                </a:solidFill>
              </a:rPr>
              <a:t>© </a:t>
            </a:r>
            <a:r>
              <a:rPr lang="en-US" sz="600" dirty="0" smtClean="0">
                <a:solidFill>
                  <a:srgbClr val="FF0000"/>
                </a:solidFill>
              </a:rPr>
              <a:t>2015 Globus</a:t>
            </a:r>
            <a:endParaRPr lang="en-US" sz="600" dirty="0">
              <a:solidFill>
                <a:srgbClr val="FF0000"/>
              </a:solidFill>
            </a:endParaRPr>
          </a:p>
        </p:txBody>
      </p:sp>
      <p:pic>
        <p:nvPicPr>
          <p:cNvPr id="4" name="Picture 3" descr="Glbous_Blue_2013_horizonta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3123" y="3733885"/>
            <a:ext cx="2153979" cy="713506"/>
          </a:xfrm>
          <a:prstGeom prst="rect">
            <a:avLst/>
          </a:prstGeom>
        </p:spPr>
      </p:pic>
      <p:sp>
        <p:nvSpPr>
          <p:cNvPr id="12"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35</a:t>
            </a:fld>
            <a:r>
              <a:rPr lang="en-US" sz="800" dirty="0">
                <a:solidFill>
                  <a:prstClr val="black"/>
                </a:solidFill>
                <a:latin typeface="Arial"/>
              </a:rPr>
              <a:t> – ESnet Science Engagement (</a:t>
            </a:r>
            <a:r>
              <a:rPr lang="en-US" sz="800" dirty="0">
                <a:solidFill>
                  <a:prstClr val="black"/>
                </a:solidFill>
                <a:latin typeface="Arial"/>
                <a:hlinkClick r:id="rId7"/>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219985426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652"/>
            <a:ext cx="7099300" cy="1143000"/>
          </a:xfrm>
        </p:spPr>
        <p:txBody>
          <a:bodyPr/>
          <a:lstStyle/>
          <a:p>
            <a:r>
              <a:rPr lang="en-US" dirty="0" smtClean="0"/>
              <a:t>World Famous Science DMZ Design Pattern</a:t>
            </a:r>
            <a:endParaRPr lang="en-US" dirty="0"/>
          </a:p>
        </p:txBody>
      </p:sp>
      <p:pic>
        <p:nvPicPr>
          <p:cNvPr id="6" name="Content Placeholder 5" descr="science-dmz-simple.pdf"/>
          <p:cNvPicPr>
            <a:picLocks noGrp="1" noChangeAspect="1"/>
          </p:cNvPicPr>
          <p:nvPr>
            <p:ph idx="1"/>
          </p:nvPr>
        </p:nvPicPr>
        <p:blipFill rotWithShape="1">
          <a:blip r:embed="rId3">
            <a:extLst>
              <a:ext uri="{28A0092B-C50C-407E-A947-70E740481C1C}">
                <a14:useLocalDpi xmlns:a14="http://schemas.microsoft.com/office/drawing/2010/main" val="0"/>
              </a:ext>
            </a:extLst>
          </a:blip>
          <a:srcRect l="17305" t="9838" r="18675" b="12887"/>
          <a:stretch/>
        </p:blipFill>
        <p:spPr>
          <a:xfrm rot="5400000">
            <a:off x="1950704" y="-511451"/>
            <a:ext cx="5268779" cy="8229602"/>
          </a:xfrm>
        </p:spPr>
      </p:pic>
      <p:sp>
        <p:nvSpPr>
          <p:cNvPr id="9"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36</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138311068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Build A Science DMZ Though?</a:t>
            </a:r>
            <a:endParaRPr lang="en-US" dirty="0"/>
          </a:p>
        </p:txBody>
      </p:sp>
      <p:sp>
        <p:nvSpPr>
          <p:cNvPr id="3" name="Content Placeholder 2"/>
          <p:cNvSpPr>
            <a:spLocks noGrp="1"/>
          </p:cNvSpPr>
          <p:nvPr>
            <p:ph idx="1"/>
          </p:nvPr>
        </p:nvSpPr>
        <p:spPr>
          <a:xfrm>
            <a:off x="457199" y="1417638"/>
            <a:ext cx="5037863" cy="2320483"/>
          </a:xfrm>
        </p:spPr>
        <p:txBody>
          <a:bodyPr>
            <a:normAutofit fontScale="92500" lnSpcReduction="10000"/>
          </a:bodyPr>
          <a:lstStyle/>
          <a:p>
            <a:r>
              <a:rPr lang="en-US" dirty="0" smtClean="0"/>
              <a:t>Data set scale</a:t>
            </a:r>
          </a:p>
          <a:p>
            <a:pPr lvl="1"/>
            <a:r>
              <a:rPr lang="en-US" dirty="0" smtClean="0"/>
              <a:t>Detector output increasing</a:t>
            </a:r>
          </a:p>
          <a:p>
            <a:pPr lvl="2"/>
            <a:r>
              <a:rPr lang="en-US" dirty="0" smtClean="0"/>
              <a:t>1Hz </a:t>
            </a:r>
            <a:r>
              <a:rPr lang="en-US" dirty="0" smtClean="0">
                <a:sym typeface="Wingdings"/>
              </a:rPr>
              <a:t> </a:t>
            </a:r>
            <a:r>
              <a:rPr lang="en-US" dirty="0" smtClean="0"/>
              <a:t>10Hz </a:t>
            </a:r>
            <a:r>
              <a:rPr lang="en-US" dirty="0" smtClean="0">
                <a:sym typeface="Wingdings"/>
              </a:rPr>
              <a:t> </a:t>
            </a:r>
            <a:r>
              <a:rPr lang="en-US" dirty="0" smtClean="0"/>
              <a:t>100Hz </a:t>
            </a:r>
            <a:r>
              <a:rPr lang="en-US" dirty="0" smtClean="0">
                <a:sym typeface="Wingdings"/>
              </a:rPr>
              <a:t> </a:t>
            </a:r>
            <a:r>
              <a:rPr lang="en-US" dirty="0" smtClean="0"/>
              <a:t>1kHz … </a:t>
            </a:r>
            <a:r>
              <a:rPr lang="en-US" dirty="0" smtClean="0">
                <a:sym typeface="Wingdings"/>
              </a:rPr>
              <a:t> </a:t>
            </a:r>
            <a:r>
              <a:rPr lang="en-US" dirty="0" smtClean="0"/>
              <a:t>1MHz  </a:t>
            </a:r>
          </a:p>
          <a:p>
            <a:pPr lvl="1"/>
            <a:r>
              <a:rPr lang="en-US" dirty="0" smtClean="0"/>
              <a:t>HPC scale increasing</a:t>
            </a:r>
          </a:p>
          <a:p>
            <a:pPr lvl="2"/>
            <a:r>
              <a:rPr lang="en-US" dirty="0" smtClean="0"/>
              <a:t>Increased model resolution </a:t>
            </a:r>
            <a:r>
              <a:rPr lang="en-US" dirty="0" smtClean="0">
                <a:sym typeface="Wingdings"/>
              </a:rPr>
              <a:t> </a:t>
            </a:r>
            <a:r>
              <a:rPr lang="en-US" dirty="0" smtClean="0"/>
              <a:t>increased data size</a:t>
            </a:r>
          </a:p>
          <a:p>
            <a:pPr lvl="2"/>
            <a:r>
              <a:rPr lang="en-US" dirty="0" smtClean="0"/>
              <a:t>Increased HPC capability means additional problems can now be solved</a:t>
            </a:r>
          </a:p>
          <a:p>
            <a:r>
              <a:rPr lang="en-US" dirty="0" smtClean="0"/>
              <a:t>Data placement</a:t>
            </a:r>
          </a:p>
          <a:p>
            <a:endParaRPr lang="en-US" dirty="0" smtClean="0"/>
          </a:p>
          <a:p>
            <a:pPr lvl="1"/>
            <a:endParaRPr lang="en-US" dirty="0"/>
          </a:p>
        </p:txBody>
      </p:sp>
      <p:sp>
        <p:nvSpPr>
          <p:cNvPr id="6"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37</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pic>
        <p:nvPicPr>
          <p:cNvPr id="4" name="Picture 3" descr="IMG_139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7869" y="1813282"/>
            <a:ext cx="3866811" cy="2874492"/>
          </a:xfrm>
          <a:prstGeom prst="rect">
            <a:avLst/>
          </a:prstGeom>
        </p:spPr>
      </p:pic>
      <p:sp>
        <p:nvSpPr>
          <p:cNvPr id="7" name="Content Placeholder 2"/>
          <p:cNvSpPr txBox="1">
            <a:spLocks/>
          </p:cNvSpPr>
          <p:nvPr/>
        </p:nvSpPr>
        <p:spPr bwMode="auto">
          <a:xfrm>
            <a:off x="457199" y="3622371"/>
            <a:ext cx="8229600" cy="259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fontScale="92500" lnSpcReduction="20000"/>
          </a:bodyPr>
          <a:lstStyle>
            <a:lvl1pPr marL="228600" indent="-228600" algn="l" defTabSz="457200" rtl="0" eaLnBrk="0" fontAlgn="base" hangingPunct="0">
              <a:spcBef>
                <a:spcPts val="875"/>
              </a:spcBef>
              <a:spcAft>
                <a:spcPct val="0"/>
              </a:spcAft>
              <a:buClr>
                <a:schemeClr val="accent1"/>
              </a:buClr>
              <a:buFont typeface="Arial" charset="0"/>
              <a:buChar char="•"/>
              <a:defRPr sz="2000" kern="1200">
                <a:solidFill>
                  <a:schemeClr val="tx1"/>
                </a:solidFill>
                <a:latin typeface="+mn-lt"/>
                <a:ea typeface="ＭＳ Ｐゴシック" charset="0"/>
                <a:cs typeface="ＭＳ Ｐゴシック" charset="0"/>
              </a:defRPr>
            </a:lvl1pPr>
            <a:lvl2pPr marL="458788" indent="-228600" algn="l" defTabSz="457200" rtl="0" eaLnBrk="0" fontAlgn="base" hangingPunct="0">
              <a:spcBef>
                <a:spcPct val="20000"/>
              </a:spcBef>
              <a:spcAft>
                <a:spcPct val="0"/>
              </a:spcAft>
              <a:buClr>
                <a:schemeClr val="bg2"/>
              </a:buClr>
              <a:buSzPct val="85000"/>
              <a:buFont typeface="Arial" charset="0"/>
              <a:buChar char="–"/>
              <a:defRPr kern="1200">
                <a:solidFill>
                  <a:schemeClr val="tx1"/>
                </a:solidFill>
                <a:latin typeface="+mn-lt"/>
                <a:ea typeface="ＭＳ Ｐゴシック" charset="0"/>
                <a:cs typeface="+mn-cs"/>
              </a:defRPr>
            </a:lvl2pPr>
            <a:lvl3pPr marL="688975" indent="-230188" algn="l" defTabSz="457200" rtl="0" eaLnBrk="0" fontAlgn="base" hangingPunct="0">
              <a:spcBef>
                <a:spcPct val="20000"/>
              </a:spcBef>
              <a:spcAft>
                <a:spcPct val="0"/>
              </a:spcAft>
              <a:buClr>
                <a:schemeClr val="bg2"/>
              </a:buClr>
              <a:buFont typeface="Arial" charset="0"/>
              <a:buChar char="•"/>
              <a:defRPr sz="1600" kern="1200">
                <a:solidFill>
                  <a:schemeClr val="tx1"/>
                </a:solidFill>
                <a:latin typeface="+mn-lt"/>
                <a:ea typeface="ＭＳ Ｐゴシック" charset="0"/>
                <a:cs typeface="+mn-cs"/>
              </a:defRPr>
            </a:lvl3pPr>
            <a:lvl4pPr marL="9144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4pPr>
            <a:lvl5pPr marL="11430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dirty="0" smtClean="0"/>
              <a:t>Move compute to where the data is?</a:t>
            </a:r>
          </a:p>
          <a:p>
            <a:pPr lvl="1"/>
            <a:r>
              <a:rPr lang="en-US" dirty="0" smtClean="0"/>
              <a:t>Move data to where the compute is?</a:t>
            </a:r>
          </a:p>
          <a:p>
            <a:r>
              <a:rPr lang="en-US" dirty="0" smtClean="0"/>
              <a:t>Data Availability</a:t>
            </a:r>
          </a:p>
          <a:p>
            <a:pPr lvl="1"/>
            <a:r>
              <a:rPr lang="en-US" dirty="0" smtClean="0"/>
              <a:t>Instant to collaborators?</a:t>
            </a:r>
          </a:p>
          <a:p>
            <a:pPr lvl="1"/>
            <a:r>
              <a:rPr lang="en-US" dirty="0" smtClean="0"/>
              <a:t>Long term storage ‘just because’?</a:t>
            </a:r>
          </a:p>
          <a:p>
            <a:pPr lvl="1"/>
            <a:r>
              <a:rPr lang="en-US" dirty="0" smtClean="0"/>
              <a:t>Different formats (raw, processed) because you can?</a:t>
            </a:r>
          </a:p>
          <a:p>
            <a:r>
              <a:rPr lang="en-US" dirty="0" smtClean="0"/>
              <a:t>Without a Science DMZ, this stuff is all hard</a:t>
            </a:r>
          </a:p>
          <a:p>
            <a:pPr lvl="1"/>
            <a:r>
              <a:rPr lang="en-US" dirty="0" smtClean="0"/>
              <a:t>“No one will use it”.  Maybe today, what about tomorrow?</a:t>
            </a:r>
          </a:p>
          <a:p>
            <a:pPr lvl="1"/>
            <a:r>
              <a:rPr lang="en-US" dirty="0" smtClean="0"/>
              <a:t>“We don’t have these demands currently”.  Next gen technology is always a day away</a:t>
            </a:r>
          </a:p>
          <a:p>
            <a:pPr lvl="1"/>
            <a:endParaRPr lang="en-US" dirty="0"/>
          </a:p>
        </p:txBody>
      </p:sp>
    </p:spTree>
    <p:extLst>
      <p:ext uri="{BB962C8B-B14F-4D97-AF65-F5344CB8AC3E}">
        <p14:creationId xmlns:p14="http://schemas.microsoft.com/office/powerpoint/2010/main" val="86073050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846" y="61652"/>
            <a:ext cx="8954553" cy="1143000"/>
          </a:xfrm>
        </p:spPr>
        <p:txBody>
          <a:bodyPr/>
          <a:lstStyle/>
          <a:p>
            <a:r>
              <a:rPr lang="en-US" dirty="0" smtClean="0"/>
              <a:t>[Insert Lame Excuse #1], I don’t need a Science DMZ</a:t>
            </a:r>
            <a:endParaRPr lang="en-US" dirty="0"/>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97" y="1204652"/>
            <a:ext cx="5806206" cy="2279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4324" y="3660216"/>
            <a:ext cx="5655757" cy="2388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380825" y="2026058"/>
            <a:ext cx="3024611" cy="820738"/>
          </a:xfrm>
          <a:prstGeom prst="rect">
            <a:avLst/>
          </a:prstGeom>
          <a:noFill/>
        </p:spPr>
        <p:txBody>
          <a:bodyPr wrap="none" rtlCol="0">
            <a:spAutoFit/>
          </a:bodyPr>
          <a:lstStyle/>
          <a:p>
            <a:pPr marL="228600" indent="-228600">
              <a:spcBef>
                <a:spcPts val="880"/>
              </a:spcBef>
              <a:buClr>
                <a:srgbClr val="2DB2CF"/>
              </a:buClr>
            </a:pPr>
            <a:r>
              <a:rPr lang="en-US" sz="2000" dirty="0" smtClean="0">
                <a:solidFill>
                  <a:srgbClr val="58585B"/>
                </a:solidFill>
              </a:rPr>
              <a:t>The impacts of overzealous</a:t>
            </a:r>
            <a:endParaRPr lang="en-US" sz="2000" dirty="0">
              <a:solidFill>
                <a:srgbClr val="58585B"/>
              </a:solidFill>
            </a:endParaRPr>
          </a:p>
          <a:p>
            <a:pPr marL="228600" indent="-228600">
              <a:spcBef>
                <a:spcPts val="880"/>
              </a:spcBef>
              <a:buClr>
                <a:srgbClr val="2DB2CF"/>
              </a:buClr>
            </a:pPr>
            <a:r>
              <a:rPr lang="en-US" sz="2000" dirty="0" smtClean="0">
                <a:solidFill>
                  <a:srgbClr val="58585B"/>
                </a:solidFill>
              </a:rPr>
              <a:t>security</a:t>
            </a:r>
          </a:p>
        </p:txBody>
      </p:sp>
      <p:sp>
        <p:nvSpPr>
          <p:cNvPr id="5" name="TextBox 4"/>
          <p:cNvSpPr txBox="1"/>
          <p:nvPr/>
        </p:nvSpPr>
        <p:spPr>
          <a:xfrm>
            <a:off x="0" y="3891780"/>
            <a:ext cx="3069477" cy="1938992"/>
          </a:xfrm>
          <a:prstGeom prst="rect">
            <a:avLst/>
          </a:prstGeom>
          <a:noFill/>
        </p:spPr>
        <p:txBody>
          <a:bodyPr wrap="square" rtlCol="0">
            <a:spAutoFit/>
          </a:bodyPr>
          <a:lstStyle/>
          <a:p>
            <a:pPr marL="228600" indent="-228600">
              <a:spcBef>
                <a:spcPts val="880"/>
              </a:spcBef>
              <a:buClr>
                <a:srgbClr val="2DB2CF"/>
              </a:buClr>
            </a:pPr>
            <a:r>
              <a:rPr lang="en-US" sz="2000" b="1" i="1" dirty="0" smtClean="0">
                <a:solidFill>
                  <a:srgbClr val="FF0000"/>
                </a:solidFill>
              </a:rPr>
              <a:t>	10x </a:t>
            </a:r>
            <a:r>
              <a:rPr lang="en-US" sz="2000" dirty="0" smtClean="0">
                <a:solidFill>
                  <a:srgbClr val="58585B"/>
                </a:solidFill>
              </a:rPr>
              <a:t>improvement if you identify a use case: the alternative is application of policy without any thought as to the consequences.  </a:t>
            </a:r>
          </a:p>
        </p:txBody>
      </p:sp>
      <p:sp>
        <p:nvSpPr>
          <p:cNvPr id="11"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38</a:t>
            </a:fld>
            <a:r>
              <a:rPr lang="en-US" sz="800" dirty="0">
                <a:solidFill>
                  <a:prstClr val="black"/>
                </a:solidFill>
                <a:latin typeface="Arial"/>
              </a:rPr>
              <a:t> – ESnet Science Engagement (</a:t>
            </a:r>
            <a:r>
              <a:rPr lang="en-US" sz="800" dirty="0">
                <a:solidFill>
                  <a:prstClr val="black"/>
                </a:solidFill>
                <a:latin typeface="Arial"/>
                <a:hlinkClick r:id="rId5"/>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238534000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846" y="61652"/>
            <a:ext cx="8929153" cy="1143000"/>
          </a:xfrm>
        </p:spPr>
        <p:txBody>
          <a:bodyPr/>
          <a:lstStyle/>
          <a:p>
            <a:r>
              <a:rPr lang="en-US" dirty="0" smtClean="0"/>
              <a:t>[Insert Lame Excuse #2], Our users will figure it out </a:t>
            </a:r>
            <a:endParaRPr lang="en-US" dirty="0"/>
          </a:p>
        </p:txBody>
      </p:sp>
      <p:sp>
        <p:nvSpPr>
          <p:cNvPr id="4" name="TextBox 3"/>
          <p:cNvSpPr txBox="1"/>
          <p:nvPr/>
        </p:nvSpPr>
        <p:spPr>
          <a:xfrm>
            <a:off x="1091411" y="5111103"/>
            <a:ext cx="5655282" cy="1015663"/>
          </a:xfrm>
          <a:prstGeom prst="rect">
            <a:avLst/>
          </a:prstGeom>
          <a:noFill/>
        </p:spPr>
        <p:txBody>
          <a:bodyPr wrap="square" rtlCol="0">
            <a:spAutoFit/>
          </a:bodyPr>
          <a:lstStyle/>
          <a:p>
            <a:pPr marL="228600" indent="-228600">
              <a:spcBef>
                <a:spcPts val="880"/>
              </a:spcBef>
              <a:buClr>
                <a:srgbClr val="2DB2CF"/>
              </a:buClr>
            </a:pPr>
            <a:r>
              <a:rPr lang="en-US" sz="2000" dirty="0" smtClean="0">
                <a:solidFill>
                  <a:srgbClr val="58585B"/>
                </a:solidFill>
              </a:rPr>
              <a:t>	Improving things, when you don’t know what you are doing, is a random walk.  Sharing and educating your local community is important </a:t>
            </a:r>
          </a:p>
        </p:txBody>
      </p:sp>
      <p:pic>
        <p:nvPicPr>
          <p:cNvPr id="11" name="Picture 10" descr="20140505-PPPL-NERSC-10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846" y="978061"/>
            <a:ext cx="8586701" cy="3917914"/>
          </a:xfrm>
          <a:prstGeom prst="rect">
            <a:avLst/>
          </a:prstGeom>
        </p:spPr>
      </p:pic>
      <p:sp>
        <p:nvSpPr>
          <p:cNvPr id="9"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39</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341509829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2908871" y="1742851"/>
            <a:ext cx="3961259" cy="3961259"/>
            <a:chOff x="2667570" y="1742851"/>
            <a:chExt cx="3961259" cy="3961259"/>
          </a:xfrm>
        </p:grpSpPr>
        <p:sp>
          <p:nvSpPr>
            <p:cNvPr id="20" name="Freeform 19"/>
            <p:cNvSpPr/>
            <p:nvPr/>
          </p:nvSpPr>
          <p:spPr>
            <a:xfrm>
              <a:off x="2667570" y="1742851"/>
              <a:ext cx="3961259" cy="3961259"/>
            </a:xfrm>
            <a:custGeom>
              <a:avLst/>
              <a:gdLst/>
              <a:ahLst/>
              <a:cxnLst/>
              <a:rect l="0" t="0" r="0" b="0"/>
              <a:pathLst>
                <a:path>
                  <a:moveTo>
                    <a:pt x="2994265" y="3682228"/>
                  </a:moveTo>
                  <a:arcTo wR="1980629" hR="1980629" stAng="3553074" swAng="170586"/>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2" name="Freeform 21"/>
            <p:cNvSpPr/>
            <p:nvPr/>
          </p:nvSpPr>
          <p:spPr>
            <a:xfrm>
              <a:off x="2667570" y="1742851"/>
              <a:ext cx="3961259" cy="3961259"/>
            </a:xfrm>
            <a:custGeom>
              <a:avLst/>
              <a:gdLst/>
              <a:ahLst/>
              <a:cxnLst/>
              <a:rect l="0" t="0" r="0" b="0"/>
              <a:pathLst>
                <a:path>
                  <a:moveTo>
                    <a:pt x="1052643" y="3730411"/>
                  </a:moveTo>
                  <a:arcTo wR="1980629" hR="1980629" stAng="7076340" swAng="170586"/>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grpSp>
        <p:nvGrpSpPr>
          <p:cNvPr id="28" name="Group 27"/>
          <p:cNvGrpSpPr/>
          <p:nvPr/>
        </p:nvGrpSpPr>
        <p:grpSpPr>
          <a:xfrm>
            <a:off x="833724" y="615371"/>
            <a:ext cx="7683499" cy="5588000"/>
            <a:chOff x="1396999" y="1032082"/>
            <a:chExt cx="6493341" cy="5148779"/>
          </a:xfrm>
        </p:grpSpPr>
        <p:sp>
          <p:nvSpPr>
            <p:cNvPr id="27" name="Donut 26"/>
            <p:cNvSpPr/>
            <p:nvPr/>
          </p:nvSpPr>
          <p:spPr>
            <a:xfrm>
              <a:off x="2171700" y="1742851"/>
              <a:ext cx="5105400" cy="3527649"/>
            </a:xfrm>
            <a:prstGeom prst="donut">
              <a:avLst>
                <a:gd name="adj" fmla="val 3399"/>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Freeform 14"/>
            <p:cNvSpPr/>
            <p:nvPr/>
          </p:nvSpPr>
          <p:spPr>
            <a:xfrm>
              <a:off x="3721099" y="1032082"/>
              <a:ext cx="1854201" cy="1421540"/>
            </a:xfrm>
            <a:custGeom>
              <a:avLst/>
              <a:gdLst>
                <a:gd name="connsiteX0" fmla="*/ 0 w 1854201"/>
                <a:gd name="connsiteY0" fmla="*/ 236928 h 1421540"/>
                <a:gd name="connsiteX1" fmla="*/ 236928 w 1854201"/>
                <a:gd name="connsiteY1" fmla="*/ 0 h 1421540"/>
                <a:gd name="connsiteX2" fmla="*/ 1617273 w 1854201"/>
                <a:gd name="connsiteY2" fmla="*/ 0 h 1421540"/>
                <a:gd name="connsiteX3" fmla="*/ 1854201 w 1854201"/>
                <a:gd name="connsiteY3" fmla="*/ 236928 h 1421540"/>
                <a:gd name="connsiteX4" fmla="*/ 1854201 w 1854201"/>
                <a:gd name="connsiteY4" fmla="*/ 1184612 h 1421540"/>
                <a:gd name="connsiteX5" fmla="*/ 1617273 w 1854201"/>
                <a:gd name="connsiteY5" fmla="*/ 1421540 h 1421540"/>
                <a:gd name="connsiteX6" fmla="*/ 236928 w 1854201"/>
                <a:gd name="connsiteY6" fmla="*/ 1421540 h 1421540"/>
                <a:gd name="connsiteX7" fmla="*/ 0 w 1854201"/>
                <a:gd name="connsiteY7" fmla="*/ 1184612 h 1421540"/>
                <a:gd name="connsiteX8" fmla="*/ 0 w 1854201"/>
                <a:gd name="connsiteY8" fmla="*/ 236928 h 142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201" h="1421540">
                  <a:moveTo>
                    <a:pt x="0" y="236928"/>
                  </a:moveTo>
                  <a:cubicBezTo>
                    <a:pt x="0" y="106076"/>
                    <a:pt x="106076" y="0"/>
                    <a:pt x="236928" y="0"/>
                  </a:cubicBezTo>
                  <a:lnTo>
                    <a:pt x="1617273" y="0"/>
                  </a:lnTo>
                  <a:cubicBezTo>
                    <a:pt x="1748125" y="0"/>
                    <a:pt x="1854201" y="106076"/>
                    <a:pt x="1854201" y="236928"/>
                  </a:cubicBezTo>
                  <a:lnTo>
                    <a:pt x="1854201" y="1184612"/>
                  </a:lnTo>
                  <a:cubicBezTo>
                    <a:pt x="1854201" y="1315464"/>
                    <a:pt x="1748125" y="1421540"/>
                    <a:pt x="1617273" y="1421540"/>
                  </a:cubicBezTo>
                  <a:lnTo>
                    <a:pt x="236928" y="1421540"/>
                  </a:lnTo>
                  <a:cubicBezTo>
                    <a:pt x="106076" y="1421540"/>
                    <a:pt x="0" y="1315464"/>
                    <a:pt x="0" y="1184612"/>
                  </a:cubicBezTo>
                  <a:lnTo>
                    <a:pt x="0" y="236928"/>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11304" tIns="111304" rIns="111304" bIns="111304" numCol="1" spcCol="1270" anchor="ctr" anchorCtr="0">
              <a:noAutofit/>
            </a:bodyPr>
            <a:lstStyle/>
            <a:p>
              <a:pPr lvl="0" algn="ctr" defTabSz="488950">
                <a:lnSpc>
                  <a:spcPct val="90000"/>
                </a:lnSpc>
                <a:spcBef>
                  <a:spcPct val="0"/>
                </a:spcBef>
                <a:spcAft>
                  <a:spcPct val="35000"/>
                </a:spcAft>
              </a:pPr>
              <a:r>
                <a:rPr lang="en-US" sz="1100" kern="1200" dirty="0" smtClean="0"/>
                <a:t>High Energy Physics</a:t>
              </a:r>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a:p>
          </p:txBody>
        </p:sp>
        <p:sp>
          <p:nvSpPr>
            <p:cNvPr id="17" name="Freeform 16"/>
            <p:cNvSpPr/>
            <p:nvPr/>
          </p:nvSpPr>
          <p:spPr>
            <a:xfrm>
              <a:off x="6036139" y="2092246"/>
              <a:ext cx="1854201" cy="1421540"/>
            </a:xfrm>
            <a:custGeom>
              <a:avLst/>
              <a:gdLst>
                <a:gd name="connsiteX0" fmla="*/ 0 w 1854201"/>
                <a:gd name="connsiteY0" fmla="*/ 236928 h 1421540"/>
                <a:gd name="connsiteX1" fmla="*/ 236928 w 1854201"/>
                <a:gd name="connsiteY1" fmla="*/ 0 h 1421540"/>
                <a:gd name="connsiteX2" fmla="*/ 1617273 w 1854201"/>
                <a:gd name="connsiteY2" fmla="*/ 0 h 1421540"/>
                <a:gd name="connsiteX3" fmla="*/ 1854201 w 1854201"/>
                <a:gd name="connsiteY3" fmla="*/ 236928 h 1421540"/>
                <a:gd name="connsiteX4" fmla="*/ 1854201 w 1854201"/>
                <a:gd name="connsiteY4" fmla="*/ 1184612 h 1421540"/>
                <a:gd name="connsiteX5" fmla="*/ 1617273 w 1854201"/>
                <a:gd name="connsiteY5" fmla="*/ 1421540 h 1421540"/>
                <a:gd name="connsiteX6" fmla="*/ 236928 w 1854201"/>
                <a:gd name="connsiteY6" fmla="*/ 1421540 h 1421540"/>
                <a:gd name="connsiteX7" fmla="*/ 0 w 1854201"/>
                <a:gd name="connsiteY7" fmla="*/ 1184612 h 1421540"/>
                <a:gd name="connsiteX8" fmla="*/ 0 w 1854201"/>
                <a:gd name="connsiteY8" fmla="*/ 236928 h 142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201" h="1421540">
                  <a:moveTo>
                    <a:pt x="0" y="236928"/>
                  </a:moveTo>
                  <a:cubicBezTo>
                    <a:pt x="0" y="106076"/>
                    <a:pt x="106076" y="0"/>
                    <a:pt x="236928" y="0"/>
                  </a:cubicBezTo>
                  <a:lnTo>
                    <a:pt x="1617273" y="0"/>
                  </a:lnTo>
                  <a:cubicBezTo>
                    <a:pt x="1748125" y="0"/>
                    <a:pt x="1854201" y="106076"/>
                    <a:pt x="1854201" y="236928"/>
                  </a:cubicBezTo>
                  <a:lnTo>
                    <a:pt x="1854201" y="1184612"/>
                  </a:lnTo>
                  <a:cubicBezTo>
                    <a:pt x="1854201" y="1315464"/>
                    <a:pt x="1748125" y="1421540"/>
                    <a:pt x="1617273" y="1421540"/>
                  </a:cubicBezTo>
                  <a:lnTo>
                    <a:pt x="236928" y="1421540"/>
                  </a:lnTo>
                  <a:cubicBezTo>
                    <a:pt x="106076" y="1421540"/>
                    <a:pt x="0" y="1315464"/>
                    <a:pt x="0" y="1184612"/>
                  </a:cubicBezTo>
                  <a:lnTo>
                    <a:pt x="0" y="236928"/>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11304" tIns="111304" rIns="111304" bIns="111304" numCol="1" spcCol="1270" anchor="ctr" anchorCtr="0">
              <a:noAutofit/>
            </a:bodyPr>
            <a:lstStyle/>
            <a:p>
              <a:pPr lvl="0" algn="ctr" defTabSz="488950">
                <a:lnSpc>
                  <a:spcPct val="90000"/>
                </a:lnSpc>
                <a:spcBef>
                  <a:spcPct val="0"/>
                </a:spcBef>
                <a:spcAft>
                  <a:spcPct val="35000"/>
                </a:spcAft>
              </a:pPr>
              <a:r>
                <a:rPr lang="en-US" sz="1100" kern="1200" dirty="0" smtClean="0"/>
                <a:t>Nuclear Physics</a:t>
              </a:r>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a:p>
          </p:txBody>
        </p:sp>
        <p:sp>
          <p:nvSpPr>
            <p:cNvPr id="19" name="Freeform 18"/>
            <p:cNvSpPr/>
            <p:nvPr/>
          </p:nvSpPr>
          <p:spPr>
            <a:xfrm>
              <a:off x="5982474" y="4003026"/>
              <a:ext cx="1854201" cy="1421540"/>
            </a:xfrm>
            <a:custGeom>
              <a:avLst/>
              <a:gdLst>
                <a:gd name="connsiteX0" fmla="*/ 0 w 1854201"/>
                <a:gd name="connsiteY0" fmla="*/ 236928 h 1421540"/>
                <a:gd name="connsiteX1" fmla="*/ 236928 w 1854201"/>
                <a:gd name="connsiteY1" fmla="*/ 0 h 1421540"/>
                <a:gd name="connsiteX2" fmla="*/ 1617273 w 1854201"/>
                <a:gd name="connsiteY2" fmla="*/ 0 h 1421540"/>
                <a:gd name="connsiteX3" fmla="*/ 1854201 w 1854201"/>
                <a:gd name="connsiteY3" fmla="*/ 236928 h 1421540"/>
                <a:gd name="connsiteX4" fmla="*/ 1854201 w 1854201"/>
                <a:gd name="connsiteY4" fmla="*/ 1184612 h 1421540"/>
                <a:gd name="connsiteX5" fmla="*/ 1617273 w 1854201"/>
                <a:gd name="connsiteY5" fmla="*/ 1421540 h 1421540"/>
                <a:gd name="connsiteX6" fmla="*/ 236928 w 1854201"/>
                <a:gd name="connsiteY6" fmla="*/ 1421540 h 1421540"/>
                <a:gd name="connsiteX7" fmla="*/ 0 w 1854201"/>
                <a:gd name="connsiteY7" fmla="*/ 1184612 h 1421540"/>
                <a:gd name="connsiteX8" fmla="*/ 0 w 1854201"/>
                <a:gd name="connsiteY8" fmla="*/ 236928 h 142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201" h="1421540">
                  <a:moveTo>
                    <a:pt x="0" y="236928"/>
                  </a:moveTo>
                  <a:cubicBezTo>
                    <a:pt x="0" y="106076"/>
                    <a:pt x="106076" y="0"/>
                    <a:pt x="236928" y="0"/>
                  </a:cubicBezTo>
                  <a:lnTo>
                    <a:pt x="1617273" y="0"/>
                  </a:lnTo>
                  <a:cubicBezTo>
                    <a:pt x="1748125" y="0"/>
                    <a:pt x="1854201" y="106076"/>
                    <a:pt x="1854201" y="236928"/>
                  </a:cubicBezTo>
                  <a:lnTo>
                    <a:pt x="1854201" y="1184612"/>
                  </a:lnTo>
                  <a:cubicBezTo>
                    <a:pt x="1854201" y="1315464"/>
                    <a:pt x="1748125" y="1421540"/>
                    <a:pt x="1617273" y="1421540"/>
                  </a:cubicBezTo>
                  <a:lnTo>
                    <a:pt x="236928" y="1421540"/>
                  </a:lnTo>
                  <a:cubicBezTo>
                    <a:pt x="106076" y="1421540"/>
                    <a:pt x="0" y="1315464"/>
                    <a:pt x="0" y="1184612"/>
                  </a:cubicBezTo>
                  <a:lnTo>
                    <a:pt x="0" y="236928"/>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11304" tIns="111304" rIns="111304" bIns="111304" numCol="1" spcCol="1270" anchor="ctr" anchorCtr="0">
              <a:noAutofit/>
            </a:bodyPr>
            <a:lstStyle/>
            <a:p>
              <a:pPr lvl="0" algn="ctr" defTabSz="488950">
                <a:lnSpc>
                  <a:spcPct val="90000"/>
                </a:lnSpc>
                <a:spcBef>
                  <a:spcPct val="0"/>
                </a:spcBef>
                <a:spcAft>
                  <a:spcPct val="35000"/>
                </a:spcAft>
              </a:pPr>
              <a:r>
                <a:rPr lang="en-US" sz="1100" kern="1200" dirty="0" smtClean="0"/>
                <a:t>Basic Energy </a:t>
              </a:r>
              <a:r>
                <a:rPr lang="en-US" sz="1100" dirty="0" smtClean="0"/>
                <a:t>Science</a:t>
              </a: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a:p>
          </p:txBody>
        </p:sp>
        <p:sp>
          <p:nvSpPr>
            <p:cNvPr id="21" name="Freeform 20"/>
            <p:cNvSpPr/>
            <p:nvPr/>
          </p:nvSpPr>
          <p:spPr>
            <a:xfrm>
              <a:off x="3721099" y="4759321"/>
              <a:ext cx="1854201" cy="1421540"/>
            </a:xfrm>
            <a:custGeom>
              <a:avLst/>
              <a:gdLst>
                <a:gd name="connsiteX0" fmla="*/ 0 w 1854201"/>
                <a:gd name="connsiteY0" fmla="*/ 236928 h 1421540"/>
                <a:gd name="connsiteX1" fmla="*/ 236928 w 1854201"/>
                <a:gd name="connsiteY1" fmla="*/ 0 h 1421540"/>
                <a:gd name="connsiteX2" fmla="*/ 1617273 w 1854201"/>
                <a:gd name="connsiteY2" fmla="*/ 0 h 1421540"/>
                <a:gd name="connsiteX3" fmla="*/ 1854201 w 1854201"/>
                <a:gd name="connsiteY3" fmla="*/ 236928 h 1421540"/>
                <a:gd name="connsiteX4" fmla="*/ 1854201 w 1854201"/>
                <a:gd name="connsiteY4" fmla="*/ 1184612 h 1421540"/>
                <a:gd name="connsiteX5" fmla="*/ 1617273 w 1854201"/>
                <a:gd name="connsiteY5" fmla="*/ 1421540 h 1421540"/>
                <a:gd name="connsiteX6" fmla="*/ 236928 w 1854201"/>
                <a:gd name="connsiteY6" fmla="*/ 1421540 h 1421540"/>
                <a:gd name="connsiteX7" fmla="*/ 0 w 1854201"/>
                <a:gd name="connsiteY7" fmla="*/ 1184612 h 1421540"/>
                <a:gd name="connsiteX8" fmla="*/ 0 w 1854201"/>
                <a:gd name="connsiteY8" fmla="*/ 236928 h 142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201" h="1421540">
                  <a:moveTo>
                    <a:pt x="0" y="236928"/>
                  </a:moveTo>
                  <a:cubicBezTo>
                    <a:pt x="0" y="106076"/>
                    <a:pt x="106076" y="0"/>
                    <a:pt x="236928" y="0"/>
                  </a:cubicBezTo>
                  <a:lnTo>
                    <a:pt x="1617273" y="0"/>
                  </a:lnTo>
                  <a:cubicBezTo>
                    <a:pt x="1748125" y="0"/>
                    <a:pt x="1854201" y="106076"/>
                    <a:pt x="1854201" y="236928"/>
                  </a:cubicBezTo>
                  <a:lnTo>
                    <a:pt x="1854201" y="1184612"/>
                  </a:lnTo>
                  <a:cubicBezTo>
                    <a:pt x="1854201" y="1315464"/>
                    <a:pt x="1748125" y="1421540"/>
                    <a:pt x="1617273" y="1421540"/>
                  </a:cubicBezTo>
                  <a:lnTo>
                    <a:pt x="236928" y="1421540"/>
                  </a:lnTo>
                  <a:cubicBezTo>
                    <a:pt x="106076" y="1421540"/>
                    <a:pt x="0" y="1315464"/>
                    <a:pt x="0" y="1184612"/>
                  </a:cubicBezTo>
                  <a:lnTo>
                    <a:pt x="0" y="236928"/>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11304" tIns="111304" rIns="111304" bIns="111304" numCol="1" spcCol="1270" anchor="ctr" anchorCtr="0">
              <a:noAutofit/>
            </a:bodyPr>
            <a:lstStyle/>
            <a:p>
              <a:pPr lvl="0" algn="ctr" defTabSz="488950">
                <a:lnSpc>
                  <a:spcPct val="90000"/>
                </a:lnSpc>
                <a:spcBef>
                  <a:spcPct val="0"/>
                </a:spcBef>
                <a:spcAft>
                  <a:spcPct val="35000"/>
                </a:spcAft>
              </a:pPr>
              <a:r>
                <a:rPr lang="en-US" sz="1100" kern="1200" dirty="0" smtClean="0"/>
                <a:t>Fusion Energy Sciences</a:t>
              </a:r>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a:p>
          </p:txBody>
        </p:sp>
        <p:sp>
          <p:nvSpPr>
            <p:cNvPr id="23" name="Freeform 22"/>
            <p:cNvSpPr/>
            <p:nvPr/>
          </p:nvSpPr>
          <p:spPr>
            <a:xfrm>
              <a:off x="1396999" y="4048551"/>
              <a:ext cx="1854201" cy="1421540"/>
            </a:xfrm>
            <a:custGeom>
              <a:avLst/>
              <a:gdLst>
                <a:gd name="connsiteX0" fmla="*/ 0 w 1854201"/>
                <a:gd name="connsiteY0" fmla="*/ 236928 h 1421540"/>
                <a:gd name="connsiteX1" fmla="*/ 236928 w 1854201"/>
                <a:gd name="connsiteY1" fmla="*/ 0 h 1421540"/>
                <a:gd name="connsiteX2" fmla="*/ 1617273 w 1854201"/>
                <a:gd name="connsiteY2" fmla="*/ 0 h 1421540"/>
                <a:gd name="connsiteX3" fmla="*/ 1854201 w 1854201"/>
                <a:gd name="connsiteY3" fmla="*/ 236928 h 1421540"/>
                <a:gd name="connsiteX4" fmla="*/ 1854201 w 1854201"/>
                <a:gd name="connsiteY4" fmla="*/ 1184612 h 1421540"/>
                <a:gd name="connsiteX5" fmla="*/ 1617273 w 1854201"/>
                <a:gd name="connsiteY5" fmla="*/ 1421540 h 1421540"/>
                <a:gd name="connsiteX6" fmla="*/ 236928 w 1854201"/>
                <a:gd name="connsiteY6" fmla="*/ 1421540 h 1421540"/>
                <a:gd name="connsiteX7" fmla="*/ 0 w 1854201"/>
                <a:gd name="connsiteY7" fmla="*/ 1184612 h 1421540"/>
                <a:gd name="connsiteX8" fmla="*/ 0 w 1854201"/>
                <a:gd name="connsiteY8" fmla="*/ 236928 h 142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201" h="1421540">
                  <a:moveTo>
                    <a:pt x="0" y="236928"/>
                  </a:moveTo>
                  <a:cubicBezTo>
                    <a:pt x="0" y="106076"/>
                    <a:pt x="106076" y="0"/>
                    <a:pt x="236928" y="0"/>
                  </a:cubicBezTo>
                  <a:lnTo>
                    <a:pt x="1617273" y="0"/>
                  </a:lnTo>
                  <a:cubicBezTo>
                    <a:pt x="1748125" y="0"/>
                    <a:pt x="1854201" y="106076"/>
                    <a:pt x="1854201" y="236928"/>
                  </a:cubicBezTo>
                  <a:lnTo>
                    <a:pt x="1854201" y="1184612"/>
                  </a:lnTo>
                  <a:cubicBezTo>
                    <a:pt x="1854201" y="1315464"/>
                    <a:pt x="1748125" y="1421540"/>
                    <a:pt x="1617273" y="1421540"/>
                  </a:cubicBezTo>
                  <a:lnTo>
                    <a:pt x="236928" y="1421540"/>
                  </a:lnTo>
                  <a:cubicBezTo>
                    <a:pt x="106076" y="1421540"/>
                    <a:pt x="0" y="1315464"/>
                    <a:pt x="0" y="1184612"/>
                  </a:cubicBezTo>
                  <a:lnTo>
                    <a:pt x="0" y="236928"/>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11304" tIns="111304" rIns="111304" bIns="111304" numCol="1" spcCol="1270" anchor="ctr" anchorCtr="0">
              <a:noAutofit/>
            </a:bodyPr>
            <a:lstStyle/>
            <a:p>
              <a:pPr lvl="0" algn="ctr" defTabSz="488950">
                <a:lnSpc>
                  <a:spcPct val="90000"/>
                </a:lnSpc>
                <a:spcBef>
                  <a:spcPct val="0"/>
                </a:spcBef>
                <a:spcAft>
                  <a:spcPct val="35000"/>
                </a:spcAft>
              </a:pPr>
              <a:r>
                <a:rPr lang="en-US" sz="1100" kern="1200" dirty="0" smtClean="0"/>
                <a:t>Advanced Scientific Computing Research</a:t>
              </a:r>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a:p>
          </p:txBody>
        </p:sp>
        <p:sp>
          <p:nvSpPr>
            <p:cNvPr id="25" name="Freeform 24"/>
            <p:cNvSpPr/>
            <p:nvPr/>
          </p:nvSpPr>
          <p:spPr>
            <a:xfrm>
              <a:off x="1396999" y="2092246"/>
              <a:ext cx="1854201" cy="1421540"/>
            </a:xfrm>
            <a:custGeom>
              <a:avLst/>
              <a:gdLst>
                <a:gd name="connsiteX0" fmla="*/ 0 w 1854201"/>
                <a:gd name="connsiteY0" fmla="*/ 236928 h 1421540"/>
                <a:gd name="connsiteX1" fmla="*/ 236928 w 1854201"/>
                <a:gd name="connsiteY1" fmla="*/ 0 h 1421540"/>
                <a:gd name="connsiteX2" fmla="*/ 1617273 w 1854201"/>
                <a:gd name="connsiteY2" fmla="*/ 0 h 1421540"/>
                <a:gd name="connsiteX3" fmla="*/ 1854201 w 1854201"/>
                <a:gd name="connsiteY3" fmla="*/ 236928 h 1421540"/>
                <a:gd name="connsiteX4" fmla="*/ 1854201 w 1854201"/>
                <a:gd name="connsiteY4" fmla="*/ 1184612 h 1421540"/>
                <a:gd name="connsiteX5" fmla="*/ 1617273 w 1854201"/>
                <a:gd name="connsiteY5" fmla="*/ 1421540 h 1421540"/>
                <a:gd name="connsiteX6" fmla="*/ 236928 w 1854201"/>
                <a:gd name="connsiteY6" fmla="*/ 1421540 h 1421540"/>
                <a:gd name="connsiteX7" fmla="*/ 0 w 1854201"/>
                <a:gd name="connsiteY7" fmla="*/ 1184612 h 1421540"/>
                <a:gd name="connsiteX8" fmla="*/ 0 w 1854201"/>
                <a:gd name="connsiteY8" fmla="*/ 236928 h 142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201" h="1421540">
                  <a:moveTo>
                    <a:pt x="0" y="236928"/>
                  </a:moveTo>
                  <a:cubicBezTo>
                    <a:pt x="0" y="106076"/>
                    <a:pt x="106076" y="0"/>
                    <a:pt x="236928" y="0"/>
                  </a:cubicBezTo>
                  <a:lnTo>
                    <a:pt x="1617273" y="0"/>
                  </a:lnTo>
                  <a:cubicBezTo>
                    <a:pt x="1748125" y="0"/>
                    <a:pt x="1854201" y="106076"/>
                    <a:pt x="1854201" y="236928"/>
                  </a:cubicBezTo>
                  <a:lnTo>
                    <a:pt x="1854201" y="1184612"/>
                  </a:lnTo>
                  <a:cubicBezTo>
                    <a:pt x="1854201" y="1315464"/>
                    <a:pt x="1748125" y="1421540"/>
                    <a:pt x="1617273" y="1421540"/>
                  </a:cubicBezTo>
                  <a:lnTo>
                    <a:pt x="236928" y="1421540"/>
                  </a:lnTo>
                  <a:cubicBezTo>
                    <a:pt x="106076" y="1421540"/>
                    <a:pt x="0" y="1315464"/>
                    <a:pt x="0" y="1184612"/>
                  </a:cubicBezTo>
                  <a:lnTo>
                    <a:pt x="0" y="236928"/>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11304" tIns="111304" rIns="111304" bIns="111304" numCol="1" spcCol="1270" anchor="ctr" anchorCtr="0">
              <a:noAutofit/>
            </a:bodyPr>
            <a:lstStyle/>
            <a:p>
              <a:pPr lvl="0" algn="ctr" defTabSz="488950">
                <a:lnSpc>
                  <a:spcPct val="90000"/>
                </a:lnSpc>
                <a:spcBef>
                  <a:spcPct val="0"/>
                </a:spcBef>
                <a:spcAft>
                  <a:spcPct val="35000"/>
                </a:spcAft>
              </a:pPr>
              <a:r>
                <a:rPr lang="en-US" sz="1100" kern="1200" dirty="0" smtClean="0"/>
                <a:t>Biological and Environmental Research</a:t>
              </a:r>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a:p>
          </p:txBody>
        </p:sp>
        <p:pic>
          <p:nvPicPr>
            <p:cNvPr id="8" name="Picture 7" descr="dayaba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774" y="1547043"/>
              <a:ext cx="1250825" cy="673100"/>
            </a:xfrm>
            <a:prstGeom prst="rect">
              <a:avLst/>
            </a:prstGeom>
          </p:spPr>
        </p:pic>
        <p:pic>
          <p:nvPicPr>
            <p:cNvPr id="9" name="Picture 8" descr="instrument_amo_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1953" y="4501880"/>
              <a:ext cx="1319947" cy="697411"/>
            </a:xfrm>
            <a:prstGeom prst="rect">
              <a:avLst/>
            </a:prstGeom>
          </p:spPr>
        </p:pic>
        <p:pic>
          <p:nvPicPr>
            <p:cNvPr id="10" name="Picture 9" descr="Screen Shot 2014-04-30 at 3.24.3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923" y="4646094"/>
              <a:ext cx="1459660" cy="580179"/>
            </a:xfrm>
            <a:prstGeom prst="rect">
              <a:avLst/>
            </a:prstGeom>
          </p:spPr>
        </p:pic>
        <p:pic>
          <p:nvPicPr>
            <p:cNvPr id="12" name="Picture 11" descr="Screen Shot 2014-04-30 at 3.30.1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582" y="2606780"/>
              <a:ext cx="1192946" cy="709920"/>
            </a:xfrm>
            <a:prstGeom prst="rect">
              <a:avLst/>
            </a:prstGeom>
          </p:spPr>
        </p:pic>
        <p:pic>
          <p:nvPicPr>
            <p:cNvPr id="13" name="Picture 12" descr="Screen Shot 2014-04-30 at 3.33.45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1335" y="5270500"/>
              <a:ext cx="1317264" cy="704352"/>
            </a:xfrm>
            <a:prstGeom prst="rect">
              <a:avLst/>
            </a:prstGeom>
          </p:spPr>
        </p:pic>
      </p:grpSp>
      <p:pic>
        <p:nvPicPr>
          <p:cNvPr id="30" name="Picture 29" descr="RGB_Color-Seal_Green-Mark_SC_Vertical.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0401" y="2688165"/>
            <a:ext cx="3101843" cy="1004222"/>
          </a:xfrm>
          <a:prstGeom prst="rect">
            <a:avLst/>
          </a:prstGeom>
        </p:spPr>
      </p:pic>
      <p:sp>
        <p:nvSpPr>
          <p:cNvPr id="31" name="TextBox 30"/>
          <p:cNvSpPr txBox="1"/>
          <p:nvPr/>
        </p:nvSpPr>
        <p:spPr>
          <a:xfrm>
            <a:off x="4012067" y="1888171"/>
            <a:ext cx="1349182" cy="215444"/>
          </a:xfrm>
          <a:prstGeom prst="rect">
            <a:avLst/>
          </a:prstGeom>
          <a:noFill/>
        </p:spPr>
        <p:txBody>
          <a:bodyPr wrap="square" rtlCol="0">
            <a:spAutoFit/>
          </a:bodyPr>
          <a:lstStyle/>
          <a:p>
            <a:pPr algn="ctr"/>
            <a:r>
              <a:rPr lang="en-US" sz="800" dirty="0" smtClean="0">
                <a:solidFill>
                  <a:schemeClr val="bg1"/>
                </a:solidFill>
              </a:rPr>
              <a:t>Photo courtesy of LBL</a:t>
            </a:r>
            <a:endParaRPr lang="en-US" sz="800" dirty="0">
              <a:solidFill>
                <a:schemeClr val="bg1"/>
              </a:solidFill>
            </a:endParaRPr>
          </a:p>
        </p:txBody>
      </p:sp>
      <p:sp>
        <p:nvSpPr>
          <p:cNvPr id="32" name="TextBox 31"/>
          <p:cNvSpPr txBox="1"/>
          <p:nvPr/>
        </p:nvSpPr>
        <p:spPr>
          <a:xfrm>
            <a:off x="1269358" y="5167351"/>
            <a:ext cx="1349182" cy="215444"/>
          </a:xfrm>
          <a:prstGeom prst="rect">
            <a:avLst/>
          </a:prstGeom>
          <a:noFill/>
        </p:spPr>
        <p:txBody>
          <a:bodyPr wrap="square" rtlCol="0">
            <a:spAutoFit/>
          </a:bodyPr>
          <a:lstStyle/>
          <a:p>
            <a:pPr algn="ctr"/>
            <a:r>
              <a:rPr lang="en-US" sz="800" dirty="0" smtClean="0">
                <a:solidFill>
                  <a:schemeClr val="bg1"/>
                </a:solidFill>
              </a:rPr>
              <a:t>Photo courtesy of LBL</a:t>
            </a:r>
            <a:endParaRPr lang="en-US" sz="800" dirty="0">
              <a:solidFill>
                <a:schemeClr val="bg1"/>
              </a:solidFill>
            </a:endParaRPr>
          </a:p>
        </p:txBody>
      </p:sp>
      <p:sp>
        <p:nvSpPr>
          <p:cNvPr id="33" name="TextBox 32"/>
          <p:cNvSpPr txBox="1"/>
          <p:nvPr/>
        </p:nvSpPr>
        <p:spPr>
          <a:xfrm>
            <a:off x="6708086" y="5119116"/>
            <a:ext cx="1349182" cy="215444"/>
          </a:xfrm>
          <a:prstGeom prst="rect">
            <a:avLst/>
          </a:prstGeom>
          <a:noFill/>
        </p:spPr>
        <p:txBody>
          <a:bodyPr wrap="square" rtlCol="0">
            <a:spAutoFit/>
          </a:bodyPr>
          <a:lstStyle/>
          <a:p>
            <a:pPr algn="ctr"/>
            <a:r>
              <a:rPr lang="en-US" sz="800" dirty="0" smtClean="0">
                <a:solidFill>
                  <a:schemeClr val="bg1"/>
                </a:solidFill>
              </a:rPr>
              <a:t>Photo courtesy of SLAC</a:t>
            </a:r>
            <a:endParaRPr lang="en-US" sz="800" dirty="0">
              <a:solidFill>
                <a:schemeClr val="bg1"/>
              </a:solidFill>
            </a:endParaRPr>
          </a:p>
        </p:txBody>
      </p:sp>
      <p:sp>
        <p:nvSpPr>
          <p:cNvPr id="34" name="TextBox 33"/>
          <p:cNvSpPr txBox="1"/>
          <p:nvPr/>
        </p:nvSpPr>
        <p:spPr>
          <a:xfrm>
            <a:off x="4012067" y="5948617"/>
            <a:ext cx="1349182" cy="215444"/>
          </a:xfrm>
          <a:prstGeom prst="rect">
            <a:avLst/>
          </a:prstGeom>
          <a:noFill/>
        </p:spPr>
        <p:txBody>
          <a:bodyPr wrap="square" rtlCol="0">
            <a:spAutoFit/>
          </a:bodyPr>
          <a:lstStyle/>
          <a:p>
            <a:pPr algn="ctr"/>
            <a:r>
              <a:rPr lang="en-US" sz="800" dirty="0" smtClean="0">
                <a:solidFill>
                  <a:schemeClr val="bg1"/>
                </a:solidFill>
              </a:rPr>
              <a:t>Photo courtesy of  PPPL</a:t>
            </a:r>
            <a:endParaRPr lang="en-US" sz="800" dirty="0">
              <a:solidFill>
                <a:schemeClr val="bg1"/>
              </a:solidFill>
            </a:endParaRPr>
          </a:p>
        </p:txBody>
      </p:sp>
      <p:sp>
        <p:nvSpPr>
          <p:cNvPr id="35" name="TextBox 34"/>
          <p:cNvSpPr txBox="1"/>
          <p:nvPr/>
        </p:nvSpPr>
        <p:spPr>
          <a:xfrm>
            <a:off x="6807545" y="3037780"/>
            <a:ext cx="1349182" cy="215444"/>
          </a:xfrm>
          <a:prstGeom prst="rect">
            <a:avLst/>
          </a:prstGeom>
          <a:noFill/>
        </p:spPr>
        <p:txBody>
          <a:bodyPr wrap="square" rtlCol="0">
            <a:spAutoFit/>
          </a:bodyPr>
          <a:lstStyle/>
          <a:p>
            <a:pPr algn="ctr"/>
            <a:r>
              <a:rPr lang="en-US" sz="800" dirty="0" smtClean="0">
                <a:solidFill>
                  <a:schemeClr val="bg1"/>
                </a:solidFill>
              </a:rPr>
              <a:t>Photo courtesy of NIST</a:t>
            </a:r>
            <a:endParaRPr lang="en-US" sz="800" dirty="0">
              <a:solidFill>
                <a:schemeClr val="bg1"/>
              </a:solidFill>
            </a:endParaRPr>
          </a:p>
        </p:txBody>
      </p:sp>
      <p:pic>
        <p:nvPicPr>
          <p:cNvPr id="37" name="Picture 36" descr="7030753919_89b7bd486b_m.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631528" y="1883837"/>
            <a:ext cx="648547" cy="1625599"/>
          </a:xfrm>
          <a:prstGeom prst="rect">
            <a:avLst/>
          </a:prstGeom>
        </p:spPr>
      </p:pic>
      <p:sp>
        <p:nvSpPr>
          <p:cNvPr id="38" name="TextBox 37"/>
          <p:cNvSpPr txBox="1"/>
          <p:nvPr/>
        </p:nvSpPr>
        <p:spPr>
          <a:xfrm>
            <a:off x="1269358" y="3012380"/>
            <a:ext cx="1349182" cy="215444"/>
          </a:xfrm>
          <a:prstGeom prst="rect">
            <a:avLst/>
          </a:prstGeom>
          <a:noFill/>
        </p:spPr>
        <p:txBody>
          <a:bodyPr wrap="square" rtlCol="0">
            <a:spAutoFit/>
          </a:bodyPr>
          <a:lstStyle/>
          <a:p>
            <a:pPr algn="ctr"/>
            <a:r>
              <a:rPr lang="en-US" sz="800" dirty="0" smtClean="0">
                <a:solidFill>
                  <a:schemeClr val="bg1"/>
                </a:solidFill>
              </a:rPr>
              <a:t>Photo courtesy of JGI</a:t>
            </a:r>
            <a:endParaRPr lang="en-US" sz="800" dirty="0">
              <a:solidFill>
                <a:schemeClr val="bg1"/>
              </a:solidFill>
            </a:endParaRPr>
          </a:p>
        </p:txBody>
      </p:sp>
      <p:sp>
        <p:nvSpPr>
          <p:cNvPr id="26"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4</a:t>
            </a:fld>
            <a:r>
              <a:rPr lang="en-US" sz="800" dirty="0">
                <a:solidFill>
                  <a:prstClr val="black"/>
                </a:solidFill>
                <a:latin typeface="Arial"/>
              </a:rPr>
              <a:t> – ESnet Science Engagement (</a:t>
            </a:r>
            <a:r>
              <a:rPr lang="en-US" sz="800" dirty="0">
                <a:solidFill>
                  <a:prstClr val="black"/>
                </a:solidFill>
                <a:latin typeface="Arial"/>
                <a:hlinkClick r:id="rId9"/>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294073733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Bridging the Gap</a:t>
            </a:r>
            <a:endParaRPr lang="en-US" sz="4000" dirty="0"/>
          </a:p>
        </p:txBody>
      </p:sp>
      <p:sp>
        <p:nvSpPr>
          <p:cNvPr id="3" name="Content Placeholder 2"/>
          <p:cNvSpPr>
            <a:spLocks noGrp="1"/>
          </p:cNvSpPr>
          <p:nvPr>
            <p:ph idx="1"/>
          </p:nvPr>
        </p:nvSpPr>
        <p:spPr>
          <a:xfrm>
            <a:off x="457200" y="3468177"/>
            <a:ext cx="8229600" cy="3077660"/>
          </a:xfrm>
        </p:spPr>
        <p:txBody>
          <a:bodyPr>
            <a:normAutofit fontScale="92500" lnSpcReduction="10000"/>
          </a:bodyPr>
          <a:lstStyle/>
          <a:p>
            <a:r>
              <a:rPr lang="en-US" sz="2800" dirty="0" smtClean="0"/>
              <a:t>Implementing </a:t>
            </a:r>
            <a:r>
              <a:rPr lang="en-US" sz="2800" dirty="0" smtClean="0"/>
              <a:t>technology is ‘easy’ in the grand scheme of assisting with science</a:t>
            </a:r>
          </a:p>
          <a:p>
            <a:r>
              <a:rPr lang="en-US" sz="2800" dirty="0" smtClean="0"/>
              <a:t>Adoption of technology is different</a:t>
            </a:r>
          </a:p>
          <a:p>
            <a:pPr lvl="1"/>
            <a:r>
              <a:rPr lang="en-US" sz="2600" dirty="0" smtClean="0"/>
              <a:t>Does your cosmologist care what SDN is?</a:t>
            </a:r>
          </a:p>
          <a:p>
            <a:pPr lvl="1"/>
            <a:r>
              <a:rPr lang="en-US" sz="2600" dirty="0" smtClean="0"/>
              <a:t>Does your cosmologist want to get data from Chile each night so that they can start the next day without having to struggle with the tyranny of ineffective data movement strategies that involve airplanes and white/brown trucks?</a:t>
            </a:r>
            <a:endParaRPr lang="en-US" sz="2800" dirty="0" smtClean="0"/>
          </a:p>
          <a:p>
            <a:pPr marL="0" indent="0">
              <a:buNone/>
            </a:pPr>
            <a:endParaRPr lang="en-US" dirty="0" smtClean="0"/>
          </a:p>
          <a:p>
            <a:endParaRPr lang="en-US" dirty="0" smtClean="0"/>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40</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pic>
        <p:nvPicPr>
          <p:cNvPr id="4" name="Picture 3" descr="lYsnE8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475" y="1245168"/>
            <a:ext cx="6468547" cy="2047162"/>
          </a:xfrm>
          <a:prstGeom prst="rect">
            <a:avLst/>
          </a:prstGeom>
        </p:spPr>
      </p:pic>
    </p:spTree>
    <p:extLst>
      <p:ext uri="{BB962C8B-B14F-4D97-AF65-F5344CB8AC3E}">
        <p14:creationId xmlns:p14="http://schemas.microsoft.com/office/powerpoint/2010/main" val="56855654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The Golden Spike</a:t>
            </a:r>
            <a:endParaRPr lang="en-US" sz="4000" dirty="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41</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
        <p:nvSpPr>
          <p:cNvPr id="4" name="Content Placeholder 3"/>
          <p:cNvSpPr>
            <a:spLocks noGrp="1"/>
          </p:cNvSpPr>
          <p:nvPr>
            <p:ph idx="1"/>
          </p:nvPr>
        </p:nvSpPr>
        <p:spPr>
          <a:xfrm>
            <a:off x="457200" y="4478846"/>
            <a:ext cx="8229600" cy="1900010"/>
          </a:xfrm>
        </p:spPr>
        <p:txBody>
          <a:bodyPr/>
          <a:lstStyle/>
          <a:p>
            <a:r>
              <a:rPr lang="en-US" dirty="0" smtClean="0"/>
              <a:t>We don’t want Scientists to have to build their own networks</a:t>
            </a:r>
          </a:p>
          <a:p>
            <a:r>
              <a:rPr lang="en-US" dirty="0" smtClean="0"/>
              <a:t>Engineers don’t have to understand what a tokomak accomplishes </a:t>
            </a:r>
          </a:p>
          <a:p>
            <a:r>
              <a:rPr lang="en-US" dirty="0" smtClean="0"/>
              <a:t>Meeting in the middle is the process of science engagement:</a:t>
            </a:r>
          </a:p>
          <a:p>
            <a:pPr lvl="1"/>
            <a:r>
              <a:rPr lang="en-US" dirty="0" smtClean="0"/>
              <a:t>Engineering staff learning enough about the process of science to be helpful in how to adopt technology</a:t>
            </a:r>
          </a:p>
          <a:p>
            <a:pPr lvl="1"/>
            <a:r>
              <a:rPr lang="en-US" dirty="0" smtClean="0"/>
              <a:t>Science staff having an open mind to better use what is out there</a:t>
            </a:r>
            <a:endParaRPr lang="en-US" dirty="0"/>
          </a:p>
        </p:txBody>
      </p:sp>
      <p:pic>
        <p:nvPicPr>
          <p:cNvPr id="7" name="Picture 6" descr="promontory_bi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145" y="1166030"/>
            <a:ext cx="5837561" cy="3312816"/>
          </a:xfrm>
          <a:prstGeom prst="rect">
            <a:avLst/>
          </a:prstGeom>
        </p:spPr>
      </p:pic>
      <p:pic>
        <p:nvPicPr>
          <p:cNvPr id="8" name="Picture 7" descr="Golden_Spike_Neil91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7589" y="1166029"/>
            <a:ext cx="2482051" cy="3312817"/>
          </a:xfrm>
          <a:prstGeom prst="rect">
            <a:avLst/>
          </a:prstGeom>
        </p:spPr>
      </p:pic>
    </p:spTree>
    <p:extLst>
      <p:ext uri="{BB962C8B-B14F-4D97-AF65-F5344CB8AC3E}">
        <p14:creationId xmlns:p14="http://schemas.microsoft.com/office/powerpoint/2010/main" val="338949917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ESnet Approach to Engagement</a:t>
            </a:r>
            <a:endParaRPr lang="en-US" sz="4000" dirty="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42</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graphicFrame>
        <p:nvGraphicFramePr>
          <p:cNvPr id="6" name="Diagram 5"/>
          <p:cNvGraphicFramePr/>
          <p:nvPr>
            <p:extLst>
              <p:ext uri="{D42A27DB-BD31-4B8C-83A1-F6EECF244321}">
                <p14:modId xmlns:p14="http://schemas.microsoft.com/office/powerpoint/2010/main" val="2144016190"/>
              </p:ext>
            </p:extLst>
          </p:nvPr>
        </p:nvGraphicFramePr>
        <p:xfrm>
          <a:off x="1688471" y="1475751"/>
          <a:ext cx="6039044" cy="5033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451712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079" y="42180"/>
            <a:ext cx="8229600" cy="1143000"/>
          </a:xfrm>
        </p:spPr>
        <p:txBody>
          <a:bodyPr>
            <a:normAutofit/>
          </a:bodyPr>
          <a:lstStyle/>
          <a:p>
            <a:r>
              <a:rPr lang="en-US" sz="4000" dirty="0" smtClean="0"/>
              <a:t>Post-it I keep On My Desk</a:t>
            </a:r>
            <a:endParaRPr lang="en-US" sz="4000" dirty="0"/>
          </a:p>
        </p:txBody>
      </p:sp>
      <p:sp>
        <p:nvSpPr>
          <p:cNvPr id="3" name="Content Placeholder 2"/>
          <p:cNvSpPr>
            <a:spLocks noGrp="1"/>
          </p:cNvSpPr>
          <p:nvPr>
            <p:ph idx="1"/>
          </p:nvPr>
        </p:nvSpPr>
        <p:spPr>
          <a:xfrm>
            <a:off x="387079" y="4363891"/>
            <a:ext cx="8401446" cy="2162083"/>
          </a:xfrm>
        </p:spPr>
        <p:txBody>
          <a:bodyPr>
            <a:normAutofit/>
          </a:bodyPr>
          <a:lstStyle/>
          <a:p>
            <a:r>
              <a:rPr lang="en-US" dirty="0"/>
              <a:t>Engagement != dropping something new into a user’s lap and hoping for the best</a:t>
            </a:r>
          </a:p>
          <a:p>
            <a:r>
              <a:rPr lang="en-US" dirty="0"/>
              <a:t>Engagement = figuring out if the solution is a good idea, and then helping with </a:t>
            </a:r>
            <a:r>
              <a:rPr lang="en-US" dirty="0" smtClean="0"/>
              <a:t>integration</a:t>
            </a:r>
          </a:p>
          <a:p>
            <a:pPr lvl="1"/>
            <a:r>
              <a:rPr lang="en-US" dirty="0" smtClean="0"/>
              <a:t>Asking questions, building trust</a:t>
            </a:r>
          </a:p>
          <a:p>
            <a:pPr lvl="1"/>
            <a:r>
              <a:rPr lang="en-US" dirty="0" smtClean="0"/>
              <a:t>Provide a solution, not a technology (and certainly not a headache)</a:t>
            </a:r>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43</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pic>
        <p:nvPicPr>
          <p:cNvPr id="7" name="Picture 6" descr="500px-Gartner_Hype_Cycle.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6726" y="1185180"/>
            <a:ext cx="4864894" cy="3162181"/>
          </a:xfrm>
          <a:prstGeom prst="rect">
            <a:avLst/>
          </a:prstGeom>
        </p:spPr>
      </p:pic>
    </p:spTree>
    <p:extLst>
      <p:ext uri="{BB962C8B-B14F-4D97-AF65-F5344CB8AC3E}">
        <p14:creationId xmlns:p14="http://schemas.microsoft.com/office/powerpoint/2010/main" val="32192137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147"/>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244052" y="2339171"/>
            <a:ext cx="738492" cy="122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147"/>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0800000">
            <a:off x="3103868" y="4251719"/>
            <a:ext cx="738492" cy="122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7114879" y="3545387"/>
            <a:ext cx="905776" cy="738492"/>
            <a:chOff x="7114879" y="3545387"/>
            <a:chExt cx="905776" cy="738492"/>
          </a:xfrm>
        </p:grpSpPr>
        <p:pic>
          <p:nvPicPr>
            <p:cNvPr id="47" name="Picture 14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50000"/>
            <a:stretch/>
          </p:blipFill>
          <p:spPr bwMode="auto">
            <a:xfrm rot="5400000">
              <a:off x="6898539" y="3761727"/>
              <a:ext cx="738492" cy="305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147"/>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 b="50952"/>
            <a:stretch/>
          </p:blipFill>
          <p:spPr bwMode="auto">
            <a:xfrm rot="5400000">
              <a:off x="7351427" y="3614651"/>
              <a:ext cx="738492" cy="59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Group 5"/>
          <p:cNvGrpSpPr/>
          <p:nvPr/>
        </p:nvGrpSpPr>
        <p:grpSpPr>
          <a:xfrm>
            <a:off x="6250925" y="4384302"/>
            <a:ext cx="738492" cy="905775"/>
            <a:chOff x="6250925" y="4384302"/>
            <a:chExt cx="738492" cy="905775"/>
          </a:xfrm>
        </p:grpSpPr>
        <p:pic>
          <p:nvPicPr>
            <p:cNvPr id="50" name="Picture 14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50000"/>
            <a:stretch/>
          </p:blipFill>
          <p:spPr bwMode="auto">
            <a:xfrm rot="10800000">
              <a:off x="6250925" y="4384302"/>
              <a:ext cx="738492" cy="305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147"/>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 b="50952"/>
            <a:stretch/>
          </p:blipFill>
          <p:spPr bwMode="auto">
            <a:xfrm rot="10800000">
              <a:off x="6250925" y="4690113"/>
              <a:ext cx="738492" cy="59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4577474" y="4384302"/>
            <a:ext cx="738492" cy="905775"/>
            <a:chOff x="4577474" y="4384302"/>
            <a:chExt cx="738492" cy="905775"/>
          </a:xfrm>
        </p:grpSpPr>
        <p:pic>
          <p:nvPicPr>
            <p:cNvPr id="53" name="Picture 14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50000"/>
            <a:stretch/>
          </p:blipFill>
          <p:spPr bwMode="auto">
            <a:xfrm rot="10800000">
              <a:off x="4577474" y="4384302"/>
              <a:ext cx="738492" cy="305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147"/>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 b="50952"/>
            <a:stretch/>
          </p:blipFill>
          <p:spPr bwMode="auto">
            <a:xfrm rot="10800000">
              <a:off x="4577474" y="4690113"/>
              <a:ext cx="738492" cy="59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170" name="Picture 146"/>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339739" y="3928481"/>
            <a:ext cx="969194" cy="753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1" name="Picture 147"/>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798042" y="2319423"/>
            <a:ext cx="738492" cy="122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3" name="Picture 147"/>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960113" y="2336380"/>
            <a:ext cx="738492" cy="122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 name="Picture 147"/>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095647" y="2336380"/>
            <a:ext cx="738492" cy="122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descr="C:\Users\dyparkinson\AppData\Local\Microsoft\Windows\Temporary Internet Files\Content.IE5\JEBH5HZG\MP900423140[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000" y="1472275"/>
            <a:ext cx="691022" cy="8515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383597" y="3151328"/>
            <a:ext cx="414445" cy="3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5" name="Rectangle 4"/>
          <p:cNvSpPr/>
          <p:nvPr/>
        </p:nvSpPr>
        <p:spPr>
          <a:xfrm>
            <a:off x="2163362" y="2855615"/>
            <a:ext cx="214609" cy="3219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pic>
        <p:nvPicPr>
          <p:cNvPr id="1034" name="Picture 10"/>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6"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19536" y="2184529"/>
            <a:ext cx="1502259" cy="656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85800" y="2209800"/>
            <a:ext cx="833735" cy="369332"/>
          </a:xfrm>
          <a:prstGeom prst="rect">
            <a:avLst/>
          </a:prstGeom>
          <a:noFill/>
        </p:spPr>
        <p:txBody>
          <a:bodyPr wrap="square" rtlCol="0">
            <a:spAutoFit/>
          </a:bodyPr>
          <a:lstStyle/>
          <a:p>
            <a:r>
              <a:rPr lang="en-US" dirty="0" smtClean="0">
                <a:solidFill>
                  <a:prstClr val="black"/>
                </a:solidFill>
              </a:rPr>
              <a:t>Users</a:t>
            </a:r>
            <a:endParaRPr lang="en-US" dirty="0">
              <a:solidFill>
                <a:prstClr val="black"/>
              </a:solidFill>
            </a:endParaRPr>
          </a:p>
        </p:txBody>
      </p:sp>
      <p:sp>
        <p:nvSpPr>
          <p:cNvPr id="17" name="TextBox 16"/>
          <p:cNvSpPr txBox="1"/>
          <p:nvPr/>
        </p:nvSpPr>
        <p:spPr>
          <a:xfrm>
            <a:off x="699204" y="5492745"/>
            <a:ext cx="1427933" cy="369332"/>
          </a:xfrm>
          <a:prstGeom prst="rect">
            <a:avLst/>
          </a:prstGeom>
          <a:noFill/>
        </p:spPr>
        <p:txBody>
          <a:bodyPr wrap="square" rtlCol="0">
            <a:spAutoFit/>
          </a:bodyPr>
          <a:lstStyle/>
          <a:p>
            <a:r>
              <a:rPr lang="en-US" dirty="0" smtClean="0">
                <a:solidFill>
                  <a:prstClr val="black"/>
                </a:solidFill>
              </a:rPr>
              <a:t>Publications</a:t>
            </a:r>
            <a:endParaRPr lang="en-US" dirty="0">
              <a:solidFill>
                <a:prstClr val="black"/>
              </a:solidFill>
            </a:endParaRPr>
          </a:p>
        </p:txBody>
      </p:sp>
      <p:sp>
        <p:nvSpPr>
          <p:cNvPr id="9" name="Pie 8"/>
          <p:cNvSpPr/>
          <p:nvPr/>
        </p:nvSpPr>
        <p:spPr>
          <a:xfrm rot="16200000">
            <a:off x="1996215" y="2928978"/>
            <a:ext cx="763511" cy="429218"/>
          </a:xfrm>
          <a:prstGeom prst="pie">
            <a:avLst>
              <a:gd name="adj1" fmla="val 10712987"/>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Arial"/>
            </a:endParaRPr>
          </a:p>
        </p:txBody>
      </p:sp>
      <p:sp>
        <p:nvSpPr>
          <p:cNvPr id="25" name="Pie 24"/>
          <p:cNvSpPr/>
          <p:nvPr/>
        </p:nvSpPr>
        <p:spPr>
          <a:xfrm rot="5400000">
            <a:off x="6607661" y="3139831"/>
            <a:ext cx="763512" cy="786506"/>
          </a:xfrm>
          <a:prstGeom prst="pie">
            <a:avLst>
              <a:gd name="adj1" fmla="val 10782454"/>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Arial"/>
            </a:endParaRPr>
          </a:p>
        </p:txBody>
      </p:sp>
      <p:sp>
        <p:nvSpPr>
          <p:cNvPr id="26" name="Pie 25"/>
          <p:cNvSpPr/>
          <p:nvPr/>
        </p:nvSpPr>
        <p:spPr>
          <a:xfrm rot="5400000" flipH="1">
            <a:off x="6589438" y="3853813"/>
            <a:ext cx="786209" cy="858434"/>
          </a:xfrm>
          <a:prstGeom prst="pie">
            <a:avLst>
              <a:gd name="adj1" fmla="val 10844307"/>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Arial"/>
            </a:endParaRPr>
          </a:p>
        </p:txBody>
      </p:sp>
      <p:sp>
        <p:nvSpPr>
          <p:cNvPr id="10" name="TextBox 9"/>
          <p:cNvSpPr txBox="1"/>
          <p:nvPr/>
        </p:nvSpPr>
        <p:spPr>
          <a:xfrm>
            <a:off x="1824336" y="2212331"/>
            <a:ext cx="1143000" cy="276999"/>
          </a:xfrm>
          <a:prstGeom prst="rect">
            <a:avLst/>
          </a:prstGeom>
          <a:noFill/>
        </p:spPr>
        <p:txBody>
          <a:bodyPr wrap="square" rtlCol="0">
            <a:spAutoFit/>
          </a:bodyPr>
          <a:lstStyle/>
          <a:p>
            <a:r>
              <a:rPr lang="en-US" sz="1200" dirty="0" smtClean="0">
                <a:solidFill>
                  <a:prstClr val="white"/>
                </a:solidFill>
              </a:rPr>
              <a:t>1. Allocation</a:t>
            </a:r>
            <a:endParaRPr lang="en-US" sz="1200" dirty="0">
              <a:solidFill>
                <a:prstClr val="white"/>
              </a:solidFill>
            </a:endParaRPr>
          </a:p>
        </p:txBody>
      </p:sp>
      <p:sp>
        <p:nvSpPr>
          <p:cNvPr id="12" name="TextBox 11"/>
          <p:cNvSpPr txBox="1"/>
          <p:nvPr/>
        </p:nvSpPr>
        <p:spPr>
          <a:xfrm>
            <a:off x="2834673" y="1981497"/>
            <a:ext cx="1259692" cy="276999"/>
          </a:xfrm>
          <a:prstGeom prst="rect">
            <a:avLst/>
          </a:prstGeom>
          <a:noFill/>
        </p:spPr>
        <p:txBody>
          <a:bodyPr wrap="square" rtlCol="0">
            <a:spAutoFit/>
          </a:bodyPr>
          <a:lstStyle/>
          <a:p>
            <a:r>
              <a:rPr lang="en-US" sz="1200" dirty="0" smtClean="0">
                <a:solidFill>
                  <a:prstClr val="black"/>
                </a:solidFill>
              </a:rPr>
              <a:t>2. </a:t>
            </a:r>
            <a:r>
              <a:rPr lang="en-US" sz="1200" dirty="0" err="1" smtClean="0">
                <a:solidFill>
                  <a:prstClr val="black"/>
                </a:solidFill>
              </a:rPr>
              <a:t>Endstation</a:t>
            </a:r>
            <a:endParaRPr lang="en-US" sz="1200" dirty="0">
              <a:solidFill>
                <a:prstClr val="black"/>
              </a:solidFill>
            </a:endParaRPr>
          </a:p>
        </p:txBody>
      </p:sp>
      <p:sp>
        <p:nvSpPr>
          <p:cNvPr id="37" name="TextBox 36"/>
          <p:cNvSpPr txBox="1"/>
          <p:nvPr/>
        </p:nvSpPr>
        <p:spPr>
          <a:xfrm>
            <a:off x="3960113" y="1982169"/>
            <a:ext cx="1088260" cy="276999"/>
          </a:xfrm>
          <a:prstGeom prst="rect">
            <a:avLst/>
          </a:prstGeom>
          <a:noFill/>
        </p:spPr>
        <p:txBody>
          <a:bodyPr wrap="square" rtlCol="0">
            <a:spAutoFit/>
          </a:bodyPr>
          <a:lstStyle/>
          <a:p>
            <a:r>
              <a:rPr lang="en-US" sz="1200" dirty="0" smtClean="0">
                <a:solidFill>
                  <a:prstClr val="black"/>
                </a:solidFill>
              </a:rPr>
              <a:t>3. Sample</a:t>
            </a:r>
            <a:endParaRPr lang="en-US" sz="1200" dirty="0">
              <a:solidFill>
                <a:prstClr val="black"/>
              </a:solidFill>
            </a:endParaRPr>
          </a:p>
        </p:txBody>
      </p:sp>
      <p:sp>
        <p:nvSpPr>
          <p:cNvPr id="38" name="TextBox 37"/>
          <p:cNvSpPr txBox="1"/>
          <p:nvPr/>
        </p:nvSpPr>
        <p:spPr>
          <a:xfrm>
            <a:off x="5048373" y="1889165"/>
            <a:ext cx="981265" cy="461665"/>
          </a:xfrm>
          <a:prstGeom prst="rect">
            <a:avLst/>
          </a:prstGeom>
          <a:noFill/>
        </p:spPr>
        <p:txBody>
          <a:bodyPr wrap="square" rtlCol="0">
            <a:spAutoFit/>
          </a:bodyPr>
          <a:lstStyle/>
          <a:p>
            <a:r>
              <a:rPr lang="en-US" sz="1200" dirty="0" smtClean="0">
                <a:solidFill>
                  <a:prstClr val="black"/>
                </a:solidFill>
              </a:rPr>
              <a:t>4. Control Software</a:t>
            </a:r>
            <a:endParaRPr lang="en-US" sz="1200" dirty="0">
              <a:solidFill>
                <a:prstClr val="black"/>
              </a:solidFill>
            </a:endParaRPr>
          </a:p>
        </p:txBody>
      </p:sp>
      <p:sp>
        <p:nvSpPr>
          <p:cNvPr id="39" name="TextBox 38"/>
          <p:cNvSpPr txBox="1"/>
          <p:nvPr/>
        </p:nvSpPr>
        <p:spPr>
          <a:xfrm>
            <a:off x="6223601" y="1889835"/>
            <a:ext cx="906502" cy="461665"/>
          </a:xfrm>
          <a:prstGeom prst="rect">
            <a:avLst/>
          </a:prstGeom>
          <a:noFill/>
        </p:spPr>
        <p:txBody>
          <a:bodyPr wrap="square" rtlCol="0">
            <a:spAutoFit/>
          </a:bodyPr>
          <a:lstStyle/>
          <a:p>
            <a:r>
              <a:rPr lang="en-US" sz="1200" dirty="0" smtClean="0">
                <a:solidFill>
                  <a:prstClr val="black"/>
                </a:solidFill>
              </a:rPr>
              <a:t>5. Data Collection</a:t>
            </a:r>
            <a:endParaRPr lang="en-US" sz="1200" dirty="0">
              <a:solidFill>
                <a:prstClr val="black"/>
              </a:solidFill>
            </a:endParaRPr>
          </a:p>
        </p:txBody>
      </p:sp>
      <p:sp>
        <p:nvSpPr>
          <p:cNvPr id="40" name="TextBox 39"/>
          <p:cNvSpPr txBox="1"/>
          <p:nvPr/>
        </p:nvSpPr>
        <p:spPr>
          <a:xfrm rot="5400000">
            <a:off x="7730640" y="3815569"/>
            <a:ext cx="1450655" cy="461665"/>
          </a:xfrm>
          <a:prstGeom prst="rect">
            <a:avLst/>
          </a:prstGeom>
          <a:noFill/>
        </p:spPr>
        <p:txBody>
          <a:bodyPr wrap="square" rtlCol="0">
            <a:spAutoFit/>
          </a:bodyPr>
          <a:lstStyle/>
          <a:p>
            <a:r>
              <a:rPr lang="en-US" sz="1200" dirty="0" smtClean="0">
                <a:solidFill>
                  <a:prstClr val="black"/>
                </a:solidFill>
              </a:rPr>
              <a:t>6. Data Transfer / Management</a:t>
            </a:r>
            <a:endParaRPr lang="en-US" sz="1200" dirty="0">
              <a:solidFill>
                <a:prstClr val="black"/>
              </a:solidFill>
            </a:endParaRPr>
          </a:p>
        </p:txBody>
      </p:sp>
      <p:sp>
        <p:nvSpPr>
          <p:cNvPr id="41" name="TextBox 40"/>
          <p:cNvSpPr txBox="1"/>
          <p:nvPr/>
        </p:nvSpPr>
        <p:spPr>
          <a:xfrm>
            <a:off x="6333848" y="5415371"/>
            <a:ext cx="934086" cy="461665"/>
          </a:xfrm>
          <a:prstGeom prst="rect">
            <a:avLst/>
          </a:prstGeom>
          <a:noFill/>
        </p:spPr>
        <p:txBody>
          <a:bodyPr wrap="square" rtlCol="0">
            <a:spAutoFit/>
          </a:bodyPr>
          <a:lstStyle/>
          <a:p>
            <a:r>
              <a:rPr lang="en-US" sz="1200" dirty="0" smtClean="0">
                <a:solidFill>
                  <a:prstClr val="black"/>
                </a:solidFill>
              </a:rPr>
              <a:t>7. Data Processing</a:t>
            </a:r>
            <a:endParaRPr lang="en-US" sz="1200" dirty="0">
              <a:solidFill>
                <a:prstClr val="black"/>
              </a:solidFill>
            </a:endParaRPr>
          </a:p>
        </p:txBody>
      </p:sp>
      <p:sp>
        <p:nvSpPr>
          <p:cNvPr id="44" name="TextBox 43"/>
          <p:cNvSpPr txBox="1"/>
          <p:nvPr/>
        </p:nvSpPr>
        <p:spPr>
          <a:xfrm>
            <a:off x="3111983" y="5489279"/>
            <a:ext cx="867224" cy="461665"/>
          </a:xfrm>
          <a:prstGeom prst="rect">
            <a:avLst/>
          </a:prstGeom>
          <a:noFill/>
        </p:spPr>
        <p:txBody>
          <a:bodyPr wrap="square" rtlCol="0">
            <a:spAutoFit/>
          </a:bodyPr>
          <a:lstStyle/>
          <a:p>
            <a:r>
              <a:rPr lang="en-US" sz="1200" dirty="0" smtClean="0">
                <a:solidFill>
                  <a:prstClr val="black"/>
                </a:solidFill>
              </a:rPr>
              <a:t>9. Write and edit</a:t>
            </a:r>
            <a:endParaRPr lang="en-US" sz="1200" dirty="0">
              <a:solidFill>
                <a:prstClr val="black"/>
              </a:solidFill>
            </a:endParaRPr>
          </a:p>
        </p:txBody>
      </p:sp>
      <p:sp>
        <p:nvSpPr>
          <p:cNvPr id="13" name="Documents"/>
          <p:cNvSpPr>
            <a:spLocks noEditPoints="1" noChangeArrowheads="1"/>
          </p:cNvSpPr>
          <p:nvPr/>
        </p:nvSpPr>
        <p:spPr bwMode="auto">
          <a:xfrm>
            <a:off x="1214736" y="4857931"/>
            <a:ext cx="396870" cy="531023"/>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0" name="Rectangle 189"/>
          <p:cNvSpPr/>
          <p:nvPr/>
        </p:nvSpPr>
        <p:spPr>
          <a:xfrm>
            <a:off x="3536534" y="3151888"/>
            <a:ext cx="414445" cy="3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191" name="Rectangle 190"/>
          <p:cNvSpPr/>
          <p:nvPr/>
        </p:nvSpPr>
        <p:spPr>
          <a:xfrm>
            <a:off x="4702769" y="3165163"/>
            <a:ext cx="414445" cy="3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192" name="Rectangle 191"/>
          <p:cNvSpPr/>
          <p:nvPr/>
        </p:nvSpPr>
        <p:spPr>
          <a:xfrm>
            <a:off x="5834139" y="3158093"/>
            <a:ext cx="414445" cy="3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193" name="Rectangle 192"/>
          <p:cNvSpPr/>
          <p:nvPr/>
        </p:nvSpPr>
        <p:spPr>
          <a:xfrm>
            <a:off x="5315966" y="4284337"/>
            <a:ext cx="928084" cy="3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194" name="Rectangle 193"/>
          <p:cNvSpPr/>
          <p:nvPr/>
        </p:nvSpPr>
        <p:spPr>
          <a:xfrm>
            <a:off x="3842360" y="4265602"/>
            <a:ext cx="735112" cy="3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195" name="Rectangle 194"/>
          <p:cNvSpPr/>
          <p:nvPr/>
        </p:nvSpPr>
        <p:spPr>
          <a:xfrm>
            <a:off x="2214590" y="4268401"/>
            <a:ext cx="884358" cy="3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1136" name="Title 1135"/>
          <p:cNvSpPr>
            <a:spLocks noGrp="1"/>
          </p:cNvSpPr>
          <p:nvPr>
            <p:ph type="title"/>
          </p:nvPr>
        </p:nvSpPr>
        <p:spPr/>
        <p:txBody>
          <a:bodyPr>
            <a:normAutofit/>
          </a:bodyPr>
          <a:lstStyle/>
          <a:p>
            <a:r>
              <a:rPr lang="en-US" dirty="0" smtClean="0"/>
              <a:t>User Workflow &amp; Bottleneck Identification</a:t>
            </a:r>
            <a:endParaRPr lang="en-US" dirty="0"/>
          </a:p>
        </p:txBody>
      </p:sp>
      <p:sp>
        <p:nvSpPr>
          <p:cNvPr id="1137" name="Circular Arrow 1136"/>
          <p:cNvSpPr/>
          <p:nvPr/>
        </p:nvSpPr>
        <p:spPr>
          <a:xfrm>
            <a:off x="1241433" y="1676401"/>
            <a:ext cx="885704" cy="1105048"/>
          </a:xfrm>
          <a:prstGeom prst="circularArrow">
            <a:avLst>
              <a:gd name="adj1" fmla="val 11857"/>
              <a:gd name="adj2" fmla="val 2137381"/>
              <a:gd name="adj3" fmla="val 19056932"/>
              <a:gd name="adj4" fmla="val 15402310"/>
              <a:gd name="adj5" fmla="val 198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Arial"/>
            </a:endParaRPr>
          </a:p>
        </p:txBody>
      </p:sp>
      <p:sp>
        <p:nvSpPr>
          <p:cNvPr id="59" name="TextBox 58"/>
          <p:cNvSpPr txBox="1"/>
          <p:nvPr/>
        </p:nvSpPr>
        <p:spPr>
          <a:xfrm>
            <a:off x="4224154" y="5388834"/>
            <a:ext cx="2109694" cy="646331"/>
          </a:xfrm>
          <a:prstGeom prst="rect">
            <a:avLst/>
          </a:prstGeom>
          <a:noFill/>
        </p:spPr>
        <p:txBody>
          <a:bodyPr wrap="square" rtlCol="0">
            <a:spAutoFit/>
          </a:bodyPr>
          <a:lstStyle/>
          <a:p>
            <a:r>
              <a:rPr lang="en-US" sz="1200" dirty="0" smtClean="0">
                <a:solidFill>
                  <a:prstClr val="black"/>
                </a:solidFill>
              </a:rPr>
              <a:t>8. Data Analysis / Info Extraction / Visualization / Simulation</a:t>
            </a:r>
            <a:endParaRPr lang="en-US" sz="1200" dirty="0">
              <a:solidFill>
                <a:prstClr val="black"/>
              </a:solidFill>
            </a:endParaRPr>
          </a:p>
        </p:txBody>
      </p:sp>
      <p:pic>
        <p:nvPicPr>
          <p:cNvPr id="45" name="Picture 44" descr="Screen Shot 2014-02-18 at 4.42.12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3071" y="284383"/>
            <a:ext cx="1297391" cy="884364"/>
          </a:xfrm>
          <a:prstGeom prst="rect">
            <a:avLst/>
          </a:prstGeom>
        </p:spPr>
      </p:pic>
      <p:sp>
        <p:nvSpPr>
          <p:cNvPr id="49"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44</a:t>
            </a:fld>
            <a:r>
              <a:rPr lang="en-US" sz="800" dirty="0">
                <a:solidFill>
                  <a:prstClr val="black"/>
                </a:solidFill>
                <a:latin typeface="Arial"/>
              </a:rPr>
              <a:t> – ESnet Science Engagement (</a:t>
            </a:r>
            <a:r>
              <a:rPr lang="en-US" sz="800" dirty="0">
                <a:solidFill>
                  <a:prstClr val="black"/>
                </a:solidFill>
                <a:latin typeface="Arial"/>
                <a:hlinkClick r:id="rId1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
        <p:nvSpPr>
          <p:cNvPr id="52" name="Oval 51"/>
          <p:cNvSpPr/>
          <p:nvPr/>
        </p:nvSpPr>
        <p:spPr>
          <a:xfrm>
            <a:off x="8107299" y="2933436"/>
            <a:ext cx="707985" cy="1897108"/>
          </a:xfrm>
          <a:prstGeom prst="ellipse">
            <a:avLst/>
          </a:prstGeom>
          <a:noFill/>
          <a:ln w="19050">
            <a:solidFill>
              <a:srgbClr val="008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6" name="Picture 55" descr="globus.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72622" y="2046397"/>
            <a:ext cx="1016906" cy="715434"/>
          </a:xfrm>
          <a:prstGeom prst="rect">
            <a:avLst/>
          </a:prstGeom>
        </p:spPr>
      </p:pic>
      <p:sp>
        <p:nvSpPr>
          <p:cNvPr id="57" name="Oval 56"/>
          <p:cNvSpPr/>
          <p:nvPr/>
        </p:nvSpPr>
        <p:spPr>
          <a:xfrm>
            <a:off x="3950979" y="5302217"/>
            <a:ext cx="3635200" cy="646331"/>
          </a:xfrm>
          <a:prstGeom prst="ellipse">
            <a:avLst/>
          </a:prstGeom>
          <a:noFill/>
          <a:ln w="19050">
            <a:solidFill>
              <a:srgbClr val="008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564403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079" y="42180"/>
            <a:ext cx="8229600" cy="1143000"/>
          </a:xfrm>
        </p:spPr>
        <p:txBody>
          <a:bodyPr>
            <a:normAutofit/>
          </a:bodyPr>
          <a:lstStyle/>
          <a:p>
            <a:r>
              <a:rPr lang="en-US" sz="4000" dirty="0" smtClean="0"/>
              <a:t>Workflow Overlay on Network</a:t>
            </a:r>
            <a:endParaRPr lang="en-US" sz="4000" dirty="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45</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pic>
        <p:nvPicPr>
          <p:cNvPr id="4" name="Content Placeholder 5" descr="Dula-Workflow-v5-original.pdf"/>
          <p:cNvPicPr>
            <a:picLocks noGrp="1" noChangeAspect="1"/>
          </p:cNvPicPr>
          <p:nvPr>
            <p:ph idx="1"/>
          </p:nvPr>
        </p:nvPicPr>
        <p:blipFill rotWithShape="1">
          <a:blip r:embed="rId3">
            <a:extLst>
              <a:ext uri="{28A0092B-C50C-407E-A947-70E740481C1C}">
                <a14:useLocalDpi xmlns:a14="http://schemas.microsoft.com/office/drawing/2010/main" val="0"/>
              </a:ext>
            </a:extLst>
          </a:blip>
          <a:srcRect t="10498" b="1452"/>
          <a:stretch/>
        </p:blipFill>
        <p:spPr>
          <a:xfrm>
            <a:off x="457200" y="1448830"/>
            <a:ext cx="8229600" cy="5601369"/>
          </a:xfrm>
        </p:spPr>
      </p:pic>
      <p:sp>
        <p:nvSpPr>
          <p:cNvPr id="3" name="TextBox 2"/>
          <p:cNvSpPr txBox="1"/>
          <p:nvPr/>
        </p:nvSpPr>
        <p:spPr>
          <a:xfrm>
            <a:off x="4636994" y="2718444"/>
            <a:ext cx="418604" cy="400110"/>
          </a:xfrm>
          <a:prstGeom prst="rect">
            <a:avLst/>
          </a:prstGeom>
          <a:noFill/>
        </p:spPr>
        <p:txBody>
          <a:bodyPr wrap="none" rtlCol="0">
            <a:spAutoFit/>
          </a:bodyPr>
          <a:lstStyle/>
          <a:p>
            <a:pPr>
              <a:spcBef>
                <a:spcPts val="880"/>
              </a:spcBef>
              <a:buClr>
                <a:schemeClr val="accent1"/>
              </a:buClr>
            </a:pPr>
            <a:r>
              <a:rPr lang="en-US" sz="2000" b="1" dirty="0" smtClean="0">
                <a:solidFill>
                  <a:srgbClr val="FF0000"/>
                </a:solidFill>
              </a:rPr>
              <a:t>#3</a:t>
            </a:r>
          </a:p>
        </p:txBody>
      </p:sp>
      <p:sp>
        <p:nvSpPr>
          <p:cNvPr id="6" name="TextBox 5"/>
          <p:cNvSpPr txBox="1"/>
          <p:nvPr/>
        </p:nvSpPr>
        <p:spPr>
          <a:xfrm>
            <a:off x="3255095" y="3118554"/>
            <a:ext cx="418604" cy="400110"/>
          </a:xfrm>
          <a:prstGeom prst="rect">
            <a:avLst/>
          </a:prstGeom>
          <a:noFill/>
        </p:spPr>
        <p:txBody>
          <a:bodyPr wrap="none" rtlCol="0">
            <a:spAutoFit/>
          </a:bodyPr>
          <a:lstStyle/>
          <a:p>
            <a:pPr>
              <a:spcBef>
                <a:spcPts val="880"/>
              </a:spcBef>
              <a:buClr>
                <a:schemeClr val="accent1"/>
              </a:buClr>
            </a:pPr>
            <a:r>
              <a:rPr lang="en-US" sz="2000" b="1" dirty="0" smtClean="0">
                <a:solidFill>
                  <a:srgbClr val="FF0000"/>
                </a:solidFill>
              </a:rPr>
              <a:t>#1</a:t>
            </a:r>
          </a:p>
        </p:txBody>
      </p:sp>
      <p:sp>
        <p:nvSpPr>
          <p:cNvPr id="7" name="TextBox 6"/>
          <p:cNvSpPr txBox="1"/>
          <p:nvPr/>
        </p:nvSpPr>
        <p:spPr>
          <a:xfrm>
            <a:off x="5121826" y="4884171"/>
            <a:ext cx="418604" cy="400110"/>
          </a:xfrm>
          <a:prstGeom prst="rect">
            <a:avLst/>
          </a:prstGeom>
          <a:noFill/>
        </p:spPr>
        <p:txBody>
          <a:bodyPr wrap="none" rtlCol="0">
            <a:spAutoFit/>
          </a:bodyPr>
          <a:lstStyle/>
          <a:p>
            <a:pPr>
              <a:spcBef>
                <a:spcPts val="880"/>
              </a:spcBef>
              <a:buClr>
                <a:schemeClr val="accent1"/>
              </a:buClr>
            </a:pPr>
            <a:r>
              <a:rPr lang="en-US" sz="2000" b="1" dirty="0" smtClean="0">
                <a:solidFill>
                  <a:srgbClr val="FF0000"/>
                </a:solidFill>
              </a:rPr>
              <a:t>#2</a:t>
            </a:r>
          </a:p>
        </p:txBody>
      </p:sp>
    </p:spTree>
    <p:extLst>
      <p:ext uri="{BB962C8B-B14F-4D97-AF65-F5344CB8AC3E}">
        <p14:creationId xmlns:p14="http://schemas.microsoft.com/office/powerpoint/2010/main" val="46333280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079" y="42180"/>
            <a:ext cx="8229600" cy="1143000"/>
          </a:xfrm>
        </p:spPr>
        <p:txBody>
          <a:bodyPr>
            <a:normAutofit/>
          </a:bodyPr>
          <a:lstStyle/>
          <a:p>
            <a:r>
              <a:rPr lang="en-US" sz="4000" dirty="0" smtClean="0"/>
              <a:t>Modified Workflow &amp; Network</a:t>
            </a:r>
            <a:endParaRPr lang="en-US" sz="4000" dirty="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46</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pic>
        <p:nvPicPr>
          <p:cNvPr id="8" name="Content Placeholder 10" descr="Dula-Workflow-v4-improved.pdf"/>
          <p:cNvPicPr>
            <a:picLocks noGrp="1" noChangeAspect="1"/>
          </p:cNvPicPr>
          <p:nvPr>
            <p:ph idx="1"/>
          </p:nvPr>
        </p:nvPicPr>
        <p:blipFill rotWithShape="1">
          <a:blip r:embed="rId3">
            <a:extLst>
              <a:ext uri="{28A0092B-C50C-407E-A947-70E740481C1C}">
                <a14:useLocalDpi xmlns:a14="http://schemas.microsoft.com/office/drawing/2010/main" val="0"/>
              </a:ext>
            </a:extLst>
          </a:blip>
          <a:srcRect t="6497" b="5840"/>
          <a:stretch/>
        </p:blipFill>
        <p:spPr>
          <a:xfrm>
            <a:off x="457200" y="1281295"/>
            <a:ext cx="8229600" cy="5576705"/>
          </a:xfrm>
        </p:spPr>
      </p:pic>
      <p:sp>
        <p:nvSpPr>
          <p:cNvPr id="6" name="TextBox 5"/>
          <p:cNvSpPr txBox="1"/>
          <p:nvPr/>
        </p:nvSpPr>
        <p:spPr>
          <a:xfrm>
            <a:off x="5446765" y="2881214"/>
            <a:ext cx="418604" cy="400110"/>
          </a:xfrm>
          <a:prstGeom prst="rect">
            <a:avLst/>
          </a:prstGeom>
          <a:noFill/>
        </p:spPr>
        <p:txBody>
          <a:bodyPr wrap="none" rtlCol="0">
            <a:spAutoFit/>
          </a:bodyPr>
          <a:lstStyle/>
          <a:p>
            <a:pPr>
              <a:spcBef>
                <a:spcPts val="880"/>
              </a:spcBef>
              <a:buClr>
                <a:schemeClr val="accent1"/>
              </a:buClr>
            </a:pPr>
            <a:r>
              <a:rPr lang="en-US" sz="2000" b="1" dirty="0" smtClean="0">
                <a:solidFill>
                  <a:srgbClr val="FF0000"/>
                </a:solidFill>
              </a:rPr>
              <a:t>#1</a:t>
            </a:r>
          </a:p>
        </p:txBody>
      </p:sp>
      <p:sp>
        <p:nvSpPr>
          <p:cNvPr id="7" name="TextBox 6"/>
          <p:cNvSpPr txBox="1"/>
          <p:nvPr/>
        </p:nvSpPr>
        <p:spPr>
          <a:xfrm>
            <a:off x="5540527" y="2080031"/>
            <a:ext cx="418604" cy="400110"/>
          </a:xfrm>
          <a:prstGeom prst="rect">
            <a:avLst/>
          </a:prstGeom>
          <a:noFill/>
        </p:spPr>
        <p:txBody>
          <a:bodyPr wrap="none" rtlCol="0">
            <a:spAutoFit/>
          </a:bodyPr>
          <a:lstStyle/>
          <a:p>
            <a:pPr>
              <a:spcBef>
                <a:spcPts val="880"/>
              </a:spcBef>
              <a:buClr>
                <a:schemeClr val="accent1"/>
              </a:buClr>
            </a:pPr>
            <a:r>
              <a:rPr lang="en-US" sz="2000" b="1" dirty="0" smtClean="0">
                <a:solidFill>
                  <a:srgbClr val="FF0000"/>
                </a:solidFill>
              </a:rPr>
              <a:t>#2</a:t>
            </a:r>
          </a:p>
        </p:txBody>
      </p:sp>
      <p:sp>
        <p:nvSpPr>
          <p:cNvPr id="9" name="TextBox 8"/>
          <p:cNvSpPr txBox="1"/>
          <p:nvPr/>
        </p:nvSpPr>
        <p:spPr>
          <a:xfrm>
            <a:off x="4781901" y="1048720"/>
            <a:ext cx="418604" cy="400110"/>
          </a:xfrm>
          <a:prstGeom prst="rect">
            <a:avLst/>
          </a:prstGeom>
          <a:noFill/>
        </p:spPr>
        <p:txBody>
          <a:bodyPr wrap="none" rtlCol="0">
            <a:spAutoFit/>
          </a:bodyPr>
          <a:lstStyle/>
          <a:p>
            <a:pPr>
              <a:spcBef>
                <a:spcPts val="880"/>
              </a:spcBef>
              <a:buClr>
                <a:schemeClr val="accent1"/>
              </a:buClr>
            </a:pPr>
            <a:r>
              <a:rPr lang="en-US" sz="2000" b="1" dirty="0" smtClean="0">
                <a:solidFill>
                  <a:srgbClr val="FF0000"/>
                </a:solidFill>
              </a:rPr>
              <a:t>#3</a:t>
            </a:r>
          </a:p>
        </p:txBody>
      </p:sp>
      <p:sp>
        <p:nvSpPr>
          <p:cNvPr id="10" name="TextBox 9"/>
          <p:cNvSpPr txBox="1"/>
          <p:nvPr/>
        </p:nvSpPr>
        <p:spPr>
          <a:xfrm>
            <a:off x="7389180" y="1993780"/>
            <a:ext cx="418604" cy="400110"/>
          </a:xfrm>
          <a:prstGeom prst="rect">
            <a:avLst/>
          </a:prstGeom>
          <a:noFill/>
        </p:spPr>
        <p:txBody>
          <a:bodyPr wrap="none" rtlCol="0">
            <a:spAutoFit/>
          </a:bodyPr>
          <a:lstStyle/>
          <a:p>
            <a:pPr>
              <a:spcBef>
                <a:spcPts val="880"/>
              </a:spcBef>
              <a:buClr>
                <a:schemeClr val="accent1"/>
              </a:buClr>
            </a:pPr>
            <a:r>
              <a:rPr lang="en-US" sz="2000" b="1" dirty="0" smtClean="0">
                <a:solidFill>
                  <a:srgbClr val="FF0000"/>
                </a:solidFill>
              </a:rPr>
              <a:t>#3</a:t>
            </a:r>
          </a:p>
        </p:txBody>
      </p:sp>
    </p:spTree>
    <p:extLst>
      <p:ext uri="{BB962C8B-B14F-4D97-AF65-F5344CB8AC3E}">
        <p14:creationId xmlns:p14="http://schemas.microsoft.com/office/powerpoint/2010/main" val="69632306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ersc-lcl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43274" y="1871112"/>
            <a:ext cx="6212009" cy="4103691"/>
          </a:xfrm>
          <a:prstGeom prst="rect">
            <a:avLst/>
          </a:prstGeom>
        </p:spPr>
      </p:pic>
      <p:sp>
        <p:nvSpPr>
          <p:cNvPr id="2" name="Title 1"/>
          <p:cNvSpPr>
            <a:spLocks noGrp="1"/>
          </p:cNvSpPr>
          <p:nvPr>
            <p:ph type="title"/>
          </p:nvPr>
        </p:nvSpPr>
        <p:spPr>
          <a:xfrm>
            <a:off x="111125" y="146521"/>
            <a:ext cx="9143999" cy="1417638"/>
          </a:xfrm>
        </p:spPr>
        <p:txBody>
          <a:bodyPr>
            <a:noAutofit/>
          </a:bodyPr>
          <a:lstStyle/>
          <a:p>
            <a:r>
              <a:rPr lang="en-US" dirty="0" smtClean="0"/>
              <a:t>Experimental Facility to Computing Facility over ESnet</a:t>
            </a:r>
            <a:endParaRPr lang="en-US" dirty="0"/>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47</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230659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229600" cy="1143000"/>
          </a:xfrm>
        </p:spPr>
        <p:txBody>
          <a:bodyPr>
            <a:normAutofit/>
          </a:bodyPr>
          <a:lstStyle/>
          <a:p>
            <a:r>
              <a:rPr lang="en-US" dirty="0" smtClean="0"/>
              <a:t>Training/Education</a:t>
            </a:r>
            <a:endParaRPr lang="en-US" dirty="0"/>
          </a:p>
        </p:txBody>
      </p:sp>
      <p:sp>
        <p:nvSpPr>
          <p:cNvPr id="3" name="Content Placeholder 2"/>
          <p:cNvSpPr>
            <a:spLocks noGrp="1"/>
          </p:cNvSpPr>
          <p:nvPr>
            <p:ph idx="1"/>
          </p:nvPr>
        </p:nvSpPr>
        <p:spPr>
          <a:xfrm>
            <a:off x="457199" y="1201738"/>
            <a:ext cx="8229600" cy="2684852"/>
          </a:xfrm>
        </p:spPr>
        <p:txBody>
          <a:bodyPr>
            <a:normAutofit fontScale="92500" lnSpcReduction="10000"/>
          </a:bodyPr>
          <a:lstStyle/>
          <a:p>
            <a:pPr>
              <a:spcBef>
                <a:spcPts val="0"/>
              </a:spcBef>
            </a:pPr>
            <a:r>
              <a:rPr lang="en-US" sz="2800" dirty="0" smtClean="0"/>
              <a:t>OIN = Operating Innovative Workshops</a:t>
            </a:r>
          </a:p>
          <a:p>
            <a:pPr lvl="1">
              <a:spcBef>
                <a:spcPts val="0"/>
              </a:spcBef>
            </a:pPr>
            <a:r>
              <a:rPr lang="en-US" sz="2600" dirty="0" smtClean="0">
                <a:hlinkClick r:id="rId3"/>
              </a:rPr>
              <a:t>http://oinworkshop.com</a:t>
            </a:r>
            <a:endParaRPr lang="en-US" sz="2600" dirty="0" smtClean="0"/>
          </a:p>
          <a:p>
            <a:pPr>
              <a:spcBef>
                <a:spcPts val="0"/>
              </a:spcBef>
            </a:pPr>
            <a:r>
              <a:rPr lang="en-US" sz="2800" dirty="0" smtClean="0"/>
              <a:t>Joint partnership between ESnet, Indiana University and Internet2</a:t>
            </a:r>
          </a:p>
          <a:p>
            <a:pPr>
              <a:spcBef>
                <a:spcPts val="0"/>
              </a:spcBef>
            </a:pPr>
            <a:r>
              <a:rPr lang="en-US" sz="2800" dirty="0" smtClean="0"/>
              <a:t>Training in the technology that matters</a:t>
            </a:r>
          </a:p>
          <a:p>
            <a:pPr lvl="1">
              <a:spcBef>
                <a:spcPts val="0"/>
              </a:spcBef>
            </a:pPr>
            <a:r>
              <a:rPr lang="en-US" sz="2600" dirty="0" smtClean="0"/>
              <a:t>Science DMZ (</a:t>
            </a:r>
            <a:r>
              <a:rPr lang="en-US" sz="2600" dirty="0" err="1" smtClean="0"/>
              <a:t>perfSONAR</a:t>
            </a:r>
            <a:r>
              <a:rPr lang="en-US" sz="2600" dirty="0" smtClean="0"/>
              <a:t>, DTNs, Architecture, Security)</a:t>
            </a:r>
          </a:p>
          <a:p>
            <a:pPr lvl="1">
              <a:spcBef>
                <a:spcPts val="0"/>
              </a:spcBef>
            </a:pPr>
            <a:r>
              <a:rPr lang="en-US" sz="2600" dirty="0" smtClean="0"/>
              <a:t>SDN (Installation, Configuration, Use Cases)</a:t>
            </a:r>
            <a:endParaRPr lang="en-US" sz="2600" dirty="0"/>
          </a:p>
          <a:p>
            <a:pPr lvl="1">
              <a:spcBef>
                <a:spcPts val="0"/>
              </a:spcBef>
            </a:pPr>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48</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pic>
        <p:nvPicPr>
          <p:cNvPr id="4" name="Picture 3" descr="Screen Shot 2015-02-04 at 10.54.5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5375" y="180883"/>
            <a:ext cx="4257681" cy="1106088"/>
          </a:xfrm>
          <a:prstGeom prst="rect">
            <a:avLst/>
          </a:prstGeom>
        </p:spPr>
      </p:pic>
      <p:pic>
        <p:nvPicPr>
          <p:cNvPr id="6" name="Picture 5" descr="oing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3086" y="3704029"/>
            <a:ext cx="4440199" cy="2909531"/>
          </a:xfrm>
          <a:prstGeom prst="rect">
            <a:avLst/>
          </a:prstGeom>
        </p:spPr>
      </p:pic>
    </p:spTree>
    <p:extLst>
      <p:ext uri="{BB962C8B-B14F-4D97-AF65-F5344CB8AC3E}">
        <p14:creationId xmlns:p14="http://schemas.microsoft.com/office/powerpoint/2010/main" val="192752332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229600" cy="1143000"/>
          </a:xfrm>
        </p:spPr>
        <p:txBody>
          <a:bodyPr>
            <a:normAutofit/>
          </a:bodyPr>
          <a:lstStyle/>
          <a:p>
            <a:r>
              <a:rPr lang="en-US" dirty="0" smtClean="0"/>
              <a:t>Additional Information</a:t>
            </a:r>
            <a:endParaRPr lang="en-US" dirty="0"/>
          </a:p>
        </p:txBody>
      </p:sp>
      <p:sp>
        <p:nvSpPr>
          <p:cNvPr id="3" name="Content Placeholder 2"/>
          <p:cNvSpPr>
            <a:spLocks noGrp="1"/>
          </p:cNvSpPr>
          <p:nvPr>
            <p:ph idx="1"/>
          </p:nvPr>
        </p:nvSpPr>
        <p:spPr>
          <a:xfrm>
            <a:off x="457199" y="1426124"/>
            <a:ext cx="8229600" cy="1966120"/>
          </a:xfrm>
        </p:spPr>
        <p:txBody>
          <a:bodyPr>
            <a:normAutofit fontScale="92500"/>
          </a:bodyPr>
          <a:lstStyle/>
          <a:p>
            <a:pPr>
              <a:spcBef>
                <a:spcPts val="0"/>
              </a:spcBef>
            </a:pPr>
            <a:r>
              <a:rPr lang="en-US" sz="2600" dirty="0" smtClean="0"/>
              <a:t>The goal of the OIN series is to remove the mystery from technology</a:t>
            </a:r>
          </a:p>
          <a:p>
            <a:pPr>
              <a:spcBef>
                <a:spcPts val="0"/>
              </a:spcBef>
            </a:pPr>
            <a:r>
              <a:rPr lang="en-US" sz="2600" dirty="0" smtClean="0"/>
              <a:t>Anyone can host (you don’t have to be a CC-IIE/NIE/DNI award winner)</a:t>
            </a:r>
          </a:p>
          <a:p>
            <a:pPr lvl="1">
              <a:spcBef>
                <a:spcPts val="0"/>
              </a:spcBef>
            </a:pPr>
            <a:r>
              <a:rPr lang="en-US" sz="2400" dirty="0"/>
              <a:t>2015 is nearly full (Pittsburgh, Kansas City, Clemson, St. Louis, Texas) – catch me after if there is a need for a region not listed above </a:t>
            </a:r>
            <a:endParaRPr lang="en-US" dirty="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49</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pic>
        <p:nvPicPr>
          <p:cNvPr id="4" name="Picture 3" descr="Screen Shot 2015-02-04 at 10.54.5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5375" y="180883"/>
            <a:ext cx="4257681" cy="1106088"/>
          </a:xfrm>
          <a:prstGeom prst="rect">
            <a:avLst/>
          </a:prstGeom>
        </p:spPr>
      </p:pic>
      <p:pic>
        <p:nvPicPr>
          <p:cNvPr id="6" name="Picture 5" descr="IMG_142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202" y="3392244"/>
            <a:ext cx="2553906" cy="3403878"/>
          </a:xfrm>
          <a:prstGeom prst="rect">
            <a:avLst/>
          </a:prstGeom>
        </p:spPr>
      </p:pic>
      <p:sp>
        <p:nvSpPr>
          <p:cNvPr id="7" name="Content Placeholder 2"/>
          <p:cNvSpPr txBox="1">
            <a:spLocks/>
          </p:cNvSpPr>
          <p:nvPr/>
        </p:nvSpPr>
        <p:spPr bwMode="auto">
          <a:xfrm>
            <a:off x="2789107" y="3392244"/>
            <a:ext cx="5897691" cy="295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fontScale="92500"/>
          </a:bodyPr>
          <a:lstStyle>
            <a:lvl1pPr marL="228600" indent="-228600" algn="l" defTabSz="457200" rtl="0" eaLnBrk="0" fontAlgn="base" hangingPunct="0">
              <a:spcBef>
                <a:spcPts val="875"/>
              </a:spcBef>
              <a:spcAft>
                <a:spcPct val="0"/>
              </a:spcAft>
              <a:buClr>
                <a:schemeClr val="accent1"/>
              </a:buClr>
              <a:buFont typeface="Arial" charset="0"/>
              <a:buChar char="•"/>
              <a:defRPr sz="2000" kern="1200">
                <a:solidFill>
                  <a:schemeClr val="tx1"/>
                </a:solidFill>
                <a:latin typeface="+mn-lt"/>
                <a:ea typeface="ＭＳ Ｐゴシック" charset="0"/>
                <a:cs typeface="ＭＳ Ｐゴシック" charset="0"/>
              </a:defRPr>
            </a:lvl1pPr>
            <a:lvl2pPr marL="458788" indent="-228600" algn="l" defTabSz="457200" rtl="0" eaLnBrk="0" fontAlgn="base" hangingPunct="0">
              <a:spcBef>
                <a:spcPct val="20000"/>
              </a:spcBef>
              <a:spcAft>
                <a:spcPct val="0"/>
              </a:spcAft>
              <a:buClr>
                <a:schemeClr val="bg2"/>
              </a:buClr>
              <a:buSzPct val="85000"/>
              <a:buFont typeface="Arial" charset="0"/>
              <a:buChar char="–"/>
              <a:defRPr kern="1200">
                <a:solidFill>
                  <a:schemeClr val="tx1"/>
                </a:solidFill>
                <a:latin typeface="+mn-lt"/>
                <a:ea typeface="ＭＳ Ｐゴシック" charset="0"/>
                <a:cs typeface="+mn-cs"/>
              </a:defRPr>
            </a:lvl2pPr>
            <a:lvl3pPr marL="688975" indent="-230188" algn="l" defTabSz="457200" rtl="0" eaLnBrk="0" fontAlgn="base" hangingPunct="0">
              <a:spcBef>
                <a:spcPct val="20000"/>
              </a:spcBef>
              <a:spcAft>
                <a:spcPct val="0"/>
              </a:spcAft>
              <a:buClr>
                <a:schemeClr val="bg2"/>
              </a:buClr>
              <a:buFont typeface="Arial" charset="0"/>
              <a:buChar char="•"/>
              <a:defRPr sz="1600" kern="1200">
                <a:solidFill>
                  <a:schemeClr val="tx1"/>
                </a:solidFill>
                <a:latin typeface="+mn-lt"/>
                <a:ea typeface="ＭＳ Ｐゴシック" charset="0"/>
                <a:cs typeface="+mn-cs"/>
              </a:defRPr>
            </a:lvl3pPr>
            <a:lvl4pPr marL="9144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4pPr>
            <a:lvl5pPr marL="11430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2400" dirty="0" smtClean="0"/>
              <a:t>Webinars can be done upon request</a:t>
            </a:r>
          </a:p>
          <a:p>
            <a:pPr>
              <a:spcBef>
                <a:spcPts val="0"/>
              </a:spcBef>
            </a:pPr>
            <a:r>
              <a:rPr lang="en-US" sz="2400" dirty="0" smtClean="0"/>
              <a:t>Open Source Learning:</a:t>
            </a:r>
          </a:p>
          <a:p>
            <a:pPr lvl="1">
              <a:spcBef>
                <a:spcPts val="0"/>
              </a:spcBef>
            </a:pPr>
            <a:r>
              <a:rPr lang="en-US" sz="2200" dirty="0" smtClean="0"/>
              <a:t>The materials are available if you want to use them</a:t>
            </a:r>
          </a:p>
          <a:p>
            <a:pPr>
              <a:spcBef>
                <a:spcPts val="0"/>
              </a:spcBef>
            </a:pPr>
            <a:r>
              <a:rPr lang="en-US" sz="2400" dirty="0" smtClean="0"/>
              <a:t>We are looking to regional networks to help us reach the people that need it.  </a:t>
            </a:r>
            <a:endParaRPr lang="en-US" sz="2400" dirty="0"/>
          </a:p>
          <a:p>
            <a:pPr>
              <a:spcBef>
                <a:spcPts val="0"/>
              </a:spcBef>
            </a:pPr>
            <a:endParaRPr lang="en-US" sz="2400" dirty="0"/>
          </a:p>
          <a:p>
            <a:pPr>
              <a:spcBef>
                <a:spcPts val="0"/>
              </a:spcBef>
            </a:pPr>
            <a:r>
              <a:rPr lang="en-US" sz="2400" b="1" i="1" dirty="0"/>
              <a:t>Bottom line</a:t>
            </a:r>
            <a:r>
              <a:rPr lang="en-US" sz="2400" dirty="0"/>
              <a:t>: the only way to clean up networks is to get people trained.  Send your engineers please. </a:t>
            </a:r>
            <a:endParaRPr lang="en-US" sz="2400" dirty="0" smtClean="0"/>
          </a:p>
          <a:p>
            <a:pPr lvl="1">
              <a:spcBef>
                <a:spcPts val="0"/>
              </a:spcBef>
            </a:pPr>
            <a:endParaRPr lang="en-US" dirty="0" smtClean="0"/>
          </a:p>
        </p:txBody>
      </p:sp>
    </p:spTree>
    <p:extLst>
      <p:ext uri="{BB962C8B-B14F-4D97-AF65-F5344CB8AC3E}">
        <p14:creationId xmlns:p14="http://schemas.microsoft.com/office/powerpoint/2010/main" val="139470125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56000" y="3031067"/>
            <a:ext cx="184666" cy="369332"/>
          </a:xfrm>
          <a:prstGeom prst="rect">
            <a:avLst/>
          </a:prstGeom>
          <a:noFill/>
        </p:spPr>
        <p:txBody>
          <a:bodyPr wrap="none" rtlCol="0">
            <a:spAutoFit/>
          </a:bodyPr>
          <a:lstStyle/>
          <a:p>
            <a:endParaRPr lang="en-US" dirty="0">
              <a:solidFill>
                <a:prstClr val="black"/>
              </a:solidFill>
            </a:endParaRPr>
          </a:p>
        </p:txBody>
      </p:sp>
      <p:pic>
        <p:nvPicPr>
          <p:cNvPr id="5" name="Picture 4" descr="Kstar-hyung_Kim_NFRI_Korea.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 y="1200895"/>
            <a:ext cx="1837607" cy="1225837"/>
          </a:xfrm>
          <a:prstGeom prst="rect">
            <a:avLst/>
          </a:prstGeom>
        </p:spPr>
      </p:pic>
      <p:sp>
        <p:nvSpPr>
          <p:cNvPr id="2" name="TextBox 1"/>
          <p:cNvSpPr txBox="1"/>
          <p:nvPr/>
        </p:nvSpPr>
        <p:spPr>
          <a:xfrm>
            <a:off x="2108200" y="2057400"/>
            <a:ext cx="184666" cy="369332"/>
          </a:xfrm>
          <a:prstGeom prst="rect">
            <a:avLst/>
          </a:prstGeom>
          <a:noFill/>
        </p:spPr>
        <p:txBody>
          <a:bodyPr wrap="none" rtlCol="0">
            <a:spAutoFit/>
          </a:bodyPr>
          <a:lstStyle/>
          <a:p>
            <a:endParaRPr lang="en-US" dirty="0">
              <a:solidFill>
                <a:prstClr val="black"/>
              </a:solidFill>
            </a:endParaRPr>
          </a:p>
        </p:txBody>
      </p:sp>
      <p:pic>
        <p:nvPicPr>
          <p:cNvPr id="7" name="Picture 4" descr="G:\Capital Projects\Project Management\Martinez\CRT\Drawings and Renderings\Renderings\2012\CRT Southwest View 120404.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9465" y="4513819"/>
            <a:ext cx="1618850" cy="1079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ns.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62779" y="3932006"/>
            <a:ext cx="1914391" cy="1366078"/>
          </a:xfrm>
          <a:prstGeom prst="rect">
            <a:avLst/>
          </a:prstGeom>
        </p:spPr>
      </p:pic>
      <p:pic>
        <p:nvPicPr>
          <p:cNvPr id="9" name="Picture 8" descr="3365376865_53bc10afaa_o.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02330" y="811335"/>
            <a:ext cx="1770684" cy="1328013"/>
          </a:xfrm>
          <a:prstGeom prst="rect">
            <a:avLst/>
          </a:prstGeom>
        </p:spPr>
      </p:pic>
      <p:pic>
        <p:nvPicPr>
          <p:cNvPr id="12" name="Picture 11" descr="3252736045_152f04dbb4_b.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81679" y="4365914"/>
            <a:ext cx="1530369" cy="1223996"/>
          </a:xfrm>
          <a:prstGeom prst="rect">
            <a:avLst/>
          </a:prstGeom>
        </p:spPr>
      </p:pic>
      <p:sp>
        <p:nvSpPr>
          <p:cNvPr id="15" name="Title 14"/>
          <p:cNvSpPr>
            <a:spLocks noGrp="1"/>
          </p:cNvSpPr>
          <p:nvPr>
            <p:ph type="title"/>
          </p:nvPr>
        </p:nvSpPr>
        <p:spPr>
          <a:xfrm>
            <a:off x="457200" y="274638"/>
            <a:ext cx="8381132" cy="1143000"/>
          </a:xfrm>
        </p:spPr>
        <p:txBody>
          <a:bodyPr/>
          <a:lstStyle/>
          <a:p>
            <a:r>
              <a:rPr lang="en-US" dirty="0">
                <a:solidFill>
                  <a:prstClr val="black"/>
                </a:solidFill>
                <a:latin typeface="Arial"/>
              </a:rPr>
              <a:t>Network as </a:t>
            </a:r>
            <a:r>
              <a:rPr lang="en-US" strike="sngStrike" dirty="0">
                <a:solidFill>
                  <a:prstClr val="black"/>
                </a:solidFill>
                <a:latin typeface="Arial"/>
              </a:rPr>
              <a:t>Infrastructure</a:t>
            </a:r>
            <a:r>
              <a:rPr lang="en-US" dirty="0">
                <a:solidFill>
                  <a:prstClr val="black"/>
                </a:solidFill>
                <a:latin typeface="Arial"/>
              </a:rPr>
              <a:t> </a:t>
            </a:r>
            <a:r>
              <a:rPr lang="en-US" i="1" dirty="0">
                <a:solidFill>
                  <a:prstClr val="black"/>
                </a:solidFill>
                <a:latin typeface="Arial"/>
              </a:rPr>
              <a:t>Instrument</a:t>
            </a:r>
            <a:br>
              <a:rPr lang="en-US" i="1" dirty="0">
                <a:solidFill>
                  <a:prstClr val="black"/>
                </a:solidFill>
                <a:latin typeface="Arial"/>
              </a:rPr>
            </a:br>
            <a:endParaRPr lang="en-US" dirty="0"/>
          </a:p>
        </p:txBody>
      </p:sp>
      <p:sp>
        <p:nvSpPr>
          <p:cNvPr id="13" name="Rectangle 12"/>
          <p:cNvSpPr/>
          <p:nvPr/>
        </p:nvSpPr>
        <p:spPr>
          <a:xfrm>
            <a:off x="305997" y="5745173"/>
            <a:ext cx="7009890" cy="646331"/>
          </a:xfrm>
          <a:prstGeom prst="rect">
            <a:avLst/>
          </a:prstGeom>
        </p:spPr>
        <p:txBody>
          <a:bodyPr wrap="square">
            <a:spAutoFit/>
          </a:bodyPr>
          <a:lstStyle/>
          <a:p>
            <a:pPr marL="456538" lvl="2" indent="0">
              <a:buNone/>
            </a:pPr>
            <a:r>
              <a:rPr lang="en-US" b="1" i="1" u="sng" dirty="0" smtClean="0"/>
              <a:t>Vision</a:t>
            </a:r>
            <a:r>
              <a:rPr lang="en-US" dirty="0" smtClean="0"/>
              <a:t>: Scientific </a:t>
            </a:r>
            <a:r>
              <a:rPr lang="en-US" dirty="0"/>
              <a:t>progress will be </a:t>
            </a:r>
            <a:r>
              <a:rPr lang="en-US" b="1" dirty="0"/>
              <a:t>completely unconstrained </a:t>
            </a:r>
            <a:r>
              <a:rPr lang="en-US" dirty="0"/>
              <a:t>by the physical location of instruments, people, computational resources, or data.  </a:t>
            </a:r>
          </a:p>
        </p:txBody>
      </p:sp>
      <p:pic>
        <p:nvPicPr>
          <p:cNvPr id="18" name="Picture 17" descr="20150112-ESne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917968"/>
            <a:ext cx="9144000" cy="3186050"/>
          </a:xfrm>
          <a:prstGeom prst="rect">
            <a:avLst/>
          </a:prstGeom>
        </p:spPr>
      </p:pic>
      <p:pic>
        <p:nvPicPr>
          <p:cNvPr id="11" name="Picture 10" descr="2182152599_5f6d0a26f7_o.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062779" y="1269789"/>
            <a:ext cx="1775553" cy="1156943"/>
          </a:xfrm>
          <a:prstGeom prst="rect">
            <a:avLst/>
          </a:prstGeom>
        </p:spPr>
      </p:pic>
      <p:sp>
        <p:nvSpPr>
          <p:cNvPr id="19"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5</a:t>
            </a:fld>
            <a:r>
              <a:rPr lang="en-US" sz="800" dirty="0">
                <a:solidFill>
                  <a:prstClr val="black"/>
                </a:solidFill>
                <a:latin typeface="Arial"/>
              </a:rPr>
              <a:t> – ESnet Science Engagement (</a:t>
            </a:r>
            <a:r>
              <a:rPr lang="en-US" sz="800" dirty="0">
                <a:solidFill>
                  <a:prstClr val="black"/>
                </a:solidFill>
                <a:latin typeface="Arial"/>
                <a:hlinkClick r:id="rId10"/>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213242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p:txBody>
          <a:bodyPr>
            <a:normAutofit/>
          </a:bodyPr>
          <a:lstStyle/>
          <a:p>
            <a:r>
              <a:rPr lang="en-US" sz="2800" dirty="0" smtClean="0"/>
              <a:t>The ESnet </a:t>
            </a:r>
            <a:r>
              <a:rPr lang="en-US" sz="2800" dirty="0"/>
              <a:t>S</a:t>
            </a:r>
            <a:r>
              <a:rPr lang="en-US" sz="2800" dirty="0" smtClean="0"/>
              <a:t>tory</a:t>
            </a:r>
            <a:endParaRPr lang="en-US" sz="2800" dirty="0" smtClean="0"/>
          </a:p>
          <a:p>
            <a:r>
              <a:rPr lang="en-US" sz="2800" dirty="0" smtClean="0"/>
              <a:t>Science What?</a:t>
            </a:r>
          </a:p>
          <a:p>
            <a:r>
              <a:rPr lang="en-US" sz="2800" dirty="0" smtClean="0"/>
              <a:t>Learning </a:t>
            </a:r>
            <a:r>
              <a:rPr lang="en-US" sz="2800" strike="sngStrike" dirty="0" smtClean="0"/>
              <a:t>the Hard Way</a:t>
            </a:r>
            <a:endParaRPr lang="en-US" sz="2800" strike="sngStrike" dirty="0" smtClean="0"/>
          </a:p>
          <a:p>
            <a:r>
              <a:rPr lang="en-US" sz="2800" dirty="0" smtClean="0"/>
              <a:t>The </a:t>
            </a:r>
            <a:r>
              <a:rPr lang="en-US" sz="2800" dirty="0" smtClean="0"/>
              <a:t>G</a:t>
            </a:r>
            <a:r>
              <a:rPr lang="en-US" sz="2800" dirty="0" smtClean="0"/>
              <a:t>olden </a:t>
            </a:r>
            <a:r>
              <a:rPr lang="en-US" sz="2800" dirty="0"/>
              <a:t>S</a:t>
            </a:r>
            <a:r>
              <a:rPr lang="en-US" sz="2800" dirty="0" smtClean="0"/>
              <a:t>pike</a:t>
            </a:r>
          </a:p>
          <a:p>
            <a:r>
              <a:rPr lang="en-US" sz="2800" dirty="0" smtClean="0">
                <a:solidFill>
                  <a:srgbClr val="FF0000"/>
                </a:solidFill>
              </a:rPr>
              <a:t>A </a:t>
            </a:r>
            <a:r>
              <a:rPr lang="en-US" sz="2800" dirty="0" smtClean="0">
                <a:solidFill>
                  <a:srgbClr val="FF0000"/>
                </a:solidFill>
              </a:rPr>
              <a:t>Call to Arms</a:t>
            </a:r>
          </a:p>
          <a:p>
            <a:pPr marL="0" indent="0">
              <a:buNone/>
            </a:pPr>
            <a:endParaRPr lang="en-US" dirty="0" smtClean="0"/>
          </a:p>
          <a:p>
            <a:endParaRPr lang="en-US" dirty="0" smtClean="0"/>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50</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244608132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Some Conclusions</a:t>
            </a:r>
            <a:endParaRPr lang="en-US" sz="4000" dirty="0"/>
          </a:p>
        </p:txBody>
      </p:sp>
      <p:sp>
        <p:nvSpPr>
          <p:cNvPr id="3" name="Content Placeholder 2"/>
          <p:cNvSpPr>
            <a:spLocks noGrp="1"/>
          </p:cNvSpPr>
          <p:nvPr>
            <p:ph idx="1"/>
          </p:nvPr>
        </p:nvSpPr>
        <p:spPr>
          <a:xfrm>
            <a:off x="457200" y="1488075"/>
            <a:ext cx="8229600" cy="4845981"/>
          </a:xfrm>
        </p:spPr>
        <p:txBody>
          <a:bodyPr>
            <a:normAutofit fontScale="92500" lnSpcReduction="20000"/>
          </a:bodyPr>
          <a:lstStyle/>
          <a:p>
            <a:r>
              <a:rPr lang="en-US" dirty="0"/>
              <a:t>Networking is a means to an end – it is an enabler of technology</a:t>
            </a:r>
          </a:p>
          <a:p>
            <a:r>
              <a:rPr lang="en-US" dirty="0"/>
              <a:t>Scientific innovation will continue to press the envelope with more accurate machines that cost less</a:t>
            </a:r>
          </a:p>
          <a:p>
            <a:r>
              <a:rPr lang="en-US" dirty="0"/>
              <a:t>Having a game plan to identify what is coming is a good idea – for the campus, for the region, and for the country</a:t>
            </a:r>
          </a:p>
          <a:p>
            <a:r>
              <a:rPr lang="en-US" dirty="0" smtClean="0"/>
              <a:t>Science </a:t>
            </a:r>
            <a:r>
              <a:rPr lang="en-US" dirty="0"/>
              <a:t>engagement isn’t hard</a:t>
            </a:r>
          </a:p>
          <a:p>
            <a:pPr lvl="1"/>
            <a:r>
              <a:rPr lang="en-US" dirty="0"/>
              <a:t>More about listening than building</a:t>
            </a:r>
          </a:p>
          <a:p>
            <a:pPr lvl="1"/>
            <a:r>
              <a:rPr lang="en-US" dirty="0"/>
              <a:t>Building occurs with or without knowing the use cases, this can help refine</a:t>
            </a:r>
          </a:p>
          <a:p>
            <a:r>
              <a:rPr lang="en-US" dirty="0"/>
              <a:t>Science engagement can’t be done on found cycles</a:t>
            </a:r>
          </a:p>
          <a:p>
            <a:pPr lvl="1"/>
            <a:r>
              <a:rPr lang="en-US" dirty="0"/>
              <a:t>Dedicated person(s) with a communications/technology background</a:t>
            </a:r>
          </a:p>
          <a:p>
            <a:pPr lvl="1"/>
            <a:r>
              <a:rPr lang="en-US" dirty="0"/>
              <a:t>Gives a known ‘landing point’; builds trust, encourages growth</a:t>
            </a:r>
          </a:p>
          <a:p>
            <a:r>
              <a:rPr lang="en-US" dirty="0"/>
              <a:t>Benefits when attempted:</a:t>
            </a:r>
          </a:p>
          <a:p>
            <a:pPr lvl="1"/>
            <a:r>
              <a:rPr lang="en-US" dirty="0"/>
              <a:t>Potentially saving on costs of build/</a:t>
            </a:r>
            <a:r>
              <a:rPr lang="en-US" dirty="0" smtClean="0"/>
              <a:t>operation – remember that ROI matters</a:t>
            </a:r>
            <a:endParaRPr lang="en-US" dirty="0"/>
          </a:p>
          <a:p>
            <a:pPr lvl="1"/>
            <a:r>
              <a:rPr lang="en-US" dirty="0"/>
              <a:t>Happy customers</a:t>
            </a:r>
          </a:p>
          <a:p>
            <a:pPr lvl="1"/>
            <a:r>
              <a:rPr lang="en-US" dirty="0"/>
              <a:t>Deeper understanding of the science, which advances society (e.g. I want to see a cure for cancer before I need one, networks are a part of that)</a:t>
            </a:r>
          </a:p>
          <a:p>
            <a:endParaRPr lang="en-US" sz="2800" dirty="0" smtClean="0">
              <a:solidFill>
                <a:srgbClr val="FF0000"/>
              </a:solidFill>
            </a:endParaRPr>
          </a:p>
          <a:p>
            <a:pPr marL="0" indent="0">
              <a:buNone/>
            </a:pPr>
            <a:endParaRPr lang="en-US" dirty="0" smtClean="0"/>
          </a:p>
          <a:p>
            <a:endParaRPr lang="en-US" dirty="0" smtClean="0"/>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51</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6000153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Regional Engagement Strategy</a:t>
            </a:r>
            <a:endParaRPr lang="en-US" sz="4000" dirty="0"/>
          </a:p>
        </p:txBody>
      </p:sp>
      <p:sp>
        <p:nvSpPr>
          <p:cNvPr id="3" name="Content Placeholder 2"/>
          <p:cNvSpPr>
            <a:spLocks noGrp="1"/>
          </p:cNvSpPr>
          <p:nvPr>
            <p:ph idx="1"/>
          </p:nvPr>
        </p:nvSpPr>
        <p:spPr>
          <a:xfrm>
            <a:off x="457200" y="1441040"/>
            <a:ext cx="8229600" cy="5073485"/>
          </a:xfrm>
        </p:spPr>
        <p:txBody>
          <a:bodyPr>
            <a:normAutofit fontScale="62500" lnSpcReduction="20000"/>
          </a:bodyPr>
          <a:lstStyle/>
          <a:p>
            <a:r>
              <a:rPr lang="en-US" sz="3600" dirty="0" smtClean="0"/>
              <a:t>Create a “culture of urgency” – who wants to start?</a:t>
            </a:r>
          </a:p>
          <a:p>
            <a:r>
              <a:rPr lang="en-US" sz="3600" dirty="0" smtClean="0"/>
              <a:t>Naming a person matters – someone people associate as the go to person</a:t>
            </a:r>
            <a:endParaRPr lang="en-US" sz="3400" dirty="0" smtClean="0"/>
          </a:p>
          <a:p>
            <a:r>
              <a:rPr lang="en-US" sz="3600" dirty="0" smtClean="0"/>
              <a:t>What could/should this person do on a per region basis?</a:t>
            </a:r>
          </a:p>
          <a:p>
            <a:pPr lvl="1"/>
            <a:r>
              <a:rPr lang="en-US" sz="3300" dirty="0" smtClean="0"/>
              <a:t>Get a regional </a:t>
            </a:r>
            <a:r>
              <a:rPr lang="en-US" sz="3300" dirty="0" err="1" smtClean="0"/>
              <a:t>perfSONAR</a:t>
            </a:r>
            <a:r>
              <a:rPr lang="en-US" sz="3300" dirty="0" smtClean="0"/>
              <a:t> mesh going.  CENIC and </a:t>
            </a:r>
            <a:r>
              <a:rPr lang="en-US" sz="3300" dirty="0" err="1" smtClean="0"/>
              <a:t>OARnet</a:t>
            </a:r>
            <a:r>
              <a:rPr lang="en-US" sz="3300" dirty="0" smtClean="0"/>
              <a:t> are onboard as of last month:</a:t>
            </a:r>
          </a:p>
          <a:p>
            <a:pPr lvl="2"/>
            <a:r>
              <a:rPr lang="en-US" sz="2900" dirty="0">
                <a:hlinkClick r:id="rId2"/>
              </a:rPr>
              <a:t>https://ps-dashboard.cenic.net/maddash-</a:t>
            </a:r>
            <a:r>
              <a:rPr lang="en-US" sz="2900" dirty="0" smtClean="0">
                <a:hlinkClick r:id="rId2"/>
              </a:rPr>
              <a:t>webui/</a:t>
            </a:r>
            <a:r>
              <a:rPr lang="en-US" sz="2900" dirty="0" smtClean="0"/>
              <a:t> </a:t>
            </a:r>
          </a:p>
          <a:p>
            <a:pPr lvl="2"/>
            <a:r>
              <a:rPr lang="en-US" sz="2900" dirty="0" smtClean="0">
                <a:hlinkClick r:id="rId3"/>
              </a:rPr>
              <a:t>http</a:t>
            </a:r>
            <a:r>
              <a:rPr lang="en-US" sz="2900" dirty="0">
                <a:hlinkClick r:id="rId3"/>
              </a:rPr>
              <a:t>://perfsonar-dashboard.oar.net/maddash-webui</a:t>
            </a:r>
            <a:r>
              <a:rPr lang="en-US" sz="2900" dirty="0" smtClean="0">
                <a:hlinkClick r:id="rId3"/>
              </a:rPr>
              <a:t>/</a:t>
            </a:r>
            <a:r>
              <a:rPr lang="en-US" sz="2900" dirty="0" smtClean="0"/>
              <a:t> </a:t>
            </a:r>
          </a:p>
          <a:p>
            <a:pPr lvl="1"/>
            <a:r>
              <a:rPr lang="en-US" sz="3300" dirty="0" smtClean="0"/>
              <a:t>Develop </a:t>
            </a:r>
            <a:r>
              <a:rPr lang="en-US" sz="3300" dirty="0"/>
              <a:t>a system similar to </a:t>
            </a:r>
            <a:r>
              <a:rPr lang="en-US" sz="3300" dirty="0" err="1"/>
              <a:t>ESnet’s</a:t>
            </a:r>
            <a:r>
              <a:rPr lang="en-US" sz="3300" dirty="0"/>
              <a:t> Requirements Reviews (we are happy to help – ask us anything</a:t>
            </a:r>
            <a:r>
              <a:rPr lang="en-US" sz="3300" dirty="0" smtClean="0"/>
              <a:t>)</a:t>
            </a:r>
          </a:p>
          <a:p>
            <a:pPr lvl="1"/>
            <a:r>
              <a:rPr lang="en-US" sz="3300" dirty="0" smtClean="0"/>
              <a:t>Tie </a:t>
            </a:r>
            <a:r>
              <a:rPr lang="en-US" sz="3300" dirty="0"/>
              <a:t>the success of science to the network:</a:t>
            </a:r>
          </a:p>
          <a:p>
            <a:pPr lvl="2"/>
            <a:r>
              <a:rPr lang="en-US" sz="2900" dirty="0"/>
              <a:t>Will help to gauge ‘how big’ to build the network, and on what time scales</a:t>
            </a:r>
          </a:p>
          <a:p>
            <a:pPr lvl="2"/>
            <a:r>
              <a:rPr lang="en-US" sz="2900" dirty="0"/>
              <a:t>Will also turn out some negative information, e.g. how </a:t>
            </a:r>
            <a:r>
              <a:rPr lang="en-US" sz="2900" dirty="0" smtClean="0"/>
              <a:t>problems are hurting innovation</a:t>
            </a:r>
          </a:p>
          <a:p>
            <a:pPr lvl="1">
              <a:spcBef>
                <a:spcPts val="0"/>
              </a:spcBef>
            </a:pPr>
            <a:r>
              <a:rPr lang="en-US" sz="3300" dirty="0"/>
              <a:t>Maintains a contacts database for technical personnel at each </a:t>
            </a:r>
            <a:r>
              <a:rPr lang="en-US" sz="3300" dirty="0" smtClean="0"/>
              <a:t>facility</a:t>
            </a:r>
          </a:p>
          <a:p>
            <a:pPr lvl="1">
              <a:spcBef>
                <a:spcPts val="0"/>
              </a:spcBef>
            </a:pPr>
            <a:r>
              <a:rPr lang="en-US" sz="3300" dirty="0" smtClean="0"/>
              <a:t>Would </a:t>
            </a:r>
            <a:r>
              <a:rPr lang="en-US" sz="3300" dirty="0"/>
              <a:t>be who the national powers coordinate with for performance anomalies or science support.  </a:t>
            </a:r>
          </a:p>
          <a:p>
            <a:pPr lvl="1"/>
            <a:endParaRPr lang="en-US" sz="3500" dirty="0" smtClean="0">
              <a:solidFill>
                <a:srgbClr val="FF0000"/>
              </a:solidFill>
            </a:endParaRPr>
          </a:p>
          <a:p>
            <a:pPr marL="0" indent="0">
              <a:buNone/>
            </a:pPr>
            <a:endParaRPr lang="en-US" dirty="0" smtClean="0"/>
          </a:p>
          <a:p>
            <a:endParaRPr lang="en-US" dirty="0" smtClean="0"/>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52</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159742067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A Helpful (?) Modification</a:t>
            </a:r>
            <a:endParaRPr lang="en-US" sz="4000" dirty="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53</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pic>
        <p:nvPicPr>
          <p:cNvPr id="7" name="Picture 6" descr="20150203-CC-NIE_CC-IIE-Map-v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20439"/>
            <a:ext cx="9144000" cy="5637561"/>
          </a:xfrm>
          <a:prstGeom prst="rect">
            <a:avLst/>
          </a:prstGeom>
        </p:spPr>
      </p:pic>
    </p:spTree>
    <p:extLst>
      <p:ext uri="{BB962C8B-B14F-4D97-AF65-F5344CB8AC3E}">
        <p14:creationId xmlns:p14="http://schemas.microsoft.com/office/powerpoint/2010/main" val="422206209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03462"/>
            <a:ext cx="8229600" cy="5591236"/>
          </a:xfrm>
        </p:spPr>
        <p:txBody>
          <a:bodyPr>
            <a:normAutofit/>
          </a:bodyPr>
          <a:lstStyle/>
          <a:p>
            <a:pPr marL="0" indent="0" algn="ctr">
              <a:buNone/>
            </a:pPr>
            <a:endParaRPr lang="en-US" sz="8000" dirty="0" smtClean="0">
              <a:hlinkClick r:id="rId2"/>
            </a:endParaRPr>
          </a:p>
          <a:p>
            <a:pPr marL="0" indent="0" algn="ctr">
              <a:buNone/>
            </a:pPr>
            <a:r>
              <a:rPr lang="en-US" sz="8000" dirty="0" smtClean="0">
                <a:hlinkClick r:id="rId2"/>
              </a:rPr>
              <a:t>engage@es.net</a:t>
            </a:r>
            <a:endParaRPr lang="en-US" sz="8000" dirty="0" smtClean="0"/>
          </a:p>
          <a:p>
            <a:pPr marL="0" indent="0">
              <a:buNone/>
            </a:pPr>
            <a:endParaRPr lang="en-US" dirty="0" smtClean="0"/>
          </a:p>
          <a:p>
            <a:endParaRPr lang="en-US" dirty="0" smtClean="0"/>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54</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296604211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ctrTitle"/>
          </p:nvPr>
        </p:nvSpPr>
        <p:spPr>
          <a:xfrm>
            <a:off x="914400" y="2130425"/>
            <a:ext cx="7762875" cy="1470025"/>
          </a:xfrm>
        </p:spPr>
        <p:txBody>
          <a:bodyPr/>
          <a:lstStyle/>
          <a:p>
            <a:pPr eaLnBrk="1" hangingPunct="1"/>
            <a:r>
              <a:rPr lang="en-US" dirty="0">
                <a:latin typeface="Arial Narrow" charset="0"/>
              </a:rPr>
              <a:t>Understanding Big Data Trends and the Key Role of the Regionals in Bridging Needs and Solutions</a:t>
            </a:r>
          </a:p>
        </p:txBody>
      </p:sp>
      <p:sp>
        <p:nvSpPr>
          <p:cNvPr id="7" name="Subtitle 2"/>
          <p:cNvSpPr>
            <a:spLocks noGrp="1"/>
          </p:cNvSpPr>
          <p:nvPr>
            <p:ph type="subTitle" idx="1"/>
          </p:nvPr>
        </p:nvSpPr>
        <p:spPr>
          <a:xfrm>
            <a:off x="914400" y="3868738"/>
            <a:ext cx="3657600" cy="1390650"/>
          </a:xfrm>
        </p:spPr>
        <p:txBody>
          <a:bodyPr/>
          <a:lstStyle/>
          <a:p>
            <a:pPr eaLnBrk="1" hangingPunct="1">
              <a:spcBef>
                <a:spcPts val="300"/>
              </a:spcBef>
              <a:spcAft>
                <a:spcPts val="300"/>
              </a:spcAft>
            </a:pPr>
            <a:r>
              <a:rPr lang="en-US" sz="1800" b="1" dirty="0">
                <a:latin typeface="Arial Narrow" charset="0"/>
              </a:rPr>
              <a:t>Jason Zurawski – </a:t>
            </a:r>
            <a:r>
              <a:rPr lang="en-US" sz="1800" b="1" dirty="0">
                <a:latin typeface="Arial Narrow" charset="0"/>
                <a:hlinkClick r:id="rId2"/>
              </a:rPr>
              <a:t>zurawski@es.net</a:t>
            </a:r>
            <a:r>
              <a:rPr lang="en-US" sz="1800" b="1" dirty="0">
                <a:latin typeface="Arial Narrow" charset="0"/>
              </a:rPr>
              <a:t> </a:t>
            </a:r>
            <a:endParaRPr lang="en-US" sz="1800" b="1" dirty="0" smtClean="0">
              <a:latin typeface="Arial Narrow" charset="0"/>
            </a:endParaRPr>
          </a:p>
          <a:p>
            <a:pPr eaLnBrk="1" hangingPunct="1">
              <a:spcBef>
                <a:spcPts val="300"/>
              </a:spcBef>
              <a:spcAft>
                <a:spcPts val="300"/>
              </a:spcAft>
            </a:pPr>
            <a:r>
              <a:rPr lang="en-US" sz="1800" dirty="0" smtClean="0">
                <a:latin typeface="Arial Narrow" charset="0"/>
              </a:rPr>
              <a:t>Science Engagement Engineer, </a:t>
            </a:r>
            <a:r>
              <a:rPr lang="en-US" sz="1800" dirty="0">
                <a:latin typeface="Arial Narrow" charset="0"/>
              </a:rPr>
              <a:t>ESnet</a:t>
            </a:r>
          </a:p>
          <a:p>
            <a:pPr eaLnBrk="1" hangingPunct="1">
              <a:spcBef>
                <a:spcPts val="300"/>
              </a:spcBef>
              <a:spcAft>
                <a:spcPts val="300"/>
              </a:spcAft>
            </a:pPr>
            <a:r>
              <a:rPr lang="en-US" sz="1800" dirty="0">
                <a:latin typeface="Arial Narrow" charset="0"/>
              </a:rPr>
              <a:t>Lawrence Berkeley National Laboratory</a:t>
            </a:r>
          </a:p>
        </p:txBody>
      </p:sp>
      <p:sp>
        <p:nvSpPr>
          <p:cNvPr id="11" name="Text Placeholder 11"/>
          <p:cNvSpPr txBox="1">
            <a:spLocks/>
          </p:cNvSpPr>
          <p:nvPr/>
        </p:nvSpPr>
        <p:spPr bwMode="auto">
          <a:xfrm>
            <a:off x="4833938" y="3868738"/>
            <a:ext cx="3843337"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spcBef>
                <a:spcPct val="20000"/>
              </a:spcBef>
              <a:buFont typeface="Arial" charset="0"/>
              <a:buNone/>
            </a:pPr>
            <a:endParaRPr lang="en-US" sz="1400" dirty="0" smtClean="0">
              <a:solidFill>
                <a:schemeClr val="bg2"/>
              </a:solidFill>
            </a:endParaRPr>
          </a:p>
          <a:p>
            <a:pPr eaLnBrk="1" hangingPunct="1">
              <a:spcBef>
                <a:spcPct val="20000"/>
              </a:spcBef>
              <a:buFont typeface="Arial" charset="0"/>
              <a:buNone/>
            </a:pPr>
            <a:r>
              <a:rPr lang="en-US" sz="1400" dirty="0" smtClean="0">
                <a:solidFill>
                  <a:schemeClr val="bg2"/>
                </a:solidFill>
              </a:rPr>
              <a:t>Quilt Winter Member Meeting 2015</a:t>
            </a:r>
            <a:endParaRPr lang="en-US" sz="1400" dirty="0">
              <a:solidFill>
                <a:schemeClr val="bg2"/>
              </a:solidFill>
            </a:endParaRPr>
          </a:p>
          <a:p>
            <a:pPr eaLnBrk="1" hangingPunct="1">
              <a:spcBef>
                <a:spcPct val="20000"/>
              </a:spcBef>
              <a:buFont typeface="Arial" charset="0"/>
              <a:buNone/>
            </a:pPr>
            <a:r>
              <a:rPr lang="en-US" sz="1400" dirty="0" smtClean="0">
                <a:solidFill>
                  <a:schemeClr val="bg2"/>
                </a:solidFill>
              </a:rPr>
              <a:t>February 11</a:t>
            </a:r>
            <a:r>
              <a:rPr lang="en-US" sz="1400" baseline="30000" dirty="0" smtClean="0">
                <a:solidFill>
                  <a:schemeClr val="bg2"/>
                </a:solidFill>
              </a:rPr>
              <a:t>th</a:t>
            </a:r>
            <a:r>
              <a:rPr lang="en-US" sz="1400" dirty="0">
                <a:solidFill>
                  <a:schemeClr val="bg2"/>
                </a:solidFill>
              </a:rPr>
              <a:t>, </a:t>
            </a:r>
            <a:r>
              <a:rPr lang="en-US" sz="1400" dirty="0" smtClean="0">
                <a:solidFill>
                  <a:schemeClr val="bg2"/>
                </a:solidFill>
              </a:rPr>
              <a:t>2015</a:t>
            </a:r>
            <a:endParaRPr lang="en-US" sz="1400" dirty="0">
              <a:solidFill>
                <a:schemeClr val="bg2"/>
              </a:solidFill>
            </a:endParaRPr>
          </a:p>
        </p:txBody>
      </p:sp>
      <p:cxnSp>
        <p:nvCxnSpPr>
          <p:cNvPr id="12" name="Straight Connector 11"/>
          <p:cNvCxnSpPr/>
          <p:nvPr/>
        </p:nvCxnSpPr>
        <p:spPr>
          <a:xfrm>
            <a:off x="4691063" y="3975100"/>
            <a:ext cx="0" cy="12842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581950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19" descr="Screen Shot 2012-01-28 at 6.58.29 PM.png"/>
          <p:cNvPicPr>
            <a:picLocks noChangeAspect="1"/>
          </p:cNvPicPr>
          <p:nvPr/>
        </p:nvPicPr>
        <p:blipFill rotWithShape="1">
          <a:blip r:embed="rId3" cstate="print">
            <a:extLst>
              <a:ext uri="{28A0092B-C50C-407E-A947-70E740481C1C}">
                <a14:useLocalDpi xmlns:a14="http://schemas.microsoft.com/office/drawing/2010/main"/>
              </a:ext>
            </a:extLst>
          </a:blip>
          <a:srcRect l="-1"/>
          <a:stretch/>
        </p:blipFill>
        <p:spPr bwMode="auto">
          <a:xfrm>
            <a:off x="1602612" y="671"/>
            <a:ext cx="4898965" cy="3949028"/>
          </a:xfrm>
          <a:prstGeom prst="rect">
            <a:avLst/>
          </a:prstGeom>
          <a:noFill/>
          <a:ln w="9525">
            <a:noFill/>
            <a:miter lim="800000"/>
            <a:headEnd/>
            <a:tailEnd/>
          </a:ln>
        </p:spPr>
      </p:pic>
      <p:pic>
        <p:nvPicPr>
          <p:cNvPr id="11" name="Picture 10" descr="AM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03900" y="4800213"/>
            <a:ext cx="3200400" cy="1423420"/>
          </a:xfrm>
          <a:prstGeom prst="rect">
            <a:avLst/>
          </a:prstGeom>
        </p:spPr>
      </p:pic>
      <p:grpSp>
        <p:nvGrpSpPr>
          <p:cNvPr id="44" name="Group 43"/>
          <p:cNvGrpSpPr/>
          <p:nvPr/>
        </p:nvGrpSpPr>
        <p:grpSpPr>
          <a:xfrm>
            <a:off x="223277" y="4568735"/>
            <a:ext cx="2618714" cy="2054603"/>
            <a:chOff x="4285933" y="1262841"/>
            <a:chExt cx="3384867" cy="2671146"/>
          </a:xfrm>
        </p:grpSpPr>
        <p:pic>
          <p:nvPicPr>
            <p:cNvPr id="45" name="Picture 44" descr="youtube.jpe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96097" y="1571208"/>
              <a:ext cx="988959" cy="743409"/>
            </a:xfrm>
            <a:prstGeom prst="rect">
              <a:avLst/>
            </a:prstGeom>
          </p:spPr>
        </p:pic>
        <p:pic>
          <p:nvPicPr>
            <p:cNvPr id="46" name="Picture 45" descr="netflix_logo.jpe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34986" y="2437293"/>
              <a:ext cx="722222" cy="429496"/>
            </a:xfrm>
            <a:prstGeom prst="rect">
              <a:avLst/>
            </a:prstGeom>
          </p:spPr>
        </p:pic>
        <p:pic>
          <p:nvPicPr>
            <p:cNvPr id="47" name="Picture 46" descr="hulu.jpe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37811" y="1671472"/>
              <a:ext cx="892443" cy="314282"/>
            </a:xfrm>
            <a:prstGeom prst="rect">
              <a:avLst/>
            </a:prstGeom>
          </p:spPr>
        </p:pic>
        <p:pic>
          <p:nvPicPr>
            <p:cNvPr id="48" name="Picture 47" descr="facebook logo.jpe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716533" y="2970693"/>
              <a:ext cx="557778" cy="592323"/>
            </a:xfrm>
            <a:prstGeom prst="rect">
              <a:avLst/>
            </a:prstGeom>
          </p:spPr>
        </p:pic>
        <p:pic>
          <p:nvPicPr>
            <p:cNvPr id="49" name="Picture 48" descr="Google logo.jpe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753287" y="2155595"/>
              <a:ext cx="1511597" cy="618077"/>
            </a:xfrm>
            <a:prstGeom prst="rect">
              <a:avLst/>
            </a:prstGeom>
          </p:spPr>
        </p:pic>
        <p:sp>
          <p:nvSpPr>
            <p:cNvPr id="50" name="Freeform 49"/>
            <p:cNvSpPr/>
            <p:nvPr/>
          </p:nvSpPr>
          <p:spPr>
            <a:xfrm>
              <a:off x="6904647" y="3690016"/>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Arial"/>
              </a:endParaRPr>
            </a:p>
          </p:txBody>
        </p:sp>
        <p:sp>
          <p:nvSpPr>
            <p:cNvPr id="51" name="Cloud 50"/>
            <p:cNvSpPr/>
            <p:nvPr/>
          </p:nvSpPr>
          <p:spPr>
            <a:xfrm>
              <a:off x="4285933" y="1262841"/>
              <a:ext cx="3384867" cy="2671146"/>
            </a:xfrm>
            <a:prstGeom prst="cloud">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grpSp>
      <p:pic>
        <p:nvPicPr>
          <p:cNvPr id="53" name="Picture 52" descr="clip-art-of-mice.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918419" y="5297416"/>
            <a:ext cx="535047" cy="347781"/>
          </a:xfrm>
          <a:prstGeom prst="rect">
            <a:avLst/>
          </a:prstGeom>
        </p:spPr>
      </p:pic>
      <p:sp>
        <p:nvSpPr>
          <p:cNvPr id="13" name="Right Arrow 12"/>
          <p:cNvSpPr/>
          <p:nvPr/>
        </p:nvSpPr>
        <p:spPr>
          <a:xfrm flipV="1">
            <a:off x="1615175" y="3886200"/>
            <a:ext cx="1479370" cy="355600"/>
          </a:xfrm>
          <a:prstGeom prst="rightArrow">
            <a:avLst/>
          </a:prstGeom>
          <a:ln w="9525" cmpd="sng"/>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latin typeface="Arial"/>
            </a:endParaRPr>
          </a:p>
        </p:txBody>
      </p:sp>
      <p:sp>
        <p:nvSpPr>
          <p:cNvPr id="26" name="Right Arrow 25"/>
          <p:cNvSpPr/>
          <p:nvPr/>
        </p:nvSpPr>
        <p:spPr>
          <a:xfrm flipV="1">
            <a:off x="5663340" y="3810000"/>
            <a:ext cx="1479370" cy="355600"/>
          </a:xfrm>
          <a:prstGeom prst="rightArrow">
            <a:avLst/>
          </a:prstGeom>
          <a:ln w="9525" cmpd="sng"/>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latin typeface="Arial"/>
            </a:endParaRPr>
          </a:p>
        </p:txBody>
      </p:sp>
      <p:pic>
        <p:nvPicPr>
          <p:cNvPr id="22" name="Picture 21" descr="Screen Shot 2012-12-05 at 6.52.08 PM.png"/>
          <p:cNvPicPr>
            <a:picLocks noChangeAspect="1"/>
          </p:cNvPicPr>
          <p:nvPr/>
        </p:nvPicPr>
        <p:blipFill rotWithShape="1">
          <a:blip r:embed="rId11" cstate="screen">
            <a:extLst>
              <a:ext uri="{28A0092B-C50C-407E-A947-70E740481C1C}">
                <a14:useLocalDpi xmlns:a14="http://schemas.microsoft.com/office/drawing/2010/main"/>
              </a:ext>
            </a:extLst>
          </a:blip>
          <a:srcRect l="1097" r="-1097"/>
          <a:stretch/>
        </p:blipFill>
        <p:spPr>
          <a:xfrm>
            <a:off x="6940332" y="1778000"/>
            <a:ext cx="2071491" cy="1604507"/>
          </a:xfrm>
          <a:prstGeom prst="rect">
            <a:avLst/>
          </a:prstGeom>
        </p:spPr>
      </p:pic>
      <p:pic>
        <p:nvPicPr>
          <p:cNvPr id="21" name="Picture 20" descr="clip-art-of-mice.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268248" y="5297416"/>
            <a:ext cx="535047" cy="347781"/>
          </a:xfrm>
          <a:prstGeom prst="rect">
            <a:avLst/>
          </a:prstGeom>
        </p:spPr>
      </p:pic>
      <p:pic>
        <p:nvPicPr>
          <p:cNvPr id="23" name="Picture 22" descr="clip-art-of-mice.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525658" y="5787132"/>
            <a:ext cx="535047" cy="347781"/>
          </a:xfrm>
          <a:prstGeom prst="rect">
            <a:avLst/>
          </a:prstGeom>
        </p:spPr>
      </p:pic>
      <p:pic>
        <p:nvPicPr>
          <p:cNvPr id="24" name="Picture 23" descr="clip-art-of-mice.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185942" y="5926911"/>
            <a:ext cx="535047" cy="347781"/>
          </a:xfrm>
          <a:prstGeom prst="rect">
            <a:avLst/>
          </a:prstGeom>
        </p:spPr>
      </p:pic>
      <p:pic>
        <p:nvPicPr>
          <p:cNvPr id="25" name="Picture 24" descr="clip-art-of-mice.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321408" y="4868157"/>
            <a:ext cx="535047" cy="347781"/>
          </a:xfrm>
          <a:prstGeom prst="rect">
            <a:avLst/>
          </a:prstGeom>
        </p:spPr>
      </p:pic>
      <p:pic>
        <p:nvPicPr>
          <p:cNvPr id="27" name="Picture 26" descr="clip-art-of-mice.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588931" y="5446275"/>
            <a:ext cx="535047" cy="347781"/>
          </a:xfrm>
          <a:prstGeom prst="rect">
            <a:avLst/>
          </a:prstGeom>
        </p:spPr>
      </p:pic>
      <p:pic>
        <p:nvPicPr>
          <p:cNvPr id="28" name="Picture 27" descr="clip-art-of-mice.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535772" y="4807604"/>
            <a:ext cx="535047" cy="347781"/>
          </a:xfrm>
          <a:prstGeom prst="rect">
            <a:avLst/>
          </a:prstGeom>
        </p:spPr>
      </p:pic>
      <p:pic>
        <p:nvPicPr>
          <p:cNvPr id="29" name="Content Placeholder 5" descr="CMS-event-candidate-higgs-2.png"/>
          <p:cNvPicPr>
            <a:picLocks noGrp="1" noChangeAspect="1"/>
          </p:cNvPicPr>
          <p:nvPr/>
        </p:nvPicPr>
        <p:blipFill rotWithShape="1">
          <a:blip r:embed="rId12" cstate="print">
            <a:extLst>
              <a:ext uri="{28A0092B-C50C-407E-A947-70E740481C1C}">
                <a14:useLocalDpi xmlns:a14="http://schemas.microsoft.com/office/drawing/2010/main"/>
              </a:ext>
            </a:extLst>
          </a:blip>
          <a:srcRect l="9884" r="9884"/>
          <a:stretch/>
        </p:blipFill>
        <p:spPr bwMode="auto">
          <a:xfrm>
            <a:off x="296454" y="2029487"/>
            <a:ext cx="2231041" cy="1226020"/>
          </a:xfrm>
          <a:prstGeom prst="rect">
            <a:avLst/>
          </a:prstGeom>
          <a:noFill/>
          <a:ln w="9525">
            <a:noFill/>
            <a:miter lim="800000"/>
            <a:headEnd/>
            <a:tailEnd/>
          </a:ln>
        </p:spPr>
      </p:pic>
      <p:sp>
        <p:nvSpPr>
          <p:cNvPr id="30" name="Title 1"/>
          <p:cNvSpPr txBox="1">
            <a:spLocks/>
          </p:cNvSpPr>
          <p:nvPr/>
        </p:nvSpPr>
        <p:spPr bwMode="auto">
          <a:xfrm>
            <a:off x="5892801" y="276194"/>
            <a:ext cx="310970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kern="1200">
                <a:solidFill>
                  <a:schemeClr val="tx1"/>
                </a:solidFill>
                <a:latin typeface="+mj-lt"/>
                <a:ea typeface="ＭＳ Ｐゴシック" pitchFamily="-108" charset="-128"/>
                <a:cs typeface="ＭＳ Ｐゴシック" pitchFamily="-108" charset="-128"/>
              </a:defRPr>
            </a:lvl1pPr>
            <a:lvl2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2pPr>
            <a:lvl3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3pPr>
            <a:lvl4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4pPr>
            <a:lvl5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5pPr>
            <a:lvl6pPr marL="4572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6pPr>
            <a:lvl7pPr marL="9144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7pPr>
            <a:lvl8pPr marL="13716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8pPr>
            <a:lvl9pPr marL="18288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9pPr>
          </a:lstStyle>
          <a:p>
            <a:pPr algn="r"/>
            <a:r>
              <a:rPr lang="en-US" sz="3200" b="1" dirty="0" smtClean="0"/>
              <a:t>ESnet is not the Commercial Internet</a:t>
            </a:r>
            <a:endParaRPr lang="en-US" sz="3200" b="1" dirty="0"/>
          </a:p>
        </p:txBody>
      </p:sp>
      <p:sp>
        <p:nvSpPr>
          <p:cNvPr id="33" name="Date Placeholder 3"/>
          <p:cNvSpPr txBox="1">
            <a:spLocks/>
          </p:cNvSpPr>
          <p:nvPr/>
        </p:nvSpPr>
        <p:spPr>
          <a:xfrm>
            <a:off x="6069930" y="6613560"/>
            <a:ext cx="2979710" cy="182562"/>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5pPr>
            <a:lvl6pPr marL="2286000" algn="l" defTabSz="457200" rtl="0" eaLnBrk="1" latinLnBrk="0" hangingPunct="1">
              <a:defRPr kern="1200">
                <a:solidFill>
                  <a:schemeClr val="tx1"/>
                </a:solidFill>
                <a:latin typeface="Arial Narrow" charset="0"/>
                <a:ea typeface="ＭＳ Ｐゴシック" charset="0"/>
                <a:cs typeface="ＭＳ Ｐゴシック" charset="0"/>
              </a:defRPr>
            </a:lvl6pPr>
            <a:lvl7pPr marL="2743200" algn="l" defTabSz="457200" rtl="0" eaLnBrk="1" latinLnBrk="0" hangingPunct="1">
              <a:defRPr kern="1200">
                <a:solidFill>
                  <a:schemeClr val="tx1"/>
                </a:solidFill>
                <a:latin typeface="Arial Narrow" charset="0"/>
                <a:ea typeface="ＭＳ Ｐゴシック" charset="0"/>
                <a:cs typeface="ＭＳ Ｐゴシック" charset="0"/>
              </a:defRPr>
            </a:lvl7pPr>
            <a:lvl8pPr marL="3200400" algn="l" defTabSz="457200" rtl="0" eaLnBrk="1" latinLnBrk="0" hangingPunct="1">
              <a:defRPr kern="1200">
                <a:solidFill>
                  <a:schemeClr val="tx1"/>
                </a:solidFill>
                <a:latin typeface="Arial Narrow" charset="0"/>
                <a:ea typeface="ＭＳ Ｐゴシック" charset="0"/>
                <a:cs typeface="ＭＳ Ｐゴシック" charset="0"/>
              </a:defRPr>
            </a:lvl8pPr>
            <a:lvl9pPr marL="3657600" algn="l" defTabSz="457200" rtl="0" eaLnBrk="1" latinLnBrk="0" hangingPunct="1">
              <a:defRPr kern="1200">
                <a:solidFill>
                  <a:schemeClr val="tx1"/>
                </a:solidFill>
                <a:latin typeface="Arial Narrow" charset="0"/>
                <a:ea typeface="ＭＳ Ｐゴシック" charset="0"/>
                <a:cs typeface="ＭＳ Ｐゴシック" charset="0"/>
              </a:defRPr>
            </a:lvl9pPr>
          </a:lstStyle>
          <a:p>
            <a:pPr>
              <a:defRPr/>
            </a:pPr>
            <a:fld id="{A4C066DF-968D-2340-B25E-66D46178BCB9}" type="slidenum">
              <a:rPr lang="en-US" sz="800" smtClean="0">
                <a:solidFill>
                  <a:prstClr val="black"/>
                </a:solidFill>
                <a:latin typeface="Arial"/>
              </a:rPr>
              <a:pPr>
                <a:defRPr/>
              </a:pPr>
              <a:t>6</a:t>
            </a:fld>
            <a:r>
              <a:rPr lang="en-US" sz="800" smtClean="0">
                <a:solidFill>
                  <a:prstClr val="black"/>
                </a:solidFill>
                <a:latin typeface="Arial"/>
              </a:rPr>
              <a:t> – ESnet Science Engagement (</a:t>
            </a:r>
            <a:r>
              <a:rPr lang="en-US" sz="800" smtClean="0">
                <a:solidFill>
                  <a:prstClr val="black"/>
                </a:solidFill>
                <a:latin typeface="Arial"/>
                <a:hlinkClick r:id="rId13"/>
              </a:rPr>
              <a:t>engage@es.net</a:t>
            </a:r>
            <a:r>
              <a:rPr lang="en-US" sz="800" smtClean="0">
                <a:solidFill>
                  <a:prstClr val="black"/>
                </a:solidFill>
                <a:latin typeface="Arial"/>
              </a:rPr>
              <a:t>) - </a:t>
            </a:r>
            <a:fld id="{087BE274-2920-464F-BD83-825BA3315F3E}" type="datetime1">
              <a:rPr lang="en-US" sz="800" smtClean="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702116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p:txBody>
          <a:bodyPr>
            <a:normAutofit/>
          </a:bodyPr>
          <a:lstStyle/>
          <a:p>
            <a:r>
              <a:rPr lang="en-US" sz="2800" dirty="0" smtClean="0"/>
              <a:t>The ESnet </a:t>
            </a:r>
            <a:r>
              <a:rPr lang="en-US" sz="2800" dirty="0"/>
              <a:t>S</a:t>
            </a:r>
            <a:r>
              <a:rPr lang="en-US" sz="2800" dirty="0" smtClean="0"/>
              <a:t>tory</a:t>
            </a:r>
            <a:endParaRPr lang="en-US" sz="2800" dirty="0" smtClean="0"/>
          </a:p>
          <a:p>
            <a:r>
              <a:rPr lang="en-US" sz="2800" dirty="0" smtClean="0">
                <a:solidFill>
                  <a:srgbClr val="FF0000"/>
                </a:solidFill>
              </a:rPr>
              <a:t>Science What?</a:t>
            </a:r>
          </a:p>
          <a:p>
            <a:r>
              <a:rPr lang="en-US" sz="2800" dirty="0" smtClean="0"/>
              <a:t>Learning </a:t>
            </a:r>
            <a:r>
              <a:rPr lang="en-US" sz="2800" strike="sngStrike" dirty="0" smtClean="0"/>
              <a:t>the Hard Way</a:t>
            </a:r>
            <a:endParaRPr lang="en-US" sz="2800" strike="sngStrike" dirty="0" smtClean="0"/>
          </a:p>
          <a:p>
            <a:r>
              <a:rPr lang="en-US" sz="2800" dirty="0" smtClean="0"/>
              <a:t>The </a:t>
            </a:r>
            <a:r>
              <a:rPr lang="en-US" sz="2800" dirty="0" smtClean="0"/>
              <a:t>G</a:t>
            </a:r>
            <a:r>
              <a:rPr lang="en-US" sz="2800" dirty="0" smtClean="0"/>
              <a:t>olden </a:t>
            </a:r>
            <a:r>
              <a:rPr lang="en-US" sz="2800" dirty="0"/>
              <a:t>S</a:t>
            </a:r>
            <a:r>
              <a:rPr lang="en-US" sz="2800" dirty="0" smtClean="0"/>
              <a:t>pike</a:t>
            </a:r>
          </a:p>
          <a:p>
            <a:r>
              <a:rPr lang="en-US" sz="2800" dirty="0" smtClean="0"/>
              <a:t>A </a:t>
            </a:r>
            <a:r>
              <a:rPr lang="en-US" sz="2800" dirty="0" smtClean="0"/>
              <a:t>Call to Arms</a:t>
            </a:r>
          </a:p>
          <a:p>
            <a:pPr marL="0" indent="0">
              <a:buNone/>
            </a:pPr>
            <a:endParaRPr lang="en-US" dirty="0" smtClean="0"/>
          </a:p>
          <a:p>
            <a:endParaRPr lang="en-US" dirty="0" smtClean="0"/>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7</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124361295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091"/>
            <a:ext cx="8229600" cy="1143000"/>
          </a:xfrm>
        </p:spPr>
        <p:txBody>
          <a:bodyPr>
            <a:normAutofit/>
          </a:bodyPr>
          <a:lstStyle/>
          <a:p>
            <a:r>
              <a:rPr lang="en-US" sz="4000" dirty="0" smtClean="0"/>
              <a:t>Traditional “Big Science”</a:t>
            </a:r>
            <a:endParaRPr lang="en-US" sz="4000" dirty="0"/>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8</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pic>
        <p:nvPicPr>
          <p:cNvPr id="5" name="Picture 4" descr="lhc-sim.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149" y="866329"/>
            <a:ext cx="7987999" cy="2789987"/>
          </a:xfrm>
          <a:prstGeom prst="rect">
            <a:avLst/>
          </a:prstGeom>
        </p:spPr>
      </p:pic>
      <p:pic>
        <p:nvPicPr>
          <p:cNvPr id="7" name="Picture 6" descr="lhc1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791023"/>
            <a:ext cx="4699906" cy="2895902"/>
          </a:xfrm>
          <a:prstGeom prst="rect">
            <a:avLst/>
          </a:prstGeom>
        </p:spPr>
      </p:pic>
      <p:pic>
        <p:nvPicPr>
          <p:cNvPr id="8" name="Picture 7" descr="LHC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6485" y="3882036"/>
            <a:ext cx="3414127" cy="2210560"/>
          </a:xfrm>
          <a:prstGeom prst="rect">
            <a:avLst/>
          </a:prstGeom>
        </p:spPr>
      </p:pic>
    </p:spTree>
    <p:extLst>
      <p:ext uri="{BB962C8B-B14F-4D97-AF65-F5344CB8AC3E}">
        <p14:creationId xmlns:p14="http://schemas.microsoft.com/office/powerpoint/2010/main" val="4079301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87" y="274638"/>
            <a:ext cx="9144000" cy="1143000"/>
          </a:xfrm>
        </p:spPr>
        <p:txBody>
          <a:bodyPr>
            <a:normAutofit/>
          </a:bodyPr>
          <a:lstStyle/>
          <a:p>
            <a:r>
              <a:rPr lang="en-US" dirty="0" smtClean="0"/>
              <a:t>Big Science Now Comes in Small Packages</a:t>
            </a:r>
            <a:endParaRPr lang="en-US" dirty="0"/>
          </a:p>
        </p:txBody>
      </p:sp>
      <p:pic>
        <p:nvPicPr>
          <p:cNvPr id="11" name="Picture 10" descr="XBD200903-00055-04.T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6266" y="3726949"/>
            <a:ext cx="2917314" cy="1944876"/>
          </a:xfrm>
          <a:prstGeom prst="rect">
            <a:avLst/>
          </a:prstGeom>
        </p:spPr>
      </p:pic>
      <p:pic>
        <p:nvPicPr>
          <p:cNvPr id="8" name="Picture 7" descr="nanopore.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266" y="1767877"/>
            <a:ext cx="2917315" cy="1959072"/>
          </a:xfrm>
          <a:prstGeom prst="rect">
            <a:avLst/>
          </a:prstGeom>
        </p:spPr>
      </p:pic>
      <p:pic>
        <p:nvPicPr>
          <p:cNvPr id="13" name="Picture 12" descr="instrument_amo_0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3580" y="1767877"/>
            <a:ext cx="5547578" cy="3903948"/>
          </a:xfrm>
          <a:prstGeom prst="rect">
            <a:avLst/>
          </a:prstGeom>
        </p:spPr>
      </p:pic>
      <p:sp>
        <p:nvSpPr>
          <p:cNvPr id="9"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9</a:t>
            </a:fld>
            <a:r>
              <a:rPr lang="en-US" sz="800" dirty="0">
                <a:solidFill>
                  <a:prstClr val="black"/>
                </a:solidFill>
                <a:latin typeface="Arial"/>
              </a:rPr>
              <a:t> – ESnet Science Engagement (</a:t>
            </a:r>
            <a:r>
              <a:rPr lang="en-US" sz="800" dirty="0">
                <a:solidFill>
                  <a:prstClr val="black"/>
                </a:solidFill>
                <a:latin typeface="Arial"/>
                <a:hlinkClick r:id="rId6"/>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2118425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1">
      <a:dk1>
        <a:srgbClr val="333335"/>
      </a:dk1>
      <a:lt1>
        <a:sysClr val="window" lastClr="FFFFFF"/>
      </a:lt1>
      <a:dk2>
        <a:srgbClr val="3B3A3C"/>
      </a:dk2>
      <a:lt2>
        <a:srgbClr val="707273"/>
      </a:lt2>
      <a:accent1>
        <a:srgbClr val="2DB2CF"/>
      </a:accent1>
      <a:accent2>
        <a:srgbClr val="266782"/>
      </a:accent2>
      <a:accent3>
        <a:srgbClr val="9DBA3B"/>
      </a:accent3>
      <a:accent4>
        <a:srgbClr val="767879"/>
      </a:accent4>
      <a:accent5>
        <a:srgbClr val="58585B"/>
      </a:accent5>
      <a:accent6>
        <a:srgbClr val="D2E9EE"/>
      </a:accent6>
      <a:hlink>
        <a:srgbClr val="266782"/>
      </a:hlink>
      <a:folHlink>
        <a:srgbClr val="504F81"/>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spcBef>
            <a:spcPts val="880"/>
          </a:spcBef>
          <a:buClr>
            <a:schemeClr val="accent1"/>
          </a:buClr>
          <a:defRPr sz="20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29383</TotalTime>
  <Words>4093</Words>
  <Application>Microsoft Macintosh PowerPoint</Application>
  <PresentationFormat>On-screen Show (4:3)</PresentationFormat>
  <Paragraphs>493</Paragraphs>
  <Slides>55</Slides>
  <Notes>27</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Understanding Big Data Trends and the Key Role of the Regionals in Bridging Needs and Solutions</vt:lpstr>
      <vt:lpstr>Outline</vt:lpstr>
      <vt:lpstr>ESnet at a Glance</vt:lpstr>
      <vt:lpstr>PowerPoint Presentation</vt:lpstr>
      <vt:lpstr>Network as Infrastructure Instrument </vt:lpstr>
      <vt:lpstr>PowerPoint Presentation</vt:lpstr>
      <vt:lpstr>Outline</vt:lpstr>
      <vt:lpstr>Traditional “Big Science”</vt:lpstr>
      <vt:lpstr>Big Science Now Comes in Small Packages</vt:lpstr>
      <vt:lpstr>Intellectual Curiosity</vt:lpstr>
      <vt:lpstr>LBNL’s Advanced Light Source (ALS)</vt:lpstr>
      <vt:lpstr>Application – Capture to Results</vt:lpstr>
      <vt:lpstr>E Pluribus Unum</vt:lpstr>
      <vt:lpstr>Preliminary Layman Takeaways</vt:lpstr>
      <vt:lpstr>Outline</vt:lpstr>
      <vt:lpstr>Requirements Reviews</vt:lpstr>
      <vt:lpstr>How do we know what our  scientists need?</vt:lpstr>
      <vt:lpstr>Procedural Lessons Learned (2002-2014)</vt:lpstr>
      <vt:lpstr>Procedural Lessons Learned (2002-2014)</vt:lpstr>
      <vt:lpstr>Scientific Lessons Learned (2002-2014)</vt:lpstr>
      <vt:lpstr>Scientific Lessons Learned (2002-2014)</vt:lpstr>
      <vt:lpstr>Scientific Lessons Learned (2002-2014)</vt:lpstr>
      <vt:lpstr>Scientific Lessons Learned (2002-2014)</vt:lpstr>
      <vt:lpstr>Sometimes we get more than we bargained for…</vt:lpstr>
      <vt:lpstr>Networking Lessons Learned (2002-2014)</vt:lpstr>
      <vt:lpstr>Understanding Data Trends</vt:lpstr>
      <vt:lpstr>After a Review – Actions Spill Out</vt:lpstr>
      <vt:lpstr>Outline</vt:lpstr>
      <vt:lpstr>From the Source of all Truth</vt:lpstr>
      <vt:lpstr>The cause of, and solution to, all of life’s problems </vt:lpstr>
      <vt:lpstr>Challenges to Sophisticated Network Use</vt:lpstr>
      <vt:lpstr>Picking the Battles Wisely</vt:lpstr>
      <vt:lpstr>ROI</vt:lpstr>
      <vt:lpstr>A small amount of packet loss makes a huge difference in TCP performance</vt:lpstr>
      <vt:lpstr>The Science DMZ in 1 Slide</vt:lpstr>
      <vt:lpstr>World Famous Science DMZ Design Pattern</vt:lpstr>
      <vt:lpstr>Why Build A Science DMZ Though?</vt:lpstr>
      <vt:lpstr>[Insert Lame Excuse #1], I don’t need a Science DMZ</vt:lpstr>
      <vt:lpstr>[Insert Lame Excuse #2], Our users will figure it out </vt:lpstr>
      <vt:lpstr>Bridging the Gap</vt:lpstr>
      <vt:lpstr>The Golden Spike</vt:lpstr>
      <vt:lpstr>ESnet Approach to Engagement</vt:lpstr>
      <vt:lpstr>Post-it I keep On My Desk</vt:lpstr>
      <vt:lpstr>User Workflow &amp; Bottleneck Identification</vt:lpstr>
      <vt:lpstr>Workflow Overlay on Network</vt:lpstr>
      <vt:lpstr>Modified Workflow &amp; Network</vt:lpstr>
      <vt:lpstr>Experimental Facility to Computing Facility over ESnet</vt:lpstr>
      <vt:lpstr>Training/Education</vt:lpstr>
      <vt:lpstr>Additional Information</vt:lpstr>
      <vt:lpstr>Outline</vt:lpstr>
      <vt:lpstr>Some Conclusions</vt:lpstr>
      <vt:lpstr>Regional Engagement Strategy</vt:lpstr>
      <vt:lpstr>A Helpful (?) Modification</vt:lpstr>
      <vt:lpstr>PowerPoint Presentation</vt:lpstr>
      <vt:lpstr>Understanding Big Data Trends and the Key Role of the Regionals in Bridging Needs and Solutions</vt:lpstr>
    </vt:vector>
  </TitlesOfParts>
  <Company>Lawrence Berkekley Nationl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teid05</dc:creator>
  <cp:lastModifiedBy>Jason Zurawski</cp:lastModifiedBy>
  <cp:revision>434</cp:revision>
  <cp:lastPrinted>2014-05-19T17:57:32Z</cp:lastPrinted>
  <dcterms:created xsi:type="dcterms:W3CDTF">2014-05-16T17:40:12Z</dcterms:created>
  <dcterms:modified xsi:type="dcterms:W3CDTF">2015-02-06T01:42:43Z</dcterms:modified>
</cp:coreProperties>
</file>