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handoutMasterIdLst>
    <p:handoutMasterId r:id="rId54"/>
  </p:handoutMasterIdLst>
  <p:sldIdLst>
    <p:sldId id="256" r:id="rId2"/>
    <p:sldId id="367" r:id="rId3"/>
    <p:sldId id="368" r:id="rId4"/>
    <p:sldId id="369" r:id="rId5"/>
    <p:sldId id="343" r:id="rId6"/>
    <p:sldId id="261" r:id="rId7"/>
    <p:sldId id="358" r:id="rId8"/>
    <p:sldId id="359" r:id="rId9"/>
    <p:sldId id="353" r:id="rId10"/>
    <p:sldId id="262" r:id="rId11"/>
    <p:sldId id="263" r:id="rId12"/>
    <p:sldId id="264" r:id="rId13"/>
    <p:sldId id="337" r:id="rId14"/>
    <p:sldId id="377" r:id="rId15"/>
    <p:sldId id="267" r:id="rId16"/>
    <p:sldId id="342" r:id="rId17"/>
    <p:sldId id="347" r:id="rId18"/>
    <p:sldId id="269" r:id="rId19"/>
    <p:sldId id="271" r:id="rId20"/>
    <p:sldId id="370" r:id="rId21"/>
    <p:sldId id="371" r:id="rId22"/>
    <p:sldId id="372" r:id="rId23"/>
    <p:sldId id="373" r:id="rId24"/>
    <p:sldId id="374" r:id="rId25"/>
    <p:sldId id="292" r:id="rId26"/>
    <p:sldId id="360" r:id="rId27"/>
    <p:sldId id="361" r:id="rId28"/>
    <p:sldId id="362" r:id="rId29"/>
    <p:sldId id="363" r:id="rId30"/>
    <p:sldId id="365" r:id="rId31"/>
    <p:sldId id="366" r:id="rId32"/>
    <p:sldId id="300" r:id="rId33"/>
    <p:sldId id="301" r:id="rId34"/>
    <p:sldId id="303" r:id="rId35"/>
    <p:sldId id="304" r:id="rId36"/>
    <p:sldId id="305" r:id="rId37"/>
    <p:sldId id="306" r:id="rId38"/>
    <p:sldId id="314" r:id="rId39"/>
    <p:sldId id="315" r:id="rId40"/>
    <p:sldId id="320" r:id="rId41"/>
    <p:sldId id="322" r:id="rId42"/>
    <p:sldId id="375" r:id="rId43"/>
    <p:sldId id="376" r:id="rId44"/>
    <p:sldId id="349" r:id="rId45"/>
    <p:sldId id="323" r:id="rId46"/>
    <p:sldId id="378" r:id="rId47"/>
    <p:sldId id="325" r:id="rId48"/>
    <p:sldId id="326" r:id="rId49"/>
    <p:sldId id="327" r:id="rId50"/>
    <p:sldId id="379" r:id="rId51"/>
    <p:sldId id="34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97" autoAdjust="0"/>
  </p:normalViewPr>
  <p:slideViewPr>
    <p:cSldViewPr snapToGrid="0" snapToObjects="1" showGuides="1">
      <p:cViewPr varScale="1">
        <p:scale>
          <a:sx n="95" d="100"/>
          <a:sy n="95" d="100"/>
        </p:scale>
        <p:origin x="-112" y="-184"/>
      </p:cViewPr>
      <p:guideLst>
        <p:guide orient="horz" pos="3272"/>
        <p:guide orient="horz" pos="2220"/>
        <p:guide orient="horz" pos="507"/>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3/3/15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3/3/15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2209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accommodate TCP, we need a pragmatic</a:t>
            </a:r>
            <a:r>
              <a:rPr lang="en-US" baseline="0" dirty="0" smtClean="0"/>
              <a:t> engineering solution that:</a:t>
            </a:r>
          </a:p>
          <a:p>
            <a:pPr marL="228600" indent="-228600">
              <a:buAutoNum type="arabicParenR"/>
            </a:pPr>
            <a:r>
              <a:rPr lang="en-US" baseline="0" dirty="0" smtClean="0"/>
              <a:t>Addresses the needs</a:t>
            </a:r>
          </a:p>
          <a:p>
            <a:pPr marL="228600" indent="-228600">
              <a:buAutoNum type="arabicParenR"/>
            </a:pPr>
            <a:r>
              <a:rPr lang="en-US" baseline="0" dirty="0" smtClean="0"/>
              <a:t>Is implementable given financial, policy, and cultural constraints</a:t>
            </a:r>
          </a:p>
          <a:p>
            <a:pPr marL="228600" indent="-228600">
              <a:buAutoNum type="arabicParenR"/>
            </a:pPr>
            <a:r>
              <a:rPr lang="en-US" baseline="0" dirty="0" smtClean="0"/>
              <a:t>Can be defended – we cannot ignore security</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186174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Science DMZ design pattern is a set of </a:t>
            </a:r>
            <a:r>
              <a:rPr lang="en-US" baseline="0" dirty="0" err="1" smtClean="0"/>
              <a:t>composable</a:t>
            </a:r>
            <a:r>
              <a:rPr lang="en-US" baseline="0" dirty="0" smtClean="0"/>
              <a:t> ideas, including:</a:t>
            </a:r>
          </a:p>
          <a:p>
            <a:pPr marL="228600" indent="-228600">
              <a:buAutoNum type="arabicParenR"/>
            </a:pPr>
            <a:r>
              <a:rPr lang="en-US" baseline="0" dirty="0" smtClean="0"/>
              <a:t>The architectural element itself – the Science DMZ enclave</a:t>
            </a:r>
          </a:p>
          <a:p>
            <a:pPr marL="228600" indent="-228600">
              <a:buAutoNum type="arabicParenR"/>
            </a:pPr>
            <a:r>
              <a:rPr lang="en-US" baseline="0" dirty="0" smtClean="0"/>
              <a:t>Appropriate security that does not impact performance</a:t>
            </a:r>
          </a:p>
          <a:p>
            <a:pPr marL="228600" indent="-228600">
              <a:buAutoNum type="arabicParenR"/>
            </a:pPr>
            <a:r>
              <a:rPr lang="en-US" baseline="0" dirty="0" smtClean="0"/>
              <a:t>Dedicated systems – Data Transfer Nodes</a:t>
            </a:r>
          </a:p>
          <a:p>
            <a:pPr marL="228600" indent="-228600">
              <a:buAutoNum type="arabicParenR"/>
            </a:pPr>
            <a:r>
              <a:rPr lang="en-US" baseline="0" dirty="0" smtClean="0"/>
              <a:t>perfSONAR </a:t>
            </a:r>
          </a:p>
          <a:p>
            <a:pPr marL="228600" indent="-228600">
              <a:buAutoNum type="arabicParenR"/>
            </a:pPr>
            <a:endParaRPr lang="en-US" baseline="0" dirty="0" smtClean="0"/>
          </a:p>
          <a:p>
            <a:pPr marL="0" indent="0">
              <a:buNone/>
            </a:pPr>
            <a:r>
              <a:rPr lang="en-US" baseline="0" dirty="0" smtClean="0"/>
              <a:t>The elements of the Science DMZ can be combined in a variety of ways depending on the need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140165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data path</a:t>
            </a:r>
            <a:r>
              <a:rPr lang="en-US" baseline="0" dirty="0" smtClean="0"/>
              <a:t> is susceptible to TCP performance problems stemming from packet loss combined with long distances</a:t>
            </a:r>
          </a:p>
          <a:p>
            <a:endParaRPr lang="en-US" baseline="0" dirty="0" smtClean="0"/>
          </a:p>
          <a:p>
            <a:r>
              <a:rPr lang="en-US" baseline="0" dirty="0" smtClean="0"/>
              <a:t>The red data path is very low latency – loss matters much less here (though too much loss will still cause problems)</a:t>
            </a:r>
          </a:p>
          <a:p>
            <a:endParaRPr lang="en-US" baseline="0" dirty="0" smtClean="0"/>
          </a:p>
          <a:p>
            <a:r>
              <a:rPr lang="en-US" baseline="0" dirty="0" smtClean="0"/>
              <a:t>Remember the throughput vs. latency graph</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248184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TCP promises reliable data delivery, not performance</a:t>
            </a:r>
          </a:p>
          <a:p>
            <a:endParaRPr lang="en-US" dirty="0" smtClean="0"/>
          </a:p>
          <a:p>
            <a:r>
              <a:rPr lang="en-US" dirty="0" smtClean="0"/>
              <a:t>In order for</a:t>
            </a:r>
            <a:r>
              <a:rPr lang="en-US" baseline="0" dirty="0" smtClean="0"/>
              <a:t> scientists to see high-performance correct behavior consistently, network engineers must be able to find and fix problems quickly.</a:t>
            </a:r>
          </a:p>
          <a:p>
            <a:endParaRPr lang="en-US" baseline="0" dirty="0" smtClean="0"/>
          </a:p>
          <a:p>
            <a:r>
              <a:rPr lang="en-US" baseline="0" dirty="0" smtClean="0"/>
              <a:t>Waiting around for trouble tickets is clearly the wrong approach</a:t>
            </a:r>
            <a:endParaRPr lang="en-US" dirty="0" smtClean="0"/>
          </a:p>
          <a:p>
            <a:endParaRPr lang="en-US" dirty="0" smtClean="0"/>
          </a:p>
          <a:p>
            <a:r>
              <a:rPr lang="en-US" dirty="0" smtClean="0"/>
              <a:t>Not all problems are immediately obvious</a:t>
            </a:r>
            <a:r>
              <a:rPr lang="en-US" baseline="0" dirty="0" smtClean="0"/>
              <a:t> – many are known as “soft failures”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26</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something is down hard, it’s easy to find</a:t>
            </a:r>
          </a:p>
          <a:p>
            <a:endParaRPr lang="en-US" baseline="0" dirty="0" smtClean="0"/>
          </a:p>
          <a:p>
            <a:r>
              <a:rPr lang="en-US" baseline="0" dirty="0" smtClean="0"/>
              <a:t>Soft failures are often visible only from the end systems</a:t>
            </a:r>
          </a:p>
          <a:p>
            <a:endParaRPr lang="en-US" baseline="0" dirty="0" smtClean="0"/>
          </a:p>
          <a:p>
            <a:r>
              <a:rPr lang="en-US" dirty="0" smtClean="0"/>
              <a:t>This is what makes perfSONAR so valuable – it behaves as an end system behaves, but it measures what</a:t>
            </a:r>
            <a:r>
              <a:rPr lang="en-US" baseline="0" dirty="0" smtClean="0"/>
              <a:t> the network does</a:t>
            </a:r>
          </a:p>
          <a:p>
            <a:endParaRPr lang="en-US" dirty="0" smtClean="0"/>
          </a:p>
          <a:p>
            <a:r>
              <a:rPr lang="en-US" dirty="0" smtClean="0"/>
              <a:t>Remember – we want to find the problems </a:t>
            </a:r>
            <a:r>
              <a:rPr lang="en-US" b="1" dirty="0" smtClean="0"/>
              <a:t>BEFORE</a:t>
            </a:r>
            <a:r>
              <a:rPr lang="en-US" baseline="0" dirty="0" smtClean="0"/>
              <a:t> the users do</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185313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quick examples of soft failures:</a:t>
            </a:r>
          </a:p>
          <a:p>
            <a:endParaRPr lang="en-US" dirty="0" smtClean="0"/>
          </a:p>
          <a:p>
            <a:r>
              <a:rPr lang="en-US" dirty="0" smtClean="0"/>
              <a:t>The first of these was a Cisco 6509 that had over-filled</a:t>
            </a:r>
            <a:r>
              <a:rPr lang="en-US" baseline="0" dirty="0" smtClean="0"/>
              <a:t> its route table due to a misconfiguration, but the config had been fixed.  The performance problem persisted until the router was rebooted.  This could not have been found by auditing the configuration.</a:t>
            </a:r>
          </a:p>
          <a:p>
            <a:endParaRPr lang="en-US" baseline="0" dirty="0" smtClean="0"/>
          </a:p>
          <a:p>
            <a:r>
              <a:rPr lang="en-US" baseline="0" dirty="0" smtClean="0"/>
              <a:t>The second is a relatively common problem – in a big network there are a lot of pluggable optics packs, and sometimes they just go bad.  Often they cause performance problems (soft failure) for a long time before they finally die (hard failure)</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425000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974A96-DFFB-C144-8087-15282382EEA9}" type="slidenum">
              <a:rPr lang="en-US" smtClean="0"/>
              <a:pPr>
                <a:defRPr/>
              </a:pPr>
              <a:t>3</a:t>
            </a:fld>
            <a:endParaRPr lang="en-US"/>
          </a:p>
        </p:txBody>
      </p:sp>
    </p:spTree>
    <p:extLst>
      <p:ext uri="{BB962C8B-B14F-4D97-AF65-F5344CB8AC3E}">
        <p14:creationId xmlns:p14="http://schemas.microsoft.com/office/powerpoint/2010/main" val="422994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perfSONAR is the gold standard tool for performance testing, measurement, and interdomain</a:t>
            </a:r>
            <a:r>
              <a:rPr lang="en-US" baseline="0" dirty="0" smtClean="0"/>
              <a:t> troubleshooting in science networks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1249941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find </a:t>
            </a:r>
            <a:r>
              <a:rPr lang="en-US" dirty="0" err="1" smtClean="0"/>
              <a:t>perfSONAR</a:t>
            </a:r>
            <a:r>
              <a:rPr lang="en-US" dirty="0" smtClean="0"/>
              <a:t> servers and services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112429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regular testing into</a:t>
            </a:r>
            <a:r>
              <a:rPr lang="en-US" baseline="0" dirty="0" smtClean="0"/>
              <a:t> a visualization (ESnet example).</a:t>
            </a:r>
          </a:p>
          <a:p>
            <a:endParaRPr lang="en-US" baseline="0" dirty="0" smtClean="0"/>
          </a:p>
          <a:p>
            <a:r>
              <a:rPr lang="en-US" baseline="0" dirty="0" smtClean="0"/>
              <a:t>Performance data is public </a:t>
            </a:r>
          </a:p>
          <a:p>
            <a:endParaRPr lang="en-US" baseline="0" dirty="0" smtClean="0"/>
          </a:p>
          <a:p>
            <a:r>
              <a:rPr lang="en-US" baseline="0" dirty="0" smtClean="0"/>
              <a:t>The tool can trigger alerts to notify NOC staff.  </a:t>
            </a:r>
          </a:p>
          <a:p>
            <a:endParaRPr lang="en-US" baseline="0" dirty="0" smtClean="0"/>
          </a:p>
          <a:p>
            <a:r>
              <a:rPr lang="en-US" baseline="0" dirty="0" smtClean="0"/>
              <a:t>This is a very valuable tool for setting expectations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31</a:t>
            </a:fld>
            <a:endParaRPr lang="en-US" dirty="0"/>
          </a:p>
        </p:txBody>
      </p:sp>
    </p:spTree>
    <p:extLst>
      <p:ext uri="{BB962C8B-B14F-4D97-AF65-F5344CB8AC3E}">
        <p14:creationId xmlns:p14="http://schemas.microsoft.com/office/powerpoint/2010/main" val="30537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34</a:t>
            </a:fld>
            <a:endParaRPr lang="en-US"/>
          </a:p>
        </p:txBody>
      </p:sp>
      <p:sp>
        <p:nvSpPr>
          <p:cNvPr id="330754" name="Rectangle 2"/>
          <p:cNvSpPr>
            <a:spLocks noGrp="1" noRot="1" noChangeAspect="1" noChangeArrowheads="1"/>
          </p:cNvSpPr>
          <p:nvPr>
            <p:ph type="sldImg"/>
          </p:nvPr>
        </p:nvSpPr>
        <p:spPr bwMode="auto">
          <a:xfrm>
            <a:off x="1109663" y="677863"/>
            <a:ext cx="462280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p>
          <a:p>
            <a:endParaRPr lang="en-US" baseline="0" dirty="0" smtClean="0"/>
          </a:p>
          <a:p>
            <a:r>
              <a:rPr lang="en-US" baseline="0" dirty="0" smtClean="0"/>
              <a:t>=-=-=-</a:t>
            </a:r>
          </a:p>
          <a:p>
            <a:endParaRPr lang="en-US" baseline="0" dirty="0" smtClean="0"/>
          </a:p>
          <a:p>
            <a:r>
              <a:rPr lang="en-US" dirty="0" smtClean="0"/>
              <a:t>Parallelism is important</a:t>
            </a:r>
          </a:p>
          <a:p>
            <a:pPr lvl="1"/>
            <a:r>
              <a:rPr lang="en-US" dirty="0" smtClean="0"/>
              <a:t>It is often easier to achieve a given performance level with four parallel connections than one connection</a:t>
            </a:r>
          </a:p>
          <a:p>
            <a:pPr lvl="1"/>
            <a:r>
              <a:rPr lang="en-US" dirty="0" smtClean="0"/>
              <a:t>Several tools offer parallel transfers, including Globus/</a:t>
            </a:r>
            <a:r>
              <a:rPr lang="en-US" dirty="0" err="1" smtClean="0"/>
              <a:t>GridFTP</a:t>
            </a:r>
            <a:endParaRPr lang="en-US" dirty="0" smtClean="0"/>
          </a:p>
          <a:p>
            <a:r>
              <a:rPr lang="en-US" dirty="0" smtClean="0"/>
              <a:t>Latency interaction is critical</a:t>
            </a:r>
          </a:p>
          <a:p>
            <a:pPr lvl="1"/>
            <a:r>
              <a:rPr lang="en-US" dirty="0" smtClean="0"/>
              <a:t>Wide area data transfers have much higher latency than LAN transfers</a:t>
            </a:r>
          </a:p>
          <a:p>
            <a:pPr lvl="1"/>
            <a:r>
              <a:rPr lang="en-US" dirty="0" smtClean="0"/>
              <a:t>Many tools and protocols assume a LAN</a:t>
            </a:r>
          </a:p>
          <a:p>
            <a:r>
              <a:rPr lang="en-US" dirty="0" smtClean="0"/>
              <a:t>Workflow integration is important</a:t>
            </a:r>
          </a:p>
          <a:p>
            <a:r>
              <a:rPr lang="en-US" dirty="0" smtClean="0"/>
              <a:t>Key tools: Globus Online, HPN-SSH</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still have really tight security if you need really tight security – just do it in a way that does not cause performance problems for traffic permitted by policy</a:t>
            </a:r>
          </a:p>
          <a:p>
            <a:endParaRPr lang="en-US" baseline="0" dirty="0" smtClean="0"/>
          </a:p>
          <a:p>
            <a:r>
              <a:rPr lang="en-US" sz="1200" dirty="0" smtClean="0"/>
              <a:t>Collaboration Within The Organization</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2266767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38</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 life</a:t>
            </a:r>
            <a:r>
              <a:rPr lang="en-US" baseline="0" dirty="0" smtClean="0"/>
              <a:t> example, in front of and in back of a firewall that was dramatically impacting performance  </a:t>
            </a:r>
          </a:p>
          <a:p>
            <a:endParaRPr lang="en-US" baseline="0" dirty="0" smtClean="0"/>
          </a:p>
          <a:p>
            <a:r>
              <a:rPr lang="en-US" baseline="0" dirty="0" smtClean="0"/>
              <a:t>perfSONAR is good at finding these issues</a:t>
            </a:r>
          </a:p>
          <a:p>
            <a:endParaRPr lang="en-US" baseline="0" dirty="0" smtClean="0"/>
          </a:p>
          <a:p>
            <a:r>
              <a:rPr lang="en-US" baseline="0" dirty="0" smtClean="0"/>
              <a:t>Engineers still have to take action to fix the problem</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39</a:t>
            </a:fld>
            <a:endParaRPr lang="en-US" dirty="0"/>
          </a:p>
        </p:txBody>
      </p:sp>
    </p:spTree>
    <p:extLst>
      <p:ext uri="{BB962C8B-B14F-4D97-AF65-F5344CB8AC3E}">
        <p14:creationId xmlns:p14="http://schemas.microsoft.com/office/powerpoint/2010/main" val="337302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Summing up </a:t>
            </a:r>
            <a:r>
              <a:rPr lang="en-US" baseline="0" dirty="0" err="1" smtClean="0"/>
              <a:t>ESnet’s</a:t>
            </a:r>
            <a:r>
              <a:rPr lang="en-US" baseline="0" dirty="0" smtClean="0"/>
              <a:t> vision in one slide, one phrase…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Physical location of instruments, people, computational resources, data.  It just should not matter. </a:t>
            </a:r>
          </a:p>
          <a:p>
            <a:r>
              <a:rPr lang="en-US" baseline="0" dirty="0" smtClean="0"/>
              <a:t>[KSTAR, SNS, ATLAS, EMSL, CRT/NERSC, STAR Detector at RHIC [BNL, NP-funded]]</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latin typeface="Calibri"/>
              </a:rPr>
              <a:pPr>
                <a:defRPr/>
              </a:pPr>
              <a:t>4</a:t>
            </a:fld>
            <a:endParaRPr lang="en-US" dirty="0">
              <a:solidFill>
                <a:prstClr val="black"/>
              </a:solidFill>
              <a:latin typeface="Calibri"/>
            </a:endParaRPr>
          </a:p>
        </p:txBody>
      </p:sp>
    </p:spTree>
    <p:extLst>
      <p:ext uri="{BB962C8B-B14F-4D97-AF65-F5344CB8AC3E}">
        <p14:creationId xmlns:p14="http://schemas.microsoft.com/office/powerpoint/2010/main" val="4110961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The struggle in engagement – management, engineering, and users often have dug in on bad behavior.  </a:t>
            </a:r>
          </a:p>
          <a:p>
            <a:pPr marL="0" indent="0">
              <a:buFontTx/>
              <a:buNone/>
            </a:pPr>
            <a:endParaRPr lang="en-US" baseline="0" dirty="0" smtClean="0"/>
          </a:p>
          <a:p>
            <a:pPr marL="0" indent="0">
              <a:buFontTx/>
              <a:buNone/>
            </a:pPr>
            <a:r>
              <a:rPr lang="en-US" baseline="0" dirty="0" smtClean="0"/>
              <a:t>This amounts a capability gap – there is a disconnect from the capabilities of the network and the ability of the scientists to effectively use it</a:t>
            </a:r>
          </a:p>
          <a:p>
            <a:pPr marL="0" indent="0">
              <a:buFontTx/>
              <a:buNone/>
            </a:pPr>
            <a:endParaRPr lang="en-US" baseline="0" dirty="0" smtClean="0"/>
          </a:p>
          <a:p>
            <a:pPr marL="0" indent="0">
              <a:buFontTx/>
              <a:buNone/>
            </a:pPr>
            <a:r>
              <a:rPr lang="en-US" baseline="0" dirty="0" smtClean="0"/>
              <a:t>To fix this, we need to get everyone working toward a common goal:</a:t>
            </a:r>
          </a:p>
          <a:p>
            <a:pPr marL="0" indent="0">
              <a:buFontTx/>
              <a:buNone/>
            </a:pPr>
            <a:endParaRPr lang="en-US" baseline="0" dirty="0" smtClean="0"/>
          </a:p>
          <a:p>
            <a:pPr marL="0" indent="0">
              <a:buFontTx/>
              <a:buNone/>
            </a:pPr>
            <a:r>
              <a:rPr lang="en-US" baseline="0" dirty="0" smtClean="0"/>
              <a:t> - Management must fund and support the base needs of research</a:t>
            </a:r>
          </a:p>
          <a:p>
            <a:pPr marL="0" indent="0">
              <a:buFontTx/>
              <a:buNone/>
            </a:pPr>
            <a:endParaRPr lang="en-US" baseline="0" dirty="0" smtClean="0"/>
          </a:p>
          <a:p>
            <a:pPr marL="0" indent="0">
              <a:buFontTx/>
              <a:buNone/>
            </a:pPr>
            <a:r>
              <a:rPr lang="en-US" baseline="0" dirty="0" smtClean="0"/>
              <a:t> - IT is there to support the users in doing things correctly, and having all components work</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2202485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2006</a:t>
            </a:r>
          </a:p>
          <a:p>
            <a:r>
              <a:rPr lang="en-US" dirty="0" smtClean="0"/>
              <a:t>ELI + company</a:t>
            </a:r>
          </a:p>
          <a:p>
            <a:r>
              <a:rPr lang="en-US" dirty="0" smtClean="0"/>
              <a:t>Led</a:t>
            </a:r>
            <a:r>
              <a:rPr lang="en-US" baseline="0" dirty="0" smtClean="0"/>
              <a:t> to science DMZ and other important end site innovations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44</a:t>
            </a:fld>
            <a:endParaRPr lang="en-US" dirty="0"/>
          </a:p>
        </p:txBody>
      </p:sp>
    </p:spTree>
    <p:extLst>
      <p:ext uri="{BB962C8B-B14F-4D97-AF65-F5344CB8AC3E}">
        <p14:creationId xmlns:p14="http://schemas.microsoft.com/office/powerpoint/2010/main" val="932937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3C2CCC-44D0-4B40-9343-1A28B1A2D90A}" type="slidenum">
              <a:rPr lang="en-US" smtClean="0"/>
              <a:pPr/>
              <a:t>46</a:t>
            </a:fld>
            <a:endParaRPr lang="en-US"/>
          </a:p>
        </p:txBody>
      </p:sp>
    </p:spTree>
    <p:extLst>
      <p:ext uri="{BB962C8B-B14F-4D97-AF65-F5344CB8AC3E}">
        <p14:creationId xmlns:p14="http://schemas.microsoft.com/office/powerpoint/2010/main" val="3867564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295444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a:t>
            </a:r>
            <a:r>
              <a:rPr lang="en-US" baseline="0" dirty="0" smtClean="0"/>
              <a:t> workshops for all six program offices within the DOE office of Science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80660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succinctly</a:t>
            </a:r>
            <a:r>
              <a:rPr lang="en-US" baseline="0" dirty="0" smtClean="0"/>
              <a:t> describes </a:t>
            </a:r>
            <a:r>
              <a:rPr lang="en-US" dirty="0" smtClean="0"/>
              <a:t>what the end</a:t>
            </a:r>
            <a:r>
              <a:rPr lang="en-US" baseline="0" dirty="0" smtClean="0"/>
              <a:t> to end data path must achieve – network, hosts, storage, application</a:t>
            </a:r>
            <a:endParaRPr lang="en-US" dirty="0" smtClean="0"/>
          </a:p>
          <a:p>
            <a:r>
              <a:rPr lang="en-US" dirty="0" smtClean="0"/>
              <a:t>Green: &lt;=</a:t>
            </a:r>
            <a:r>
              <a:rPr lang="en-US" baseline="0" dirty="0" smtClean="0"/>
              <a:t> 100Mbps Throughput (almost all domestic locations can do this) – less than Fast Ethernet!</a:t>
            </a:r>
          </a:p>
          <a:p>
            <a:r>
              <a:rPr lang="en-US" baseline="0" dirty="0" smtClean="0"/>
              <a:t>Black: 100Mbps to 10Gbps Throughput (most major research institutions can do this, if its running clean)</a:t>
            </a:r>
          </a:p>
          <a:p>
            <a:r>
              <a:rPr lang="en-US" baseline="0" dirty="0" smtClean="0"/>
              <a:t>Blue 10Gbps to 100Gbps Throughput (emerging at major locations)</a:t>
            </a:r>
          </a:p>
          <a:p>
            <a:r>
              <a:rPr lang="en-US" baseline="0" dirty="0" smtClean="0"/>
              <a:t>Orange &gt; 100Gbps Throughput (future for many)</a:t>
            </a:r>
          </a:p>
          <a:p>
            <a:r>
              <a:rPr lang="en-US" baseline="0" dirty="0" smtClean="0"/>
              <a:t>Note: 1TB/hour and 100TB/week fit easily within 10G of throughput</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324830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Networks</a:t>
            </a:r>
            <a:r>
              <a:rPr lang="en-US" baseline="0" dirty="0" smtClean="0"/>
              <a:t> are key.  However, the user interface runs on systems at the edges.</a:t>
            </a:r>
          </a:p>
          <a:p>
            <a:endParaRPr lang="en-US" baseline="0" dirty="0" smtClean="0"/>
          </a:p>
          <a:p>
            <a:r>
              <a:rPr lang="en-US" baseline="0" dirty="0" smtClean="0"/>
              <a:t>The ordered list of important items is derived from the users of the network:</a:t>
            </a:r>
          </a:p>
          <a:p>
            <a:pPr marL="0" indent="0">
              <a:buFontTx/>
              <a:buNone/>
            </a:pPr>
            <a:r>
              <a:rPr lang="en-US" baseline="0" dirty="0" smtClean="0"/>
              <a:t>1) If a tool doesn’t behave correctly, the tool is broken – get another tool</a:t>
            </a:r>
            <a:endParaRPr lang="en-US" baseline="0" dirty="0"/>
          </a:p>
          <a:p>
            <a:pPr marL="0" indent="0">
              <a:buFontTx/>
              <a:buNone/>
            </a:pPr>
            <a:r>
              <a:rPr lang="en-US" baseline="0" dirty="0" smtClean="0"/>
              <a:t>2) If the tool doesn’t behave consistently, I can’t organize my life</a:t>
            </a:r>
          </a:p>
          <a:p>
            <a:pPr marL="0" indent="0">
              <a:buFontTx/>
              <a:buNone/>
            </a:pPr>
            <a:r>
              <a:rPr lang="en-US" baseline="0" dirty="0" smtClean="0"/>
              <a:t>3) Among the tools that behave correctly and consistently, choose the tool with the required performance that is easiest to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493715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130425"/>
            <a:ext cx="7762875" cy="1470025"/>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69267"/>
            <a:ext cx="3597275" cy="1325033"/>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DOE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04467" y="5832094"/>
            <a:ext cx="1572768" cy="524256"/>
          </a:xfrm>
          <a:prstGeom prst="rect">
            <a:avLst/>
          </a:prstGeom>
        </p:spPr>
      </p:pic>
      <p:pic>
        <p:nvPicPr>
          <p:cNvPr id="8" name="Picture 7" descr="Lab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5667502"/>
            <a:ext cx="908304" cy="688848"/>
          </a:xfrm>
          <a:prstGeom prst="rect">
            <a:avLst/>
          </a:prstGeom>
        </p:spPr>
      </p:pic>
      <p:pic>
        <p:nvPicPr>
          <p:cNvPr id="9" name="Picture 8" descr="ESnet_Logo_Header.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sp>
        <p:nvSpPr>
          <p:cNvPr id="11" name="Text Placeholder 10"/>
          <p:cNvSpPr>
            <a:spLocks noGrp="1"/>
          </p:cNvSpPr>
          <p:nvPr>
            <p:ph type="body" sz="quarter" idx="13"/>
          </p:nvPr>
        </p:nvSpPr>
        <p:spPr>
          <a:xfrm>
            <a:off x="5116513" y="3868738"/>
            <a:ext cx="3570287" cy="132556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3897313"/>
            <a:ext cx="7772400" cy="1362075"/>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124076"/>
            <a:ext cx="7772400" cy="1500187"/>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3/3/15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pic>
        <p:nvPicPr>
          <p:cNvPr id="7" name="Picture 6"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348163"/>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3/3/15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73488"/>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3/3/15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3/3/15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3/3/15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3444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4" y="6483355"/>
            <a:ext cx="168592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3/3/15</a:t>
            </a:fld>
            <a:endParaRPr lang="en-US" dirty="0"/>
          </a:p>
        </p:txBody>
      </p:sp>
      <p:sp>
        <p:nvSpPr>
          <p:cNvPr id="5" name="Footer Placeholder 4"/>
          <p:cNvSpPr>
            <a:spLocks noGrp="1"/>
          </p:cNvSpPr>
          <p:nvPr>
            <p:ph type="ftr" sz="quarter" idx="3"/>
          </p:nvPr>
        </p:nvSpPr>
        <p:spPr>
          <a:xfrm>
            <a:off x="4572000" y="6483355"/>
            <a:ext cx="4114800" cy="365125"/>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0" y="6483355"/>
            <a:ext cx="447675" cy="365125"/>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pic>
        <p:nvPicPr>
          <p:cNvPr id="7" name="Picture 6"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76744" y="6116410"/>
            <a:ext cx="1210056" cy="362712"/>
          </a:xfrm>
          <a:prstGeom prst="rect">
            <a:avLst/>
          </a:prstGeom>
        </p:spPr>
      </p:pic>
      <p:sp>
        <p:nvSpPr>
          <p:cNvPr id="8" name="Rectangle 7"/>
          <p:cNvSpPr/>
          <p:nvPr userDrawn="1"/>
        </p:nvSpPr>
        <p:spPr>
          <a:xfrm>
            <a:off x="0" y="0"/>
            <a:ext cx="137160" cy="68484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fasterdata.es.net/fasterdata-home/requirements-and-expectations/" TargetMode="External"/><Relationship Id="rId4" Type="http://schemas.openxmlformats.org/officeDocument/2006/relationships/hyperlink" Target="mailto:engage@es.net" TargetMode="External"/><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mailto:engage@es.n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engage@es.ne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mailto:engage@es.net" TargetMode="External"/><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hyperlink" Target="mailto:engage@es.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engage@es.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engage@es.ne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ngage@es.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engage@es.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mailto:engage@es.ne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engage@es.ne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stats.es.net/ServicesDirectory/" TargetMode="External"/><Relationship Id="rId4" Type="http://schemas.openxmlformats.org/officeDocument/2006/relationships/image" Target="../media/image38.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3" Type="http://schemas.openxmlformats.org/officeDocument/2006/relationships/hyperlink" Target="http://ps-dashboard.es.net" TargetMode="External"/><Relationship Id="rId4" Type="http://schemas.openxmlformats.org/officeDocument/2006/relationships/image" Target="../media/image39.png"/><Relationship Id="rId5"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mailto:engage@es.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mailto:engage@es.ne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engage@es.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mailto:engage@es.ne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41.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jpeg"/><Relationship Id="rId10" Type="http://schemas.openxmlformats.org/officeDocument/2006/relationships/hyperlink" Target="mailto:engage@es.net" TargetMode="Externa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engage@es.ne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hyperlink" Target="mailto:engage@es.ne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44.xml.rels><?xml version="1.0" encoding="UTF-8" standalone="yes"?>
<Relationships xmlns="http://schemas.openxmlformats.org/package/2006/relationships"><Relationship Id="rId3" Type="http://schemas.openxmlformats.org/officeDocument/2006/relationships/hyperlink" Target="http://www.es.net/about/science-requirements/network-requirements-reviews/" TargetMode="External"/><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mailto:engage@es.net"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48.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49.gif"/><Relationship Id="rId5" Type="http://schemas.openxmlformats.org/officeDocument/2006/relationships/image" Target="../media/image50.png"/><Relationship Id="rId6" Type="http://schemas.openxmlformats.org/officeDocument/2006/relationships/image" Target="../media/image40.png"/><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mailto:sympa@lists.lbl.gov"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engage@es.net"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engage@es.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g"/><Relationship Id="rId6" Type="http://schemas.openxmlformats.org/officeDocument/2006/relationships/hyperlink" Target="mailto:engage@es.net" TargetMode="Externa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hyperlink" Target="mailto:engage@es.net"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smtClean="0"/>
              <a:t>The Science DMZ: </a:t>
            </a:r>
            <a:br>
              <a:rPr lang="en-US" dirty="0" smtClean="0"/>
            </a:br>
            <a:r>
              <a:rPr lang="en-US" dirty="0" smtClean="0"/>
              <a:t>A Network Design Pattern for Data-Intensive Science</a:t>
            </a:r>
            <a:endParaRPr lang="en-US" dirty="0"/>
          </a:p>
        </p:txBody>
      </p:sp>
      <p:sp>
        <p:nvSpPr>
          <p:cNvPr id="3"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b="1" dirty="0" smtClean="0">
                <a:latin typeface="Arial Narrow" charset="0"/>
              </a:rPr>
              <a:t>Jason </a:t>
            </a:r>
            <a:r>
              <a:rPr lang="en-US" sz="1800" b="1" dirty="0">
                <a:latin typeface="Arial Narrow" charset="0"/>
              </a:rPr>
              <a:t>Zurawski – </a:t>
            </a:r>
            <a:r>
              <a:rPr lang="en-US" sz="1800" b="1" dirty="0">
                <a:latin typeface="Arial Narrow" charset="0"/>
                <a:hlinkClick r:id="rId2"/>
              </a:rPr>
              <a:t>zurawski@</a:t>
            </a:r>
            <a:r>
              <a:rPr lang="en-US" sz="1800" b="1" dirty="0" smtClean="0">
                <a:latin typeface="Arial Narrow" charset="0"/>
                <a:hlinkClick r:id="rId2"/>
              </a:rPr>
              <a:t>es.net</a:t>
            </a:r>
            <a:r>
              <a:rPr lang="en-US" sz="1800" b="1" dirty="0" smtClean="0">
                <a:latin typeface="Arial Narrow" charset="0"/>
              </a:rPr>
              <a:t> </a:t>
            </a:r>
            <a:endParaRPr lang="en-US" sz="1800" b="1" dirty="0">
              <a:latin typeface="Arial Narrow" charset="0"/>
            </a:endParaRPr>
          </a:p>
          <a:p>
            <a:pPr>
              <a:spcBef>
                <a:spcPts val="300"/>
              </a:spcBef>
              <a:spcAft>
                <a:spcPts val="300"/>
              </a:spcAft>
            </a:pPr>
            <a:r>
              <a:rPr lang="en-US" sz="1800" dirty="0" smtClean="0">
                <a:latin typeface="Arial Narrow" charset="0"/>
              </a:rPr>
              <a:t>Science Engagement Engineer, ESnet</a:t>
            </a:r>
          </a:p>
          <a:p>
            <a:pPr>
              <a:spcBef>
                <a:spcPts val="300"/>
              </a:spcBef>
              <a:spcAft>
                <a:spcPts val="300"/>
              </a:spcAft>
            </a:pPr>
            <a:r>
              <a:rPr lang="en-US" sz="1800" dirty="0" smtClean="0">
                <a:latin typeface="Arial Narrow" charset="0"/>
              </a:rPr>
              <a:t>Lawrence </a:t>
            </a:r>
            <a:r>
              <a:rPr lang="en-US" sz="1800" dirty="0">
                <a:latin typeface="Arial Narrow" charset="0"/>
              </a:rPr>
              <a:t>Berkeley National Laboratory</a:t>
            </a:r>
          </a:p>
        </p:txBody>
      </p:sp>
      <p:sp>
        <p:nvSpPr>
          <p:cNvPr id="6" name="Text Placeholder 5"/>
          <p:cNvSpPr>
            <a:spLocks noGrp="1"/>
          </p:cNvSpPr>
          <p:nvPr>
            <p:ph type="body" sz="quarter" idx="13"/>
          </p:nvPr>
        </p:nvSpPr>
        <p:spPr/>
        <p:txBody>
          <a:bodyPr/>
          <a:lstStyle/>
          <a:p>
            <a:pPr>
              <a:spcBef>
                <a:spcPct val="20000"/>
              </a:spcBef>
            </a:pPr>
            <a:r>
              <a:rPr lang="en-US" dirty="0" smtClean="0">
                <a:solidFill>
                  <a:schemeClr val="accent5"/>
                </a:solidFill>
              </a:rPr>
              <a:t>KINBER Webinar</a:t>
            </a:r>
          </a:p>
          <a:p>
            <a:pPr>
              <a:spcBef>
                <a:spcPct val="20000"/>
              </a:spcBef>
            </a:pPr>
            <a:r>
              <a:rPr lang="en-US" dirty="0" smtClean="0">
                <a:solidFill>
                  <a:schemeClr val="accent5"/>
                </a:solidFill>
              </a:rPr>
              <a:t>March </a:t>
            </a:r>
            <a:r>
              <a:rPr lang="en-US" dirty="0">
                <a:solidFill>
                  <a:schemeClr val="accent5"/>
                </a:solidFill>
              </a:rPr>
              <a:t>4</a:t>
            </a:r>
            <a:r>
              <a:rPr lang="en-US" baseline="30000" dirty="0" smtClean="0">
                <a:solidFill>
                  <a:schemeClr val="accent5"/>
                </a:solidFill>
              </a:rPr>
              <a:t>th</a:t>
            </a:r>
            <a:r>
              <a:rPr lang="en-US" dirty="0" smtClean="0">
                <a:solidFill>
                  <a:schemeClr val="accent5"/>
                </a:solidFill>
              </a:rPr>
              <a:t> 2015</a:t>
            </a:r>
            <a:endParaRPr lang="en-US" dirty="0">
              <a:solidFill>
                <a:schemeClr val="accent5"/>
              </a:solidFill>
            </a:endParaRPr>
          </a:p>
        </p:txBody>
      </p:sp>
      <p:cxnSp>
        <p:nvCxnSpPr>
          <p:cNvPr id="5" name="Straight Connector 4"/>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35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2" y="147638"/>
            <a:ext cx="8937993" cy="999865"/>
          </a:xfrm>
        </p:spPr>
        <p:txBody>
          <a:bodyPr/>
          <a:lstStyle/>
          <a:p>
            <a:r>
              <a:rPr lang="en-US" sz="3200" dirty="0" smtClean="0"/>
              <a:t>Data Mobility </a:t>
            </a:r>
            <a:r>
              <a:rPr lang="en-US" sz="3200" dirty="0"/>
              <a:t>i</a:t>
            </a:r>
            <a:r>
              <a:rPr lang="en-US" sz="3200" dirty="0" smtClean="0"/>
              <a:t>n a Given </a:t>
            </a:r>
            <a:r>
              <a:rPr lang="en-US" sz="3200" dirty="0"/>
              <a:t>T</a:t>
            </a:r>
            <a:r>
              <a:rPr lang="en-US" sz="3200" dirty="0" smtClean="0"/>
              <a:t>ime Interval (Theoretical)</a:t>
            </a:r>
            <a:endParaRPr lang="en-US" sz="3200" dirty="0"/>
          </a:p>
        </p:txBody>
      </p:sp>
      <p:sp>
        <p:nvSpPr>
          <p:cNvPr id="7" name="Text Box 1030"/>
          <p:cNvSpPr txBox="1">
            <a:spLocks noChangeArrowheads="1"/>
          </p:cNvSpPr>
          <p:nvPr/>
        </p:nvSpPr>
        <p:spPr bwMode="auto">
          <a:xfrm>
            <a:off x="368299" y="5794998"/>
            <a:ext cx="6735763" cy="1077204"/>
          </a:xfrm>
          <a:prstGeom prst="rect">
            <a:avLst/>
          </a:prstGeom>
          <a:noFill/>
          <a:ln w="9525">
            <a:noFill/>
            <a:miter lim="800000"/>
            <a:headEnd/>
            <a:tailEnd/>
          </a:ln>
          <a:effectLst/>
        </p:spPr>
        <p:txBody>
          <a:bodyPr wrap="square" lIns="91427" tIns="45713" rIns="91427" bIns="45713">
            <a:prstTxWarp prst="textNoShape">
              <a:avLst/>
            </a:prstTxWarp>
            <a:spAutoFit/>
          </a:bodyPr>
          <a:lstStyle/>
          <a:p>
            <a:pPr>
              <a:spcBef>
                <a:spcPct val="50000"/>
              </a:spcBef>
            </a:pPr>
            <a:r>
              <a:rPr lang="en-US" sz="1600" dirty="0" smtClean="0">
                <a:latin typeface="Helvetica" pitchFamily="-112" charset="0"/>
              </a:rPr>
              <a:t>These tables available:</a:t>
            </a:r>
          </a:p>
          <a:p>
            <a:pPr>
              <a:spcBef>
                <a:spcPct val="50000"/>
              </a:spcBef>
            </a:pPr>
            <a:r>
              <a:rPr lang="en-US" sz="1600" dirty="0" smtClean="0">
                <a:latin typeface="Helvetica" pitchFamily="-112" charset="0"/>
                <a:hlinkClick r:id="rId3"/>
              </a:rPr>
              <a:t>http</a:t>
            </a:r>
            <a:r>
              <a:rPr lang="en-US" sz="1600" dirty="0">
                <a:latin typeface="Helvetica" pitchFamily="-112" charset="0"/>
                <a:hlinkClick r:id="rId3"/>
              </a:rPr>
              <a:t>://fasterdata.es.net/fasterdata-home/requirements-and-expectations</a:t>
            </a:r>
            <a:r>
              <a:rPr lang="en-US" sz="1600" dirty="0" smtClean="0">
                <a:latin typeface="Helvetica" pitchFamily="-112" charset="0"/>
                <a:hlinkClick r:id="rId3"/>
              </a:rPr>
              <a:t>/</a:t>
            </a:r>
            <a:endParaRPr lang="en-US" sz="1600" dirty="0">
              <a:latin typeface="Helvetica" pitchFamily="-112" charset="0"/>
            </a:endParaRPr>
          </a:p>
          <a:p>
            <a:pPr>
              <a:spcBef>
                <a:spcPct val="50000"/>
              </a:spcBef>
            </a:pPr>
            <a:endParaRPr lang="en-US" sz="1600" dirty="0" smtClean="0">
              <a:latin typeface="Helvetica" pitchFamily="-112" charset="0"/>
            </a:endParaRPr>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3" name="Picture 2" descr="Screen Shot 2015-02-26 at 1.33.4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0735" y="3515717"/>
            <a:ext cx="5951782" cy="2567247"/>
          </a:xfrm>
          <a:prstGeom prst="rect">
            <a:avLst/>
          </a:prstGeom>
        </p:spPr>
      </p:pic>
      <p:pic>
        <p:nvPicPr>
          <p:cNvPr id="4" name="Picture 3" descr="Screen Shot 2015-02-26 at 1.34.1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43" y="922078"/>
            <a:ext cx="5759258" cy="2593639"/>
          </a:xfrm>
          <a:prstGeom prst="rect">
            <a:avLst/>
          </a:prstGeom>
        </p:spPr>
      </p:pic>
      <p:pic>
        <p:nvPicPr>
          <p:cNvPr id="6" name="Picture 5" descr="Screen Shot 2015-02-26 at 1.36.57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192" y="1896506"/>
            <a:ext cx="2981325" cy="749003"/>
          </a:xfrm>
          <a:prstGeom prst="rect">
            <a:avLst/>
          </a:prstGeom>
        </p:spPr>
      </p:pic>
    </p:spTree>
    <p:extLst>
      <p:ext uri="{BB962C8B-B14F-4D97-AF65-F5344CB8AC3E}">
        <p14:creationId xmlns:p14="http://schemas.microsoft.com/office/powerpoint/2010/main" val="28262748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Central Role of the Network</a:t>
            </a:r>
            <a:endParaRPr lang="en-US" sz="3200" dirty="0"/>
          </a:p>
        </p:txBody>
      </p:sp>
      <p:sp>
        <p:nvSpPr>
          <p:cNvPr id="3" name="Content Placeholder 2"/>
          <p:cNvSpPr>
            <a:spLocks noGrp="1"/>
          </p:cNvSpPr>
          <p:nvPr>
            <p:ph idx="1"/>
          </p:nvPr>
        </p:nvSpPr>
        <p:spPr>
          <a:xfrm>
            <a:off x="457200" y="1612900"/>
            <a:ext cx="8229600" cy="4703763"/>
          </a:xfrm>
        </p:spPr>
        <p:txBody>
          <a:bodyPr>
            <a:normAutofit/>
          </a:bodyPr>
          <a:lstStyle/>
          <a:p>
            <a:r>
              <a:rPr lang="en-US" sz="1900" dirty="0" smtClean="0"/>
              <a:t>The very structure of modern science assumes science networks exist: high performance, feature rich, global scope</a:t>
            </a:r>
          </a:p>
          <a:p>
            <a:r>
              <a:rPr lang="en-US" sz="1900" dirty="0" smtClean="0"/>
              <a:t>What is “The Network” anyway?</a:t>
            </a:r>
          </a:p>
          <a:p>
            <a:pPr lvl="1"/>
            <a:r>
              <a:rPr lang="en-US" sz="1800" dirty="0" smtClean="0">
                <a:sym typeface="Wingdings"/>
              </a:rPr>
              <a:t>“</a:t>
            </a:r>
            <a:r>
              <a:rPr lang="en-US" sz="1800" dirty="0">
                <a:sym typeface="Wingdings"/>
              </a:rPr>
              <a:t>The Network” is the set of devices and applications involved in the use of a remote </a:t>
            </a:r>
            <a:r>
              <a:rPr lang="en-US" sz="1800" dirty="0" smtClean="0">
                <a:sym typeface="Wingdings"/>
              </a:rPr>
              <a:t>resource</a:t>
            </a:r>
          </a:p>
          <a:p>
            <a:pPr lvl="2"/>
            <a:r>
              <a:rPr lang="en-US" sz="1800" dirty="0" smtClean="0">
                <a:sym typeface="Wingdings"/>
              </a:rPr>
              <a:t>This </a:t>
            </a:r>
            <a:r>
              <a:rPr lang="en-US" sz="1800" b="1" i="1" dirty="0" smtClean="0">
                <a:solidFill>
                  <a:srgbClr val="FF6600"/>
                </a:solidFill>
                <a:sym typeface="Wingdings"/>
              </a:rPr>
              <a:t>is not </a:t>
            </a:r>
            <a:r>
              <a:rPr lang="en-US" sz="1800" dirty="0" smtClean="0">
                <a:sym typeface="Wingdings"/>
              </a:rPr>
              <a:t>about supercomputer interconnects</a:t>
            </a:r>
          </a:p>
          <a:p>
            <a:pPr lvl="2"/>
            <a:r>
              <a:rPr lang="en-US" sz="1800" dirty="0" smtClean="0">
                <a:sym typeface="Wingdings"/>
              </a:rPr>
              <a:t>This </a:t>
            </a:r>
            <a:r>
              <a:rPr lang="en-US" sz="1800" b="1" i="1" dirty="0" smtClean="0">
                <a:solidFill>
                  <a:srgbClr val="FF6600"/>
                </a:solidFill>
                <a:sym typeface="Wingdings"/>
              </a:rPr>
              <a:t>is</a:t>
            </a:r>
            <a:r>
              <a:rPr lang="en-US" sz="1800" dirty="0" smtClean="0">
                <a:sym typeface="Wingdings"/>
              </a:rPr>
              <a:t> about data flow from experiment to analysis, between facilities, etc.</a:t>
            </a:r>
            <a:endParaRPr lang="en-US" sz="1800" dirty="0">
              <a:sym typeface="Wingdings"/>
            </a:endParaRPr>
          </a:p>
          <a:p>
            <a:pPr lvl="1"/>
            <a:r>
              <a:rPr lang="en-US" sz="1800" dirty="0" smtClean="0">
                <a:sym typeface="Wingdings"/>
              </a:rPr>
              <a:t>User interfaces for “</a:t>
            </a:r>
            <a:r>
              <a:rPr lang="en-US" sz="1800" dirty="0">
                <a:sym typeface="Wingdings"/>
              </a:rPr>
              <a:t>The </a:t>
            </a:r>
            <a:r>
              <a:rPr lang="en-US" sz="1800" dirty="0" smtClean="0">
                <a:sym typeface="Wingdings"/>
              </a:rPr>
              <a:t>Network” – portal, data transfer tool, workflow engine</a:t>
            </a:r>
          </a:p>
          <a:p>
            <a:pPr lvl="1"/>
            <a:r>
              <a:rPr lang="en-US" sz="1800" dirty="0" smtClean="0">
                <a:sym typeface="Wingdings"/>
              </a:rPr>
              <a:t>Therefore, servers and applications must also be considered</a:t>
            </a:r>
          </a:p>
          <a:p>
            <a:r>
              <a:rPr lang="en-US" sz="1900" dirty="0" smtClean="0">
                <a:sym typeface="Wingdings"/>
              </a:rPr>
              <a:t>What </a:t>
            </a:r>
            <a:r>
              <a:rPr lang="en-US" sz="1900" dirty="0">
                <a:sym typeface="Wingdings"/>
              </a:rPr>
              <a:t>is important</a:t>
            </a:r>
            <a:r>
              <a:rPr lang="en-US" sz="1900" dirty="0" smtClean="0">
                <a:sym typeface="Wingdings"/>
              </a:rPr>
              <a:t>?  Ordered list:</a:t>
            </a:r>
            <a:endParaRPr lang="en-US" sz="1900" dirty="0">
              <a:sym typeface="Wingdings"/>
            </a:endParaRPr>
          </a:p>
          <a:p>
            <a:pPr marL="685800" lvl="1" indent="-457200">
              <a:buFont typeface="+mj-lt"/>
              <a:buAutoNum type="arabicPeriod"/>
            </a:pPr>
            <a:r>
              <a:rPr lang="en-US" sz="1800" dirty="0">
                <a:sym typeface="Wingdings"/>
              </a:rPr>
              <a:t>Correctness</a:t>
            </a:r>
          </a:p>
          <a:p>
            <a:pPr marL="685800" lvl="1" indent="-457200">
              <a:buFont typeface="+mj-lt"/>
              <a:buAutoNum type="arabicPeriod"/>
            </a:pPr>
            <a:r>
              <a:rPr lang="en-US" sz="1800" dirty="0">
                <a:sym typeface="Wingdings"/>
              </a:rPr>
              <a:t>Consistency</a:t>
            </a:r>
          </a:p>
          <a:p>
            <a:pPr marL="685800" lvl="1" indent="-457200">
              <a:buFont typeface="+mj-lt"/>
              <a:buAutoNum type="arabicPeriod"/>
            </a:pPr>
            <a:r>
              <a:rPr lang="en-US" sz="1800" dirty="0" smtClean="0">
                <a:sym typeface="Wingdings"/>
              </a:rPr>
              <a:t>Performance</a:t>
            </a:r>
            <a:endParaRPr lang="en-US" sz="1800" dirty="0"/>
          </a:p>
          <a:p>
            <a:endParaRPr lang="en-US" sz="1800" dirty="0" smtClean="0">
              <a:sym typeface="Wingdings"/>
            </a:endParaRP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316725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b="1" i="1" dirty="0" smtClean="0"/>
              <a:t>Packet loss </a:t>
            </a:r>
            <a:r>
              <a:rPr lang="en-US" dirty="0" smtClean="0"/>
              <a:t>in conjunction with </a:t>
            </a:r>
            <a:r>
              <a:rPr lang="en-US" b="1" i="1" dirty="0" smtClean="0"/>
              <a:t>latency</a:t>
            </a:r>
            <a:r>
              <a:rPr lang="en-US" dirty="0" smtClean="0"/>
              <a:t> is a performance killer</a:t>
            </a:r>
          </a:p>
          <a:p>
            <a:pPr lvl="2"/>
            <a:r>
              <a:rPr lang="en-US" dirty="0" smtClean="0"/>
              <a:t>We can address the first, science hasn’t fixed the 2</a:t>
            </a:r>
            <a:r>
              <a:rPr lang="en-US" baseline="30000" dirty="0" smtClean="0"/>
              <a:t>nd</a:t>
            </a:r>
            <a:r>
              <a:rPr lang="en-US" dirty="0" smtClean="0"/>
              <a:t> (yet)</a:t>
            </a:r>
          </a:p>
          <a:p>
            <a:pPr lvl="1"/>
            <a:r>
              <a:rPr lang="en-US" dirty="0"/>
              <a:t>Like it or not, TCP is used for the vast majority of data transfer </a:t>
            </a:r>
            <a:r>
              <a:rPr lang="en-US" dirty="0" smtClean="0"/>
              <a:t>applications (more than 95% of ESnet traffic is TCP)</a:t>
            </a:r>
          </a:p>
        </p:txBody>
      </p:sp>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11113"/>
            <a:ext cx="7285038" cy="114300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362075"/>
            <a:ext cx="8767762"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3455988"/>
            <a:ext cx="838200" cy="466725"/>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2506663"/>
            <a:ext cx="836612" cy="633412"/>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3467100"/>
            <a:ext cx="836612" cy="465138"/>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8" y="3790950"/>
            <a:ext cx="928687" cy="465138"/>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3117850"/>
            <a:ext cx="1281112" cy="465138"/>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5872163"/>
            <a:ext cx="8350250" cy="431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6189663"/>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6196013"/>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6189663"/>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0" y="6188075"/>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5881688"/>
            <a:ext cx="1778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5880100"/>
            <a:ext cx="156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8" y="5880100"/>
            <a:ext cx="198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5" y="5878513"/>
            <a:ext cx="17319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3448050" y="2514600"/>
            <a:ext cx="338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2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24" name="Picture 23" descr="31f44001cd29ce7ecc28347a8baf064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7518" y="6363368"/>
            <a:ext cx="2378445" cy="494632"/>
          </a:xfrm>
          <a:prstGeom prst="rect">
            <a:avLst/>
          </a:prstGeom>
        </p:spPr>
      </p:pic>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9821"/>
            <a:ext cx="8229600" cy="1143000"/>
          </a:xfrm>
        </p:spPr>
        <p:txBody>
          <a:bodyPr/>
          <a:lstStyle/>
          <a:p>
            <a:r>
              <a:rPr lang="en-US" dirty="0" smtClean="0"/>
              <a:t>Lets Talk Performance …</a:t>
            </a:r>
            <a:endParaRPr lang="en-US" dirty="0"/>
          </a:p>
        </p:txBody>
      </p:sp>
      <p:sp>
        <p:nvSpPr>
          <p:cNvPr id="7" name="Content Placeholder 6"/>
          <p:cNvSpPr>
            <a:spLocks noGrp="1"/>
          </p:cNvSpPr>
          <p:nvPr>
            <p:ph idx="1"/>
          </p:nvPr>
        </p:nvSpPr>
        <p:spPr>
          <a:xfrm>
            <a:off x="457200" y="1125704"/>
            <a:ext cx="6458574" cy="2025484"/>
          </a:xfrm>
        </p:spPr>
        <p:txBody>
          <a:bodyPr>
            <a:normAutofit fontScale="92500" lnSpcReduction="20000"/>
          </a:bodyPr>
          <a:lstStyle/>
          <a:p>
            <a:pPr marL="0" indent="0">
              <a:buNone/>
            </a:pPr>
            <a:r>
              <a:rPr lang="en-US" sz="2200" dirty="0"/>
              <a:t>"In any large system, there is always something broken.</a:t>
            </a:r>
            <a:r>
              <a:rPr lang="en-US" sz="2200" dirty="0" smtClean="0"/>
              <a:t>”</a:t>
            </a:r>
            <a:endParaRPr lang="en-US" sz="2200" dirty="0"/>
          </a:p>
          <a:p>
            <a:pPr marL="0" indent="0">
              <a:buNone/>
            </a:pPr>
            <a:r>
              <a:rPr lang="en-US" sz="2200" dirty="0"/>
              <a:t>	</a:t>
            </a:r>
            <a:r>
              <a:rPr lang="en-US" sz="2200" b="1" i="1" dirty="0"/>
              <a:t>Jon </a:t>
            </a:r>
            <a:r>
              <a:rPr lang="en-US" sz="2200" b="1" i="1" dirty="0" err="1" smtClean="0"/>
              <a:t>Postel</a:t>
            </a:r>
            <a:endParaRPr lang="en-US" sz="2200" b="1" i="1" dirty="0" smtClean="0"/>
          </a:p>
          <a:p>
            <a:pPr marL="0" indent="0">
              <a:buNone/>
            </a:pPr>
            <a:endParaRPr lang="en-US" dirty="0" smtClean="0"/>
          </a:p>
          <a:p>
            <a:pPr marL="0" indent="0">
              <a:buNone/>
            </a:pPr>
            <a:endParaRPr lang="en-US" dirty="0" smtClean="0"/>
          </a:p>
          <a:p>
            <a:r>
              <a:rPr lang="en-US" dirty="0" smtClean="0"/>
              <a:t>Modern networks are occasionally designed to be </a:t>
            </a:r>
            <a:r>
              <a:rPr lang="en-US" i="1" dirty="0" smtClean="0"/>
              <a:t>one-size-fits-most</a:t>
            </a:r>
          </a:p>
        </p:txBody>
      </p:sp>
      <p:pic>
        <p:nvPicPr>
          <p:cNvPr id="8" name="Picture 7" descr="tumblr_mayz1uMDON1re4ne0o1_128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4011" y="224405"/>
            <a:ext cx="1902789" cy="269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6"/>
          <p:cNvSpPr txBox="1">
            <a:spLocks/>
          </p:cNvSpPr>
          <p:nvPr/>
        </p:nvSpPr>
        <p:spPr>
          <a:xfrm>
            <a:off x="457199" y="3013612"/>
            <a:ext cx="8593237" cy="3247983"/>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spcBef>
                <a:spcPts val="880"/>
              </a:spcBef>
              <a:buClr>
                <a:schemeClr val="accent1"/>
              </a:buClr>
              <a:buSzTx/>
              <a:buFont typeface="Arial"/>
              <a:buChar char="•"/>
            </a:pPr>
            <a:r>
              <a:rPr lang="en-US" dirty="0"/>
              <a:t>e.g. if you have ever heard the phrase “converged network”, the design is to facilitate CIA (Confidentiality, Integrity, Availability</a:t>
            </a:r>
            <a:r>
              <a:rPr lang="en-US" dirty="0" smtClean="0"/>
              <a:t>)</a:t>
            </a:r>
          </a:p>
          <a:p>
            <a:pPr lvl="1"/>
            <a:r>
              <a:rPr lang="en-US" dirty="0" smtClean="0"/>
              <a:t>This is not bad for protecting the HVAC system from hackers.</a:t>
            </a:r>
          </a:p>
          <a:p>
            <a:r>
              <a:rPr lang="en-US" dirty="0" smtClean="0"/>
              <a:t>Causes of friction/packet loss:</a:t>
            </a:r>
          </a:p>
          <a:p>
            <a:pPr lvl="1"/>
            <a:r>
              <a:rPr lang="en-US" dirty="0" smtClean="0"/>
              <a:t>Small buffers on the network gear and hosts</a:t>
            </a:r>
          </a:p>
          <a:p>
            <a:pPr lvl="1"/>
            <a:r>
              <a:rPr lang="en-US" dirty="0" smtClean="0"/>
              <a:t>Incorrect application choice</a:t>
            </a:r>
          </a:p>
          <a:p>
            <a:pPr lvl="1"/>
            <a:r>
              <a:rPr lang="en-US" dirty="0" smtClean="0"/>
              <a:t>Packet disruption caused by overzealous security</a:t>
            </a:r>
          </a:p>
          <a:p>
            <a:pPr lvl="1"/>
            <a:r>
              <a:rPr lang="en-US" dirty="0" smtClean="0"/>
              <a:t>Congestion from herds of mice</a:t>
            </a:r>
          </a:p>
          <a:p>
            <a:r>
              <a:rPr lang="en-US" dirty="0" smtClean="0"/>
              <a:t>It all starts with knowing your users, and knowing your network</a:t>
            </a:r>
            <a:endParaRPr lang="en-US" dirty="0"/>
          </a:p>
        </p:txBody>
      </p:sp>
      <p:sp>
        <p:nvSpPr>
          <p:cNvPr id="1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3155004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Putting A Solution Together</a:t>
            </a:r>
            <a:endParaRPr lang="en-US" sz="3200" dirty="0"/>
          </a:p>
        </p:txBody>
      </p:sp>
      <p:sp>
        <p:nvSpPr>
          <p:cNvPr id="3" name="Content Placeholder 2"/>
          <p:cNvSpPr>
            <a:spLocks noGrp="1"/>
          </p:cNvSpPr>
          <p:nvPr>
            <p:ph idx="1"/>
          </p:nvPr>
        </p:nvSpPr>
        <p:spPr>
          <a:xfrm>
            <a:off x="457200" y="1324013"/>
            <a:ext cx="4123559" cy="2944155"/>
          </a:xfrm>
        </p:spPr>
        <p:txBody>
          <a:bodyPr>
            <a:normAutofit fontScale="85000" lnSpcReduction="20000"/>
          </a:bodyPr>
          <a:lstStyle/>
          <a:p>
            <a:r>
              <a:rPr lang="en-US" dirty="0" smtClean="0"/>
              <a:t>Effective support for TCP-based data transfer</a:t>
            </a:r>
          </a:p>
          <a:p>
            <a:pPr lvl="1"/>
            <a:r>
              <a:rPr lang="en-US" dirty="0" smtClean="0"/>
              <a:t>Design for correct, consistent, high-performance operation</a:t>
            </a:r>
          </a:p>
          <a:p>
            <a:pPr lvl="1"/>
            <a:r>
              <a:rPr lang="en-US" dirty="0" smtClean="0"/>
              <a:t>Design for ease of troubleshooting</a:t>
            </a:r>
          </a:p>
          <a:p>
            <a:r>
              <a:rPr lang="en-US" dirty="0" smtClean="0"/>
              <a:t>Easy adoption (for all stakeholders) is critical</a:t>
            </a:r>
          </a:p>
          <a:p>
            <a:pPr lvl="1"/>
            <a:r>
              <a:rPr lang="en-US" dirty="0" smtClean="0"/>
              <a:t>Large laboratories and universities have extensive IT deployments</a:t>
            </a:r>
          </a:p>
          <a:p>
            <a:pPr lvl="1"/>
            <a:r>
              <a:rPr lang="en-US" dirty="0"/>
              <a:t>Small universities/facilities have overworked/understaffed IT departments</a:t>
            </a:r>
          </a:p>
          <a:p>
            <a:pPr lvl="1"/>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8" name="Content Placeholder 2"/>
          <p:cNvSpPr txBox="1">
            <a:spLocks/>
          </p:cNvSpPr>
          <p:nvPr/>
        </p:nvSpPr>
        <p:spPr>
          <a:xfrm>
            <a:off x="457200" y="4181840"/>
            <a:ext cx="8229600" cy="2308298"/>
          </a:xfrm>
          <a:prstGeom prst="rect">
            <a:avLst/>
          </a:prstGeom>
        </p:spPr>
        <p:txBody>
          <a:bodyPr vert="horz" lIns="91440" tIns="45720" rIns="91440" bIns="45720" rtlCol="0">
            <a:normAutofit fontScale="850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Drastic change is prohibitively difficult</a:t>
            </a:r>
          </a:p>
          <a:p>
            <a:r>
              <a:rPr lang="en-US" dirty="0" err="1" smtClean="0"/>
              <a:t>Cybersecurity</a:t>
            </a:r>
            <a:r>
              <a:rPr lang="en-US" dirty="0" smtClean="0"/>
              <a:t> – </a:t>
            </a:r>
            <a:r>
              <a:rPr lang="en-US" b="1" i="1" dirty="0" smtClean="0">
                <a:solidFill>
                  <a:srgbClr val="FF6600"/>
                </a:solidFill>
              </a:rPr>
              <a:t>defensible without compromising performance</a:t>
            </a:r>
          </a:p>
          <a:p>
            <a:r>
              <a:rPr lang="en-US" dirty="0" smtClean="0"/>
              <a:t>Borrow ideas from traditional network security</a:t>
            </a:r>
          </a:p>
          <a:p>
            <a:pPr lvl="1"/>
            <a:r>
              <a:rPr lang="en-US" dirty="0" smtClean="0"/>
              <a:t>Traditional DMZ</a:t>
            </a:r>
          </a:p>
          <a:p>
            <a:pPr lvl="2"/>
            <a:r>
              <a:rPr lang="en-US" dirty="0" smtClean="0"/>
              <a:t>Separate enclave at network perimeter (“Demilitarized Zone”)</a:t>
            </a:r>
          </a:p>
          <a:p>
            <a:pPr lvl="2"/>
            <a:r>
              <a:rPr lang="en-US" dirty="0" smtClean="0"/>
              <a:t>Specific location for external-facing services</a:t>
            </a:r>
          </a:p>
          <a:p>
            <a:pPr lvl="2"/>
            <a:r>
              <a:rPr lang="en-US" dirty="0" smtClean="0"/>
              <a:t>Clean separation from internal network</a:t>
            </a:r>
          </a:p>
          <a:p>
            <a:pPr lvl="1"/>
            <a:r>
              <a:rPr lang="en-US" dirty="0" smtClean="0"/>
              <a:t>Do the same thing for science – </a:t>
            </a:r>
            <a:r>
              <a:rPr lang="en-US" b="1" i="1" dirty="0" smtClean="0"/>
              <a:t>Science DMZ</a:t>
            </a:r>
          </a:p>
        </p:txBody>
      </p:sp>
      <p:pic>
        <p:nvPicPr>
          <p:cNvPr id="4" name="Picture 3" descr="Nheb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793" y="1138621"/>
            <a:ext cx="3860800" cy="3043219"/>
          </a:xfrm>
          <a:prstGeom prst="rect">
            <a:avLst/>
          </a:prstGeom>
        </p:spPr>
      </p:pic>
    </p:spTree>
    <p:extLst>
      <p:ext uri="{BB962C8B-B14F-4D97-AF65-F5344CB8AC3E}">
        <p14:creationId xmlns:p14="http://schemas.microsoft.com/office/powerpoint/2010/main" val="29919849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9588" y="2898770"/>
            <a:ext cx="2455523" cy="1231106"/>
          </a:xfrm>
          <a:prstGeom prst="rect">
            <a:avLst/>
          </a:prstGeom>
          <a:noFill/>
        </p:spPr>
        <p:txBody>
          <a:bodyPr wrap="square" rtlCol="0">
            <a:spAutoFit/>
          </a:bodyPr>
          <a:lstStyle/>
          <a:p>
            <a:pPr marL="0" lvl="1"/>
            <a:r>
              <a:rPr lang="en-US" dirty="0"/>
              <a:t>Data Transfer </a:t>
            </a:r>
            <a:r>
              <a:rPr lang="en-US" dirty="0" smtClean="0"/>
              <a:t>Node</a:t>
            </a:r>
          </a:p>
          <a:p>
            <a:pPr marL="285750" indent="-285750">
              <a:buFont typeface="Arial"/>
              <a:buChar char="•"/>
            </a:pPr>
            <a:r>
              <a:rPr lang="en-US" sz="1400" dirty="0"/>
              <a:t>High performance</a:t>
            </a:r>
          </a:p>
          <a:p>
            <a:pPr marL="285750" indent="-285750">
              <a:buFont typeface="Arial"/>
              <a:buChar char="•"/>
            </a:pPr>
            <a:r>
              <a:rPr lang="en-US" sz="1400" dirty="0" smtClean="0"/>
              <a:t>Configured </a:t>
            </a:r>
            <a:r>
              <a:rPr lang="en-US" sz="1400" dirty="0"/>
              <a:t>for data transfer</a:t>
            </a:r>
          </a:p>
          <a:p>
            <a:pPr marL="285750" indent="-285750">
              <a:buFont typeface="Arial"/>
              <a:buChar char="•"/>
            </a:pPr>
            <a:r>
              <a:rPr lang="en-US" sz="1400" dirty="0"/>
              <a:t>Proper tools</a:t>
            </a:r>
          </a:p>
        </p:txBody>
      </p:sp>
      <p:sp>
        <p:nvSpPr>
          <p:cNvPr id="20" name="TextBox 19"/>
          <p:cNvSpPr txBox="1"/>
          <p:nvPr/>
        </p:nvSpPr>
        <p:spPr>
          <a:xfrm>
            <a:off x="6722882" y="2726387"/>
            <a:ext cx="2421118" cy="1661994"/>
          </a:xfrm>
          <a:prstGeom prst="rect">
            <a:avLst/>
          </a:prstGeom>
          <a:noFill/>
        </p:spPr>
        <p:txBody>
          <a:bodyPr wrap="square" rtlCol="0">
            <a:spAutoFit/>
          </a:bodyPr>
          <a:lstStyle/>
          <a:p>
            <a:r>
              <a:rPr lang="en-US" dirty="0" err="1" smtClean="0"/>
              <a:t>perfSONAR</a:t>
            </a:r>
            <a:r>
              <a:rPr lang="en-US" dirty="0" smtClean="0"/>
              <a:t>            </a:t>
            </a:r>
          </a:p>
          <a:p>
            <a:pPr marL="285750" indent="-285750">
              <a:buFont typeface="Arial"/>
              <a:buChar char="•"/>
            </a:pPr>
            <a:r>
              <a:rPr lang="en-US" sz="1400" dirty="0" smtClean="0"/>
              <a:t>Enables fault isolation</a:t>
            </a:r>
          </a:p>
          <a:p>
            <a:pPr marL="285750" indent="-285750">
              <a:buFont typeface="Arial"/>
              <a:buChar char="•"/>
            </a:pPr>
            <a:r>
              <a:rPr lang="en-US" sz="1400" dirty="0" smtClean="0"/>
              <a:t>Verify </a:t>
            </a:r>
            <a:r>
              <a:rPr lang="en-US" sz="1400" dirty="0"/>
              <a:t>correct operation</a:t>
            </a:r>
          </a:p>
          <a:p>
            <a:pPr marL="285750" indent="-285750">
              <a:buFont typeface="Arial"/>
              <a:buChar char="•"/>
            </a:pPr>
            <a:r>
              <a:rPr lang="en-US" sz="1400" dirty="0"/>
              <a:t>Widely </a:t>
            </a:r>
            <a:r>
              <a:rPr lang="en-US" sz="1400" dirty="0" smtClean="0"/>
              <a:t>deployed in ESnet and other networks, as well as sites and facilities</a:t>
            </a:r>
            <a:endParaRPr lang="en-US" sz="1400" dirty="0"/>
          </a:p>
        </p:txBody>
      </p:sp>
      <p:sp>
        <p:nvSpPr>
          <p:cNvPr id="26" name="TextBox 25"/>
          <p:cNvSpPr txBox="1"/>
          <p:nvPr/>
        </p:nvSpPr>
        <p:spPr>
          <a:xfrm>
            <a:off x="3391693" y="5255419"/>
            <a:ext cx="3144824" cy="1231106"/>
          </a:xfrm>
          <a:prstGeom prst="rect">
            <a:avLst/>
          </a:prstGeom>
          <a:noFill/>
        </p:spPr>
        <p:txBody>
          <a:bodyPr wrap="square" rtlCol="0">
            <a:spAutoFit/>
          </a:bodyPr>
          <a:lstStyle/>
          <a:p>
            <a:r>
              <a:rPr lang="en-US" dirty="0" smtClean="0"/>
              <a:t>Science DMZ</a:t>
            </a:r>
          </a:p>
          <a:p>
            <a:pPr marL="285750" indent="-285750">
              <a:buFont typeface="Arial"/>
              <a:buChar char="•"/>
            </a:pPr>
            <a:r>
              <a:rPr lang="en-US" sz="1400" dirty="0" smtClean="0"/>
              <a:t>Dedicated location for DTN</a:t>
            </a:r>
          </a:p>
          <a:p>
            <a:pPr marL="285750" indent="-285750">
              <a:buFont typeface="Arial"/>
              <a:buChar char="•"/>
            </a:pPr>
            <a:r>
              <a:rPr lang="en-US" sz="1400" dirty="0" smtClean="0"/>
              <a:t>Proper security </a:t>
            </a:r>
          </a:p>
          <a:p>
            <a:pPr marL="285750" indent="-285750">
              <a:buFont typeface="Arial"/>
              <a:buChar char="•"/>
            </a:pPr>
            <a:r>
              <a:rPr lang="en-US" sz="1400" dirty="0" smtClean="0"/>
              <a:t>Easy to deploy - no </a:t>
            </a:r>
            <a:r>
              <a:rPr lang="en-US" sz="1400" dirty="0"/>
              <a:t>need to redesign the whole </a:t>
            </a:r>
            <a:r>
              <a:rPr lang="en-US" sz="1400" dirty="0" smtClean="0"/>
              <a:t>network</a:t>
            </a:r>
            <a:endParaRPr lang="en-US" sz="1400" dirty="0"/>
          </a:p>
        </p:txBody>
      </p:sp>
      <p:grpSp>
        <p:nvGrpSpPr>
          <p:cNvPr id="30" name="Group 29"/>
          <p:cNvGrpSpPr/>
          <p:nvPr/>
        </p:nvGrpSpPr>
        <p:grpSpPr>
          <a:xfrm>
            <a:off x="4655054" y="2603927"/>
            <a:ext cx="2179449" cy="1930400"/>
            <a:chOff x="3948446" y="3263045"/>
            <a:chExt cx="2778125" cy="2528156"/>
          </a:xfrm>
        </p:grpSpPr>
        <p:sp>
          <p:nvSpPr>
            <p:cNvPr id="31" name="Freeform 30"/>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2" name="TextBox 31"/>
            <p:cNvSpPr txBox="1"/>
            <p:nvPr/>
          </p:nvSpPr>
          <p:spPr>
            <a:xfrm>
              <a:off x="4796172" y="3987800"/>
              <a:ext cx="1930399" cy="967394"/>
            </a:xfrm>
            <a:prstGeom prst="rect">
              <a:avLst/>
            </a:prstGeom>
            <a:noFill/>
          </p:spPr>
          <p:txBody>
            <a:bodyPr wrap="square" rtlCol="0">
              <a:spAutoFit/>
            </a:bodyPr>
            <a:lstStyle/>
            <a:p>
              <a:pPr algn="ctr"/>
              <a:r>
                <a:rPr lang="en-US" sz="1400" dirty="0" smtClean="0">
                  <a:solidFill>
                    <a:srgbClr val="58585B"/>
                  </a:solidFill>
                </a:rPr>
                <a:t>Performance Testing &amp; Measurement</a:t>
              </a:r>
              <a:endParaRPr lang="en-US" sz="1400" dirty="0">
                <a:solidFill>
                  <a:srgbClr val="58585B"/>
                </a:solidFill>
              </a:endParaRPr>
            </a:p>
          </p:txBody>
        </p:sp>
      </p:grpSp>
      <p:grpSp>
        <p:nvGrpSpPr>
          <p:cNvPr id="33" name="Group 32"/>
          <p:cNvGrpSpPr/>
          <p:nvPr/>
        </p:nvGrpSpPr>
        <p:grpSpPr>
          <a:xfrm>
            <a:off x="2667000" y="2603927"/>
            <a:ext cx="2155056" cy="1930400"/>
            <a:chOff x="3835126" y="3263045"/>
            <a:chExt cx="2747031" cy="2528156"/>
          </a:xfrm>
        </p:grpSpPr>
        <p:sp>
          <p:nvSpPr>
            <p:cNvPr id="34" name="Freeform 33"/>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5" name="TextBox 34"/>
            <p:cNvSpPr txBox="1"/>
            <p:nvPr/>
          </p:nvSpPr>
          <p:spPr>
            <a:xfrm>
              <a:off x="3835126" y="3988359"/>
              <a:ext cx="1930399" cy="967394"/>
            </a:xfrm>
            <a:prstGeom prst="rect">
              <a:avLst/>
            </a:prstGeom>
            <a:noFill/>
          </p:spPr>
          <p:txBody>
            <a:bodyPr wrap="square" rtlCol="0">
              <a:spAutoFit/>
            </a:bodyPr>
            <a:lstStyle/>
            <a:p>
              <a:pPr algn="ctr"/>
              <a:r>
                <a:rPr lang="en-US" sz="1400" dirty="0" smtClean="0"/>
                <a:t>Dedicated Systems for Data Transfer</a:t>
              </a:r>
              <a:endParaRPr lang="en-US" sz="1400" dirty="0"/>
            </a:p>
          </p:txBody>
        </p:sp>
      </p:grpSp>
      <p:grpSp>
        <p:nvGrpSpPr>
          <p:cNvPr id="36" name="Group 35"/>
          <p:cNvGrpSpPr/>
          <p:nvPr/>
        </p:nvGrpSpPr>
        <p:grpSpPr>
          <a:xfrm>
            <a:off x="3678623" y="1726213"/>
            <a:ext cx="2066156" cy="1930400"/>
            <a:chOff x="3948446" y="3263045"/>
            <a:chExt cx="2633711" cy="2528156"/>
          </a:xfrm>
        </p:grpSpPr>
        <p:sp>
          <p:nvSpPr>
            <p:cNvPr id="37" name="Freeform 36"/>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chemeClr val="bg1">
                <a:lumMod val="50000"/>
                <a:alpha val="50000"/>
              </a:scheme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38" name="TextBox 37"/>
            <p:cNvSpPr txBox="1"/>
            <p:nvPr/>
          </p:nvSpPr>
          <p:spPr>
            <a:xfrm>
              <a:off x="4314442" y="3754943"/>
              <a:ext cx="1930399" cy="685237"/>
            </a:xfrm>
            <a:prstGeom prst="rect">
              <a:avLst/>
            </a:prstGeom>
            <a:noFill/>
          </p:spPr>
          <p:txBody>
            <a:bodyPr wrap="square" rtlCol="0">
              <a:spAutoFit/>
            </a:bodyPr>
            <a:lstStyle/>
            <a:p>
              <a:pPr algn="ctr"/>
              <a:r>
                <a:rPr lang="en-US" sz="1400" dirty="0" smtClean="0">
                  <a:solidFill>
                    <a:srgbClr val="58585B"/>
                  </a:solidFill>
                </a:rPr>
                <a:t>Engagement with Network Users</a:t>
              </a:r>
              <a:endParaRPr lang="en-US" sz="1400" dirty="0">
                <a:solidFill>
                  <a:srgbClr val="58585B"/>
                </a:solidFill>
              </a:endParaRPr>
            </a:p>
          </p:txBody>
        </p:sp>
      </p:grpSp>
      <p:grpSp>
        <p:nvGrpSpPr>
          <p:cNvPr id="39" name="Group 38"/>
          <p:cNvGrpSpPr/>
          <p:nvPr/>
        </p:nvGrpSpPr>
        <p:grpSpPr>
          <a:xfrm>
            <a:off x="3678623" y="3406602"/>
            <a:ext cx="2066156" cy="1930400"/>
            <a:chOff x="3948446" y="3263045"/>
            <a:chExt cx="2633711" cy="2528156"/>
          </a:xfrm>
        </p:grpSpPr>
        <p:sp>
          <p:nvSpPr>
            <p:cNvPr id="40" name="Freeform 39"/>
            <p:cNvSpPr/>
            <p:nvPr/>
          </p:nvSpPr>
          <p:spPr>
            <a:xfrm>
              <a:off x="3948446" y="3263045"/>
              <a:ext cx="2633711" cy="2528156"/>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solidFill>
              <a:srgbClr val="A7A9AB">
                <a:alpha val="50000"/>
              </a:srgbClr>
            </a:solidFill>
          </p:spPr>
          <p:style>
            <a:lnRef idx="3">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45744" tIns="629920" rIns="229616" bIns="467360" numCol="1" spcCol="1270" anchor="ctr" anchorCtr="0">
              <a:noAutofit/>
            </a:bodyPr>
            <a:lstStyle/>
            <a:p>
              <a:pPr lvl="0" algn="ctr" defTabSz="2133600">
                <a:lnSpc>
                  <a:spcPct val="90000"/>
                </a:lnSpc>
                <a:spcBef>
                  <a:spcPct val="0"/>
                </a:spcBef>
                <a:spcAft>
                  <a:spcPct val="35000"/>
                </a:spcAft>
              </a:pPr>
              <a:endParaRPr lang="en-US" kern="1200" dirty="0"/>
            </a:p>
          </p:txBody>
        </p:sp>
        <p:sp>
          <p:nvSpPr>
            <p:cNvPr id="41" name="TextBox 40"/>
            <p:cNvSpPr txBox="1"/>
            <p:nvPr/>
          </p:nvSpPr>
          <p:spPr>
            <a:xfrm>
              <a:off x="4327450" y="4513932"/>
              <a:ext cx="1930399" cy="685237"/>
            </a:xfrm>
            <a:prstGeom prst="rect">
              <a:avLst/>
            </a:prstGeom>
            <a:noFill/>
          </p:spPr>
          <p:txBody>
            <a:bodyPr wrap="square" rtlCol="0">
              <a:spAutoFit/>
            </a:bodyPr>
            <a:lstStyle/>
            <a:p>
              <a:pPr algn="ctr"/>
              <a:r>
                <a:rPr lang="en-US" sz="1400" dirty="0" smtClean="0"/>
                <a:t>Network Architecture</a:t>
              </a:r>
              <a:endParaRPr lang="en-US" sz="1400" dirty="0"/>
            </a:p>
          </p:txBody>
        </p:sp>
      </p:grpSp>
      <p:sp>
        <p:nvSpPr>
          <p:cNvPr id="42" name="TextBox 41"/>
          <p:cNvSpPr txBox="1"/>
          <p:nvPr/>
        </p:nvSpPr>
        <p:spPr>
          <a:xfrm>
            <a:off x="3487158" y="748000"/>
            <a:ext cx="3290699" cy="1015663"/>
          </a:xfrm>
          <a:prstGeom prst="rect">
            <a:avLst/>
          </a:prstGeom>
          <a:noFill/>
        </p:spPr>
        <p:txBody>
          <a:bodyPr wrap="square" rtlCol="0">
            <a:spAutoFit/>
          </a:bodyPr>
          <a:lstStyle/>
          <a:p>
            <a:pPr marL="0" lvl="1"/>
            <a:r>
              <a:rPr lang="en-US" dirty="0" smtClean="0"/>
              <a:t>Engagement</a:t>
            </a:r>
          </a:p>
          <a:p>
            <a:pPr marL="285750" indent="-285750">
              <a:buFont typeface="Arial"/>
              <a:buChar char="•"/>
            </a:pPr>
            <a:r>
              <a:rPr lang="en-US" sz="1400" dirty="0" smtClean="0"/>
              <a:t>Partnerships</a:t>
            </a:r>
          </a:p>
          <a:p>
            <a:pPr marL="285750" indent="-285750">
              <a:buFont typeface="Arial"/>
              <a:buChar char="•"/>
            </a:pPr>
            <a:r>
              <a:rPr lang="en-US" sz="1400" dirty="0" smtClean="0"/>
              <a:t>Education &amp; Consulting</a:t>
            </a:r>
          </a:p>
          <a:p>
            <a:pPr marL="285750" indent="-285750">
              <a:buFont typeface="Arial"/>
              <a:buChar char="•"/>
            </a:pPr>
            <a:r>
              <a:rPr lang="en-US" sz="1400" dirty="0" smtClean="0"/>
              <a:t>Resources &amp; Knowledgebase</a:t>
            </a:r>
            <a:endParaRPr lang="en-US" sz="1400" dirty="0"/>
          </a:p>
        </p:txBody>
      </p:sp>
      <p:sp>
        <p:nvSpPr>
          <p:cNvPr id="2" name="TextBox 1"/>
          <p:cNvSpPr txBox="1"/>
          <p:nvPr/>
        </p:nvSpPr>
        <p:spPr>
          <a:xfrm>
            <a:off x="2935111" y="2624667"/>
            <a:ext cx="184666" cy="400110"/>
          </a:xfrm>
          <a:prstGeom prst="rect">
            <a:avLst/>
          </a:prstGeom>
          <a:noFill/>
        </p:spPr>
        <p:txBody>
          <a:bodyPr wrap="none" rtlCol="0">
            <a:spAutoFit/>
          </a:bodyPr>
          <a:lstStyle/>
          <a:p>
            <a:pPr marL="228600" indent="-228600">
              <a:spcBef>
                <a:spcPts val="880"/>
              </a:spcBef>
              <a:buClr>
                <a:srgbClr val="2DB2CF"/>
              </a:buClr>
            </a:pPr>
            <a:endParaRPr lang="en-US" sz="2000" dirty="0" smtClean="0">
              <a:solidFill>
                <a:srgbClr val="58585B"/>
              </a:solidFill>
            </a:endParaRPr>
          </a:p>
        </p:txBody>
      </p:sp>
      <p:sp>
        <p:nvSpPr>
          <p:cNvPr id="23"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2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22" name="Title 1"/>
          <p:cNvSpPr>
            <a:spLocks noGrp="1"/>
          </p:cNvSpPr>
          <p:nvPr>
            <p:ph type="title"/>
          </p:nvPr>
        </p:nvSpPr>
        <p:spPr>
          <a:xfrm>
            <a:off x="457200" y="12700"/>
            <a:ext cx="8229600" cy="939800"/>
          </a:xfrm>
        </p:spPr>
        <p:txBody>
          <a:bodyPr/>
          <a:lstStyle/>
          <a:p>
            <a:r>
              <a:rPr lang="en-US" dirty="0" smtClean="0"/>
              <a:t>The Science DMZ </a:t>
            </a:r>
            <a:r>
              <a:rPr lang="en-US" dirty="0" err="1" smtClean="0"/>
              <a:t>Superfecta</a:t>
            </a:r>
            <a:endParaRPr lang="en-US" sz="3200" dirty="0"/>
          </a:p>
        </p:txBody>
      </p:sp>
    </p:spTree>
    <p:extLst>
      <p:ext uri="{BB962C8B-B14F-4D97-AF65-F5344CB8AC3E}">
        <p14:creationId xmlns:p14="http://schemas.microsoft.com/office/powerpoint/2010/main" val="24910906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p>
          <a:p>
            <a:pPr>
              <a:buFont typeface="Arial"/>
              <a:buChar char="•"/>
            </a:pPr>
            <a:r>
              <a:rPr lang="en-US" dirty="0" smtClean="0">
                <a:solidFill>
                  <a:srgbClr val="58585B"/>
                </a:solidFill>
              </a:rPr>
              <a:t>Science DMZ Motivation and Introduction</a:t>
            </a:r>
          </a:p>
          <a:p>
            <a:pPr>
              <a:buFont typeface="Arial"/>
              <a:buChar char="•"/>
            </a:pPr>
            <a:r>
              <a:rPr lang="en-US" dirty="0" smtClean="0">
                <a:solidFill>
                  <a:srgbClr val="FF0000"/>
                </a:solidFill>
              </a:rPr>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044844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Abstract Deployment</a:t>
            </a:r>
            <a:endParaRPr lang="en-US" sz="3200" dirty="0"/>
          </a:p>
        </p:txBody>
      </p:sp>
      <p:sp>
        <p:nvSpPr>
          <p:cNvPr id="3" name="Content Placeholder 2"/>
          <p:cNvSpPr>
            <a:spLocks noGrp="1"/>
          </p:cNvSpPr>
          <p:nvPr>
            <p:ph idx="1"/>
          </p:nvPr>
        </p:nvSpPr>
        <p:spPr>
          <a:xfrm>
            <a:off x="457200" y="1600201"/>
            <a:ext cx="8229600" cy="4773612"/>
          </a:xfrm>
        </p:spPr>
        <p:txBody>
          <a:bodyPr>
            <a:normAutofit lnSpcReduction="10000"/>
          </a:bodyPr>
          <a:lstStyle/>
          <a:p>
            <a:r>
              <a:rPr lang="en-US" dirty="0" smtClean="0"/>
              <a:t>Simplest approach : add-on to existing network infrastructure</a:t>
            </a:r>
          </a:p>
          <a:p>
            <a:pPr lvl="1"/>
            <a:r>
              <a:rPr lang="en-US" dirty="0" smtClean="0"/>
              <a:t>All that is required is a port on the border router</a:t>
            </a:r>
          </a:p>
          <a:p>
            <a:pPr lvl="1"/>
            <a:r>
              <a:rPr lang="en-US" dirty="0" smtClean="0"/>
              <a:t>Small footprint, pre-production commitment</a:t>
            </a:r>
          </a:p>
          <a:p>
            <a:r>
              <a:rPr lang="en-US" dirty="0" smtClean="0"/>
              <a:t>Easy to experiment with components and technologies</a:t>
            </a:r>
          </a:p>
          <a:p>
            <a:pPr lvl="1"/>
            <a:r>
              <a:rPr lang="en-US" dirty="0" smtClean="0"/>
              <a:t>DTN prototyping</a:t>
            </a:r>
          </a:p>
          <a:p>
            <a:pPr lvl="1"/>
            <a:r>
              <a:rPr lang="en-US" dirty="0" smtClean="0"/>
              <a:t>perfSONAR testing</a:t>
            </a:r>
          </a:p>
          <a:p>
            <a:r>
              <a:rPr lang="en-US" dirty="0" smtClean="0"/>
              <a:t>Limited scope makes security policy exceptions easy</a:t>
            </a:r>
          </a:p>
          <a:p>
            <a:pPr lvl="1"/>
            <a:r>
              <a:rPr lang="en-US" dirty="0" smtClean="0"/>
              <a:t>Only allow traffic from partners (use ACLs)</a:t>
            </a:r>
          </a:p>
          <a:p>
            <a:pPr lvl="1"/>
            <a:r>
              <a:rPr lang="en-US" dirty="0" smtClean="0"/>
              <a:t>Add-on to production infrastructure – lower risk</a:t>
            </a:r>
          </a:p>
          <a:p>
            <a:pPr lvl="1"/>
            <a:r>
              <a:rPr lang="en-US" dirty="0" smtClean="0"/>
              <a:t>Identify applications that are running (e.g. the DTN is not a general purpose machine – it does data transfer, and data transfer only)</a:t>
            </a:r>
          </a:p>
          <a:p>
            <a:r>
              <a:rPr lang="en-US" dirty="0" smtClean="0"/>
              <a:t>Start with a single user/user case.  If it works for them in a pilot, you can expand</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73408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52"/>
            <a:ext cx="7099300" cy="1143000"/>
          </a:xfrm>
        </p:spPr>
        <p:txBody>
          <a:bodyPr/>
          <a:lstStyle/>
          <a:p>
            <a:r>
              <a:rPr lang="en-US" sz="3200" dirty="0" smtClean="0"/>
              <a:t>Local And Wide Area Data Flows</a:t>
            </a:r>
            <a:endParaRPr lang="en-US" sz="3200" dirty="0"/>
          </a:p>
        </p:txBody>
      </p:sp>
      <p:pic>
        <p:nvPicPr>
          <p:cNvPr id="7" name="Content Placeholder 6" descr="science-dmz-simple-vc-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408" t="14427" b="14427"/>
          <a:stretch/>
        </p:blipFill>
        <p:spPr>
          <a:xfrm>
            <a:off x="-1057047" y="731248"/>
            <a:ext cx="10820553" cy="5868282"/>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7514000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pPr>
              <a:buFont typeface="Arial"/>
              <a:buChar char="•"/>
            </a:pPr>
            <a:r>
              <a:rPr lang="en-US" dirty="0" smtClean="0">
                <a:solidFill>
                  <a:srgbClr val="FF0000"/>
                </a:solidFill>
              </a:rPr>
              <a:t>ESnet Overview</a:t>
            </a:r>
          </a:p>
          <a:p>
            <a:pPr>
              <a:buFont typeface="Arial"/>
              <a:buChar char="•"/>
            </a:pPr>
            <a:r>
              <a:rPr lang="en-US" dirty="0" smtClean="0">
                <a:solidFill>
                  <a:srgbClr val="58585B"/>
                </a:solidFill>
              </a:rPr>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1579518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3" name="Content Placeholder 2"/>
          <p:cNvSpPr>
            <a:spLocks noGrp="1"/>
          </p:cNvSpPr>
          <p:nvPr>
            <p:ph idx="1"/>
          </p:nvPr>
        </p:nvSpPr>
        <p:spPr>
          <a:xfrm>
            <a:off x="457200" y="1600200"/>
            <a:ext cx="8229600" cy="4837113"/>
          </a:xfrm>
        </p:spPr>
        <p:txBody>
          <a:bodyPr>
            <a:normAutofit lnSpcReduction="10000"/>
          </a:bodyPr>
          <a:lstStyle/>
          <a:p>
            <a:r>
              <a:rPr lang="en-US" dirty="0" smtClean="0"/>
              <a:t>This paradigm is not just for the big guys – there is a lot of value for smaller institutions with a smaller number of users</a:t>
            </a:r>
          </a:p>
          <a:p>
            <a:r>
              <a:rPr lang="en-US" dirty="0" smtClean="0"/>
              <a:t>Can be constructed with existing hardware, or small additions</a:t>
            </a:r>
          </a:p>
          <a:p>
            <a:pPr lvl="1"/>
            <a:r>
              <a:rPr lang="en-US" dirty="0" smtClean="0"/>
              <a:t>Does not need to be 100G, or even 10G.  Capacity doesn’t matter – we want to eliminate friction and packet loss</a:t>
            </a:r>
          </a:p>
          <a:p>
            <a:pPr lvl="1"/>
            <a:r>
              <a:rPr lang="en-US" dirty="0" smtClean="0"/>
              <a:t>The best way to do this is to isolate the important traffic from the enterprise</a:t>
            </a:r>
          </a:p>
          <a:p>
            <a:r>
              <a:rPr lang="en-US" dirty="0" smtClean="0"/>
              <a:t>Can be scoped to either the expected data volume of the science, or the availability of external facing resources (e.g. if the pipe to KINBER/3ROX/MAGPI is small – you don’t want a single user monopolizing it)</a:t>
            </a:r>
          </a:p>
          <a:p>
            <a:r>
              <a:rPr lang="en-US" dirty="0" smtClean="0"/>
              <a:t>Factors:</a:t>
            </a:r>
          </a:p>
          <a:p>
            <a:pPr lvl="1"/>
            <a:r>
              <a:rPr lang="en-US" dirty="0" smtClean="0"/>
              <a:t>Are you comfortable with Layer 2 Networking?</a:t>
            </a:r>
          </a:p>
          <a:p>
            <a:pPr lvl="1"/>
            <a:r>
              <a:rPr lang="en-US" dirty="0" smtClean="0"/>
              <a:t>How rich is your cable/fiber plant?</a:t>
            </a:r>
          </a:p>
          <a:p>
            <a:pPr lvl="1"/>
            <a:r>
              <a:rPr lang="en-US" dirty="0" smtClean="0"/>
              <a:t>Can you create a dedicated facility for science?</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8364486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3" name="Picture 2" descr="or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012" y="905103"/>
            <a:ext cx="6262688" cy="2141615"/>
          </a:xfrm>
          <a:prstGeom prst="rect">
            <a:avLst/>
          </a:prstGeom>
        </p:spPr>
      </p:pic>
      <p:sp>
        <p:nvSpPr>
          <p:cNvPr id="4" name="TextBox 3"/>
          <p:cNvSpPr txBox="1"/>
          <p:nvPr/>
        </p:nvSpPr>
        <p:spPr>
          <a:xfrm>
            <a:off x="305997" y="3119438"/>
            <a:ext cx="2774392" cy="400110"/>
          </a:xfrm>
          <a:prstGeom prst="rect">
            <a:avLst/>
          </a:prstGeom>
          <a:noFill/>
        </p:spPr>
        <p:txBody>
          <a:bodyPr wrap="none" rtlCol="0">
            <a:spAutoFit/>
          </a:bodyPr>
          <a:lstStyle/>
          <a:p>
            <a:pPr marL="228600" indent="-228600">
              <a:spcBef>
                <a:spcPts val="880"/>
              </a:spcBef>
              <a:buClr>
                <a:srgbClr val="2DB2CF"/>
              </a:buClr>
            </a:pPr>
            <a:r>
              <a:rPr lang="en-US" sz="2000" b="1" i="1" dirty="0" smtClean="0">
                <a:solidFill>
                  <a:srgbClr val="FF6600"/>
                </a:solidFill>
              </a:rPr>
              <a:t>Fiber Rich Environment</a:t>
            </a:r>
          </a:p>
        </p:txBody>
      </p:sp>
      <p:pic>
        <p:nvPicPr>
          <p:cNvPr id="6" name="Picture 5"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21" y="3328018"/>
            <a:ext cx="7326312" cy="3256139"/>
          </a:xfrm>
          <a:prstGeom prst="rect">
            <a:avLst/>
          </a:prstGeom>
        </p:spPr>
      </p:pic>
    </p:spTree>
    <p:extLst>
      <p:ext uri="{BB962C8B-B14F-4D97-AF65-F5344CB8AC3E}">
        <p14:creationId xmlns:p14="http://schemas.microsoft.com/office/powerpoint/2010/main" val="2791280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7" name="TextBox 6"/>
          <p:cNvSpPr txBox="1"/>
          <p:nvPr/>
        </p:nvSpPr>
        <p:spPr>
          <a:xfrm>
            <a:off x="305997" y="3152776"/>
            <a:ext cx="2109772" cy="400110"/>
          </a:xfrm>
          <a:prstGeom prst="rect">
            <a:avLst/>
          </a:prstGeom>
          <a:noFill/>
        </p:spPr>
        <p:txBody>
          <a:bodyPr wrap="none" rtlCol="0">
            <a:spAutoFit/>
          </a:bodyPr>
          <a:lstStyle/>
          <a:p>
            <a:pPr marL="228600" indent="-228600">
              <a:spcBef>
                <a:spcPts val="880"/>
              </a:spcBef>
              <a:buClr>
                <a:srgbClr val="2DB2CF"/>
              </a:buClr>
            </a:pPr>
            <a:r>
              <a:rPr lang="en-US" sz="2000" b="1" i="1" dirty="0" smtClean="0">
                <a:solidFill>
                  <a:srgbClr val="FF6600"/>
                </a:solidFill>
              </a:rPr>
              <a:t>Layer 2 Switching</a:t>
            </a:r>
          </a:p>
        </p:txBody>
      </p:sp>
      <p:pic>
        <p:nvPicPr>
          <p:cNvPr id="5" name="Picture 4" descr="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49" y="3046718"/>
            <a:ext cx="7870206" cy="3165739"/>
          </a:xfrm>
          <a:prstGeom prst="rect">
            <a:avLst/>
          </a:prstGeom>
        </p:spPr>
      </p:pic>
      <p:pic>
        <p:nvPicPr>
          <p:cNvPr id="11" name="Picture 10" descr="ori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012" y="905103"/>
            <a:ext cx="6262688" cy="2141615"/>
          </a:xfrm>
          <a:prstGeom prst="rect">
            <a:avLst/>
          </a:prstGeom>
        </p:spPr>
      </p:pic>
    </p:spTree>
    <p:extLst>
      <p:ext uri="{BB962C8B-B14F-4D97-AF65-F5344CB8AC3E}">
        <p14:creationId xmlns:p14="http://schemas.microsoft.com/office/powerpoint/2010/main" val="36083965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
        <p:nvSpPr>
          <p:cNvPr id="10" name="TextBox 9"/>
          <p:cNvSpPr txBox="1"/>
          <p:nvPr/>
        </p:nvSpPr>
        <p:spPr>
          <a:xfrm>
            <a:off x="515938" y="3225830"/>
            <a:ext cx="1703386" cy="400110"/>
          </a:xfrm>
          <a:prstGeom prst="rect">
            <a:avLst/>
          </a:prstGeom>
          <a:noFill/>
        </p:spPr>
        <p:txBody>
          <a:bodyPr wrap="none" rtlCol="0">
            <a:spAutoFit/>
          </a:bodyPr>
          <a:lstStyle/>
          <a:p>
            <a:pPr marL="228600" indent="-228600">
              <a:spcBef>
                <a:spcPts val="880"/>
              </a:spcBef>
              <a:buClr>
                <a:srgbClr val="2DB2CF"/>
              </a:buClr>
            </a:pPr>
            <a:r>
              <a:rPr lang="en-US" sz="2000" b="1" i="1" dirty="0" smtClean="0">
                <a:solidFill>
                  <a:srgbClr val="FF6600"/>
                </a:solidFill>
              </a:rPr>
              <a:t>Single Facility</a:t>
            </a:r>
          </a:p>
        </p:txBody>
      </p:sp>
      <p:pic>
        <p:nvPicPr>
          <p:cNvPr id="5" name="Picture 4"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50" y="3365093"/>
            <a:ext cx="6570538" cy="3131752"/>
          </a:xfrm>
          <a:prstGeom prst="rect">
            <a:avLst/>
          </a:prstGeom>
        </p:spPr>
      </p:pic>
      <p:pic>
        <p:nvPicPr>
          <p:cNvPr id="11" name="Picture 10" descr="ori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012" y="905103"/>
            <a:ext cx="6262688" cy="2141615"/>
          </a:xfrm>
          <a:prstGeom prst="rect">
            <a:avLst/>
          </a:prstGeom>
        </p:spPr>
      </p:pic>
    </p:spTree>
    <p:extLst>
      <p:ext uri="{BB962C8B-B14F-4D97-AF65-F5344CB8AC3E}">
        <p14:creationId xmlns:p14="http://schemas.microsoft.com/office/powerpoint/2010/main" val="906838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8210" cy="1143000"/>
          </a:xfrm>
        </p:spPr>
        <p:txBody>
          <a:bodyPr/>
          <a:lstStyle/>
          <a:p>
            <a:r>
              <a:rPr lang="en-US" dirty="0" smtClean="0"/>
              <a:t>Non-R1 Campus</a:t>
            </a:r>
            <a:endParaRPr lang="en-US" sz="3200" dirty="0"/>
          </a:p>
        </p:txBody>
      </p:sp>
      <p:sp>
        <p:nvSpPr>
          <p:cNvPr id="3" name="Content Placeholder 2"/>
          <p:cNvSpPr>
            <a:spLocks noGrp="1"/>
          </p:cNvSpPr>
          <p:nvPr>
            <p:ph idx="1"/>
          </p:nvPr>
        </p:nvSpPr>
        <p:spPr>
          <a:xfrm>
            <a:off x="457200" y="1600200"/>
            <a:ext cx="8229600" cy="4837113"/>
          </a:xfrm>
        </p:spPr>
        <p:txBody>
          <a:bodyPr>
            <a:normAutofit/>
          </a:bodyPr>
          <a:lstStyle/>
          <a:p>
            <a:r>
              <a:rPr lang="en-US" dirty="0" smtClean="0"/>
              <a:t>Every campus will be different</a:t>
            </a:r>
          </a:p>
          <a:p>
            <a:pPr lvl="1"/>
            <a:r>
              <a:rPr lang="en-US" dirty="0" smtClean="0"/>
              <a:t>If you are not fiber rich, other choices may be needed.  </a:t>
            </a:r>
          </a:p>
          <a:p>
            <a:pPr lvl="1"/>
            <a:r>
              <a:rPr lang="en-US" dirty="0" smtClean="0"/>
              <a:t>If the researchers don’t want to move to a dedicated facility, your options are also limited</a:t>
            </a:r>
          </a:p>
          <a:p>
            <a:pPr lvl="1"/>
            <a:r>
              <a:rPr lang="en-US" dirty="0" smtClean="0"/>
              <a:t>Have discussions – lay out what is possible and what is not</a:t>
            </a:r>
          </a:p>
          <a:p>
            <a:r>
              <a:rPr lang="en-US" dirty="0" smtClean="0"/>
              <a:t>ROI Statements:</a:t>
            </a:r>
          </a:p>
          <a:p>
            <a:pPr lvl="1"/>
            <a:r>
              <a:rPr lang="en-US" dirty="0" smtClean="0"/>
              <a:t>Eliminate congestion where you can – the network path for the science user does not traverse the core -&gt; better performance for her, and everyone else</a:t>
            </a:r>
          </a:p>
          <a:p>
            <a:pPr lvl="1"/>
            <a:r>
              <a:rPr lang="en-US" dirty="0" smtClean="0"/>
              <a:t>Improve the process of science – the next time they go for an NSF/DOE/NIST grant, they can say (with confidence) the network does what they need it to do</a:t>
            </a:r>
          </a:p>
          <a:p>
            <a:pPr lvl="1"/>
            <a:r>
              <a:rPr lang="en-US" dirty="0" smtClean="0"/>
              <a:t>Encourage others that are suffering in silence to seek you out.  Once you have a success story, there will be others asking about it.  </a:t>
            </a:r>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919097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solidFill>
                  <a:srgbClr val="FF0000"/>
                </a:solidFill>
              </a:rPr>
              <a:t>Network </a:t>
            </a:r>
            <a:r>
              <a:rPr lang="en-US" dirty="0" smtClean="0">
                <a:solidFill>
                  <a:srgbClr val="FF0000"/>
                </a:solidFill>
              </a:rPr>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9818900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Monitoring</a:t>
            </a:r>
            <a:endParaRPr lang="en-US" sz="3200" dirty="0"/>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r>
              <a:rPr lang="en-US" sz="2400" dirty="0" smtClean="0"/>
              <a:t>Everything may function perfectly when it is deployed</a:t>
            </a:r>
          </a:p>
          <a:p>
            <a:r>
              <a:rPr lang="en-US" sz="2400" dirty="0" smtClean="0"/>
              <a:t>Eventually something is going to break</a:t>
            </a:r>
          </a:p>
          <a:p>
            <a:pPr lvl="1"/>
            <a:r>
              <a:rPr lang="en-US" sz="2200" dirty="0" smtClean="0"/>
              <a:t>Networks and systems are complex</a:t>
            </a:r>
          </a:p>
          <a:p>
            <a:pPr lvl="1"/>
            <a:r>
              <a:rPr lang="en-US" sz="2200" dirty="0" smtClean="0"/>
              <a:t>Bugs, mistakes, …</a:t>
            </a:r>
          </a:p>
          <a:p>
            <a:pPr lvl="1"/>
            <a:r>
              <a:rPr lang="en-US" sz="2200" dirty="0" smtClean="0"/>
              <a:t>Sometimes things just break – this is why we buy support contracts</a:t>
            </a:r>
          </a:p>
          <a:p>
            <a:r>
              <a:rPr lang="en-US" sz="2400" dirty="0" smtClean="0"/>
              <a:t>Must be able to find and fix problems when they occur (even if they have been that way for a long time)</a:t>
            </a:r>
          </a:p>
          <a:p>
            <a:r>
              <a:rPr lang="en-US" sz="2400" dirty="0" smtClean="0"/>
              <a:t>Must be able to find problems in other networks (your network may be fine, but someone else’s problem can impact your users)</a:t>
            </a:r>
          </a:p>
          <a:p>
            <a:endParaRPr lang="en-US" sz="2400" dirty="0" smtClean="0"/>
          </a:p>
          <a:p>
            <a:r>
              <a:rPr lang="en-US" sz="2400" dirty="0"/>
              <a:t>TCP was intentionally designed to hide all transmission errors from the user:</a:t>
            </a:r>
          </a:p>
          <a:p>
            <a:pPr lvl="1"/>
            <a:r>
              <a:rPr lang="en-US" sz="2200" dirty="0"/>
              <a:t>“As long as the TCPs continue to function properly and the internet system does not become completely partitioned, no transmission errors will affect the users.” (From RFC793, 1981)</a:t>
            </a:r>
          </a:p>
          <a:p>
            <a:endParaRPr lang="en-US" sz="2400" dirty="0" smtClean="0"/>
          </a:p>
          <a:p>
            <a:endParaRPr lang="en-US" sz="2400"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7421118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81931"/>
            <a:ext cx="8572500" cy="1143000"/>
          </a:xfrm>
        </p:spPr>
        <p:txBody>
          <a:bodyPr/>
          <a:lstStyle/>
          <a:p>
            <a:r>
              <a:rPr lang="en-US" sz="3200" dirty="0" smtClean="0"/>
              <a:t>Soft Network Failures – Hidden Problems</a:t>
            </a:r>
          </a:p>
        </p:txBody>
      </p:sp>
      <p:sp>
        <p:nvSpPr>
          <p:cNvPr id="35843" name="Content Placeholder 2"/>
          <p:cNvSpPr>
            <a:spLocks noGrp="1"/>
          </p:cNvSpPr>
          <p:nvPr>
            <p:ph idx="1"/>
          </p:nvPr>
        </p:nvSpPr>
        <p:spPr/>
        <p:txBody>
          <a:bodyPr>
            <a:normAutofit lnSpcReduction="10000"/>
          </a:bodyPr>
          <a:lstStyle/>
          <a:p>
            <a:r>
              <a:rPr lang="en-US" dirty="0"/>
              <a:t>Hard failures are well-understood</a:t>
            </a:r>
          </a:p>
          <a:p>
            <a:pPr lvl="1"/>
            <a:r>
              <a:rPr lang="en-US" dirty="0"/>
              <a:t>Link down, system crash, software crash</a:t>
            </a:r>
          </a:p>
          <a:p>
            <a:pPr lvl="1"/>
            <a:r>
              <a:rPr lang="en-US" dirty="0"/>
              <a:t>Traditional network/system monitoring tools designed to quickly find hard </a:t>
            </a:r>
            <a:r>
              <a:rPr lang="en-US" dirty="0" smtClean="0"/>
              <a:t>failures</a:t>
            </a:r>
          </a:p>
          <a:p>
            <a:r>
              <a:rPr lang="en-US" dirty="0" smtClean="0"/>
              <a:t>Soft failures result in degraded capability</a:t>
            </a:r>
          </a:p>
          <a:p>
            <a:pPr lvl="1"/>
            <a:r>
              <a:rPr lang="en-US" dirty="0" smtClean="0"/>
              <a:t>Connectivity exists</a:t>
            </a:r>
          </a:p>
          <a:p>
            <a:pPr lvl="1"/>
            <a:r>
              <a:rPr lang="en-US" dirty="0" smtClean="0"/>
              <a:t>Performance impacted</a:t>
            </a:r>
          </a:p>
          <a:p>
            <a:pPr lvl="1"/>
            <a:r>
              <a:rPr lang="en-US" dirty="0" smtClean="0"/>
              <a:t>Typically something in the path is functioning, but not well</a:t>
            </a:r>
          </a:p>
          <a:p>
            <a:r>
              <a:rPr lang="en-US" dirty="0" smtClean="0"/>
              <a:t>Soft failures are hard to detect with traditional methods</a:t>
            </a:r>
          </a:p>
          <a:p>
            <a:pPr lvl="1"/>
            <a:r>
              <a:rPr lang="en-US" dirty="0" smtClean="0"/>
              <a:t>No obvious single event</a:t>
            </a:r>
          </a:p>
          <a:p>
            <a:pPr lvl="1"/>
            <a:r>
              <a:rPr lang="en-US" dirty="0" smtClean="0"/>
              <a:t>Sometimes no indication at all of any errors</a:t>
            </a:r>
          </a:p>
          <a:p>
            <a:r>
              <a:rPr lang="en-US" dirty="0" smtClean="0"/>
              <a:t>Independent testing is the only way to reliably find soft failures</a:t>
            </a:r>
          </a:p>
          <a:p>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1392978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bwctl-agl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0" y="849127"/>
            <a:ext cx="5518150" cy="236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5867400" y="1776413"/>
            <a:ext cx="243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Rebooted router with full route table</a:t>
            </a:r>
          </a:p>
        </p:txBody>
      </p:sp>
      <p:sp>
        <p:nvSpPr>
          <p:cNvPr id="25604" name="TextBox 7"/>
          <p:cNvSpPr txBox="1">
            <a:spLocks noChangeArrowheads="1"/>
          </p:cNvSpPr>
          <p:nvPr/>
        </p:nvSpPr>
        <p:spPr bwMode="auto">
          <a:xfrm>
            <a:off x="203947" y="4170802"/>
            <a:ext cx="1892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Gradual failure of optical line card</a:t>
            </a:r>
          </a:p>
        </p:txBody>
      </p:sp>
      <p:sp>
        <p:nvSpPr>
          <p:cNvPr id="9" name="Title 1"/>
          <p:cNvSpPr>
            <a:spLocks noGrp="1"/>
          </p:cNvSpPr>
          <p:nvPr>
            <p:ph type="title"/>
          </p:nvPr>
        </p:nvSpPr>
        <p:spPr>
          <a:xfrm>
            <a:off x="457200" y="-4762"/>
            <a:ext cx="7099300" cy="1143000"/>
          </a:xfrm>
        </p:spPr>
        <p:txBody>
          <a:bodyPr/>
          <a:lstStyle/>
          <a:p>
            <a:r>
              <a:rPr lang="en-US" sz="3200" dirty="0" smtClean="0"/>
              <a:t>Sample Soft Failures</a:t>
            </a:r>
            <a:endParaRPr lang="en-US" sz="3200" dirty="0"/>
          </a:p>
        </p:txBody>
      </p:sp>
      <p:pic>
        <p:nvPicPr>
          <p:cNvPr id="11" name="Picture 10" descr="ps.pdf"/>
          <p:cNvPicPr>
            <a:picLocks noChangeAspect="1"/>
          </p:cNvPicPr>
          <p:nvPr/>
        </p:nvPicPr>
        <p:blipFill>
          <a:blip r:embed="rId4" cstate="print"/>
          <a:stretch>
            <a:fillRect/>
          </a:stretch>
        </p:blipFill>
        <p:spPr>
          <a:xfrm>
            <a:off x="2006600" y="3027300"/>
            <a:ext cx="7137400" cy="322580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4018" y="3435472"/>
            <a:ext cx="5942365" cy="168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6200000">
            <a:off x="2469462" y="3966685"/>
            <a:ext cx="562975"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15" name="Rounded Rectangular Callout 14"/>
          <p:cNvSpPr/>
          <p:nvPr/>
        </p:nvSpPr>
        <p:spPr>
          <a:xfrm>
            <a:off x="7348062" y="3056637"/>
            <a:ext cx="1351609" cy="460409"/>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6" name="Rounded Rectangular Callout 15"/>
          <p:cNvSpPr/>
          <p:nvPr/>
        </p:nvSpPr>
        <p:spPr>
          <a:xfrm>
            <a:off x="6051224" y="3975124"/>
            <a:ext cx="1207835" cy="460409"/>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7" name="Rounded Rectangular Callout 16"/>
          <p:cNvSpPr/>
          <p:nvPr/>
        </p:nvSpPr>
        <p:spPr>
          <a:xfrm>
            <a:off x="7578237" y="4448429"/>
            <a:ext cx="920151" cy="230205"/>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18" name="Straight Arrow Connector 17"/>
          <p:cNvCxnSpPr/>
          <p:nvPr/>
        </p:nvCxnSpPr>
        <p:spPr bwMode="auto">
          <a:xfrm>
            <a:off x="2954475" y="5443099"/>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19" name="TextBox 18"/>
          <p:cNvSpPr txBox="1"/>
          <p:nvPr/>
        </p:nvSpPr>
        <p:spPr>
          <a:xfrm>
            <a:off x="5191406" y="5270570"/>
            <a:ext cx="133530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
        <p:nvSpPr>
          <p:cNvPr id="2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23"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0089244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Testing Infrastructure – perfSONAR </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perfSONAR is:</a:t>
            </a:r>
          </a:p>
          <a:p>
            <a:pPr lvl="1"/>
            <a:r>
              <a:rPr lang="en-US" dirty="0" smtClean="0"/>
              <a:t>A widely-deployed test and measurement infrastructure</a:t>
            </a:r>
          </a:p>
          <a:p>
            <a:pPr lvl="2"/>
            <a:r>
              <a:rPr lang="en-US" dirty="0" smtClean="0"/>
              <a:t>ESnet, Internet2, US regional networks, international networks</a:t>
            </a:r>
          </a:p>
          <a:p>
            <a:pPr lvl="2"/>
            <a:r>
              <a:rPr lang="en-US" dirty="0" smtClean="0"/>
              <a:t>Laboratories, supercomputer centers, universities</a:t>
            </a:r>
          </a:p>
          <a:p>
            <a:pPr lvl="1"/>
            <a:r>
              <a:rPr lang="en-US" dirty="0" smtClean="0"/>
              <a:t>A suite of test and measurement tools</a:t>
            </a:r>
          </a:p>
          <a:p>
            <a:pPr lvl="1"/>
            <a:r>
              <a:rPr lang="en-US" dirty="0" smtClean="0"/>
              <a:t>A collaboration that builds and maintains the toolkit</a:t>
            </a:r>
          </a:p>
          <a:p>
            <a:r>
              <a:rPr lang="en-US" dirty="0" smtClean="0"/>
              <a:t>By installing perfSONAR, a site can leverage over 1300 test servers deployed around the world</a:t>
            </a:r>
          </a:p>
          <a:p>
            <a:r>
              <a:rPr lang="en-US" dirty="0" smtClean="0"/>
              <a:t>perfSONAR is ideal for finding soft failures</a:t>
            </a:r>
          </a:p>
          <a:p>
            <a:pPr lvl="1"/>
            <a:r>
              <a:rPr lang="en-US" dirty="0" smtClean="0"/>
              <a:t>Alert to existence of problems</a:t>
            </a:r>
          </a:p>
          <a:p>
            <a:pPr lvl="1"/>
            <a:r>
              <a:rPr lang="en-US" dirty="0" smtClean="0"/>
              <a:t>Fault isolation</a:t>
            </a:r>
          </a:p>
          <a:p>
            <a:pPr lvl="1"/>
            <a:r>
              <a:rPr lang="en-US" dirty="0" smtClean="0"/>
              <a:t>Verification of correct operation</a:t>
            </a:r>
          </a:p>
          <a:p>
            <a:r>
              <a:rPr lang="en-US" dirty="0" smtClean="0"/>
              <a:t>Open Source, widely supported by a number of stakeholder organizations</a:t>
            </a:r>
            <a:endParaRPr lang="en-US" dirty="0"/>
          </a:p>
        </p:txBody>
      </p:sp>
      <p:pic>
        <p:nvPicPr>
          <p:cNvPr id="6" name="Picture 6" descr="PerfSONAR-powered-CMY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6187" y="97129"/>
            <a:ext cx="1293813" cy="534988"/>
          </a:xfrm>
          <a:prstGeom prst="rect">
            <a:avLst/>
          </a:prstGeom>
          <a:noFill/>
          <a:ln w="9525">
            <a:noFill/>
            <a:miter lim="800000"/>
            <a:headEnd/>
            <a:tailEnd/>
          </a:ln>
        </p:spPr>
      </p:pic>
      <p:sp>
        <p:nvSpPr>
          <p:cNvPr id="7"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677519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ESnet at a Glance</a:t>
            </a:r>
            <a:endParaRPr lang="en-US" dirty="0"/>
          </a:p>
        </p:txBody>
      </p:sp>
      <p:sp>
        <p:nvSpPr>
          <p:cNvPr id="7" name="Content Placeholder 6"/>
          <p:cNvSpPr>
            <a:spLocks noGrp="1"/>
          </p:cNvSpPr>
          <p:nvPr>
            <p:ph idx="1"/>
          </p:nvPr>
        </p:nvSpPr>
        <p:spPr>
          <a:xfrm>
            <a:off x="457200" y="1325913"/>
            <a:ext cx="3388920" cy="2624573"/>
          </a:xfrm>
        </p:spPr>
        <p:txBody>
          <a:bodyPr>
            <a:normAutofit fontScale="77500" lnSpcReduction="20000"/>
          </a:bodyPr>
          <a:lstStyle/>
          <a:p>
            <a:pPr>
              <a:spcAft>
                <a:spcPts val="600"/>
              </a:spcAft>
            </a:pPr>
            <a:r>
              <a:rPr lang="en-US" dirty="0">
                <a:solidFill>
                  <a:prstClr val="black"/>
                </a:solidFill>
              </a:rPr>
              <a:t>High-speed national network, optimized for DOE science missions: </a:t>
            </a:r>
          </a:p>
          <a:p>
            <a:pPr marL="515938" lvl="1" indent="-285750">
              <a:spcAft>
                <a:spcPts val="600"/>
              </a:spcAft>
            </a:pPr>
            <a:r>
              <a:rPr lang="en-US" dirty="0">
                <a:solidFill>
                  <a:prstClr val="black"/>
                </a:solidFill>
              </a:rPr>
              <a:t>connecting 40 labs, plants and facilities with &gt;100 </a:t>
            </a:r>
            <a:r>
              <a:rPr lang="en-US" dirty="0" smtClean="0">
                <a:solidFill>
                  <a:prstClr val="black"/>
                </a:solidFill>
              </a:rPr>
              <a:t>networks (national and international)</a:t>
            </a:r>
            <a:endParaRPr lang="en-US" dirty="0">
              <a:solidFill>
                <a:prstClr val="black"/>
              </a:solidFill>
            </a:endParaRPr>
          </a:p>
          <a:p>
            <a:pPr marL="515938" lvl="1" indent="-285750">
              <a:spcAft>
                <a:spcPts val="600"/>
              </a:spcAft>
            </a:pPr>
            <a:r>
              <a:rPr lang="en-US" dirty="0">
                <a:solidFill>
                  <a:prstClr val="black"/>
                </a:solidFill>
              </a:rPr>
              <a:t>$32.6M in FY14, 42FTE</a:t>
            </a:r>
          </a:p>
          <a:p>
            <a:pPr marL="515938" lvl="1" indent="-285750">
              <a:spcAft>
                <a:spcPts val="600"/>
              </a:spcAft>
            </a:pPr>
            <a:r>
              <a:rPr lang="en-US" dirty="0">
                <a:solidFill>
                  <a:prstClr val="black"/>
                </a:solidFill>
              </a:rPr>
              <a:t>older than commercial Internet, growing twice as fast</a:t>
            </a:r>
          </a:p>
          <a:p>
            <a:pPr>
              <a:spcAft>
                <a:spcPts val="600"/>
              </a:spcAft>
            </a:pPr>
            <a:r>
              <a:rPr lang="en-US" dirty="0">
                <a:solidFill>
                  <a:prstClr val="black"/>
                </a:solidFill>
              </a:rPr>
              <a:t>$62M ARRA </a:t>
            </a:r>
            <a:r>
              <a:rPr lang="en-US" dirty="0" smtClean="0">
                <a:solidFill>
                  <a:prstClr val="black"/>
                </a:solidFill>
              </a:rPr>
              <a:t>in 2009/2010 grant </a:t>
            </a:r>
            <a:r>
              <a:rPr lang="en-US" dirty="0">
                <a:solidFill>
                  <a:prstClr val="black"/>
                </a:solidFill>
              </a:rPr>
              <a:t>for 100G upgrade</a:t>
            </a:r>
            <a:r>
              <a:rPr lang="en-US" dirty="0" smtClean="0">
                <a:solidFill>
                  <a:prstClr val="black"/>
                </a:solidFill>
              </a:rPr>
              <a:t>:</a:t>
            </a:r>
            <a:endParaRPr lang="en-US" dirty="0">
              <a:solidFill>
                <a:prstClr val="black"/>
              </a:solidFill>
            </a:endParaRPr>
          </a:p>
        </p:txBody>
      </p:sp>
      <p:sp>
        <p:nvSpPr>
          <p:cNvPr id="10" name="Content Placeholder 6"/>
          <p:cNvSpPr txBox="1">
            <a:spLocks/>
          </p:cNvSpPr>
          <p:nvPr/>
        </p:nvSpPr>
        <p:spPr>
          <a:xfrm>
            <a:off x="457200" y="3937644"/>
            <a:ext cx="8598452" cy="2353826"/>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5938" lvl="1" indent="-285750">
              <a:spcAft>
                <a:spcPts val="600"/>
              </a:spcAft>
            </a:pPr>
            <a:r>
              <a:rPr lang="en-US" dirty="0">
                <a:solidFill>
                  <a:prstClr val="black"/>
                </a:solidFill>
              </a:rPr>
              <a:t>transition to new era of optical </a:t>
            </a:r>
            <a:r>
              <a:rPr lang="en-US" dirty="0" smtClean="0">
                <a:solidFill>
                  <a:prstClr val="black"/>
                </a:solidFill>
              </a:rPr>
              <a:t>networking</a:t>
            </a:r>
          </a:p>
          <a:p>
            <a:pPr marL="515938" lvl="1" indent="-285750">
              <a:spcAft>
                <a:spcPts val="600"/>
              </a:spcAft>
            </a:pPr>
            <a:r>
              <a:rPr lang="en-US" dirty="0" smtClean="0">
                <a:solidFill>
                  <a:prstClr val="black"/>
                </a:solidFill>
              </a:rPr>
              <a:t>world’s first 100G network at continental scale </a:t>
            </a:r>
            <a:endParaRPr lang="en-US" dirty="0" smtClean="0">
              <a:solidFill>
                <a:schemeClr val="accent2"/>
              </a:solidFill>
            </a:endParaRPr>
          </a:p>
          <a:p>
            <a:pPr>
              <a:spcAft>
                <a:spcPts val="600"/>
              </a:spcAft>
            </a:pPr>
            <a:r>
              <a:rPr lang="en-US" dirty="0" smtClean="0">
                <a:solidFill>
                  <a:prstClr val="black"/>
                </a:solidFill>
              </a:rPr>
              <a:t>Culture of urgency:</a:t>
            </a:r>
          </a:p>
          <a:p>
            <a:pPr marL="515938" lvl="1" indent="-285750">
              <a:spcAft>
                <a:spcPts val="600"/>
              </a:spcAft>
            </a:pPr>
            <a:r>
              <a:rPr lang="en-US" dirty="0" smtClean="0">
                <a:solidFill>
                  <a:prstClr val="black"/>
                </a:solidFill>
              </a:rPr>
              <a:t>4 awards in past 3 years</a:t>
            </a:r>
          </a:p>
          <a:p>
            <a:pPr marL="515938" lvl="1" indent="-285750">
              <a:spcAft>
                <a:spcPts val="600"/>
              </a:spcAft>
            </a:pPr>
            <a:r>
              <a:rPr lang="en-US" dirty="0" smtClean="0">
                <a:solidFill>
                  <a:prstClr val="black"/>
                </a:solidFill>
              </a:rPr>
              <a:t>R&amp;D100 Award in FY13</a:t>
            </a:r>
          </a:p>
          <a:p>
            <a:pPr marL="515938" lvl="1" indent="-285750">
              <a:spcAft>
                <a:spcPts val="600"/>
              </a:spcAft>
            </a:pPr>
            <a:r>
              <a:rPr lang="en-US" dirty="0" smtClean="0">
                <a:solidFill>
                  <a:prstClr val="black"/>
                </a:solidFill>
              </a:rPr>
              <a:t>“5 out of 5” for customer satisfaction in last review</a:t>
            </a:r>
          </a:p>
          <a:p>
            <a:pPr marL="515938" lvl="1" indent="-285750">
              <a:spcAft>
                <a:spcPts val="600"/>
              </a:spcAft>
            </a:pPr>
            <a:r>
              <a:rPr lang="en-US" b="1" i="1" dirty="0" smtClean="0">
                <a:solidFill>
                  <a:prstClr val="black"/>
                </a:solidFill>
              </a:rPr>
              <a:t>Dedicated staff to support the mission of science</a:t>
            </a:r>
            <a:endParaRPr lang="en-US" b="1" i="1" dirty="0" smtClean="0">
              <a:solidFill>
                <a:srgbClr val="0000FF"/>
              </a:solidFill>
            </a:endParaRPr>
          </a:p>
          <a:p>
            <a:endParaRPr lang="en-US" dirty="0" smtClean="0"/>
          </a:p>
          <a:p>
            <a:pPr marL="0" indent="0">
              <a:buFont typeface="Arial"/>
              <a:buNone/>
            </a:pPr>
            <a:endParaRPr lang="en-US" dirty="0"/>
          </a:p>
        </p:txBody>
      </p:sp>
      <p:pic>
        <p:nvPicPr>
          <p:cNvPr id="9" name="Content Placeholder 5" descr="Untitled 2.pdf"/>
          <p:cNvPicPr>
            <a:picLocks noChangeAspect="1"/>
          </p:cNvPicPr>
          <p:nvPr/>
        </p:nvPicPr>
        <p:blipFill rotWithShape="1">
          <a:blip r:embed="rId3" cstate="print">
            <a:extLst>
              <a:ext uri="{28A0092B-C50C-407E-A947-70E740481C1C}">
                <a14:useLocalDpi xmlns:a14="http://schemas.microsoft.com/office/drawing/2010/main"/>
              </a:ext>
            </a:extLst>
          </a:blip>
          <a:srcRect l="-2" t="1307" r="-2" b="-519"/>
          <a:stretch/>
        </p:blipFill>
        <p:spPr>
          <a:xfrm>
            <a:off x="3846120" y="601540"/>
            <a:ext cx="5223986" cy="3163414"/>
          </a:xfrm>
          <a:prstGeom prst="rect">
            <a:avLst/>
          </a:prstGeom>
          <a:effectLst>
            <a:outerShdw blurRad="76200" dist="38100" dir="2700000" algn="tl" rotWithShape="0">
              <a:srgbClr val="000000">
                <a:alpha val="43000"/>
              </a:srgbClr>
            </a:outerShdw>
          </a:effectLst>
        </p:spPr>
      </p:pic>
      <p:pic>
        <p:nvPicPr>
          <p:cNvPr id="2" name="Picture 1" descr="hov-science-ne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455" y="3877654"/>
            <a:ext cx="1936088" cy="2581451"/>
          </a:xfrm>
          <a:prstGeom prst="rect">
            <a:avLst/>
          </a:prstGeom>
        </p:spPr>
      </p:pic>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2"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8174615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36"/>
            <a:ext cx="7099300" cy="832678"/>
          </a:xfrm>
        </p:spPr>
        <p:txBody>
          <a:bodyPr/>
          <a:lstStyle/>
          <a:p>
            <a:r>
              <a:rPr lang="en-US" sz="3200" dirty="0" smtClean="0"/>
              <a:t>Lookup Service Directory </a:t>
            </a:r>
            <a:r>
              <a:rPr lang="en-US" sz="3200" dirty="0"/>
              <a:t>Search: </a:t>
            </a:r>
            <a:r>
              <a:rPr lang="en-US" sz="3200" dirty="0" smtClean="0"/>
              <a:t/>
            </a:r>
            <a:br>
              <a:rPr lang="en-US" sz="3200" dirty="0" smtClean="0"/>
            </a:br>
            <a:r>
              <a:rPr lang="en-US" sz="3200" dirty="0" smtClean="0">
                <a:hlinkClick r:id="rId3"/>
              </a:rPr>
              <a:t>http</a:t>
            </a:r>
            <a:r>
              <a:rPr lang="en-US" sz="3200" dirty="0">
                <a:hlinkClick r:id="rId3"/>
              </a:rPr>
              <a:t>://stats.es.net/ServicesDirectory</a:t>
            </a:r>
            <a:r>
              <a:rPr lang="en-US" sz="3200" dirty="0" smtClean="0">
                <a:hlinkClick r:id="rId3"/>
              </a:rPr>
              <a:t>/</a:t>
            </a:r>
            <a:r>
              <a:rPr lang="en-US" sz="3200" dirty="0" smtClean="0"/>
              <a:t> </a:t>
            </a:r>
            <a:endParaRPr lang="en-US" sz="3200" dirty="0"/>
          </a:p>
        </p:txBody>
      </p:sp>
      <p:pic>
        <p:nvPicPr>
          <p:cNvPr id="7" name="Content Placeholder 6" descr="Screen Shot 2014-01-11 at 8.54.46 AM.pdf"/>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12211" t="-2962"/>
          <a:stretch/>
        </p:blipFill>
        <p:spPr>
          <a:xfrm>
            <a:off x="-920517" y="943113"/>
            <a:ext cx="10194046" cy="5360850"/>
          </a:xfr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679236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92" y="197354"/>
            <a:ext cx="7351907" cy="996446"/>
          </a:xfrm>
        </p:spPr>
        <p:txBody>
          <a:bodyPr/>
          <a:lstStyle/>
          <a:p>
            <a:r>
              <a:rPr lang="en-US" sz="3200" dirty="0" smtClean="0"/>
              <a:t>perfSONAR Dashboard: </a:t>
            </a:r>
            <a:r>
              <a:rPr lang="en-US" sz="3200" dirty="0" smtClean="0">
                <a:hlinkClick r:id="rId3"/>
              </a:rPr>
              <a:t>http://ps-dashboard.es.net</a:t>
            </a:r>
            <a:r>
              <a:rPr lang="en-US" sz="3200" dirty="0" smtClean="0"/>
              <a:t> </a:t>
            </a:r>
            <a:endParaRPr lang="en-US" sz="3200" dirty="0"/>
          </a:p>
        </p:txBody>
      </p:sp>
      <p:pic>
        <p:nvPicPr>
          <p:cNvPr id="4" name="Picture 3" descr="Screen Shot 2013-07-01 at 8.25.54 PM.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8602" y="1318134"/>
            <a:ext cx="6271186" cy="4985829"/>
          </a:xfrm>
          <a:prstGeom prst="rect">
            <a:avLst/>
          </a:prstGeo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7010228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solidFill>
                  <a:srgbClr val="FF0000"/>
                </a:solidFill>
              </a:rPr>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4706741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229600" cy="1143000"/>
          </a:xfrm>
        </p:spPr>
        <p:txBody>
          <a:bodyPr/>
          <a:lstStyle/>
          <a:p>
            <a:r>
              <a:rPr lang="en-US" sz="3200" dirty="0"/>
              <a:t>Dedicated Systems – </a:t>
            </a:r>
            <a:r>
              <a:rPr lang="en-US" sz="3200" dirty="0" smtClean="0"/>
              <a:t>Data </a:t>
            </a:r>
            <a:r>
              <a:rPr lang="en-US" sz="3200" dirty="0"/>
              <a:t>Transfer Node</a:t>
            </a:r>
          </a:p>
        </p:txBody>
      </p:sp>
      <p:sp>
        <p:nvSpPr>
          <p:cNvPr id="3" name="Content Placeholder 2"/>
          <p:cNvSpPr>
            <a:spLocks noGrp="1"/>
          </p:cNvSpPr>
          <p:nvPr>
            <p:ph idx="1"/>
          </p:nvPr>
        </p:nvSpPr>
        <p:spPr/>
        <p:txBody>
          <a:bodyPr>
            <a:normAutofit/>
          </a:bodyPr>
          <a:lstStyle/>
          <a:p>
            <a:r>
              <a:rPr lang="en-US" dirty="0" smtClean="0"/>
              <a:t>The DTN is dedicated to data transfer</a:t>
            </a:r>
          </a:p>
          <a:p>
            <a:r>
              <a:rPr lang="en-US" dirty="0" smtClean="0"/>
              <a:t>Set up </a:t>
            </a:r>
            <a:r>
              <a:rPr lang="en-US" b="1" i="1" dirty="0" smtClean="0">
                <a:solidFill>
                  <a:srgbClr val="FF6600"/>
                </a:solidFill>
              </a:rPr>
              <a:t>specifically</a:t>
            </a:r>
            <a:r>
              <a:rPr lang="en-US" dirty="0" smtClean="0">
                <a:solidFill>
                  <a:srgbClr val="FF6600"/>
                </a:solidFill>
              </a:rPr>
              <a:t> </a:t>
            </a:r>
            <a:r>
              <a:rPr lang="en-US" dirty="0" smtClean="0"/>
              <a:t>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cybersecurity easier</a:t>
            </a:r>
            <a:endParaRPr lang="en-US"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337527"/>
            <a:ext cx="8229600" cy="5041163"/>
          </a:xfrm>
        </p:spPr>
        <p:txBody>
          <a:bodyPr>
            <a:normAutofit/>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8" y="4362361"/>
            <a:ext cx="243209" cy="634969"/>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pic>
        <p:nvPicPr>
          <p:cNvPr id="2" name="Picture 1" descr="glob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95" y="4269718"/>
            <a:ext cx="985161" cy="945222"/>
          </a:xfrm>
          <a:prstGeom prst="rect">
            <a:avLst/>
          </a:prstGeom>
        </p:spPr>
      </p:pic>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solidFill>
                  <a:srgbClr val="FF0000"/>
                </a:solidFill>
              </a:rPr>
              <a:t>Science DMZ Security</a:t>
            </a:r>
          </a:p>
          <a:p>
            <a:pPr>
              <a:buFont typeface="Arial"/>
              <a:buChar char="•"/>
            </a:pPr>
            <a:r>
              <a:rPr lang="en-US" dirty="0"/>
              <a:t>User </a:t>
            </a:r>
            <a:r>
              <a:rPr lang="en-US" dirty="0" smtClean="0"/>
              <a:t>Engagement</a:t>
            </a:r>
            <a:endParaRPr lang="en-US" dirty="0" smtClean="0">
              <a:solidFill>
                <a:srgbClr val="FF0000"/>
              </a:solidFill>
            </a:endParaRP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0002780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Goal – disentangle security policy and enforcement for science flows from security for business systems</a:t>
            </a:r>
          </a:p>
          <a:p>
            <a:r>
              <a:rPr lang="en-US" sz="2400" dirty="0"/>
              <a:t>Rationale</a:t>
            </a:r>
          </a:p>
          <a:p>
            <a:pPr lvl="1"/>
            <a:r>
              <a:rPr lang="en-US" dirty="0"/>
              <a:t>Science </a:t>
            </a:r>
            <a:r>
              <a:rPr lang="en-US" dirty="0" smtClean="0"/>
              <a:t>data traffic is simple </a:t>
            </a:r>
            <a:r>
              <a:rPr lang="en-US" dirty="0"/>
              <a:t>from a security perspective</a:t>
            </a:r>
          </a:p>
          <a:p>
            <a:pPr lvl="1"/>
            <a:r>
              <a:rPr lang="en-US" dirty="0"/>
              <a:t>Narrow application set on Science DMZ</a:t>
            </a:r>
          </a:p>
          <a:p>
            <a:pPr lvl="2"/>
            <a:r>
              <a:rPr lang="en-US" dirty="0"/>
              <a:t>Data transfer, data streaming packages</a:t>
            </a:r>
          </a:p>
          <a:p>
            <a:pPr lvl="2"/>
            <a:r>
              <a:rPr lang="en-US" dirty="0"/>
              <a:t>No printers, document readers, web browsers, building control systems, </a:t>
            </a:r>
            <a:r>
              <a:rPr lang="en-US" dirty="0" smtClean="0"/>
              <a:t>financial databases, staff </a:t>
            </a:r>
            <a:r>
              <a:rPr lang="en-US" dirty="0"/>
              <a:t>desktops, etc. </a:t>
            </a:r>
          </a:p>
          <a:p>
            <a:pPr lvl="1"/>
            <a:r>
              <a:rPr lang="en-US" dirty="0"/>
              <a:t>Security controls that are typically implemented to protect business resources often cause performance </a:t>
            </a:r>
            <a:r>
              <a:rPr lang="en-US" dirty="0" smtClean="0"/>
              <a:t>problems</a:t>
            </a:r>
          </a:p>
          <a:p>
            <a:r>
              <a:rPr lang="en-US" sz="2400" dirty="0" smtClean="0"/>
              <a:t>Separation allows each to be optimized</a:t>
            </a:r>
            <a:endParaRPr lang="en-US" sz="2400" dirty="0"/>
          </a:p>
          <a:p>
            <a:pPr marL="0" indent="0">
              <a:buNone/>
            </a:pPr>
            <a:endParaRPr lang="en-US" dirty="0"/>
          </a:p>
        </p:txBody>
      </p:sp>
      <p:sp>
        <p:nvSpPr>
          <p:cNvPr id="7" name="Title 1"/>
          <p:cNvSpPr>
            <a:spLocks noGrp="1"/>
          </p:cNvSpPr>
          <p:nvPr>
            <p:ph type="title"/>
          </p:nvPr>
        </p:nvSpPr>
        <p:spPr>
          <a:xfrm>
            <a:off x="457200" y="274638"/>
            <a:ext cx="7099300" cy="1143000"/>
          </a:xfrm>
        </p:spPr>
        <p:txBody>
          <a:bodyPr/>
          <a:lstStyle/>
          <a:p>
            <a:r>
              <a:rPr lang="en-US" sz="3200" dirty="0" smtClean="0"/>
              <a:t>Science DMZ Security</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Performance Is A Core Requirement</a:t>
            </a:r>
            <a:endParaRPr lang="en-US" sz="3200" dirty="0"/>
          </a:p>
        </p:txBody>
      </p:sp>
      <p:sp>
        <p:nvSpPr>
          <p:cNvPr id="3" name="Content Placeholder 2"/>
          <p:cNvSpPr>
            <a:spLocks noGrp="1"/>
          </p:cNvSpPr>
          <p:nvPr>
            <p:ph idx="1"/>
          </p:nvPr>
        </p:nvSpPr>
        <p:spPr>
          <a:xfrm>
            <a:off x="457200" y="1417637"/>
            <a:ext cx="8229600" cy="5140087"/>
          </a:xfrm>
        </p:spPr>
        <p:txBody>
          <a:bodyPr>
            <a:normAutofit lnSpcReduction="10000"/>
          </a:bodyPr>
          <a:lstStyle/>
          <a:p>
            <a:r>
              <a:rPr lang="en-US" sz="2400" dirty="0" smtClean="0"/>
              <a:t>Core information security principles</a:t>
            </a:r>
          </a:p>
          <a:p>
            <a:pPr lvl="1"/>
            <a:r>
              <a:rPr lang="en-US" dirty="0" smtClean="0"/>
              <a:t>Confidentiality, Integrity, Availability (CIA)</a:t>
            </a:r>
          </a:p>
          <a:p>
            <a:pPr lvl="1"/>
            <a:r>
              <a:rPr lang="en-US" dirty="0" smtClean="0"/>
              <a:t>Often, CIA and risk mitigation result in poor performance</a:t>
            </a:r>
          </a:p>
          <a:p>
            <a:r>
              <a:rPr lang="en-US" sz="2400" dirty="0" smtClean="0"/>
              <a:t>In data-intensive science, performance is an additional core mission requirement: CIA </a:t>
            </a:r>
            <a:r>
              <a:rPr lang="en-US" sz="2400" dirty="0" smtClean="0">
                <a:sym typeface="Wingdings"/>
              </a:rPr>
              <a:t> </a:t>
            </a:r>
            <a:r>
              <a:rPr lang="en-US" sz="2400" dirty="0" smtClean="0"/>
              <a:t>PICA</a:t>
            </a:r>
          </a:p>
          <a:p>
            <a:pPr lvl="1"/>
            <a:r>
              <a:rPr lang="en-US" dirty="0" smtClean="0"/>
              <a:t>CIA principles are important, but </a:t>
            </a:r>
            <a:r>
              <a:rPr lang="en-US" b="1" i="1" dirty="0" smtClean="0"/>
              <a:t>if performance is compromised the science mission fails </a:t>
            </a:r>
          </a:p>
          <a:p>
            <a:pPr lvl="1"/>
            <a:r>
              <a:rPr lang="en-US" dirty="0" smtClean="0"/>
              <a:t>Not about “how much” security you have, but how the security is implemented</a:t>
            </a:r>
          </a:p>
          <a:p>
            <a:pPr lvl="1"/>
            <a:r>
              <a:rPr lang="en-US" dirty="0" smtClean="0"/>
              <a:t>Need a way to appropriately secure systems without performance compromises</a:t>
            </a:r>
            <a:endParaRPr lang="en-US" dirty="0"/>
          </a:p>
          <a:p>
            <a:r>
              <a:rPr lang="en-US" dirty="0"/>
              <a:t>Collaboration Within The </a:t>
            </a:r>
            <a:r>
              <a:rPr lang="en-US" dirty="0" smtClean="0"/>
              <a:t>Organization</a:t>
            </a:r>
          </a:p>
          <a:p>
            <a:pPr lvl="1"/>
            <a:r>
              <a:rPr lang="en-US" dirty="0" smtClean="0"/>
              <a:t>All parties (users, operators, security, administration) needs to sign off up this idea – revolutionary vs. evolutionary change.  </a:t>
            </a:r>
          </a:p>
          <a:p>
            <a:pPr lvl="1"/>
            <a:r>
              <a:rPr lang="en-US" dirty="0" smtClean="0"/>
              <a:t>Make sure everyone understands the ROI potential.  </a:t>
            </a:r>
            <a:endParaRPr lang="en-US" dirty="0"/>
          </a:p>
          <a:p>
            <a:endParaRPr lang="en-US" dirty="0" smtClean="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161250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417638"/>
            <a:ext cx="5183352" cy="2742707"/>
          </a:xfrm>
        </p:spPr>
        <p:txBody>
          <a:bodyPr>
            <a:normAutofit fontScale="92500"/>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pic>
        <p:nvPicPr>
          <p:cNvPr id="4" name="Picture 3" descr="IMG_153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732" y="151816"/>
            <a:ext cx="2907862" cy="3877149"/>
          </a:xfrm>
          <a:prstGeom prst="rect">
            <a:avLst/>
          </a:prstGeom>
        </p:spPr>
      </p:pic>
      <p:sp>
        <p:nvSpPr>
          <p:cNvPr id="8" name="Content Placeholder 2"/>
          <p:cNvSpPr txBox="1">
            <a:spLocks/>
          </p:cNvSpPr>
          <p:nvPr/>
        </p:nvSpPr>
        <p:spPr>
          <a:xfrm>
            <a:off x="457200" y="4160345"/>
            <a:ext cx="8229600" cy="1953172"/>
          </a:xfrm>
          <a:prstGeom prst="rect">
            <a:avLst/>
          </a:prstGeom>
        </p:spPr>
        <p:txBody>
          <a:bodyPr vert="horz" lIns="91440" tIns="45720" rIns="91440" bIns="45720" rtlCol="0">
            <a:normAutofit lnSpcReduction="1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i="1" dirty="0" smtClean="0"/>
              <a:t>Key point – security policies and mechanisms that protect the Science DMZ should be implemented so that they do not compromise performance</a:t>
            </a:r>
          </a:p>
          <a:p>
            <a:r>
              <a:rPr lang="en-US" sz="2400" dirty="0" smtClean="0"/>
              <a:t>Traffic permitted by policy should not experience performance impact as a result of the application of policy</a:t>
            </a:r>
          </a:p>
          <a:p>
            <a:endParaRPr lang="en-US" sz="2400" dirty="0" smtClean="0"/>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7099300" cy="1143000"/>
          </a:xfrm>
        </p:spPr>
        <p:txBody>
          <a:bodyPr/>
          <a:lstStyle/>
          <a:p>
            <a:r>
              <a:rPr lang="en-US" sz="3200" dirty="0" smtClean="0"/>
              <a:t>Firewall Performance Example</a:t>
            </a:r>
            <a:endParaRPr lang="en-US" sz="3200" dirty="0"/>
          </a:p>
        </p:txBody>
      </p:sp>
      <p:sp>
        <p:nvSpPr>
          <p:cNvPr id="3" name="Content Placeholder 2"/>
          <p:cNvSpPr>
            <a:spLocks noGrp="1"/>
          </p:cNvSpPr>
          <p:nvPr>
            <p:ph idx="1"/>
          </p:nvPr>
        </p:nvSpPr>
        <p:spPr>
          <a:xfrm>
            <a:off x="457200" y="1085001"/>
            <a:ext cx="8229600" cy="3106000"/>
          </a:xfrm>
        </p:spPr>
        <p:txBody>
          <a:bodyPr/>
          <a:lstStyle/>
          <a:p>
            <a:r>
              <a:rPr lang="en-US" dirty="0" smtClean="0"/>
              <a:t>Observed performance, via </a:t>
            </a:r>
            <a:r>
              <a:rPr lang="en-US" dirty="0" err="1" smtClean="0"/>
              <a:t>perfSONAR</a:t>
            </a:r>
            <a:r>
              <a:rPr lang="en-US" dirty="0" smtClean="0"/>
              <a:t>, through a firewall:</a:t>
            </a:r>
          </a:p>
          <a:p>
            <a:endParaRPr lang="en-US" dirty="0"/>
          </a:p>
          <a:p>
            <a:endParaRPr lang="en-US" dirty="0" smtClean="0"/>
          </a:p>
          <a:p>
            <a:endParaRPr lang="en-US" dirty="0"/>
          </a:p>
          <a:p>
            <a:endParaRPr lang="en-US" dirty="0" smtClean="0"/>
          </a:p>
          <a:p>
            <a:r>
              <a:rPr lang="en-US" dirty="0" smtClean="0"/>
              <a:t>Observed performance, via </a:t>
            </a:r>
            <a:r>
              <a:rPr lang="en-US" dirty="0" err="1" smtClean="0"/>
              <a:t>perfSONAR</a:t>
            </a:r>
            <a:r>
              <a:rPr lang="en-US" dirty="0" smtClean="0"/>
              <a:t>, bypassing firewall:</a:t>
            </a:r>
          </a:p>
        </p:txBody>
      </p:sp>
      <p:pic>
        <p:nvPicPr>
          <p:cNvPr id="6" name="Picture 1" descr="20121108-Brown1-CU_1G.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70233" y="1463674"/>
            <a:ext cx="6173767" cy="203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20121108-Brown2-CU_1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0233" y="3810713"/>
            <a:ext cx="6173767" cy="20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66699" y="2180772"/>
            <a:ext cx="2513033" cy="973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0000"/>
                </a:solidFill>
              </a:rPr>
              <a:t>     Almost 20 times</a:t>
            </a:r>
            <a:r>
              <a:rPr lang="en-US" kern="600" dirty="0">
                <a:solidFill>
                  <a:srgbClr val="FF0000"/>
                </a:solidFill>
              </a:rPr>
              <a:t> </a:t>
            </a:r>
            <a:r>
              <a:rPr lang="en-US" kern="600" dirty="0" smtClean="0">
                <a:solidFill>
                  <a:srgbClr val="FF0000"/>
                </a:solidFill>
              </a:rPr>
              <a:t>slower through the firewall</a:t>
            </a:r>
          </a:p>
        </p:txBody>
      </p:sp>
      <p:sp>
        <p:nvSpPr>
          <p:cNvPr id="9" name="Content Placeholder 2"/>
          <p:cNvSpPr txBox="1">
            <a:spLocks/>
          </p:cNvSpPr>
          <p:nvPr/>
        </p:nvSpPr>
        <p:spPr bwMode="auto">
          <a:xfrm>
            <a:off x="279400" y="4382635"/>
            <a:ext cx="2848769" cy="1429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0000"/>
                </a:solidFill>
              </a:rPr>
              <a:t>     Huge improvement without the firewall</a:t>
            </a:r>
          </a:p>
        </p:txBody>
      </p:sp>
      <p:sp>
        <p:nvSpPr>
          <p:cNvPr id="10"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477688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00" y="3031067"/>
            <a:ext cx="184666" cy="369332"/>
          </a:xfrm>
          <a:prstGeom prst="rect">
            <a:avLst/>
          </a:prstGeom>
          <a:noFill/>
        </p:spPr>
        <p:txBody>
          <a:bodyPr wrap="none" rtlCol="0">
            <a:spAutoFit/>
          </a:bodyPr>
          <a:lstStyle/>
          <a:p>
            <a:endParaRPr lang="en-US" dirty="0">
              <a:solidFill>
                <a:prstClr val="black"/>
              </a:solidFill>
            </a:endParaRPr>
          </a:p>
        </p:txBody>
      </p:sp>
      <p:pic>
        <p:nvPicPr>
          <p:cNvPr id="5" name="Picture 4" descr="Kstar-hyung_Kim_NFRI_Kore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200895"/>
            <a:ext cx="1837607" cy="1225837"/>
          </a:xfrm>
          <a:prstGeom prst="rect">
            <a:avLst/>
          </a:prstGeom>
        </p:spPr>
      </p:pic>
      <p:sp>
        <p:nvSpPr>
          <p:cNvPr id="2" name="TextBox 1"/>
          <p:cNvSpPr txBox="1"/>
          <p:nvPr/>
        </p:nvSpPr>
        <p:spPr>
          <a:xfrm>
            <a:off x="2108200" y="2057400"/>
            <a:ext cx="184666" cy="369332"/>
          </a:xfrm>
          <a:prstGeom prst="rect">
            <a:avLst/>
          </a:prstGeom>
          <a:noFill/>
        </p:spPr>
        <p:txBody>
          <a:bodyPr wrap="none" rtlCol="0">
            <a:spAutoFit/>
          </a:bodyPr>
          <a:lstStyle/>
          <a:p>
            <a:endParaRPr lang="en-US" dirty="0">
              <a:solidFill>
                <a:prstClr val="black"/>
              </a:solidFill>
            </a:endParaRPr>
          </a:p>
        </p:txBody>
      </p:sp>
      <p:pic>
        <p:nvPicPr>
          <p:cNvPr id="7" name="Picture 4" descr="G:\Capital Projects\Project Management\Martinez\CRT\Drawings and Renderings\Renderings\2012\CRT Southwest View 120404.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465" y="4513819"/>
            <a:ext cx="1618850" cy="107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ns.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62779" y="3932006"/>
            <a:ext cx="1914391" cy="1366078"/>
          </a:xfrm>
          <a:prstGeom prst="rect">
            <a:avLst/>
          </a:prstGeom>
        </p:spPr>
      </p:pic>
      <p:pic>
        <p:nvPicPr>
          <p:cNvPr id="9" name="Picture 8" descr="3365376865_53bc10afaa_o.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02330" y="811335"/>
            <a:ext cx="1770684" cy="1328013"/>
          </a:xfrm>
          <a:prstGeom prst="rect">
            <a:avLst/>
          </a:prstGeom>
        </p:spPr>
      </p:pic>
      <p:pic>
        <p:nvPicPr>
          <p:cNvPr id="12" name="Picture 11" descr="3252736045_152f04dbb4_b.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381679" y="4365914"/>
            <a:ext cx="1530369" cy="1223996"/>
          </a:xfrm>
          <a:prstGeom prst="rect">
            <a:avLst/>
          </a:prstGeom>
        </p:spPr>
      </p:pic>
      <p:sp>
        <p:nvSpPr>
          <p:cNvPr id="15" name="Title 14"/>
          <p:cNvSpPr>
            <a:spLocks noGrp="1"/>
          </p:cNvSpPr>
          <p:nvPr>
            <p:ph type="title"/>
          </p:nvPr>
        </p:nvSpPr>
        <p:spPr>
          <a:xfrm>
            <a:off x="457200" y="274638"/>
            <a:ext cx="8381132" cy="1143000"/>
          </a:xfrm>
        </p:spPr>
        <p:txBody>
          <a:bodyPr/>
          <a:lstStyle/>
          <a:p>
            <a:r>
              <a:rPr lang="en-US" dirty="0">
                <a:solidFill>
                  <a:prstClr val="black"/>
                </a:solidFill>
                <a:latin typeface="Arial"/>
              </a:rPr>
              <a:t>Network as </a:t>
            </a:r>
            <a:r>
              <a:rPr lang="en-US" strike="sngStrike" dirty="0">
                <a:solidFill>
                  <a:prstClr val="black"/>
                </a:solidFill>
                <a:latin typeface="Arial"/>
              </a:rPr>
              <a:t>Infrastructure</a:t>
            </a:r>
            <a:r>
              <a:rPr lang="en-US" dirty="0">
                <a:solidFill>
                  <a:prstClr val="black"/>
                </a:solidFill>
                <a:latin typeface="Arial"/>
              </a:rPr>
              <a:t> </a:t>
            </a:r>
            <a:r>
              <a:rPr lang="en-US" i="1" dirty="0">
                <a:solidFill>
                  <a:prstClr val="black"/>
                </a:solidFill>
                <a:latin typeface="Arial"/>
              </a:rPr>
              <a:t>Instrument</a:t>
            </a:r>
            <a:br>
              <a:rPr lang="en-US" i="1" dirty="0">
                <a:solidFill>
                  <a:prstClr val="black"/>
                </a:solidFill>
                <a:latin typeface="Arial"/>
              </a:rPr>
            </a:br>
            <a:endParaRPr lang="en-US" dirty="0"/>
          </a:p>
        </p:txBody>
      </p:sp>
      <p:sp>
        <p:nvSpPr>
          <p:cNvPr id="13" name="Rectangle 12"/>
          <p:cNvSpPr/>
          <p:nvPr/>
        </p:nvSpPr>
        <p:spPr>
          <a:xfrm>
            <a:off x="305997" y="5660827"/>
            <a:ext cx="7009890" cy="923330"/>
          </a:xfrm>
          <a:prstGeom prst="rect">
            <a:avLst/>
          </a:prstGeom>
        </p:spPr>
        <p:txBody>
          <a:bodyPr wrap="square">
            <a:spAutoFit/>
          </a:bodyPr>
          <a:lstStyle/>
          <a:p>
            <a:pPr marL="456538" lvl="2" indent="0">
              <a:buNone/>
            </a:pPr>
            <a:r>
              <a:rPr lang="en-US" b="1" i="1" u="sng" dirty="0" smtClean="0"/>
              <a:t>ESnet Vision</a:t>
            </a:r>
            <a:r>
              <a:rPr lang="en-US" dirty="0" smtClean="0"/>
              <a:t>: Scientific </a:t>
            </a:r>
            <a:r>
              <a:rPr lang="en-US" dirty="0"/>
              <a:t>progress will be </a:t>
            </a:r>
            <a:r>
              <a:rPr lang="en-US" b="1" dirty="0"/>
              <a:t>completely unconstrained </a:t>
            </a:r>
            <a:r>
              <a:rPr lang="en-US" dirty="0"/>
              <a:t>by the physical location of instruments, people, computational resources, or data.  </a:t>
            </a:r>
          </a:p>
        </p:txBody>
      </p:sp>
      <p:pic>
        <p:nvPicPr>
          <p:cNvPr id="18" name="Picture 17" descr="20150112-ESn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917968"/>
            <a:ext cx="9144000" cy="3186050"/>
          </a:xfrm>
          <a:prstGeom prst="rect">
            <a:avLst/>
          </a:prstGeom>
        </p:spPr>
      </p:pic>
      <p:pic>
        <p:nvPicPr>
          <p:cNvPr id="11" name="Picture 10" descr="2182152599_5f6d0a26f7_o.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62779" y="1269789"/>
            <a:ext cx="1775553" cy="1156943"/>
          </a:xfrm>
          <a:prstGeom prst="rect">
            <a:avLst/>
          </a:prstGeom>
        </p:spPr>
      </p:pic>
      <p:sp>
        <p:nvSpPr>
          <p:cNvPr id="1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10"/>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2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55399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smtClean="0">
                <a:solidFill>
                  <a:srgbClr val="FF0000"/>
                </a:solidFill>
              </a:rPr>
              <a:t>User 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0502914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Challenges to Network Adoption</a:t>
            </a:r>
            <a:endParaRPr lang="en-US" sz="3200" dirty="0"/>
          </a:p>
        </p:txBody>
      </p:sp>
      <p:sp>
        <p:nvSpPr>
          <p:cNvPr id="6" name="Content Placeholder 5"/>
          <p:cNvSpPr>
            <a:spLocks noGrp="1"/>
          </p:cNvSpPr>
          <p:nvPr>
            <p:ph sz="half" idx="1"/>
          </p:nvPr>
        </p:nvSpPr>
        <p:spPr>
          <a:xfrm>
            <a:off x="355600" y="1317365"/>
            <a:ext cx="3711308" cy="4259262"/>
          </a:xfrm>
        </p:spPr>
        <p:txBody>
          <a:bodyPr>
            <a:normAutofit fontScale="85000" lnSpcReduction="20000"/>
          </a:bodyPr>
          <a:lstStyle/>
          <a:p>
            <a:pPr marL="0" indent="0"/>
            <a:endParaRPr lang="en-US" dirty="0" smtClean="0">
              <a:solidFill>
                <a:prstClr val="black"/>
              </a:solidFill>
            </a:endParaRPr>
          </a:p>
          <a:p>
            <a:pPr marL="285750" indent="-285750">
              <a:buFont typeface="Arial"/>
              <a:buChar char="•"/>
            </a:pPr>
            <a:r>
              <a:rPr lang="en-US" dirty="0" smtClean="0">
                <a:solidFill>
                  <a:prstClr val="black"/>
                </a:solidFill>
              </a:rPr>
              <a:t>C</a:t>
            </a:r>
            <a:r>
              <a:rPr lang="en-US" dirty="0" smtClean="0"/>
              <a:t>auses of performance issues are complicated for users.</a:t>
            </a:r>
          </a:p>
          <a:p>
            <a:pPr marL="285750" lvl="0" indent="-285750">
              <a:buFont typeface="Arial"/>
              <a:buChar char="•"/>
            </a:pPr>
            <a:r>
              <a:rPr lang="en-US" dirty="0" smtClean="0"/>
              <a:t>Lack of communication and collaboration between the CIO’s office and researchers on campus.</a:t>
            </a:r>
          </a:p>
          <a:p>
            <a:pPr marL="285750" lvl="0" indent="-285750">
              <a:buFont typeface="Arial"/>
              <a:buChar char="•"/>
            </a:pPr>
            <a:r>
              <a:rPr lang="en-US" dirty="0" smtClean="0"/>
              <a:t>Lack </a:t>
            </a:r>
            <a:r>
              <a:rPr lang="en-US" dirty="0"/>
              <a:t>of IT expertise within a science collaboration or experimental facility </a:t>
            </a:r>
            <a:endParaRPr lang="en-US" dirty="0" smtClean="0"/>
          </a:p>
          <a:p>
            <a:pPr marL="285750" indent="-285750">
              <a:buFont typeface="Arial"/>
              <a:buChar char="•"/>
            </a:pPr>
            <a:r>
              <a:rPr lang="en-US" dirty="0" smtClean="0"/>
              <a:t>User’s performance expectations </a:t>
            </a:r>
            <a:r>
              <a:rPr lang="en-US" dirty="0"/>
              <a:t>are low (“The network is too slow</a:t>
            </a:r>
            <a:r>
              <a:rPr lang="en-US" dirty="0" smtClean="0"/>
              <a:t>”, “</a:t>
            </a:r>
            <a:r>
              <a:rPr lang="en-US" dirty="0"/>
              <a:t>I tried it and it didn’t work</a:t>
            </a:r>
            <a:r>
              <a:rPr lang="en-US" dirty="0" smtClean="0"/>
              <a:t>”)</a:t>
            </a:r>
            <a:r>
              <a:rPr lang="en-US" dirty="0"/>
              <a:t>. </a:t>
            </a:r>
          </a:p>
          <a:p>
            <a:pPr marL="285750" lvl="0" indent="-285750">
              <a:buFont typeface="Arial"/>
              <a:buChar char="•"/>
            </a:pPr>
            <a:r>
              <a:rPr lang="en-US" dirty="0" smtClean="0"/>
              <a:t>Cultural change is hard </a:t>
            </a:r>
            <a:r>
              <a:rPr lang="en-US" dirty="0"/>
              <a:t>(“we’ve always shipped disks!”).</a:t>
            </a:r>
          </a:p>
          <a:p>
            <a:pPr marL="285750" lvl="0" indent="-285750">
              <a:buFont typeface="Arial"/>
              <a:buChar char="•"/>
            </a:pPr>
            <a:r>
              <a:rPr lang="en-US" dirty="0" smtClean="0"/>
              <a:t>Scientists want to do science not IT support</a:t>
            </a:r>
          </a:p>
        </p:txBody>
      </p:sp>
      <p:pic>
        <p:nvPicPr>
          <p:cNvPr id="3" name="Picture 2" descr="Screen Shot 2014-02-18 at 8.34.56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8508" y="1626927"/>
            <a:ext cx="4859562" cy="3576637"/>
          </a:xfrm>
          <a:prstGeom prst="rect">
            <a:avLst/>
          </a:prstGeom>
        </p:spPr>
      </p:pic>
      <p:sp>
        <p:nvSpPr>
          <p:cNvPr id="5" name="TextBox 4"/>
          <p:cNvSpPr txBox="1"/>
          <p:nvPr/>
        </p:nvSpPr>
        <p:spPr>
          <a:xfrm>
            <a:off x="1739900" y="2928034"/>
            <a:ext cx="619760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400" b="1" dirty="0" smtClean="0"/>
              <a:t>The Capability Gap</a:t>
            </a:r>
            <a:endParaRPr lang="en-US" sz="4400" b="1"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1"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222271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Bridging the Gap</a:t>
            </a:r>
            <a:endParaRPr lang="en-US" sz="4000" dirty="0"/>
          </a:p>
        </p:txBody>
      </p:sp>
      <p:sp>
        <p:nvSpPr>
          <p:cNvPr id="3" name="Content Placeholder 2"/>
          <p:cNvSpPr>
            <a:spLocks noGrp="1"/>
          </p:cNvSpPr>
          <p:nvPr>
            <p:ph idx="1"/>
          </p:nvPr>
        </p:nvSpPr>
        <p:spPr>
          <a:xfrm>
            <a:off x="457200" y="3468177"/>
            <a:ext cx="8229600" cy="2858011"/>
          </a:xfrm>
        </p:spPr>
        <p:txBody>
          <a:bodyPr>
            <a:normAutofit fontScale="92500" lnSpcReduction="20000"/>
          </a:bodyPr>
          <a:lstStyle/>
          <a:p>
            <a:r>
              <a:rPr lang="en-US" sz="2800" dirty="0" smtClean="0"/>
              <a:t>Implementing technology is ‘easy’ in the grand scheme of assisting with science</a:t>
            </a:r>
          </a:p>
          <a:p>
            <a:r>
              <a:rPr lang="en-US" sz="2800" dirty="0" smtClean="0"/>
              <a:t>Adoption of technology is different</a:t>
            </a:r>
          </a:p>
          <a:p>
            <a:pPr lvl="1"/>
            <a:r>
              <a:rPr lang="en-US" sz="2600" dirty="0" smtClean="0"/>
              <a:t>Does your cosmologist care what SDN is?</a:t>
            </a:r>
          </a:p>
          <a:p>
            <a:pPr lvl="1"/>
            <a:r>
              <a:rPr lang="en-US" sz="2600" dirty="0" smtClean="0"/>
              <a:t>Does your cosmologist want to get data from Chile each night so that they can start the next day without having to struggle with the tyranny of ineffective data movement strategies that involve airplanes and white/brown trucks?</a:t>
            </a:r>
            <a:endParaRPr lang="en-US" sz="2800" dirty="0" smtClean="0"/>
          </a:p>
          <a:p>
            <a:pPr marL="0" indent="0">
              <a:buNone/>
            </a:pPr>
            <a:endParaRPr lang="en-US" dirty="0" smtClean="0"/>
          </a:p>
          <a:p>
            <a:endParaRPr lang="en-US" dirty="0" smtClean="0"/>
          </a:p>
          <a:p>
            <a:endParaRPr lang="en-US" dirty="0" smtClean="0"/>
          </a:p>
        </p:txBody>
      </p:sp>
      <p:pic>
        <p:nvPicPr>
          <p:cNvPr id="4" name="Picture 3" descr="lYsnE8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475" y="1245168"/>
            <a:ext cx="6468547" cy="2047162"/>
          </a:xfrm>
          <a:prstGeom prst="rect">
            <a:avLst/>
          </a:prstGeom>
        </p:spPr>
      </p:pic>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07628232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Golden Spike</a:t>
            </a:r>
            <a:endParaRPr lang="en-US" sz="4000" dirty="0"/>
          </a:p>
        </p:txBody>
      </p:sp>
      <p:sp>
        <p:nvSpPr>
          <p:cNvPr id="4" name="Content Placeholder 3"/>
          <p:cNvSpPr>
            <a:spLocks noGrp="1"/>
          </p:cNvSpPr>
          <p:nvPr>
            <p:ph idx="1"/>
          </p:nvPr>
        </p:nvSpPr>
        <p:spPr>
          <a:xfrm>
            <a:off x="457200" y="4478846"/>
            <a:ext cx="8229600" cy="1900010"/>
          </a:xfrm>
        </p:spPr>
        <p:txBody>
          <a:bodyPr>
            <a:normAutofit fontScale="92500" lnSpcReduction="20000"/>
          </a:bodyPr>
          <a:lstStyle/>
          <a:p>
            <a:r>
              <a:rPr lang="en-US" dirty="0" smtClean="0"/>
              <a:t>We don’t want Scientists to have to build their own networks</a:t>
            </a:r>
          </a:p>
          <a:p>
            <a:r>
              <a:rPr lang="en-US" dirty="0" smtClean="0"/>
              <a:t>Engineers don’t have to understand what a tokomak accomplishes </a:t>
            </a:r>
          </a:p>
          <a:p>
            <a:r>
              <a:rPr lang="en-US" dirty="0" smtClean="0"/>
              <a:t>Meeting in the middle is the process of science engagement:</a:t>
            </a:r>
          </a:p>
          <a:p>
            <a:pPr lvl="1"/>
            <a:r>
              <a:rPr lang="en-US" dirty="0" smtClean="0"/>
              <a:t>Engineering staff learning enough about the process of science to be helpful in how to adopt technology</a:t>
            </a:r>
          </a:p>
          <a:p>
            <a:pPr lvl="1"/>
            <a:r>
              <a:rPr lang="en-US" dirty="0" smtClean="0"/>
              <a:t>Science staff having an open mind to better use what is out there</a:t>
            </a:r>
            <a:endParaRPr lang="en-US" dirty="0"/>
          </a:p>
        </p:txBody>
      </p:sp>
      <p:pic>
        <p:nvPicPr>
          <p:cNvPr id="7" name="Picture 6" descr="promontory_b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45" y="1166030"/>
            <a:ext cx="5837561" cy="3312816"/>
          </a:xfrm>
          <a:prstGeom prst="rect">
            <a:avLst/>
          </a:prstGeom>
        </p:spPr>
      </p:pic>
      <p:pic>
        <p:nvPicPr>
          <p:cNvPr id="8" name="Picture 7" descr="Golden_Spike_Neil9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589" y="1166029"/>
            <a:ext cx="2482051" cy="3312817"/>
          </a:xfrm>
          <a:prstGeom prst="rect">
            <a:avLst/>
          </a:prstGeom>
        </p:spPr>
      </p:pic>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7987122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Requirements</a:t>
            </a:r>
            <a:endParaRPr lang="en-US" dirty="0"/>
          </a:p>
        </p:txBody>
      </p:sp>
      <p:sp>
        <p:nvSpPr>
          <p:cNvPr id="3" name="Content Placeholder 2"/>
          <p:cNvSpPr>
            <a:spLocks noGrp="1"/>
          </p:cNvSpPr>
          <p:nvPr>
            <p:ph idx="1"/>
          </p:nvPr>
        </p:nvSpPr>
        <p:spPr>
          <a:xfrm>
            <a:off x="457200" y="1600200"/>
            <a:ext cx="8229600" cy="4332652"/>
          </a:xfrm>
        </p:spPr>
        <p:txBody>
          <a:bodyPr>
            <a:normAutofit fontScale="92500" lnSpcReduction="20000"/>
          </a:bodyPr>
          <a:lstStyle/>
          <a:p>
            <a:pPr marL="0" indent="0">
              <a:buNone/>
            </a:pPr>
            <a:r>
              <a:rPr lang="en-US" sz="2400" dirty="0">
                <a:hlinkClick r:id="rId3"/>
              </a:rPr>
              <a:t>http://www.es.net/about/science-requirements/network-requirements-reviews</a:t>
            </a:r>
            <a:r>
              <a:rPr lang="en-US" sz="2400" dirty="0" smtClean="0">
                <a:hlinkClick r:id="rId3"/>
              </a:rPr>
              <a:t>/</a:t>
            </a:r>
            <a:endParaRPr lang="en-US" sz="2400" dirty="0" smtClean="0"/>
          </a:p>
          <a:p>
            <a:pPr marL="0" indent="0">
              <a:buNone/>
            </a:pPr>
            <a:endParaRPr lang="en-US" sz="2400" dirty="0"/>
          </a:p>
          <a:p>
            <a:pPr marL="0" indent="0">
              <a:buNone/>
            </a:pPr>
            <a:r>
              <a:rPr lang="en-US" sz="2400" dirty="0" smtClean="0"/>
              <a:t>The </a:t>
            </a:r>
            <a:r>
              <a:rPr lang="en-US" sz="2400" dirty="0"/>
              <a:t>purpose of these reviews is to accurately characterize the near-term, medium-term and long-term network requirements of the science conducted by each program office. </a:t>
            </a:r>
            <a:endParaRPr lang="en-US" sz="2400" dirty="0" smtClean="0"/>
          </a:p>
          <a:p>
            <a:pPr marL="0" indent="0">
              <a:buNone/>
            </a:pPr>
            <a:endParaRPr lang="en-US" sz="2400" dirty="0"/>
          </a:p>
          <a:p>
            <a:pPr marL="0" indent="0">
              <a:buNone/>
            </a:pPr>
            <a:r>
              <a:rPr lang="en-US" sz="2400" dirty="0"/>
              <a:t>The reviews attempt to bring about a network-centric understanding of the science process used by the researchers and scientists, to derive network requirements. </a:t>
            </a:r>
            <a:endParaRPr lang="en-US" sz="2400" dirty="0" smtClean="0"/>
          </a:p>
          <a:p>
            <a:pPr marL="0" indent="0">
              <a:buNone/>
            </a:pPr>
            <a:endParaRPr lang="en-US" sz="2400" dirty="0"/>
          </a:p>
          <a:p>
            <a:pPr marL="0" indent="0">
              <a:buNone/>
            </a:pPr>
            <a:r>
              <a:rPr lang="en-US" sz="2400" b="1" i="1" dirty="0" smtClean="0"/>
              <a:t>We </a:t>
            </a:r>
            <a:r>
              <a:rPr lang="en-US" sz="2400" b="1" i="1" dirty="0"/>
              <a:t>have found this to be an effective method for determining network requirements for </a:t>
            </a:r>
            <a:r>
              <a:rPr lang="en-US" sz="2400" b="1" i="1" dirty="0" err="1"/>
              <a:t>ESnet's</a:t>
            </a:r>
            <a:r>
              <a:rPr lang="en-US" sz="2400" b="1" i="1" dirty="0"/>
              <a:t> customer base.</a:t>
            </a:r>
            <a:endParaRPr lang="en-US" sz="2400" b="1" i="1" dirty="0" smtClean="0"/>
          </a:p>
          <a:p>
            <a:pPr>
              <a:buFont typeface="Arial"/>
              <a:buChar char="•"/>
            </a:pPr>
            <a:endParaRPr lang="en-US" dirty="0"/>
          </a:p>
        </p:txBody>
      </p:sp>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6"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6966189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p>
          <a:p>
            <a:pPr>
              <a:buFont typeface="Arial"/>
              <a:buChar char="•"/>
            </a:pPr>
            <a:r>
              <a:rPr lang="en-US" dirty="0" smtClean="0"/>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a:t>On the Topic of </a:t>
            </a:r>
            <a:r>
              <a:rPr lang="en-US" dirty="0" smtClean="0"/>
              <a:t>Security</a:t>
            </a:r>
          </a:p>
          <a:p>
            <a:pPr>
              <a:buFont typeface="Arial"/>
              <a:buChar char="•"/>
            </a:pPr>
            <a:r>
              <a:rPr lang="en-US" dirty="0"/>
              <a:t>User </a:t>
            </a:r>
            <a:r>
              <a:rPr lang="en-US" dirty="0" smtClean="0"/>
              <a:t>Engagement</a:t>
            </a:r>
          </a:p>
          <a:p>
            <a:pPr>
              <a:buFont typeface="Arial"/>
              <a:buChar char="•"/>
            </a:pPr>
            <a:r>
              <a:rPr lang="en-US" dirty="0" smtClean="0">
                <a:solidFill>
                  <a:srgbClr val="FF0000"/>
                </a:solidFill>
              </a:rPr>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831312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Build A Science DMZ Though?</a:t>
            </a:r>
            <a:endParaRPr lang="en-US" dirty="0"/>
          </a:p>
        </p:txBody>
      </p:sp>
      <p:sp>
        <p:nvSpPr>
          <p:cNvPr id="3" name="Content Placeholder 2"/>
          <p:cNvSpPr>
            <a:spLocks noGrp="1"/>
          </p:cNvSpPr>
          <p:nvPr>
            <p:ph idx="1"/>
          </p:nvPr>
        </p:nvSpPr>
        <p:spPr>
          <a:xfrm>
            <a:off x="457199" y="1826753"/>
            <a:ext cx="5037863" cy="2320483"/>
          </a:xfrm>
        </p:spPr>
        <p:txBody>
          <a:bodyPr>
            <a:normAutofit fontScale="85000" lnSpcReduction="10000"/>
          </a:bodyPr>
          <a:lstStyle/>
          <a:p>
            <a:r>
              <a:rPr lang="en-US" dirty="0" smtClean="0"/>
              <a:t>What we know about scientific network use:</a:t>
            </a:r>
          </a:p>
          <a:p>
            <a:pPr lvl="1"/>
            <a:r>
              <a:rPr lang="en-US" dirty="0" smtClean="0"/>
              <a:t>Machine size decreasing, accuracy increasing</a:t>
            </a:r>
          </a:p>
          <a:p>
            <a:pPr lvl="1"/>
            <a:r>
              <a:rPr lang="en-US" dirty="0" smtClean="0"/>
              <a:t>HPC resources more widely available – and potentially distributed from where the scientists are</a:t>
            </a:r>
          </a:p>
          <a:p>
            <a:pPr lvl="1"/>
            <a:r>
              <a:rPr lang="en-US" dirty="0" smtClean="0"/>
              <a:t>WAN networking speeds now at 100G, MAN approaching, LAN as well</a:t>
            </a:r>
          </a:p>
          <a:p>
            <a:r>
              <a:rPr lang="en-US" dirty="0" smtClean="0"/>
              <a:t>Value Proposition:</a:t>
            </a:r>
          </a:p>
        </p:txBody>
      </p:sp>
      <p:sp>
        <p:nvSpPr>
          <p:cNvPr id="6"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pic>
        <p:nvPicPr>
          <p:cNvPr id="4" name="Picture 3" descr="IMG_139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013" y="1293364"/>
            <a:ext cx="3694208" cy="2746183"/>
          </a:xfrm>
          <a:prstGeom prst="rect">
            <a:avLst/>
          </a:prstGeom>
        </p:spPr>
      </p:pic>
      <p:sp>
        <p:nvSpPr>
          <p:cNvPr id="7" name="Content Placeholder 2"/>
          <p:cNvSpPr txBox="1">
            <a:spLocks/>
          </p:cNvSpPr>
          <p:nvPr/>
        </p:nvSpPr>
        <p:spPr bwMode="auto">
          <a:xfrm>
            <a:off x="457199" y="4039547"/>
            <a:ext cx="8229600" cy="25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28600" indent="-228600" algn="l" defTabSz="457200" rtl="0" eaLnBrk="0" fontAlgn="base" hangingPunct="0">
              <a:spcBef>
                <a:spcPts val="875"/>
              </a:spcBef>
              <a:spcAft>
                <a:spcPct val="0"/>
              </a:spcAft>
              <a:buClr>
                <a:schemeClr val="accent1"/>
              </a:buClr>
              <a:buFont typeface="Arial" charset="0"/>
              <a:buChar char="•"/>
              <a:defRPr sz="2000" kern="1200">
                <a:solidFill>
                  <a:schemeClr val="tx1"/>
                </a:solidFill>
                <a:latin typeface="+mn-lt"/>
                <a:ea typeface="ＭＳ Ｐゴシック" charset="0"/>
                <a:cs typeface="ＭＳ Ｐゴシック" charset="0"/>
              </a:defRPr>
            </a:lvl1pPr>
            <a:lvl2pPr marL="458788" indent="-228600" algn="l" defTabSz="457200" rtl="0" eaLnBrk="0" fontAlgn="base" hangingPunct="0">
              <a:spcBef>
                <a:spcPct val="20000"/>
              </a:spcBef>
              <a:spcAft>
                <a:spcPct val="0"/>
              </a:spcAft>
              <a:buClr>
                <a:schemeClr val="bg2"/>
              </a:buClr>
              <a:buSzPct val="85000"/>
              <a:buFont typeface="Arial" charset="0"/>
              <a:buChar char="–"/>
              <a:defRPr kern="1200">
                <a:solidFill>
                  <a:schemeClr val="tx1"/>
                </a:solidFill>
                <a:latin typeface="+mn-lt"/>
                <a:ea typeface="ＭＳ Ｐゴシック" charset="0"/>
                <a:cs typeface="+mn-cs"/>
              </a:defRPr>
            </a:lvl2pPr>
            <a:lvl3pPr marL="688975" indent="-230188" algn="l" defTabSz="457200" rtl="0" eaLnBrk="0" fontAlgn="base" hangingPunct="0">
              <a:spcBef>
                <a:spcPct val="20000"/>
              </a:spcBef>
              <a:spcAft>
                <a:spcPct val="0"/>
              </a:spcAft>
              <a:buClr>
                <a:schemeClr val="bg2"/>
              </a:buClr>
              <a:buFont typeface="Arial" charset="0"/>
              <a:buChar char="•"/>
              <a:defRPr sz="1600" kern="1200">
                <a:solidFill>
                  <a:schemeClr val="tx1"/>
                </a:solidFill>
                <a:latin typeface="+mn-lt"/>
                <a:ea typeface="ＭＳ Ｐゴシック" charset="0"/>
                <a:cs typeface="+mn-cs"/>
              </a:defRPr>
            </a:lvl3pPr>
            <a:lvl4pPr marL="9144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4pPr>
            <a:lvl5pPr marL="1143000" indent="-230188" algn="l" defTabSz="457200" rtl="0" eaLnBrk="0" fontAlgn="base" hangingPunct="0">
              <a:spcBef>
                <a:spcPct val="20000"/>
              </a:spcBef>
              <a:spcAft>
                <a:spcPct val="0"/>
              </a:spcAft>
              <a:buClr>
                <a:schemeClr val="bg2"/>
              </a:buClr>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If scientists can’t use the network to the fullest potential due to local policy constraints or bottlenecks – they will find a way to get their done outside of what is available.  </a:t>
            </a:r>
          </a:p>
          <a:p>
            <a:r>
              <a:rPr lang="en-US" dirty="0"/>
              <a:t>Without a Science DMZ, this stuff is all </a:t>
            </a:r>
            <a:r>
              <a:rPr lang="en-US" dirty="0" smtClean="0"/>
              <a:t>hard</a:t>
            </a:r>
            <a:endParaRPr lang="en-US" dirty="0"/>
          </a:p>
          <a:p>
            <a:pPr lvl="1"/>
            <a:r>
              <a:rPr lang="en-US" dirty="0"/>
              <a:t>“No one will use it”.  Maybe today, what about tomorrow</a:t>
            </a:r>
            <a:r>
              <a:rPr lang="en-US" dirty="0" smtClean="0"/>
              <a:t>?</a:t>
            </a:r>
            <a:endParaRPr lang="en-US" dirty="0"/>
          </a:p>
          <a:p>
            <a:pPr lvl="1"/>
            <a:r>
              <a:rPr lang="en-US" dirty="0"/>
              <a:t>“We don’t have these demands currently”.  Next gen technology is always a day away</a:t>
            </a:r>
          </a:p>
        </p:txBody>
      </p:sp>
    </p:spTree>
    <p:extLst>
      <p:ext uri="{BB962C8B-B14F-4D97-AF65-F5344CB8AC3E}">
        <p14:creationId xmlns:p14="http://schemas.microsoft.com/office/powerpoint/2010/main" val="7832564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Science DMZ design pattern provides a flexible model for supporting high-performance data transfers and workflows</a:t>
            </a:r>
          </a:p>
          <a:p>
            <a:r>
              <a:rPr lang="en-US" dirty="0" smtClean="0"/>
              <a:t>Key elements:</a:t>
            </a:r>
          </a:p>
          <a:p>
            <a:pPr lvl="1"/>
            <a:r>
              <a:rPr lang="en-US" dirty="0" smtClean="0"/>
              <a:t>Accommodation of TCP</a:t>
            </a:r>
          </a:p>
          <a:p>
            <a:pPr lvl="2"/>
            <a:r>
              <a:rPr lang="en-US" dirty="0" smtClean="0"/>
              <a:t>Sufficient bandwidth to avoid congestion</a:t>
            </a:r>
          </a:p>
          <a:p>
            <a:pPr lvl="2"/>
            <a:r>
              <a:rPr lang="en-US" dirty="0" smtClean="0"/>
              <a:t>Loss-free IP service</a:t>
            </a:r>
          </a:p>
          <a:p>
            <a:pPr lvl="1"/>
            <a:r>
              <a:rPr lang="en-US" dirty="0" smtClean="0"/>
              <a:t>Location – near the site perimeter if possible</a:t>
            </a:r>
          </a:p>
          <a:p>
            <a:pPr lvl="1"/>
            <a:r>
              <a:rPr lang="en-US" dirty="0" smtClean="0"/>
              <a:t>Test and measurement</a:t>
            </a:r>
          </a:p>
          <a:p>
            <a:pPr lvl="1"/>
            <a:r>
              <a:rPr lang="en-US" dirty="0" smtClean="0"/>
              <a:t>Dedicated systems</a:t>
            </a:r>
          </a:p>
          <a:p>
            <a:pPr lvl="1"/>
            <a:r>
              <a:rPr lang="en-US" dirty="0" smtClean="0"/>
              <a:t>Appropriate security</a:t>
            </a:r>
          </a:p>
          <a:p>
            <a:r>
              <a:rPr lang="en-US" dirty="0" smtClean="0"/>
              <a:t>Support for advanced capabilities (e.g. SDN) is much easier with </a:t>
            </a:r>
            <a:r>
              <a:rPr lang="en-US" smtClean="0"/>
              <a:t>a Science DMZ</a:t>
            </a:r>
            <a:endParaRPr lang="en-US" dirty="0"/>
          </a:p>
        </p:txBody>
      </p:sp>
      <p:sp>
        <p:nvSpPr>
          <p:cNvPr id="6" name="Title 1"/>
          <p:cNvSpPr txBox="1">
            <a:spLocks/>
          </p:cNvSpPr>
          <p:nvPr/>
        </p:nvSpPr>
        <p:spPr bwMode="auto">
          <a:xfrm>
            <a:off x="609600" y="427038"/>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3200" dirty="0" err="1" smtClean="0"/>
              <a:t>Wrapup</a:t>
            </a:r>
            <a:endParaRPr lang="en-US" sz="3200" dirty="0"/>
          </a:p>
        </p:txBody>
      </p:sp>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1093199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4" y="185084"/>
            <a:ext cx="6456037" cy="575876"/>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850514"/>
            <a:ext cx="8493532" cy="5670315"/>
          </a:xfrm>
        </p:spPr>
        <p:txBody>
          <a:bodyPr>
            <a:noAutofit/>
          </a:bodyPr>
          <a:lstStyle/>
          <a:p>
            <a:pPr marL="0" indent="0">
              <a:buNone/>
            </a:pPr>
            <a:r>
              <a:rPr lang="en-US" dirty="0" smtClean="0"/>
              <a:t>Consists of </a:t>
            </a:r>
            <a:r>
              <a:rPr lang="en-US" b="1" dirty="0" smtClean="0"/>
              <a:t>four key components</a:t>
            </a:r>
            <a:r>
              <a:rPr lang="en-US" dirty="0" smtClean="0"/>
              <a:t>, all required:</a:t>
            </a:r>
          </a:p>
          <a:p>
            <a:r>
              <a:rPr lang="en-US" dirty="0" smtClean="0"/>
              <a:t>“Friction free” network path</a:t>
            </a:r>
          </a:p>
          <a:p>
            <a:pPr lvl="1"/>
            <a:r>
              <a:rPr lang="en-US" sz="1800" dirty="0" smtClean="0"/>
              <a:t>Highly capable network devices (wire-speed, deep queues)</a:t>
            </a:r>
          </a:p>
          <a:p>
            <a:pPr lvl="1"/>
            <a:r>
              <a:rPr lang="en-US" sz="1800" dirty="0" smtClean="0"/>
              <a:t>Virtual circuit connectivity option</a:t>
            </a:r>
          </a:p>
          <a:p>
            <a:pPr lvl="1"/>
            <a:r>
              <a:rPr lang="en-US" sz="1800" dirty="0" smtClean="0"/>
              <a:t>Security policy and enforcement specific to science workflows</a:t>
            </a:r>
          </a:p>
          <a:p>
            <a:pPr lvl="1"/>
            <a:r>
              <a:rPr lang="en-US" sz="1800" dirty="0" smtClean="0"/>
              <a:t>Located at or near site perimeter if possible</a:t>
            </a:r>
          </a:p>
          <a:p>
            <a:r>
              <a:rPr lang="en-US" dirty="0" smtClean="0"/>
              <a:t>Dedicated, high-performance Data Transfer Nodes (DTNs)</a:t>
            </a:r>
            <a:endParaRPr lang="en-US" dirty="0"/>
          </a:p>
          <a:p>
            <a:pPr lvl="1"/>
            <a:r>
              <a:rPr lang="en-US" sz="1800" dirty="0" smtClean="0"/>
              <a:t>Hardware, operating system, libraries all optimized for transfer</a:t>
            </a:r>
          </a:p>
          <a:p>
            <a:pPr lvl="1"/>
            <a:r>
              <a:rPr lang="en-US" sz="1800" dirty="0" smtClean="0"/>
              <a:t>Includes optimized data transfer tools such as Globus Online</a:t>
            </a:r>
            <a:r>
              <a:rPr lang="en-US" sz="1800" dirty="0"/>
              <a:t> </a:t>
            </a:r>
            <a:r>
              <a:rPr lang="en-US" sz="1800" dirty="0" smtClean="0"/>
              <a:t>and GridFTP</a:t>
            </a:r>
          </a:p>
          <a:p>
            <a:r>
              <a:rPr lang="en-US" dirty="0" smtClean="0"/>
              <a:t>Performance measurement/test node</a:t>
            </a:r>
          </a:p>
          <a:p>
            <a:pPr lvl="1"/>
            <a:r>
              <a:rPr lang="en-US" sz="1800" dirty="0" err="1" smtClean="0"/>
              <a:t>perfSONAR</a:t>
            </a:r>
            <a:endParaRPr lang="en-US" sz="1800" dirty="0" smtClean="0"/>
          </a:p>
          <a:p>
            <a:r>
              <a:rPr lang="en-US" dirty="0" smtClean="0"/>
              <a:t>Engagement with end users</a:t>
            </a:r>
            <a:endParaRPr lang="en-US"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6" name="Picture 5"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88417" y="4865891"/>
            <a:ext cx="2143253" cy="474418"/>
          </a:xfrm>
          <a:prstGeom prst="rect">
            <a:avLst/>
          </a:prstGeom>
        </p:spPr>
      </p:pic>
      <p:pic>
        <p:nvPicPr>
          <p:cNvPr id="9" name="Picture 8"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63123" y="1739900"/>
            <a:ext cx="2278529" cy="1549400"/>
          </a:xfrm>
          <a:prstGeom prst="rect">
            <a:avLst/>
          </a:prstGeom>
        </p:spPr>
      </p:pic>
      <p:sp>
        <p:nvSpPr>
          <p:cNvPr id="10" name="Title 1"/>
          <p:cNvSpPr txBox="1">
            <a:spLocks/>
          </p:cNvSpPr>
          <p:nvPr/>
        </p:nvSpPr>
        <p:spPr bwMode="auto">
          <a:xfrm>
            <a:off x="7675926" y="31776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pic>
        <p:nvPicPr>
          <p:cNvPr id="4" name="Picture 3" descr="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7000" y="3736896"/>
            <a:ext cx="939800" cy="901700"/>
          </a:xfrm>
          <a:prstGeom prst="rect">
            <a:avLst/>
          </a:prstGeom>
        </p:spPr>
      </p:pic>
      <p:sp>
        <p:nvSpPr>
          <p:cNvPr id="11"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2"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lnSpcReduction="10000"/>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t>Send mail to </a:t>
            </a:r>
            <a:r>
              <a:rPr lang="en-US" dirty="0">
                <a:hlinkClick r:id="rId4"/>
              </a:rPr>
              <a:t>sympa@</a:t>
            </a:r>
            <a:r>
              <a:rPr lang="en-US" dirty="0" smtClean="0">
                <a:hlinkClick r:id="rId4"/>
              </a:rPr>
              <a:t>lists.lbl.gov</a:t>
            </a:r>
            <a:r>
              <a:rPr lang="en-US" dirty="0" smtClean="0"/>
              <a:t> with </a:t>
            </a:r>
            <a:r>
              <a:rPr lang="en-US" dirty="0"/>
              <a:t>the subject "subscribe </a:t>
            </a:r>
            <a:r>
              <a:rPr lang="en-US" dirty="0" err="1"/>
              <a:t>esnet-sciencedmz</a:t>
            </a:r>
            <a:r>
              <a:rPr lang="en-US" dirty="0" smtClean="0"/>
              <a:t>”</a:t>
            </a:r>
          </a:p>
          <a:p>
            <a:pPr lvl="1"/>
            <a:r>
              <a:rPr lang="en-US" dirty="0" err="1" smtClean="0"/>
              <a:t>Fasterdata</a:t>
            </a:r>
            <a:r>
              <a:rPr lang="en-US" dirty="0"/>
              <a:t> </a:t>
            </a:r>
            <a:r>
              <a:rPr lang="en-US" dirty="0" smtClean="0"/>
              <a:t>Events (Workshop, Webinar, etc. announcements)</a:t>
            </a:r>
          </a:p>
          <a:p>
            <a:pPr lvl="2"/>
            <a:r>
              <a:rPr lang="en-US" dirty="0"/>
              <a:t>Send mail to </a:t>
            </a:r>
            <a:r>
              <a:rPr lang="en-US" dirty="0">
                <a:hlinkClick r:id="rId4"/>
              </a:rPr>
              <a:t>sympa@</a:t>
            </a:r>
            <a:r>
              <a:rPr lang="en-US" dirty="0" smtClean="0">
                <a:hlinkClick r:id="rId4"/>
              </a:rPr>
              <a:t>lists.lbl.gov</a:t>
            </a:r>
            <a:r>
              <a:rPr lang="en-US" dirty="0" smtClean="0"/>
              <a:t> with </a:t>
            </a:r>
            <a:r>
              <a:rPr lang="en-US" dirty="0"/>
              <a:t>the subject "subscribe </a:t>
            </a:r>
            <a:r>
              <a:rPr lang="en-US" dirty="0" err="1"/>
              <a:t>esnet</a:t>
            </a:r>
            <a:r>
              <a:rPr lang="en-US" dirty="0"/>
              <a:t>-</a:t>
            </a:r>
            <a:r>
              <a:rPr lang="en-US" dirty="0" err="1"/>
              <a:t>fasterdata</a:t>
            </a:r>
            <a:r>
              <a:rPr lang="en-US" dirty="0"/>
              <a:t>-events”</a:t>
            </a:r>
            <a:endParaRPr lang="en-US" dirty="0" smtClean="0"/>
          </a:p>
          <a:p>
            <a:pPr lvl="1"/>
            <a:r>
              <a:rPr lang="en-US" dirty="0"/>
              <a:t>perfSONAR</a:t>
            </a:r>
          </a:p>
          <a:p>
            <a:pPr lvl="2"/>
            <a:r>
              <a:rPr lang="en-US" dirty="0">
                <a:hlinkClick r:id="rId5"/>
              </a:rPr>
              <a:t>http://fasterdata.es.net/performance-testing/perfsonar</a:t>
            </a:r>
            <a:r>
              <a:rPr lang="en-US" dirty="0" smtClean="0">
                <a:hlinkClick r:id="rId5"/>
              </a:rPr>
              <a:t>/</a:t>
            </a:r>
            <a:endParaRPr lang="en-US" dirty="0" smtClean="0"/>
          </a:p>
          <a:p>
            <a:pPr lvl="2"/>
            <a:r>
              <a:rPr lang="en-US" dirty="0">
                <a:hlinkClick r:id="rId6"/>
              </a:rPr>
              <a:t>http:/</a:t>
            </a:r>
            <a:r>
              <a:rPr lang="en-US" dirty="0" smtClean="0">
                <a:hlinkClick r:id="rId6"/>
              </a:rPr>
              <a:t>/www.perfsonar.net</a:t>
            </a:r>
            <a:r>
              <a:rPr lang="en-US" dirty="0" smtClean="0"/>
              <a:t>  </a:t>
            </a:r>
          </a:p>
          <a:p>
            <a:pPr marL="228600" lvl="1" indent="0">
              <a:buNone/>
            </a:pP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417638"/>
            <a:ext cx="8229600" cy="4932362"/>
          </a:xfrm>
        </p:spPr>
        <p:txBody>
          <a:bodyPr>
            <a:normAutofit/>
          </a:bodyPr>
          <a:lstStyle/>
          <a:p>
            <a:r>
              <a:rPr lang="en-US" dirty="0">
                <a:solidFill>
                  <a:srgbClr val="58585B"/>
                </a:solidFill>
              </a:rPr>
              <a:t>ESnet </a:t>
            </a:r>
            <a:r>
              <a:rPr lang="en-US" dirty="0" smtClean="0">
                <a:solidFill>
                  <a:srgbClr val="58585B"/>
                </a:solidFill>
              </a:rPr>
              <a:t>Overview</a:t>
            </a:r>
            <a:endParaRPr lang="en-US" dirty="0" smtClean="0">
              <a:solidFill>
                <a:srgbClr val="FF0000"/>
              </a:solidFill>
            </a:endParaRPr>
          </a:p>
          <a:p>
            <a:pPr>
              <a:buFont typeface="Arial"/>
              <a:buChar char="•"/>
            </a:pPr>
            <a:r>
              <a:rPr lang="en-US" dirty="0" smtClean="0">
                <a:solidFill>
                  <a:srgbClr val="FF0000"/>
                </a:solidFill>
              </a:rPr>
              <a:t>Science DMZ Motivation and Introduction</a:t>
            </a:r>
          </a:p>
          <a:p>
            <a:pPr>
              <a:buFont typeface="Arial"/>
              <a:buChar char="•"/>
            </a:pPr>
            <a:r>
              <a:rPr lang="en-US" dirty="0" smtClean="0"/>
              <a:t>Science DMZ Architecture</a:t>
            </a:r>
          </a:p>
          <a:p>
            <a:pPr>
              <a:buFont typeface="Arial"/>
              <a:buChar char="•"/>
            </a:pPr>
            <a:r>
              <a:rPr lang="en-US" dirty="0"/>
              <a:t>Network </a:t>
            </a:r>
            <a:r>
              <a:rPr lang="en-US" dirty="0" smtClean="0"/>
              <a:t>Monitoring</a:t>
            </a:r>
          </a:p>
          <a:p>
            <a:pPr>
              <a:buFont typeface="Arial"/>
              <a:buChar char="•"/>
            </a:pPr>
            <a:r>
              <a:rPr lang="en-US" dirty="0" smtClean="0"/>
              <a:t>Data Transfer Nodes &amp; Applications</a:t>
            </a:r>
          </a:p>
          <a:p>
            <a:pPr>
              <a:buFont typeface="Arial"/>
              <a:buChar char="•"/>
            </a:pPr>
            <a:r>
              <a:rPr lang="en-US" dirty="0" smtClean="0"/>
              <a:t>Science DMZ Security</a:t>
            </a:r>
          </a:p>
          <a:p>
            <a:pPr>
              <a:buFont typeface="Arial"/>
              <a:buChar char="•"/>
            </a:pPr>
            <a:r>
              <a:rPr lang="en-US" dirty="0"/>
              <a:t>User </a:t>
            </a:r>
            <a:r>
              <a:rPr lang="en-US" dirty="0" smtClean="0"/>
              <a:t>Engagement</a:t>
            </a:r>
          </a:p>
          <a:p>
            <a:pPr>
              <a:buFont typeface="Arial"/>
              <a:buChar char="•"/>
            </a:pPr>
            <a:r>
              <a:rPr lang="en-US" dirty="0" smtClean="0"/>
              <a:t>Wrap Up</a:t>
            </a:r>
          </a:p>
          <a:p>
            <a:pPr marL="0" indent="0"/>
            <a:endParaRPr lang="en-US" dirty="0" smtClean="0"/>
          </a:p>
          <a:p>
            <a:pPr marL="0" indent="0"/>
            <a:endParaRPr lang="en-US" dirty="0" smtClean="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8"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1603116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468435"/>
          </a:xfrm>
        </p:spPr>
        <p:txBody>
          <a:bodyPr>
            <a:normAutofit/>
          </a:bodyPr>
          <a:lstStyle/>
          <a:p>
            <a:pPr marL="230188" lvl="1" indent="0">
              <a:buNone/>
            </a:pPr>
            <a:r>
              <a:rPr lang="en-US" sz="8000" dirty="0" smtClean="0">
                <a:hlinkClick r:id="rId2"/>
              </a:rPr>
              <a:t>engage@es.net</a:t>
            </a:r>
            <a:endParaRPr lang="en-US" sz="8000" dirty="0" smtClean="0"/>
          </a:p>
          <a:p>
            <a:pPr marL="230188" lvl="1" indent="0">
              <a:buNone/>
            </a:pPr>
            <a:endParaRPr lang="en-US" dirty="0" smtClean="0"/>
          </a:p>
          <a:p>
            <a:pPr marL="230188" lvl="1" indent="0">
              <a:buNone/>
            </a:pPr>
            <a:endParaRPr lang="en-US" dirty="0"/>
          </a:p>
          <a:p>
            <a:pPr marL="230188" lvl="1" indent="0">
              <a:buNone/>
            </a:pPr>
            <a:endParaRPr lang="en-US" dirty="0"/>
          </a:p>
          <a:p>
            <a:pPr marL="230188" lvl="1" indent="0">
              <a:buNone/>
            </a:pPr>
            <a:r>
              <a:rPr lang="en-US" dirty="0" smtClean="0"/>
              <a:t>Ask us anything:</a:t>
            </a:r>
          </a:p>
          <a:p>
            <a:pPr marL="230188" lvl="1" indent="0">
              <a:buNone/>
            </a:pPr>
            <a:endParaRPr lang="en-US" dirty="0"/>
          </a:p>
          <a:p>
            <a:pPr lvl="1"/>
            <a:r>
              <a:rPr lang="en-US" dirty="0" smtClean="0"/>
              <a:t>Preparing for CC-DNI</a:t>
            </a:r>
          </a:p>
          <a:p>
            <a:pPr lvl="1"/>
            <a:r>
              <a:rPr lang="en-US" dirty="0" smtClean="0"/>
              <a:t>Deploying </a:t>
            </a:r>
            <a:r>
              <a:rPr lang="en-US" dirty="0" err="1" smtClean="0"/>
              <a:t>perfSONAR</a:t>
            </a:r>
            <a:endParaRPr lang="en-US" dirty="0" smtClean="0"/>
          </a:p>
          <a:p>
            <a:pPr lvl="1"/>
            <a:r>
              <a:rPr lang="en-US" dirty="0" smtClean="0"/>
              <a:t>Debugging a problem</a:t>
            </a:r>
          </a:p>
          <a:p>
            <a:pPr lvl="1"/>
            <a:r>
              <a:rPr lang="en-US" dirty="0" smtClean="0"/>
              <a:t>Attending a training event</a:t>
            </a:r>
          </a:p>
          <a:p>
            <a:pPr lvl="1"/>
            <a:r>
              <a:rPr lang="en-US" dirty="0" smtClean="0"/>
              <a:t>Designing a network</a:t>
            </a:r>
          </a:p>
          <a:p>
            <a:pPr marL="228600" lvl="1" indent="0">
              <a:buNone/>
            </a:pPr>
            <a:endParaRPr lang="en-US" dirty="0"/>
          </a:p>
        </p:txBody>
      </p:sp>
      <p:sp>
        <p:nvSpPr>
          <p:cNvPr id="6"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50</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162475207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666240"/>
            <a:ext cx="7762875" cy="2082800"/>
          </a:xfrm>
        </p:spPr>
        <p:txBody>
          <a:bodyPr/>
          <a:lstStyle/>
          <a:p>
            <a:r>
              <a:rPr lang="en-US" dirty="0"/>
              <a:t>Thanks!</a:t>
            </a:r>
          </a:p>
        </p:txBody>
      </p:sp>
      <p:sp>
        <p:nvSpPr>
          <p:cNvPr id="8" name="Subtitle 2"/>
          <p:cNvSpPr>
            <a:spLocks noGrp="1"/>
          </p:cNvSpPr>
          <p:nvPr>
            <p:ph type="subTitle" idx="1"/>
          </p:nvPr>
        </p:nvSpPr>
        <p:spPr>
          <a:xfrm>
            <a:off x="914400" y="3869267"/>
            <a:ext cx="3912903" cy="1325033"/>
          </a:xfrm>
        </p:spPr>
        <p:txBody>
          <a:bodyPr>
            <a:noAutofit/>
          </a:bodyPr>
          <a:lstStyle/>
          <a:p>
            <a:pPr>
              <a:spcBef>
                <a:spcPts val="300"/>
              </a:spcBef>
              <a:spcAft>
                <a:spcPts val="300"/>
              </a:spcAft>
            </a:pPr>
            <a:r>
              <a:rPr lang="en-US" sz="1800" b="1" dirty="0" smtClean="0">
                <a:latin typeface="Arial Narrow" charset="0"/>
              </a:rPr>
              <a:t>Jason </a:t>
            </a:r>
            <a:r>
              <a:rPr lang="en-US" sz="1800" b="1" dirty="0">
                <a:latin typeface="Arial Narrow" charset="0"/>
              </a:rPr>
              <a:t>Zurawski – </a:t>
            </a:r>
            <a:r>
              <a:rPr lang="en-US" sz="1800" b="1" dirty="0">
                <a:latin typeface="Arial Narrow" charset="0"/>
                <a:hlinkClick r:id="rId2"/>
              </a:rPr>
              <a:t>zurawski@</a:t>
            </a:r>
            <a:r>
              <a:rPr lang="en-US" sz="1800" b="1" dirty="0" smtClean="0">
                <a:latin typeface="Arial Narrow" charset="0"/>
                <a:hlinkClick r:id="rId2"/>
              </a:rPr>
              <a:t>es.net</a:t>
            </a:r>
            <a:r>
              <a:rPr lang="en-US" sz="1800" b="1" dirty="0" smtClean="0">
                <a:latin typeface="Arial Narrow" charset="0"/>
              </a:rPr>
              <a:t> </a:t>
            </a:r>
            <a:endParaRPr lang="en-US" sz="1800" b="1" dirty="0">
              <a:latin typeface="Arial Narrow" charset="0"/>
            </a:endParaRPr>
          </a:p>
          <a:p>
            <a:pPr>
              <a:spcBef>
                <a:spcPts val="300"/>
              </a:spcBef>
              <a:spcAft>
                <a:spcPts val="300"/>
              </a:spcAft>
            </a:pPr>
            <a:r>
              <a:rPr lang="en-US" sz="1800" dirty="0" smtClean="0">
                <a:latin typeface="Arial Narrow" charset="0"/>
              </a:rPr>
              <a:t>Science Engagement Engineer, ESnet</a:t>
            </a:r>
          </a:p>
          <a:p>
            <a:pPr>
              <a:spcBef>
                <a:spcPts val="300"/>
              </a:spcBef>
              <a:spcAft>
                <a:spcPts val="300"/>
              </a:spcAft>
            </a:pPr>
            <a:r>
              <a:rPr lang="en-US" sz="1800" dirty="0" smtClean="0">
                <a:latin typeface="Arial Narrow" charset="0"/>
              </a:rPr>
              <a:t>Lawrence </a:t>
            </a:r>
            <a:r>
              <a:rPr lang="en-US" sz="1800" dirty="0">
                <a:latin typeface="Arial Narrow" charset="0"/>
              </a:rPr>
              <a:t>Berkeley National Laboratory</a:t>
            </a:r>
          </a:p>
        </p:txBody>
      </p:sp>
      <p:sp>
        <p:nvSpPr>
          <p:cNvPr id="9" name="Text Placeholder 5"/>
          <p:cNvSpPr>
            <a:spLocks noGrp="1"/>
          </p:cNvSpPr>
          <p:nvPr>
            <p:ph type="body" sz="quarter" idx="13"/>
          </p:nvPr>
        </p:nvSpPr>
        <p:spPr>
          <a:xfrm>
            <a:off x="5116513" y="3868738"/>
            <a:ext cx="3570287" cy="1325562"/>
          </a:xfrm>
        </p:spPr>
        <p:txBody>
          <a:bodyPr/>
          <a:lstStyle/>
          <a:p>
            <a:pPr>
              <a:spcBef>
                <a:spcPct val="20000"/>
              </a:spcBef>
            </a:pPr>
            <a:r>
              <a:rPr lang="en-US" dirty="0">
                <a:solidFill>
                  <a:schemeClr val="accent5"/>
                </a:solidFill>
              </a:rPr>
              <a:t>KINBER Webinar</a:t>
            </a:r>
          </a:p>
          <a:p>
            <a:pPr>
              <a:spcBef>
                <a:spcPct val="20000"/>
              </a:spcBef>
            </a:pPr>
            <a:r>
              <a:rPr lang="en-US" dirty="0">
                <a:solidFill>
                  <a:schemeClr val="accent5"/>
                </a:solidFill>
              </a:rPr>
              <a:t>March 4</a:t>
            </a:r>
            <a:r>
              <a:rPr lang="en-US" baseline="30000" dirty="0">
                <a:solidFill>
                  <a:schemeClr val="accent5"/>
                </a:solidFill>
              </a:rPr>
              <a:t>th</a:t>
            </a:r>
            <a:r>
              <a:rPr lang="en-US" dirty="0">
                <a:solidFill>
                  <a:schemeClr val="accent5"/>
                </a:solidFill>
              </a:rPr>
              <a:t> 2015</a:t>
            </a:r>
          </a:p>
        </p:txBody>
      </p:sp>
      <p:cxnSp>
        <p:nvCxnSpPr>
          <p:cNvPr id="10" name="Straight Connector 9"/>
          <p:cNvCxnSpPr/>
          <p:nvPr/>
        </p:nvCxnSpPr>
        <p:spPr>
          <a:xfrm>
            <a:off x="4827303" y="3878507"/>
            <a:ext cx="0" cy="12842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5275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423"/>
            <a:ext cx="8229600" cy="4692174"/>
          </a:xfrm>
        </p:spPr>
        <p:txBody>
          <a:bodyPr>
            <a:normAutofit fontScale="92500" lnSpcReduction="10000"/>
          </a:bodyPr>
          <a:lstStyle/>
          <a:p>
            <a:r>
              <a:rPr lang="en-US" sz="2400" dirty="0" smtClean="0"/>
              <a:t>Science &amp; Researcher are </a:t>
            </a:r>
            <a:r>
              <a:rPr lang="en-US" sz="2400" b="1" i="1" u="sng" dirty="0" smtClean="0">
                <a:solidFill>
                  <a:srgbClr val="FF6600"/>
                </a:solidFill>
              </a:rPr>
              <a:t>everywhere</a:t>
            </a:r>
          </a:p>
          <a:p>
            <a:pPr lvl="1"/>
            <a:r>
              <a:rPr lang="en-US" sz="2100" dirty="0" smtClean="0"/>
              <a:t>Size of school/endowment does not matter – there is a researcher at your facility right now that is attempting to use the network for a research activity</a:t>
            </a:r>
          </a:p>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p>
          <a:p>
            <a:pPr lvl="1"/>
            <a:r>
              <a:rPr lang="en-US" dirty="0" smtClean="0"/>
              <a:t>Enable machine-consumable interfaces to data and analysis resources (e.g. portals), automation, scale</a:t>
            </a:r>
          </a:p>
          <a:p>
            <a:r>
              <a:rPr lang="en-US" sz="2400" dirty="0" smtClean="0"/>
              <a:t>Performance is critical</a:t>
            </a:r>
            <a:endParaRPr lang="en-US" sz="2400" dirty="0"/>
          </a:p>
          <a:p>
            <a:pPr lvl="1"/>
            <a:r>
              <a:rPr lang="en-US" dirty="0" smtClean="0"/>
              <a:t>Exponential data growth</a:t>
            </a:r>
            <a:endParaRPr lang="en-US" dirty="0"/>
          </a:p>
          <a:p>
            <a:pPr lvl="1"/>
            <a:r>
              <a:rPr lang="en-US" dirty="0" smtClean="0"/>
              <a:t>Constant human factors (timelines for analysis, remote users)</a:t>
            </a:r>
            <a:endParaRPr lang="en-US" dirty="0"/>
          </a:p>
          <a:p>
            <a:pPr lvl="1"/>
            <a:r>
              <a:rPr lang="en-US" dirty="0" smtClean="0"/>
              <a:t>Data movement and analysis must keep up</a:t>
            </a:r>
          </a:p>
          <a:p>
            <a:r>
              <a:rPr lang="en-US" sz="2400" dirty="0" smtClean="0"/>
              <a:t>Effective use of wide area (long-haul) networks by scientists has historically been difficult (the “Wizard Gap”)</a:t>
            </a:r>
          </a:p>
        </p:txBody>
      </p:sp>
      <p:sp>
        <p:nvSpPr>
          <p:cNvPr id="7" name="Title 1"/>
          <p:cNvSpPr>
            <a:spLocks noGrp="1"/>
          </p:cNvSpPr>
          <p:nvPr>
            <p:ph type="title"/>
          </p:nvPr>
        </p:nvSpPr>
        <p:spPr>
          <a:xfrm>
            <a:off x="457200" y="274638"/>
            <a:ext cx="7099300" cy="1143000"/>
          </a:xfrm>
        </p:spPr>
        <p:txBody>
          <a:bodyPr/>
          <a:lstStyle/>
          <a:p>
            <a:r>
              <a:rPr lang="en-US" sz="3200" dirty="0" smtClean="0"/>
              <a:t>Motivation</a:t>
            </a:r>
            <a:endParaRPr lang="en-US" sz="3200" dirty="0"/>
          </a:p>
        </p:txBody>
      </p:sp>
      <p:sp>
        <p:nvSpPr>
          <p:cNvPr id="8"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9"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1793403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91"/>
            <a:ext cx="8229600" cy="1143000"/>
          </a:xfrm>
        </p:spPr>
        <p:txBody>
          <a:bodyPr>
            <a:normAutofit/>
          </a:bodyPr>
          <a:lstStyle/>
          <a:p>
            <a:r>
              <a:rPr lang="en-US" sz="4000" dirty="0" smtClean="0"/>
              <a:t>Traditional “Big Science”</a:t>
            </a:r>
            <a:endParaRPr lang="en-US" sz="4000" dirty="0"/>
          </a:p>
        </p:txBody>
      </p:sp>
      <p:pic>
        <p:nvPicPr>
          <p:cNvPr id="5" name="Picture 4" descr="lhc-sim.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49" y="866329"/>
            <a:ext cx="7987999" cy="2789987"/>
          </a:xfrm>
          <a:prstGeom prst="rect">
            <a:avLst/>
          </a:prstGeom>
        </p:spPr>
      </p:pic>
      <p:pic>
        <p:nvPicPr>
          <p:cNvPr id="7" name="Picture 6" descr="lhc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91023"/>
            <a:ext cx="4699906" cy="2895902"/>
          </a:xfrm>
          <a:prstGeom prst="rect">
            <a:avLst/>
          </a:prstGeom>
        </p:spPr>
      </p:pic>
      <p:pic>
        <p:nvPicPr>
          <p:cNvPr id="8" name="Picture 7" descr="LHC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485" y="3882036"/>
            <a:ext cx="3414127" cy="2210560"/>
          </a:xfrm>
          <a:prstGeom prst="rect">
            <a:avLst/>
          </a:prstGeom>
        </p:spPr>
      </p:pic>
      <p:sp>
        <p:nvSpPr>
          <p:cNvPr id="9"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0"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412582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7" y="274638"/>
            <a:ext cx="9144000" cy="1143000"/>
          </a:xfrm>
        </p:spPr>
        <p:txBody>
          <a:bodyPr>
            <a:normAutofit/>
          </a:bodyPr>
          <a:lstStyle/>
          <a:p>
            <a:r>
              <a:rPr lang="en-US" dirty="0" smtClean="0"/>
              <a:t>Big Science Now Comes in Small Packages …</a:t>
            </a:r>
            <a:endParaRPr lang="en-US" dirty="0"/>
          </a:p>
        </p:txBody>
      </p:sp>
      <p:pic>
        <p:nvPicPr>
          <p:cNvPr id="11" name="Picture 10" descr="XBD200903-00055-04.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266" y="3726949"/>
            <a:ext cx="2917314" cy="1944876"/>
          </a:xfrm>
          <a:prstGeom prst="rect">
            <a:avLst/>
          </a:prstGeom>
        </p:spPr>
      </p:pic>
      <p:pic>
        <p:nvPicPr>
          <p:cNvPr id="8" name="Picture 7" descr="nanopor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66" y="1767877"/>
            <a:ext cx="2917315" cy="1959072"/>
          </a:xfrm>
          <a:prstGeom prst="rect">
            <a:avLst/>
          </a:prstGeom>
        </p:spPr>
      </p:pic>
      <p:pic>
        <p:nvPicPr>
          <p:cNvPr id="13" name="Picture 12" descr="instrument_amo_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3580" y="1767877"/>
            <a:ext cx="5547578" cy="3903948"/>
          </a:xfrm>
          <a:prstGeom prst="rect">
            <a:avLst/>
          </a:prstGeom>
        </p:spPr>
      </p:pic>
      <p:sp>
        <p:nvSpPr>
          <p:cNvPr id="3" name="TextBox 2"/>
          <p:cNvSpPr txBox="1"/>
          <p:nvPr/>
        </p:nvSpPr>
        <p:spPr>
          <a:xfrm>
            <a:off x="1051819" y="5775618"/>
            <a:ext cx="6587323" cy="461665"/>
          </a:xfrm>
          <a:prstGeom prst="rect">
            <a:avLst/>
          </a:prstGeom>
          <a:noFill/>
        </p:spPr>
        <p:txBody>
          <a:bodyPr wrap="none" rtlCol="0">
            <a:spAutoFit/>
          </a:bodyPr>
          <a:lstStyle/>
          <a:p>
            <a:pPr marL="228600" indent="-228600">
              <a:spcBef>
                <a:spcPts val="880"/>
              </a:spcBef>
              <a:buClr>
                <a:srgbClr val="2DB2CF"/>
              </a:buClr>
            </a:pPr>
            <a:r>
              <a:rPr lang="en-US" sz="2400" b="1" i="1" dirty="0" smtClean="0">
                <a:solidFill>
                  <a:srgbClr val="FF6600"/>
                </a:solidFill>
              </a:rPr>
              <a:t>…and is happening on your campus.  Guaranteed.  </a:t>
            </a:r>
          </a:p>
        </p:txBody>
      </p:sp>
      <p:sp>
        <p:nvSpPr>
          <p:cNvPr id="12"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14"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224781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normAutofit/>
          </a:bodyPr>
          <a:lstStyle/>
          <a:p>
            <a:r>
              <a:rPr lang="en-US" sz="4000" dirty="0" smtClean="0">
                <a:latin typeface="Arial" pitchFamily="-112" charset="0"/>
                <a:ea typeface="ＭＳ Ｐゴシック" pitchFamily="-112" charset="-128"/>
              </a:rPr>
              <a:t>Understanding Data Trends</a:t>
            </a:r>
            <a:endParaRPr lang="en-US" sz="4000" dirty="0"/>
          </a:p>
        </p:txBody>
      </p:sp>
      <p:pic>
        <p:nvPicPr>
          <p:cNvPr id="6" name="Content Placeholder 5" descr="user-taxonomy-axes-v5b.pdf"/>
          <p:cNvPicPr>
            <a:picLocks noGrp="1" noChangeAspect="1"/>
          </p:cNvPicPr>
          <p:nvPr>
            <p:ph idx="1"/>
          </p:nvPr>
        </p:nvPicPr>
        <p:blipFill rotWithShape="1">
          <a:blip r:embed="rId3">
            <a:extLst>
              <a:ext uri="{28A0092B-C50C-407E-A947-70E740481C1C}">
                <a14:useLocalDpi xmlns:a14="http://schemas.microsoft.com/office/drawing/2010/main" val="0"/>
              </a:ext>
            </a:extLst>
          </a:blip>
          <a:srcRect t="24211" b="33277"/>
          <a:stretch/>
        </p:blipFill>
        <p:spPr>
          <a:xfrm>
            <a:off x="245542" y="1173437"/>
            <a:ext cx="8611499" cy="4735993"/>
          </a:xfrm>
        </p:spPr>
      </p:pic>
      <p:sp>
        <p:nvSpPr>
          <p:cNvPr id="5" name="Date Placeholder 3"/>
          <p:cNvSpPr>
            <a:spLocks noGrp="1"/>
          </p:cNvSpPr>
          <p:nvPr>
            <p:ph type="dt" sz="half" idx="10"/>
          </p:nvPr>
        </p:nvSpPr>
        <p:spPr>
          <a:xfrm>
            <a:off x="305997" y="6584157"/>
            <a:ext cx="323850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3/3/15</a:t>
            </a:fld>
            <a:endParaRPr lang="en-US" sz="800" dirty="0">
              <a:solidFill>
                <a:prstClr val="black"/>
              </a:solidFill>
              <a:latin typeface="Arial"/>
            </a:endParaRPr>
          </a:p>
        </p:txBody>
      </p:sp>
      <p:sp>
        <p:nvSpPr>
          <p:cNvPr id="7" name="Text Placeholder 7"/>
          <p:cNvSpPr txBox="1">
            <a:spLocks/>
          </p:cNvSpPr>
          <p:nvPr/>
        </p:nvSpPr>
        <p:spPr bwMode="auto">
          <a:xfrm>
            <a:off x="7239000" y="6675438"/>
            <a:ext cx="1930400" cy="18256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defRPr/>
            </a:pPr>
            <a:r>
              <a:rPr lang="en-US" sz="900" dirty="0" smtClean="0">
                <a:ea typeface="+mn-ea"/>
                <a:cs typeface="+mn-cs"/>
              </a:rPr>
              <a:t>© 2015, Energy Sciences Network</a:t>
            </a:r>
          </a:p>
        </p:txBody>
      </p:sp>
    </p:spTree>
    <p:extLst>
      <p:ext uri="{BB962C8B-B14F-4D97-AF65-F5344CB8AC3E}">
        <p14:creationId xmlns:p14="http://schemas.microsoft.com/office/powerpoint/2010/main" val="346618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957</TotalTime>
  <Words>5185</Words>
  <Application>Microsoft Macintosh PowerPoint</Application>
  <PresentationFormat>On-screen Show (4:3)</PresentationFormat>
  <Paragraphs>686</Paragraphs>
  <Slides>51</Slides>
  <Notes>35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The Science DMZ:  A Network Design Pattern for Data-Intensive Science</vt:lpstr>
      <vt:lpstr>Overview</vt:lpstr>
      <vt:lpstr>ESnet at a Glance</vt:lpstr>
      <vt:lpstr>Network as Infrastructure Instrument </vt:lpstr>
      <vt:lpstr>Overview</vt:lpstr>
      <vt:lpstr>Motivation</vt:lpstr>
      <vt:lpstr>Traditional “Big Science”</vt:lpstr>
      <vt:lpstr>Big Science Now Comes in Small Packages …</vt:lpstr>
      <vt:lpstr>Understanding Data Trends</vt:lpstr>
      <vt:lpstr>Data Mobility in a Given Time Interval (Theoretical)</vt:lpstr>
      <vt:lpstr>The Central Role of the Network</vt:lpstr>
      <vt:lpstr>TCP – Ubiquitous and Fragile</vt:lpstr>
      <vt:lpstr>A small amount of packet loss makes a huge difference in TCP performance</vt:lpstr>
      <vt:lpstr>Lets Talk Performance …</vt:lpstr>
      <vt:lpstr>Putting A Solution Together</vt:lpstr>
      <vt:lpstr>The Science DMZ Superfecta</vt:lpstr>
      <vt:lpstr>Overview</vt:lpstr>
      <vt:lpstr>Abstract Deployment</vt:lpstr>
      <vt:lpstr>Local And Wide Area Data Flows</vt:lpstr>
      <vt:lpstr>Non-R1 Campus</vt:lpstr>
      <vt:lpstr>Non-R1 Campus</vt:lpstr>
      <vt:lpstr>Non-R1 Campus</vt:lpstr>
      <vt:lpstr>Non-R1 Campus</vt:lpstr>
      <vt:lpstr>Non-R1 Campus</vt:lpstr>
      <vt:lpstr>Overview</vt:lpstr>
      <vt:lpstr>Performance Monitoring</vt:lpstr>
      <vt:lpstr>Soft Network Failures – Hidden Problems</vt:lpstr>
      <vt:lpstr>Sample Soft Failures</vt:lpstr>
      <vt:lpstr>Testing Infrastructure – perfSONAR </vt:lpstr>
      <vt:lpstr>Lookup Service Directory Search:  http://stats.es.net/ServicesDirectory/ </vt:lpstr>
      <vt:lpstr>perfSONAR Dashboard: http://ps-dashboard.es.net </vt:lpstr>
      <vt:lpstr>Overview</vt:lpstr>
      <vt:lpstr>Dedicated Systems – Data Transfer Node</vt:lpstr>
      <vt:lpstr>Data Transfer Tool Comparison</vt:lpstr>
      <vt:lpstr>Overview</vt:lpstr>
      <vt:lpstr>Science DMZ Security</vt:lpstr>
      <vt:lpstr>Performance Is A Core Requirement</vt:lpstr>
      <vt:lpstr>Security Without Firewalls</vt:lpstr>
      <vt:lpstr>Firewall Performance Example</vt:lpstr>
      <vt:lpstr>Overview</vt:lpstr>
      <vt:lpstr>Challenges to Network Adoption</vt:lpstr>
      <vt:lpstr>Bridging the Gap</vt:lpstr>
      <vt:lpstr>The Golden Spike</vt:lpstr>
      <vt:lpstr>Establishing Requirements</vt:lpstr>
      <vt:lpstr>Overview</vt:lpstr>
      <vt:lpstr>Why Build A Science DMZ Though?</vt:lpstr>
      <vt:lpstr>PowerPoint Presentation</vt:lpstr>
      <vt:lpstr>The Science DMZ in 1 Slide</vt:lpstr>
      <vt:lpstr>Links</vt:lpstr>
      <vt:lpstr>PowerPoint Presentation</vt:lpstr>
      <vt:lpstr>Thanks!</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Jason Zurawski</cp:lastModifiedBy>
  <cp:revision>117</cp:revision>
  <cp:lastPrinted>2014-11-19T16:33:57Z</cp:lastPrinted>
  <dcterms:created xsi:type="dcterms:W3CDTF">2014-07-28T21:57:32Z</dcterms:created>
  <dcterms:modified xsi:type="dcterms:W3CDTF">2015-03-03T15:26:07Z</dcterms:modified>
  <cp:category/>
</cp:coreProperties>
</file>