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9"/>
  </p:notesMasterIdLst>
  <p:handoutMasterIdLst>
    <p:handoutMasterId r:id="rId60"/>
  </p:handoutMasterIdLst>
  <p:sldIdLst>
    <p:sldId id="256" r:id="rId2"/>
    <p:sldId id="369" r:id="rId3"/>
    <p:sldId id="343" r:id="rId4"/>
    <p:sldId id="261" r:id="rId5"/>
    <p:sldId id="359" r:id="rId6"/>
    <p:sldId id="353" r:id="rId7"/>
    <p:sldId id="262" r:id="rId8"/>
    <p:sldId id="263" r:id="rId9"/>
    <p:sldId id="264" r:id="rId10"/>
    <p:sldId id="337" r:id="rId11"/>
    <p:sldId id="377" r:id="rId12"/>
    <p:sldId id="267" r:id="rId13"/>
    <p:sldId id="342" r:id="rId14"/>
    <p:sldId id="347" r:id="rId15"/>
    <p:sldId id="380" r:id="rId16"/>
    <p:sldId id="382" r:id="rId17"/>
    <p:sldId id="381" r:id="rId18"/>
    <p:sldId id="269" r:id="rId19"/>
    <p:sldId id="271" r:id="rId20"/>
    <p:sldId id="383" r:id="rId21"/>
    <p:sldId id="384" r:id="rId22"/>
    <p:sldId id="370" r:id="rId23"/>
    <p:sldId id="371" r:id="rId24"/>
    <p:sldId id="372" r:id="rId25"/>
    <p:sldId id="373" r:id="rId26"/>
    <p:sldId id="374" r:id="rId27"/>
    <p:sldId id="386" r:id="rId28"/>
    <p:sldId id="292" r:id="rId29"/>
    <p:sldId id="360" r:id="rId30"/>
    <p:sldId id="361" r:id="rId31"/>
    <p:sldId id="362" r:id="rId32"/>
    <p:sldId id="363" r:id="rId33"/>
    <p:sldId id="365" r:id="rId34"/>
    <p:sldId id="366" r:id="rId35"/>
    <p:sldId id="300" r:id="rId36"/>
    <p:sldId id="301" r:id="rId37"/>
    <p:sldId id="303" r:id="rId38"/>
    <p:sldId id="304" r:id="rId39"/>
    <p:sldId id="305" r:id="rId40"/>
    <p:sldId id="306" r:id="rId41"/>
    <p:sldId id="314" r:id="rId42"/>
    <p:sldId id="315" r:id="rId43"/>
    <p:sldId id="387" r:id="rId44"/>
    <p:sldId id="389" r:id="rId45"/>
    <p:sldId id="390" r:id="rId46"/>
    <p:sldId id="392" r:id="rId47"/>
    <p:sldId id="320" r:id="rId48"/>
    <p:sldId id="322" r:id="rId49"/>
    <p:sldId id="375" r:id="rId50"/>
    <p:sldId id="376" r:id="rId51"/>
    <p:sldId id="323" r:id="rId52"/>
    <p:sldId id="378" r:id="rId53"/>
    <p:sldId id="325" r:id="rId54"/>
    <p:sldId id="326" r:id="rId55"/>
    <p:sldId id="327" r:id="rId56"/>
    <p:sldId id="379" r:id="rId57"/>
    <p:sldId id="341"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D2E9EE"/>
    <a:srgbClr val="9DBA3B"/>
    <a:srgbClr val="266782"/>
    <a:srgbClr val="2DB2CF"/>
    <a:srgbClr val="A7A9AB"/>
    <a:srgbClr val="58585B"/>
    <a:srgbClr val="9A9A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297" autoAdjust="0"/>
  </p:normalViewPr>
  <p:slideViewPr>
    <p:cSldViewPr snapToGrid="0" snapToObjects="1" showGuides="1">
      <p:cViewPr varScale="1">
        <p:scale>
          <a:sx n="168" d="100"/>
          <a:sy n="168" d="100"/>
        </p:scale>
        <p:origin x="-248" y="-120"/>
      </p:cViewPr>
      <p:guideLst>
        <p:guide orient="horz" pos="3272"/>
        <p:guide orient="horz" pos="2220"/>
        <p:guide orient="horz" pos="507"/>
        <p:guide pos="5466"/>
        <p:guide pos="2874"/>
        <p:guide pos="31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25" d="100"/>
          <a:sy n="125" d="100"/>
        </p:scale>
        <p:origin x="-39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FC6163-EDEA-0546-AF8B-90BCB7258165}" type="datetimeFigureOut">
              <a:rPr lang="en-US" smtClean="0"/>
              <a:pPr/>
              <a:t>4/3/15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E03296-974C-BA4E-96B6-8AAD18ECE722}" type="slidenum">
              <a:rPr lang="en-US" smtClean="0"/>
              <a:pPr/>
              <a:t>‹#›</a:t>
            </a:fld>
            <a:endParaRPr lang="en-US"/>
          </a:p>
        </p:txBody>
      </p:sp>
    </p:spTree>
    <p:extLst>
      <p:ext uri="{BB962C8B-B14F-4D97-AF65-F5344CB8AC3E}">
        <p14:creationId xmlns:p14="http://schemas.microsoft.com/office/powerpoint/2010/main" val="28239414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cs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cs typeface="Arial"/>
              </a:defRPr>
            </a:lvl1pPr>
          </a:lstStyle>
          <a:p>
            <a:fld id="{EBA3999B-581F-244C-A4ED-F2A64C4B4C60}" type="datetimeFigureOut">
              <a:rPr lang="en-US" smtClean="0"/>
              <a:pPr/>
              <a:t>4/3/15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cs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cs typeface="Arial"/>
              </a:defRPr>
            </a:lvl1pPr>
          </a:lstStyle>
          <a:p>
            <a:fld id="{203C2CCC-44D0-4B40-9343-1A28B1A2D90A}" type="slidenum">
              <a:rPr lang="en-US" smtClean="0"/>
              <a:pPr/>
              <a:t>‹#›</a:t>
            </a:fld>
            <a:endParaRPr lang="en-US"/>
          </a:p>
        </p:txBody>
      </p:sp>
    </p:spTree>
    <p:extLst>
      <p:ext uri="{BB962C8B-B14F-4D97-AF65-F5344CB8AC3E}">
        <p14:creationId xmlns:p14="http://schemas.microsoft.com/office/powerpoint/2010/main" val="24741417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200" kern="1200">
        <a:solidFill>
          <a:schemeClr val="tx1"/>
        </a:solidFill>
        <a:latin typeface="Arial"/>
        <a:ea typeface="+mn-ea"/>
        <a:cs typeface="Arial"/>
      </a:defRPr>
    </a:lvl2pPr>
    <a:lvl3pPr marL="914400" algn="l" defTabSz="457200" rtl="0" eaLnBrk="1" latinLnBrk="0" hangingPunct="1">
      <a:defRPr sz="1200" kern="1200">
        <a:solidFill>
          <a:schemeClr val="tx1"/>
        </a:solidFill>
        <a:latin typeface="Arial"/>
        <a:ea typeface="+mn-ea"/>
        <a:cs typeface="Arial"/>
      </a:defRPr>
    </a:lvl3pPr>
    <a:lvl4pPr marL="1371600" algn="l" defTabSz="457200" rtl="0" eaLnBrk="1" latinLnBrk="0" hangingPunct="1">
      <a:defRPr sz="1200" kern="1200">
        <a:solidFill>
          <a:schemeClr val="tx1"/>
        </a:solidFill>
        <a:latin typeface="Arial"/>
        <a:ea typeface="+mn-ea"/>
        <a:cs typeface="Arial"/>
      </a:defRPr>
    </a:lvl4pPr>
    <a:lvl5pPr marL="1828800" algn="l" defTabSz="457200" rtl="0" eaLnBrk="1" latinLnBrk="0" hangingPunct="1">
      <a:defRPr sz="1200" kern="1200">
        <a:solidFill>
          <a:schemeClr val="tx1"/>
        </a:solidFill>
        <a:latin typeface="Arial"/>
        <a:ea typeface="+mn-ea"/>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Summing up </a:t>
            </a:r>
            <a:r>
              <a:rPr lang="en-US" baseline="0" dirty="0" err="1" smtClean="0"/>
              <a:t>ESnet’s</a:t>
            </a:r>
            <a:r>
              <a:rPr lang="en-US" baseline="0" dirty="0" smtClean="0"/>
              <a:t> vision in one slide, one phrase…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Physical location of instruments, people, computational resources, data.  It just should not matter. </a:t>
            </a:r>
          </a:p>
          <a:p>
            <a:r>
              <a:rPr lang="en-US" baseline="0" dirty="0" smtClean="0"/>
              <a:t>[KSTAR, SNS, ATLAS, EMSL, CRT/NERSC, STAR Detector at RHIC [BNL, NP-funded]]</a:t>
            </a:r>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latin typeface="Calibri"/>
              </a:rPr>
              <a:pPr>
                <a:defRPr/>
              </a:pPr>
              <a:t>2</a:t>
            </a:fld>
            <a:endParaRPr lang="en-US" dirty="0">
              <a:solidFill>
                <a:prstClr val="black"/>
              </a:solidFill>
              <a:latin typeface="Calibri"/>
            </a:endParaRPr>
          </a:p>
        </p:txBody>
      </p:sp>
    </p:spTree>
    <p:extLst>
      <p:ext uri="{BB962C8B-B14F-4D97-AF65-F5344CB8AC3E}">
        <p14:creationId xmlns:p14="http://schemas.microsoft.com/office/powerpoint/2010/main" val="4110961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accommodate TCP, we need a pragmatic</a:t>
            </a:r>
            <a:r>
              <a:rPr lang="en-US" baseline="0" dirty="0" smtClean="0"/>
              <a:t> engineering solution that:</a:t>
            </a:r>
          </a:p>
          <a:p>
            <a:pPr marL="228600" indent="-228600">
              <a:buAutoNum type="arabicParenR"/>
            </a:pPr>
            <a:r>
              <a:rPr lang="en-US" baseline="0" dirty="0" smtClean="0"/>
              <a:t>Addresses the needs</a:t>
            </a:r>
          </a:p>
          <a:p>
            <a:pPr marL="228600" indent="-228600">
              <a:buAutoNum type="arabicParenR"/>
            </a:pPr>
            <a:r>
              <a:rPr lang="en-US" baseline="0" dirty="0" smtClean="0"/>
              <a:t>Is implementable given financial, policy, and cultural constraints</a:t>
            </a:r>
          </a:p>
          <a:p>
            <a:pPr marL="228600" indent="-228600">
              <a:buAutoNum type="arabicParenR"/>
            </a:pPr>
            <a:r>
              <a:rPr lang="en-US" baseline="0" dirty="0" smtClean="0"/>
              <a:t>Can be defended – we cannot ignore security</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12</a:t>
            </a:fld>
            <a:endParaRPr lang="en-US" dirty="0"/>
          </a:p>
        </p:txBody>
      </p:sp>
    </p:spTree>
    <p:extLst>
      <p:ext uri="{BB962C8B-B14F-4D97-AF65-F5344CB8AC3E}">
        <p14:creationId xmlns:p14="http://schemas.microsoft.com/office/powerpoint/2010/main" val="1861740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Science DMZ design pattern is a set of </a:t>
            </a:r>
            <a:r>
              <a:rPr lang="en-US" baseline="0" dirty="0" err="1" smtClean="0"/>
              <a:t>composable</a:t>
            </a:r>
            <a:r>
              <a:rPr lang="en-US" baseline="0" dirty="0" smtClean="0"/>
              <a:t> ideas, including:</a:t>
            </a:r>
          </a:p>
          <a:p>
            <a:pPr marL="228600" indent="-228600">
              <a:buAutoNum type="arabicParenR"/>
            </a:pPr>
            <a:r>
              <a:rPr lang="en-US" baseline="0" dirty="0" smtClean="0"/>
              <a:t>The architectural element itself – the Science DMZ enclave</a:t>
            </a:r>
          </a:p>
          <a:p>
            <a:pPr marL="228600" indent="-228600">
              <a:buAutoNum type="arabicParenR"/>
            </a:pPr>
            <a:r>
              <a:rPr lang="en-US" baseline="0" dirty="0" smtClean="0"/>
              <a:t>Appropriate security that does not impact performance</a:t>
            </a:r>
          </a:p>
          <a:p>
            <a:pPr marL="228600" indent="-228600">
              <a:buAutoNum type="arabicParenR"/>
            </a:pPr>
            <a:r>
              <a:rPr lang="en-US" baseline="0" dirty="0" smtClean="0"/>
              <a:t>Dedicated systems – Data Transfer Nodes</a:t>
            </a:r>
          </a:p>
          <a:p>
            <a:pPr marL="228600" indent="-228600">
              <a:buAutoNum type="arabicParenR"/>
            </a:pPr>
            <a:r>
              <a:rPr lang="en-US" baseline="0" dirty="0" smtClean="0"/>
              <a:t>perfSONAR </a:t>
            </a:r>
          </a:p>
          <a:p>
            <a:pPr marL="228600" indent="-228600">
              <a:buAutoNum type="arabicParenR"/>
            </a:pPr>
            <a:endParaRPr lang="en-US" baseline="0" dirty="0" smtClean="0"/>
          </a:p>
          <a:p>
            <a:pPr marL="0" indent="0">
              <a:buNone/>
            </a:pPr>
            <a:r>
              <a:rPr lang="en-US" baseline="0" dirty="0" smtClean="0"/>
              <a:t>The elements of the Science DMZ can be combined in a variety of ways depending on the need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13</a:t>
            </a:fld>
            <a:endParaRPr lang="en-US" dirty="0"/>
          </a:p>
        </p:txBody>
      </p:sp>
    </p:spTree>
    <p:extLst>
      <p:ext uri="{BB962C8B-B14F-4D97-AF65-F5344CB8AC3E}">
        <p14:creationId xmlns:p14="http://schemas.microsoft.com/office/powerpoint/2010/main" val="140165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14</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slide is diagram</a:t>
            </a:r>
            <a:r>
              <a:rPr lang="en-US" baseline="0" dirty="0" smtClean="0"/>
              <a:t> for this; just say these things while showing previous slide</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16</a:t>
            </a:fld>
            <a:endParaRPr lang="en-US" dirty="0"/>
          </a:p>
        </p:txBody>
      </p:sp>
    </p:spTree>
    <p:extLst>
      <p:ext uri="{BB962C8B-B14F-4D97-AF65-F5344CB8AC3E}">
        <p14:creationId xmlns:p14="http://schemas.microsoft.com/office/powerpoint/2010/main" val="398501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DTN node deep within</a:t>
            </a:r>
            <a:r>
              <a:rPr lang="en-US" baseline="0" dirty="0" smtClean="0"/>
              <a:t> campus infrastructure.</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17</a:t>
            </a:fld>
            <a:endParaRPr lang="en-US" dirty="0"/>
          </a:p>
        </p:txBody>
      </p:sp>
    </p:spTree>
    <p:extLst>
      <p:ext uri="{BB962C8B-B14F-4D97-AF65-F5344CB8AC3E}">
        <p14:creationId xmlns:p14="http://schemas.microsoft.com/office/powerpoint/2010/main" val="892714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green data path</a:t>
            </a:r>
            <a:r>
              <a:rPr lang="en-US" baseline="0" dirty="0" smtClean="0"/>
              <a:t> is susceptible to TCP performance problems stemming from packet loss combined with long distances</a:t>
            </a:r>
          </a:p>
          <a:p>
            <a:endParaRPr lang="en-US" baseline="0" dirty="0" smtClean="0"/>
          </a:p>
          <a:p>
            <a:r>
              <a:rPr lang="en-US" baseline="0" dirty="0" smtClean="0"/>
              <a:t>The red data path is very low latency – loss matters much less here (though too much loss will still cause problems)</a:t>
            </a:r>
          </a:p>
          <a:p>
            <a:endParaRPr lang="en-US" baseline="0" dirty="0" smtClean="0"/>
          </a:p>
          <a:p>
            <a:r>
              <a:rPr lang="en-US" baseline="0" dirty="0" smtClean="0"/>
              <a:t>Remember the throughput vs. latency graph</a:t>
            </a:r>
          </a:p>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19</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27</a:t>
            </a:fld>
            <a:endParaRPr lang="en-US"/>
          </a:p>
        </p:txBody>
      </p:sp>
    </p:spTree>
    <p:extLst>
      <p:ext uri="{BB962C8B-B14F-4D97-AF65-F5344CB8AC3E}">
        <p14:creationId xmlns:p14="http://schemas.microsoft.com/office/powerpoint/2010/main" val="2902935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28</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 TCP promises reliable data delivery, not performance</a:t>
            </a:r>
          </a:p>
          <a:p>
            <a:endParaRPr lang="en-US" dirty="0" smtClean="0"/>
          </a:p>
          <a:p>
            <a:r>
              <a:rPr lang="en-US" dirty="0" smtClean="0"/>
              <a:t>In order for</a:t>
            </a:r>
            <a:r>
              <a:rPr lang="en-US" baseline="0" dirty="0" smtClean="0"/>
              <a:t> scientists to see high-performance correct behavior consistently, network engineers must be able to find and fix problems quickly.</a:t>
            </a:r>
          </a:p>
          <a:p>
            <a:endParaRPr lang="en-US" baseline="0" dirty="0" smtClean="0"/>
          </a:p>
          <a:p>
            <a:r>
              <a:rPr lang="en-US" baseline="0" dirty="0" smtClean="0"/>
              <a:t>Waiting around for trouble tickets is clearly the wrong approach</a:t>
            </a:r>
            <a:endParaRPr lang="en-US" dirty="0" smtClean="0"/>
          </a:p>
          <a:p>
            <a:endParaRPr lang="en-US" dirty="0" smtClean="0"/>
          </a:p>
          <a:p>
            <a:r>
              <a:rPr lang="en-US" dirty="0" smtClean="0"/>
              <a:t>Not all problems are immediately obvious</a:t>
            </a:r>
            <a:r>
              <a:rPr lang="en-US" baseline="0" dirty="0" smtClean="0"/>
              <a:t> – many are known as “soft failures”</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29</a:t>
            </a:fld>
            <a:endParaRPr lang="en-US" dirty="0"/>
          </a:p>
        </p:txBody>
      </p:sp>
    </p:spTree>
    <p:extLst>
      <p:ext uri="{BB962C8B-B14F-4D97-AF65-F5344CB8AC3E}">
        <p14:creationId xmlns:p14="http://schemas.microsoft.com/office/powerpoint/2010/main" val="483721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something is down hard, it’s easy to find</a:t>
            </a:r>
          </a:p>
          <a:p>
            <a:endParaRPr lang="en-US" baseline="0" dirty="0" smtClean="0"/>
          </a:p>
          <a:p>
            <a:r>
              <a:rPr lang="en-US" baseline="0" dirty="0" smtClean="0"/>
              <a:t>Soft failures are often visible only from the end systems</a:t>
            </a:r>
          </a:p>
          <a:p>
            <a:endParaRPr lang="en-US" baseline="0" dirty="0" smtClean="0"/>
          </a:p>
          <a:p>
            <a:r>
              <a:rPr lang="en-US" dirty="0" smtClean="0"/>
              <a:t>This is what makes perfSONAR so valuable – it behaves as an end system behaves, but it measures what</a:t>
            </a:r>
            <a:r>
              <a:rPr lang="en-US" baseline="0" dirty="0" smtClean="0"/>
              <a:t> the network does</a:t>
            </a:r>
          </a:p>
          <a:p>
            <a:endParaRPr lang="en-US" dirty="0" smtClean="0"/>
          </a:p>
          <a:p>
            <a:r>
              <a:rPr lang="en-US" dirty="0" smtClean="0"/>
              <a:t>Remember – we want to find the problems </a:t>
            </a:r>
            <a:r>
              <a:rPr lang="en-US" b="1" dirty="0" smtClean="0"/>
              <a:t>BEFORE</a:t>
            </a:r>
            <a:r>
              <a:rPr lang="en-US" baseline="0" dirty="0" smtClean="0"/>
              <a:t> the users do</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30</a:t>
            </a:fld>
            <a:endParaRPr lang="en-US" dirty="0"/>
          </a:p>
        </p:txBody>
      </p:sp>
    </p:spTree>
    <p:extLst>
      <p:ext uri="{BB962C8B-B14F-4D97-AF65-F5344CB8AC3E}">
        <p14:creationId xmlns:p14="http://schemas.microsoft.com/office/powerpoint/2010/main" val="185313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quick examples of soft failures:</a:t>
            </a:r>
          </a:p>
          <a:p>
            <a:endParaRPr lang="en-US" dirty="0" smtClean="0"/>
          </a:p>
          <a:p>
            <a:r>
              <a:rPr lang="en-US" dirty="0" smtClean="0"/>
              <a:t>The first of these was a Cisco 6509 that had over-filled</a:t>
            </a:r>
            <a:r>
              <a:rPr lang="en-US" baseline="0" dirty="0" smtClean="0"/>
              <a:t> its route table due to a misconfiguration, but the config had been fixed.  The performance problem persisted until the router was rebooted.  This could not have been found by auditing the configuration.</a:t>
            </a:r>
          </a:p>
          <a:p>
            <a:endParaRPr lang="en-US" baseline="0" dirty="0" smtClean="0"/>
          </a:p>
          <a:p>
            <a:r>
              <a:rPr lang="en-US" baseline="0" dirty="0" smtClean="0"/>
              <a:t>The second is a relatively common problem – in a big network there are a lot of pluggable optics packs, and sometimes they just go bad.  Often they cause performance problems (soft failure) for a long time before they finally die (hard failure)</a:t>
            </a:r>
          </a:p>
          <a:p>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31</a:t>
            </a:fld>
            <a:endParaRPr lang="en-US" dirty="0"/>
          </a:p>
        </p:txBody>
      </p:sp>
    </p:spTree>
    <p:extLst>
      <p:ext uri="{BB962C8B-B14F-4D97-AF65-F5344CB8AC3E}">
        <p14:creationId xmlns:p14="http://schemas.microsoft.com/office/powerpoint/2010/main" val="4250001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perfSONAR is the gold standard tool for performance testing, measurement, and interdomain</a:t>
            </a:r>
            <a:r>
              <a:rPr lang="en-US" baseline="0" dirty="0" smtClean="0"/>
              <a:t> troubleshooting in science networks</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32</a:t>
            </a:fld>
            <a:endParaRPr lang="en-US" dirty="0"/>
          </a:p>
        </p:txBody>
      </p:sp>
    </p:spTree>
    <p:extLst>
      <p:ext uri="{BB962C8B-B14F-4D97-AF65-F5344CB8AC3E}">
        <p14:creationId xmlns:p14="http://schemas.microsoft.com/office/powerpoint/2010/main" val="1249941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find </a:t>
            </a:r>
            <a:r>
              <a:rPr lang="en-US" dirty="0" err="1" smtClean="0"/>
              <a:t>perfSONAR</a:t>
            </a:r>
            <a:r>
              <a:rPr lang="en-US" dirty="0" smtClean="0"/>
              <a:t> servers and services</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33</a:t>
            </a:fld>
            <a:endParaRPr lang="en-US" dirty="0"/>
          </a:p>
        </p:txBody>
      </p:sp>
    </p:spTree>
    <p:extLst>
      <p:ext uri="{BB962C8B-B14F-4D97-AF65-F5344CB8AC3E}">
        <p14:creationId xmlns:p14="http://schemas.microsoft.com/office/powerpoint/2010/main" val="112429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Integrating regular testing into</a:t>
            </a:r>
            <a:r>
              <a:rPr lang="en-US" baseline="0" dirty="0" smtClean="0"/>
              <a:t> a visualization (ESnet example).</a:t>
            </a:r>
          </a:p>
          <a:p>
            <a:endParaRPr lang="en-US" baseline="0" dirty="0" smtClean="0"/>
          </a:p>
          <a:p>
            <a:r>
              <a:rPr lang="en-US" baseline="0" dirty="0" smtClean="0"/>
              <a:t>Performance data is public </a:t>
            </a:r>
          </a:p>
          <a:p>
            <a:endParaRPr lang="en-US" baseline="0" dirty="0" smtClean="0"/>
          </a:p>
          <a:p>
            <a:r>
              <a:rPr lang="en-US" baseline="0" dirty="0" smtClean="0"/>
              <a:t>The tool can trigger alerts to notify NOC staff.  </a:t>
            </a:r>
          </a:p>
          <a:p>
            <a:endParaRPr lang="en-US" baseline="0" dirty="0" smtClean="0"/>
          </a:p>
          <a:p>
            <a:r>
              <a:rPr lang="en-US" baseline="0" dirty="0" smtClean="0"/>
              <a:t>This is a very valuable tool for setting expectations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34</a:t>
            </a:fld>
            <a:endParaRPr lang="en-US" dirty="0"/>
          </a:p>
        </p:txBody>
      </p:sp>
    </p:spTree>
    <p:extLst>
      <p:ext uri="{BB962C8B-B14F-4D97-AF65-F5344CB8AC3E}">
        <p14:creationId xmlns:p14="http://schemas.microsoft.com/office/powerpoint/2010/main" val="30537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35</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aspects of the DTN must be tuned – even the BIOS matters</a:t>
            </a:r>
            <a:endParaRPr lang="en-US" baseline="0" dirty="0" smtClean="0"/>
          </a:p>
          <a:p>
            <a:endParaRPr lang="en-US" baseline="0" dirty="0" smtClean="0"/>
          </a:p>
          <a:p>
            <a:r>
              <a:rPr lang="en-US" baseline="0" dirty="0" smtClean="0"/>
              <a:t>Limit the scope of the DTN as well – its job is data movement, its job is not to have office software on it.  </a:t>
            </a:r>
          </a:p>
          <a:p>
            <a:endParaRPr lang="en-US" baseline="0" dirty="0" smtClean="0"/>
          </a:p>
          <a:p>
            <a:r>
              <a:rPr lang="en-US" baseline="0" dirty="0" smtClean="0"/>
              <a:t>Craft a specific security profile/policy around its only task.  </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36</a:t>
            </a:fld>
            <a:endParaRPr lang="en-US" dirty="0"/>
          </a:p>
        </p:txBody>
      </p:sp>
    </p:spTree>
    <p:extLst>
      <p:ext uri="{BB962C8B-B14F-4D97-AF65-F5344CB8AC3E}">
        <p14:creationId xmlns:p14="http://schemas.microsoft.com/office/powerpoint/2010/main" val="3420936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AAE1E7-10E2-CF4A-8695-3E65350C7070}" type="slidenum">
              <a:rPr lang="en-US"/>
              <a:pPr/>
              <a:t>37</a:t>
            </a:fld>
            <a:endParaRPr lang="en-US"/>
          </a:p>
        </p:txBody>
      </p:sp>
      <p:sp>
        <p:nvSpPr>
          <p:cNvPr id="330754" name="Rectangle 2"/>
          <p:cNvSpPr>
            <a:spLocks noGrp="1" noRot="1" noChangeAspect="1" noChangeArrowheads="1"/>
          </p:cNvSpPr>
          <p:nvPr>
            <p:ph type="sldImg"/>
          </p:nvPr>
        </p:nvSpPr>
        <p:spPr bwMode="auto">
          <a:xfrm>
            <a:off x="1109663" y="677863"/>
            <a:ext cx="4622800" cy="3468687"/>
          </a:xfrm>
          <a:prstGeom prst="rect">
            <a:avLst/>
          </a:prstGeom>
          <a:solidFill>
            <a:srgbClr val="FFFFFF"/>
          </a:solidFill>
          <a:ln>
            <a:solidFill>
              <a:srgbClr val="000000"/>
            </a:solidFill>
            <a:miter lim="800000"/>
            <a:headEnd/>
            <a:tailEnd/>
          </a:ln>
        </p:spPr>
      </p:sp>
      <p:sp>
        <p:nvSpPr>
          <p:cNvPr id="330755" name="Rectangle 3"/>
          <p:cNvSpPr>
            <a:spLocks noGrp="1" noChangeArrowheads="1"/>
          </p:cNvSpPr>
          <p:nvPr>
            <p:ph type="body" idx="1"/>
          </p:nvPr>
        </p:nvSpPr>
        <p:spPr bwMode="auto">
          <a:xfrm>
            <a:off x="902081" y="4373285"/>
            <a:ext cx="5036613" cy="407168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Comparison of legacy and recommended tools.</a:t>
            </a:r>
          </a:p>
          <a:p>
            <a:endParaRPr lang="en-US" dirty="0" smtClean="0"/>
          </a:p>
          <a:p>
            <a:r>
              <a:rPr lang="en-US" dirty="0" smtClean="0"/>
              <a:t>Note that rsync over</a:t>
            </a:r>
            <a:r>
              <a:rPr lang="en-US" baseline="0" dirty="0" smtClean="0"/>
              <a:t> HPN-SSH is reasonable in a 1Gbps environment – if you are stuck with rsync over SSH, at least use HPN-SSH.</a:t>
            </a:r>
          </a:p>
          <a:p>
            <a:endParaRPr lang="en-US" baseline="0" dirty="0" smtClean="0"/>
          </a:p>
          <a:p>
            <a:r>
              <a:rPr lang="en-US" dirty="0" smtClean="0"/>
              <a:t>Globus is now deployed at</a:t>
            </a:r>
            <a:r>
              <a:rPr lang="en-US" baseline="0" dirty="0" smtClean="0"/>
              <a:t> a large number of major scientific sites – the basic data transfer functionality is free.</a:t>
            </a:r>
          </a:p>
          <a:p>
            <a:endParaRPr lang="en-US" baseline="0" dirty="0" smtClean="0"/>
          </a:p>
          <a:p>
            <a:r>
              <a:rPr lang="en-US" baseline="0" dirty="0" smtClean="0"/>
              <a:t>=-=-=-</a:t>
            </a:r>
          </a:p>
          <a:p>
            <a:endParaRPr lang="en-US" baseline="0" dirty="0" smtClean="0"/>
          </a:p>
          <a:p>
            <a:r>
              <a:rPr lang="en-US" dirty="0" smtClean="0"/>
              <a:t>Parallelism is important</a:t>
            </a:r>
          </a:p>
          <a:p>
            <a:pPr lvl="1"/>
            <a:r>
              <a:rPr lang="en-US" dirty="0" smtClean="0"/>
              <a:t>It is often easier to achieve a given performance level with four parallel connections than one connection</a:t>
            </a:r>
          </a:p>
          <a:p>
            <a:pPr lvl="1"/>
            <a:r>
              <a:rPr lang="en-US" dirty="0" smtClean="0"/>
              <a:t>Several tools offer parallel transfers, including Globus/</a:t>
            </a:r>
            <a:r>
              <a:rPr lang="en-US" dirty="0" err="1" smtClean="0"/>
              <a:t>GridFTP</a:t>
            </a:r>
            <a:endParaRPr lang="en-US" dirty="0" smtClean="0"/>
          </a:p>
          <a:p>
            <a:r>
              <a:rPr lang="en-US" dirty="0" smtClean="0"/>
              <a:t>Latency interaction is critical</a:t>
            </a:r>
          </a:p>
          <a:p>
            <a:pPr lvl="1"/>
            <a:r>
              <a:rPr lang="en-US" dirty="0" smtClean="0"/>
              <a:t>Wide area data transfers have much higher latency than LAN transfers</a:t>
            </a:r>
          </a:p>
          <a:p>
            <a:pPr lvl="1"/>
            <a:r>
              <a:rPr lang="en-US" dirty="0" smtClean="0"/>
              <a:t>Many tools and protocols assume a LAN</a:t>
            </a:r>
          </a:p>
          <a:p>
            <a:r>
              <a:rPr lang="en-US" dirty="0" smtClean="0"/>
              <a:t>Workflow integration is important</a:t>
            </a:r>
          </a:p>
          <a:p>
            <a:r>
              <a:rPr lang="en-US" dirty="0" smtClean="0"/>
              <a:t>Key tools: Globus Online, HPN-SSH</a:t>
            </a:r>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38</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still have really tight security if you need really tight security – just do it in a way that does not cause performance problems for traffic permitted by policy</a:t>
            </a:r>
          </a:p>
          <a:p>
            <a:endParaRPr lang="en-US" baseline="0" dirty="0" smtClean="0"/>
          </a:p>
          <a:p>
            <a:r>
              <a:rPr lang="en-US" sz="1200" dirty="0" smtClean="0"/>
              <a:t>Collaboration Within The Organization</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40</a:t>
            </a:fld>
            <a:endParaRPr lang="en-US" dirty="0"/>
          </a:p>
        </p:txBody>
      </p:sp>
    </p:spTree>
    <p:extLst>
      <p:ext uri="{BB962C8B-B14F-4D97-AF65-F5344CB8AC3E}">
        <p14:creationId xmlns:p14="http://schemas.microsoft.com/office/powerpoint/2010/main" val="2266767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41</a:t>
            </a:fld>
            <a:endParaRPr lang="en-US" dirty="0"/>
          </a:p>
        </p:txBody>
      </p:sp>
    </p:spTree>
    <p:extLst>
      <p:ext uri="{BB962C8B-B14F-4D97-AF65-F5344CB8AC3E}">
        <p14:creationId xmlns:p14="http://schemas.microsoft.com/office/powerpoint/2010/main" val="1219074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a:t>
            </a:r>
            <a:r>
              <a:rPr lang="en-US" baseline="0" dirty="0" smtClean="0"/>
              <a:t> factors – attention span, ability to manage complexity – these are constant</a:t>
            </a:r>
          </a:p>
          <a:p>
            <a:endParaRPr lang="en-US" baseline="0" dirty="0" smtClean="0"/>
          </a:p>
          <a:p>
            <a:r>
              <a:rPr lang="en-US" baseline="0" dirty="0" smtClean="0"/>
              <a:t>There is a huge amount of promise in data-intensive science.  Effective use of networks can help realize those benefits.</a:t>
            </a:r>
          </a:p>
          <a:p>
            <a:endParaRPr lang="en-US" baseline="0" dirty="0" smtClean="0"/>
          </a:p>
          <a:p>
            <a:r>
              <a:rPr lang="en-US" baseline="0" dirty="0" smtClean="0"/>
              <a:t>The Science DMZ model helps address the difficulties scientists often experience with using networks.</a:t>
            </a:r>
          </a:p>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a:t>
            </a:fld>
            <a:endParaRPr lang="en-US" dirty="0"/>
          </a:p>
        </p:txBody>
      </p:sp>
    </p:spTree>
    <p:extLst>
      <p:ext uri="{BB962C8B-B14F-4D97-AF65-F5344CB8AC3E}">
        <p14:creationId xmlns:p14="http://schemas.microsoft.com/office/powerpoint/2010/main" val="4257463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 life</a:t>
            </a:r>
            <a:r>
              <a:rPr lang="en-US" baseline="0" dirty="0" smtClean="0"/>
              <a:t> example, in front of and in back of a firewall that was dramatically impacting performance  </a:t>
            </a:r>
          </a:p>
          <a:p>
            <a:endParaRPr lang="en-US" baseline="0" dirty="0" smtClean="0"/>
          </a:p>
          <a:p>
            <a:r>
              <a:rPr lang="en-US" baseline="0" dirty="0" smtClean="0"/>
              <a:t>perfSONAR is good at finding these issues</a:t>
            </a:r>
          </a:p>
          <a:p>
            <a:endParaRPr lang="en-US" baseline="0" dirty="0" smtClean="0"/>
          </a:p>
          <a:p>
            <a:r>
              <a:rPr lang="en-US" baseline="0" dirty="0" smtClean="0"/>
              <a:t>Engineers still have to take action to fix the problem</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42</a:t>
            </a:fld>
            <a:endParaRPr lang="en-US" dirty="0"/>
          </a:p>
        </p:txBody>
      </p:sp>
    </p:spTree>
    <p:extLst>
      <p:ext uri="{BB962C8B-B14F-4D97-AF65-F5344CB8AC3E}">
        <p14:creationId xmlns:p14="http://schemas.microsoft.com/office/powerpoint/2010/main" val="3373026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0" fontAlgn="base" latinLnBrk="0" hangingPunct="0">
              <a:lnSpc>
                <a:spcPct val="100000"/>
              </a:lnSpc>
              <a:spcBef>
                <a:spcPts val="1200"/>
              </a:spcBef>
              <a:spcAft>
                <a:spcPct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ＭＳ Ｐゴシック" pitchFamily="-108" charset="-128"/>
                <a:cs typeface="ＭＳ Ｐゴシック" pitchFamily="-108" charset="-128"/>
              </a:rPr>
              <a:t>This parallel firewall architecture has been in use for years</a:t>
            </a:r>
          </a:p>
          <a:p>
            <a:pPr marL="571500" marR="0" lvl="1" indent="-342900" algn="l" defTabSz="457200" rtl="0" eaLnBrk="0" fontAlgn="base" latinLnBrk="0" hangingPunct="0">
              <a:lnSpc>
                <a:spcPct val="100000"/>
              </a:lnSpc>
              <a:spcBef>
                <a:spcPts val="900"/>
              </a:spcBef>
              <a:spcAft>
                <a:spcPct val="0"/>
              </a:spcAft>
              <a:buClrTx/>
              <a:buSzPct val="100000"/>
              <a:buFont typeface="Arial"/>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ＭＳ Ｐゴシック" pitchFamily="-108" charset="-128"/>
                <a:cs typeface="+mn-cs"/>
              </a:rPr>
              <a:t>Slower processors are cheaper</a:t>
            </a:r>
          </a:p>
          <a:p>
            <a:pPr marL="571500" marR="0" lvl="1" indent="-342900" algn="l" defTabSz="457200" rtl="0" eaLnBrk="0" fontAlgn="base" latinLnBrk="0" hangingPunct="0">
              <a:lnSpc>
                <a:spcPct val="100000"/>
              </a:lnSpc>
              <a:spcBef>
                <a:spcPts val="900"/>
              </a:spcBef>
              <a:spcAft>
                <a:spcPct val="0"/>
              </a:spcAft>
              <a:buClrTx/>
              <a:buSzPct val="100000"/>
              <a:buFont typeface="Arial"/>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ＭＳ Ｐゴシック" pitchFamily="-108" charset="-128"/>
                <a:cs typeface="+mn-cs"/>
              </a:rPr>
              <a:t>Typically fine for a commodity traffic load</a:t>
            </a:r>
          </a:p>
          <a:p>
            <a:pPr marL="571500" marR="0" lvl="1" indent="-342900" algn="l" defTabSz="457200" rtl="0" eaLnBrk="0" fontAlgn="base" latinLnBrk="0" hangingPunct="0">
              <a:lnSpc>
                <a:spcPct val="100000"/>
              </a:lnSpc>
              <a:spcBef>
                <a:spcPts val="900"/>
              </a:spcBef>
              <a:spcAft>
                <a:spcPct val="0"/>
              </a:spcAft>
              <a:buClrTx/>
              <a:buSzPct val="100000"/>
              <a:buFont typeface="Arial"/>
              <a:buChar char="•"/>
              <a:tabLst/>
              <a:defRPr/>
            </a:pPr>
            <a:r>
              <a:rPr kumimoji="0" lang="en-US" sz="2000" b="0" i="0" u="none" strike="noStrike" kern="1200" cap="none" spc="0" normalizeH="0" baseline="0" noProof="0" dirty="0" smtClean="0">
                <a:ln>
                  <a:noFill/>
                </a:ln>
                <a:solidFill>
                  <a:prstClr val="black"/>
                </a:solidFill>
                <a:effectLst/>
                <a:uLnTx/>
                <a:uFillTx/>
                <a:latin typeface="Arial"/>
                <a:ea typeface="ＭＳ Ｐゴシック" pitchFamily="-108" charset="-128"/>
                <a:cs typeface="+mn-cs"/>
              </a:rPr>
              <a:t>Therefore, this design is cost competitive and common</a:t>
            </a:r>
          </a:p>
          <a:p>
            <a:pPr marL="0" marR="0" indent="0" algn="l" defTabSz="457200" rtl="0" eaLnBrk="0" fontAlgn="base" latinLnBrk="0" hangingPunct="0">
              <a:lnSpc>
                <a:spcPct val="100000"/>
              </a:lnSpc>
              <a:spcBef>
                <a:spcPct val="30000"/>
              </a:spcBef>
              <a:spcAft>
                <a:spcPct val="0"/>
              </a:spcAft>
              <a:buClrTx/>
              <a:buSzTx/>
              <a:buFont typeface="Arial"/>
              <a:buNone/>
              <a:tabLst/>
              <a:defRPr/>
            </a:pPr>
            <a:endParaRPr lang="en-US" dirty="0" smtClean="0"/>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45</a:t>
            </a:fld>
            <a:endParaRPr lang="en-US" dirty="0"/>
          </a:p>
        </p:txBody>
      </p:sp>
    </p:spTree>
    <p:extLst>
      <p:ext uri="{BB962C8B-B14F-4D97-AF65-F5344CB8AC3E}">
        <p14:creationId xmlns:p14="http://schemas.microsoft.com/office/powerpoint/2010/main" val="2554751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47</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The struggle in engagement – management, engineering, and users often have dug in on bad behavior.  </a:t>
            </a:r>
          </a:p>
          <a:p>
            <a:pPr marL="0" indent="0">
              <a:buFontTx/>
              <a:buNone/>
            </a:pPr>
            <a:endParaRPr lang="en-US" baseline="0" dirty="0" smtClean="0"/>
          </a:p>
          <a:p>
            <a:pPr marL="0" indent="0">
              <a:buFontTx/>
              <a:buNone/>
            </a:pPr>
            <a:r>
              <a:rPr lang="en-US" baseline="0" dirty="0" smtClean="0"/>
              <a:t>This amounts a capability gap – there is a disconnect from the capabilities of the network and the ability of the scientists to effectively use it</a:t>
            </a:r>
          </a:p>
          <a:p>
            <a:pPr marL="0" indent="0">
              <a:buFontTx/>
              <a:buNone/>
            </a:pPr>
            <a:endParaRPr lang="en-US" baseline="0" dirty="0" smtClean="0"/>
          </a:p>
          <a:p>
            <a:pPr marL="0" indent="0">
              <a:buFontTx/>
              <a:buNone/>
            </a:pPr>
            <a:r>
              <a:rPr lang="en-US" baseline="0" dirty="0" smtClean="0"/>
              <a:t>To fix this, we need to get everyone working toward a common goal:</a:t>
            </a:r>
          </a:p>
          <a:p>
            <a:pPr marL="0" indent="0">
              <a:buFontTx/>
              <a:buNone/>
            </a:pPr>
            <a:endParaRPr lang="en-US" baseline="0" dirty="0" smtClean="0"/>
          </a:p>
          <a:p>
            <a:pPr marL="0" indent="0">
              <a:buFontTx/>
              <a:buNone/>
            </a:pPr>
            <a:r>
              <a:rPr lang="en-US" baseline="0" dirty="0" smtClean="0"/>
              <a:t> - Management must fund and support the base needs of research</a:t>
            </a:r>
          </a:p>
          <a:p>
            <a:pPr marL="0" indent="0">
              <a:buFontTx/>
              <a:buNone/>
            </a:pPr>
            <a:endParaRPr lang="en-US" baseline="0" dirty="0" smtClean="0"/>
          </a:p>
          <a:p>
            <a:pPr marL="0" indent="0">
              <a:buFontTx/>
              <a:buNone/>
            </a:pPr>
            <a:r>
              <a:rPr lang="en-US" baseline="0" dirty="0" smtClean="0"/>
              <a:t> - IT is there to support the users in doing things correctly, and having all components work</a:t>
            </a:r>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48</a:t>
            </a:fld>
            <a:endParaRPr lang="en-US" dirty="0"/>
          </a:p>
        </p:txBody>
      </p:sp>
    </p:spTree>
    <p:extLst>
      <p:ext uri="{BB962C8B-B14F-4D97-AF65-F5344CB8AC3E}">
        <p14:creationId xmlns:p14="http://schemas.microsoft.com/office/powerpoint/2010/main" val="2202485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51</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52</a:t>
            </a:fld>
            <a:endParaRPr lang="en-US"/>
          </a:p>
        </p:txBody>
      </p:sp>
    </p:spTree>
    <p:extLst>
      <p:ext uri="{BB962C8B-B14F-4D97-AF65-F5344CB8AC3E}">
        <p14:creationId xmlns:p14="http://schemas.microsoft.com/office/powerpoint/2010/main" val="3867564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Single slide summary</a:t>
            </a:r>
            <a:endParaRPr lang="en-US" dirty="0"/>
          </a:p>
        </p:txBody>
      </p:sp>
      <p:sp>
        <p:nvSpPr>
          <p:cNvPr id="4" name="Slide Number Placeholder 3"/>
          <p:cNvSpPr>
            <a:spLocks noGrp="1"/>
          </p:cNvSpPr>
          <p:nvPr>
            <p:ph type="sldNum" sz="quarter" idx="10"/>
          </p:nvPr>
        </p:nvSpPr>
        <p:spPr/>
        <p:txBody>
          <a:bodyPr/>
          <a:lstStyle/>
          <a:p>
            <a:fld id="{350C9639-C0D2-A746-9AD6-FEE097F08E85}" type="slidenum">
              <a:rPr lang="en-US" smtClean="0"/>
              <a:pPr/>
              <a:t>54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5</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Requirements</a:t>
            </a:r>
            <a:r>
              <a:rPr lang="en-US" baseline="0" dirty="0" smtClean="0"/>
              <a:t> workshops for all six program offices within the DOE office of Science</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80660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succinctly</a:t>
            </a:r>
            <a:r>
              <a:rPr lang="en-US" baseline="0" dirty="0" smtClean="0"/>
              <a:t> describes </a:t>
            </a:r>
            <a:r>
              <a:rPr lang="en-US" dirty="0" smtClean="0"/>
              <a:t>what the end</a:t>
            </a:r>
            <a:r>
              <a:rPr lang="en-US" baseline="0" dirty="0" smtClean="0"/>
              <a:t> to end data path must achieve – network, hosts, storage, application</a:t>
            </a:r>
            <a:endParaRPr lang="en-US" dirty="0" smtClean="0"/>
          </a:p>
          <a:p>
            <a:r>
              <a:rPr lang="en-US" dirty="0" smtClean="0"/>
              <a:t>Green: &lt;=</a:t>
            </a:r>
            <a:r>
              <a:rPr lang="en-US" baseline="0" dirty="0" smtClean="0"/>
              <a:t> 100Mbps Throughput (almost all domestic locations can do this) – less than Fast Ethernet!</a:t>
            </a:r>
          </a:p>
          <a:p>
            <a:r>
              <a:rPr lang="en-US" baseline="0" dirty="0" smtClean="0"/>
              <a:t>Black: 100Mbps to 10Gbps Throughput (most major research institutions can do this, if its running clean)</a:t>
            </a:r>
          </a:p>
          <a:p>
            <a:r>
              <a:rPr lang="en-US" baseline="0" dirty="0" smtClean="0"/>
              <a:t>Blue 10Gbps to 100Gbps Throughput (emerging at major locations)</a:t>
            </a:r>
          </a:p>
          <a:p>
            <a:r>
              <a:rPr lang="en-US" baseline="0" dirty="0" smtClean="0"/>
              <a:t>Orange &gt; 100Gbps Throughput (future for many)</a:t>
            </a:r>
          </a:p>
          <a:p>
            <a:r>
              <a:rPr lang="en-US" baseline="0" dirty="0" smtClean="0"/>
              <a:t>Note: 1TB/hour and 100TB/week fit easily within 10G of throughput</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7</a:t>
            </a:fld>
            <a:endParaRPr lang="en-US" dirty="0"/>
          </a:p>
        </p:txBody>
      </p:sp>
    </p:spTree>
    <p:extLst>
      <p:ext uri="{BB962C8B-B14F-4D97-AF65-F5344CB8AC3E}">
        <p14:creationId xmlns:p14="http://schemas.microsoft.com/office/powerpoint/2010/main" val="3248301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Networks</a:t>
            </a:r>
            <a:r>
              <a:rPr lang="en-US" baseline="0" dirty="0" smtClean="0"/>
              <a:t> are key.  However, the user interface runs on systems at the edges.</a:t>
            </a:r>
          </a:p>
          <a:p>
            <a:endParaRPr lang="en-US" baseline="0" dirty="0" smtClean="0"/>
          </a:p>
          <a:p>
            <a:r>
              <a:rPr lang="en-US" baseline="0" dirty="0" smtClean="0"/>
              <a:t>The ordered list of important items is derived from the users of the network:</a:t>
            </a:r>
          </a:p>
          <a:p>
            <a:pPr marL="0" indent="0">
              <a:buFontTx/>
              <a:buNone/>
            </a:pPr>
            <a:r>
              <a:rPr lang="en-US" baseline="0" dirty="0" smtClean="0"/>
              <a:t>1) If a tool doesn’t behave correctly, the tool is broken – get another tool</a:t>
            </a:r>
            <a:endParaRPr lang="en-US" baseline="0" dirty="0"/>
          </a:p>
          <a:p>
            <a:pPr marL="0" indent="0">
              <a:buFontTx/>
              <a:buNone/>
            </a:pPr>
            <a:r>
              <a:rPr lang="en-US" baseline="0" dirty="0" smtClean="0"/>
              <a:t>2) If the tool doesn’t behave consistently, I can’t organize my life</a:t>
            </a:r>
          </a:p>
          <a:p>
            <a:pPr marL="0" indent="0">
              <a:buFontTx/>
              <a:buNone/>
            </a:pPr>
            <a:r>
              <a:rPr lang="en-US" baseline="0" dirty="0" smtClean="0"/>
              <a:t>3) Among the tools that behave correctly and consistently, choose the tool with the required performance that is easiest to use</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8</a:t>
            </a:fld>
            <a:endParaRPr lang="en-US" dirty="0"/>
          </a:p>
        </p:txBody>
      </p:sp>
    </p:spTree>
    <p:extLst>
      <p:ext uri="{BB962C8B-B14F-4D97-AF65-F5344CB8AC3E}">
        <p14:creationId xmlns:p14="http://schemas.microsoft.com/office/powerpoint/2010/main" val="493715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application sees the network as</a:t>
            </a:r>
            <a:r>
              <a:rPr lang="en-US" baseline="0" dirty="0" smtClean="0"/>
              <a:t> a socket.</a:t>
            </a:r>
          </a:p>
          <a:p>
            <a:endParaRPr lang="en-US" baseline="0" dirty="0" smtClean="0"/>
          </a:p>
          <a:p>
            <a:r>
              <a:rPr lang="en-US" baseline="0" dirty="0" smtClean="0"/>
              <a:t>The socket interface does not provide path diagnostics or other troubleshooting information.</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TCP behaves as it does because of measures taken in the 1980s to fix the congestion collapse of the Internet</a:t>
            </a:r>
            <a:endParaRPr lang="en-US" dirty="0" smtClean="0"/>
          </a:p>
          <a:p>
            <a:endParaRPr lang="en-US" baseline="0" dirty="0" smtClean="0"/>
          </a:p>
          <a:p>
            <a:r>
              <a:rPr lang="en-US" baseline="0" dirty="0" smtClean="0"/>
              <a:t>TCP makes a promise to the application – TCP will get the data to the other end, or TCP will return an error.  TCP makes no promises about performance.</a:t>
            </a:r>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9</a:t>
            </a:fld>
            <a:endParaRPr lang="en-US" dirty="0"/>
          </a:p>
        </p:txBody>
      </p:sp>
    </p:spTree>
    <p:extLst>
      <p:ext uri="{BB962C8B-B14F-4D97-AF65-F5344CB8AC3E}">
        <p14:creationId xmlns:p14="http://schemas.microsoft.com/office/powerpoint/2010/main" val="2209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This is an annotated version of the plot from the Science DMZ paper</a:t>
            </a:r>
          </a:p>
          <a:p>
            <a:endParaRPr lang="en-US">
              <a:latin typeface="Arial" charset="0"/>
            </a:endParaRPr>
          </a:p>
          <a:p>
            <a:r>
              <a:rPr lang="en-US">
                <a:latin typeface="Arial" charset="0"/>
              </a:rPr>
              <a:t>Beyond your metro area, zero loss is essentially required for high performance</a:t>
            </a:r>
          </a:p>
          <a:p>
            <a:endParaRPr lang="en-US">
              <a:latin typeface="Arial" charset="0"/>
            </a:endParaRPr>
          </a:p>
          <a:p>
            <a:r>
              <a:rPr lang="en-US">
                <a:latin typeface="Arial" charset="0"/>
              </a:rPr>
              <a:t>Where are your collaborators?  Where are your users?</a:t>
            </a:r>
          </a:p>
          <a:p>
            <a:endParaRPr lang="en-US">
              <a:latin typeface="Arial" charset="0"/>
            </a:endParaRPr>
          </a:p>
          <a:p>
            <a:r>
              <a:rPr lang="en-US">
                <a:latin typeface="Arial" charset="0"/>
              </a:rPr>
              <a:t>When global collaboration is the norm, nobody can afford to be a local-only resource</a:t>
            </a:r>
          </a:p>
        </p:txBody>
      </p:sp>
      <p:sp>
        <p:nvSpPr>
          <p:cNvPr id="4" name="Slide Number Placeholder 3"/>
          <p:cNvSpPr>
            <a:spLocks noGrp="1"/>
          </p:cNvSpPr>
          <p:nvPr>
            <p:ph type="sldNum" sz="quarter" idx="5"/>
          </p:nvPr>
        </p:nvSpPr>
        <p:spPr/>
        <p:txBody>
          <a:bodyPr/>
          <a:lstStyle/>
          <a:p>
            <a:pPr>
              <a:defRPr/>
            </a:pPr>
            <a:fld id="{E84EA9B8-C164-A54A-A3B5-1C1D6329AEA5}" type="slidenum">
              <a:rPr lang="en-US" smtClean="0"/>
              <a:pPr>
                <a:defRPr/>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130425"/>
            <a:ext cx="7762875" cy="1470025"/>
          </a:xfrm>
        </p:spPr>
        <p:txBody>
          <a:bodyPr/>
          <a:lstStyle>
            <a:lvl1pPr>
              <a:defRPr sz="4400" b="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69267"/>
            <a:ext cx="3597275" cy="1325033"/>
          </a:xfrm>
        </p:spPr>
        <p:txBody>
          <a:bodyPr anchor="b" anchorCtr="0">
            <a:noAutofit/>
          </a:bodyPr>
          <a:lstStyle>
            <a:lvl1pPr marL="0" indent="0" algn="l">
              <a:spcBef>
                <a:spcPts val="0"/>
              </a:spcBef>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06FCC22-31A9-5F4D-8313-F772C1EE39BB}" type="datetime1">
              <a:rPr lang="en-US" smtClean="0"/>
              <a:pPr/>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710A0-C33E-CC45-8305-B897475A1CD7}" type="slidenum">
              <a:rPr lang="en-US" smtClean="0"/>
              <a:pPr/>
              <a:t>‹#›</a:t>
            </a:fld>
            <a:endParaRPr lang="en-US"/>
          </a:p>
        </p:txBody>
      </p:sp>
      <p:pic>
        <p:nvPicPr>
          <p:cNvPr id="7" name="Picture 6" descr="DOE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04467" y="5832094"/>
            <a:ext cx="1572768" cy="524256"/>
          </a:xfrm>
          <a:prstGeom prst="rect">
            <a:avLst/>
          </a:prstGeom>
        </p:spPr>
      </p:pic>
      <p:pic>
        <p:nvPicPr>
          <p:cNvPr id="8" name="Picture 7" descr="Lab_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2400" y="5667502"/>
            <a:ext cx="908304" cy="688848"/>
          </a:xfrm>
          <a:prstGeom prst="rect">
            <a:avLst/>
          </a:prstGeom>
        </p:spPr>
      </p:pic>
      <p:pic>
        <p:nvPicPr>
          <p:cNvPr id="9" name="Picture 8" descr="ESnet_Logo_Header.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4333" y="651933"/>
            <a:ext cx="3288792" cy="960120"/>
          </a:xfrm>
          <a:prstGeom prst="rect">
            <a:avLst/>
          </a:prstGeom>
        </p:spPr>
      </p:pic>
      <p:sp>
        <p:nvSpPr>
          <p:cNvPr id="11" name="Text Placeholder 10"/>
          <p:cNvSpPr>
            <a:spLocks noGrp="1"/>
          </p:cNvSpPr>
          <p:nvPr>
            <p:ph type="body" sz="quarter" idx="13"/>
          </p:nvPr>
        </p:nvSpPr>
        <p:spPr>
          <a:xfrm>
            <a:off x="5116513" y="3868738"/>
            <a:ext cx="3570287" cy="1325562"/>
          </a:xfrm>
        </p:spPr>
        <p:txBody>
          <a:bodyPr anchor="b" anchorCtr="0">
            <a:noAutofit/>
          </a:bodyPr>
          <a:lstStyle>
            <a:lvl1pPr marL="0" indent="0">
              <a:buNone/>
              <a:defRPr sz="1400"/>
            </a:lvl1pPr>
            <a:lvl2pPr marL="230188" indent="0">
              <a:buNone/>
              <a:defRPr sz="1400"/>
            </a:lvl2pPr>
            <a:lvl3pPr marL="458787" indent="0">
              <a:buNone/>
              <a:defRPr sz="1400"/>
            </a:lvl3pPr>
            <a:lvl4pPr marL="684212" indent="0">
              <a:buNone/>
              <a:defRPr sz="1400"/>
            </a:lvl4pPr>
            <a:lvl5pPr marL="912812" indent="0">
              <a:buNone/>
              <a:defRPr sz="1400"/>
            </a:lvl5pPr>
          </a:lstStyle>
          <a:p>
            <a:pPr lvl="0"/>
            <a:r>
              <a:rPr lang="en-US" dirty="0" smtClean="0"/>
              <a:t>Click to edit Master text styles</a:t>
            </a:r>
          </a:p>
        </p:txBody>
      </p:sp>
    </p:spTree>
    <p:extLst>
      <p:ext uri="{BB962C8B-B14F-4D97-AF65-F5344CB8AC3E}">
        <p14:creationId xmlns:p14="http://schemas.microsoft.com/office/powerpoint/2010/main" val="195586066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E0BEA20-4296-1F41-B5C0-947026B7619C}" type="datetime1">
              <a:rPr lang="en-US" smtClean="0"/>
              <a:pPr/>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16188782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897313"/>
            <a:ext cx="7772400" cy="1362075"/>
          </a:xfrm>
        </p:spPr>
        <p:txBody>
          <a:bodyPr anchor="t"/>
          <a:lstStyle>
            <a:lvl1pPr algn="l">
              <a:defRPr sz="44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914400" y="2124076"/>
            <a:ext cx="7772400" cy="1500187"/>
          </a:xfrm>
        </p:spPr>
        <p:txBody>
          <a:bodyPr tIns="45720" bIns="182880" anchor="b">
            <a:no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1ACAC24-F311-C548-8BA4-8A2499F6EF02}" type="datetime1">
              <a:rPr lang="en-US" smtClean="0"/>
              <a:pPr/>
              <a:t>4/3/15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7710A0-C33E-CC45-8305-B897475A1CD7}" type="slidenum">
              <a:rPr lang="en-US" smtClean="0"/>
              <a:pPr/>
              <a:t>‹#›</a:t>
            </a:fld>
            <a:endParaRPr lang="en-US"/>
          </a:p>
        </p:txBody>
      </p:sp>
      <p:pic>
        <p:nvPicPr>
          <p:cNvPr id="7" name="Picture 6" descr="ESnet_Logo_Footer.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76744" y="6116410"/>
            <a:ext cx="1210056" cy="362712"/>
          </a:xfrm>
          <a:prstGeom prst="rect">
            <a:avLst/>
          </a:prstGeom>
        </p:spPr>
      </p:pic>
      <p:sp>
        <p:nvSpPr>
          <p:cNvPr id="8" name="Rectangle 7"/>
          <p:cNvSpPr/>
          <p:nvPr userDrawn="1"/>
        </p:nvSpPr>
        <p:spPr>
          <a:xfrm>
            <a:off x="0" y="0"/>
            <a:ext cx="137160" cy="68484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ndParaRPr>
          </a:p>
        </p:txBody>
      </p:sp>
    </p:spTree>
    <p:extLst>
      <p:ext uri="{BB962C8B-B14F-4D97-AF65-F5344CB8AC3E}">
        <p14:creationId xmlns:p14="http://schemas.microsoft.com/office/powerpoint/2010/main" val="304917724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348163"/>
          </a:xfrm>
        </p:spPr>
        <p:txBody>
          <a:bodyPr/>
          <a:lstStyle>
            <a:lvl1pPr marL="228600" indent="-228600">
              <a:defRPr sz="2000"/>
            </a:lvl1pPr>
            <a:lvl2pPr marL="457200" indent="-228600">
              <a:buClr>
                <a:schemeClr val="tx1"/>
              </a:buClr>
              <a:defRPr sz="1800"/>
            </a:lvl2pPr>
            <a:lvl3pPr marL="685800" indent="-228600">
              <a:buClr>
                <a:schemeClr val="tx1"/>
              </a:buClr>
              <a:defRPr sz="1600"/>
            </a:lvl3pPr>
            <a:lvl4pPr marL="914400" indent="-228600">
              <a:buClr>
                <a:schemeClr val="tx1"/>
              </a:buClr>
              <a:defRPr sz="1200"/>
            </a:lvl4pPr>
            <a:lvl5pPr marL="1143000" indent="-228600">
              <a:buClr>
                <a:schemeClr val="tx1"/>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348163"/>
          </a:xfrm>
        </p:spPr>
        <p:txBody>
          <a:bodyPr/>
          <a:lstStyle>
            <a:lvl1pPr marL="228600" indent="-228600">
              <a:defRPr sz="2000"/>
            </a:lvl1pPr>
            <a:lvl2pPr marL="457200" indent="-228600">
              <a:buClr>
                <a:schemeClr val="tx1"/>
              </a:buClr>
              <a:defRPr sz="1800"/>
            </a:lvl2pPr>
            <a:lvl3pPr marL="685800" indent="-228600">
              <a:buClr>
                <a:schemeClr val="tx1"/>
              </a:buClr>
              <a:defRPr sz="1600"/>
            </a:lvl3pPr>
            <a:lvl4pPr marL="914400" indent="-228600">
              <a:buClr>
                <a:schemeClr val="tx1"/>
              </a:buClr>
              <a:defRPr sz="1200"/>
            </a:lvl4pPr>
            <a:lvl5pPr marL="1143000" indent="-228600">
              <a:buClr>
                <a:schemeClr val="tx1"/>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8F92CCB-F61C-654B-AF4D-73C61C68761F}" type="datetime1">
              <a:rPr lang="en-US" smtClean="0"/>
              <a:pPr/>
              <a:t>4/3/15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319866980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73488"/>
          </a:xfrm>
        </p:spPr>
        <p:txBody>
          <a:bodyPr/>
          <a:lstStyle>
            <a:lvl1pPr>
              <a:defRPr sz="2000"/>
            </a:lvl1pPr>
            <a:lvl2pPr marL="457200" indent="-228600">
              <a:defRPr sz="1800"/>
            </a:lvl2pPr>
            <a:lvl3pPr marL="685800" indent="-228600">
              <a:defRPr sz="16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73488"/>
          </a:xfrm>
        </p:spPr>
        <p:txBody>
          <a:bodyPr/>
          <a:lstStyle>
            <a:lvl1pPr>
              <a:defRPr sz="2000"/>
            </a:lvl1pPr>
            <a:lvl2pPr marL="457200" indent="-228600">
              <a:defRPr sz="1800"/>
            </a:lvl2pPr>
            <a:lvl3pPr marL="685800" indent="-228600">
              <a:defRPr sz="16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FBE3FF4A-E192-594D-85D2-961A895021F6}" type="datetime1">
              <a:rPr lang="en-US" smtClean="0"/>
              <a:pPr/>
              <a:t>4/3/15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361381624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3101F21-67A6-0545-9EC8-D77229149F1E}" type="datetime1">
              <a:rPr lang="en-US" smtClean="0"/>
              <a:pPr/>
              <a:t>4/3/15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438972043"/>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AB53A-4226-394C-9866-06ECB09BE5AD}" type="datetime1">
              <a:rPr lang="en-US" smtClean="0"/>
              <a:pPr/>
              <a:t>4/3/15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7710A0-C33E-CC45-8305-B897475A1CD7}" type="slidenum">
              <a:rPr lang="en-US" smtClean="0"/>
              <a:pPr/>
              <a:t>‹#›</a:t>
            </a:fld>
            <a:endParaRPr lang="en-US"/>
          </a:p>
        </p:txBody>
      </p:sp>
    </p:spTree>
    <p:extLst>
      <p:ext uri="{BB962C8B-B14F-4D97-AF65-F5344CB8AC3E}">
        <p14:creationId xmlns:p14="http://schemas.microsoft.com/office/powerpoint/2010/main" val="181263399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34448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30274" y="6483355"/>
            <a:ext cx="1685925" cy="365125"/>
          </a:xfrm>
          <a:prstGeom prst="rect">
            <a:avLst/>
          </a:prstGeom>
        </p:spPr>
        <p:txBody>
          <a:bodyPr vert="horz" lIns="91440" tIns="45720" rIns="91440" bIns="45720" rtlCol="0" anchor="ctr"/>
          <a:lstStyle>
            <a:lvl1pPr algn="l">
              <a:defRPr sz="900">
                <a:solidFill>
                  <a:schemeClr val="tx1">
                    <a:lumMod val="50000"/>
                  </a:schemeClr>
                </a:solidFill>
                <a:latin typeface="Calibri"/>
                <a:cs typeface="Calibri"/>
              </a:defRPr>
            </a:lvl1pPr>
          </a:lstStyle>
          <a:p>
            <a:fld id="{FCE69097-F061-2345-96E4-2074114512F2}" type="datetime1">
              <a:rPr lang="en-US" smtClean="0"/>
              <a:pPr/>
              <a:t>4/3/15</a:t>
            </a:fld>
            <a:endParaRPr lang="en-US" dirty="0"/>
          </a:p>
        </p:txBody>
      </p:sp>
      <p:sp>
        <p:nvSpPr>
          <p:cNvPr id="5" name="Footer Placeholder 4"/>
          <p:cNvSpPr>
            <a:spLocks noGrp="1"/>
          </p:cNvSpPr>
          <p:nvPr>
            <p:ph type="ftr" sz="quarter" idx="3"/>
          </p:nvPr>
        </p:nvSpPr>
        <p:spPr>
          <a:xfrm>
            <a:off x="4572000" y="6483355"/>
            <a:ext cx="4114800" cy="365125"/>
          </a:xfrm>
          <a:prstGeom prst="rect">
            <a:avLst/>
          </a:prstGeom>
        </p:spPr>
        <p:txBody>
          <a:bodyPr vert="horz" lIns="91440" tIns="45720" rIns="91440" bIns="45720" rtlCol="0" anchor="ctr"/>
          <a:lstStyle>
            <a:lvl1pPr algn="r">
              <a:defRPr sz="900">
                <a:solidFill>
                  <a:schemeClr val="tx1">
                    <a:lumMod val="50000"/>
                  </a:schemeClr>
                </a:solidFill>
                <a:latin typeface="Calibri"/>
                <a:cs typeface="Calibri"/>
              </a:defRPr>
            </a:lvl1pPr>
          </a:lstStyle>
          <a:p>
            <a:endParaRPr lang="en-US" dirty="0"/>
          </a:p>
        </p:txBody>
      </p:sp>
      <p:sp>
        <p:nvSpPr>
          <p:cNvPr id="6" name="Slide Number Placeholder 5"/>
          <p:cNvSpPr>
            <a:spLocks noGrp="1"/>
          </p:cNvSpPr>
          <p:nvPr>
            <p:ph type="sldNum" sz="quarter" idx="4"/>
          </p:nvPr>
        </p:nvSpPr>
        <p:spPr>
          <a:xfrm>
            <a:off x="457200" y="6483355"/>
            <a:ext cx="447675" cy="365125"/>
          </a:xfrm>
          <a:prstGeom prst="rect">
            <a:avLst/>
          </a:prstGeom>
        </p:spPr>
        <p:txBody>
          <a:bodyPr vert="horz" lIns="91440" tIns="45720" rIns="91440" bIns="45720" rtlCol="0" anchor="ctr"/>
          <a:lstStyle>
            <a:lvl1pPr algn="l">
              <a:defRPr sz="900">
                <a:solidFill>
                  <a:schemeClr val="tx1">
                    <a:lumMod val="50000"/>
                  </a:schemeClr>
                </a:solidFill>
                <a:latin typeface="Calibri"/>
                <a:cs typeface="Calibri"/>
              </a:defRPr>
            </a:lvl1pPr>
          </a:lstStyle>
          <a:p>
            <a:fld id="{487710A0-C33E-CC45-8305-B897475A1CD7}" type="slidenum">
              <a:rPr lang="en-US" smtClean="0"/>
              <a:pPr/>
              <a:t>‹#›</a:t>
            </a:fld>
            <a:endParaRPr lang="en-US" dirty="0"/>
          </a:p>
        </p:txBody>
      </p:sp>
      <p:pic>
        <p:nvPicPr>
          <p:cNvPr id="7" name="Picture 6" descr="ESnet_Logo_Footer.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476744" y="6116410"/>
            <a:ext cx="1210056" cy="362712"/>
          </a:xfrm>
          <a:prstGeom prst="rect">
            <a:avLst/>
          </a:prstGeom>
        </p:spPr>
      </p:pic>
      <p:sp>
        <p:nvSpPr>
          <p:cNvPr id="8" name="Rectangle 7"/>
          <p:cNvSpPr/>
          <p:nvPr userDrawn="1"/>
        </p:nvSpPr>
        <p:spPr>
          <a:xfrm>
            <a:off x="0" y="0"/>
            <a:ext cx="137160" cy="68484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accent1"/>
              </a:solidFill>
            </a:endParaRPr>
          </a:p>
        </p:txBody>
      </p:sp>
    </p:spTree>
    <p:extLst>
      <p:ext uri="{BB962C8B-B14F-4D97-AF65-F5344CB8AC3E}">
        <p14:creationId xmlns:p14="http://schemas.microsoft.com/office/powerpoint/2010/main" val="2463886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xmlns:p14="http://schemas.microsoft.com/office/powerpoint/2010/main" id="1" dur="indefinite" restart="never" nodeType="tmRoot"/>
      </p:par>
    </p:tnLst>
  </p:timing>
  <p:hf hdr="0"/>
  <p:txStyles>
    <p:titleStyle>
      <a:lvl1pPr algn="l" defTabSz="457200" rtl="0" eaLnBrk="1" latinLnBrk="0" hangingPunct="1">
        <a:spcBef>
          <a:spcPct val="0"/>
        </a:spcBef>
        <a:buNone/>
        <a:defRPr sz="3200" b="1" kern="1200">
          <a:solidFill>
            <a:schemeClr val="tx1"/>
          </a:solidFill>
          <a:latin typeface="+mj-lt"/>
          <a:ea typeface="+mj-ea"/>
          <a:cs typeface="+mj-cs"/>
        </a:defRPr>
      </a:lvl1pPr>
    </p:titleStyle>
    <p:body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lumMod val="50000"/>
          </a:schemeClr>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lumMod val="50000"/>
          </a:schemeClr>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lumMod val="50000"/>
          </a:schemeClr>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lumMod val="50000"/>
          </a:schemeClr>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mailto:engage@es.net" TargetMode="External"/><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mailto:engage@es.ne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mailto:engage@es.ne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mailto:engage@es.ne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g"/><Relationship Id="rId7" Type="http://schemas.openxmlformats.org/officeDocument/2006/relationships/image" Target="../media/image17.jpeg"/><Relationship Id="rId8" Type="http://schemas.openxmlformats.org/officeDocument/2006/relationships/image" Target="../media/image18.png"/><Relationship Id="rId9" Type="http://schemas.openxmlformats.org/officeDocument/2006/relationships/image" Target="../media/image19.jpeg"/><Relationship Id="rId10"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mailto:engage@es.ne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mailto:engage@es.ne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mailto:engage@es.ne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mailto:engage@es.ne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mailto:engage@es.ne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hyperlink" Target="http://stats.es.net/ServicesDirectory/" TargetMode="External"/><Relationship Id="rId4" Type="http://schemas.openxmlformats.org/officeDocument/2006/relationships/image" Target="../media/image41.png"/><Relationship Id="rId5"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hyperlink" Target="http://ps-dashboard.es.net" TargetMode="External"/><Relationship Id="rId4" Type="http://schemas.openxmlformats.org/officeDocument/2006/relationships/image" Target="../media/image42.png"/><Relationship Id="rId5"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mailto:engage@es.ne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mailto:engage@es.ne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4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mailto:engage@es.ne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mailto:engage@es.ne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mailto:engage@es.ne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mailto:engage@es.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g"/><Relationship Id="rId6"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mailto:engage@es.net"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fasterdata.es.net/science-dmz/" TargetMode="External"/><Relationship Id="rId4" Type="http://schemas.openxmlformats.org/officeDocument/2006/relationships/image" Target="../media/image56.gif"/><Relationship Id="rId5" Type="http://schemas.openxmlformats.org/officeDocument/2006/relationships/image" Target="../media/image57.png"/><Relationship Id="rId6" Type="http://schemas.openxmlformats.org/officeDocument/2006/relationships/image" Target="../media/image44.png"/><Relationship Id="rId7"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3" Type="http://schemas.openxmlformats.org/officeDocument/2006/relationships/hyperlink" Target="http://www.es.net/assets/pubs_presos/sc13sciDMZ-final.pdf" TargetMode="External"/><Relationship Id="rId4" Type="http://schemas.openxmlformats.org/officeDocument/2006/relationships/hyperlink" Target="mailto:sympa@lists.lbl.gov" TargetMode="External"/><Relationship Id="rId5" Type="http://schemas.openxmlformats.org/officeDocument/2006/relationships/hyperlink" Target="http://fasterdata.es.net/performance-testing/perfsonar/" TargetMode="External"/><Relationship Id="rId6" Type="http://schemas.openxmlformats.org/officeDocument/2006/relationships/hyperlink" Target="http://www.perfsonar.net" TargetMode="External"/><Relationship Id="rId7"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hyperlink" Target="http://fasterdata.es.net/"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hyperlink" Target="http://fasterdata.es.net/fasterdata-home/requirements-and-expectations/" TargetMode="External"/><Relationship Id="rId4" Type="http://schemas.openxmlformats.org/officeDocument/2006/relationships/hyperlink" Target="mailto:engage@es.net" TargetMode="External"/><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mailto:engage@es.ne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mailto:engage@es.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1666240"/>
            <a:ext cx="7762875" cy="2082800"/>
          </a:xfrm>
        </p:spPr>
        <p:txBody>
          <a:bodyPr/>
          <a:lstStyle/>
          <a:p>
            <a:r>
              <a:rPr lang="en-US" dirty="0" smtClean="0"/>
              <a:t>The Science DMZ: </a:t>
            </a:r>
            <a:br>
              <a:rPr lang="en-US" dirty="0" smtClean="0"/>
            </a:br>
            <a:r>
              <a:rPr lang="en-US" dirty="0" smtClean="0"/>
              <a:t>A Network Design Pattern for Data-Intensive Science</a:t>
            </a:r>
            <a:endParaRPr lang="en-US" dirty="0"/>
          </a:p>
        </p:txBody>
      </p:sp>
      <p:sp>
        <p:nvSpPr>
          <p:cNvPr id="3" name="Subtitle 2"/>
          <p:cNvSpPr>
            <a:spLocks noGrp="1"/>
          </p:cNvSpPr>
          <p:nvPr>
            <p:ph type="subTitle" idx="1"/>
          </p:nvPr>
        </p:nvSpPr>
        <p:spPr>
          <a:xfrm>
            <a:off x="904874" y="4179190"/>
            <a:ext cx="3912903" cy="1325033"/>
          </a:xfrm>
        </p:spPr>
        <p:txBody>
          <a:bodyPr>
            <a:noAutofit/>
          </a:bodyPr>
          <a:lstStyle/>
          <a:p>
            <a:pPr>
              <a:spcBef>
                <a:spcPts val="300"/>
              </a:spcBef>
              <a:spcAft>
                <a:spcPts val="300"/>
              </a:spcAft>
            </a:pPr>
            <a:r>
              <a:rPr lang="en-US" sz="1800" b="1" dirty="0" smtClean="0">
                <a:latin typeface="Arial Narrow" charset="0"/>
              </a:rPr>
              <a:t>Jason </a:t>
            </a:r>
            <a:r>
              <a:rPr lang="en-US" sz="1800" b="1" dirty="0">
                <a:latin typeface="Arial Narrow" charset="0"/>
              </a:rPr>
              <a:t>Zurawski – </a:t>
            </a:r>
            <a:r>
              <a:rPr lang="en-US" sz="1800" b="1" dirty="0">
                <a:latin typeface="Arial Narrow" charset="0"/>
                <a:hlinkClick r:id="rId2"/>
              </a:rPr>
              <a:t>zurawski@</a:t>
            </a:r>
            <a:r>
              <a:rPr lang="en-US" sz="1800" b="1" dirty="0" smtClean="0">
                <a:latin typeface="Arial Narrow" charset="0"/>
                <a:hlinkClick r:id="rId2"/>
              </a:rPr>
              <a:t>es.net</a:t>
            </a:r>
            <a:r>
              <a:rPr lang="en-US" sz="1800" b="1" dirty="0" smtClean="0">
                <a:latin typeface="Arial Narrow" charset="0"/>
              </a:rPr>
              <a:t> </a:t>
            </a:r>
            <a:endParaRPr lang="en-US" sz="1800" b="1" dirty="0">
              <a:latin typeface="Arial Narrow" charset="0"/>
            </a:endParaRPr>
          </a:p>
          <a:p>
            <a:pPr>
              <a:spcBef>
                <a:spcPts val="300"/>
              </a:spcBef>
              <a:spcAft>
                <a:spcPts val="300"/>
              </a:spcAft>
            </a:pPr>
            <a:r>
              <a:rPr lang="en-US" sz="1800" dirty="0" smtClean="0">
                <a:latin typeface="Arial Narrow" charset="0"/>
              </a:rPr>
              <a:t>Science Engagement Engineer, ESnet</a:t>
            </a:r>
          </a:p>
          <a:p>
            <a:pPr>
              <a:spcBef>
                <a:spcPts val="300"/>
              </a:spcBef>
              <a:spcAft>
                <a:spcPts val="300"/>
              </a:spcAft>
            </a:pPr>
            <a:r>
              <a:rPr lang="en-US" sz="1800" dirty="0" smtClean="0">
                <a:latin typeface="Arial Narrow" charset="0"/>
              </a:rPr>
              <a:t>Lawrence </a:t>
            </a:r>
            <a:r>
              <a:rPr lang="en-US" sz="1800" dirty="0">
                <a:latin typeface="Arial Narrow" charset="0"/>
              </a:rPr>
              <a:t>Berkeley National Laboratory</a:t>
            </a:r>
          </a:p>
        </p:txBody>
      </p:sp>
      <p:sp>
        <p:nvSpPr>
          <p:cNvPr id="6" name="Text Placeholder 5"/>
          <p:cNvSpPr>
            <a:spLocks noGrp="1"/>
          </p:cNvSpPr>
          <p:nvPr>
            <p:ph type="body" sz="quarter" idx="13"/>
          </p:nvPr>
        </p:nvSpPr>
        <p:spPr>
          <a:xfrm>
            <a:off x="5106987" y="4178661"/>
            <a:ext cx="3570287" cy="1325562"/>
          </a:xfrm>
        </p:spPr>
        <p:txBody>
          <a:bodyPr/>
          <a:lstStyle/>
          <a:p>
            <a:pPr>
              <a:spcBef>
                <a:spcPct val="20000"/>
              </a:spcBef>
            </a:pPr>
            <a:r>
              <a:rPr lang="en-US" dirty="0" err="1">
                <a:solidFill>
                  <a:schemeClr val="accent5"/>
                </a:solidFill>
              </a:rPr>
              <a:t>ENhancing</a:t>
            </a:r>
            <a:r>
              <a:rPr lang="en-US" dirty="0">
                <a:solidFill>
                  <a:schemeClr val="accent5"/>
                </a:solidFill>
              </a:rPr>
              <a:t> </a:t>
            </a:r>
            <a:r>
              <a:rPr lang="en-US" dirty="0" err="1">
                <a:solidFill>
                  <a:schemeClr val="accent5"/>
                </a:solidFill>
              </a:rPr>
              <a:t>CyberInfrastructure</a:t>
            </a:r>
            <a:r>
              <a:rPr lang="en-US" dirty="0">
                <a:solidFill>
                  <a:schemeClr val="accent5"/>
                </a:solidFill>
              </a:rPr>
              <a:t> by Training and Engagement (ENCITE) Webinar</a:t>
            </a:r>
          </a:p>
          <a:p>
            <a:pPr>
              <a:spcBef>
                <a:spcPct val="20000"/>
              </a:spcBef>
            </a:pPr>
            <a:r>
              <a:rPr lang="en-US" dirty="0">
                <a:solidFill>
                  <a:schemeClr val="accent5"/>
                </a:solidFill>
              </a:rPr>
              <a:t>April 3</a:t>
            </a:r>
            <a:r>
              <a:rPr lang="en-US" baseline="30000" dirty="0">
                <a:solidFill>
                  <a:schemeClr val="accent5"/>
                </a:solidFill>
              </a:rPr>
              <a:t>rd</a:t>
            </a:r>
            <a:r>
              <a:rPr lang="en-US" dirty="0">
                <a:solidFill>
                  <a:schemeClr val="accent5"/>
                </a:solidFill>
              </a:rPr>
              <a:t> 2015</a:t>
            </a:r>
          </a:p>
        </p:txBody>
      </p:sp>
      <p:cxnSp>
        <p:nvCxnSpPr>
          <p:cNvPr id="5" name="Straight Connector 4"/>
          <p:cNvCxnSpPr/>
          <p:nvPr/>
        </p:nvCxnSpPr>
        <p:spPr>
          <a:xfrm>
            <a:off x="4817777" y="418843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Picture 6" descr="net_n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461" y="6576830"/>
            <a:ext cx="1351105" cy="198162"/>
          </a:xfrm>
          <a:prstGeom prst="rect">
            <a:avLst/>
          </a:prstGeom>
        </p:spPr>
      </p:pic>
      <p:pic>
        <p:nvPicPr>
          <p:cNvPr id="8" name="Picture 7" descr="kanr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28" y="6500180"/>
            <a:ext cx="964253" cy="274812"/>
          </a:xfrm>
          <a:prstGeom prst="rect">
            <a:avLst/>
          </a:prstGeom>
        </p:spPr>
      </p:pic>
      <p:pic>
        <p:nvPicPr>
          <p:cNvPr id="9" name="Picture 8" descr="MOREnet_logo_we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656" y="6499767"/>
            <a:ext cx="865505" cy="258360"/>
          </a:xfrm>
          <a:prstGeom prst="rect">
            <a:avLst/>
          </a:prstGeom>
        </p:spPr>
      </p:pic>
      <p:pic>
        <p:nvPicPr>
          <p:cNvPr id="10" name="Picture 9" descr="sdbor_tin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114" y="6368248"/>
            <a:ext cx="620457" cy="406744"/>
          </a:xfrm>
          <a:prstGeom prst="rect">
            <a:avLst/>
          </a:prstGeom>
        </p:spPr>
      </p:pic>
      <p:pic>
        <p:nvPicPr>
          <p:cNvPr id="11" name="Picture 10" descr="nsf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8" y="6436602"/>
            <a:ext cx="418976" cy="421398"/>
          </a:xfrm>
          <a:prstGeom prst="rect">
            <a:avLst/>
          </a:prstGeom>
        </p:spPr>
      </p:pic>
      <p:pic>
        <p:nvPicPr>
          <p:cNvPr id="12" name="Picture 11" descr="gp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392" y="6500180"/>
            <a:ext cx="648016" cy="316473"/>
          </a:xfrm>
          <a:prstGeom prst="rect">
            <a:avLst/>
          </a:prstGeom>
        </p:spPr>
      </p:pic>
      <p:pic>
        <p:nvPicPr>
          <p:cNvPr id="13" name="Picture 12" desc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7123" y="6474910"/>
            <a:ext cx="906722" cy="317790"/>
          </a:xfrm>
          <a:prstGeom prst="rect">
            <a:avLst/>
          </a:prstGeom>
        </p:spPr>
      </p:pic>
    </p:spTree>
    <p:extLst>
      <p:ext uri="{BB962C8B-B14F-4D97-AF65-F5344CB8AC3E}">
        <p14:creationId xmlns:p14="http://schemas.microsoft.com/office/powerpoint/2010/main" val="22083549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96875" y="11113"/>
            <a:ext cx="7285038" cy="1143000"/>
          </a:xfrm>
        </p:spPr>
        <p:txBody>
          <a:bodyPr/>
          <a:lstStyle/>
          <a:p>
            <a:r>
              <a:rPr lang="en-US">
                <a:latin typeface="Arial Narrow" charset="0"/>
              </a:rPr>
              <a:t>A small amount of packet loss makes a huge difference in TCP performance</a:t>
            </a:r>
          </a:p>
        </p:txBody>
      </p:sp>
      <p:sp>
        <p:nvSpPr>
          <p:cNvPr id="23554" name="Content Placeholder 2"/>
          <p:cNvSpPr>
            <a:spLocks noGrp="1"/>
          </p:cNvSpPr>
          <p:nvPr>
            <p:ph idx="1"/>
          </p:nvPr>
        </p:nvSpPr>
        <p:spPr/>
        <p:txBody>
          <a:bodyPr/>
          <a:lstStyle/>
          <a:p>
            <a:endParaRPr lang="en-US">
              <a:latin typeface="Arial Narrow" charset="0"/>
            </a:endParaRPr>
          </a:p>
        </p:txBody>
      </p:sp>
      <p:pic>
        <p:nvPicPr>
          <p:cNvPr id="2355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163" y="1362075"/>
            <a:ext cx="8767762"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2171700" y="3455988"/>
            <a:ext cx="838200" cy="466725"/>
          </a:xfrm>
          <a:prstGeom prst="wedgeRoundRectCallout">
            <a:avLst>
              <a:gd name="adj1" fmla="val -143822"/>
              <a:gd name="adj2" fmla="val -40114"/>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Metro Area</a:t>
            </a:r>
          </a:p>
        </p:txBody>
      </p:sp>
      <p:sp>
        <p:nvSpPr>
          <p:cNvPr id="8" name="Rounded Rectangular Callout 7"/>
          <p:cNvSpPr/>
          <p:nvPr/>
        </p:nvSpPr>
        <p:spPr>
          <a:xfrm>
            <a:off x="2430463" y="2506663"/>
            <a:ext cx="836612" cy="633412"/>
          </a:xfrm>
          <a:prstGeom prst="wedgeRoundRectCallout">
            <a:avLst>
              <a:gd name="adj1" fmla="val -227975"/>
              <a:gd name="adj2" fmla="val -85359"/>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Local</a:t>
            </a:r>
          </a:p>
          <a:p>
            <a:pPr algn="ctr" defTabSz="914400" eaLnBrk="0" hangingPunct="0">
              <a:defRPr/>
            </a:pPr>
            <a:r>
              <a:rPr lang="en-US" sz="1200" dirty="0">
                <a:solidFill>
                  <a:srgbClr val="000000"/>
                </a:solidFill>
                <a:ea typeface="+mn-ea"/>
                <a:cs typeface="Arial" charset="0"/>
              </a:rPr>
              <a:t>(LAN)</a:t>
            </a:r>
          </a:p>
        </p:txBody>
      </p:sp>
      <p:sp>
        <p:nvSpPr>
          <p:cNvPr id="9" name="Rounded Rectangular Callout 8"/>
          <p:cNvSpPr/>
          <p:nvPr/>
        </p:nvSpPr>
        <p:spPr>
          <a:xfrm>
            <a:off x="3392488" y="3467100"/>
            <a:ext cx="836612" cy="465138"/>
          </a:xfrm>
          <a:prstGeom prst="wedgeRoundRectCallout">
            <a:avLst>
              <a:gd name="adj1" fmla="val -204254"/>
              <a:gd name="adj2" fmla="val 221554"/>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Regional</a:t>
            </a:r>
          </a:p>
        </p:txBody>
      </p:sp>
      <p:sp>
        <p:nvSpPr>
          <p:cNvPr id="10" name="Rounded Rectangular Callout 9"/>
          <p:cNvSpPr/>
          <p:nvPr/>
        </p:nvSpPr>
        <p:spPr>
          <a:xfrm>
            <a:off x="5043488" y="3790950"/>
            <a:ext cx="928687" cy="465138"/>
          </a:xfrm>
          <a:prstGeom prst="wedgeRoundRectCallout">
            <a:avLst>
              <a:gd name="adj1" fmla="val 162253"/>
              <a:gd name="adj2" fmla="val 205386"/>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Continental</a:t>
            </a:r>
          </a:p>
        </p:txBody>
      </p:sp>
      <p:sp>
        <p:nvSpPr>
          <p:cNvPr id="11" name="Rounded Rectangular Callout 10"/>
          <p:cNvSpPr/>
          <p:nvPr/>
        </p:nvSpPr>
        <p:spPr>
          <a:xfrm>
            <a:off x="6818313" y="3117850"/>
            <a:ext cx="1281112" cy="465138"/>
          </a:xfrm>
          <a:prstGeom prst="wedgeRoundRectCallout">
            <a:avLst>
              <a:gd name="adj1" fmla="val 105870"/>
              <a:gd name="adj2" fmla="val 348839"/>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International</a:t>
            </a:r>
          </a:p>
        </p:txBody>
      </p:sp>
      <p:sp>
        <p:nvSpPr>
          <p:cNvPr id="12" name="Rectangle 11"/>
          <p:cNvSpPr/>
          <p:nvPr/>
        </p:nvSpPr>
        <p:spPr>
          <a:xfrm>
            <a:off x="457200" y="5872163"/>
            <a:ext cx="8350250" cy="43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9" name="Straight Connector 18"/>
          <p:cNvCxnSpPr/>
          <p:nvPr/>
        </p:nvCxnSpPr>
        <p:spPr>
          <a:xfrm>
            <a:off x="7526338" y="6189663"/>
            <a:ext cx="1281112" cy="0"/>
          </a:xfrm>
          <a:prstGeom prst="line">
            <a:avLst/>
          </a:prstGeom>
          <a:ln w="76200">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183188" y="6196013"/>
            <a:ext cx="1281112" cy="0"/>
          </a:xfrm>
          <a:prstGeom prst="line">
            <a:avLst/>
          </a:prstGeom>
          <a:ln w="76200">
            <a:solidFill>
              <a:srgbClr val="9FC244"/>
            </a:solidFill>
            <a:prstDash val="sys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757488" y="6189663"/>
            <a:ext cx="128111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57200" y="6188075"/>
            <a:ext cx="1281113" cy="0"/>
          </a:xfrm>
          <a:prstGeom prst="line">
            <a:avLst/>
          </a:prstGeom>
          <a:ln w="762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23567" name="TextBox 23"/>
          <p:cNvSpPr txBox="1">
            <a:spLocks noChangeArrowheads="1"/>
          </p:cNvSpPr>
          <p:nvPr/>
        </p:nvSpPr>
        <p:spPr bwMode="auto">
          <a:xfrm>
            <a:off x="361950" y="5881688"/>
            <a:ext cx="1778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(TCP Reno)</a:t>
            </a:r>
          </a:p>
        </p:txBody>
      </p:sp>
      <p:sp>
        <p:nvSpPr>
          <p:cNvPr id="23568" name="TextBox 24"/>
          <p:cNvSpPr txBox="1">
            <a:spLocks noChangeArrowheads="1"/>
          </p:cNvSpPr>
          <p:nvPr/>
        </p:nvSpPr>
        <p:spPr bwMode="auto">
          <a:xfrm>
            <a:off x="2660650" y="5880100"/>
            <a:ext cx="1563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(HTCP)</a:t>
            </a:r>
          </a:p>
        </p:txBody>
      </p:sp>
      <p:sp>
        <p:nvSpPr>
          <p:cNvPr id="23569" name="TextBox 25"/>
          <p:cNvSpPr txBox="1">
            <a:spLocks noChangeArrowheads="1"/>
          </p:cNvSpPr>
          <p:nvPr/>
        </p:nvSpPr>
        <p:spPr bwMode="auto">
          <a:xfrm>
            <a:off x="5081588" y="5880100"/>
            <a:ext cx="198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dirty="0"/>
              <a:t>Theoretical (TCP Reno)</a:t>
            </a:r>
          </a:p>
        </p:txBody>
      </p:sp>
      <p:sp>
        <p:nvSpPr>
          <p:cNvPr id="23570" name="TextBox 26"/>
          <p:cNvSpPr txBox="1">
            <a:spLocks noChangeArrowheads="1"/>
          </p:cNvSpPr>
          <p:nvPr/>
        </p:nvSpPr>
        <p:spPr bwMode="auto">
          <a:xfrm>
            <a:off x="7426325" y="5878513"/>
            <a:ext cx="1731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(no loss)</a:t>
            </a:r>
          </a:p>
        </p:txBody>
      </p:sp>
      <p:sp>
        <p:nvSpPr>
          <p:cNvPr id="23571" name="TextBox 13"/>
          <p:cNvSpPr txBox="1">
            <a:spLocks noChangeArrowheads="1"/>
          </p:cNvSpPr>
          <p:nvPr/>
        </p:nvSpPr>
        <p:spPr bwMode="auto">
          <a:xfrm>
            <a:off x="3448050" y="2514600"/>
            <a:ext cx="3387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800" b="1" dirty="0"/>
              <a:t>With loss, high performance  beyond metro distances is essentially impossible</a:t>
            </a:r>
          </a:p>
        </p:txBody>
      </p:sp>
      <p:sp>
        <p:nvSpPr>
          <p:cNvPr id="2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10</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2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24" name="Picture 23" descr="31f44001cd29ce7ecc28347a8baf064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7518" y="6363368"/>
            <a:ext cx="2378445" cy="494632"/>
          </a:xfrm>
          <a:prstGeom prst="rect">
            <a:avLst/>
          </a:prstGeom>
        </p:spPr>
      </p:pic>
    </p:spTree>
    <p:extLst>
      <p:ext uri="{BB962C8B-B14F-4D97-AF65-F5344CB8AC3E}">
        <p14:creationId xmlns:p14="http://schemas.microsoft.com/office/powerpoint/2010/main" val="28338539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9821"/>
            <a:ext cx="8229600" cy="1143000"/>
          </a:xfrm>
        </p:spPr>
        <p:txBody>
          <a:bodyPr/>
          <a:lstStyle/>
          <a:p>
            <a:r>
              <a:rPr lang="en-US" dirty="0" smtClean="0"/>
              <a:t>Lets Talk Performance …</a:t>
            </a:r>
            <a:endParaRPr lang="en-US" dirty="0"/>
          </a:p>
        </p:txBody>
      </p:sp>
      <p:sp>
        <p:nvSpPr>
          <p:cNvPr id="7" name="Content Placeholder 6"/>
          <p:cNvSpPr>
            <a:spLocks noGrp="1"/>
          </p:cNvSpPr>
          <p:nvPr>
            <p:ph idx="1"/>
          </p:nvPr>
        </p:nvSpPr>
        <p:spPr>
          <a:xfrm>
            <a:off x="457200" y="1125703"/>
            <a:ext cx="4592615" cy="2393293"/>
          </a:xfrm>
        </p:spPr>
        <p:txBody>
          <a:bodyPr>
            <a:normAutofit fontScale="92500" lnSpcReduction="20000"/>
          </a:bodyPr>
          <a:lstStyle/>
          <a:p>
            <a:pPr marL="0" indent="0">
              <a:buNone/>
            </a:pPr>
            <a:r>
              <a:rPr lang="en-US" sz="2200" dirty="0"/>
              <a:t>"In any large system, there is always something broken.</a:t>
            </a:r>
            <a:r>
              <a:rPr lang="en-US" sz="2200" dirty="0" smtClean="0"/>
              <a:t>”</a:t>
            </a:r>
            <a:endParaRPr lang="en-US" sz="2200" dirty="0"/>
          </a:p>
          <a:p>
            <a:pPr marL="0" indent="0">
              <a:buNone/>
            </a:pPr>
            <a:r>
              <a:rPr lang="en-US" sz="2200" dirty="0"/>
              <a:t>	</a:t>
            </a:r>
            <a:r>
              <a:rPr lang="en-US" sz="2200" b="1" i="1" dirty="0"/>
              <a:t>Jon </a:t>
            </a:r>
            <a:r>
              <a:rPr lang="en-US" sz="2200" b="1" i="1" dirty="0" err="1" smtClean="0"/>
              <a:t>Postel</a:t>
            </a:r>
            <a:endParaRPr lang="en-US" sz="2200" b="1" i="1" dirty="0" smtClean="0"/>
          </a:p>
          <a:p>
            <a:pPr marL="0" indent="0">
              <a:buNone/>
            </a:pPr>
            <a:endParaRPr lang="en-US" dirty="0" smtClean="0"/>
          </a:p>
          <a:p>
            <a:pPr marL="0" indent="0">
              <a:buNone/>
            </a:pPr>
            <a:endParaRPr lang="en-US" dirty="0" smtClean="0"/>
          </a:p>
          <a:p>
            <a:r>
              <a:rPr lang="en-US" dirty="0" smtClean="0"/>
              <a:t>Modern networks are occasionally designed to be </a:t>
            </a:r>
            <a:r>
              <a:rPr lang="en-US" i="1" dirty="0" smtClean="0"/>
              <a:t>one-size-fits-most</a:t>
            </a:r>
          </a:p>
        </p:txBody>
      </p:sp>
      <p:sp>
        <p:nvSpPr>
          <p:cNvPr id="10" name="Content Placeholder 6"/>
          <p:cNvSpPr txBox="1">
            <a:spLocks/>
          </p:cNvSpPr>
          <p:nvPr/>
        </p:nvSpPr>
        <p:spPr>
          <a:xfrm>
            <a:off x="457199" y="3356410"/>
            <a:ext cx="8593237" cy="3139577"/>
          </a:xfrm>
          <a:prstGeom prst="rect">
            <a:avLst/>
          </a:prstGeom>
        </p:spPr>
        <p:txBody>
          <a:bodyPr vert="horz" lIns="91440" tIns="45720" rIns="91440" bIns="45720" rtlCol="0">
            <a:normAutofit fontScale="92500" lnSpcReduction="1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a:spcBef>
                <a:spcPts val="880"/>
              </a:spcBef>
              <a:buClr>
                <a:schemeClr val="accent1"/>
              </a:buClr>
              <a:buSzTx/>
              <a:buFont typeface="Arial"/>
              <a:buChar char="•"/>
            </a:pPr>
            <a:r>
              <a:rPr lang="en-US" dirty="0"/>
              <a:t>e.g. if you have ever heard the phrase “converged network”, the design is to facilitate CIA (Confidentiality, Integrity, Availability</a:t>
            </a:r>
            <a:r>
              <a:rPr lang="en-US" dirty="0" smtClean="0"/>
              <a:t>)</a:t>
            </a:r>
          </a:p>
          <a:p>
            <a:pPr lvl="1"/>
            <a:r>
              <a:rPr lang="en-US" dirty="0" smtClean="0"/>
              <a:t>This is not bad for protecting the HVAC system from hackers.</a:t>
            </a:r>
          </a:p>
          <a:p>
            <a:r>
              <a:rPr lang="en-US" dirty="0" smtClean="0"/>
              <a:t>Causes of friction/packet loss:</a:t>
            </a:r>
          </a:p>
          <a:p>
            <a:pPr lvl="1"/>
            <a:r>
              <a:rPr lang="en-US" dirty="0" smtClean="0"/>
              <a:t>Small buffers on the network gear and hosts</a:t>
            </a:r>
          </a:p>
          <a:p>
            <a:pPr lvl="1"/>
            <a:r>
              <a:rPr lang="en-US" dirty="0" smtClean="0"/>
              <a:t>Incorrect application choice</a:t>
            </a:r>
          </a:p>
          <a:p>
            <a:pPr lvl="1"/>
            <a:r>
              <a:rPr lang="en-US" dirty="0" smtClean="0"/>
              <a:t>Packet disruption caused by overzealous security</a:t>
            </a:r>
          </a:p>
          <a:p>
            <a:pPr lvl="1"/>
            <a:r>
              <a:rPr lang="en-US" dirty="0" smtClean="0"/>
              <a:t>Congestion from herds of mice</a:t>
            </a:r>
          </a:p>
          <a:p>
            <a:r>
              <a:rPr lang="en-US" dirty="0" smtClean="0"/>
              <a:t>It all starts with knowing your users, and knowing your network</a:t>
            </a:r>
            <a:endParaRPr lang="en-US" dirty="0"/>
          </a:p>
        </p:txBody>
      </p:sp>
      <p:sp>
        <p:nvSpPr>
          <p:cNvPr id="12"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11</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14"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2" name="Picture 1" descr="IMG_15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815" y="355945"/>
            <a:ext cx="4000621" cy="3000466"/>
          </a:xfrm>
          <a:prstGeom prst="rect">
            <a:avLst/>
          </a:prstGeom>
        </p:spPr>
      </p:pic>
    </p:spTree>
    <p:extLst>
      <p:ext uri="{BB962C8B-B14F-4D97-AF65-F5344CB8AC3E}">
        <p14:creationId xmlns:p14="http://schemas.microsoft.com/office/powerpoint/2010/main" val="23155004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Putting A Solution Together</a:t>
            </a:r>
            <a:endParaRPr lang="en-US" sz="3200" dirty="0"/>
          </a:p>
        </p:txBody>
      </p:sp>
      <p:sp>
        <p:nvSpPr>
          <p:cNvPr id="3" name="Content Placeholder 2"/>
          <p:cNvSpPr>
            <a:spLocks noGrp="1"/>
          </p:cNvSpPr>
          <p:nvPr>
            <p:ph idx="1"/>
          </p:nvPr>
        </p:nvSpPr>
        <p:spPr>
          <a:xfrm>
            <a:off x="457200" y="1324013"/>
            <a:ext cx="4123559" cy="2944155"/>
          </a:xfrm>
        </p:spPr>
        <p:txBody>
          <a:bodyPr>
            <a:normAutofit fontScale="85000" lnSpcReduction="20000"/>
          </a:bodyPr>
          <a:lstStyle/>
          <a:p>
            <a:r>
              <a:rPr lang="en-US" dirty="0" smtClean="0"/>
              <a:t>Effective support for TCP-based data transfer</a:t>
            </a:r>
          </a:p>
          <a:p>
            <a:pPr lvl="1"/>
            <a:r>
              <a:rPr lang="en-US" dirty="0" smtClean="0"/>
              <a:t>Design for correct, consistent, high-performance operation</a:t>
            </a:r>
          </a:p>
          <a:p>
            <a:pPr lvl="1"/>
            <a:r>
              <a:rPr lang="en-US" dirty="0" smtClean="0"/>
              <a:t>Design for ease of troubleshooting</a:t>
            </a:r>
          </a:p>
          <a:p>
            <a:r>
              <a:rPr lang="en-US" dirty="0" smtClean="0"/>
              <a:t>Easy adoption (for all stakeholders) is critical</a:t>
            </a:r>
          </a:p>
          <a:p>
            <a:pPr lvl="1"/>
            <a:r>
              <a:rPr lang="en-US" dirty="0" smtClean="0"/>
              <a:t>Large laboratories and universities have extensive IT deployments</a:t>
            </a:r>
          </a:p>
          <a:p>
            <a:pPr lvl="1"/>
            <a:r>
              <a:rPr lang="en-US" dirty="0"/>
              <a:t>Small universities/facilities have overworked/understaffed IT departments</a:t>
            </a:r>
          </a:p>
          <a:p>
            <a:pPr lvl="1"/>
            <a:endParaRPr lang="en-US" dirty="0" smtClean="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12</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
        <p:nvSpPr>
          <p:cNvPr id="8" name="Content Placeholder 2"/>
          <p:cNvSpPr txBox="1">
            <a:spLocks/>
          </p:cNvSpPr>
          <p:nvPr/>
        </p:nvSpPr>
        <p:spPr>
          <a:xfrm>
            <a:off x="457200" y="4181840"/>
            <a:ext cx="8229600" cy="2308298"/>
          </a:xfrm>
          <a:prstGeom prst="rect">
            <a:avLst/>
          </a:prstGeom>
        </p:spPr>
        <p:txBody>
          <a:bodyPr vert="horz" lIns="91440" tIns="45720" rIns="91440" bIns="45720" rtlCol="0">
            <a:normAutofit fontScale="85000" lnSpcReduction="2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Drastic change is prohibitively difficult</a:t>
            </a:r>
          </a:p>
          <a:p>
            <a:r>
              <a:rPr lang="en-US" dirty="0" err="1" smtClean="0"/>
              <a:t>Cybersecurity</a:t>
            </a:r>
            <a:r>
              <a:rPr lang="en-US" dirty="0" smtClean="0"/>
              <a:t> – </a:t>
            </a:r>
            <a:r>
              <a:rPr lang="en-US" b="1" i="1" dirty="0" smtClean="0">
                <a:solidFill>
                  <a:srgbClr val="FF6600"/>
                </a:solidFill>
              </a:rPr>
              <a:t>defensible without compromising performance</a:t>
            </a:r>
          </a:p>
          <a:p>
            <a:r>
              <a:rPr lang="en-US" dirty="0" smtClean="0"/>
              <a:t>Borrow ideas from traditional network security</a:t>
            </a:r>
          </a:p>
          <a:p>
            <a:pPr lvl="1"/>
            <a:r>
              <a:rPr lang="en-US" dirty="0" smtClean="0"/>
              <a:t>Traditional DMZ</a:t>
            </a:r>
          </a:p>
          <a:p>
            <a:pPr lvl="2"/>
            <a:r>
              <a:rPr lang="en-US" dirty="0" smtClean="0"/>
              <a:t>Separate enclave at network perimeter (“Demilitarized Zone”)</a:t>
            </a:r>
          </a:p>
          <a:p>
            <a:pPr lvl="2"/>
            <a:r>
              <a:rPr lang="en-US" dirty="0" smtClean="0"/>
              <a:t>Specific location for external-facing services</a:t>
            </a:r>
          </a:p>
          <a:p>
            <a:pPr lvl="2"/>
            <a:r>
              <a:rPr lang="en-US" dirty="0" smtClean="0"/>
              <a:t>Clean separation from internal network</a:t>
            </a:r>
          </a:p>
          <a:p>
            <a:pPr lvl="1"/>
            <a:r>
              <a:rPr lang="en-US" dirty="0" smtClean="0"/>
              <a:t>Do the same thing for science – </a:t>
            </a:r>
            <a:r>
              <a:rPr lang="en-US" b="1" i="1" dirty="0" smtClean="0"/>
              <a:t>Science DMZ</a:t>
            </a:r>
          </a:p>
        </p:txBody>
      </p:sp>
      <p:pic>
        <p:nvPicPr>
          <p:cNvPr id="4" name="Picture 3" descr="Nheb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3793" y="1138621"/>
            <a:ext cx="3860800" cy="3043219"/>
          </a:xfrm>
          <a:prstGeom prst="rect">
            <a:avLst/>
          </a:prstGeom>
        </p:spPr>
      </p:pic>
    </p:spTree>
    <p:extLst>
      <p:ext uri="{BB962C8B-B14F-4D97-AF65-F5344CB8AC3E}">
        <p14:creationId xmlns:p14="http://schemas.microsoft.com/office/powerpoint/2010/main" val="29919849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79588" y="2898770"/>
            <a:ext cx="2455523" cy="1231106"/>
          </a:xfrm>
          <a:prstGeom prst="rect">
            <a:avLst/>
          </a:prstGeom>
          <a:noFill/>
        </p:spPr>
        <p:txBody>
          <a:bodyPr wrap="square" rtlCol="0">
            <a:spAutoFit/>
          </a:bodyPr>
          <a:lstStyle/>
          <a:p>
            <a:pPr marL="0" lvl="1"/>
            <a:r>
              <a:rPr lang="en-US" dirty="0"/>
              <a:t>Data Transfer </a:t>
            </a:r>
            <a:r>
              <a:rPr lang="en-US" dirty="0" smtClean="0"/>
              <a:t>Node</a:t>
            </a:r>
          </a:p>
          <a:p>
            <a:pPr marL="285750" indent="-285750">
              <a:buFont typeface="Arial"/>
              <a:buChar char="•"/>
            </a:pPr>
            <a:r>
              <a:rPr lang="en-US" sz="1400" dirty="0"/>
              <a:t>High performance</a:t>
            </a:r>
          </a:p>
          <a:p>
            <a:pPr marL="285750" indent="-285750">
              <a:buFont typeface="Arial"/>
              <a:buChar char="•"/>
            </a:pPr>
            <a:r>
              <a:rPr lang="en-US" sz="1400" dirty="0" smtClean="0"/>
              <a:t>Configured </a:t>
            </a:r>
            <a:r>
              <a:rPr lang="en-US" sz="1400" dirty="0"/>
              <a:t>for data transfer</a:t>
            </a:r>
          </a:p>
          <a:p>
            <a:pPr marL="285750" indent="-285750">
              <a:buFont typeface="Arial"/>
              <a:buChar char="•"/>
            </a:pPr>
            <a:r>
              <a:rPr lang="en-US" sz="1400" dirty="0"/>
              <a:t>Proper tools</a:t>
            </a:r>
          </a:p>
        </p:txBody>
      </p:sp>
      <p:sp>
        <p:nvSpPr>
          <p:cNvPr id="20" name="TextBox 19"/>
          <p:cNvSpPr txBox="1"/>
          <p:nvPr/>
        </p:nvSpPr>
        <p:spPr>
          <a:xfrm>
            <a:off x="6722882" y="2726387"/>
            <a:ext cx="2421118" cy="1661994"/>
          </a:xfrm>
          <a:prstGeom prst="rect">
            <a:avLst/>
          </a:prstGeom>
          <a:noFill/>
        </p:spPr>
        <p:txBody>
          <a:bodyPr wrap="square" rtlCol="0">
            <a:spAutoFit/>
          </a:bodyPr>
          <a:lstStyle/>
          <a:p>
            <a:r>
              <a:rPr lang="en-US" dirty="0" err="1" smtClean="0"/>
              <a:t>perfSONAR</a:t>
            </a:r>
            <a:r>
              <a:rPr lang="en-US" dirty="0" smtClean="0"/>
              <a:t>            </a:t>
            </a:r>
          </a:p>
          <a:p>
            <a:pPr marL="285750" indent="-285750">
              <a:buFont typeface="Arial"/>
              <a:buChar char="•"/>
            </a:pPr>
            <a:r>
              <a:rPr lang="en-US" sz="1400" dirty="0" smtClean="0"/>
              <a:t>Enables fault isolation</a:t>
            </a:r>
          </a:p>
          <a:p>
            <a:pPr marL="285750" indent="-285750">
              <a:buFont typeface="Arial"/>
              <a:buChar char="•"/>
            </a:pPr>
            <a:r>
              <a:rPr lang="en-US" sz="1400" dirty="0" smtClean="0"/>
              <a:t>Verify </a:t>
            </a:r>
            <a:r>
              <a:rPr lang="en-US" sz="1400" dirty="0"/>
              <a:t>correct operation</a:t>
            </a:r>
          </a:p>
          <a:p>
            <a:pPr marL="285750" indent="-285750">
              <a:buFont typeface="Arial"/>
              <a:buChar char="•"/>
            </a:pPr>
            <a:r>
              <a:rPr lang="en-US" sz="1400" dirty="0"/>
              <a:t>Widely </a:t>
            </a:r>
            <a:r>
              <a:rPr lang="en-US" sz="1400" dirty="0" smtClean="0"/>
              <a:t>deployed in ESnet and other networks, as well as sites and facilities</a:t>
            </a:r>
            <a:endParaRPr lang="en-US" sz="1400" dirty="0"/>
          </a:p>
        </p:txBody>
      </p:sp>
      <p:sp>
        <p:nvSpPr>
          <p:cNvPr id="26" name="TextBox 25"/>
          <p:cNvSpPr txBox="1"/>
          <p:nvPr/>
        </p:nvSpPr>
        <p:spPr>
          <a:xfrm>
            <a:off x="3391693" y="5255419"/>
            <a:ext cx="3144824" cy="1231106"/>
          </a:xfrm>
          <a:prstGeom prst="rect">
            <a:avLst/>
          </a:prstGeom>
          <a:noFill/>
        </p:spPr>
        <p:txBody>
          <a:bodyPr wrap="square" rtlCol="0">
            <a:spAutoFit/>
          </a:bodyPr>
          <a:lstStyle/>
          <a:p>
            <a:r>
              <a:rPr lang="en-US" dirty="0" smtClean="0"/>
              <a:t>Science DMZ</a:t>
            </a:r>
          </a:p>
          <a:p>
            <a:pPr marL="285750" indent="-285750">
              <a:buFont typeface="Arial"/>
              <a:buChar char="•"/>
            </a:pPr>
            <a:r>
              <a:rPr lang="en-US" sz="1400" dirty="0" smtClean="0"/>
              <a:t>Dedicated location for DTN</a:t>
            </a:r>
          </a:p>
          <a:p>
            <a:pPr marL="285750" indent="-285750">
              <a:buFont typeface="Arial"/>
              <a:buChar char="•"/>
            </a:pPr>
            <a:r>
              <a:rPr lang="en-US" sz="1400" dirty="0" smtClean="0"/>
              <a:t>Proper security </a:t>
            </a:r>
          </a:p>
          <a:p>
            <a:pPr marL="285750" indent="-285750">
              <a:buFont typeface="Arial"/>
              <a:buChar char="•"/>
            </a:pPr>
            <a:r>
              <a:rPr lang="en-US" sz="1400" dirty="0" smtClean="0"/>
              <a:t>Easy to deploy - no </a:t>
            </a:r>
            <a:r>
              <a:rPr lang="en-US" sz="1400" dirty="0"/>
              <a:t>need to redesign the whole </a:t>
            </a:r>
            <a:r>
              <a:rPr lang="en-US" sz="1400" dirty="0" smtClean="0"/>
              <a:t>network</a:t>
            </a:r>
            <a:endParaRPr lang="en-US" sz="1400" dirty="0"/>
          </a:p>
        </p:txBody>
      </p:sp>
      <p:grpSp>
        <p:nvGrpSpPr>
          <p:cNvPr id="30" name="Group 29"/>
          <p:cNvGrpSpPr/>
          <p:nvPr/>
        </p:nvGrpSpPr>
        <p:grpSpPr>
          <a:xfrm>
            <a:off x="4655054" y="2603927"/>
            <a:ext cx="2179449" cy="1930400"/>
            <a:chOff x="3948446" y="3263045"/>
            <a:chExt cx="2778125" cy="2528156"/>
          </a:xfrm>
        </p:grpSpPr>
        <p:sp>
          <p:nvSpPr>
            <p:cNvPr id="31" name="Freeform 30"/>
            <p:cNvSpPr/>
            <p:nvPr/>
          </p:nvSpPr>
          <p:spPr>
            <a:xfrm>
              <a:off x="3948446" y="3263045"/>
              <a:ext cx="2633711" cy="2528156"/>
            </a:xfrm>
            <a:custGeom>
              <a:avLst/>
              <a:gdLst>
                <a:gd name="connsiteX0" fmla="*/ 0 w 2438400"/>
                <a:gd name="connsiteY0" fmla="*/ 1219200 h 2438400"/>
                <a:gd name="connsiteX1" fmla="*/ 1219200 w 2438400"/>
                <a:gd name="connsiteY1" fmla="*/ 0 h 2438400"/>
                <a:gd name="connsiteX2" fmla="*/ 2438400 w 2438400"/>
                <a:gd name="connsiteY2" fmla="*/ 1219200 h 2438400"/>
                <a:gd name="connsiteX3" fmla="*/ 1219200 w 2438400"/>
                <a:gd name="connsiteY3" fmla="*/ 2438400 h 2438400"/>
                <a:gd name="connsiteX4" fmla="*/ 0 w 2438400"/>
                <a:gd name="connsiteY4" fmla="*/ 121920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0" y="1219200"/>
                  </a:moveTo>
                  <a:cubicBezTo>
                    <a:pt x="0" y="545854"/>
                    <a:pt x="545854" y="0"/>
                    <a:pt x="1219200" y="0"/>
                  </a:cubicBezTo>
                  <a:cubicBezTo>
                    <a:pt x="1892546" y="0"/>
                    <a:pt x="2438400" y="545854"/>
                    <a:pt x="2438400" y="1219200"/>
                  </a:cubicBezTo>
                  <a:cubicBezTo>
                    <a:pt x="2438400" y="1892546"/>
                    <a:pt x="1892546" y="2438400"/>
                    <a:pt x="1219200" y="2438400"/>
                  </a:cubicBezTo>
                  <a:cubicBezTo>
                    <a:pt x="545854" y="2438400"/>
                    <a:pt x="0" y="1892546"/>
                    <a:pt x="0" y="1219200"/>
                  </a:cubicBezTo>
                  <a:close/>
                </a:path>
              </a:pathLst>
            </a:custGeom>
            <a:solidFill>
              <a:schemeClr val="bg1">
                <a:lumMod val="50000"/>
                <a:alpha val="50000"/>
              </a:scheme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45744" tIns="629920" rIns="229616" bIns="467360" numCol="1" spcCol="1270" anchor="ctr" anchorCtr="0">
              <a:noAutofit/>
            </a:bodyPr>
            <a:lstStyle/>
            <a:p>
              <a:pPr lvl="0" algn="ctr" defTabSz="2133600">
                <a:lnSpc>
                  <a:spcPct val="90000"/>
                </a:lnSpc>
                <a:spcBef>
                  <a:spcPct val="0"/>
                </a:spcBef>
                <a:spcAft>
                  <a:spcPct val="35000"/>
                </a:spcAft>
              </a:pPr>
              <a:endParaRPr lang="en-US" kern="1200" dirty="0"/>
            </a:p>
          </p:txBody>
        </p:sp>
        <p:sp>
          <p:nvSpPr>
            <p:cNvPr id="32" name="TextBox 31"/>
            <p:cNvSpPr txBox="1"/>
            <p:nvPr/>
          </p:nvSpPr>
          <p:spPr>
            <a:xfrm>
              <a:off x="4796172" y="3987800"/>
              <a:ext cx="1930399" cy="967394"/>
            </a:xfrm>
            <a:prstGeom prst="rect">
              <a:avLst/>
            </a:prstGeom>
            <a:noFill/>
          </p:spPr>
          <p:txBody>
            <a:bodyPr wrap="square" rtlCol="0">
              <a:spAutoFit/>
            </a:bodyPr>
            <a:lstStyle/>
            <a:p>
              <a:pPr algn="ctr"/>
              <a:r>
                <a:rPr lang="en-US" sz="1400" dirty="0" smtClean="0">
                  <a:solidFill>
                    <a:srgbClr val="58585B"/>
                  </a:solidFill>
                </a:rPr>
                <a:t>Performance Testing &amp; Measurement</a:t>
              </a:r>
              <a:endParaRPr lang="en-US" sz="1400" dirty="0">
                <a:solidFill>
                  <a:srgbClr val="58585B"/>
                </a:solidFill>
              </a:endParaRPr>
            </a:p>
          </p:txBody>
        </p:sp>
      </p:grpSp>
      <p:grpSp>
        <p:nvGrpSpPr>
          <p:cNvPr id="33" name="Group 32"/>
          <p:cNvGrpSpPr/>
          <p:nvPr/>
        </p:nvGrpSpPr>
        <p:grpSpPr>
          <a:xfrm>
            <a:off x="2667000" y="2603927"/>
            <a:ext cx="2155056" cy="1930400"/>
            <a:chOff x="3835126" y="3263045"/>
            <a:chExt cx="2747031" cy="2528156"/>
          </a:xfrm>
        </p:grpSpPr>
        <p:sp>
          <p:nvSpPr>
            <p:cNvPr id="34" name="Freeform 33"/>
            <p:cNvSpPr/>
            <p:nvPr/>
          </p:nvSpPr>
          <p:spPr>
            <a:xfrm>
              <a:off x="3948446" y="3263045"/>
              <a:ext cx="2633711" cy="2528156"/>
            </a:xfrm>
            <a:custGeom>
              <a:avLst/>
              <a:gdLst>
                <a:gd name="connsiteX0" fmla="*/ 0 w 2438400"/>
                <a:gd name="connsiteY0" fmla="*/ 1219200 h 2438400"/>
                <a:gd name="connsiteX1" fmla="*/ 1219200 w 2438400"/>
                <a:gd name="connsiteY1" fmla="*/ 0 h 2438400"/>
                <a:gd name="connsiteX2" fmla="*/ 2438400 w 2438400"/>
                <a:gd name="connsiteY2" fmla="*/ 1219200 h 2438400"/>
                <a:gd name="connsiteX3" fmla="*/ 1219200 w 2438400"/>
                <a:gd name="connsiteY3" fmla="*/ 2438400 h 2438400"/>
                <a:gd name="connsiteX4" fmla="*/ 0 w 2438400"/>
                <a:gd name="connsiteY4" fmla="*/ 121920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0" y="1219200"/>
                  </a:moveTo>
                  <a:cubicBezTo>
                    <a:pt x="0" y="545854"/>
                    <a:pt x="545854" y="0"/>
                    <a:pt x="1219200" y="0"/>
                  </a:cubicBezTo>
                  <a:cubicBezTo>
                    <a:pt x="1892546" y="0"/>
                    <a:pt x="2438400" y="545854"/>
                    <a:pt x="2438400" y="1219200"/>
                  </a:cubicBezTo>
                  <a:cubicBezTo>
                    <a:pt x="2438400" y="1892546"/>
                    <a:pt x="1892546" y="2438400"/>
                    <a:pt x="1219200" y="2438400"/>
                  </a:cubicBezTo>
                  <a:cubicBezTo>
                    <a:pt x="545854" y="2438400"/>
                    <a:pt x="0" y="1892546"/>
                    <a:pt x="0" y="1219200"/>
                  </a:cubicBezTo>
                  <a:close/>
                </a:path>
              </a:pathLst>
            </a:custGeom>
            <a:solidFill>
              <a:schemeClr val="bg1">
                <a:lumMod val="50000"/>
                <a:alpha val="50000"/>
              </a:scheme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45744" tIns="629920" rIns="229616" bIns="467360" numCol="1" spcCol="1270" anchor="ctr" anchorCtr="0">
              <a:noAutofit/>
            </a:bodyPr>
            <a:lstStyle/>
            <a:p>
              <a:pPr lvl="0" algn="ctr" defTabSz="2133600">
                <a:lnSpc>
                  <a:spcPct val="90000"/>
                </a:lnSpc>
                <a:spcBef>
                  <a:spcPct val="0"/>
                </a:spcBef>
                <a:spcAft>
                  <a:spcPct val="35000"/>
                </a:spcAft>
              </a:pPr>
              <a:endParaRPr lang="en-US" kern="1200" dirty="0"/>
            </a:p>
          </p:txBody>
        </p:sp>
        <p:sp>
          <p:nvSpPr>
            <p:cNvPr id="35" name="TextBox 34"/>
            <p:cNvSpPr txBox="1"/>
            <p:nvPr/>
          </p:nvSpPr>
          <p:spPr>
            <a:xfrm>
              <a:off x="3835126" y="3988359"/>
              <a:ext cx="1930399" cy="967394"/>
            </a:xfrm>
            <a:prstGeom prst="rect">
              <a:avLst/>
            </a:prstGeom>
            <a:noFill/>
          </p:spPr>
          <p:txBody>
            <a:bodyPr wrap="square" rtlCol="0">
              <a:spAutoFit/>
            </a:bodyPr>
            <a:lstStyle/>
            <a:p>
              <a:pPr algn="ctr"/>
              <a:r>
                <a:rPr lang="en-US" sz="1400" dirty="0" smtClean="0"/>
                <a:t>Dedicated Systems for Data Transfer</a:t>
              </a:r>
              <a:endParaRPr lang="en-US" sz="1400" dirty="0"/>
            </a:p>
          </p:txBody>
        </p:sp>
      </p:grpSp>
      <p:grpSp>
        <p:nvGrpSpPr>
          <p:cNvPr id="36" name="Group 35"/>
          <p:cNvGrpSpPr/>
          <p:nvPr/>
        </p:nvGrpSpPr>
        <p:grpSpPr>
          <a:xfrm>
            <a:off x="3678623" y="1726213"/>
            <a:ext cx="2066156" cy="1930400"/>
            <a:chOff x="3948446" y="3263045"/>
            <a:chExt cx="2633711" cy="2528156"/>
          </a:xfrm>
        </p:grpSpPr>
        <p:sp>
          <p:nvSpPr>
            <p:cNvPr id="37" name="Freeform 36"/>
            <p:cNvSpPr/>
            <p:nvPr/>
          </p:nvSpPr>
          <p:spPr>
            <a:xfrm>
              <a:off x="3948446" y="3263045"/>
              <a:ext cx="2633711" cy="2528156"/>
            </a:xfrm>
            <a:custGeom>
              <a:avLst/>
              <a:gdLst>
                <a:gd name="connsiteX0" fmla="*/ 0 w 2438400"/>
                <a:gd name="connsiteY0" fmla="*/ 1219200 h 2438400"/>
                <a:gd name="connsiteX1" fmla="*/ 1219200 w 2438400"/>
                <a:gd name="connsiteY1" fmla="*/ 0 h 2438400"/>
                <a:gd name="connsiteX2" fmla="*/ 2438400 w 2438400"/>
                <a:gd name="connsiteY2" fmla="*/ 1219200 h 2438400"/>
                <a:gd name="connsiteX3" fmla="*/ 1219200 w 2438400"/>
                <a:gd name="connsiteY3" fmla="*/ 2438400 h 2438400"/>
                <a:gd name="connsiteX4" fmla="*/ 0 w 2438400"/>
                <a:gd name="connsiteY4" fmla="*/ 121920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0" y="1219200"/>
                  </a:moveTo>
                  <a:cubicBezTo>
                    <a:pt x="0" y="545854"/>
                    <a:pt x="545854" y="0"/>
                    <a:pt x="1219200" y="0"/>
                  </a:cubicBezTo>
                  <a:cubicBezTo>
                    <a:pt x="1892546" y="0"/>
                    <a:pt x="2438400" y="545854"/>
                    <a:pt x="2438400" y="1219200"/>
                  </a:cubicBezTo>
                  <a:cubicBezTo>
                    <a:pt x="2438400" y="1892546"/>
                    <a:pt x="1892546" y="2438400"/>
                    <a:pt x="1219200" y="2438400"/>
                  </a:cubicBezTo>
                  <a:cubicBezTo>
                    <a:pt x="545854" y="2438400"/>
                    <a:pt x="0" y="1892546"/>
                    <a:pt x="0" y="1219200"/>
                  </a:cubicBezTo>
                  <a:close/>
                </a:path>
              </a:pathLst>
            </a:custGeom>
            <a:solidFill>
              <a:schemeClr val="bg1">
                <a:lumMod val="50000"/>
                <a:alpha val="50000"/>
              </a:scheme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45744" tIns="629920" rIns="229616" bIns="467360" numCol="1" spcCol="1270" anchor="ctr" anchorCtr="0">
              <a:noAutofit/>
            </a:bodyPr>
            <a:lstStyle/>
            <a:p>
              <a:pPr lvl="0" algn="ctr" defTabSz="2133600">
                <a:lnSpc>
                  <a:spcPct val="90000"/>
                </a:lnSpc>
                <a:spcBef>
                  <a:spcPct val="0"/>
                </a:spcBef>
                <a:spcAft>
                  <a:spcPct val="35000"/>
                </a:spcAft>
              </a:pPr>
              <a:endParaRPr lang="en-US" kern="1200" dirty="0"/>
            </a:p>
          </p:txBody>
        </p:sp>
        <p:sp>
          <p:nvSpPr>
            <p:cNvPr id="38" name="TextBox 37"/>
            <p:cNvSpPr txBox="1"/>
            <p:nvPr/>
          </p:nvSpPr>
          <p:spPr>
            <a:xfrm>
              <a:off x="4314442" y="3754943"/>
              <a:ext cx="1930399" cy="685237"/>
            </a:xfrm>
            <a:prstGeom prst="rect">
              <a:avLst/>
            </a:prstGeom>
            <a:noFill/>
          </p:spPr>
          <p:txBody>
            <a:bodyPr wrap="square" rtlCol="0">
              <a:spAutoFit/>
            </a:bodyPr>
            <a:lstStyle/>
            <a:p>
              <a:pPr algn="ctr"/>
              <a:r>
                <a:rPr lang="en-US" sz="1400" dirty="0" smtClean="0">
                  <a:solidFill>
                    <a:srgbClr val="58585B"/>
                  </a:solidFill>
                </a:rPr>
                <a:t>Engagement with Network Users</a:t>
              </a:r>
              <a:endParaRPr lang="en-US" sz="1400" dirty="0">
                <a:solidFill>
                  <a:srgbClr val="58585B"/>
                </a:solidFill>
              </a:endParaRPr>
            </a:p>
          </p:txBody>
        </p:sp>
      </p:grpSp>
      <p:grpSp>
        <p:nvGrpSpPr>
          <p:cNvPr id="39" name="Group 38"/>
          <p:cNvGrpSpPr/>
          <p:nvPr/>
        </p:nvGrpSpPr>
        <p:grpSpPr>
          <a:xfrm>
            <a:off x="3678623" y="3406602"/>
            <a:ext cx="2066156" cy="1930400"/>
            <a:chOff x="3948446" y="3263045"/>
            <a:chExt cx="2633711" cy="2528156"/>
          </a:xfrm>
        </p:grpSpPr>
        <p:sp>
          <p:nvSpPr>
            <p:cNvPr id="40" name="Freeform 39"/>
            <p:cNvSpPr/>
            <p:nvPr/>
          </p:nvSpPr>
          <p:spPr>
            <a:xfrm>
              <a:off x="3948446" y="3263045"/>
              <a:ext cx="2633711" cy="2528156"/>
            </a:xfrm>
            <a:custGeom>
              <a:avLst/>
              <a:gdLst>
                <a:gd name="connsiteX0" fmla="*/ 0 w 2438400"/>
                <a:gd name="connsiteY0" fmla="*/ 1219200 h 2438400"/>
                <a:gd name="connsiteX1" fmla="*/ 1219200 w 2438400"/>
                <a:gd name="connsiteY1" fmla="*/ 0 h 2438400"/>
                <a:gd name="connsiteX2" fmla="*/ 2438400 w 2438400"/>
                <a:gd name="connsiteY2" fmla="*/ 1219200 h 2438400"/>
                <a:gd name="connsiteX3" fmla="*/ 1219200 w 2438400"/>
                <a:gd name="connsiteY3" fmla="*/ 2438400 h 2438400"/>
                <a:gd name="connsiteX4" fmla="*/ 0 w 2438400"/>
                <a:gd name="connsiteY4" fmla="*/ 1219200 h 243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2438400">
                  <a:moveTo>
                    <a:pt x="0" y="1219200"/>
                  </a:moveTo>
                  <a:cubicBezTo>
                    <a:pt x="0" y="545854"/>
                    <a:pt x="545854" y="0"/>
                    <a:pt x="1219200" y="0"/>
                  </a:cubicBezTo>
                  <a:cubicBezTo>
                    <a:pt x="1892546" y="0"/>
                    <a:pt x="2438400" y="545854"/>
                    <a:pt x="2438400" y="1219200"/>
                  </a:cubicBezTo>
                  <a:cubicBezTo>
                    <a:pt x="2438400" y="1892546"/>
                    <a:pt x="1892546" y="2438400"/>
                    <a:pt x="1219200" y="2438400"/>
                  </a:cubicBezTo>
                  <a:cubicBezTo>
                    <a:pt x="545854" y="2438400"/>
                    <a:pt x="0" y="1892546"/>
                    <a:pt x="0" y="1219200"/>
                  </a:cubicBezTo>
                  <a:close/>
                </a:path>
              </a:pathLst>
            </a:custGeom>
            <a:solidFill>
              <a:srgbClr val="A7A9AB">
                <a:alpha val="50000"/>
              </a:srgbClr>
            </a:solidFill>
          </p:spPr>
          <p:style>
            <a:lnRef idx="3">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45744" tIns="629920" rIns="229616" bIns="467360" numCol="1" spcCol="1270" anchor="ctr" anchorCtr="0">
              <a:noAutofit/>
            </a:bodyPr>
            <a:lstStyle/>
            <a:p>
              <a:pPr lvl="0" algn="ctr" defTabSz="2133600">
                <a:lnSpc>
                  <a:spcPct val="90000"/>
                </a:lnSpc>
                <a:spcBef>
                  <a:spcPct val="0"/>
                </a:spcBef>
                <a:spcAft>
                  <a:spcPct val="35000"/>
                </a:spcAft>
              </a:pPr>
              <a:endParaRPr lang="en-US" kern="1200" dirty="0"/>
            </a:p>
          </p:txBody>
        </p:sp>
        <p:sp>
          <p:nvSpPr>
            <p:cNvPr id="41" name="TextBox 40"/>
            <p:cNvSpPr txBox="1"/>
            <p:nvPr/>
          </p:nvSpPr>
          <p:spPr>
            <a:xfrm>
              <a:off x="4327450" y="4513932"/>
              <a:ext cx="1930399" cy="685237"/>
            </a:xfrm>
            <a:prstGeom prst="rect">
              <a:avLst/>
            </a:prstGeom>
            <a:noFill/>
          </p:spPr>
          <p:txBody>
            <a:bodyPr wrap="square" rtlCol="0">
              <a:spAutoFit/>
            </a:bodyPr>
            <a:lstStyle/>
            <a:p>
              <a:pPr algn="ctr"/>
              <a:r>
                <a:rPr lang="en-US" sz="1400" dirty="0" smtClean="0"/>
                <a:t>Network Architecture</a:t>
              </a:r>
              <a:endParaRPr lang="en-US" sz="1400" dirty="0"/>
            </a:p>
          </p:txBody>
        </p:sp>
      </p:grpSp>
      <p:sp>
        <p:nvSpPr>
          <p:cNvPr id="42" name="TextBox 41"/>
          <p:cNvSpPr txBox="1"/>
          <p:nvPr/>
        </p:nvSpPr>
        <p:spPr>
          <a:xfrm>
            <a:off x="3487158" y="748000"/>
            <a:ext cx="3290699" cy="1015663"/>
          </a:xfrm>
          <a:prstGeom prst="rect">
            <a:avLst/>
          </a:prstGeom>
          <a:noFill/>
        </p:spPr>
        <p:txBody>
          <a:bodyPr wrap="square" rtlCol="0">
            <a:spAutoFit/>
          </a:bodyPr>
          <a:lstStyle/>
          <a:p>
            <a:pPr marL="0" lvl="1"/>
            <a:r>
              <a:rPr lang="en-US" dirty="0" smtClean="0"/>
              <a:t>Engagement</a:t>
            </a:r>
          </a:p>
          <a:p>
            <a:pPr marL="285750" indent="-285750">
              <a:buFont typeface="Arial"/>
              <a:buChar char="•"/>
            </a:pPr>
            <a:r>
              <a:rPr lang="en-US" sz="1400" dirty="0" smtClean="0"/>
              <a:t>Partnerships</a:t>
            </a:r>
          </a:p>
          <a:p>
            <a:pPr marL="285750" indent="-285750">
              <a:buFont typeface="Arial"/>
              <a:buChar char="•"/>
            </a:pPr>
            <a:r>
              <a:rPr lang="en-US" sz="1400" dirty="0" smtClean="0"/>
              <a:t>Education &amp; Consulting</a:t>
            </a:r>
          </a:p>
          <a:p>
            <a:pPr marL="285750" indent="-285750">
              <a:buFont typeface="Arial"/>
              <a:buChar char="•"/>
            </a:pPr>
            <a:r>
              <a:rPr lang="en-US" sz="1400" dirty="0" smtClean="0"/>
              <a:t>Resources &amp; Knowledgebase</a:t>
            </a:r>
            <a:endParaRPr lang="en-US" sz="1400" dirty="0"/>
          </a:p>
        </p:txBody>
      </p:sp>
      <p:sp>
        <p:nvSpPr>
          <p:cNvPr id="2" name="TextBox 1"/>
          <p:cNvSpPr txBox="1"/>
          <p:nvPr/>
        </p:nvSpPr>
        <p:spPr>
          <a:xfrm>
            <a:off x="2935111" y="2624667"/>
            <a:ext cx="184666" cy="400110"/>
          </a:xfrm>
          <a:prstGeom prst="rect">
            <a:avLst/>
          </a:prstGeom>
          <a:noFill/>
        </p:spPr>
        <p:txBody>
          <a:bodyPr wrap="none" rtlCol="0">
            <a:spAutoFit/>
          </a:bodyPr>
          <a:lstStyle/>
          <a:p>
            <a:pPr marL="228600" indent="-228600">
              <a:spcBef>
                <a:spcPts val="880"/>
              </a:spcBef>
              <a:buClr>
                <a:srgbClr val="2DB2CF"/>
              </a:buClr>
            </a:pPr>
            <a:endParaRPr lang="en-US" sz="2000" dirty="0" smtClean="0">
              <a:solidFill>
                <a:srgbClr val="58585B"/>
              </a:solidFill>
            </a:endParaRPr>
          </a:p>
        </p:txBody>
      </p:sp>
      <p:sp>
        <p:nvSpPr>
          <p:cNvPr id="23"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13</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24"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
        <p:nvSpPr>
          <p:cNvPr id="22" name="Title 1"/>
          <p:cNvSpPr>
            <a:spLocks noGrp="1"/>
          </p:cNvSpPr>
          <p:nvPr>
            <p:ph type="title"/>
          </p:nvPr>
        </p:nvSpPr>
        <p:spPr>
          <a:xfrm>
            <a:off x="457200" y="12700"/>
            <a:ext cx="8229600" cy="939800"/>
          </a:xfrm>
        </p:spPr>
        <p:txBody>
          <a:bodyPr/>
          <a:lstStyle/>
          <a:p>
            <a:r>
              <a:rPr lang="en-US" dirty="0" smtClean="0"/>
              <a:t>The Science DMZ </a:t>
            </a:r>
            <a:r>
              <a:rPr lang="en-US" dirty="0" err="1" smtClean="0"/>
              <a:t>Superfecta</a:t>
            </a:r>
            <a:endParaRPr lang="en-US" sz="3200" dirty="0"/>
          </a:p>
        </p:txBody>
      </p:sp>
    </p:spTree>
    <p:extLst>
      <p:ext uri="{BB962C8B-B14F-4D97-AF65-F5344CB8AC3E}">
        <p14:creationId xmlns:p14="http://schemas.microsoft.com/office/powerpoint/2010/main" val="24910906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Overview</a:t>
            </a:r>
            <a:endParaRPr lang="en-US" sz="3200" dirty="0"/>
          </a:p>
        </p:txBody>
      </p:sp>
      <p:sp>
        <p:nvSpPr>
          <p:cNvPr id="3" name="Content Placeholder 2"/>
          <p:cNvSpPr>
            <a:spLocks noGrp="1"/>
          </p:cNvSpPr>
          <p:nvPr>
            <p:ph idx="1"/>
          </p:nvPr>
        </p:nvSpPr>
        <p:spPr>
          <a:xfrm>
            <a:off x="457200" y="1417638"/>
            <a:ext cx="8229600" cy="4932362"/>
          </a:xfrm>
        </p:spPr>
        <p:txBody>
          <a:bodyPr>
            <a:normAutofit/>
          </a:bodyPr>
          <a:lstStyle/>
          <a:p>
            <a:pPr>
              <a:buFont typeface="Arial"/>
              <a:buChar char="•"/>
            </a:pPr>
            <a:r>
              <a:rPr lang="en-US" dirty="0" smtClean="0">
                <a:solidFill>
                  <a:srgbClr val="58585B"/>
                </a:solidFill>
              </a:rPr>
              <a:t>Science DMZ Motivation and Introduction</a:t>
            </a:r>
          </a:p>
          <a:p>
            <a:pPr>
              <a:buFont typeface="Arial"/>
              <a:buChar char="•"/>
            </a:pPr>
            <a:r>
              <a:rPr lang="en-US" dirty="0" smtClean="0">
                <a:solidFill>
                  <a:srgbClr val="FF0000"/>
                </a:solidFill>
              </a:rPr>
              <a:t>Science DMZ Architecture</a:t>
            </a:r>
          </a:p>
          <a:p>
            <a:pPr>
              <a:buFont typeface="Arial"/>
              <a:buChar char="•"/>
            </a:pPr>
            <a:r>
              <a:rPr lang="en-US" dirty="0"/>
              <a:t>Network </a:t>
            </a:r>
            <a:r>
              <a:rPr lang="en-US" dirty="0" smtClean="0"/>
              <a:t>Monitoring</a:t>
            </a:r>
          </a:p>
          <a:p>
            <a:pPr>
              <a:buFont typeface="Arial"/>
              <a:buChar char="•"/>
            </a:pPr>
            <a:r>
              <a:rPr lang="en-US" dirty="0" smtClean="0"/>
              <a:t>Data Transfer Nodes &amp; Applications</a:t>
            </a:r>
          </a:p>
          <a:p>
            <a:pPr>
              <a:buFont typeface="Arial"/>
              <a:buChar char="•"/>
            </a:pPr>
            <a:r>
              <a:rPr lang="en-US" dirty="0" smtClean="0"/>
              <a:t>Science DMZ Security</a:t>
            </a:r>
          </a:p>
          <a:p>
            <a:pPr>
              <a:buFont typeface="Arial"/>
              <a:buChar char="•"/>
            </a:pPr>
            <a:r>
              <a:rPr lang="en-US" dirty="0"/>
              <a:t>User </a:t>
            </a:r>
            <a:r>
              <a:rPr lang="en-US" dirty="0" smtClean="0"/>
              <a:t>Engagement</a:t>
            </a:r>
          </a:p>
          <a:p>
            <a:pPr>
              <a:buFont typeface="Arial"/>
              <a:buChar char="•"/>
            </a:pPr>
            <a:r>
              <a:rPr lang="en-US" dirty="0" smtClean="0"/>
              <a:t>Wrap Up</a:t>
            </a:r>
          </a:p>
          <a:p>
            <a:pPr marL="0" indent="0"/>
            <a:endParaRPr lang="en-US" dirty="0" smtClean="0"/>
          </a:p>
          <a:p>
            <a:pPr marL="0" indent="0"/>
            <a:endParaRPr lang="en-US" dirty="0" smtClean="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14</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6044844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Science DMZ Takes Many Forms</a:t>
            </a:r>
            <a:endParaRPr lang="en-US" dirty="0"/>
          </a:p>
        </p:txBody>
      </p:sp>
      <p:sp>
        <p:nvSpPr>
          <p:cNvPr id="3" name="Content Placeholder 2"/>
          <p:cNvSpPr>
            <a:spLocks noGrp="1"/>
          </p:cNvSpPr>
          <p:nvPr>
            <p:ph idx="1"/>
          </p:nvPr>
        </p:nvSpPr>
        <p:spPr/>
        <p:txBody>
          <a:bodyPr>
            <a:normAutofit/>
          </a:bodyPr>
          <a:lstStyle/>
          <a:p>
            <a:r>
              <a:rPr lang="en-US" dirty="0" smtClean="0"/>
              <a:t>There are a lot of ways to combine these things – it all depends on what you need to do</a:t>
            </a:r>
          </a:p>
          <a:p>
            <a:pPr lvl="1"/>
            <a:r>
              <a:rPr lang="en-US" dirty="0" smtClean="0"/>
              <a:t>Small installation for a project or two</a:t>
            </a:r>
          </a:p>
          <a:p>
            <a:pPr lvl="1"/>
            <a:r>
              <a:rPr lang="en-US" dirty="0" smtClean="0"/>
              <a:t>Facility inside a larger institution</a:t>
            </a:r>
          </a:p>
          <a:p>
            <a:pPr lvl="1"/>
            <a:r>
              <a:rPr lang="en-US" dirty="0" smtClean="0"/>
              <a:t>Institutional capability serving multiple departments/divisions</a:t>
            </a:r>
          </a:p>
          <a:p>
            <a:pPr lvl="1"/>
            <a:r>
              <a:rPr lang="en-US" dirty="0" smtClean="0"/>
              <a:t>Science capability that consumes a majority of the infrastructure</a:t>
            </a:r>
          </a:p>
          <a:p>
            <a:r>
              <a:rPr lang="en-US" dirty="0" smtClean="0"/>
              <a:t>Some of these are straightforward, others are less obvious</a:t>
            </a:r>
          </a:p>
          <a:p>
            <a:r>
              <a:rPr lang="en-US" dirty="0" smtClean="0"/>
              <a:t>Key point of concentration: eliminate sources of packet loss / packet friction</a:t>
            </a:r>
          </a:p>
        </p:txBody>
      </p:sp>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429020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06" y="274638"/>
            <a:ext cx="8945093" cy="1143000"/>
          </a:xfrm>
        </p:spPr>
        <p:txBody>
          <a:bodyPr>
            <a:normAutofit/>
          </a:bodyPr>
          <a:lstStyle/>
          <a:p>
            <a:r>
              <a:rPr lang="en-US" dirty="0" smtClean="0"/>
              <a:t>Legacy Method: Ad Hoc DTN Deployment</a:t>
            </a:r>
            <a:endParaRPr lang="en-US" dirty="0"/>
          </a:p>
        </p:txBody>
      </p:sp>
      <p:sp>
        <p:nvSpPr>
          <p:cNvPr id="3" name="Content Placeholder 2"/>
          <p:cNvSpPr>
            <a:spLocks noGrp="1"/>
          </p:cNvSpPr>
          <p:nvPr>
            <p:ph idx="1"/>
          </p:nvPr>
        </p:nvSpPr>
        <p:spPr/>
        <p:txBody>
          <a:bodyPr>
            <a:noAutofit/>
          </a:bodyPr>
          <a:lstStyle/>
          <a:p>
            <a:r>
              <a:rPr lang="en-US" sz="2400" dirty="0" smtClean="0"/>
              <a:t>This is often what gets tried first</a:t>
            </a:r>
          </a:p>
          <a:p>
            <a:r>
              <a:rPr lang="en-US" sz="2400" dirty="0" smtClean="0"/>
              <a:t>Data transfer node deployed where the owner has space</a:t>
            </a:r>
          </a:p>
          <a:p>
            <a:pPr lvl="1"/>
            <a:r>
              <a:rPr lang="en-US" sz="2200" dirty="0" smtClean="0"/>
              <a:t>This is often the easiest thing to do at the time</a:t>
            </a:r>
          </a:p>
          <a:p>
            <a:pPr lvl="1"/>
            <a:r>
              <a:rPr lang="en-US" sz="2200" dirty="0" smtClean="0"/>
              <a:t>Straightforward to turn on, hard to achieve performance</a:t>
            </a:r>
          </a:p>
          <a:p>
            <a:r>
              <a:rPr lang="en-US" sz="2400" dirty="0" smtClean="0"/>
              <a:t>If lucky, perfSONAR is at the border</a:t>
            </a:r>
          </a:p>
          <a:p>
            <a:pPr lvl="1"/>
            <a:r>
              <a:rPr lang="en-US" sz="2200" dirty="0" smtClean="0"/>
              <a:t>This is a good start</a:t>
            </a:r>
          </a:p>
          <a:p>
            <a:pPr lvl="1"/>
            <a:r>
              <a:rPr lang="en-US" sz="2200" dirty="0" smtClean="0"/>
              <a:t>Need a second one next to the DTN</a:t>
            </a:r>
          </a:p>
          <a:p>
            <a:r>
              <a:rPr lang="en-US" sz="2400" dirty="0" smtClean="0"/>
              <a:t>Entire LAN path </a:t>
            </a:r>
            <a:r>
              <a:rPr lang="en-US" sz="2400" b="1" i="1" dirty="0" smtClean="0">
                <a:solidFill>
                  <a:srgbClr val="FF6600"/>
                </a:solidFill>
              </a:rPr>
              <a:t>has</a:t>
            </a:r>
            <a:r>
              <a:rPr lang="en-US" sz="2400" dirty="0" smtClean="0"/>
              <a:t> to be sized for data flows (is yours?)</a:t>
            </a:r>
          </a:p>
          <a:p>
            <a:r>
              <a:rPr lang="en-US" sz="2400" b="1" i="1" dirty="0" smtClean="0">
                <a:solidFill>
                  <a:srgbClr val="FF6600"/>
                </a:solidFill>
              </a:rPr>
              <a:t>Entire LAN path becomes part of any troubleshooting exercise</a:t>
            </a:r>
          </a:p>
          <a:p>
            <a:r>
              <a:rPr lang="en-US" sz="2400" b="1" i="1" dirty="0" smtClean="0">
                <a:solidFill>
                  <a:srgbClr val="FF6600"/>
                </a:solidFill>
              </a:rPr>
              <a:t>This usually fails to provide the necessary performance.</a:t>
            </a:r>
            <a:endParaRPr lang="en-US" sz="2400" b="1" i="1" dirty="0">
              <a:solidFill>
                <a:srgbClr val="FF6600"/>
              </a:solidFill>
            </a:endParaRP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16</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7325324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Ad Hoc DTN Deployment</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17</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4" name="Picture 3" descr="Screen Shot 2015-04-02 at 11.21.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076" y="1214968"/>
            <a:ext cx="5739924" cy="5061570"/>
          </a:xfrm>
          <a:prstGeom prst="rect">
            <a:avLst/>
          </a:prstGeom>
        </p:spPr>
      </p:pic>
    </p:spTree>
    <p:extLst>
      <p:ext uri="{BB962C8B-B14F-4D97-AF65-F5344CB8AC3E}">
        <p14:creationId xmlns:p14="http://schemas.microsoft.com/office/powerpoint/2010/main" val="33283261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Abstract Deployment</a:t>
            </a:r>
            <a:endParaRPr lang="en-US" sz="3200" dirty="0"/>
          </a:p>
        </p:txBody>
      </p:sp>
      <p:sp>
        <p:nvSpPr>
          <p:cNvPr id="3" name="Content Placeholder 2"/>
          <p:cNvSpPr>
            <a:spLocks noGrp="1"/>
          </p:cNvSpPr>
          <p:nvPr>
            <p:ph idx="1"/>
          </p:nvPr>
        </p:nvSpPr>
        <p:spPr>
          <a:xfrm>
            <a:off x="457200" y="1600201"/>
            <a:ext cx="8229600" cy="4773612"/>
          </a:xfrm>
        </p:spPr>
        <p:txBody>
          <a:bodyPr>
            <a:normAutofit lnSpcReduction="10000"/>
          </a:bodyPr>
          <a:lstStyle/>
          <a:p>
            <a:r>
              <a:rPr lang="en-US" dirty="0" smtClean="0"/>
              <a:t>Simplest approach : add-on to existing network infrastructure</a:t>
            </a:r>
          </a:p>
          <a:p>
            <a:pPr lvl="1"/>
            <a:r>
              <a:rPr lang="en-US" dirty="0" smtClean="0"/>
              <a:t>All that is required is a port on the border router</a:t>
            </a:r>
          </a:p>
          <a:p>
            <a:pPr lvl="1"/>
            <a:r>
              <a:rPr lang="en-US" dirty="0" smtClean="0"/>
              <a:t>Small footprint, pre-production commitment</a:t>
            </a:r>
          </a:p>
          <a:p>
            <a:r>
              <a:rPr lang="en-US" dirty="0" smtClean="0"/>
              <a:t>Easy to experiment with components and technologies</a:t>
            </a:r>
          </a:p>
          <a:p>
            <a:pPr lvl="1"/>
            <a:r>
              <a:rPr lang="en-US" dirty="0" smtClean="0"/>
              <a:t>DTN prototyping</a:t>
            </a:r>
          </a:p>
          <a:p>
            <a:pPr lvl="1"/>
            <a:r>
              <a:rPr lang="en-US" dirty="0" smtClean="0"/>
              <a:t>perfSONAR testing</a:t>
            </a:r>
          </a:p>
          <a:p>
            <a:r>
              <a:rPr lang="en-US" dirty="0" smtClean="0"/>
              <a:t>Limited scope makes security policy exceptions easy</a:t>
            </a:r>
          </a:p>
          <a:p>
            <a:pPr lvl="1"/>
            <a:r>
              <a:rPr lang="en-US" dirty="0" smtClean="0"/>
              <a:t>Only allow traffic from partners (use ACLs)</a:t>
            </a:r>
          </a:p>
          <a:p>
            <a:pPr lvl="1"/>
            <a:r>
              <a:rPr lang="en-US" dirty="0" smtClean="0"/>
              <a:t>Add-on to production infrastructure – lower risk</a:t>
            </a:r>
          </a:p>
          <a:p>
            <a:pPr lvl="1"/>
            <a:r>
              <a:rPr lang="en-US" dirty="0" smtClean="0"/>
              <a:t>Identify applications that are running (e.g. the DTN is not a general purpose machine – it does data transfer, and data transfer only)</a:t>
            </a:r>
          </a:p>
          <a:p>
            <a:r>
              <a:rPr lang="en-US" b="1" i="1" dirty="0" smtClean="0">
                <a:solidFill>
                  <a:srgbClr val="FF6600"/>
                </a:solidFill>
              </a:rPr>
              <a:t>Start with a single user/user case.  If it works for them in a pilot, you can expand</a:t>
            </a:r>
            <a:endParaRPr lang="en-US" b="1" i="1" dirty="0">
              <a:solidFill>
                <a:srgbClr val="FF6600"/>
              </a:solidFill>
            </a:endParaRPr>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18</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40734089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652"/>
            <a:ext cx="7099300" cy="1143000"/>
          </a:xfrm>
        </p:spPr>
        <p:txBody>
          <a:bodyPr/>
          <a:lstStyle/>
          <a:p>
            <a:r>
              <a:rPr lang="en-US" sz="3200" dirty="0" smtClean="0"/>
              <a:t>Local And Wide Area Data Flows</a:t>
            </a:r>
            <a:endParaRPr lang="en-US" sz="3200" dirty="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19</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4" name="Picture 3" descr="Screen Shot 2015-04-02 at 11.20.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481" y="994606"/>
            <a:ext cx="7311307" cy="5052407"/>
          </a:xfrm>
          <a:prstGeom prst="rect">
            <a:avLst/>
          </a:prstGeom>
        </p:spPr>
      </p:pic>
    </p:spTree>
    <p:extLst>
      <p:ext uri="{BB962C8B-B14F-4D97-AF65-F5344CB8AC3E}">
        <p14:creationId xmlns:p14="http://schemas.microsoft.com/office/powerpoint/2010/main" val="7514000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6000" y="3031067"/>
            <a:ext cx="184666" cy="369332"/>
          </a:xfrm>
          <a:prstGeom prst="rect">
            <a:avLst/>
          </a:prstGeom>
          <a:noFill/>
        </p:spPr>
        <p:txBody>
          <a:bodyPr wrap="none" rtlCol="0">
            <a:spAutoFit/>
          </a:bodyPr>
          <a:lstStyle/>
          <a:p>
            <a:endParaRPr lang="en-US" dirty="0">
              <a:solidFill>
                <a:prstClr val="black"/>
              </a:solidFill>
            </a:endParaRPr>
          </a:p>
        </p:txBody>
      </p:sp>
      <p:pic>
        <p:nvPicPr>
          <p:cNvPr id="5" name="Picture 4" descr="Kstar-hyung_Kim_NFRI_Kore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200895"/>
            <a:ext cx="1837607" cy="1225837"/>
          </a:xfrm>
          <a:prstGeom prst="rect">
            <a:avLst/>
          </a:prstGeom>
        </p:spPr>
      </p:pic>
      <p:sp>
        <p:nvSpPr>
          <p:cNvPr id="2" name="TextBox 1"/>
          <p:cNvSpPr txBox="1"/>
          <p:nvPr/>
        </p:nvSpPr>
        <p:spPr>
          <a:xfrm>
            <a:off x="2108200" y="2057400"/>
            <a:ext cx="184666" cy="369332"/>
          </a:xfrm>
          <a:prstGeom prst="rect">
            <a:avLst/>
          </a:prstGeom>
          <a:noFill/>
        </p:spPr>
        <p:txBody>
          <a:bodyPr wrap="none" rtlCol="0">
            <a:spAutoFit/>
          </a:bodyPr>
          <a:lstStyle/>
          <a:p>
            <a:endParaRPr lang="en-US" dirty="0">
              <a:solidFill>
                <a:prstClr val="black"/>
              </a:solidFill>
            </a:endParaRPr>
          </a:p>
        </p:txBody>
      </p:sp>
      <p:pic>
        <p:nvPicPr>
          <p:cNvPr id="7" name="Picture 4" descr="G:\Capital Projects\Project Management\Martinez\CRT\Drawings and Renderings\Renderings\2012\CRT Southwest View 12040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9465" y="4513819"/>
            <a:ext cx="1618850" cy="107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n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62779" y="3932006"/>
            <a:ext cx="1914391" cy="1366078"/>
          </a:xfrm>
          <a:prstGeom prst="rect">
            <a:avLst/>
          </a:prstGeom>
        </p:spPr>
      </p:pic>
      <p:pic>
        <p:nvPicPr>
          <p:cNvPr id="9" name="Picture 8" descr="3365376865_53bc10afaa_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2330" y="811335"/>
            <a:ext cx="1770684" cy="1328013"/>
          </a:xfrm>
          <a:prstGeom prst="rect">
            <a:avLst/>
          </a:prstGeom>
        </p:spPr>
      </p:pic>
      <p:pic>
        <p:nvPicPr>
          <p:cNvPr id="12" name="Picture 11" descr="3252736045_152f04dbb4_b.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81679" y="4365914"/>
            <a:ext cx="1530369" cy="1223996"/>
          </a:xfrm>
          <a:prstGeom prst="rect">
            <a:avLst/>
          </a:prstGeom>
        </p:spPr>
      </p:pic>
      <p:sp>
        <p:nvSpPr>
          <p:cNvPr id="15" name="Title 14"/>
          <p:cNvSpPr>
            <a:spLocks noGrp="1"/>
          </p:cNvSpPr>
          <p:nvPr>
            <p:ph type="title"/>
          </p:nvPr>
        </p:nvSpPr>
        <p:spPr>
          <a:xfrm>
            <a:off x="457200" y="274638"/>
            <a:ext cx="8381132" cy="1143000"/>
          </a:xfrm>
        </p:spPr>
        <p:txBody>
          <a:bodyPr/>
          <a:lstStyle/>
          <a:p>
            <a:r>
              <a:rPr lang="en-US" dirty="0">
                <a:solidFill>
                  <a:prstClr val="black"/>
                </a:solidFill>
                <a:latin typeface="Arial"/>
              </a:rPr>
              <a:t>Network as </a:t>
            </a:r>
            <a:r>
              <a:rPr lang="en-US" strike="sngStrike" dirty="0">
                <a:solidFill>
                  <a:prstClr val="black"/>
                </a:solidFill>
                <a:latin typeface="Arial"/>
              </a:rPr>
              <a:t>Infrastructure</a:t>
            </a:r>
            <a:r>
              <a:rPr lang="en-US" dirty="0">
                <a:solidFill>
                  <a:prstClr val="black"/>
                </a:solidFill>
                <a:latin typeface="Arial"/>
              </a:rPr>
              <a:t> </a:t>
            </a:r>
            <a:r>
              <a:rPr lang="en-US" i="1" dirty="0">
                <a:solidFill>
                  <a:prstClr val="black"/>
                </a:solidFill>
                <a:latin typeface="Arial"/>
              </a:rPr>
              <a:t>Instrument</a:t>
            </a:r>
            <a:br>
              <a:rPr lang="en-US" i="1" dirty="0">
                <a:solidFill>
                  <a:prstClr val="black"/>
                </a:solidFill>
                <a:latin typeface="Arial"/>
              </a:rPr>
            </a:br>
            <a:endParaRPr lang="en-US" dirty="0"/>
          </a:p>
        </p:txBody>
      </p:sp>
      <p:sp>
        <p:nvSpPr>
          <p:cNvPr id="13" name="Rectangle 12"/>
          <p:cNvSpPr/>
          <p:nvPr/>
        </p:nvSpPr>
        <p:spPr>
          <a:xfrm>
            <a:off x="305997" y="5660827"/>
            <a:ext cx="7009890" cy="923330"/>
          </a:xfrm>
          <a:prstGeom prst="rect">
            <a:avLst/>
          </a:prstGeom>
        </p:spPr>
        <p:txBody>
          <a:bodyPr wrap="square">
            <a:spAutoFit/>
          </a:bodyPr>
          <a:lstStyle/>
          <a:p>
            <a:pPr marL="456538" lvl="2" indent="0">
              <a:buNone/>
            </a:pPr>
            <a:r>
              <a:rPr lang="en-US" b="1" i="1" u="sng" dirty="0" smtClean="0"/>
              <a:t>ESnet Vision</a:t>
            </a:r>
            <a:r>
              <a:rPr lang="en-US" dirty="0" smtClean="0"/>
              <a:t>: Scientific </a:t>
            </a:r>
            <a:r>
              <a:rPr lang="en-US" dirty="0"/>
              <a:t>progress will be </a:t>
            </a:r>
            <a:r>
              <a:rPr lang="en-US" b="1" dirty="0"/>
              <a:t>completely unconstrained </a:t>
            </a:r>
            <a:r>
              <a:rPr lang="en-US" dirty="0"/>
              <a:t>by the physical location of instruments, people, computational resources, or data.  </a:t>
            </a:r>
          </a:p>
        </p:txBody>
      </p:sp>
      <p:pic>
        <p:nvPicPr>
          <p:cNvPr id="18" name="Picture 17" descr="20150112-ESne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17968"/>
            <a:ext cx="9144000" cy="3186050"/>
          </a:xfrm>
          <a:prstGeom prst="rect">
            <a:avLst/>
          </a:prstGeom>
        </p:spPr>
      </p:pic>
      <p:pic>
        <p:nvPicPr>
          <p:cNvPr id="11" name="Picture 10" descr="2182152599_5f6d0a26f7_o.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62779" y="1269789"/>
            <a:ext cx="1775553" cy="1156943"/>
          </a:xfrm>
          <a:prstGeom prst="rect">
            <a:avLst/>
          </a:prstGeom>
        </p:spPr>
      </p:pic>
      <p:sp>
        <p:nvSpPr>
          <p:cNvPr id="19"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a:t>
            </a:fld>
            <a:r>
              <a:rPr lang="en-US" sz="800" dirty="0">
                <a:solidFill>
                  <a:prstClr val="black"/>
                </a:solidFill>
                <a:latin typeface="Arial"/>
              </a:rPr>
              <a:t> – ESnet Science Engagement (</a:t>
            </a:r>
            <a:r>
              <a:rPr lang="en-US" sz="800" dirty="0">
                <a:solidFill>
                  <a:prstClr val="black"/>
                </a:solidFill>
                <a:latin typeface="Arial"/>
                <a:hlinkClick r:id="rId10"/>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20"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55399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Large Facility Deployment</a:t>
            </a:r>
            <a:endParaRPr lang="en-US" dirty="0"/>
          </a:p>
        </p:txBody>
      </p:sp>
      <p:sp>
        <p:nvSpPr>
          <p:cNvPr id="3" name="Content Placeholder 2"/>
          <p:cNvSpPr>
            <a:spLocks noGrp="1"/>
          </p:cNvSpPr>
          <p:nvPr>
            <p:ph idx="1"/>
          </p:nvPr>
        </p:nvSpPr>
        <p:spPr>
          <a:xfrm>
            <a:off x="457200" y="1248304"/>
            <a:ext cx="8229600" cy="3954723"/>
          </a:xfrm>
        </p:spPr>
        <p:txBody>
          <a:bodyPr>
            <a:noAutofit/>
          </a:bodyPr>
          <a:lstStyle/>
          <a:p>
            <a:r>
              <a:rPr lang="en-US" sz="2000" dirty="0" smtClean="0"/>
              <a:t>High-performance networking is assumed in this environment</a:t>
            </a:r>
          </a:p>
          <a:p>
            <a:pPr lvl="1"/>
            <a:r>
              <a:rPr lang="en-US" sz="1800" dirty="0" smtClean="0"/>
              <a:t>Data flows between systems, between systems and storage, wide area, etc.</a:t>
            </a:r>
          </a:p>
          <a:p>
            <a:pPr lvl="1"/>
            <a:r>
              <a:rPr lang="en-US" sz="1800" dirty="0" smtClean="0"/>
              <a:t>Global </a:t>
            </a:r>
            <a:r>
              <a:rPr lang="en-US" sz="1800" dirty="0" err="1" smtClean="0"/>
              <a:t>filesystem</a:t>
            </a:r>
            <a:r>
              <a:rPr lang="en-US" sz="1800" dirty="0" smtClean="0"/>
              <a:t> (GPFS, Luster, etc.) often ties resources together</a:t>
            </a:r>
          </a:p>
          <a:p>
            <a:pPr lvl="2"/>
            <a:r>
              <a:rPr lang="en-US" sz="1800" dirty="0" smtClean="0"/>
              <a:t>Portions of this may not run over Ethernet (e.g. IB)</a:t>
            </a:r>
          </a:p>
          <a:p>
            <a:pPr lvl="2"/>
            <a:r>
              <a:rPr lang="en-US" sz="1800" dirty="0" smtClean="0"/>
              <a:t>Implications for Data Transfer Nodes – these are ‘gateways’ really</a:t>
            </a:r>
          </a:p>
          <a:p>
            <a:r>
              <a:rPr lang="en-US" sz="2000" dirty="0" smtClean="0"/>
              <a:t>“Science DMZ” may not look like a discrete entity here</a:t>
            </a:r>
          </a:p>
          <a:p>
            <a:pPr lvl="1"/>
            <a:r>
              <a:rPr lang="en-US" sz="1800" dirty="0" smtClean="0"/>
              <a:t>By the time you get through interconnecting all the resources, you end up with most of the network in the Science DMZ</a:t>
            </a:r>
          </a:p>
          <a:p>
            <a:pPr lvl="1"/>
            <a:r>
              <a:rPr lang="en-US" sz="1800" dirty="0" smtClean="0"/>
              <a:t>This is as it should be – the point is appropriate deployment of tools, configuration, policy control, etc.</a:t>
            </a:r>
          </a:p>
          <a:p>
            <a:pPr lvl="1"/>
            <a:r>
              <a:rPr lang="en-US" sz="1800" dirty="0" smtClean="0"/>
              <a:t>Can still employee security techniques to limit access (e.g. a bastion host to control logins)</a:t>
            </a:r>
          </a:p>
          <a:p>
            <a:r>
              <a:rPr lang="en-US" sz="2000" dirty="0" smtClean="0"/>
              <a:t>Office networks can look like an afterthought, but they aren’t</a:t>
            </a:r>
          </a:p>
          <a:p>
            <a:pPr lvl="1"/>
            <a:r>
              <a:rPr lang="en-US" sz="1800" dirty="0" smtClean="0"/>
              <a:t>Deployed with appropriate security controls</a:t>
            </a:r>
          </a:p>
          <a:p>
            <a:pPr lvl="1"/>
            <a:r>
              <a:rPr lang="en-US" sz="1800" dirty="0" smtClean="0"/>
              <a:t>Office infrastructure need not be sized for science traffic</a:t>
            </a:r>
            <a:endParaRPr lang="en-US" sz="1800" dirty="0"/>
          </a:p>
        </p:txBody>
      </p:sp>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20</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5383872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Large Facility (HPC, etc.)</a:t>
            </a:r>
            <a:endParaRPr lang="en-US" sz="4000" dirty="0"/>
          </a:p>
        </p:txBody>
      </p:sp>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21</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4" name="Picture 3" descr="Screen Shot 2015-04-02 at 11.21.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37" y="1265914"/>
            <a:ext cx="7267769" cy="4824562"/>
          </a:xfrm>
          <a:prstGeom prst="rect">
            <a:avLst/>
          </a:prstGeom>
        </p:spPr>
      </p:pic>
    </p:spTree>
    <p:extLst>
      <p:ext uri="{BB962C8B-B14F-4D97-AF65-F5344CB8AC3E}">
        <p14:creationId xmlns:p14="http://schemas.microsoft.com/office/powerpoint/2010/main" val="20947491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8210" cy="1143000"/>
          </a:xfrm>
        </p:spPr>
        <p:txBody>
          <a:bodyPr/>
          <a:lstStyle/>
          <a:p>
            <a:r>
              <a:rPr lang="en-US" dirty="0" smtClean="0"/>
              <a:t>Non-R1 Campus</a:t>
            </a:r>
            <a:endParaRPr lang="en-US" sz="3200" dirty="0"/>
          </a:p>
        </p:txBody>
      </p:sp>
      <p:sp>
        <p:nvSpPr>
          <p:cNvPr id="3" name="Content Placeholder 2"/>
          <p:cNvSpPr>
            <a:spLocks noGrp="1"/>
          </p:cNvSpPr>
          <p:nvPr>
            <p:ph idx="1"/>
          </p:nvPr>
        </p:nvSpPr>
        <p:spPr>
          <a:xfrm>
            <a:off x="457200" y="1600200"/>
            <a:ext cx="8229600" cy="4837113"/>
          </a:xfrm>
        </p:spPr>
        <p:txBody>
          <a:bodyPr>
            <a:normAutofit lnSpcReduction="10000"/>
          </a:bodyPr>
          <a:lstStyle/>
          <a:p>
            <a:r>
              <a:rPr lang="en-US" dirty="0" smtClean="0"/>
              <a:t>This paradigm is not just for the big guys – there is a lot of value for smaller institutions with a smaller number of users</a:t>
            </a:r>
          </a:p>
          <a:p>
            <a:r>
              <a:rPr lang="en-US" dirty="0" smtClean="0"/>
              <a:t>Can be constructed with existing hardware, or small additions</a:t>
            </a:r>
          </a:p>
          <a:p>
            <a:pPr lvl="1"/>
            <a:r>
              <a:rPr lang="en-US" dirty="0" smtClean="0"/>
              <a:t>Does not need to be 100G, or even 10G.  Capacity doesn’t matter – we want to eliminate friction and packet loss</a:t>
            </a:r>
          </a:p>
          <a:p>
            <a:pPr lvl="1"/>
            <a:r>
              <a:rPr lang="en-US" dirty="0" smtClean="0"/>
              <a:t>The best way to do this is to isolate the important traffic from the enterprise</a:t>
            </a:r>
          </a:p>
          <a:p>
            <a:r>
              <a:rPr lang="en-US" dirty="0" smtClean="0"/>
              <a:t>Can be scoped to either the expected data volume of the science, or the availability of external facing resources (e.g. if your pipe to GPN is small – you don’t want a single user monopolizing it)</a:t>
            </a:r>
          </a:p>
          <a:p>
            <a:r>
              <a:rPr lang="en-US" dirty="0" smtClean="0"/>
              <a:t>Factors:</a:t>
            </a:r>
          </a:p>
          <a:p>
            <a:pPr lvl="1"/>
            <a:r>
              <a:rPr lang="en-US" dirty="0" smtClean="0"/>
              <a:t>Are you comfortable with Layer 2 Networking?</a:t>
            </a:r>
          </a:p>
          <a:p>
            <a:pPr lvl="1"/>
            <a:r>
              <a:rPr lang="en-US" dirty="0" smtClean="0"/>
              <a:t>How rich is your cable/fiber plant?</a:t>
            </a:r>
          </a:p>
          <a:p>
            <a:pPr lvl="1"/>
            <a:r>
              <a:rPr lang="en-US" dirty="0" smtClean="0"/>
              <a:t>Can you create a dedicated facility for science?</a:t>
            </a:r>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8364486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8210" cy="1143000"/>
          </a:xfrm>
        </p:spPr>
        <p:txBody>
          <a:bodyPr/>
          <a:lstStyle/>
          <a:p>
            <a:r>
              <a:rPr lang="en-US" dirty="0" smtClean="0"/>
              <a:t>Non-R1 Campus</a:t>
            </a:r>
            <a:endParaRPr lang="en-US" sz="3200" dirty="0"/>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3" name="Picture 2" descr="or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012" y="905103"/>
            <a:ext cx="6262688" cy="2141615"/>
          </a:xfrm>
          <a:prstGeom prst="rect">
            <a:avLst/>
          </a:prstGeom>
        </p:spPr>
      </p:pic>
      <p:sp>
        <p:nvSpPr>
          <p:cNvPr id="4" name="TextBox 3"/>
          <p:cNvSpPr txBox="1"/>
          <p:nvPr/>
        </p:nvSpPr>
        <p:spPr>
          <a:xfrm>
            <a:off x="305997" y="3119438"/>
            <a:ext cx="2774392" cy="400110"/>
          </a:xfrm>
          <a:prstGeom prst="rect">
            <a:avLst/>
          </a:prstGeom>
          <a:noFill/>
        </p:spPr>
        <p:txBody>
          <a:bodyPr wrap="none" rtlCol="0">
            <a:spAutoFit/>
          </a:bodyPr>
          <a:lstStyle/>
          <a:p>
            <a:pPr marL="228600" indent="-228600">
              <a:spcBef>
                <a:spcPts val="880"/>
              </a:spcBef>
              <a:buClr>
                <a:srgbClr val="2DB2CF"/>
              </a:buClr>
            </a:pPr>
            <a:r>
              <a:rPr lang="en-US" sz="2000" b="1" i="1" dirty="0" smtClean="0">
                <a:solidFill>
                  <a:srgbClr val="FF6600"/>
                </a:solidFill>
              </a:rPr>
              <a:t>Fiber Rich Environment</a:t>
            </a:r>
          </a:p>
        </p:txBody>
      </p:sp>
      <p:pic>
        <p:nvPicPr>
          <p:cNvPr id="6" name="Picture 5" desc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621" y="3328018"/>
            <a:ext cx="7326312" cy="3256139"/>
          </a:xfrm>
          <a:prstGeom prst="rect">
            <a:avLst/>
          </a:prstGeom>
        </p:spPr>
      </p:pic>
    </p:spTree>
    <p:extLst>
      <p:ext uri="{BB962C8B-B14F-4D97-AF65-F5344CB8AC3E}">
        <p14:creationId xmlns:p14="http://schemas.microsoft.com/office/powerpoint/2010/main" val="27912801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8210" cy="1143000"/>
          </a:xfrm>
        </p:spPr>
        <p:txBody>
          <a:bodyPr/>
          <a:lstStyle/>
          <a:p>
            <a:r>
              <a:rPr lang="en-US" dirty="0" smtClean="0"/>
              <a:t>Non-R1 Campus</a:t>
            </a:r>
            <a:endParaRPr lang="en-US" sz="3200" dirty="0"/>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24</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
        <p:nvSpPr>
          <p:cNvPr id="7" name="TextBox 6"/>
          <p:cNvSpPr txBox="1"/>
          <p:nvPr/>
        </p:nvSpPr>
        <p:spPr>
          <a:xfrm>
            <a:off x="305997" y="3152776"/>
            <a:ext cx="2109772" cy="400110"/>
          </a:xfrm>
          <a:prstGeom prst="rect">
            <a:avLst/>
          </a:prstGeom>
          <a:noFill/>
        </p:spPr>
        <p:txBody>
          <a:bodyPr wrap="none" rtlCol="0">
            <a:spAutoFit/>
          </a:bodyPr>
          <a:lstStyle/>
          <a:p>
            <a:pPr marL="228600" indent="-228600">
              <a:spcBef>
                <a:spcPts val="880"/>
              </a:spcBef>
              <a:buClr>
                <a:srgbClr val="2DB2CF"/>
              </a:buClr>
            </a:pPr>
            <a:r>
              <a:rPr lang="en-US" sz="2000" b="1" i="1" dirty="0" smtClean="0">
                <a:solidFill>
                  <a:srgbClr val="FF6600"/>
                </a:solidFill>
              </a:rPr>
              <a:t>Layer 2 Switching</a:t>
            </a:r>
          </a:p>
        </p:txBody>
      </p:sp>
      <p:pic>
        <p:nvPicPr>
          <p:cNvPr id="5" name="Picture 4" desc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49" y="3046718"/>
            <a:ext cx="7870206" cy="3165739"/>
          </a:xfrm>
          <a:prstGeom prst="rect">
            <a:avLst/>
          </a:prstGeom>
        </p:spPr>
      </p:pic>
      <p:pic>
        <p:nvPicPr>
          <p:cNvPr id="11" name="Picture 10" descr="ori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7012" y="905103"/>
            <a:ext cx="6262688" cy="2141615"/>
          </a:xfrm>
          <a:prstGeom prst="rect">
            <a:avLst/>
          </a:prstGeom>
        </p:spPr>
      </p:pic>
    </p:spTree>
    <p:extLst>
      <p:ext uri="{BB962C8B-B14F-4D97-AF65-F5344CB8AC3E}">
        <p14:creationId xmlns:p14="http://schemas.microsoft.com/office/powerpoint/2010/main" val="36083965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8210" cy="1143000"/>
          </a:xfrm>
        </p:spPr>
        <p:txBody>
          <a:bodyPr/>
          <a:lstStyle/>
          <a:p>
            <a:r>
              <a:rPr lang="en-US" dirty="0" smtClean="0"/>
              <a:t>Non-R1 Campus</a:t>
            </a:r>
            <a:endParaRPr lang="en-US" sz="3200" dirty="0"/>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
        <p:nvSpPr>
          <p:cNvPr id="10" name="TextBox 9"/>
          <p:cNvSpPr txBox="1"/>
          <p:nvPr/>
        </p:nvSpPr>
        <p:spPr>
          <a:xfrm>
            <a:off x="515938" y="3225830"/>
            <a:ext cx="1703386" cy="400110"/>
          </a:xfrm>
          <a:prstGeom prst="rect">
            <a:avLst/>
          </a:prstGeom>
          <a:noFill/>
        </p:spPr>
        <p:txBody>
          <a:bodyPr wrap="none" rtlCol="0">
            <a:spAutoFit/>
          </a:bodyPr>
          <a:lstStyle/>
          <a:p>
            <a:pPr marL="228600" indent="-228600">
              <a:spcBef>
                <a:spcPts val="880"/>
              </a:spcBef>
              <a:buClr>
                <a:srgbClr val="2DB2CF"/>
              </a:buClr>
            </a:pPr>
            <a:r>
              <a:rPr lang="en-US" sz="2000" b="1" i="1" dirty="0" smtClean="0">
                <a:solidFill>
                  <a:srgbClr val="FF6600"/>
                </a:solidFill>
              </a:rPr>
              <a:t>Single Facility</a:t>
            </a:r>
          </a:p>
        </p:txBody>
      </p:sp>
      <p:pic>
        <p:nvPicPr>
          <p:cNvPr id="5" name="Picture 4" desc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50" y="3365093"/>
            <a:ext cx="6570538" cy="3131752"/>
          </a:xfrm>
          <a:prstGeom prst="rect">
            <a:avLst/>
          </a:prstGeom>
        </p:spPr>
      </p:pic>
      <p:pic>
        <p:nvPicPr>
          <p:cNvPr id="11" name="Picture 10" descr="ori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7012" y="905103"/>
            <a:ext cx="6262688" cy="2141615"/>
          </a:xfrm>
          <a:prstGeom prst="rect">
            <a:avLst/>
          </a:prstGeom>
        </p:spPr>
      </p:pic>
    </p:spTree>
    <p:extLst>
      <p:ext uri="{BB962C8B-B14F-4D97-AF65-F5344CB8AC3E}">
        <p14:creationId xmlns:p14="http://schemas.microsoft.com/office/powerpoint/2010/main" val="906838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8210" cy="1143000"/>
          </a:xfrm>
        </p:spPr>
        <p:txBody>
          <a:bodyPr/>
          <a:lstStyle/>
          <a:p>
            <a:r>
              <a:rPr lang="en-US" dirty="0" smtClean="0"/>
              <a:t>Non-R1 Campus</a:t>
            </a:r>
            <a:endParaRPr lang="en-US" sz="3200" dirty="0"/>
          </a:p>
        </p:txBody>
      </p:sp>
      <p:sp>
        <p:nvSpPr>
          <p:cNvPr id="3" name="Content Placeholder 2"/>
          <p:cNvSpPr>
            <a:spLocks noGrp="1"/>
          </p:cNvSpPr>
          <p:nvPr>
            <p:ph idx="1"/>
          </p:nvPr>
        </p:nvSpPr>
        <p:spPr>
          <a:xfrm>
            <a:off x="457200" y="1600200"/>
            <a:ext cx="8229600" cy="4837113"/>
          </a:xfrm>
        </p:spPr>
        <p:txBody>
          <a:bodyPr>
            <a:normAutofit/>
          </a:bodyPr>
          <a:lstStyle/>
          <a:p>
            <a:r>
              <a:rPr lang="en-US" dirty="0" smtClean="0"/>
              <a:t>Every campus will be different</a:t>
            </a:r>
          </a:p>
          <a:p>
            <a:pPr lvl="1"/>
            <a:r>
              <a:rPr lang="en-US" dirty="0" smtClean="0"/>
              <a:t>If you are not fiber rich, other choices may be needed.  </a:t>
            </a:r>
          </a:p>
          <a:p>
            <a:pPr lvl="1"/>
            <a:r>
              <a:rPr lang="en-US" dirty="0" smtClean="0"/>
              <a:t>If the researchers don’t want to move to a dedicated facility, your options are also limited</a:t>
            </a:r>
          </a:p>
          <a:p>
            <a:pPr lvl="1"/>
            <a:r>
              <a:rPr lang="en-US" dirty="0" smtClean="0"/>
              <a:t>Have discussions – lay out what is possible and what is not</a:t>
            </a:r>
          </a:p>
          <a:p>
            <a:r>
              <a:rPr lang="en-US" dirty="0" smtClean="0"/>
              <a:t>ROI Statements:</a:t>
            </a:r>
          </a:p>
          <a:p>
            <a:pPr lvl="1"/>
            <a:r>
              <a:rPr lang="en-US" dirty="0" smtClean="0"/>
              <a:t>Eliminate congestion where you can – the network path for the science user does not traverse the core -&gt; better performance for her, and everyone else</a:t>
            </a:r>
          </a:p>
          <a:p>
            <a:pPr lvl="1"/>
            <a:r>
              <a:rPr lang="en-US" dirty="0" smtClean="0"/>
              <a:t>Improve the process of science – the next time they go for an NSF/DOE/NIST grant, they can say (with confidence) the network does what they need it to do</a:t>
            </a:r>
          </a:p>
          <a:p>
            <a:pPr lvl="1"/>
            <a:r>
              <a:rPr lang="en-US" dirty="0" smtClean="0"/>
              <a:t>Encourage others that are suffering in silence to seek you out.  Once you have a success story, there will be others asking about it.  </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9919097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Common Threads</a:t>
            </a:r>
            <a:endParaRPr lang="en-US" sz="4000" dirty="0"/>
          </a:p>
        </p:txBody>
      </p:sp>
      <p:sp>
        <p:nvSpPr>
          <p:cNvPr id="3" name="Content Placeholder 2"/>
          <p:cNvSpPr>
            <a:spLocks noGrp="1"/>
          </p:cNvSpPr>
          <p:nvPr>
            <p:ph idx="1"/>
          </p:nvPr>
        </p:nvSpPr>
        <p:spPr>
          <a:xfrm>
            <a:off x="457200" y="1417638"/>
            <a:ext cx="8229600" cy="3954723"/>
          </a:xfrm>
        </p:spPr>
        <p:txBody>
          <a:bodyPr>
            <a:noAutofit/>
          </a:bodyPr>
          <a:lstStyle/>
          <a:p>
            <a:r>
              <a:rPr lang="en-US" sz="2000" dirty="0" smtClean="0"/>
              <a:t>Two common threads exist in all these examples</a:t>
            </a:r>
          </a:p>
          <a:p>
            <a:r>
              <a:rPr lang="en-US" sz="2000" dirty="0" smtClean="0"/>
              <a:t>Accommodation of TCP</a:t>
            </a:r>
          </a:p>
          <a:p>
            <a:pPr lvl="1"/>
            <a:r>
              <a:rPr lang="en-US" sz="2000" dirty="0" smtClean="0"/>
              <a:t>Wide area portion of data transfers traverses purpose-built path</a:t>
            </a:r>
          </a:p>
          <a:p>
            <a:pPr lvl="1"/>
            <a:r>
              <a:rPr lang="en-US" sz="2000" dirty="0" smtClean="0"/>
              <a:t>High performance devices that don’t drop packets</a:t>
            </a:r>
          </a:p>
          <a:p>
            <a:r>
              <a:rPr lang="en-US" sz="2000" dirty="0" smtClean="0"/>
              <a:t>Ability to test and verify</a:t>
            </a:r>
          </a:p>
          <a:p>
            <a:pPr lvl="1"/>
            <a:r>
              <a:rPr lang="en-US" sz="2000" dirty="0" smtClean="0"/>
              <a:t>When problems arise (and they always will), they can be solved if the infrastructure is built correctly</a:t>
            </a:r>
          </a:p>
          <a:p>
            <a:pPr lvl="1"/>
            <a:r>
              <a:rPr lang="en-US" sz="2000" dirty="0" smtClean="0"/>
              <a:t>Small device count makes it easier to find issues</a:t>
            </a:r>
          </a:p>
          <a:p>
            <a:pPr lvl="1"/>
            <a:r>
              <a:rPr lang="en-US" sz="2000" dirty="0" smtClean="0"/>
              <a:t>Multiple test and measurement hosts provide multiple views of the data path</a:t>
            </a:r>
          </a:p>
          <a:p>
            <a:pPr lvl="2"/>
            <a:r>
              <a:rPr lang="en-US" sz="2000" dirty="0" smtClean="0"/>
              <a:t>perfSONAR nodes at the site and in the WAN</a:t>
            </a:r>
          </a:p>
          <a:p>
            <a:pPr lvl="2"/>
            <a:r>
              <a:rPr lang="en-US" sz="2000" dirty="0" smtClean="0"/>
              <a:t>perfSONAR nodes at the remote site</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27</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40893788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Overview</a:t>
            </a:r>
            <a:endParaRPr lang="en-US" sz="3200" dirty="0"/>
          </a:p>
        </p:txBody>
      </p:sp>
      <p:sp>
        <p:nvSpPr>
          <p:cNvPr id="3" name="Content Placeholder 2"/>
          <p:cNvSpPr>
            <a:spLocks noGrp="1"/>
          </p:cNvSpPr>
          <p:nvPr>
            <p:ph idx="1"/>
          </p:nvPr>
        </p:nvSpPr>
        <p:spPr>
          <a:xfrm>
            <a:off x="457200" y="1417638"/>
            <a:ext cx="8229600" cy="4932362"/>
          </a:xfrm>
        </p:spPr>
        <p:txBody>
          <a:bodyPr>
            <a:normAutofit/>
          </a:bodyPr>
          <a:lstStyle/>
          <a:p>
            <a:pPr>
              <a:buFont typeface="Arial"/>
              <a:buChar char="•"/>
            </a:pPr>
            <a:r>
              <a:rPr lang="en-US" dirty="0" smtClean="0"/>
              <a:t>Science DMZ Motivation and Introduction</a:t>
            </a:r>
          </a:p>
          <a:p>
            <a:pPr>
              <a:buFont typeface="Arial"/>
              <a:buChar char="•"/>
            </a:pPr>
            <a:r>
              <a:rPr lang="en-US" dirty="0" smtClean="0"/>
              <a:t>Science DMZ Architecture</a:t>
            </a:r>
          </a:p>
          <a:p>
            <a:pPr>
              <a:buFont typeface="Arial"/>
              <a:buChar char="•"/>
            </a:pPr>
            <a:r>
              <a:rPr lang="en-US" dirty="0">
                <a:solidFill>
                  <a:srgbClr val="FF0000"/>
                </a:solidFill>
              </a:rPr>
              <a:t>Network </a:t>
            </a:r>
            <a:r>
              <a:rPr lang="en-US" dirty="0" smtClean="0">
                <a:solidFill>
                  <a:srgbClr val="FF0000"/>
                </a:solidFill>
              </a:rPr>
              <a:t>Monitoring</a:t>
            </a:r>
          </a:p>
          <a:p>
            <a:pPr>
              <a:buFont typeface="Arial"/>
              <a:buChar char="•"/>
            </a:pPr>
            <a:r>
              <a:rPr lang="en-US" dirty="0" smtClean="0"/>
              <a:t>Data Transfer Nodes &amp; Applications</a:t>
            </a:r>
          </a:p>
          <a:p>
            <a:pPr>
              <a:buFont typeface="Arial"/>
              <a:buChar char="•"/>
            </a:pPr>
            <a:r>
              <a:rPr lang="en-US" dirty="0" smtClean="0"/>
              <a:t>Science DMZ Security</a:t>
            </a:r>
          </a:p>
          <a:p>
            <a:pPr>
              <a:buFont typeface="Arial"/>
              <a:buChar char="•"/>
            </a:pPr>
            <a:r>
              <a:rPr lang="en-US" dirty="0"/>
              <a:t>User </a:t>
            </a:r>
            <a:r>
              <a:rPr lang="en-US" dirty="0" smtClean="0"/>
              <a:t>Engagement</a:t>
            </a:r>
          </a:p>
          <a:p>
            <a:pPr>
              <a:buFont typeface="Arial"/>
              <a:buChar char="•"/>
            </a:pPr>
            <a:r>
              <a:rPr lang="en-US" dirty="0" smtClean="0"/>
              <a:t>Wrap Up</a:t>
            </a:r>
          </a:p>
          <a:p>
            <a:pPr marL="0" indent="0"/>
            <a:endParaRPr lang="en-US" dirty="0" smtClean="0"/>
          </a:p>
          <a:p>
            <a:pPr marL="0" indent="0"/>
            <a:endParaRPr lang="en-US" dirty="0" smtClean="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28</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9818900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Performance Monitoring</a:t>
            </a:r>
            <a:endParaRPr lang="en-US" sz="3200" dirty="0"/>
          </a:p>
        </p:txBody>
      </p:sp>
      <p:sp>
        <p:nvSpPr>
          <p:cNvPr id="3" name="Content Placeholder 2"/>
          <p:cNvSpPr>
            <a:spLocks noGrp="1"/>
          </p:cNvSpPr>
          <p:nvPr>
            <p:ph idx="1"/>
          </p:nvPr>
        </p:nvSpPr>
        <p:spPr>
          <a:xfrm>
            <a:off x="457200" y="1417638"/>
            <a:ext cx="8229600" cy="4708525"/>
          </a:xfrm>
        </p:spPr>
        <p:txBody>
          <a:bodyPr>
            <a:normAutofit fontScale="85000" lnSpcReduction="20000"/>
          </a:bodyPr>
          <a:lstStyle/>
          <a:p>
            <a:r>
              <a:rPr lang="en-US" sz="2400" dirty="0" smtClean="0"/>
              <a:t>Everything may function perfectly when it is deployed</a:t>
            </a:r>
          </a:p>
          <a:p>
            <a:r>
              <a:rPr lang="en-US" sz="2400" dirty="0" smtClean="0"/>
              <a:t>Eventually something is going to break</a:t>
            </a:r>
          </a:p>
          <a:p>
            <a:pPr lvl="1"/>
            <a:r>
              <a:rPr lang="en-US" sz="2200" dirty="0" smtClean="0"/>
              <a:t>Networks and systems are complex</a:t>
            </a:r>
          </a:p>
          <a:p>
            <a:pPr lvl="1"/>
            <a:r>
              <a:rPr lang="en-US" sz="2200" dirty="0" smtClean="0"/>
              <a:t>Bugs, mistakes, …</a:t>
            </a:r>
          </a:p>
          <a:p>
            <a:pPr lvl="1"/>
            <a:r>
              <a:rPr lang="en-US" sz="2200" dirty="0" smtClean="0"/>
              <a:t>Sometimes things just break – this is why we buy support contracts</a:t>
            </a:r>
          </a:p>
          <a:p>
            <a:r>
              <a:rPr lang="en-US" sz="2400" dirty="0" smtClean="0"/>
              <a:t>Must be able to find and fix problems when they occur (even if they have been that way for a long time)</a:t>
            </a:r>
          </a:p>
          <a:p>
            <a:r>
              <a:rPr lang="en-US" sz="2400" dirty="0" smtClean="0"/>
              <a:t>Must be able to find problems in other networks (your network may be fine, but someone else’s problem can impact your users)</a:t>
            </a:r>
          </a:p>
          <a:p>
            <a:endParaRPr lang="en-US" sz="2400" dirty="0" smtClean="0"/>
          </a:p>
          <a:p>
            <a:r>
              <a:rPr lang="en-US" sz="2400" dirty="0"/>
              <a:t>TCP was intentionally designed to hide all transmission errors from the user:</a:t>
            </a:r>
          </a:p>
          <a:p>
            <a:pPr lvl="1"/>
            <a:r>
              <a:rPr lang="en-US" sz="2200" dirty="0"/>
              <a:t>“As long as the TCPs continue to function properly and the internet system does not become completely partitioned, no transmission errors will affect the users.” (From RFC793, 1981)</a:t>
            </a:r>
          </a:p>
          <a:p>
            <a:endParaRPr lang="en-US" sz="2400" dirty="0" smtClean="0"/>
          </a:p>
          <a:p>
            <a:endParaRPr lang="en-US" sz="2400" dirty="0" smtClean="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29</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7421118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Overview</a:t>
            </a:r>
            <a:endParaRPr lang="en-US" sz="3200" dirty="0"/>
          </a:p>
        </p:txBody>
      </p:sp>
      <p:sp>
        <p:nvSpPr>
          <p:cNvPr id="3" name="Content Placeholder 2"/>
          <p:cNvSpPr>
            <a:spLocks noGrp="1"/>
          </p:cNvSpPr>
          <p:nvPr>
            <p:ph idx="1"/>
          </p:nvPr>
        </p:nvSpPr>
        <p:spPr>
          <a:xfrm>
            <a:off x="457200" y="1417638"/>
            <a:ext cx="8229600" cy="4932362"/>
          </a:xfrm>
        </p:spPr>
        <p:txBody>
          <a:bodyPr>
            <a:normAutofit/>
          </a:bodyPr>
          <a:lstStyle/>
          <a:p>
            <a:pPr>
              <a:buFont typeface="Arial"/>
              <a:buChar char="•"/>
            </a:pPr>
            <a:r>
              <a:rPr lang="en-US" dirty="0" smtClean="0">
                <a:solidFill>
                  <a:srgbClr val="FF0000"/>
                </a:solidFill>
              </a:rPr>
              <a:t>Science DMZ Motivation and Introduction</a:t>
            </a:r>
          </a:p>
          <a:p>
            <a:pPr>
              <a:buFont typeface="Arial"/>
              <a:buChar char="•"/>
            </a:pPr>
            <a:r>
              <a:rPr lang="en-US" dirty="0" smtClean="0"/>
              <a:t>Science DMZ Architecture</a:t>
            </a:r>
          </a:p>
          <a:p>
            <a:pPr>
              <a:buFont typeface="Arial"/>
              <a:buChar char="•"/>
            </a:pPr>
            <a:r>
              <a:rPr lang="en-US" dirty="0"/>
              <a:t>Network </a:t>
            </a:r>
            <a:r>
              <a:rPr lang="en-US" dirty="0" smtClean="0"/>
              <a:t>Monitoring</a:t>
            </a:r>
          </a:p>
          <a:p>
            <a:pPr>
              <a:buFont typeface="Arial"/>
              <a:buChar char="•"/>
            </a:pPr>
            <a:r>
              <a:rPr lang="en-US" dirty="0" smtClean="0"/>
              <a:t>Data Transfer Nodes &amp; Applications</a:t>
            </a:r>
          </a:p>
          <a:p>
            <a:pPr>
              <a:buFont typeface="Arial"/>
              <a:buChar char="•"/>
            </a:pPr>
            <a:r>
              <a:rPr lang="en-US" dirty="0" smtClean="0"/>
              <a:t>Science DMZ Security</a:t>
            </a:r>
          </a:p>
          <a:p>
            <a:pPr>
              <a:buFont typeface="Arial"/>
              <a:buChar char="•"/>
            </a:pPr>
            <a:r>
              <a:rPr lang="en-US" dirty="0"/>
              <a:t>User </a:t>
            </a:r>
            <a:r>
              <a:rPr lang="en-US" dirty="0" smtClean="0"/>
              <a:t>Engagement</a:t>
            </a:r>
          </a:p>
          <a:p>
            <a:pPr>
              <a:buFont typeface="Arial"/>
              <a:buChar char="•"/>
            </a:pPr>
            <a:r>
              <a:rPr lang="en-US" dirty="0" smtClean="0"/>
              <a:t>Wrap Up</a:t>
            </a:r>
          </a:p>
          <a:p>
            <a:pPr marL="0" indent="0"/>
            <a:endParaRPr lang="en-US" dirty="0" smtClean="0"/>
          </a:p>
          <a:p>
            <a:pPr marL="0" indent="0"/>
            <a:endParaRPr lang="en-US" dirty="0" smtClean="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1603116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181931"/>
            <a:ext cx="8572500" cy="1143000"/>
          </a:xfrm>
        </p:spPr>
        <p:txBody>
          <a:bodyPr/>
          <a:lstStyle/>
          <a:p>
            <a:r>
              <a:rPr lang="en-US" sz="3200" dirty="0" smtClean="0"/>
              <a:t>Soft Network Failures – Hidden Problems</a:t>
            </a:r>
          </a:p>
        </p:txBody>
      </p:sp>
      <p:sp>
        <p:nvSpPr>
          <p:cNvPr id="35843" name="Content Placeholder 2"/>
          <p:cNvSpPr>
            <a:spLocks noGrp="1"/>
          </p:cNvSpPr>
          <p:nvPr>
            <p:ph idx="1"/>
          </p:nvPr>
        </p:nvSpPr>
        <p:spPr/>
        <p:txBody>
          <a:bodyPr>
            <a:normAutofit lnSpcReduction="10000"/>
          </a:bodyPr>
          <a:lstStyle/>
          <a:p>
            <a:r>
              <a:rPr lang="en-US" dirty="0"/>
              <a:t>Hard failures are well-understood</a:t>
            </a:r>
          </a:p>
          <a:p>
            <a:pPr lvl="1"/>
            <a:r>
              <a:rPr lang="en-US" dirty="0"/>
              <a:t>Link down, system crash, software crash</a:t>
            </a:r>
          </a:p>
          <a:p>
            <a:pPr lvl="1"/>
            <a:r>
              <a:rPr lang="en-US" dirty="0"/>
              <a:t>Traditional network/system monitoring tools designed to quickly find hard </a:t>
            </a:r>
            <a:r>
              <a:rPr lang="en-US" dirty="0" smtClean="0"/>
              <a:t>failures</a:t>
            </a:r>
          </a:p>
          <a:p>
            <a:r>
              <a:rPr lang="en-US" dirty="0" smtClean="0"/>
              <a:t>Soft failures result in degraded capability</a:t>
            </a:r>
          </a:p>
          <a:p>
            <a:pPr lvl="1"/>
            <a:r>
              <a:rPr lang="en-US" dirty="0" smtClean="0"/>
              <a:t>Connectivity exists</a:t>
            </a:r>
          </a:p>
          <a:p>
            <a:pPr lvl="1"/>
            <a:r>
              <a:rPr lang="en-US" dirty="0" smtClean="0"/>
              <a:t>Performance impacted</a:t>
            </a:r>
          </a:p>
          <a:p>
            <a:pPr lvl="1"/>
            <a:r>
              <a:rPr lang="en-US" dirty="0" smtClean="0"/>
              <a:t>Typically something in the path is functioning, but not well</a:t>
            </a:r>
          </a:p>
          <a:p>
            <a:r>
              <a:rPr lang="en-US" dirty="0" smtClean="0"/>
              <a:t>Soft failures are hard to detect with traditional methods</a:t>
            </a:r>
          </a:p>
          <a:p>
            <a:pPr lvl="1"/>
            <a:r>
              <a:rPr lang="en-US" dirty="0" smtClean="0"/>
              <a:t>No obvious single event</a:t>
            </a:r>
          </a:p>
          <a:p>
            <a:pPr lvl="1"/>
            <a:r>
              <a:rPr lang="en-US" dirty="0" smtClean="0"/>
              <a:t>Sometimes no indication at all of any errors</a:t>
            </a:r>
          </a:p>
          <a:p>
            <a:r>
              <a:rPr lang="en-US" dirty="0" smtClean="0"/>
              <a:t>Independent testing is the only way to reliably find soft failures</a:t>
            </a:r>
          </a:p>
          <a:p>
            <a:endParaRPr lang="en-US" dirty="0" smtClean="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30</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1392978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4762"/>
            <a:ext cx="7099300" cy="1143000"/>
          </a:xfrm>
        </p:spPr>
        <p:txBody>
          <a:bodyPr/>
          <a:lstStyle/>
          <a:p>
            <a:r>
              <a:rPr lang="en-US" sz="3200" dirty="0" smtClean="0"/>
              <a:t>Sample Soft Failures</a:t>
            </a:r>
            <a:endParaRPr lang="en-US" sz="3200" dirty="0"/>
          </a:p>
        </p:txBody>
      </p:sp>
      <p:sp>
        <p:nvSpPr>
          <p:cNvPr id="21"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23"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20" name="Picture 19" descr="20140505-PPPL-NERSC-10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9219" y="4233844"/>
            <a:ext cx="5151066" cy="2350313"/>
          </a:xfrm>
          <a:prstGeom prst="rect">
            <a:avLst/>
          </a:prstGeom>
        </p:spPr>
      </p:pic>
      <p:pic>
        <p:nvPicPr>
          <p:cNvPr id="22" name="Content Placeholder 3" descr="denver-aarnet-perf.pdf"/>
          <p:cNvPicPr>
            <a:picLocks noGrp="1" noChangeAspect="1"/>
          </p:cNvPicPr>
          <p:nvPr>
            <p:ph idx="1"/>
          </p:nvPr>
        </p:nvPicPr>
        <p:blipFill rotWithShape="1">
          <a:blip r:embed="rId5">
            <a:extLst>
              <a:ext uri="{28A0092B-C50C-407E-A947-70E740481C1C}">
                <a14:useLocalDpi xmlns:a14="http://schemas.microsoft.com/office/drawing/2010/main" val="0"/>
              </a:ext>
            </a:extLst>
          </a:blip>
          <a:srcRect t="499" b="854"/>
          <a:stretch/>
        </p:blipFill>
        <p:spPr>
          <a:xfrm>
            <a:off x="457200" y="980361"/>
            <a:ext cx="4529276" cy="3308392"/>
          </a:xfrm>
        </p:spPr>
      </p:pic>
      <p:sp>
        <p:nvSpPr>
          <p:cNvPr id="24" name="Oval 23"/>
          <p:cNvSpPr/>
          <p:nvPr/>
        </p:nvSpPr>
        <p:spPr>
          <a:xfrm>
            <a:off x="2639416" y="1755824"/>
            <a:ext cx="423343" cy="3024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473197" y="1165376"/>
            <a:ext cx="2877008" cy="430887"/>
          </a:xfrm>
          <a:prstGeom prst="rect">
            <a:avLst/>
          </a:prstGeom>
          <a:noFill/>
        </p:spPr>
        <p:txBody>
          <a:bodyPr wrap="square" rtlCol="0">
            <a:spAutoFit/>
          </a:bodyPr>
          <a:lstStyle/>
          <a:p>
            <a:pPr marL="171450" indent="-171450">
              <a:buFont typeface="Arial"/>
              <a:buChar char="•"/>
            </a:pPr>
            <a:r>
              <a:rPr lang="en-US" sz="1100" dirty="0" smtClean="0">
                <a:solidFill>
                  <a:srgbClr val="FF0000"/>
                </a:solidFill>
              </a:rPr>
              <a:t>Peering moved from 10G link to 100G link</a:t>
            </a:r>
          </a:p>
          <a:p>
            <a:pPr marL="171450" indent="-171450">
              <a:buFont typeface="Arial"/>
              <a:buChar char="•"/>
            </a:pPr>
            <a:r>
              <a:rPr lang="en-US" sz="1100" dirty="0" smtClean="0">
                <a:solidFill>
                  <a:srgbClr val="FF0000"/>
                </a:solidFill>
              </a:rPr>
              <a:t>Latency change shows path change</a:t>
            </a:r>
            <a:endParaRPr lang="en-US" sz="1100" dirty="0">
              <a:solidFill>
                <a:srgbClr val="FF0000"/>
              </a:solidFill>
            </a:endParaRPr>
          </a:p>
        </p:txBody>
      </p:sp>
      <p:cxnSp>
        <p:nvCxnSpPr>
          <p:cNvPr id="26" name="Straight Arrow Connector 25"/>
          <p:cNvCxnSpPr/>
          <p:nvPr/>
        </p:nvCxnSpPr>
        <p:spPr>
          <a:xfrm flipH="1">
            <a:off x="3062759" y="1689806"/>
            <a:ext cx="2099438" cy="660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2795082" y="1987238"/>
            <a:ext cx="1617700" cy="277403"/>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162197" y="2689241"/>
            <a:ext cx="2877008" cy="430887"/>
          </a:xfrm>
          <a:prstGeom prst="rect">
            <a:avLst/>
          </a:prstGeom>
          <a:noFill/>
        </p:spPr>
        <p:txBody>
          <a:bodyPr wrap="square" rtlCol="0">
            <a:spAutoFit/>
          </a:bodyPr>
          <a:lstStyle/>
          <a:p>
            <a:pPr marL="171450" indent="-171450">
              <a:buFont typeface="Arial"/>
              <a:buChar char="•"/>
            </a:pPr>
            <a:r>
              <a:rPr lang="en-US" sz="1100" dirty="0" smtClean="0">
                <a:solidFill>
                  <a:srgbClr val="FF0000"/>
                </a:solidFill>
              </a:rPr>
              <a:t>Performance increases</a:t>
            </a:r>
          </a:p>
          <a:p>
            <a:pPr marL="171450" indent="-171450">
              <a:buFont typeface="Arial"/>
              <a:buChar char="•"/>
            </a:pPr>
            <a:r>
              <a:rPr lang="en-US" sz="1100" dirty="0" smtClean="0">
                <a:solidFill>
                  <a:srgbClr val="FF0000"/>
                </a:solidFill>
              </a:rPr>
              <a:t>Performance stabilizes</a:t>
            </a:r>
            <a:endParaRPr lang="en-US" sz="1100" dirty="0">
              <a:solidFill>
                <a:srgbClr val="FF0000"/>
              </a:solidFill>
            </a:endParaRPr>
          </a:p>
        </p:txBody>
      </p:sp>
      <p:cxnSp>
        <p:nvCxnSpPr>
          <p:cNvPr id="32" name="Straight Arrow Connector 31"/>
          <p:cNvCxnSpPr/>
          <p:nvPr/>
        </p:nvCxnSpPr>
        <p:spPr>
          <a:xfrm flipH="1" flipV="1">
            <a:off x="4412783" y="2264642"/>
            <a:ext cx="995967" cy="2830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75622" y="5713138"/>
            <a:ext cx="3093064" cy="430887"/>
          </a:xfrm>
          <a:prstGeom prst="rect">
            <a:avLst/>
          </a:prstGeom>
          <a:noFill/>
        </p:spPr>
        <p:txBody>
          <a:bodyPr wrap="square" rtlCol="0">
            <a:spAutoFit/>
          </a:bodyPr>
          <a:lstStyle/>
          <a:p>
            <a:r>
              <a:rPr lang="en-US" sz="1100" dirty="0" smtClean="0">
                <a:solidFill>
                  <a:srgbClr val="FF0000"/>
                </a:solidFill>
              </a:rPr>
              <a:t>Experiments with host tuning (parallels DTN performance)</a:t>
            </a:r>
            <a:endParaRPr lang="en-US" sz="1100" dirty="0">
              <a:solidFill>
                <a:srgbClr val="FF0000"/>
              </a:solidFill>
            </a:endParaRPr>
          </a:p>
        </p:txBody>
      </p:sp>
    </p:spTree>
    <p:extLst>
      <p:ext uri="{BB962C8B-B14F-4D97-AF65-F5344CB8AC3E}">
        <p14:creationId xmlns:p14="http://schemas.microsoft.com/office/powerpoint/2010/main" val="10089244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Testing Infrastructure – perfSONAR </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perfSONAR is:</a:t>
            </a:r>
          </a:p>
          <a:p>
            <a:pPr lvl="1"/>
            <a:r>
              <a:rPr lang="en-US" dirty="0" smtClean="0"/>
              <a:t>A widely-deployed test and measurement infrastructure</a:t>
            </a:r>
          </a:p>
          <a:p>
            <a:pPr lvl="2"/>
            <a:r>
              <a:rPr lang="en-US" dirty="0" smtClean="0"/>
              <a:t>ESnet, Internet2, US regional networks, international networks</a:t>
            </a:r>
          </a:p>
          <a:p>
            <a:pPr lvl="2"/>
            <a:r>
              <a:rPr lang="en-US" dirty="0" smtClean="0"/>
              <a:t>Laboratories, supercomputer centers, universities</a:t>
            </a:r>
          </a:p>
          <a:p>
            <a:pPr lvl="1"/>
            <a:r>
              <a:rPr lang="en-US" dirty="0" smtClean="0"/>
              <a:t>A suite of test and measurement tools</a:t>
            </a:r>
          </a:p>
          <a:p>
            <a:pPr lvl="1"/>
            <a:r>
              <a:rPr lang="en-US" dirty="0" smtClean="0"/>
              <a:t>A collaboration that builds and maintains the toolkit</a:t>
            </a:r>
          </a:p>
          <a:p>
            <a:r>
              <a:rPr lang="en-US" dirty="0" smtClean="0"/>
              <a:t>By installing perfSONAR, a site can leverage over 1300 test servers deployed around the world</a:t>
            </a:r>
          </a:p>
          <a:p>
            <a:r>
              <a:rPr lang="en-US" dirty="0" smtClean="0"/>
              <a:t>perfSONAR is ideal for finding soft failures</a:t>
            </a:r>
          </a:p>
          <a:p>
            <a:pPr lvl="1"/>
            <a:r>
              <a:rPr lang="en-US" dirty="0" smtClean="0"/>
              <a:t>Alert to existence of problems</a:t>
            </a:r>
          </a:p>
          <a:p>
            <a:pPr lvl="1"/>
            <a:r>
              <a:rPr lang="en-US" dirty="0" smtClean="0"/>
              <a:t>Fault isolation</a:t>
            </a:r>
          </a:p>
          <a:p>
            <a:pPr lvl="1"/>
            <a:r>
              <a:rPr lang="en-US" dirty="0" smtClean="0"/>
              <a:t>Verification of correct operation</a:t>
            </a:r>
          </a:p>
          <a:p>
            <a:r>
              <a:rPr lang="en-US" dirty="0" smtClean="0"/>
              <a:t>Open Source, widely supported by a number of stakeholder organizations</a:t>
            </a:r>
            <a:endParaRPr lang="en-US" dirty="0"/>
          </a:p>
        </p:txBody>
      </p:sp>
      <p:pic>
        <p:nvPicPr>
          <p:cNvPr id="6" name="Picture 6" descr="PerfSONAR-powered-CMYK.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6187" y="97129"/>
            <a:ext cx="1293813" cy="534988"/>
          </a:xfrm>
          <a:prstGeom prst="rect">
            <a:avLst/>
          </a:prstGeom>
          <a:noFill/>
          <a:ln w="9525">
            <a:noFill/>
            <a:miter lim="800000"/>
            <a:headEnd/>
            <a:tailEnd/>
          </a:ln>
        </p:spPr>
      </p:pic>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32</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6775194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436"/>
            <a:ext cx="7099300" cy="832678"/>
          </a:xfrm>
        </p:spPr>
        <p:txBody>
          <a:bodyPr/>
          <a:lstStyle/>
          <a:p>
            <a:r>
              <a:rPr lang="en-US" sz="3200" dirty="0" smtClean="0"/>
              <a:t>Lookup Service Directory </a:t>
            </a:r>
            <a:r>
              <a:rPr lang="en-US" sz="3200" dirty="0"/>
              <a:t>Search: </a:t>
            </a:r>
            <a:r>
              <a:rPr lang="en-US" sz="3200" dirty="0" smtClean="0"/>
              <a:t/>
            </a:r>
            <a:br>
              <a:rPr lang="en-US" sz="3200" dirty="0" smtClean="0"/>
            </a:br>
            <a:r>
              <a:rPr lang="en-US" sz="3200" dirty="0" smtClean="0">
                <a:hlinkClick r:id="rId3"/>
              </a:rPr>
              <a:t>http</a:t>
            </a:r>
            <a:r>
              <a:rPr lang="en-US" sz="3200" dirty="0">
                <a:hlinkClick r:id="rId3"/>
              </a:rPr>
              <a:t>://stats.es.net/ServicesDirectory</a:t>
            </a:r>
            <a:r>
              <a:rPr lang="en-US" sz="3200" dirty="0" smtClean="0">
                <a:hlinkClick r:id="rId3"/>
              </a:rPr>
              <a:t>/</a:t>
            </a:r>
            <a:r>
              <a:rPr lang="en-US" sz="3200" dirty="0" smtClean="0"/>
              <a:t> </a:t>
            </a:r>
            <a:endParaRPr lang="en-US" sz="3200" dirty="0"/>
          </a:p>
        </p:txBody>
      </p:sp>
      <p:pic>
        <p:nvPicPr>
          <p:cNvPr id="7" name="Content Placeholder 6" descr="Screen Shot 2014-01-11 at 8.54.46 AM.pdf"/>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12211" t="-2962"/>
          <a:stretch/>
        </p:blipFill>
        <p:spPr>
          <a:xfrm>
            <a:off x="-920517" y="943113"/>
            <a:ext cx="10194046" cy="5360850"/>
          </a:xfrm>
        </p:spPr>
      </p:pic>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33</a:t>
            </a:fld>
            <a:r>
              <a:rPr lang="en-US" sz="800" dirty="0">
                <a:solidFill>
                  <a:prstClr val="black"/>
                </a:solidFill>
                <a:latin typeface="Arial"/>
              </a:rPr>
              <a:t> – ESnet Science Engagement (</a:t>
            </a:r>
            <a:r>
              <a:rPr lang="en-US" sz="800" dirty="0">
                <a:solidFill>
                  <a:prstClr val="black"/>
                </a:solidFill>
                <a:latin typeface="Arial"/>
                <a:hlinkClick r:id="rId5"/>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10"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6679236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892" y="197354"/>
            <a:ext cx="7351907" cy="996446"/>
          </a:xfrm>
        </p:spPr>
        <p:txBody>
          <a:bodyPr/>
          <a:lstStyle/>
          <a:p>
            <a:r>
              <a:rPr lang="en-US" sz="3200" dirty="0" smtClean="0"/>
              <a:t>perfSONAR Dashboard: </a:t>
            </a:r>
            <a:r>
              <a:rPr lang="en-US" sz="3200" dirty="0" smtClean="0">
                <a:hlinkClick r:id="rId3"/>
              </a:rPr>
              <a:t>http://ps-dashboard.es.net</a:t>
            </a:r>
            <a:r>
              <a:rPr lang="en-US" sz="3200" dirty="0" smtClean="0"/>
              <a:t> </a:t>
            </a:r>
            <a:endParaRPr lang="en-US" sz="3200" dirty="0"/>
          </a:p>
        </p:txBody>
      </p:sp>
      <p:pic>
        <p:nvPicPr>
          <p:cNvPr id="4" name="Picture 3" descr="Screen Shot 2013-07-01 at 8.25.54 PM.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8602" y="1318134"/>
            <a:ext cx="6271186" cy="4985829"/>
          </a:xfrm>
          <a:prstGeom prst="rect">
            <a:avLst/>
          </a:prstGeom>
        </p:spPr>
      </p:pic>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34</a:t>
            </a:fld>
            <a:r>
              <a:rPr lang="en-US" sz="800" dirty="0">
                <a:solidFill>
                  <a:prstClr val="black"/>
                </a:solidFill>
                <a:latin typeface="Arial"/>
              </a:rPr>
              <a:t> – ESnet Science Engagement (</a:t>
            </a:r>
            <a:r>
              <a:rPr lang="en-US" sz="800" dirty="0">
                <a:solidFill>
                  <a:prstClr val="black"/>
                </a:solidFill>
                <a:latin typeface="Arial"/>
                <a:hlinkClick r:id="rId5"/>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7010228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Overview</a:t>
            </a:r>
            <a:endParaRPr lang="en-US" sz="3200" dirty="0"/>
          </a:p>
        </p:txBody>
      </p:sp>
      <p:sp>
        <p:nvSpPr>
          <p:cNvPr id="3" name="Content Placeholder 2"/>
          <p:cNvSpPr>
            <a:spLocks noGrp="1"/>
          </p:cNvSpPr>
          <p:nvPr>
            <p:ph idx="1"/>
          </p:nvPr>
        </p:nvSpPr>
        <p:spPr>
          <a:xfrm>
            <a:off x="457200" y="1417638"/>
            <a:ext cx="8229600" cy="4932362"/>
          </a:xfrm>
        </p:spPr>
        <p:txBody>
          <a:bodyPr>
            <a:normAutofit/>
          </a:bodyPr>
          <a:lstStyle/>
          <a:p>
            <a:pPr>
              <a:buFont typeface="Arial"/>
              <a:buChar char="•"/>
            </a:pPr>
            <a:r>
              <a:rPr lang="en-US" dirty="0" smtClean="0"/>
              <a:t>Science DMZ Motivation and Introduction</a:t>
            </a:r>
          </a:p>
          <a:p>
            <a:pPr>
              <a:buFont typeface="Arial"/>
              <a:buChar char="•"/>
            </a:pPr>
            <a:r>
              <a:rPr lang="en-US" dirty="0" smtClean="0"/>
              <a:t>Science DMZ Architecture</a:t>
            </a:r>
          </a:p>
          <a:p>
            <a:pPr>
              <a:buFont typeface="Arial"/>
              <a:buChar char="•"/>
            </a:pPr>
            <a:r>
              <a:rPr lang="en-US" dirty="0"/>
              <a:t>Network </a:t>
            </a:r>
            <a:r>
              <a:rPr lang="en-US" dirty="0" smtClean="0"/>
              <a:t>Monitoring</a:t>
            </a:r>
          </a:p>
          <a:p>
            <a:pPr>
              <a:buFont typeface="Arial"/>
              <a:buChar char="•"/>
            </a:pPr>
            <a:r>
              <a:rPr lang="en-US" dirty="0" smtClean="0">
                <a:solidFill>
                  <a:srgbClr val="FF0000"/>
                </a:solidFill>
              </a:rPr>
              <a:t>Data Transfer Nodes &amp; Applications</a:t>
            </a:r>
          </a:p>
          <a:p>
            <a:pPr>
              <a:buFont typeface="Arial"/>
              <a:buChar char="•"/>
            </a:pPr>
            <a:r>
              <a:rPr lang="en-US" dirty="0" smtClean="0"/>
              <a:t>Science DMZ Security</a:t>
            </a:r>
          </a:p>
          <a:p>
            <a:pPr>
              <a:buFont typeface="Arial"/>
              <a:buChar char="•"/>
            </a:pPr>
            <a:r>
              <a:rPr lang="en-US" dirty="0"/>
              <a:t>User </a:t>
            </a:r>
            <a:r>
              <a:rPr lang="en-US" dirty="0" smtClean="0"/>
              <a:t>Engagement</a:t>
            </a:r>
          </a:p>
          <a:p>
            <a:pPr>
              <a:buFont typeface="Arial"/>
              <a:buChar char="•"/>
            </a:pPr>
            <a:r>
              <a:rPr lang="en-US" dirty="0" smtClean="0"/>
              <a:t>Wrap Up</a:t>
            </a:r>
          </a:p>
          <a:p>
            <a:pPr marL="0" indent="0"/>
            <a:endParaRPr lang="en-US" dirty="0" smtClean="0"/>
          </a:p>
          <a:p>
            <a:pPr marL="0" indent="0"/>
            <a:endParaRPr lang="en-US" dirty="0" smtClean="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35</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4706741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74638"/>
            <a:ext cx="8229600" cy="1143000"/>
          </a:xfrm>
        </p:spPr>
        <p:txBody>
          <a:bodyPr/>
          <a:lstStyle/>
          <a:p>
            <a:r>
              <a:rPr lang="en-US" sz="3200" dirty="0"/>
              <a:t>Dedicated Systems – </a:t>
            </a:r>
            <a:r>
              <a:rPr lang="en-US" sz="3200" dirty="0" smtClean="0"/>
              <a:t>Data </a:t>
            </a:r>
            <a:r>
              <a:rPr lang="en-US" sz="3200" dirty="0"/>
              <a:t>Transfer Node</a:t>
            </a:r>
          </a:p>
        </p:txBody>
      </p:sp>
      <p:sp>
        <p:nvSpPr>
          <p:cNvPr id="3" name="Content Placeholder 2"/>
          <p:cNvSpPr>
            <a:spLocks noGrp="1"/>
          </p:cNvSpPr>
          <p:nvPr>
            <p:ph idx="1"/>
          </p:nvPr>
        </p:nvSpPr>
        <p:spPr>
          <a:xfrm>
            <a:off x="457200" y="1600200"/>
            <a:ext cx="4881772" cy="4847249"/>
          </a:xfrm>
        </p:spPr>
        <p:txBody>
          <a:bodyPr>
            <a:normAutofit fontScale="92500" lnSpcReduction="10000"/>
          </a:bodyPr>
          <a:lstStyle/>
          <a:p>
            <a:r>
              <a:rPr lang="en-US" dirty="0" smtClean="0"/>
              <a:t>The DTN is dedicated to data transfer</a:t>
            </a:r>
          </a:p>
          <a:p>
            <a:r>
              <a:rPr lang="en-US" dirty="0" smtClean="0"/>
              <a:t>Set up </a:t>
            </a:r>
            <a:r>
              <a:rPr lang="en-US" b="1" i="1" dirty="0" smtClean="0">
                <a:solidFill>
                  <a:srgbClr val="FF6600"/>
                </a:solidFill>
              </a:rPr>
              <a:t>specifically</a:t>
            </a:r>
            <a:r>
              <a:rPr lang="en-US" dirty="0" smtClean="0">
                <a:solidFill>
                  <a:srgbClr val="FF6600"/>
                </a:solidFill>
              </a:rPr>
              <a:t> </a:t>
            </a:r>
            <a:r>
              <a:rPr lang="en-US" dirty="0" smtClean="0"/>
              <a:t>for high-performance data movement</a:t>
            </a:r>
          </a:p>
          <a:p>
            <a:pPr lvl="1"/>
            <a:r>
              <a:rPr lang="en-US" dirty="0" smtClean="0"/>
              <a:t>System internals (BIOS, firmware, interrupts, etc.)</a:t>
            </a:r>
          </a:p>
          <a:p>
            <a:pPr lvl="1"/>
            <a:r>
              <a:rPr lang="en-US" dirty="0" smtClean="0"/>
              <a:t>Network stack</a:t>
            </a:r>
          </a:p>
          <a:p>
            <a:pPr lvl="1"/>
            <a:r>
              <a:rPr lang="en-US" dirty="0" smtClean="0"/>
              <a:t>Storage (global filesystem, Fibrechannel, local RAID, etc.)</a:t>
            </a:r>
          </a:p>
          <a:p>
            <a:pPr lvl="1"/>
            <a:r>
              <a:rPr lang="en-US" dirty="0" smtClean="0"/>
              <a:t>High performance tools</a:t>
            </a:r>
          </a:p>
          <a:p>
            <a:pPr lvl="1"/>
            <a:r>
              <a:rPr lang="en-US" dirty="0" smtClean="0"/>
              <a:t>No extraneous software</a:t>
            </a:r>
          </a:p>
          <a:p>
            <a:r>
              <a:rPr lang="en-US" b="1" i="1" dirty="0" smtClean="0"/>
              <a:t>Limitation of scope and function is powerful</a:t>
            </a:r>
          </a:p>
          <a:p>
            <a:pPr lvl="1"/>
            <a:r>
              <a:rPr lang="en-US" dirty="0" smtClean="0"/>
              <a:t>No conflicts with configuration for other tasks</a:t>
            </a:r>
          </a:p>
          <a:p>
            <a:pPr lvl="1"/>
            <a:r>
              <a:rPr lang="en-US" dirty="0" smtClean="0"/>
              <a:t>Small application set makes cybersecurity easier</a:t>
            </a:r>
            <a:endParaRPr lang="en-US" dirty="0"/>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36</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4" name="Picture 3" descr="Screen Shot 2014-02-11 at 7.10.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2932" y="1011205"/>
            <a:ext cx="3823110" cy="5011265"/>
          </a:xfrm>
          <a:prstGeom prst="rect">
            <a:avLst/>
          </a:prstGeom>
        </p:spPr>
      </p:pic>
    </p:spTree>
    <p:extLst>
      <p:ext uri="{BB962C8B-B14F-4D97-AF65-F5344CB8AC3E}">
        <p14:creationId xmlns:p14="http://schemas.microsoft.com/office/powerpoint/2010/main" val="24170513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r>
              <a:rPr lang="en-US" sz="3200" dirty="0" smtClean="0"/>
              <a:t>Data Transfer Tool Comparison</a:t>
            </a:r>
            <a:endParaRPr lang="en-US" sz="3200" dirty="0"/>
          </a:p>
        </p:txBody>
      </p:sp>
      <p:sp>
        <p:nvSpPr>
          <p:cNvPr id="329731" name="Rectangle 3"/>
          <p:cNvSpPr>
            <a:spLocks noGrp="1" noChangeArrowheads="1"/>
          </p:cNvSpPr>
          <p:nvPr>
            <p:ph type="body" idx="1"/>
          </p:nvPr>
        </p:nvSpPr>
        <p:spPr>
          <a:xfrm>
            <a:off x="457200" y="1337527"/>
            <a:ext cx="8229600" cy="5041163"/>
          </a:xfrm>
        </p:spPr>
        <p:txBody>
          <a:bodyPr>
            <a:normAutofit/>
          </a:bodyPr>
          <a:lstStyle/>
          <a:p>
            <a:r>
              <a:rPr lang="en-US" dirty="0" smtClean="0"/>
              <a:t>In addition to the network, using the right data transfer tool is critical</a:t>
            </a:r>
          </a:p>
          <a:p>
            <a:pPr marL="0" indent="0"/>
            <a:r>
              <a:rPr lang="en-US" dirty="0" smtClean="0"/>
              <a:t>Data transfer test from Berkeley, CA to Argonne, IL (near Chicago). RTT = 53 ms, network capacity = 10Gbps.</a:t>
            </a:r>
          </a:p>
          <a:p>
            <a:pPr marL="0" indent="0"/>
            <a:endParaRPr lang="en-US" sz="1000" b="1" dirty="0" smtClean="0"/>
          </a:p>
          <a:p>
            <a:pPr lvl="2">
              <a:buNone/>
            </a:pPr>
            <a:r>
              <a:rPr lang="en-US" b="1" dirty="0" smtClean="0"/>
              <a:t>Tool				Throughput	</a:t>
            </a:r>
          </a:p>
          <a:p>
            <a:pPr lvl="2">
              <a:buNone/>
            </a:pPr>
            <a:r>
              <a:rPr lang="en-US" dirty="0" smtClean="0"/>
              <a:t>scp:				140 Mbps	</a:t>
            </a:r>
          </a:p>
          <a:p>
            <a:pPr lvl="2">
              <a:buNone/>
            </a:pPr>
            <a:r>
              <a:rPr lang="en-US" dirty="0" smtClean="0"/>
              <a:t>HPN patched scp:	1.2 Gbps</a:t>
            </a:r>
          </a:p>
          <a:p>
            <a:pPr lvl="2">
              <a:buNone/>
            </a:pPr>
            <a:r>
              <a:rPr lang="en-US" dirty="0" smtClean="0"/>
              <a:t>ftp						1.4 Gbps	</a:t>
            </a:r>
          </a:p>
          <a:p>
            <a:pPr lvl="2">
              <a:buNone/>
            </a:pPr>
            <a:endParaRPr lang="en-US" dirty="0" smtClean="0"/>
          </a:p>
          <a:p>
            <a:pPr lvl="2">
              <a:buNone/>
            </a:pPr>
            <a:r>
              <a:rPr lang="en-US" dirty="0" smtClean="0"/>
              <a:t>GridFTP, 4 streams	5.4 Gbps	</a:t>
            </a:r>
          </a:p>
          <a:p>
            <a:pPr lvl="2">
              <a:buNone/>
            </a:pPr>
            <a:r>
              <a:rPr lang="en-US" dirty="0" smtClean="0"/>
              <a:t>GridFTP, 8 streams	6.6 Gbps		</a:t>
            </a:r>
          </a:p>
          <a:p>
            <a:pPr lvl="2">
              <a:buNone/>
            </a:pPr>
            <a:endParaRPr lang="en-US" b="1" dirty="0" smtClean="0"/>
          </a:p>
          <a:p>
            <a:pPr lvl="2">
              <a:buNone/>
            </a:pPr>
            <a:r>
              <a:rPr lang="en-US" b="1" dirty="0" smtClean="0"/>
              <a:t>Note that to get more than 1 Gbps (125 MB/s) disk to disk requires properly engineered storage (RAID, parallel filesystem, etc.)</a:t>
            </a:r>
            <a:endParaRPr lang="en-US" dirty="0" smtClean="0"/>
          </a:p>
          <a:p>
            <a:pPr lvl="2">
              <a:buNone/>
            </a:pPr>
            <a:endParaRPr lang="en-US" dirty="0" smtClean="0"/>
          </a:p>
          <a:p>
            <a:pPr lvl="1"/>
            <a:endParaRPr lang="en-US" dirty="0"/>
          </a:p>
        </p:txBody>
      </p:sp>
      <p:sp>
        <p:nvSpPr>
          <p:cNvPr id="3" name="Left Brace 2"/>
          <p:cNvSpPr/>
          <p:nvPr/>
        </p:nvSpPr>
        <p:spPr>
          <a:xfrm flipH="1">
            <a:off x="4458838" y="4362361"/>
            <a:ext cx="243209" cy="634969"/>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pic>
        <p:nvPicPr>
          <p:cNvPr id="2" name="Picture 1" descr="glob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995" y="4269718"/>
            <a:ext cx="985161" cy="945222"/>
          </a:xfrm>
          <a:prstGeom prst="rect">
            <a:avLst/>
          </a:prstGeom>
        </p:spPr>
      </p:pic>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37</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11"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8454969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Overview</a:t>
            </a:r>
            <a:endParaRPr lang="en-US" sz="3200" dirty="0"/>
          </a:p>
        </p:txBody>
      </p:sp>
      <p:sp>
        <p:nvSpPr>
          <p:cNvPr id="3" name="Content Placeholder 2"/>
          <p:cNvSpPr>
            <a:spLocks noGrp="1"/>
          </p:cNvSpPr>
          <p:nvPr>
            <p:ph idx="1"/>
          </p:nvPr>
        </p:nvSpPr>
        <p:spPr>
          <a:xfrm>
            <a:off x="457200" y="1417638"/>
            <a:ext cx="8229600" cy="4932362"/>
          </a:xfrm>
        </p:spPr>
        <p:txBody>
          <a:bodyPr>
            <a:normAutofit/>
          </a:bodyPr>
          <a:lstStyle/>
          <a:p>
            <a:pPr>
              <a:buFont typeface="Arial"/>
              <a:buChar char="•"/>
            </a:pPr>
            <a:r>
              <a:rPr lang="en-US" dirty="0" smtClean="0"/>
              <a:t>Science DMZ Motivation and Introduction</a:t>
            </a:r>
          </a:p>
          <a:p>
            <a:pPr>
              <a:buFont typeface="Arial"/>
              <a:buChar char="•"/>
            </a:pPr>
            <a:r>
              <a:rPr lang="en-US" dirty="0" smtClean="0"/>
              <a:t>Science DMZ Architecture</a:t>
            </a:r>
          </a:p>
          <a:p>
            <a:pPr>
              <a:buFont typeface="Arial"/>
              <a:buChar char="•"/>
            </a:pPr>
            <a:r>
              <a:rPr lang="en-US" dirty="0"/>
              <a:t>Network </a:t>
            </a:r>
            <a:r>
              <a:rPr lang="en-US" dirty="0" smtClean="0"/>
              <a:t>Monitoring</a:t>
            </a:r>
          </a:p>
          <a:p>
            <a:pPr>
              <a:buFont typeface="Arial"/>
              <a:buChar char="•"/>
            </a:pPr>
            <a:r>
              <a:rPr lang="en-US" dirty="0" smtClean="0"/>
              <a:t>Data Transfer Nodes &amp; Applications</a:t>
            </a:r>
          </a:p>
          <a:p>
            <a:pPr>
              <a:buFont typeface="Arial"/>
              <a:buChar char="•"/>
            </a:pPr>
            <a:r>
              <a:rPr lang="en-US" dirty="0" smtClean="0">
                <a:solidFill>
                  <a:srgbClr val="FF0000"/>
                </a:solidFill>
              </a:rPr>
              <a:t>Science DMZ Security</a:t>
            </a:r>
          </a:p>
          <a:p>
            <a:pPr>
              <a:buFont typeface="Arial"/>
              <a:buChar char="•"/>
            </a:pPr>
            <a:r>
              <a:rPr lang="en-US" dirty="0"/>
              <a:t>User </a:t>
            </a:r>
            <a:r>
              <a:rPr lang="en-US" dirty="0" smtClean="0"/>
              <a:t>Engagement</a:t>
            </a:r>
            <a:endParaRPr lang="en-US" dirty="0" smtClean="0">
              <a:solidFill>
                <a:srgbClr val="FF0000"/>
              </a:solidFill>
            </a:endParaRPr>
          </a:p>
          <a:p>
            <a:pPr>
              <a:buFont typeface="Arial"/>
              <a:buChar char="•"/>
            </a:pPr>
            <a:r>
              <a:rPr lang="en-US" dirty="0" smtClean="0"/>
              <a:t>Wrap Up</a:t>
            </a:r>
          </a:p>
          <a:p>
            <a:pPr marL="0" indent="0"/>
            <a:endParaRPr lang="en-US" dirty="0" smtClean="0"/>
          </a:p>
          <a:p>
            <a:pPr marL="0" indent="0"/>
            <a:endParaRPr lang="en-US" dirty="0" smtClean="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38</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40002780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4347874" cy="1829808"/>
          </a:xfrm>
        </p:spPr>
        <p:txBody>
          <a:bodyPr>
            <a:normAutofit fontScale="92500"/>
          </a:bodyPr>
          <a:lstStyle/>
          <a:p>
            <a:r>
              <a:rPr lang="en-US" sz="2400" dirty="0"/>
              <a:t>Goal – disentangle security policy and enforcement for science flows from security for business systems</a:t>
            </a:r>
          </a:p>
          <a:p>
            <a:r>
              <a:rPr lang="en-US" sz="2400" dirty="0" smtClean="0"/>
              <a:t>Rationale</a:t>
            </a:r>
            <a:endParaRPr lang="en-US" dirty="0"/>
          </a:p>
        </p:txBody>
      </p:sp>
      <p:sp>
        <p:nvSpPr>
          <p:cNvPr id="7" name="Title 1"/>
          <p:cNvSpPr>
            <a:spLocks noGrp="1"/>
          </p:cNvSpPr>
          <p:nvPr>
            <p:ph type="title"/>
          </p:nvPr>
        </p:nvSpPr>
        <p:spPr>
          <a:xfrm>
            <a:off x="457200" y="274638"/>
            <a:ext cx="7099300" cy="1143000"/>
          </a:xfrm>
        </p:spPr>
        <p:txBody>
          <a:bodyPr/>
          <a:lstStyle/>
          <a:p>
            <a:r>
              <a:rPr lang="en-US" sz="3200" dirty="0" smtClean="0"/>
              <a:t>Science DMZ Security</a:t>
            </a:r>
            <a:endParaRPr lang="en-US" sz="3200" dirty="0"/>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39</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2" name="Picture 1" descr="at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520" y="744247"/>
            <a:ext cx="4030464" cy="2587558"/>
          </a:xfrm>
          <a:prstGeom prst="rect">
            <a:avLst/>
          </a:prstGeom>
        </p:spPr>
      </p:pic>
      <p:sp>
        <p:nvSpPr>
          <p:cNvPr id="10" name="Content Placeholder 2"/>
          <p:cNvSpPr txBox="1">
            <a:spLocks/>
          </p:cNvSpPr>
          <p:nvPr/>
        </p:nvSpPr>
        <p:spPr>
          <a:xfrm>
            <a:off x="457200" y="3260126"/>
            <a:ext cx="8229600" cy="2798647"/>
          </a:xfrm>
          <a:prstGeom prst="rect">
            <a:avLst/>
          </a:prstGeom>
        </p:spPr>
        <p:txBody>
          <a:bodyPr vert="horz" lIns="91440" tIns="45720" rIns="91440" bIns="45720" rtlCol="0">
            <a:normAutofit lnSpcReduction="1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Science data traffic is simple from a security perspective</a:t>
            </a:r>
          </a:p>
          <a:p>
            <a:pPr lvl="1"/>
            <a:r>
              <a:rPr lang="en-US" dirty="0" smtClean="0"/>
              <a:t>Narrow application set on Science DMZ</a:t>
            </a:r>
          </a:p>
          <a:p>
            <a:pPr lvl="2"/>
            <a:r>
              <a:rPr lang="en-US" dirty="0" smtClean="0"/>
              <a:t>Data transfer, data streaming packages</a:t>
            </a:r>
          </a:p>
          <a:p>
            <a:pPr lvl="2"/>
            <a:r>
              <a:rPr lang="en-US" dirty="0" smtClean="0"/>
              <a:t>No printers, document readers, web browsers, building control systems, financial databases, staff desktops, etc. </a:t>
            </a:r>
          </a:p>
          <a:p>
            <a:pPr lvl="1"/>
            <a:r>
              <a:rPr lang="en-US" dirty="0" smtClean="0"/>
              <a:t>Security controls that are typically implemented to protect business resources often cause performance problems</a:t>
            </a:r>
          </a:p>
          <a:p>
            <a:r>
              <a:rPr lang="en-US" sz="2400" dirty="0" smtClean="0"/>
              <a:t>Separation allows each to be optimized</a:t>
            </a:r>
          </a:p>
          <a:p>
            <a:pPr marL="0" indent="0">
              <a:buFont typeface="Arial"/>
              <a:buNone/>
            </a:pPr>
            <a:endParaRPr lang="en-US" dirty="0"/>
          </a:p>
        </p:txBody>
      </p:sp>
    </p:spTree>
    <p:extLst>
      <p:ext uri="{BB962C8B-B14F-4D97-AF65-F5344CB8AC3E}">
        <p14:creationId xmlns:p14="http://schemas.microsoft.com/office/powerpoint/2010/main" val="16339866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7423"/>
            <a:ext cx="8229600" cy="4692174"/>
          </a:xfrm>
        </p:spPr>
        <p:txBody>
          <a:bodyPr>
            <a:normAutofit fontScale="92500" lnSpcReduction="10000"/>
          </a:bodyPr>
          <a:lstStyle/>
          <a:p>
            <a:r>
              <a:rPr lang="en-US" sz="2400" dirty="0" smtClean="0"/>
              <a:t>Science &amp; Research is </a:t>
            </a:r>
            <a:r>
              <a:rPr lang="en-US" sz="2400" b="1" i="1" u="sng" dirty="0" smtClean="0">
                <a:solidFill>
                  <a:srgbClr val="FF6600"/>
                </a:solidFill>
              </a:rPr>
              <a:t>everywhere</a:t>
            </a:r>
          </a:p>
          <a:p>
            <a:pPr lvl="1"/>
            <a:r>
              <a:rPr lang="en-US" sz="2100" dirty="0" smtClean="0"/>
              <a:t>Size of school/endowment does not matter – there is a researcher at your facility right now that is attempting to use the network for a research activity</a:t>
            </a:r>
          </a:p>
          <a:p>
            <a:r>
              <a:rPr lang="en-US" sz="2400" dirty="0" smtClean="0"/>
              <a:t>Networks are an essential part of data-intensive science</a:t>
            </a:r>
            <a:endParaRPr lang="en-US" sz="2400" dirty="0"/>
          </a:p>
          <a:p>
            <a:pPr lvl="1"/>
            <a:r>
              <a:rPr lang="en-US" dirty="0" smtClean="0"/>
              <a:t>Connect data sources to data analysis</a:t>
            </a:r>
          </a:p>
          <a:p>
            <a:pPr lvl="1"/>
            <a:r>
              <a:rPr lang="en-US" dirty="0" smtClean="0"/>
              <a:t>Connect collaborators to each other</a:t>
            </a:r>
          </a:p>
          <a:p>
            <a:pPr lvl="1"/>
            <a:r>
              <a:rPr lang="en-US" dirty="0" smtClean="0"/>
              <a:t>Enable machine-consumable interfaces to data and analysis resources (e.g. portals), automation, scale</a:t>
            </a:r>
          </a:p>
          <a:p>
            <a:r>
              <a:rPr lang="en-US" sz="2400" dirty="0" smtClean="0"/>
              <a:t>Performance is critical</a:t>
            </a:r>
            <a:endParaRPr lang="en-US" sz="2400" dirty="0"/>
          </a:p>
          <a:p>
            <a:pPr lvl="1"/>
            <a:r>
              <a:rPr lang="en-US" dirty="0" smtClean="0"/>
              <a:t>Exponential data growth</a:t>
            </a:r>
            <a:endParaRPr lang="en-US" dirty="0"/>
          </a:p>
          <a:p>
            <a:pPr lvl="1"/>
            <a:r>
              <a:rPr lang="en-US" dirty="0" smtClean="0"/>
              <a:t>Constant human factors (timelines for analysis, remote users)</a:t>
            </a:r>
            <a:endParaRPr lang="en-US" dirty="0"/>
          </a:p>
          <a:p>
            <a:pPr lvl="1"/>
            <a:r>
              <a:rPr lang="en-US" dirty="0" smtClean="0"/>
              <a:t>Data movement and analysis must keep up</a:t>
            </a:r>
          </a:p>
          <a:p>
            <a:r>
              <a:rPr lang="en-US" sz="2400" dirty="0" smtClean="0"/>
              <a:t>Effective use of wide area (long-haul) networks by scientists has historically been difficult (the “Wizard Gap”)</a:t>
            </a:r>
          </a:p>
        </p:txBody>
      </p:sp>
      <p:sp>
        <p:nvSpPr>
          <p:cNvPr id="7" name="Title 1"/>
          <p:cNvSpPr>
            <a:spLocks noGrp="1"/>
          </p:cNvSpPr>
          <p:nvPr>
            <p:ph type="title"/>
          </p:nvPr>
        </p:nvSpPr>
        <p:spPr>
          <a:xfrm>
            <a:off x="457200" y="274638"/>
            <a:ext cx="7099300" cy="1143000"/>
          </a:xfrm>
        </p:spPr>
        <p:txBody>
          <a:bodyPr/>
          <a:lstStyle/>
          <a:p>
            <a:r>
              <a:rPr lang="en-US" sz="3200" dirty="0" smtClean="0"/>
              <a:t>Motivation</a:t>
            </a:r>
            <a:endParaRPr lang="en-US" sz="3200" dirty="0"/>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1793403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Performance Is A Core Requirement</a:t>
            </a:r>
            <a:endParaRPr lang="en-US" sz="3200" dirty="0"/>
          </a:p>
        </p:txBody>
      </p:sp>
      <p:sp>
        <p:nvSpPr>
          <p:cNvPr id="3" name="Content Placeholder 2"/>
          <p:cNvSpPr>
            <a:spLocks noGrp="1"/>
          </p:cNvSpPr>
          <p:nvPr>
            <p:ph idx="1"/>
          </p:nvPr>
        </p:nvSpPr>
        <p:spPr>
          <a:xfrm>
            <a:off x="457200" y="1417637"/>
            <a:ext cx="8229600" cy="5140087"/>
          </a:xfrm>
        </p:spPr>
        <p:txBody>
          <a:bodyPr>
            <a:normAutofit lnSpcReduction="10000"/>
          </a:bodyPr>
          <a:lstStyle/>
          <a:p>
            <a:r>
              <a:rPr lang="en-US" sz="2400" dirty="0" smtClean="0"/>
              <a:t>Core information security principles</a:t>
            </a:r>
          </a:p>
          <a:p>
            <a:pPr lvl="1"/>
            <a:r>
              <a:rPr lang="en-US" dirty="0" smtClean="0"/>
              <a:t>Confidentiality, Integrity, Availability (CIA)</a:t>
            </a:r>
          </a:p>
          <a:p>
            <a:pPr lvl="1"/>
            <a:r>
              <a:rPr lang="en-US" dirty="0" smtClean="0"/>
              <a:t>Often, CIA and risk mitigation result in poor performance</a:t>
            </a:r>
          </a:p>
          <a:p>
            <a:r>
              <a:rPr lang="en-US" sz="2400" dirty="0" smtClean="0"/>
              <a:t>In data-intensive science, performance is an additional core mission requirement: CIA </a:t>
            </a:r>
            <a:r>
              <a:rPr lang="en-US" sz="2400" dirty="0" smtClean="0">
                <a:sym typeface="Wingdings"/>
              </a:rPr>
              <a:t> </a:t>
            </a:r>
            <a:r>
              <a:rPr lang="en-US" sz="2400" dirty="0" smtClean="0"/>
              <a:t>PICA</a:t>
            </a:r>
          </a:p>
          <a:p>
            <a:pPr lvl="1"/>
            <a:r>
              <a:rPr lang="en-US" dirty="0" smtClean="0"/>
              <a:t>CIA principles are important, but </a:t>
            </a:r>
            <a:r>
              <a:rPr lang="en-US" b="1" i="1" dirty="0" smtClean="0"/>
              <a:t>if performance is compromised the science mission fails </a:t>
            </a:r>
          </a:p>
          <a:p>
            <a:pPr lvl="1"/>
            <a:r>
              <a:rPr lang="en-US" dirty="0" smtClean="0"/>
              <a:t>Not about “how much” security you have, but how the security is implemented</a:t>
            </a:r>
          </a:p>
          <a:p>
            <a:pPr lvl="1"/>
            <a:r>
              <a:rPr lang="en-US" dirty="0" smtClean="0"/>
              <a:t>Need a way to appropriately secure systems without performance compromises</a:t>
            </a:r>
            <a:endParaRPr lang="en-US" dirty="0"/>
          </a:p>
          <a:p>
            <a:r>
              <a:rPr lang="en-US" dirty="0"/>
              <a:t>Collaboration Within The </a:t>
            </a:r>
            <a:r>
              <a:rPr lang="en-US" dirty="0" smtClean="0"/>
              <a:t>Organization</a:t>
            </a:r>
          </a:p>
          <a:p>
            <a:pPr lvl="1"/>
            <a:r>
              <a:rPr lang="en-US" dirty="0" smtClean="0"/>
              <a:t>All parties (users, operators, security, administration) needs to sign off up this idea – revolutionary vs. evolutionary change.  </a:t>
            </a:r>
          </a:p>
          <a:p>
            <a:pPr lvl="1"/>
            <a:r>
              <a:rPr lang="en-US" dirty="0" smtClean="0"/>
              <a:t>Make sure everyone understands the ROI potential.  </a:t>
            </a:r>
            <a:endParaRPr lang="en-US" dirty="0"/>
          </a:p>
          <a:p>
            <a:endParaRPr lang="en-US" dirty="0" smtClean="0"/>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40</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161250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Security Without Firewalls</a:t>
            </a:r>
            <a:endParaRPr lang="en-US" sz="3200" dirty="0"/>
          </a:p>
        </p:txBody>
      </p:sp>
      <p:sp>
        <p:nvSpPr>
          <p:cNvPr id="3" name="Content Placeholder 2"/>
          <p:cNvSpPr>
            <a:spLocks noGrp="1"/>
          </p:cNvSpPr>
          <p:nvPr>
            <p:ph idx="1"/>
          </p:nvPr>
        </p:nvSpPr>
        <p:spPr>
          <a:xfrm>
            <a:off x="457200" y="1417638"/>
            <a:ext cx="5183352" cy="2742707"/>
          </a:xfrm>
        </p:spPr>
        <p:txBody>
          <a:bodyPr>
            <a:normAutofit fontScale="92500"/>
          </a:bodyPr>
          <a:lstStyle/>
          <a:p>
            <a:r>
              <a:rPr lang="en-US" sz="2400" dirty="0" smtClean="0"/>
              <a:t>Data intensive science traffic interacts poorly with firewalls</a:t>
            </a:r>
          </a:p>
          <a:p>
            <a:r>
              <a:rPr lang="en-US" sz="2400" dirty="0" smtClean="0"/>
              <a:t>Does this mean we ignore security?  </a:t>
            </a:r>
            <a:r>
              <a:rPr lang="en-US" sz="2400" b="1" i="1" dirty="0" smtClean="0"/>
              <a:t>NO!</a:t>
            </a:r>
          </a:p>
          <a:p>
            <a:pPr lvl="1"/>
            <a:r>
              <a:rPr lang="en-US" sz="2400" dirty="0" smtClean="0"/>
              <a:t>We </a:t>
            </a:r>
            <a:r>
              <a:rPr lang="en-US" sz="2400" b="1" dirty="0" smtClean="0"/>
              <a:t>must</a:t>
            </a:r>
            <a:r>
              <a:rPr lang="en-US" sz="2400" dirty="0" smtClean="0"/>
              <a:t> protect our systems</a:t>
            </a:r>
          </a:p>
          <a:p>
            <a:pPr lvl="1"/>
            <a:r>
              <a:rPr lang="en-US" sz="2400" dirty="0" smtClean="0"/>
              <a:t>We just need to find a way to do security that does not prevent us from getting the science done</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4" name="Picture 3" descr="IMG_15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8732" y="151816"/>
            <a:ext cx="2907862" cy="3877149"/>
          </a:xfrm>
          <a:prstGeom prst="rect">
            <a:avLst/>
          </a:prstGeom>
        </p:spPr>
      </p:pic>
      <p:sp>
        <p:nvSpPr>
          <p:cNvPr id="8" name="Content Placeholder 2"/>
          <p:cNvSpPr txBox="1">
            <a:spLocks/>
          </p:cNvSpPr>
          <p:nvPr/>
        </p:nvSpPr>
        <p:spPr>
          <a:xfrm>
            <a:off x="457200" y="4160345"/>
            <a:ext cx="8229600" cy="1953172"/>
          </a:xfrm>
          <a:prstGeom prst="rect">
            <a:avLst/>
          </a:prstGeom>
        </p:spPr>
        <p:txBody>
          <a:bodyPr vert="horz" lIns="91440" tIns="45720" rIns="91440" bIns="45720" rtlCol="0">
            <a:normAutofit lnSpcReduction="1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i="1" dirty="0" smtClean="0"/>
              <a:t>Key point – security policies and mechanisms that protect the Science DMZ should be implemented so that they do not compromise performance</a:t>
            </a:r>
          </a:p>
          <a:p>
            <a:r>
              <a:rPr lang="en-US" sz="2400" dirty="0" smtClean="0"/>
              <a:t>Traffic permitted by policy should not experience performance impact as a result of the application of policy</a:t>
            </a:r>
          </a:p>
          <a:p>
            <a:endParaRPr lang="en-US" sz="2400" dirty="0" smtClean="0"/>
          </a:p>
        </p:txBody>
      </p:sp>
    </p:spTree>
    <p:extLst>
      <p:ext uri="{BB962C8B-B14F-4D97-AF65-F5344CB8AC3E}">
        <p14:creationId xmlns:p14="http://schemas.microsoft.com/office/powerpoint/2010/main" val="39576913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7099300" cy="1143000"/>
          </a:xfrm>
        </p:spPr>
        <p:txBody>
          <a:bodyPr/>
          <a:lstStyle/>
          <a:p>
            <a:r>
              <a:rPr lang="en-US" sz="3200" dirty="0" smtClean="0"/>
              <a:t>Firewall Performance Example</a:t>
            </a:r>
            <a:endParaRPr lang="en-US" sz="3200" dirty="0"/>
          </a:p>
        </p:txBody>
      </p:sp>
      <p:sp>
        <p:nvSpPr>
          <p:cNvPr id="3" name="Content Placeholder 2"/>
          <p:cNvSpPr>
            <a:spLocks noGrp="1"/>
          </p:cNvSpPr>
          <p:nvPr>
            <p:ph idx="1"/>
          </p:nvPr>
        </p:nvSpPr>
        <p:spPr>
          <a:xfrm>
            <a:off x="457200" y="1085001"/>
            <a:ext cx="8229600" cy="3106000"/>
          </a:xfrm>
        </p:spPr>
        <p:txBody>
          <a:bodyPr/>
          <a:lstStyle/>
          <a:p>
            <a:r>
              <a:rPr lang="en-US" dirty="0" smtClean="0"/>
              <a:t>Observed performance, via </a:t>
            </a:r>
            <a:r>
              <a:rPr lang="en-US" dirty="0" err="1" smtClean="0"/>
              <a:t>perfSONAR</a:t>
            </a:r>
            <a:r>
              <a:rPr lang="en-US" dirty="0" smtClean="0"/>
              <a:t>, through a firewall:</a:t>
            </a:r>
          </a:p>
          <a:p>
            <a:endParaRPr lang="en-US" dirty="0"/>
          </a:p>
          <a:p>
            <a:endParaRPr lang="en-US" dirty="0" smtClean="0"/>
          </a:p>
          <a:p>
            <a:endParaRPr lang="en-US" dirty="0"/>
          </a:p>
          <a:p>
            <a:endParaRPr lang="en-US" dirty="0" smtClean="0"/>
          </a:p>
          <a:p>
            <a:r>
              <a:rPr lang="en-US" dirty="0" smtClean="0"/>
              <a:t>Observed performance, via </a:t>
            </a:r>
            <a:r>
              <a:rPr lang="en-US" dirty="0" err="1" smtClean="0"/>
              <a:t>perfSONAR</a:t>
            </a:r>
            <a:r>
              <a:rPr lang="en-US" dirty="0" smtClean="0"/>
              <a:t>, bypassing firewall:</a:t>
            </a:r>
          </a:p>
        </p:txBody>
      </p:sp>
      <p:pic>
        <p:nvPicPr>
          <p:cNvPr id="6" name="Picture 1" descr="20121108-Brown1-CU_1G.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70233" y="1463674"/>
            <a:ext cx="6173767" cy="203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20121108-Brown2-CU_1G.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70233" y="3810713"/>
            <a:ext cx="6173767" cy="200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266699" y="2180772"/>
            <a:ext cx="2513033" cy="9733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200"/>
              </a:spcBef>
              <a:spcAft>
                <a:spcPct val="0"/>
              </a:spcAft>
              <a:defRPr sz="2000" kern="1200">
                <a:solidFill>
                  <a:schemeClr val="tx1"/>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0"/>
              </a:spcAft>
            </a:pPr>
            <a:r>
              <a:rPr lang="en-US" kern="600" dirty="0" smtClean="0">
                <a:solidFill>
                  <a:srgbClr val="FF0000"/>
                </a:solidFill>
              </a:rPr>
              <a:t>     Almost 20 times</a:t>
            </a:r>
            <a:r>
              <a:rPr lang="en-US" kern="600" dirty="0">
                <a:solidFill>
                  <a:srgbClr val="FF0000"/>
                </a:solidFill>
              </a:rPr>
              <a:t> </a:t>
            </a:r>
            <a:r>
              <a:rPr lang="en-US" kern="600" dirty="0" smtClean="0">
                <a:solidFill>
                  <a:srgbClr val="FF0000"/>
                </a:solidFill>
              </a:rPr>
              <a:t>slower through the firewall</a:t>
            </a:r>
          </a:p>
        </p:txBody>
      </p:sp>
      <p:sp>
        <p:nvSpPr>
          <p:cNvPr id="9" name="Content Placeholder 2"/>
          <p:cNvSpPr txBox="1">
            <a:spLocks/>
          </p:cNvSpPr>
          <p:nvPr/>
        </p:nvSpPr>
        <p:spPr bwMode="auto">
          <a:xfrm>
            <a:off x="279400" y="4382635"/>
            <a:ext cx="2848769" cy="14292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200"/>
              </a:spcBef>
              <a:spcAft>
                <a:spcPct val="0"/>
              </a:spcAft>
              <a:defRPr sz="2000" kern="1200">
                <a:solidFill>
                  <a:schemeClr val="tx1"/>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0"/>
              </a:spcAft>
            </a:pPr>
            <a:r>
              <a:rPr lang="en-US" kern="600" dirty="0" smtClean="0">
                <a:solidFill>
                  <a:srgbClr val="FF0000"/>
                </a:solidFill>
              </a:rPr>
              <a:t>     Huge improvement without the firewall</a:t>
            </a:r>
          </a:p>
        </p:txBody>
      </p:sp>
      <p:sp>
        <p:nvSpPr>
          <p:cNvPr id="10"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42</a:t>
            </a:fld>
            <a:r>
              <a:rPr lang="en-US" sz="800" dirty="0">
                <a:solidFill>
                  <a:prstClr val="black"/>
                </a:solidFill>
                <a:latin typeface="Arial"/>
              </a:rPr>
              <a:t> – ESnet Science Engagement (</a:t>
            </a:r>
            <a:r>
              <a:rPr lang="en-US" sz="800" dirty="0">
                <a:solidFill>
                  <a:prstClr val="black"/>
                </a:solidFill>
                <a:latin typeface="Arial"/>
                <a:hlinkClick r:id="rId5"/>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11"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44776881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it Do That?”</a:t>
            </a:r>
            <a:endParaRPr lang="en-US" sz="4000" dirty="0"/>
          </a:p>
        </p:txBody>
      </p:sp>
      <p:sp>
        <p:nvSpPr>
          <p:cNvPr id="3" name="Content Placeholder 2"/>
          <p:cNvSpPr>
            <a:spLocks noGrp="1"/>
          </p:cNvSpPr>
          <p:nvPr>
            <p:ph idx="1"/>
          </p:nvPr>
        </p:nvSpPr>
        <p:spPr>
          <a:xfrm>
            <a:off x="457200" y="1600201"/>
            <a:ext cx="8229600" cy="2156350"/>
          </a:xfrm>
        </p:spPr>
        <p:txBody>
          <a:bodyPr>
            <a:normAutofit fontScale="92500" lnSpcReduction="20000"/>
          </a:bodyPr>
          <a:lstStyle/>
          <a:p>
            <a:pPr>
              <a:buFont typeface="Arial"/>
              <a:buChar char="•"/>
            </a:pPr>
            <a:r>
              <a:rPr lang="en-US" dirty="0" smtClean="0"/>
              <a:t>Consider a network between three buildings – A, B, and C</a:t>
            </a:r>
          </a:p>
          <a:p>
            <a:pPr lvl="1">
              <a:buFont typeface="Arial"/>
              <a:buChar char="•"/>
            </a:pPr>
            <a:r>
              <a:rPr lang="en-US" dirty="0" smtClean="0"/>
              <a:t>This is supposedly a 10Gbps network end to end (look at the links on the buildings)</a:t>
            </a:r>
          </a:p>
          <a:p>
            <a:pPr lvl="1">
              <a:buFont typeface="Arial"/>
              <a:buChar char="•"/>
            </a:pPr>
            <a:r>
              <a:rPr lang="en-US" dirty="0" smtClean="0"/>
              <a:t>Building A houses the border router – not much goes on there except the external connectivity</a:t>
            </a:r>
          </a:p>
          <a:p>
            <a:pPr lvl="1">
              <a:buFont typeface="Arial"/>
              <a:buChar char="•"/>
            </a:pPr>
            <a:r>
              <a:rPr lang="en-US" dirty="0" smtClean="0"/>
              <a:t>Lots of work happens in building B – so much so that the processing is done with multiple processors to spread the load in an affordable way, and aggregate the results after</a:t>
            </a:r>
            <a:endParaRPr lang="en-US" dirty="0"/>
          </a:p>
        </p:txBody>
      </p:sp>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6"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
        <p:nvSpPr>
          <p:cNvPr id="9" name="Content Placeholder 2"/>
          <p:cNvSpPr txBox="1">
            <a:spLocks/>
          </p:cNvSpPr>
          <p:nvPr/>
        </p:nvSpPr>
        <p:spPr>
          <a:xfrm>
            <a:off x="457200" y="3756551"/>
            <a:ext cx="3237886" cy="2708387"/>
          </a:xfrm>
          <a:prstGeom prst="rect">
            <a:avLst/>
          </a:prstGeom>
        </p:spPr>
        <p:txBody>
          <a:bodyPr vert="horz" lIns="91440" tIns="45720" rIns="91440" bIns="45720" rtlCol="0">
            <a:normAutofit/>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a:buChar char="•"/>
            </a:pPr>
            <a:r>
              <a:rPr lang="en-US" sz="1900" dirty="0" smtClean="0"/>
              <a:t>Building C is where we branch out to other buildings</a:t>
            </a:r>
          </a:p>
          <a:p>
            <a:r>
              <a:rPr lang="en-US" sz="1900" dirty="0" smtClean="0"/>
              <a:t>Every link between buildings is 10Gbps – this is a 10Gbps network, right???</a:t>
            </a:r>
          </a:p>
          <a:p>
            <a:endParaRPr lang="en-US" sz="1900" dirty="0"/>
          </a:p>
        </p:txBody>
      </p:sp>
      <p:pic>
        <p:nvPicPr>
          <p:cNvPr id="4" name="Picture 3" descr="Screen Shot 2015-04-02 at 11.23.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691" y="3488772"/>
            <a:ext cx="4307109" cy="3069267"/>
          </a:xfrm>
          <a:prstGeom prst="rect">
            <a:avLst/>
          </a:prstGeom>
        </p:spPr>
      </p:pic>
    </p:spTree>
    <p:extLst>
      <p:ext uri="{BB962C8B-B14F-4D97-AF65-F5344CB8AC3E}">
        <p14:creationId xmlns:p14="http://schemas.microsoft.com/office/powerpoint/2010/main" val="420732396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Clearly Not A 10Gbps Network</a:t>
            </a:r>
          </a:p>
        </p:txBody>
      </p:sp>
      <p:sp>
        <p:nvSpPr>
          <p:cNvPr id="3" name="Content Placeholder 2"/>
          <p:cNvSpPr>
            <a:spLocks noGrp="1"/>
          </p:cNvSpPr>
          <p:nvPr>
            <p:ph idx="1"/>
          </p:nvPr>
        </p:nvSpPr>
        <p:spPr>
          <a:xfrm>
            <a:off x="457200" y="1600200"/>
            <a:ext cx="8229600" cy="4757627"/>
          </a:xfrm>
        </p:spPr>
        <p:txBody>
          <a:bodyPr>
            <a:normAutofit fontScale="85000" lnSpcReduction="20000"/>
          </a:bodyPr>
          <a:lstStyle/>
          <a:p>
            <a:r>
              <a:rPr lang="en-US" dirty="0"/>
              <a:t>If you look at the inside of Building B, it is obvious from a network engineering perspective that this is not a 10Gbps network</a:t>
            </a:r>
          </a:p>
          <a:p>
            <a:pPr lvl="1"/>
            <a:r>
              <a:rPr lang="en-US" dirty="0"/>
              <a:t>Clearly the maximum </a:t>
            </a:r>
            <a:r>
              <a:rPr lang="en-US" dirty="0" smtClean="0"/>
              <a:t>per-flow data rate is </a:t>
            </a:r>
            <a:r>
              <a:rPr lang="en-US" dirty="0"/>
              <a:t>1Gbps, not 10Gbps</a:t>
            </a:r>
          </a:p>
          <a:p>
            <a:pPr lvl="1"/>
            <a:r>
              <a:rPr lang="en-US" dirty="0"/>
              <a:t>However, if you convert the buildings into network elements while keeping their internals intact, you get routers and </a:t>
            </a:r>
            <a:r>
              <a:rPr lang="en-US" dirty="0" smtClean="0"/>
              <a:t>firewalls</a:t>
            </a:r>
          </a:p>
          <a:p>
            <a:pPr lvl="1"/>
            <a:r>
              <a:rPr lang="en-US" dirty="0" smtClean="0"/>
              <a:t>What firewall did the organization buy?  What’s inside it?</a:t>
            </a:r>
          </a:p>
          <a:p>
            <a:pPr lvl="1"/>
            <a:r>
              <a:rPr lang="en-US" dirty="0" smtClean="0"/>
              <a:t>Those little 1G “switches” are firewall processors</a:t>
            </a:r>
            <a:endParaRPr lang="en-US" dirty="0"/>
          </a:p>
          <a:p>
            <a:r>
              <a:rPr lang="en-US" dirty="0"/>
              <a:t>This parallel firewall architecture has been in use for years</a:t>
            </a:r>
          </a:p>
          <a:p>
            <a:pPr lvl="1"/>
            <a:r>
              <a:rPr lang="en-US" dirty="0"/>
              <a:t>Slower processors are cheaper</a:t>
            </a:r>
          </a:p>
          <a:p>
            <a:pPr lvl="1"/>
            <a:r>
              <a:rPr lang="en-US" dirty="0" smtClean="0"/>
              <a:t>Typically fine for </a:t>
            </a:r>
            <a:r>
              <a:rPr lang="en-US" dirty="0"/>
              <a:t>a commodity traffic load</a:t>
            </a:r>
          </a:p>
          <a:p>
            <a:pPr lvl="1"/>
            <a:r>
              <a:rPr lang="en-US" dirty="0"/>
              <a:t>Therefore, </a:t>
            </a:r>
            <a:r>
              <a:rPr lang="en-US" dirty="0" smtClean="0"/>
              <a:t>this design is cost competitive and common</a:t>
            </a:r>
          </a:p>
          <a:p>
            <a:r>
              <a:rPr lang="en-US" dirty="0" smtClean="0"/>
              <a:t>This mangles TCP (see results from </a:t>
            </a:r>
            <a:r>
              <a:rPr lang="en-US" dirty="0" err="1" smtClean="0"/>
              <a:t>perfSONAR</a:t>
            </a:r>
            <a:r>
              <a:rPr lang="en-US" dirty="0" smtClean="0"/>
              <a:t>).  </a:t>
            </a:r>
          </a:p>
          <a:p>
            <a:pPr lvl="1"/>
            <a:r>
              <a:rPr lang="en-US" dirty="0" smtClean="0"/>
              <a:t>Packets are forced out of order</a:t>
            </a:r>
          </a:p>
          <a:p>
            <a:pPr lvl="1"/>
            <a:r>
              <a:rPr lang="en-US" dirty="0" smtClean="0"/>
              <a:t>Delay occurs as we queue for access to a processor (even just to verify state and continue on)</a:t>
            </a:r>
          </a:p>
          <a:p>
            <a:pPr lvl="1"/>
            <a:r>
              <a:rPr lang="en-US" dirty="0" smtClean="0"/>
              <a:t>Delay and ordering matter to TCP – all flows are reduced.  The larger ones just feel it more</a:t>
            </a:r>
            <a:endParaRPr lang="en-US" dirty="0"/>
          </a:p>
          <a:p>
            <a:endParaRPr lang="en-US" dirty="0"/>
          </a:p>
        </p:txBody>
      </p:sp>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44</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6"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8685811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Notional 10G Network Between </a:t>
            </a:r>
            <a:r>
              <a:rPr lang="en-US" dirty="0" smtClean="0"/>
              <a:t>Devices</a:t>
            </a:r>
            <a:endParaRPr lang="en-US" dirty="0"/>
          </a:p>
        </p:txBody>
      </p:sp>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45</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6"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4" name="Picture 3" descr="Screen Shot 2015-04-02 at 11.22.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88" y="1417638"/>
            <a:ext cx="7925693" cy="5115868"/>
          </a:xfrm>
          <a:prstGeom prst="rect">
            <a:avLst/>
          </a:prstGeom>
        </p:spPr>
      </p:pic>
    </p:spTree>
    <p:extLst>
      <p:ext uri="{BB962C8B-B14F-4D97-AF65-F5344CB8AC3E}">
        <p14:creationId xmlns:p14="http://schemas.microsoft.com/office/powerpoint/2010/main" val="23815701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What’s Inside Your Firewall?</a:t>
            </a:r>
            <a:endParaRPr lang="en-US" sz="4000" dirty="0"/>
          </a:p>
        </p:txBody>
      </p:sp>
      <p:sp>
        <p:nvSpPr>
          <p:cNvPr id="3" name="Content Placeholder 2"/>
          <p:cNvSpPr>
            <a:spLocks noGrp="1"/>
          </p:cNvSpPr>
          <p:nvPr>
            <p:ph idx="1"/>
          </p:nvPr>
        </p:nvSpPr>
        <p:spPr>
          <a:xfrm>
            <a:off x="457200" y="1490440"/>
            <a:ext cx="8510426" cy="4868600"/>
          </a:xfrm>
        </p:spPr>
        <p:txBody>
          <a:bodyPr>
            <a:normAutofit fontScale="85000" lnSpcReduction="10000"/>
          </a:bodyPr>
          <a:lstStyle/>
          <a:p>
            <a:r>
              <a:rPr lang="en-US" sz="2600" dirty="0"/>
              <a:t>“But wait – we don’t do this anymore!”</a:t>
            </a:r>
          </a:p>
          <a:p>
            <a:pPr lvl="1"/>
            <a:r>
              <a:rPr lang="en-US" sz="2400" dirty="0"/>
              <a:t>It is true that </a:t>
            </a:r>
            <a:r>
              <a:rPr lang="en-US" sz="2400" dirty="0" smtClean="0"/>
              <a:t>vendors </a:t>
            </a:r>
            <a:r>
              <a:rPr lang="en-US" sz="2400" dirty="0"/>
              <a:t>are working toward line-rate 10G firewalls, and some may even have them </a:t>
            </a:r>
            <a:r>
              <a:rPr lang="en-US" sz="2400" dirty="0" smtClean="0"/>
              <a:t>now</a:t>
            </a:r>
          </a:p>
          <a:p>
            <a:pPr lvl="1"/>
            <a:r>
              <a:rPr lang="en-US" sz="2400" dirty="0" smtClean="0"/>
              <a:t>10GE has </a:t>
            </a:r>
            <a:r>
              <a:rPr lang="en-US" sz="2400" dirty="0"/>
              <a:t>been deployed in science environments for over 10 </a:t>
            </a:r>
            <a:r>
              <a:rPr lang="en-US" sz="2400" dirty="0" smtClean="0"/>
              <a:t>years</a:t>
            </a:r>
          </a:p>
          <a:p>
            <a:pPr lvl="1"/>
            <a:r>
              <a:rPr lang="en-US" sz="2400" dirty="0"/>
              <a:t>F</a:t>
            </a:r>
            <a:r>
              <a:rPr lang="en-US" sz="2400" dirty="0" smtClean="0"/>
              <a:t>irewall internals have only recently started to catch up with the 10G world</a:t>
            </a:r>
            <a:endParaRPr lang="en-US" sz="2400" dirty="0"/>
          </a:p>
          <a:p>
            <a:pPr lvl="1"/>
            <a:r>
              <a:rPr lang="en-US" sz="2400" dirty="0"/>
              <a:t>100GE is being deployed now, 40Gbps host interfaces are available </a:t>
            </a:r>
            <a:r>
              <a:rPr lang="en-US" sz="2400" dirty="0" smtClean="0"/>
              <a:t>now</a:t>
            </a:r>
          </a:p>
          <a:p>
            <a:pPr lvl="1"/>
            <a:r>
              <a:rPr lang="en-US" sz="2400" dirty="0" smtClean="0"/>
              <a:t>Firewalls are behind again</a:t>
            </a:r>
            <a:endParaRPr lang="en-US" sz="2400" dirty="0"/>
          </a:p>
          <a:p>
            <a:r>
              <a:rPr lang="en-US" sz="2600" dirty="0" smtClean="0"/>
              <a:t>In general, IT shops want to get 5+ years out of a firewall purchase</a:t>
            </a:r>
          </a:p>
          <a:p>
            <a:pPr lvl="1"/>
            <a:r>
              <a:rPr lang="en-US" sz="2400" dirty="0" smtClean="0"/>
              <a:t>This often means that the firewall is years behind the technology curve</a:t>
            </a:r>
          </a:p>
          <a:p>
            <a:pPr lvl="1"/>
            <a:r>
              <a:rPr lang="en-US" sz="2400" dirty="0" smtClean="0"/>
              <a:t>Whatever you deploy now, that’s the hardware feature set you get</a:t>
            </a:r>
          </a:p>
          <a:p>
            <a:pPr lvl="1"/>
            <a:r>
              <a:rPr lang="en-US" sz="2400" dirty="0" smtClean="0"/>
              <a:t>When a new science project tries to deploy data-intensive resources, they get whatever feature set was purchased several years ago</a:t>
            </a:r>
          </a:p>
        </p:txBody>
      </p:sp>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6"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8160359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Overview</a:t>
            </a:r>
            <a:endParaRPr lang="en-US" sz="3200" dirty="0"/>
          </a:p>
        </p:txBody>
      </p:sp>
      <p:sp>
        <p:nvSpPr>
          <p:cNvPr id="3" name="Content Placeholder 2"/>
          <p:cNvSpPr>
            <a:spLocks noGrp="1"/>
          </p:cNvSpPr>
          <p:nvPr>
            <p:ph idx="1"/>
          </p:nvPr>
        </p:nvSpPr>
        <p:spPr>
          <a:xfrm>
            <a:off x="457200" y="1417638"/>
            <a:ext cx="8229600" cy="4932362"/>
          </a:xfrm>
        </p:spPr>
        <p:txBody>
          <a:bodyPr>
            <a:normAutofit/>
          </a:bodyPr>
          <a:lstStyle/>
          <a:p>
            <a:pPr>
              <a:buFont typeface="Arial"/>
              <a:buChar char="•"/>
            </a:pPr>
            <a:r>
              <a:rPr lang="en-US" dirty="0" smtClean="0"/>
              <a:t>Science DMZ Motivation and Introduction</a:t>
            </a:r>
          </a:p>
          <a:p>
            <a:pPr>
              <a:buFont typeface="Arial"/>
              <a:buChar char="•"/>
            </a:pPr>
            <a:r>
              <a:rPr lang="en-US" dirty="0" smtClean="0"/>
              <a:t>Science DMZ Architecture</a:t>
            </a:r>
          </a:p>
          <a:p>
            <a:pPr>
              <a:buFont typeface="Arial"/>
              <a:buChar char="•"/>
            </a:pPr>
            <a:r>
              <a:rPr lang="en-US" dirty="0"/>
              <a:t>Network </a:t>
            </a:r>
            <a:r>
              <a:rPr lang="en-US" dirty="0" smtClean="0"/>
              <a:t>Monitoring</a:t>
            </a:r>
          </a:p>
          <a:p>
            <a:pPr>
              <a:buFont typeface="Arial"/>
              <a:buChar char="•"/>
            </a:pPr>
            <a:r>
              <a:rPr lang="en-US" dirty="0" smtClean="0"/>
              <a:t>Data Transfer Nodes &amp; Applications</a:t>
            </a:r>
          </a:p>
          <a:p>
            <a:pPr>
              <a:buFont typeface="Arial"/>
              <a:buChar char="•"/>
            </a:pPr>
            <a:r>
              <a:rPr lang="en-US" dirty="0" smtClean="0"/>
              <a:t>Science DMZ Security</a:t>
            </a:r>
          </a:p>
          <a:p>
            <a:pPr>
              <a:buFont typeface="Arial"/>
              <a:buChar char="•"/>
            </a:pPr>
            <a:r>
              <a:rPr lang="en-US" dirty="0" smtClean="0">
                <a:solidFill>
                  <a:srgbClr val="FF0000"/>
                </a:solidFill>
              </a:rPr>
              <a:t>User Engagement</a:t>
            </a:r>
          </a:p>
          <a:p>
            <a:pPr>
              <a:buFont typeface="Arial"/>
              <a:buChar char="•"/>
            </a:pPr>
            <a:r>
              <a:rPr lang="en-US" dirty="0" smtClean="0"/>
              <a:t>Wrap Up</a:t>
            </a:r>
          </a:p>
          <a:p>
            <a:pPr marL="0" indent="0"/>
            <a:endParaRPr lang="en-US" dirty="0" smtClean="0"/>
          </a:p>
          <a:p>
            <a:pPr marL="0" indent="0"/>
            <a:endParaRPr lang="en-US" dirty="0" smtClean="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47</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05029141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Challenges to Network Adoption</a:t>
            </a:r>
            <a:endParaRPr lang="en-US" sz="3200" dirty="0"/>
          </a:p>
        </p:txBody>
      </p:sp>
      <p:sp>
        <p:nvSpPr>
          <p:cNvPr id="6" name="Content Placeholder 5"/>
          <p:cNvSpPr>
            <a:spLocks noGrp="1"/>
          </p:cNvSpPr>
          <p:nvPr>
            <p:ph sz="half" idx="1"/>
          </p:nvPr>
        </p:nvSpPr>
        <p:spPr>
          <a:xfrm>
            <a:off x="355600" y="1317365"/>
            <a:ext cx="3711308" cy="4259262"/>
          </a:xfrm>
        </p:spPr>
        <p:txBody>
          <a:bodyPr>
            <a:normAutofit fontScale="85000" lnSpcReduction="20000"/>
          </a:bodyPr>
          <a:lstStyle/>
          <a:p>
            <a:pPr marL="0" indent="0"/>
            <a:endParaRPr lang="en-US" dirty="0" smtClean="0">
              <a:solidFill>
                <a:prstClr val="black"/>
              </a:solidFill>
            </a:endParaRPr>
          </a:p>
          <a:p>
            <a:pPr marL="285750" indent="-285750">
              <a:buFont typeface="Arial"/>
              <a:buChar char="•"/>
            </a:pPr>
            <a:r>
              <a:rPr lang="en-US" dirty="0" smtClean="0">
                <a:solidFill>
                  <a:prstClr val="black"/>
                </a:solidFill>
              </a:rPr>
              <a:t>C</a:t>
            </a:r>
            <a:r>
              <a:rPr lang="en-US" dirty="0" smtClean="0"/>
              <a:t>auses of performance issues are complicated for users.</a:t>
            </a:r>
          </a:p>
          <a:p>
            <a:pPr marL="285750" lvl="0" indent="-285750">
              <a:buFont typeface="Arial"/>
              <a:buChar char="•"/>
            </a:pPr>
            <a:r>
              <a:rPr lang="en-US" dirty="0" smtClean="0"/>
              <a:t>Lack of communication and collaboration between the CIO’s office and researchers on campus.</a:t>
            </a:r>
          </a:p>
          <a:p>
            <a:pPr marL="285750" lvl="0" indent="-285750">
              <a:buFont typeface="Arial"/>
              <a:buChar char="•"/>
            </a:pPr>
            <a:r>
              <a:rPr lang="en-US" dirty="0" smtClean="0"/>
              <a:t>Lack </a:t>
            </a:r>
            <a:r>
              <a:rPr lang="en-US" dirty="0"/>
              <a:t>of IT expertise within a science collaboration or experimental facility </a:t>
            </a:r>
            <a:endParaRPr lang="en-US" dirty="0" smtClean="0"/>
          </a:p>
          <a:p>
            <a:pPr marL="285750" indent="-285750">
              <a:buFont typeface="Arial"/>
              <a:buChar char="•"/>
            </a:pPr>
            <a:r>
              <a:rPr lang="en-US" dirty="0" smtClean="0"/>
              <a:t>User’s performance expectations </a:t>
            </a:r>
            <a:r>
              <a:rPr lang="en-US" dirty="0"/>
              <a:t>are low (“The network is too slow</a:t>
            </a:r>
            <a:r>
              <a:rPr lang="en-US" dirty="0" smtClean="0"/>
              <a:t>”, “</a:t>
            </a:r>
            <a:r>
              <a:rPr lang="en-US" dirty="0"/>
              <a:t>I tried it and it didn’t work</a:t>
            </a:r>
            <a:r>
              <a:rPr lang="en-US" dirty="0" smtClean="0"/>
              <a:t>”)</a:t>
            </a:r>
            <a:r>
              <a:rPr lang="en-US" dirty="0"/>
              <a:t>. </a:t>
            </a:r>
          </a:p>
          <a:p>
            <a:pPr marL="285750" lvl="0" indent="-285750">
              <a:buFont typeface="Arial"/>
              <a:buChar char="•"/>
            </a:pPr>
            <a:r>
              <a:rPr lang="en-US" dirty="0" smtClean="0"/>
              <a:t>Cultural change is hard </a:t>
            </a:r>
            <a:r>
              <a:rPr lang="en-US" dirty="0"/>
              <a:t>(“we’ve always shipped disks!”).</a:t>
            </a:r>
          </a:p>
          <a:p>
            <a:pPr marL="285750" lvl="0" indent="-285750">
              <a:buFont typeface="Arial"/>
              <a:buChar char="•"/>
            </a:pPr>
            <a:r>
              <a:rPr lang="en-US" dirty="0" smtClean="0"/>
              <a:t>Scientists want to do science not IT support</a:t>
            </a:r>
          </a:p>
        </p:txBody>
      </p:sp>
      <p:pic>
        <p:nvPicPr>
          <p:cNvPr id="3" name="Picture 2" descr="Screen Shot 2014-02-18 at 8.34.56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8508" y="1626927"/>
            <a:ext cx="4859562" cy="3576637"/>
          </a:xfrm>
          <a:prstGeom prst="rect">
            <a:avLst/>
          </a:prstGeom>
        </p:spPr>
      </p:pic>
      <p:sp>
        <p:nvSpPr>
          <p:cNvPr id="5" name="TextBox 4"/>
          <p:cNvSpPr txBox="1"/>
          <p:nvPr/>
        </p:nvSpPr>
        <p:spPr>
          <a:xfrm>
            <a:off x="1739900" y="2928034"/>
            <a:ext cx="6197600"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400" b="1" dirty="0" smtClean="0"/>
              <a:t>The Capability Gap</a:t>
            </a:r>
            <a:endParaRPr lang="en-US" sz="4400" b="1" dirty="0"/>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48</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11"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222271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Bridging the Gap</a:t>
            </a:r>
            <a:endParaRPr lang="en-US" sz="4000" dirty="0"/>
          </a:p>
        </p:txBody>
      </p:sp>
      <p:sp>
        <p:nvSpPr>
          <p:cNvPr id="3" name="Content Placeholder 2"/>
          <p:cNvSpPr>
            <a:spLocks noGrp="1"/>
          </p:cNvSpPr>
          <p:nvPr>
            <p:ph idx="1"/>
          </p:nvPr>
        </p:nvSpPr>
        <p:spPr>
          <a:xfrm>
            <a:off x="457200" y="3468177"/>
            <a:ext cx="8229600" cy="2858011"/>
          </a:xfrm>
        </p:spPr>
        <p:txBody>
          <a:bodyPr>
            <a:normAutofit fontScale="92500" lnSpcReduction="20000"/>
          </a:bodyPr>
          <a:lstStyle/>
          <a:p>
            <a:r>
              <a:rPr lang="en-US" sz="2800" dirty="0" smtClean="0"/>
              <a:t>Implementing technology is ‘easy’ in the grand scheme of assisting with science</a:t>
            </a:r>
          </a:p>
          <a:p>
            <a:r>
              <a:rPr lang="en-US" sz="2800" dirty="0" smtClean="0"/>
              <a:t>Adoption of technology is different</a:t>
            </a:r>
          </a:p>
          <a:p>
            <a:pPr lvl="1"/>
            <a:r>
              <a:rPr lang="en-US" sz="2600" dirty="0" smtClean="0"/>
              <a:t>Does your cosmologist care what SDN is?</a:t>
            </a:r>
          </a:p>
          <a:p>
            <a:pPr lvl="1"/>
            <a:r>
              <a:rPr lang="en-US" sz="2600" dirty="0" smtClean="0"/>
              <a:t>Does your cosmologist want to get data from Chile each night so that they can start the next day without having to struggle with the tyranny of ineffective data movement strategies that involve airplanes and white/brown trucks?</a:t>
            </a:r>
            <a:endParaRPr lang="en-US" sz="2800" dirty="0" smtClean="0"/>
          </a:p>
          <a:p>
            <a:pPr marL="0" indent="0">
              <a:buNone/>
            </a:pPr>
            <a:endParaRPr lang="en-US" dirty="0" smtClean="0"/>
          </a:p>
          <a:p>
            <a:endParaRPr lang="en-US" dirty="0" smtClean="0"/>
          </a:p>
          <a:p>
            <a:endParaRPr lang="en-US" dirty="0" smtClean="0"/>
          </a:p>
        </p:txBody>
      </p:sp>
      <p:pic>
        <p:nvPicPr>
          <p:cNvPr id="4" name="Picture 3" descr="lYsnE8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475" y="1245168"/>
            <a:ext cx="6468547" cy="2047162"/>
          </a:xfrm>
          <a:prstGeom prst="rect">
            <a:avLst/>
          </a:prstGeom>
        </p:spPr>
      </p:pic>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49</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0762823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7" y="274638"/>
            <a:ext cx="9144000" cy="1143000"/>
          </a:xfrm>
        </p:spPr>
        <p:txBody>
          <a:bodyPr>
            <a:normAutofit/>
          </a:bodyPr>
          <a:lstStyle/>
          <a:p>
            <a:r>
              <a:rPr lang="en-US" dirty="0" smtClean="0"/>
              <a:t>Big Science Now Comes in Small Packages …</a:t>
            </a:r>
            <a:endParaRPr lang="en-US" dirty="0"/>
          </a:p>
        </p:txBody>
      </p:sp>
      <p:pic>
        <p:nvPicPr>
          <p:cNvPr id="11" name="Picture 10" descr="XBD200903-00055-04.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66" y="3726949"/>
            <a:ext cx="2917314" cy="1944876"/>
          </a:xfrm>
          <a:prstGeom prst="rect">
            <a:avLst/>
          </a:prstGeom>
        </p:spPr>
      </p:pic>
      <p:pic>
        <p:nvPicPr>
          <p:cNvPr id="8" name="Picture 7" descr="nanopo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66" y="1767877"/>
            <a:ext cx="2917315" cy="1959072"/>
          </a:xfrm>
          <a:prstGeom prst="rect">
            <a:avLst/>
          </a:prstGeom>
        </p:spPr>
      </p:pic>
      <p:pic>
        <p:nvPicPr>
          <p:cNvPr id="13" name="Picture 12" descr="instrument_amo_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3580" y="1767877"/>
            <a:ext cx="5547578" cy="3903948"/>
          </a:xfrm>
          <a:prstGeom prst="rect">
            <a:avLst/>
          </a:prstGeom>
        </p:spPr>
      </p:pic>
      <p:sp>
        <p:nvSpPr>
          <p:cNvPr id="3" name="TextBox 2"/>
          <p:cNvSpPr txBox="1"/>
          <p:nvPr/>
        </p:nvSpPr>
        <p:spPr>
          <a:xfrm>
            <a:off x="1051819" y="5775618"/>
            <a:ext cx="6587323" cy="461665"/>
          </a:xfrm>
          <a:prstGeom prst="rect">
            <a:avLst/>
          </a:prstGeom>
          <a:noFill/>
        </p:spPr>
        <p:txBody>
          <a:bodyPr wrap="none" rtlCol="0">
            <a:spAutoFit/>
          </a:bodyPr>
          <a:lstStyle/>
          <a:p>
            <a:pPr marL="228600" indent="-228600">
              <a:spcBef>
                <a:spcPts val="880"/>
              </a:spcBef>
              <a:buClr>
                <a:srgbClr val="2DB2CF"/>
              </a:buClr>
            </a:pPr>
            <a:r>
              <a:rPr lang="en-US" sz="2400" b="1" i="1" dirty="0" smtClean="0">
                <a:solidFill>
                  <a:srgbClr val="FF6600"/>
                </a:solidFill>
              </a:rPr>
              <a:t>…and is happening on your campus.  Guaranteed.  </a:t>
            </a:r>
          </a:p>
        </p:txBody>
      </p:sp>
      <p:sp>
        <p:nvSpPr>
          <p:cNvPr id="12"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5</a:t>
            </a:fld>
            <a:r>
              <a:rPr lang="en-US" sz="800" dirty="0">
                <a:solidFill>
                  <a:prstClr val="black"/>
                </a:solidFill>
                <a:latin typeface="Arial"/>
              </a:rPr>
              <a:t> – ESnet Science Engagement (</a:t>
            </a:r>
            <a:r>
              <a:rPr lang="en-US" sz="800" dirty="0">
                <a:solidFill>
                  <a:prstClr val="black"/>
                </a:solidFill>
                <a:latin typeface="Arial"/>
                <a:hlinkClick r:id="rId6"/>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14"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247811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Golden Spike</a:t>
            </a:r>
            <a:endParaRPr lang="en-US" sz="4000" dirty="0"/>
          </a:p>
        </p:txBody>
      </p:sp>
      <p:sp>
        <p:nvSpPr>
          <p:cNvPr id="4" name="Content Placeholder 3"/>
          <p:cNvSpPr>
            <a:spLocks noGrp="1"/>
          </p:cNvSpPr>
          <p:nvPr>
            <p:ph idx="1"/>
          </p:nvPr>
        </p:nvSpPr>
        <p:spPr>
          <a:xfrm>
            <a:off x="457200" y="4478846"/>
            <a:ext cx="8229600" cy="1900010"/>
          </a:xfrm>
        </p:spPr>
        <p:txBody>
          <a:bodyPr>
            <a:normAutofit fontScale="92500" lnSpcReduction="20000"/>
          </a:bodyPr>
          <a:lstStyle/>
          <a:p>
            <a:r>
              <a:rPr lang="en-US" dirty="0" smtClean="0"/>
              <a:t>We don’t want Scientists to have to build their own networks</a:t>
            </a:r>
          </a:p>
          <a:p>
            <a:r>
              <a:rPr lang="en-US" dirty="0" smtClean="0"/>
              <a:t>Engineers don’t have to understand what a tokomak accomplishes </a:t>
            </a:r>
          </a:p>
          <a:p>
            <a:r>
              <a:rPr lang="en-US" dirty="0" smtClean="0"/>
              <a:t>Meeting in the middle is the process of science engagement:</a:t>
            </a:r>
          </a:p>
          <a:p>
            <a:pPr lvl="1"/>
            <a:r>
              <a:rPr lang="en-US" dirty="0" smtClean="0"/>
              <a:t>Engineering staff learning enough about the process of science to be helpful in how to adopt technology</a:t>
            </a:r>
          </a:p>
          <a:p>
            <a:pPr lvl="1"/>
            <a:r>
              <a:rPr lang="en-US" dirty="0" smtClean="0"/>
              <a:t>Science staff having an open mind to better use what is out there</a:t>
            </a:r>
            <a:endParaRPr lang="en-US" dirty="0"/>
          </a:p>
        </p:txBody>
      </p:sp>
      <p:pic>
        <p:nvPicPr>
          <p:cNvPr id="7" name="Picture 6" descr="promontory_b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145" y="1166030"/>
            <a:ext cx="5837561" cy="3312816"/>
          </a:xfrm>
          <a:prstGeom prst="rect">
            <a:avLst/>
          </a:prstGeom>
        </p:spPr>
      </p:pic>
      <p:pic>
        <p:nvPicPr>
          <p:cNvPr id="8" name="Picture 7" descr="Golden_Spike_Neil9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589" y="1166029"/>
            <a:ext cx="2482051" cy="3312817"/>
          </a:xfrm>
          <a:prstGeom prst="rect">
            <a:avLst/>
          </a:prstGeom>
        </p:spPr>
      </p:pic>
      <p:sp>
        <p:nvSpPr>
          <p:cNvPr id="9"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50</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10"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79871220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Overview</a:t>
            </a:r>
            <a:endParaRPr lang="en-US" sz="3200" dirty="0"/>
          </a:p>
        </p:txBody>
      </p:sp>
      <p:sp>
        <p:nvSpPr>
          <p:cNvPr id="3" name="Content Placeholder 2"/>
          <p:cNvSpPr>
            <a:spLocks noGrp="1"/>
          </p:cNvSpPr>
          <p:nvPr>
            <p:ph idx="1"/>
          </p:nvPr>
        </p:nvSpPr>
        <p:spPr>
          <a:xfrm>
            <a:off x="457200" y="1417638"/>
            <a:ext cx="8229600" cy="4932362"/>
          </a:xfrm>
        </p:spPr>
        <p:txBody>
          <a:bodyPr>
            <a:normAutofit/>
          </a:bodyPr>
          <a:lstStyle/>
          <a:p>
            <a:pPr>
              <a:buFont typeface="Arial"/>
              <a:buChar char="•"/>
            </a:pPr>
            <a:r>
              <a:rPr lang="en-US" dirty="0" smtClean="0"/>
              <a:t>Science DMZ Motivation and Introduction</a:t>
            </a:r>
          </a:p>
          <a:p>
            <a:pPr>
              <a:buFont typeface="Arial"/>
              <a:buChar char="•"/>
            </a:pPr>
            <a:r>
              <a:rPr lang="en-US" dirty="0" smtClean="0"/>
              <a:t>Science DMZ Architecture</a:t>
            </a:r>
          </a:p>
          <a:p>
            <a:pPr>
              <a:buFont typeface="Arial"/>
              <a:buChar char="•"/>
            </a:pPr>
            <a:r>
              <a:rPr lang="en-US" dirty="0"/>
              <a:t>Network </a:t>
            </a:r>
            <a:r>
              <a:rPr lang="en-US" dirty="0" smtClean="0"/>
              <a:t>Monitoring</a:t>
            </a:r>
          </a:p>
          <a:p>
            <a:pPr>
              <a:buFont typeface="Arial"/>
              <a:buChar char="•"/>
            </a:pPr>
            <a:r>
              <a:rPr lang="en-US" dirty="0" smtClean="0"/>
              <a:t>Data Transfer Nodes &amp; Applications</a:t>
            </a:r>
          </a:p>
          <a:p>
            <a:pPr>
              <a:buFont typeface="Arial"/>
              <a:buChar char="•"/>
            </a:pPr>
            <a:r>
              <a:rPr lang="en-US" dirty="0"/>
              <a:t>On the Topic of </a:t>
            </a:r>
            <a:r>
              <a:rPr lang="en-US" dirty="0" smtClean="0"/>
              <a:t>Security</a:t>
            </a:r>
          </a:p>
          <a:p>
            <a:pPr>
              <a:buFont typeface="Arial"/>
              <a:buChar char="•"/>
            </a:pPr>
            <a:r>
              <a:rPr lang="en-US" dirty="0"/>
              <a:t>User </a:t>
            </a:r>
            <a:r>
              <a:rPr lang="en-US" dirty="0" smtClean="0"/>
              <a:t>Engagement</a:t>
            </a:r>
          </a:p>
          <a:p>
            <a:pPr>
              <a:buFont typeface="Arial"/>
              <a:buChar char="•"/>
            </a:pPr>
            <a:r>
              <a:rPr lang="en-US" dirty="0" smtClean="0">
                <a:solidFill>
                  <a:srgbClr val="FF0000"/>
                </a:solidFill>
              </a:rPr>
              <a:t>Wrap Up</a:t>
            </a:r>
          </a:p>
          <a:p>
            <a:pPr marL="0" indent="0"/>
            <a:endParaRPr lang="en-US" dirty="0" smtClean="0"/>
          </a:p>
          <a:p>
            <a:pPr marL="0" indent="0"/>
            <a:endParaRPr lang="en-US" dirty="0" smtClean="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51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98313129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Build A Science DMZ Though?</a:t>
            </a:r>
            <a:endParaRPr lang="en-US" dirty="0"/>
          </a:p>
        </p:txBody>
      </p:sp>
      <p:sp>
        <p:nvSpPr>
          <p:cNvPr id="3" name="Content Placeholder 2"/>
          <p:cNvSpPr>
            <a:spLocks noGrp="1"/>
          </p:cNvSpPr>
          <p:nvPr>
            <p:ph idx="1"/>
          </p:nvPr>
        </p:nvSpPr>
        <p:spPr>
          <a:xfrm>
            <a:off x="457199" y="1826753"/>
            <a:ext cx="5037863" cy="2320483"/>
          </a:xfrm>
        </p:spPr>
        <p:txBody>
          <a:bodyPr>
            <a:normAutofit fontScale="85000" lnSpcReduction="10000"/>
          </a:bodyPr>
          <a:lstStyle/>
          <a:p>
            <a:r>
              <a:rPr lang="en-US" dirty="0" smtClean="0"/>
              <a:t>What we know about scientific network use:</a:t>
            </a:r>
          </a:p>
          <a:p>
            <a:pPr lvl="1"/>
            <a:r>
              <a:rPr lang="en-US" dirty="0" smtClean="0"/>
              <a:t>Machine size decreasing, accuracy increasing</a:t>
            </a:r>
          </a:p>
          <a:p>
            <a:pPr lvl="1"/>
            <a:r>
              <a:rPr lang="en-US" dirty="0" smtClean="0"/>
              <a:t>HPC resources more widely available – and potentially distributed from where the scientists are</a:t>
            </a:r>
          </a:p>
          <a:p>
            <a:pPr lvl="1"/>
            <a:r>
              <a:rPr lang="en-US" dirty="0" smtClean="0"/>
              <a:t>WAN networking speeds now at 100G, MAN approaching, LAN as well</a:t>
            </a:r>
          </a:p>
          <a:p>
            <a:r>
              <a:rPr lang="en-US" dirty="0" smtClean="0"/>
              <a:t>Value Proposition:</a:t>
            </a:r>
          </a:p>
        </p:txBody>
      </p:sp>
      <p:sp>
        <p:nvSpPr>
          <p:cNvPr id="6"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52</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pic>
        <p:nvPicPr>
          <p:cNvPr id="4" name="Picture 3" descr="IMG_139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013" y="1293364"/>
            <a:ext cx="3694208" cy="2746183"/>
          </a:xfrm>
          <a:prstGeom prst="rect">
            <a:avLst/>
          </a:prstGeom>
        </p:spPr>
      </p:pic>
      <p:sp>
        <p:nvSpPr>
          <p:cNvPr id="7" name="Content Placeholder 2"/>
          <p:cNvSpPr txBox="1">
            <a:spLocks/>
          </p:cNvSpPr>
          <p:nvPr/>
        </p:nvSpPr>
        <p:spPr bwMode="auto">
          <a:xfrm>
            <a:off x="457199" y="4039547"/>
            <a:ext cx="8229600" cy="25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If scientists can’t use the network to the fullest potential due to local policy constraints or bottlenecks – they will find a way to get their done outside of what is available.  </a:t>
            </a:r>
          </a:p>
          <a:p>
            <a:r>
              <a:rPr lang="en-US" dirty="0"/>
              <a:t>Without a Science DMZ, this stuff is all </a:t>
            </a:r>
            <a:r>
              <a:rPr lang="en-US" dirty="0" smtClean="0"/>
              <a:t>hard</a:t>
            </a:r>
            <a:endParaRPr lang="en-US" dirty="0"/>
          </a:p>
          <a:p>
            <a:pPr lvl="1"/>
            <a:r>
              <a:rPr lang="en-US" dirty="0"/>
              <a:t>“No one will use it”.  Maybe today, what about tomorrow</a:t>
            </a:r>
            <a:r>
              <a:rPr lang="en-US" dirty="0" smtClean="0"/>
              <a:t>?</a:t>
            </a:r>
            <a:endParaRPr lang="en-US" dirty="0"/>
          </a:p>
          <a:p>
            <a:pPr lvl="1"/>
            <a:r>
              <a:rPr lang="en-US" dirty="0"/>
              <a:t>“We don’t have these demands currently”.  Next gen technology is always a day away</a:t>
            </a:r>
          </a:p>
        </p:txBody>
      </p:sp>
    </p:spTree>
    <p:extLst>
      <p:ext uri="{BB962C8B-B14F-4D97-AF65-F5344CB8AC3E}">
        <p14:creationId xmlns:p14="http://schemas.microsoft.com/office/powerpoint/2010/main" val="78325641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The Science DMZ design pattern provides a flexible model for supporting high-performance data transfers and workflows</a:t>
            </a:r>
          </a:p>
          <a:p>
            <a:r>
              <a:rPr lang="en-US" dirty="0" smtClean="0"/>
              <a:t>Key elements:</a:t>
            </a:r>
          </a:p>
          <a:p>
            <a:pPr lvl="1"/>
            <a:r>
              <a:rPr lang="en-US" dirty="0" smtClean="0"/>
              <a:t>Accommodation of TCP</a:t>
            </a:r>
          </a:p>
          <a:p>
            <a:pPr lvl="2"/>
            <a:r>
              <a:rPr lang="en-US" dirty="0" smtClean="0"/>
              <a:t>Sufficient bandwidth to avoid congestion</a:t>
            </a:r>
          </a:p>
          <a:p>
            <a:pPr lvl="2"/>
            <a:r>
              <a:rPr lang="en-US" dirty="0" smtClean="0"/>
              <a:t>Loss-free IP service</a:t>
            </a:r>
          </a:p>
          <a:p>
            <a:pPr lvl="1"/>
            <a:r>
              <a:rPr lang="en-US" dirty="0" smtClean="0"/>
              <a:t>Location – near the site perimeter if possible</a:t>
            </a:r>
          </a:p>
          <a:p>
            <a:pPr lvl="1"/>
            <a:r>
              <a:rPr lang="en-US" dirty="0" smtClean="0"/>
              <a:t>Test and measurement</a:t>
            </a:r>
          </a:p>
          <a:p>
            <a:pPr lvl="1"/>
            <a:r>
              <a:rPr lang="en-US" dirty="0" smtClean="0"/>
              <a:t>Dedicated systems</a:t>
            </a:r>
          </a:p>
          <a:p>
            <a:pPr lvl="1"/>
            <a:r>
              <a:rPr lang="en-US" dirty="0" smtClean="0"/>
              <a:t>Appropriate security</a:t>
            </a:r>
          </a:p>
          <a:p>
            <a:r>
              <a:rPr lang="en-US" dirty="0" smtClean="0"/>
              <a:t>Support for advanced capabilities (e.g. SDN) is much easier with </a:t>
            </a:r>
            <a:r>
              <a:rPr lang="en-US" smtClean="0"/>
              <a:t>a Science DMZ</a:t>
            </a:r>
            <a:endParaRPr lang="en-US" dirty="0"/>
          </a:p>
        </p:txBody>
      </p:sp>
      <p:sp>
        <p:nvSpPr>
          <p:cNvPr id="6" name="Title 1"/>
          <p:cNvSpPr txBox="1">
            <a:spLocks/>
          </p:cNvSpPr>
          <p:nvPr/>
        </p:nvSpPr>
        <p:spPr bwMode="auto">
          <a:xfrm>
            <a:off x="609600" y="427038"/>
            <a:ext cx="7099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3200" dirty="0" err="1" smtClean="0"/>
              <a:t>Wrapup</a:t>
            </a:r>
            <a:endParaRPr lang="en-US" sz="3200" dirty="0"/>
          </a:p>
        </p:txBody>
      </p:sp>
      <p:sp>
        <p:nvSpPr>
          <p:cNvPr id="9"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53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10"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91093199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824" y="185084"/>
            <a:ext cx="6456037" cy="575876"/>
          </a:xfrm>
        </p:spPr>
        <p:txBody>
          <a:bodyPr/>
          <a:lstStyle/>
          <a:p>
            <a:r>
              <a:rPr lang="en-US" sz="3200" dirty="0" smtClean="0"/>
              <a:t>The Science DMZ in 1 Slide</a:t>
            </a:r>
            <a:endParaRPr lang="en-US" sz="3200" dirty="0"/>
          </a:p>
        </p:txBody>
      </p:sp>
      <p:sp>
        <p:nvSpPr>
          <p:cNvPr id="2" name="Content Placeholder 1"/>
          <p:cNvSpPr>
            <a:spLocks noGrp="1"/>
          </p:cNvSpPr>
          <p:nvPr>
            <p:ph idx="1"/>
          </p:nvPr>
        </p:nvSpPr>
        <p:spPr>
          <a:xfrm>
            <a:off x="193268" y="850514"/>
            <a:ext cx="8493532" cy="5670315"/>
          </a:xfrm>
        </p:spPr>
        <p:txBody>
          <a:bodyPr>
            <a:noAutofit/>
          </a:bodyPr>
          <a:lstStyle/>
          <a:p>
            <a:pPr marL="0" indent="0">
              <a:buNone/>
            </a:pPr>
            <a:r>
              <a:rPr lang="en-US" dirty="0" smtClean="0"/>
              <a:t>Consists of </a:t>
            </a:r>
            <a:r>
              <a:rPr lang="en-US" b="1" dirty="0" smtClean="0"/>
              <a:t>four key components</a:t>
            </a:r>
            <a:r>
              <a:rPr lang="en-US" dirty="0" smtClean="0"/>
              <a:t>, all required:</a:t>
            </a:r>
          </a:p>
          <a:p>
            <a:r>
              <a:rPr lang="en-US" dirty="0" smtClean="0"/>
              <a:t>“Friction free” network path</a:t>
            </a:r>
          </a:p>
          <a:p>
            <a:pPr lvl="1"/>
            <a:r>
              <a:rPr lang="en-US" sz="1800" dirty="0" smtClean="0"/>
              <a:t>Highly capable network devices (wire-speed, deep queues)</a:t>
            </a:r>
          </a:p>
          <a:p>
            <a:pPr lvl="1"/>
            <a:r>
              <a:rPr lang="en-US" sz="1800" dirty="0" smtClean="0"/>
              <a:t>Virtual circuit connectivity option</a:t>
            </a:r>
          </a:p>
          <a:p>
            <a:pPr lvl="1"/>
            <a:r>
              <a:rPr lang="en-US" sz="1800" dirty="0" smtClean="0"/>
              <a:t>Security policy and enforcement specific to science workflows</a:t>
            </a:r>
          </a:p>
          <a:p>
            <a:pPr lvl="1"/>
            <a:r>
              <a:rPr lang="en-US" sz="1800" dirty="0" smtClean="0"/>
              <a:t>Located at or near site perimeter if possible</a:t>
            </a:r>
          </a:p>
          <a:p>
            <a:r>
              <a:rPr lang="en-US" dirty="0" smtClean="0"/>
              <a:t>Dedicated, high-performance Data Transfer Nodes (DTNs)</a:t>
            </a:r>
            <a:endParaRPr lang="en-US" dirty="0"/>
          </a:p>
          <a:p>
            <a:pPr lvl="1"/>
            <a:r>
              <a:rPr lang="en-US" sz="1800" dirty="0" smtClean="0"/>
              <a:t>Hardware, operating system, libraries all optimized for transfer</a:t>
            </a:r>
          </a:p>
          <a:p>
            <a:pPr lvl="1"/>
            <a:r>
              <a:rPr lang="en-US" sz="1800" dirty="0" smtClean="0"/>
              <a:t>Includes optimized data transfer tools such as Globus Online</a:t>
            </a:r>
            <a:r>
              <a:rPr lang="en-US" sz="1800" dirty="0"/>
              <a:t> </a:t>
            </a:r>
            <a:r>
              <a:rPr lang="en-US" sz="1800" dirty="0" smtClean="0"/>
              <a:t>and GridFTP</a:t>
            </a:r>
          </a:p>
          <a:p>
            <a:r>
              <a:rPr lang="en-US" dirty="0" smtClean="0"/>
              <a:t>Performance measurement/test node</a:t>
            </a:r>
          </a:p>
          <a:p>
            <a:pPr lvl="1"/>
            <a:r>
              <a:rPr lang="en-US" sz="1800" dirty="0" err="1" smtClean="0"/>
              <a:t>perfSONAR</a:t>
            </a:r>
            <a:endParaRPr lang="en-US" sz="1800" dirty="0" smtClean="0"/>
          </a:p>
          <a:p>
            <a:r>
              <a:rPr lang="en-US" dirty="0" smtClean="0"/>
              <a:t>Engagement with end users</a:t>
            </a:r>
            <a:endParaRPr lang="en-US" dirty="0"/>
          </a:p>
          <a:p>
            <a:pPr marL="0" lvl="1" indent="-57150">
              <a:buNone/>
            </a:pPr>
            <a:r>
              <a:rPr lang="en-US" dirty="0" smtClean="0"/>
              <a:t>						Details at </a:t>
            </a:r>
            <a:r>
              <a:rPr lang="en-US" dirty="0" smtClean="0">
                <a:hlinkClick r:id="rId3"/>
              </a:rPr>
              <a:t>http</a:t>
            </a:r>
            <a:r>
              <a:rPr lang="en-US" dirty="0">
                <a:hlinkClick r:id="rId3"/>
              </a:rPr>
              <a:t>://fasterdata.es.net/science-dmz</a:t>
            </a:r>
            <a:r>
              <a:rPr lang="en-US" dirty="0" smtClean="0">
                <a:hlinkClick r:id="rId3"/>
              </a:rPr>
              <a:t>/</a:t>
            </a:r>
            <a:r>
              <a:rPr lang="en-US" dirty="0" smtClean="0"/>
              <a:t> </a:t>
            </a:r>
            <a:endParaRPr lang="en-US" dirty="0"/>
          </a:p>
        </p:txBody>
      </p:sp>
      <p:pic>
        <p:nvPicPr>
          <p:cNvPr id="6" name="Picture 5" descr="header.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8417" y="4865891"/>
            <a:ext cx="2143253" cy="474418"/>
          </a:xfrm>
          <a:prstGeom prst="rect">
            <a:avLst/>
          </a:prstGeom>
        </p:spPr>
      </p:pic>
      <p:pic>
        <p:nvPicPr>
          <p:cNvPr id="9" name="Picture 8" descr="300px-Free_body_frictionless.sv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63123" y="1739900"/>
            <a:ext cx="2278529" cy="1549400"/>
          </a:xfrm>
          <a:prstGeom prst="rect">
            <a:avLst/>
          </a:prstGeom>
        </p:spPr>
      </p:pic>
      <p:sp>
        <p:nvSpPr>
          <p:cNvPr id="10" name="Title 1"/>
          <p:cNvSpPr txBox="1">
            <a:spLocks/>
          </p:cNvSpPr>
          <p:nvPr/>
        </p:nvSpPr>
        <p:spPr bwMode="auto">
          <a:xfrm>
            <a:off x="7675926" y="3177658"/>
            <a:ext cx="1468074" cy="2668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rPr>
              <a:t>© 2013 </a:t>
            </a:r>
            <a:r>
              <a:rPr lang="en-US" sz="600" dirty="0" smtClean="0">
                <a:solidFill>
                  <a:srgbClr val="FF0000"/>
                </a:solidFill>
              </a:rPr>
              <a:t>Wikipedia</a:t>
            </a:r>
            <a:endParaRPr lang="en-US" sz="600" dirty="0">
              <a:solidFill>
                <a:srgbClr val="FF0000"/>
              </a:solidFill>
            </a:endParaRPr>
          </a:p>
        </p:txBody>
      </p:sp>
      <p:pic>
        <p:nvPicPr>
          <p:cNvPr id="4" name="Picture 3" descr="globu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7000" y="3736896"/>
            <a:ext cx="939800" cy="901700"/>
          </a:xfrm>
          <a:prstGeom prst="rect">
            <a:avLst/>
          </a:prstGeom>
        </p:spPr>
      </p:pic>
      <p:sp>
        <p:nvSpPr>
          <p:cNvPr id="11"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54</a:t>
            </a:fld>
            <a:r>
              <a:rPr lang="en-US" sz="800" dirty="0">
                <a:solidFill>
                  <a:prstClr val="black"/>
                </a:solidFill>
                <a:latin typeface="Arial"/>
              </a:rPr>
              <a:t> – ESnet Science Engagement (</a:t>
            </a:r>
            <a:r>
              <a:rPr lang="en-US" sz="800" dirty="0">
                <a:solidFill>
                  <a:prstClr val="black"/>
                </a:solidFill>
                <a:latin typeface="Arial"/>
                <a:hlinkClick r:id="rId7"/>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12"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95640508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Links</a:t>
            </a:r>
            <a:endParaRPr lang="en-US" sz="3200" dirty="0"/>
          </a:p>
        </p:txBody>
      </p:sp>
      <p:sp>
        <p:nvSpPr>
          <p:cNvPr id="3" name="Content Placeholder 2"/>
          <p:cNvSpPr>
            <a:spLocks noGrp="1"/>
          </p:cNvSpPr>
          <p:nvPr>
            <p:ph idx="1"/>
          </p:nvPr>
        </p:nvSpPr>
        <p:spPr/>
        <p:txBody>
          <a:bodyPr>
            <a:normAutofit lnSpcReduction="10000"/>
          </a:bodyPr>
          <a:lstStyle/>
          <a:p>
            <a:pPr lvl="1"/>
            <a:r>
              <a:rPr lang="en-US" dirty="0" smtClean="0"/>
              <a:t>ESnet fasterdata knowledge base</a:t>
            </a:r>
          </a:p>
          <a:p>
            <a:pPr lvl="2"/>
            <a:r>
              <a:rPr lang="en-US" dirty="0" smtClean="0">
                <a:hlinkClick r:id="rId2"/>
              </a:rPr>
              <a:t>http</a:t>
            </a:r>
            <a:r>
              <a:rPr lang="en-US" dirty="0">
                <a:hlinkClick r:id="rId2"/>
              </a:rPr>
              <a:t>://fasterdata.es.net</a:t>
            </a:r>
            <a:r>
              <a:rPr lang="en-US" dirty="0" smtClean="0">
                <a:hlinkClick r:id="rId2"/>
              </a:rPr>
              <a:t>/</a:t>
            </a:r>
            <a:endParaRPr lang="en-US" dirty="0" smtClean="0"/>
          </a:p>
          <a:p>
            <a:pPr lvl="1"/>
            <a:r>
              <a:rPr lang="en-US" dirty="0" smtClean="0"/>
              <a:t>Science DMZ paper</a:t>
            </a:r>
          </a:p>
          <a:p>
            <a:pPr lvl="2"/>
            <a:r>
              <a:rPr lang="en-US" dirty="0" smtClean="0">
                <a:hlinkClick r:id="rId3"/>
              </a:rPr>
              <a:t>http</a:t>
            </a:r>
            <a:r>
              <a:rPr lang="en-US" dirty="0">
                <a:hlinkClick r:id="rId3"/>
              </a:rPr>
              <a:t>://www.es.net/assets/pubs_presos/sc13sciDMZ-</a:t>
            </a:r>
            <a:r>
              <a:rPr lang="en-US" dirty="0" smtClean="0">
                <a:hlinkClick r:id="rId3"/>
              </a:rPr>
              <a:t>final.pdf</a:t>
            </a:r>
            <a:endParaRPr lang="en-US" dirty="0"/>
          </a:p>
          <a:p>
            <a:pPr lvl="1"/>
            <a:r>
              <a:rPr lang="en-US" dirty="0" smtClean="0"/>
              <a:t>Science DMZ email list</a:t>
            </a:r>
          </a:p>
          <a:p>
            <a:pPr lvl="2"/>
            <a:r>
              <a:rPr lang="en-US" dirty="0"/>
              <a:t>Send mail to </a:t>
            </a:r>
            <a:r>
              <a:rPr lang="en-US" dirty="0">
                <a:hlinkClick r:id="rId4"/>
              </a:rPr>
              <a:t>sympa@</a:t>
            </a:r>
            <a:r>
              <a:rPr lang="en-US" dirty="0" smtClean="0">
                <a:hlinkClick r:id="rId4"/>
              </a:rPr>
              <a:t>lists.lbl.gov</a:t>
            </a:r>
            <a:r>
              <a:rPr lang="en-US" dirty="0" smtClean="0"/>
              <a:t> with </a:t>
            </a:r>
            <a:r>
              <a:rPr lang="en-US" dirty="0"/>
              <a:t>the subject "subscribe </a:t>
            </a:r>
            <a:r>
              <a:rPr lang="en-US" dirty="0" err="1"/>
              <a:t>esnet-sciencedmz</a:t>
            </a:r>
            <a:r>
              <a:rPr lang="en-US" dirty="0" smtClean="0"/>
              <a:t>”</a:t>
            </a:r>
          </a:p>
          <a:p>
            <a:pPr lvl="1"/>
            <a:r>
              <a:rPr lang="en-US" dirty="0" err="1" smtClean="0"/>
              <a:t>Fasterdata</a:t>
            </a:r>
            <a:r>
              <a:rPr lang="en-US" dirty="0"/>
              <a:t> </a:t>
            </a:r>
            <a:r>
              <a:rPr lang="en-US" dirty="0" smtClean="0"/>
              <a:t>Events (Workshop, Webinar, etc. announcements)</a:t>
            </a:r>
          </a:p>
          <a:p>
            <a:pPr lvl="2"/>
            <a:r>
              <a:rPr lang="en-US" dirty="0"/>
              <a:t>Send mail to </a:t>
            </a:r>
            <a:r>
              <a:rPr lang="en-US" dirty="0">
                <a:hlinkClick r:id="rId4"/>
              </a:rPr>
              <a:t>sympa@</a:t>
            </a:r>
            <a:r>
              <a:rPr lang="en-US" dirty="0" smtClean="0">
                <a:hlinkClick r:id="rId4"/>
              </a:rPr>
              <a:t>lists.lbl.gov</a:t>
            </a:r>
            <a:r>
              <a:rPr lang="en-US" dirty="0" smtClean="0"/>
              <a:t> with </a:t>
            </a:r>
            <a:r>
              <a:rPr lang="en-US" dirty="0"/>
              <a:t>the subject "subscribe </a:t>
            </a:r>
            <a:r>
              <a:rPr lang="en-US" dirty="0" err="1"/>
              <a:t>esnet</a:t>
            </a:r>
            <a:r>
              <a:rPr lang="en-US" dirty="0"/>
              <a:t>-</a:t>
            </a:r>
            <a:r>
              <a:rPr lang="en-US" dirty="0" err="1"/>
              <a:t>fasterdata</a:t>
            </a:r>
            <a:r>
              <a:rPr lang="en-US" dirty="0"/>
              <a:t>-events”</a:t>
            </a:r>
            <a:endParaRPr lang="en-US" dirty="0" smtClean="0"/>
          </a:p>
          <a:p>
            <a:pPr lvl="1"/>
            <a:r>
              <a:rPr lang="en-US" dirty="0"/>
              <a:t>perfSONAR</a:t>
            </a:r>
          </a:p>
          <a:p>
            <a:pPr lvl="2"/>
            <a:r>
              <a:rPr lang="en-US" dirty="0">
                <a:hlinkClick r:id="rId5"/>
              </a:rPr>
              <a:t>http://fasterdata.es.net/performance-testing/perfsonar</a:t>
            </a:r>
            <a:r>
              <a:rPr lang="en-US" dirty="0" smtClean="0">
                <a:hlinkClick r:id="rId5"/>
              </a:rPr>
              <a:t>/</a:t>
            </a:r>
            <a:endParaRPr lang="en-US" dirty="0" smtClean="0"/>
          </a:p>
          <a:p>
            <a:pPr lvl="2"/>
            <a:r>
              <a:rPr lang="en-US" dirty="0">
                <a:hlinkClick r:id="rId6"/>
              </a:rPr>
              <a:t>http:/</a:t>
            </a:r>
            <a:r>
              <a:rPr lang="en-US" dirty="0" smtClean="0">
                <a:hlinkClick r:id="rId6"/>
              </a:rPr>
              <a:t>/www.perfsonar.net</a:t>
            </a:r>
            <a:r>
              <a:rPr lang="en-US" dirty="0" smtClean="0"/>
              <a:t>  </a:t>
            </a:r>
          </a:p>
          <a:p>
            <a:pPr marL="228600" lvl="1" indent="0">
              <a:buNone/>
            </a:pPr>
            <a:endParaRPr lang="en-US" dirty="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55</a:t>
            </a:fld>
            <a:r>
              <a:rPr lang="en-US" sz="800" dirty="0">
                <a:solidFill>
                  <a:prstClr val="black"/>
                </a:solidFill>
                <a:latin typeface="Arial"/>
              </a:rPr>
              <a:t> – ESnet Science Engagement (</a:t>
            </a:r>
            <a:r>
              <a:rPr lang="en-US" sz="800" dirty="0">
                <a:solidFill>
                  <a:prstClr val="black"/>
                </a:solidFill>
                <a:latin typeface="Arial"/>
                <a:hlinkClick r:id="rId7"/>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83003545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250"/>
            <a:ext cx="8229600" cy="5468435"/>
          </a:xfrm>
        </p:spPr>
        <p:txBody>
          <a:bodyPr>
            <a:normAutofit/>
          </a:bodyPr>
          <a:lstStyle/>
          <a:p>
            <a:pPr marL="230188" lvl="1" indent="0">
              <a:buNone/>
            </a:pPr>
            <a:r>
              <a:rPr lang="en-US" sz="8000" dirty="0" smtClean="0">
                <a:hlinkClick r:id="rId2"/>
              </a:rPr>
              <a:t>engage@es.net</a:t>
            </a:r>
            <a:endParaRPr lang="en-US" sz="8000" dirty="0" smtClean="0"/>
          </a:p>
          <a:p>
            <a:pPr marL="230188" lvl="1" indent="0">
              <a:buNone/>
            </a:pPr>
            <a:endParaRPr lang="en-US" dirty="0" smtClean="0"/>
          </a:p>
          <a:p>
            <a:pPr marL="230188" lvl="1" indent="0">
              <a:buNone/>
            </a:pPr>
            <a:endParaRPr lang="en-US" dirty="0"/>
          </a:p>
          <a:p>
            <a:pPr marL="230188" lvl="1" indent="0">
              <a:buNone/>
            </a:pPr>
            <a:endParaRPr lang="en-US" dirty="0"/>
          </a:p>
          <a:p>
            <a:pPr marL="230188" lvl="1" indent="0">
              <a:buNone/>
            </a:pPr>
            <a:r>
              <a:rPr lang="en-US" dirty="0" smtClean="0"/>
              <a:t>Ask us anything:</a:t>
            </a:r>
          </a:p>
          <a:p>
            <a:pPr marL="230188" lvl="1" indent="0">
              <a:buNone/>
            </a:pPr>
            <a:endParaRPr lang="en-US" dirty="0"/>
          </a:p>
          <a:p>
            <a:pPr lvl="1"/>
            <a:r>
              <a:rPr lang="en-US" dirty="0" smtClean="0"/>
              <a:t>Implementing CC-IIE/CC-DNI</a:t>
            </a:r>
          </a:p>
          <a:p>
            <a:pPr lvl="1"/>
            <a:r>
              <a:rPr lang="en-US" dirty="0" smtClean="0"/>
              <a:t>Deploying </a:t>
            </a:r>
            <a:r>
              <a:rPr lang="en-US" dirty="0" err="1" smtClean="0"/>
              <a:t>perfSONAR</a:t>
            </a:r>
            <a:endParaRPr lang="en-US" dirty="0" smtClean="0"/>
          </a:p>
          <a:p>
            <a:pPr lvl="1"/>
            <a:r>
              <a:rPr lang="en-US" dirty="0" smtClean="0"/>
              <a:t>Debugging a problem</a:t>
            </a:r>
          </a:p>
          <a:p>
            <a:pPr lvl="1"/>
            <a:r>
              <a:rPr lang="en-US" dirty="0" smtClean="0"/>
              <a:t>Attending a training event</a:t>
            </a:r>
          </a:p>
          <a:p>
            <a:pPr lvl="1"/>
            <a:r>
              <a:rPr lang="en-US" dirty="0" smtClean="0"/>
              <a:t>Designing a network</a:t>
            </a:r>
          </a:p>
          <a:p>
            <a:pPr marL="228600" lvl="1" indent="0">
              <a:buNone/>
            </a:pPr>
            <a:endParaRPr lang="en-US" dirty="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56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62475207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1666240"/>
            <a:ext cx="7762875" cy="2082800"/>
          </a:xfrm>
        </p:spPr>
        <p:txBody>
          <a:bodyPr/>
          <a:lstStyle/>
          <a:p>
            <a:r>
              <a:rPr lang="en-US" dirty="0"/>
              <a:t>Thanks!</a:t>
            </a:r>
          </a:p>
        </p:txBody>
      </p:sp>
      <p:sp>
        <p:nvSpPr>
          <p:cNvPr id="8" name="Subtitle 2"/>
          <p:cNvSpPr>
            <a:spLocks noGrp="1"/>
          </p:cNvSpPr>
          <p:nvPr>
            <p:ph type="subTitle" idx="1"/>
          </p:nvPr>
        </p:nvSpPr>
        <p:spPr>
          <a:xfrm>
            <a:off x="914400" y="3869267"/>
            <a:ext cx="3912903" cy="1325033"/>
          </a:xfrm>
        </p:spPr>
        <p:txBody>
          <a:bodyPr>
            <a:noAutofit/>
          </a:bodyPr>
          <a:lstStyle/>
          <a:p>
            <a:pPr>
              <a:spcBef>
                <a:spcPts val="300"/>
              </a:spcBef>
              <a:spcAft>
                <a:spcPts val="300"/>
              </a:spcAft>
            </a:pPr>
            <a:r>
              <a:rPr lang="en-US" sz="1800" b="1" dirty="0" smtClean="0">
                <a:latin typeface="Arial Narrow" charset="0"/>
              </a:rPr>
              <a:t>Jason </a:t>
            </a:r>
            <a:r>
              <a:rPr lang="en-US" sz="1800" b="1" dirty="0">
                <a:latin typeface="Arial Narrow" charset="0"/>
              </a:rPr>
              <a:t>Zurawski – </a:t>
            </a:r>
            <a:r>
              <a:rPr lang="en-US" sz="1800" b="1" dirty="0">
                <a:latin typeface="Arial Narrow" charset="0"/>
                <a:hlinkClick r:id="rId2"/>
              </a:rPr>
              <a:t>zurawski@</a:t>
            </a:r>
            <a:r>
              <a:rPr lang="en-US" sz="1800" b="1" dirty="0" smtClean="0">
                <a:latin typeface="Arial Narrow" charset="0"/>
                <a:hlinkClick r:id="rId2"/>
              </a:rPr>
              <a:t>es.net</a:t>
            </a:r>
            <a:r>
              <a:rPr lang="en-US" sz="1800" b="1" dirty="0" smtClean="0">
                <a:latin typeface="Arial Narrow" charset="0"/>
              </a:rPr>
              <a:t> </a:t>
            </a:r>
            <a:endParaRPr lang="en-US" sz="1800" b="1" dirty="0">
              <a:latin typeface="Arial Narrow" charset="0"/>
            </a:endParaRPr>
          </a:p>
          <a:p>
            <a:pPr>
              <a:spcBef>
                <a:spcPts val="300"/>
              </a:spcBef>
              <a:spcAft>
                <a:spcPts val="300"/>
              </a:spcAft>
            </a:pPr>
            <a:r>
              <a:rPr lang="en-US" sz="1800" dirty="0" smtClean="0">
                <a:latin typeface="Arial Narrow" charset="0"/>
              </a:rPr>
              <a:t>Science Engagement Engineer, ESnet</a:t>
            </a:r>
          </a:p>
          <a:p>
            <a:pPr>
              <a:spcBef>
                <a:spcPts val="300"/>
              </a:spcBef>
              <a:spcAft>
                <a:spcPts val="300"/>
              </a:spcAft>
            </a:pPr>
            <a:r>
              <a:rPr lang="en-US" sz="1800" dirty="0" smtClean="0">
                <a:latin typeface="Arial Narrow" charset="0"/>
              </a:rPr>
              <a:t>Lawrence </a:t>
            </a:r>
            <a:r>
              <a:rPr lang="en-US" sz="1800" dirty="0">
                <a:latin typeface="Arial Narrow" charset="0"/>
              </a:rPr>
              <a:t>Berkeley National Laboratory</a:t>
            </a:r>
          </a:p>
        </p:txBody>
      </p:sp>
      <p:sp>
        <p:nvSpPr>
          <p:cNvPr id="9" name="Text Placeholder 5"/>
          <p:cNvSpPr>
            <a:spLocks noGrp="1"/>
          </p:cNvSpPr>
          <p:nvPr>
            <p:ph type="body" sz="quarter" idx="13"/>
          </p:nvPr>
        </p:nvSpPr>
        <p:spPr>
          <a:xfrm>
            <a:off x="5116513" y="3868738"/>
            <a:ext cx="3570287" cy="1325562"/>
          </a:xfrm>
        </p:spPr>
        <p:txBody>
          <a:bodyPr/>
          <a:lstStyle/>
          <a:p>
            <a:pPr>
              <a:spcBef>
                <a:spcPct val="20000"/>
              </a:spcBef>
            </a:pPr>
            <a:r>
              <a:rPr lang="en-US" dirty="0" err="1">
                <a:solidFill>
                  <a:schemeClr val="accent5"/>
                </a:solidFill>
              </a:rPr>
              <a:t>ENhancing</a:t>
            </a:r>
            <a:r>
              <a:rPr lang="en-US" dirty="0">
                <a:solidFill>
                  <a:schemeClr val="accent5"/>
                </a:solidFill>
              </a:rPr>
              <a:t> </a:t>
            </a:r>
            <a:r>
              <a:rPr lang="en-US" dirty="0" err="1">
                <a:solidFill>
                  <a:schemeClr val="accent5"/>
                </a:solidFill>
              </a:rPr>
              <a:t>CyberInfrastructure</a:t>
            </a:r>
            <a:r>
              <a:rPr lang="en-US" dirty="0">
                <a:solidFill>
                  <a:schemeClr val="accent5"/>
                </a:solidFill>
              </a:rPr>
              <a:t> by Training and Engagement (ENCITE) </a:t>
            </a:r>
            <a:r>
              <a:rPr lang="en-US" dirty="0" smtClean="0">
                <a:solidFill>
                  <a:schemeClr val="accent5"/>
                </a:solidFill>
              </a:rPr>
              <a:t>Webinar</a:t>
            </a:r>
          </a:p>
          <a:p>
            <a:pPr>
              <a:spcBef>
                <a:spcPct val="20000"/>
              </a:spcBef>
            </a:pPr>
            <a:r>
              <a:rPr lang="en-US" dirty="0" smtClean="0">
                <a:solidFill>
                  <a:schemeClr val="accent5"/>
                </a:solidFill>
              </a:rPr>
              <a:t>April 3</a:t>
            </a:r>
            <a:r>
              <a:rPr lang="en-US" baseline="30000" dirty="0" smtClean="0">
                <a:solidFill>
                  <a:schemeClr val="accent5"/>
                </a:solidFill>
              </a:rPr>
              <a:t>rd</a:t>
            </a:r>
            <a:r>
              <a:rPr lang="en-US" dirty="0" smtClean="0">
                <a:solidFill>
                  <a:schemeClr val="accent5"/>
                </a:solidFill>
              </a:rPr>
              <a:t> 2015</a:t>
            </a:r>
            <a:endParaRPr lang="en-US" dirty="0">
              <a:solidFill>
                <a:schemeClr val="accent5"/>
              </a:solidFill>
            </a:endParaRPr>
          </a:p>
        </p:txBody>
      </p:sp>
      <p:cxnSp>
        <p:nvCxnSpPr>
          <p:cNvPr id="10" name="Straight Connector 9"/>
          <p:cNvCxnSpPr/>
          <p:nvPr/>
        </p:nvCxnSpPr>
        <p:spPr>
          <a:xfrm>
            <a:off x="4827303" y="3878507"/>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Picture 5" descr="net_n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461" y="6576830"/>
            <a:ext cx="1351105" cy="198162"/>
          </a:xfrm>
          <a:prstGeom prst="rect">
            <a:avLst/>
          </a:prstGeom>
        </p:spPr>
      </p:pic>
      <p:pic>
        <p:nvPicPr>
          <p:cNvPr id="7" name="Picture 6" descr="kanr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28" y="6500180"/>
            <a:ext cx="964253" cy="274812"/>
          </a:xfrm>
          <a:prstGeom prst="rect">
            <a:avLst/>
          </a:prstGeom>
        </p:spPr>
      </p:pic>
      <p:pic>
        <p:nvPicPr>
          <p:cNvPr id="11" name="Picture 10" descr="MOREnet_logo_we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656" y="6499767"/>
            <a:ext cx="865505" cy="258360"/>
          </a:xfrm>
          <a:prstGeom prst="rect">
            <a:avLst/>
          </a:prstGeom>
        </p:spPr>
      </p:pic>
      <p:pic>
        <p:nvPicPr>
          <p:cNvPr id="12" name="Picture 11" descr="sdbor_tin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114" y="6368248"/>
            <a:ext cx="620457" cy="406744"/>
          </a:xfrm>
          <a:prstGeom prst="rect">
            <a:avLst/>
          </a:prstGeom>
        </p:spPr>
      </p:pic>
      <p:pic>
        <p:nvPicPr>
          <p:cNvPr id="13" name="Picture 12" descr="nsf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8" y="6436602"/>
            <a:ext cx="418976" cy="421398"/>
          </a:xfrm>
          <a:prstGeom prst="rect">
            <a:avLst/>
          </a:prstGeom>
        </p:spPr>
      </p:pic>
      <p:pic>
        <p:nvPicPr>
          <p:cNvPr id="14" name="Picture 13" descr="gp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392" y="6500180"/>
            <a:ext cx="648016" cy="316473"/>
          </a:xfrm>
          <a:prstGeom prst="rect">
            <a:avLst/>
          </a:prstGeom>
        </p:spPr>
      </p:pic>
      <p:pic>
        <p:nvPicPr>
          <p:cNvPr id="15" name="Picture 14" desc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7123" y="6474910"/>
            <a:ext cx="906722" cy="317790"/>
          </a:xfrm>
          <a:prstGeom prst="rect">
            <a:avLst/>
          </a:prstGeom>
        </p:spPr>
      </p:pic>
    </p:spTree>
    <p:extLst>
      <p:ext uri="{BB962C8B-B14F-4D97-AF65-F5344CB8AC3E}">
        <p14:creationId xmlns:p14="http://schemas.microsoft.com/office/powerpoint/2010/main" val="36755275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normAutofit/>
          </a:bodyPr>
          <a:lstStyle/>
          <a:p>
            <a:r>
              <a:rPr lang="en-US" sz="4000" dirty="0" smtClean="0">
                <a:latin typeface="Arial" pitchFamily="-112" charset="0"/>
                <a:ea typeface="ＭＳ Ｐゴシック" pitchFamily="-112" charset="-128"/>
              </a:rPr>
              <a:t>Understanding Data Trends</a:t>
            </a:r>
            <a:endParaRPr lang="en-US" sz="4000" dirty="0"/>
          </a:p>
        </p:txBody>
      </p:sp>
      <p:pic>
        <p:nvPicPr>
          <p:cNvPr id="6" name="Content Placeholder 5" descr="user-taxonomy-axes-v5b.pdf"/>
          <p:cNvPicPr>
            <a:picLocks noGrp="1" noChangeAspect="1"/>
          </p:cNvPicPr>
          <p:nvPr>
            <p:ph idx="1"/>
          </p:nvPr>
        </p:nvPicPr>
        <p:blipFill rotWithShape="1">
          <a:blip r:embed="rId3">
            <a:extLst>
              <a:ext uri="{28A0092B-C50C-407E-A947-70E740481C1C}">
                <a14:useLocalDpi xmlns:a14="http://schemas.microsoft.com/office/drawing/2010/main" val="0"/>
              </a:ext>
            </a:extLst>
          </a:blip>
          <a:srcRect t="24211" b="33277"/>
          <a:stretch/>
        </p:blipFill>
        <p:spPr>
          <a:xfrm>
            <a:off x="245542" y="1173437"/>
            <a:ext cx="8611499" cy="4735993"/>
          </a:xfrm>
        </p:spPr>
      </p:pic>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6</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466181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42" y="147638"/>
            <a:ext cx="8937993" cy="999865"/>
          </a:xfrm>
        </p:spPr>
        <p:txBody>
          <a:bodyPr/>
          <a:lstStyle/>
          <a:p>
            <a:r>
              <a:rPr lang="en-US" sz="3200" dirty="0" smtClean="0"/>
              <a:t>Data Mobility </a:t>
            </a:r>
            <a:r>
              <a:rPr lang="en-US" sz="3200" dirty="0"/>
              <a:t>i</a:t>
            </a:r>
            <a:r>
              <a:rPr lang="en-US" sz="3200" dirty="0" smtClean="0"/>
              <a:t>n a Given </a:t>
            </a:r>
            <a:r>
              <a:rPr lang="en-US" sz="3200" dirty="0"/>
              <a:t>T</a:t>
            </a:r>
            <a:r>
              <a:rPr lang="en-US" sz="3200" dirty="0" smtClean="0"/>
              <a:t>ime Interval (Theoretical)</a:t>
            </a:r>
            <a:endParaRPr lang="en-US" sz="3200" dirty="0"/>
          </a:p>
        </p:txBody>
      </p:sp>
      <p:sp>
        <p:nvSpPr>
          <p:cNvPr id="7" name="Text Box 1030"/>
          <p:cNvSpPr txBox="1">
            <a:spLocks noChangeArrowheads="1"/>
          </p:cNvSpPr>
          <p:nvPr/>
        </p:nvSpPr>
        <p:spPr bwMode="auto">
          <a:xfrm>
            <a:off x="368299" y="5794998"/>
            <a:ext cx="6735763" cy="1077204"/>
          </a:xfrm>
          <a:prstGeom prst="rect">
            <a:avLst/>
          </a:prstGeom>
          <a:noFill/>
          <a:ln w="9525">
            <a:noFill/>
            <a:miter lim="800000"/>
            <a:headEnd/>
            <a:tailEnd/>
          </a:ln>
          <a:effectLst/>
        </p:spPr>
        <p:txBody>
          <a:bodyPr wrap="square" lIns="91427" tIns="45713" rIns="91427" bIns="45713">
            <a:prstTxWarp prst="textNoShape">
              <a:avLst/>
            </a:prstTxWarp>
            <a:spAutoFit/>
          </a:bodyPr>
          <a:lstStyle/>
          <a:p>
            <a:pPr>
              <a:spcBef>
                <a:spcPct val="50000"/>
              </a:spcBef>
            </a:pPr>
            <a:r>
              <a:rPr lang="en-US" sz="1600" dirty="0" smtClean="0">
                <a:latin typeface="Helvetica" pitchFamily="-112" charset="0"/>
              </a:rPr>
              <a:t>These tables available:</a:t>
            </a:r>
          </a:p>
          <a:p>
            <a:pPr>
              <a:spcBef>
                <a:spcPct val="50000"/>
              </a:spcBef>
            </a:pPr>
            <a:r>
              <a:rPr lang="en-US" sz="1600" dirty="0" smtClean="0">
                <a:latin typeface="Helvetica" pitchFamily="-112" charset="0"/>
                <a:hlinkClick r:id="rId3"/>
              </a:rPr>
              <a:t>http</a:t>
            </a:r>
            <a:r>
              <a:rPr lang="en-US" sz="1600" dirty="0">
                <a:latin typeface="Helvetica" pitchFamily="-112" charset="0"/>
                <a:hlinkClick r:id="rId3"/>
              </a:rPr>
              <a:t>://fasterdata.es.net/fasterdata-home/requirements-and-expectations</a:t>
            </a:r>
            <a:r>
              <a:rPr lang="en-US" sz="1600" dirty="0" smtClean="0">
                <a:latin typeface="Helvetica" pitchFamily="-112" charset="0"/>
                <a:hlinkClick r:id="rId3"/>
              </a:rPr>
              <a:t>/</a:t>
            </a:r>
            <a:endParaRPr lang="en-US" sz="1600" dirty="0">
              <a:latin typeface="Helvetica" pitchFamily="-112" charset="0"/>
            </a:endParaRPr>
          </a:p>
          <a:p>
            <a:pPr>
              <a:spcBef>
                <a:spcPct val="50000"/>
              </a:spcBef>
            </a:pPr>
            <a:endParaRPr lang="en-US" sz="1600" dirty="0" smtClean="0">
              <a:latin typeface="Helvetica" pitchFamily="-112" charset="0"/>
            </a:endParaRPr>
          </a:p>
        </p:txBody>
      </p:sp>
      <p:sp>
        <p:nvSpPr>
          <p:cNvPr id="9"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7</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10"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3" name="Picture 2" descr="Screen Shot 2015-02-26 at 1.33.4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0735" y="3515717"/>
            <a:ext cx="5951782" cy="2567247"/>
          </a:xfrm>
          <a:prstGeom prst="rect">
            <a:avLst/>
          </a:prstGeom>
        </p:spPr>
      </p:pic>
      <p:pic>
        <p:nvPicPr>
          <p:cNvPr id="4" name="Picture 3" descr="Screen Shot 2015-02-26 at 1.34.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243" y="922078"/>
            <a:ext cx="5759258" cy="2593639"/>
          </a:xfrm>
          <a:prstGeom prst="rect">
            <a:avLst/>
          </a:prstGeom>
        </p:spPr>
      </p:pic>
      <p:pic>
        <p:nvPicPr>
          <p:cNvPr id="6" name="Picture 5" descr="Screen Shot 2015-02-26 at 1.36.5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1192" y="1896506"/>
            <a:ext cx="2981325" cy="749003"/>
          </a:xfrm>
          <a:prstGeom prst="rect">
            <a:avLst/>
          </a:prstGeom>
        </p:spPr>
      </p:pic>
    </p:spTree>
    <p:extLst>
      <p:ext uri="{BB962C8B-B14F-4D97-AF65-F5344CB8AC3E}">
        <p14:creationId xmlns:p14="http://schemas.microsoft.com/office/powerpoint/2010/main" val="28262748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Central Role of the Network</a:t>
            </a:r>
            <a:endParaRPr lang="en-US" sz="3200" dirty="0"/>
          </a:p>
        </p:txBody>
      </p:sp>
      <p:sp>
        <p:nvSpPr>
          <p:cNvPr id="3" name="Content Placeholder 2"/>
          <p:cNvSpPr>
            <a:spLocks noGrp="1"/>
          </p:cNvSpPr>
          <p:nvPr>
            <p:ph idx="1"/>
          </p:nvPr>
        </p:nvSpPr>
        <p:spPr>
          <a:xfrm>
            <a:off x="457200" y="1612900"/>
            <a:ext cx="8229600" cy="4703763"/>
          </a:xfrm>
        </p:spPr>
        <p:txBody>
          <a:bodyPr>
            <a:normAutofit/>
          </a:bodyPr>
          <a:lstStyle/>
          <a:p>
            <a:r>
              <a:rPr lang="en-US" sz="1900" dirty="0" smtClean="0"/>
              <a:t>The very structure of modern science assumes science networks exist: high performance, feature rich, global scope</a:t>
            </a:r>
          </a:p>
          <a:p>
            <a:r>
              <a:rPr lang="en-US" sz="1900" dirty="0" smtClean="0"/>
              <a:t>What is “The Network” anyway?</a:t>
            </a:r>
          </a:p>
          <a:p>
            <a:pPr lvl="1"/>
            <a:r>
              <a:rPr lang="en-US" sz="1800" dirty="0" smtClean="0">
                <a:sym typeface="Wingdings"/>
              </a:rPr>
              <a:t>“</a:t>
            </a:r>
            <a:r>
              <a:rPr lang="en-US" sz="1800" dirty="0">
                <a:sym typeface="Wingdings"/>
              </a:rPr>
              <a:t>The Network” is the set of devices and applications involved in the use of a remote </a:t>
            </a:r>
            <a:r>
              <a:rPr lang="en-US" sz="1800" dirty="0" smtClean="0">
                <a:sym typeface="Wingdings"/>
              </a:rPr>
              <a:t>resource</a:t>
            </a:r>
          </a:p>
          <a:p>
            <a:pPr lvl="2"/>
            <a:r>
              <a:rPr lang="en-US" sz="1800" dirty="0" smtClean="0">
                <a:sym typeface="Wingdings"/>
              </a:rPr>
              <a:t>This </a:t>
            </a:r>
            <a:r>
              <a:rPr lang="en-US" sz="1800" b="1" i="1" dirty="0" smtClean="0">
                <a:solidFill>
                  <a:srgbClr val="FF6600"/>
                </a:solidFill>
                <a:sym typeface="Wingdings"/>
              </a:rPr>
              <a:t>is not </a:t>
            </a:r>
            <a:r>
              <a:rPr lang="en-US" sz="1800" dirty="0" smtClean="0">
                <a:sym typeface="Wingdings"/>
              </a:rPr>
              <a:t>about supercomputer interconnects</a:t>
            </a:r>
          </a:p>
          <a:p>
            <a:pPr lvl="2"/>
            <a:r>
              <a:rPr lang="en-US" sz="1800" dirty="0" smtClean="0">
                <a:sym typeface="Wingdings"/>
              </a:rPr>
              <a:t>This </a:t>
            </a:r>
            <a:r>
              <a:rPr lang="en-US" sz="1800" b="1" i="1" dirty="0" smtClean="0">
                <a:solidFill>
                  <a:srgbClr val="FF6600"/>
                </a:solidFill>
                <a:sym typeface="Wingdings"/>
              </a:rPr>
              <a:t>is</a:t>
            </a:r>
            <a:r>
              <a:rPr lang="en-US" sz="1800" dirty="0" smtClean="0">
                <a:sym typeface="Wingdings"/>
              </a:rPr>
              <a:t> about data flow from experiment to analysis, between facilities, etc.</a:t>
            </a:r>
            <a:endParaRPr lang="en-US" sz="1800" dirty="0">
              <a:sym typeface="Wingdings"/>
            </a:endParaRPr>
          </a:p>
          <a:p>
            <a:pPr lvl="1"/>
            <a:r>
              <a:rPr lang="en-US" sz="1800" dirty="0" smtClean="0">
                <a:sym typeface="Wingdings"/>
              </a:rPr>
              <a:t>User interfaces for “</a:t>
            </a:r>
            <a:r>
              <a:rPr lang="en-US" sz="1800" dirty="0">
                <a:sym typeface="Wingdings"/>
              </a:rPr>
              <a:t>The </a:t>
            </a:r>
            <a:r>
              <a:rPr lang="en-US" sz="1800" dirty="0" smtClean="0">
                <a:sym typeface="Wingdings"/>
              </a:rPr>
              <a:t>Network” – portal, data transfer tool, workflow engine</a:t>
            </a:r>
          </a:p>
          <a:p>
            <a:pPr lvl="1"/>
            <a:r>
              <a:rPr lang="en-US" sz="1800" dirty="0" smtClean="0">
                <a:sym typeface="Wingdings"/>
              </a:rPr>
              <a:t>Therefore, servers and applications must also be considered</a:t>
            </a:r>
          </a:p>
          <a:p>
            <a:r>
              <a:rPr lang="en-US" sz="1900" dirty="0" smtClean="0">
                <a:sym typeface="Wingdings"/>
              </a:rPr>
              <a:t>What </a:t>
            </a:r>
            <a:r>
              <a:rPr lang="en-US" sz="1900" dirty="0">
                <a:sym typeface="Wingdings"/>
              </a:rPr>
              <a:t>is important</a:t>
            </a:r>
            <a:r>
              <a:rPr lang="en-US" sz="1900" dirty="0" smtClean="0">
                <a:sym typeface="Wingdings"/>
              </a:rPr>
              <a:t>?  Ordered list:</a:t>
            </a:r>
            <a:endParaRPr lang="en-US" sz="1900" dirty="0">
              <a:sym typeface="Wingdings"/>
            </a:endParaRPr>
          </a:p>
          <a:p>
            <a:pPr marL="685800" lvl="1" indent="-457200">
              <a:buFont typeface="+mj-lt"/>
              <a:buAutoNum type="arabicPeriod"/>
            </a:pPr>
            <a:r>
              <a:rPr lang="en-US" sz="1800" dirty="0">
                <a:sym typeface="Wingdings"/>
              </a:rPr>
              <a:t>Correctness</a:t>
            </a:r>
          </a:p>
          <a:p>
            <a:pPr marL="685800" lvl="1" indent="-457200">
              <a:buFont typeface="+mj-lt"/>
              <a:buAutoNum type="arabicPeriod"/>
            </a:pPr>
            <a:r>
              <a:rPr lang="en-US" sz="1800" dirty="0">
                <a:sym typeface="Wingdings"/>
              </a:rPr>
              <a:t>Consistency</a:t>
            </a:r>
          </a:p>
          <a:p>
            <a:pPr marL="685800" lvl="1" indent="-457200">
              <a:buFont typeface="+mj-lt"/>
              <a:buAutoNum type="arabicPeriod"/>
            </a:pPr>
            <a:r>
              <a:rPr lang="en-US" sz="1800" dirty="0" smtClean="0">
                <a:sym typeface="Wingdings"/>
              </a:rPr>
              <a:t>Performance</a:t>
            </a:r>
            <a:endParaRPr lang="en-US" sz="1800" dirty="0"/>
          </a:p>
          <a:p>
            <a:endParaRPr lang="en-US" sz="1800" dirty="0" smtClean="0">
              <a:sym typeface="Wingdings"/>
            </a:endParaRP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8</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7316725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TCP – Ubiquitous and Fragile</a:t>
            </a:r>
            <a:endParaRPr lang="en-US" sz="3200" dirty="0"/>
          </a:p>
        </p:txBody>
      </p:sp>
      <p:sp>
        <p:nvSpPr>
          <p:cNvPr id="3" name="Content Placeholder 2"/>
          <p:cNvSpPr>
            <a:spLocks noGrp="1"/>
          </p:cNvSpPr>
          <p:nvPr>
            <p:ph idx="1"/>
          </p:nvPr>
        </p:nvSpPr>
        <p:spPr/>
        <p:txBody>
          <a:bodyPr>
            <a:normAutofit/>
          </a:bodyPr>
          <a:lstStyle/>
          <a:p>
            <a:r>
              <a:rPr lang="en-US" dirty="0" smtClean="0"/>
              <a:t>Networks provide connectivity between hosts – how do hosts see the network?</a:t>
            </a:r>
          </a:p>
          <a:p>
            <a:pPr lvl="1"/>
            <a:r>
              <a:rPr lang="en-US" dirty="0" smtClean="0"/>
              <a:t>From an application’s perspective, the interface to “the other end” is a socket</a:t>
            </a:r>
          </a:p>
          <a:p>
            <a:pPr lvl="1"/>
            <a:r>
              <a:rPr lang="en-US" dirty="0" smtClean="0"/>
              <a:t>Communication is between applications – mostly over TCP</a:t>
            </a:r>
          </a:p>
          <a:p>
            <a:r>
              <a:rPr lang="en-US" dirty="0" smtClean="0"/>
              <a:t>TCP – the fragile workhorse</a:t>
            </a:r>
          </a:p>
          <a:p>
            <a:pPr lvl="1"/>
            <a:r>
              <a:rPr lang="en-US" dirty="0" smtClean="0"/>
              <a:t>TCP is (for very good reasons) timid – packet loss is interpreted as congestion</a:t>
            </a:r>
          </a:p>
          <a:p>
            <a:pPr lvl="1"/>
            <a:r>
              <a:rPr lang="en-US" b="1" i="1" dirty="0" smtClean="0"/>
              <a:t>Packet loss </a:t>
            </a:r>
            <a:r>
              <a:rPr lang="en-US" dirty="0" smtClean="0"/>
              <a:t>in conjunction with </a:t>
            </a:r>
            <a:r>
              <a:rPr lang="en-US" b="1" i="1" dirty="0" smtClean="0"/>
              <a:t>latency</a:t>
            </a:r>
            <a:r>
              <a:rPr lang="en-US" dirty="0" smtClean="0"/>
              <a:t> is a performance killer</a:t>
            </a:r>
          </a:p>
          <a:p>
            <a:pPr lvl="2"/>
            <a:r>
              <a:rPr lang="en-US" dirty="0" smtClean="0"/>
              <a:t>We can address the first, science hasn’t fixed the 2</a:t>
            </a:r>
            <a:r>
              <a:rPr lang="en-US" baseline="30000" dirty="0" smtClean="0"/>
              <a:t>nd</a:t>
            </a:r>
            <a:r>
              <a:rPr lang="en-US" dirty="0" smtClean="0"/>
              <a:t> (yet)</a:t>
            </a:r>
          </a:p>
          <a:p>
            <a:pPr lvl="1"/>
            <a:r>
              <a:rPr lang="en-US" dirty="0"/>
              <a:t>Like it or not, TCP is used for the vast majority of data transfer </a:t>
            </a:r>
            <a:r>
              <a:rPr lang="en-US" dirty="0" smtClean="0"/>
              <a:t>applications (more than 95% of ESnet traffic is TCP)</a:t>
            </a:r>
          </a:p>
        </p:txBody>
      </p:sp>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9</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7292771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ESnet 1">
      <a:dk1>
        <a:srgbClr val="58585B"/>
      </a:dk1>
      <a:lt1>
        <a:sysClr val="window" lastClr="FFFFFF"/>
      </a:lt1>
      <a:dk2>
        <a:srgbClr val="58585B"/>
      </a:dk2>
      <a:lt2>
        <a:srgbClr val="A7A9AB"/>
      </a:lt2>
      <a:accent1>
        <a:srgbClr val="2DB2CF"/>
      </a:accent1>
      <a:accent2>
        <a:srgbClr val="266782"/>
      </a:accent2>
      <a:accent3>
        <a:srgbClr val="9DBA3B"/>
      </a:accent3>
      <a:accent4>
        <a:srgbClr val="A7A9AB"/>
      </a:accent4>
      <a:accent5>
        <a:srgbClr val="58585B"/>
      </a:accent5>
      <a:accent6>
        <a:srgbClr val="D2E9EE"/>
      </a:accent6>
      <a:hlink>
        <a:srgbClr val="266782"/>
      </a:hlink>
      <a:folHlink>
        <a:srgbClr val="504F8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228600" indent="-228600">
          <a:spcBef>
            <a:spcPts val="880"/>
          </a:spcBef>
          <a:buClr>
            <a:srgbClr val="2DB2CF"/>
          </a:buClr>
          <a:defRPr sz="2000" dirty="0" smtClean="0">
            <a:solidFill>
              <a:srgbClr val="58585B"/>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1036</TotalTime>
  <Words>5973</Words>
  <Application>Microsoft Macintosh PowerPoint</Application>
  <PresentationFormat>On-screen Show (4:3)</PresentationFormat>
  <Paragraphs>741</Paragraphs>
  <Slides>57</Slides>
  <Notes>36</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The Science DMZ:  A Network Design Pattern for Data-Intensive Science</vt:lpstr>
      <vt:lpstr>Network as Infrastructure Instrument </vt:lpstr>
      <vt:lpstr>Overview</vt:lpstr>
      <vt:lpstr>Motivation</vt:lpstr>
      <vt:lpstr>Big Science Now Comes in Small Packages …</vt:lpstr>
      <vt:lpstr>Understanding Data Trends</vt:lpstr>
      <vt:lpstr>Data Mobility in a Given Time Interval (Theoretical)</vt:lpstr>
      <vt:lpstr>The Central Role of the Network</vt:lpstr>
      <vt:lpstr>TCP – Ubiquitous and Fragile</vt:lpstr>
      <vt:lpstr>A small amount of packet loss makes a huge difference in TCP performance</vt:lpstr>
      <vt:lpstr>Lets Talk Performance …</vt:lpstr>
      <vt:lpstr>Putting A Solution Together</vt:lpstr>
      <vt:lpstr>The Science DMZ Superfecta</vt:lpstr>
      <vt:lpstr>Overview</vt:lpstr>
      <vt:lpstr>Science DMZ Takes Many Forms</vt:lpstr>
      <vt:lpstr>Legacy Method: Ad Hoc DTN Deployment</vt:lpstr>
      <vt:lpstr>Ad Hoc DTN Deployment</vt:lpstr>
      <vt:lpstr>Abstract Deployment</vt:lpstr>
      <vt:lpstr>Local And Wide Area Data Flows</vt:lpstr>
      <vt:lpstr>Large Facility Deployment</vt:lpstr>
      <vt:lpstr>Large Facility (HPC, etc.)</vt:lpstr>
      <vt:lpstr>Non-R1 Campus</vt:lpstr>
      <vt:lpstr>Non-R1 Campus</vt:lpstr>
      <vt:lpstr>Non-R1 Campus</vt:lpstr>
      <vt:lpstr>Non-R1 Campus</vt:lpstr>
      <vt:lpstr>Non-R1 Campus</vt:lpstr>
      <vt:lpstr>Common Threads</vt:lpstr>
      <vt:lpstr>Overview</vt:lpstr>
      <vt:lpstr>Performance Monitoring</vt:lpstr>
      <vt:lpstr>Soft Network Failures – Hidden Problems</vt:lpstr>
      <vt:lpstr>Sample Soft Failures</vt:lpstr>
      <vt:lpstr>Testing Infrastructure – perfSONAR </vt:lpstr>
      <vt:lpstr>Lookup Service Directory Search:  http://stats.es.net/ServicesDirectory/ </vt:lpstr>
      <vt:lpstr>perfSONAR Dashboard: http://ps-dashboard.es.net </vt:lpstr>
      <vt:lpstr>Overview</vt:lpstr>
      <vt:lpstr>Dedicated Systems – Data Transfer Node</vt:lpstr>
      <vt:lpstr>Data Transfer Tool Comparison</vt:lpstr>
      <vt:lpstr>Overview</vt:lpstr>
      <vt:lpstr>Science DMZ Security</vt:lpstr>
      <vt:lpstr>Performance Is A Core Requirement</vt:lpstr>
      <vt:lpstr>Security Without Firewalls</vt:lpstr>
      <vt:lpstr>Firewall Performance Example</vt:lpstr>
      <vt:lpstr>“Why Does it Do That?”</vt:lpstr>
      <vt:lpstr>Clearly Not A 10Gbps Network</vt:lpstr>
      <vt:lpstr>Notional 10G Network Between Devices</vt:lpstr>
      <vt:lpstr>What’s Inside Your Firewall?</vt:lpstr>
      <vt:lpstr>Overview</vt:lpstr>
      <vt:lpstr>Challenges to Network Adoption</vt:lpstr>
      <vt:lpstr>Bridging the Gap</vt:lpstr>
      <vt:lpstr>The Golden Spike</vt:lpstr>
      <vt:lpstr>Overview</vt:lpstr>
      <vt:lpstr>Why Build A Science DMZ Though?</vt:lpstr>
      <vt:lpstr>PowerPoint Presentation</vt:lpstr>
      <vt:lpstr>The Science DMZ in 1 Slide</vt:lpstr>
      <vt:lpstr>Links</vt:lpstr>
      <vt:lpstr>PowerPoint Presentation</vt:lpstr>
      <vt:lpstr>Thanks!</vt:lpstr>
    </vt:vector>
  </TitlesOfParts>
  <Manager/>
  <Company>Lawrence Berkekley Nationl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teid05</dc:creator>
  <cp:keywords/>
  <dc:description/>
  <cp:lastModifiedBy>Jason Zurawski</cp:lastModifiedBy>
  <cp:revision>128</cp:revision>
  <cp:lastPrinted>2014-11-19T16:33:57Z</cp:lastPrinted>
  <dcterms:created xsi:type="dcterms:W3CDTF">2014-07-28T21:57:32Z</dcterms:created>
  <dcterms:modified xsi:type="dcterms:W3CDTF">2015-04-03T14:32:08Z</dcterms:modified>
  <cp:category/>
</cp:coreProperties>
</file>