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9" r:id="rId2"/>
    <p:sldId id="559" r:id="rId3"/>
    <p:sldId id="578" r:id="rId4"/>
    <p:sldId id="567" r:id="rId5"/>
    <p:sldId id="580" r:id="rId6"/>
    <p:sldId id="576" r:id="rId7"/>
    <p:sldId id="583" r:id="rId8"/>
    <p:sldId id="582" r:id="rId9"/>
    <p:sldId id="570" r:id="rId10"/>
    <p:sldId id="571" r:id="rId11"/>
    <p:sldId id="572" r:id="rId12"/>
    <p:sldId id="585" r:id="rId13"/>
    <p:sldId id="568" r:id="rId14"/>
    <p:sldId id="573" r:id="rId15"/>
    <p:sldId id="574" r:id="rId16"/>
    <p:sldId id="584" r:id="rId17"/>
    <p:sldId id="586" r:id="rId18"/>
    <p:sldId id="569" r:id="rId19"/>
    <p:sldId id="575" r:id="rId20"/>
    <p:sldId id="587" r:id="rId21"/>
    <p:sldId id="501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D2E9EE"/>
    <a:srgbClr val="9DBA3B"/>
    <a:srgbClr val="266782"/>
    <a:srgbClr val="2DB2CF"/>
    <a:srgbClr val="A7A9AB"/>
    <a:srgbClr val="58585B"/>
    <a:srgbClr val="9A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63" autoAdjust="0"/>
  </p:normalViewPr>
  <p:slideViewPr>
    <p:cSldViewPr snapToGrid="0" snapToObjects="1">
      <p:cViewPr varScale="1">
        <p:scale>
          <a:sx n="93" d="100"/>
          <a:sy n="93" d="100"/>
        </p:scale>
        <p:origin x="-912" y="-104"/>
      </p:cViewPr>
      <p:guideLst>
        <p:guide orient="horz" pos="3272"/>
        <p:guide orient="horz" pos="2220"/>
        <p:guide orient="horz" pos="507"/>
        <p:guide pos="5466"/>
        <p:guide pos="2842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25CB42-5754-2E42-BC47-2D28AE325DAA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BF1686-D61C-4B4C-9CC0-EF2343D2A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76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CDF4741-74F8-B841-8C30-66E3725D6096}" type="datetimeFigureOut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5974A96-DFFB-C144-8087-15282382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1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Summing up </a:t>
            </a:r>
            <a:r>
              <a:rPr lang="en-US" baseline="0" dirty="0" err="1" smtClean="0"/>
              <a:t>ESnet’s</a:t>
            </a:r>
            <a:r>
              <a:rPr lang="en-US" baseline="0" dirty="0" smtClean="0"/>
              <a:t> vision in one slide, one phrase…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Physical location of instruments, people, computational resources, data.  It just should not matter. </a:t>
            </a:r>
          </a:p>
          <a:p>
            <a:r>
              <a:rPr lang="en-US" baseline="0" dirty="0" smtClean="0"/>
              <a:t>[KSTAR, SNS, ATLAS, EMSL, CRT/NERSC, STAR Detector at RHIC [BNL, NP-funded]]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96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This is an annotated version of the plot from the Science DMZ paper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Beyond your metro area, zero loss is essentially required for high performance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Where are your collaborators?  Where are your users?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When global collaboration is the norm, nobody can afford to be a local-only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EA9B8-C164-A54A-A3B5-1C1D6329AEA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5832475"/>
            <a:ext cx="1573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ab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67375"/>
            <a:ext cx="9080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Snet_Logo_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52463"/>
            <a:ext cx="32877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7762875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657600" cy="1390121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A163-54C0-964C-B429-AD63EC90F2AC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9DC5-0D50-244C-8B5F-77FE4BE7C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A070-C317-9242-9F22-9571CC7F1A9D}" type="datetime1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52FB-DA03-D14D-B545-3889A4389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8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Snet_Logo_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116638"/>
            <a:ext cx="1209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36525" cy="6848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97313"/>
            <a:ext cx="7772400" cy="1362075"/>
          </a:xfrm>
        </p:spPr>
        <p:txBody>
          <a:bodyPr anchor="t"/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24076"/>
            <a:ext cx="7772400" cy="1500187"/>
          </a:xfrm>
        </p:spPr>
        <p:txBody>
          <a:bodyPr bIns="18288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C7FC-7DA3-224A-B814-4609BDC3D521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84A7-9F83-FA42-AD77-1B3731E4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8163"/>
          </a:xfrm>
        </p:spPr>
        <p:txBody>
          <a:bodyPr/>
          <a:lstStyle>
            <a:lvl1pPr marL="228600" indent="-228600">
              <a:defRPr sz="1800"/>
            </a:lvl1pPr>
            <a:lvl2pPr marL="457200" indent="-228600">
              <a:buClr>
                <a:schemeClr val="bg2"/>
              </a:buClr>
              <a:defRPr sz="1600"/>
            </a:lvl2pPr>
            <a:lvl3pPr marL="685800" indent="-228600">
              <a:buClr>
                <a:schemeClr val="bg2"/>
              </a:buClr>
              <a:defRPr sz="1400"/>
            </a:lvl3pPr>
            <a:lvl4pPr marL="914400" indent="-228600">
              <a:buClr>
                <a:schemeClr val="bg2"/>
              </a:buClr>
              <a:defRPr sz="1200"/>
            </a:lvl4pPr>
            <a:lvl5pPr marL="1143000" indent="-228600"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8163"/>
          </a:xfrm>
        </p:spPr>
        <p:txBody>
          <a:bodyPr/>
          <a:lstStyle>
            <a:lvl1pPr marL="228600" indent="-228600">
              <a:defRPr sz="1800"/>
            </a:lvl1pPr>
            <a:lvl2pPr marL="457200" indent="-228600">
              <a:buClr>
                <a:schemeClr val="bg2"/>
              </a:buClr>
              <a:defRPr sz="1600"/>
            </a:lvl2pPr>
            <a:lvl3pPr marL="685800" indent="-228600">
              <a:buClr>
                <a:schemeClr val="bg2"/>
              </a:buClr>
              <a:defRPr sz="1400"/>
            </a:lvl3pPr>
            <a:lvl4pPr marL="914400" indent="-228600">
              <a:buClr>
                <a:schemeClr val="bg2"/>
              </a:buClr>
              <a:defRPr sz="1200"/>
            </a:lvl4pPr>
            <a:lvl5pPr marL="1143000" indent="-228600"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7F2A-3C18-BB48-AF7D-32042ACCA231}" type="datetime1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4363-D55A-B746-AC0D-B8A594708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3488"/>
          </a:xfrm>
        </p:spPr>
        <p:txBody>
          <a:bodyPr/>
          <a:lstStyle>
            <a:lvl1pPr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3488"/>
          </a:xfrm>
        </p:spPr>
        <p:txBody>
          <a:bodyPr/>
          <a:lstStyle>
            <a:lvl1pPr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332F-941A-D544-AE18-71DAC3CE7C05}" type="datetime1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A81F-5D2E-8D44-9304-54F116FA6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7E15-86BD-334E-9327-A1EE05D6E02F}" type="datetime1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35CD-73E4-9B4F-B9BA-14C4A43C8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8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523D-06F1-DA4C-83AE-FB7F9418C1E3}" type="datetime1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BE8A-18E9-A24F-9905-C4136FE28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275" y="6483350"/>
            <a:ext cx="168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9A9A9B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E6DDD53-107F-204B-B182-96542FE482CF}" type="datetime1">
              <a:rPr lang="en-US"/>
              <a:pPr>
                <a:defRPr/>
              </a:pPr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8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8335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521F92F-E6B6-DD45-95BF-163E01EE4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ESnet_Logo_Foot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116638"/>
            <a:ext cx="1209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6525" cy="6848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0" r:id="rId4"/>
    <p:sldLayoutId id="2147483711" r:id="rId5"/>
    <p:sldLayoutId id="2147483712" r:id="rId6"/>
    <p:sldLayoutId id="2147483715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ts val="875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mailto:engage@es.net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mailto:engage@es.ne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mailto:engage@es.ne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mailto:engage@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mailto:engage@es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62875" cy="1470025"/>
          </a:xfrm>
        </p:spPr>
        <p:txBody>
          <a:bodyPr/>
          <a:lstStyle/>
          <a:p>
            <a:pPr eaLnBrk="1" hangingPunct="1"/>
            <a:r>
              <a:rPr lang="en-US" dirty="0"/>
              <a:t>Improving Scientific Outcomes at the APS with a Science DMZ</a:t>
            </a:r>
            <a:endParaRPr lang="en-US" dirty="0">
              <a:latin typeface="Arial Narrow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3657600" cy="1390650"/>
          </a:xfrm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Arial Narrow" charset="0"/>
              </a:rPr>
              <a:t>Jason Zurawski – </a:t>
            </a:r>
            <a:r>
              <a:rPr lang="en-US" sz="1800" b="1" dirty="0">
                <a:latin typeface="Arial Narrow" charset="0"/>
                <a:hlinkClick r:id="rId2"/>
              </a:rPr>
              <a:t>zurawski@es.net</a:t>
            </a:r>
            <a:r>
              <a:rPr lang="en-US" sz="1800" b="1" dirty="0">
                <a:latin typeface="Arial Narrow" charset="0"/>
              </a:rPr>
              <a:t> </a:t>
            </a:r>
            <a:endParaRPr lang="en-US" sz="1800" b="1" dirty="0" smtClean="0">
              <a:latin typeface="Arial Narrow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Arial Narrow" charset="0"/>
              </a:rPr>
              <a:t>Science Engagement Engineer, </a:t>
            </a:r>
            <a:r>
              <a:rPr lang="en-US" sz="1800" dirty="0">
                <a:latin typeface="Arial Narrow" charset="0"/>
              </a:rPr>
              <a:t>ESnet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 Narrow" charset="0"/>
              </a:rPr>
              <a:t>Lawrence Berkeley National Laboratory</a:t>
            </a:r>
          </a:p>
        </p:txBody>
      </p:sp>
      <p:sp>
        <p:nvSpPr>
          <p:cNvPr id="11" name="Text Placeholder 11"/>
          <p:cNvSpPr txBox="1">
            <a:spLocks/>
          </p:cNvSpPr>
          <p:nvPr/>
        </p:nvSpPr>
        <p:spPr bwMode="auto">
          <a:xfrm>
            <a:off x="4833938" y="3868738"/>
            <a:ext cx="38433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dirty="0" err="1" smtClean="0">
                <a:solidFill>
                  <a:schemeClr val="bg2"/>
                </a:solidFill>
              </a:rPr>
              <a:t>GlobusWorld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April 15</a:t>
            </a:r>
            <a:r>
              <a:rPr lang="en-US" sz="1400" baseline="30000" dirty="0" smtClean="0">
                <a:solidFill>
                  <a:schemeClr val="bg2"/>
                </a:solidFill>
              </a:rPr>
              <a:t>th</a:t>
            </a:r>
            <a:r>
              <a:rPr lang="en-US" sz="1400" dirty="0">
                <a:solidFill>
                  <a:schemeClr val="bg2"/>
                </a:solidFill>
              </a:rPr>
              <a:t>, </a:t>
            </a:r>
            <a:r>
              <a:rPr lang="en-US" sz="1400" dirty="0" smtClean="0">
                <a:solidFill>
                  <a:schemeClr val="bg2"/>
                </a:solidFill>
              </a:rPr>
              <a:t>2015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91063" y="3975100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GM/CA to </a:t>
            </a:r>
            <a:r>
              <a:rPr lang="en-US" dirty="0"/>
              <a:t>ESnet New York </a:t>
            </a:r>
            <a:r>
              <a:rPr lang="en-US" dirty="0" smtClean="0"/>
              <a:t>(</a:t>
            </a:r>
            <a:r>
              <a:rPr lang="en-US" dirty="0" err="1" smtClean="0"/>
              <a:t>perfSONAR</a:t>
            </a:r>
            <a:r>
              <a:rPr lang="en-US" dirty="0" smtClean="0"/>
              <a:t> </a:t>
            </a:r>
            <a:r>
              <a:rPr lang="en-US" dirty="0"/>
              <a:t>Test)</a:t>
            </a:r>
            <a:endParaRPr lang="en-US" sz="32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3" name="Picture 2" descr="gmca-newy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7" y="1175368"/>
            <a:ext cx="8877145" cy="48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GM/CA to ANL Border (</a:t>
            </a:r>
            <a:r>
              <a:rPr lang="en-US" dirty="0" err="1" smtClean="0"/>
              <a:t>perfSONAR</a:t>
            </a:r>
            <a:r>
              <a:rPr lang="en-US" dirty="0" smtClean="0"/>
              <a:t> Test)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3" name="Picture 2" descr="varia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7" y="1148349"/>
            <a:ext cx="8484125" cy="49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96875" y="11113"/>
            <a:ext cx="7285038" cy="1143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A small amount of packet loss makes a huge difference in TCP performance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62075"/>
            <a:ext cx="87677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171700" y="3455988"/>
            <a:ext cx="838200" cy="466725"/>
          </a:xfrm>
          <a:prstGeom prst="wedgeRoundRectCallout">
            <a:avLst>
              <a:gd name="adj1" fmla="val -143822"/>
              <a:gd name="adj2" fmla="val -4011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Metro Area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430463" y="2506663"/>
            <a:ext cx="836612" cy="633412"/>
          </a:xfrm>
          <a:prstGeom prst="wedgeRoundRectCallout">
            <a:avLst>
              <a:gd name="adj1" fmla="val -227975"/>
              <a:gd name="adj2" fmla="val -8535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Local</a:t>
            </a:r>
          </a:p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(LAN)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392488" y="3467100"/>
            <a:ext cx="836612" cy="465138"/>
          </a:xfrm>
          <a:prstGeom prst="wedgeRoundRectCallout">
            <a:avLst>
              <a:gd name="adj1" fmla="val -204254"/>
              <a:gd name="adj2" fmla="val 22155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Regional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3488" y="3790950"/>
            <a:ext cx="928687" cy="465138"/>
          </a:xfrm>
          <a:prstGeom prst="wedgeRoundRectCallout">
            <a:avLst>
              <a:gd name="adj1" fmla="val 162253"/>
              <a:gd name="adj2" fmla="val 205386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Continental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18313" y="3117850"/>
            <a:ext cx="1281112" cy="465138"/>
          </a:xfrm>
          <a:prstGeom prst="wedgeRoundRectCallout">
            <a:avLst>
              <a:gd name="adj1" fmla="val 105870"/>
              <a:gd name="adj2" fmla="val 34883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International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872163"/>
            <a:ext cx="83502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26338" y="6189663"/>
            <a:ext cx="1281112" cy="0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3188" y="6196013"/>
            <a:ext cx="1281112" cy="0"/>
          </a:xfrm>
          <a:prstGeom prst="line">
            <a:avLst/>
          </a:prstGeom>
          <a:ln w="76200">
            <a:solidFill>
              <a:srgbClr val="9FC24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488" y="6189663"/>
            <a:ext cx="1281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6188075"/>
            <a:ext cx="128111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TextBox 23"/>
          <p:cNvSpPr txBox="1">
            <a:spLocks noChangeArrowheads="1"/>
          </p:cNvSpPr>
          <p:nvPr/>
        </p:nvSpPr>
        <p:spPr bwMode="auto">
          <a:xfrm>
            <a:off x="361950" y="5881688"/>
            <a:ext cx="1778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(TCP Reno)</a:t>
            </a:r>
          </a:p>
        </p:txBody>
      </p: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2660650" y="5880100"/>
            <a:ext cx="156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(HTCP)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5081588" y="5880100"/>
            <a:ext cx="198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/>
              <a:t>Theoretical (TCP Reno)</a:t>
            </a:r>
          </a:p>
        </p:txBody>
      </p:sp>
      <p:sp>
        <p:nvSpPr>
          <p:cNvPr id="23570" name="TextBox 26"/>
          <p:cNvSpPr txBox="1">
            <a:spLocks noChangeArrowheads="1"/>
          </p:cNvSpPr>
          <p:nvPr/>
        </p:nvSpPr>
        <p:spPr bwMode="auto">
          <a:xfrm>
            <a:off x="7426325" y="5878513"/>
            <a:ext cx="17319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(no loss)</a:t>
            </a: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3448050" y="2514600"/>
            <a:ext cx="338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With loss, high performance  beyond metro distances is essentially impossible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24" name="Picture 23" descr="31f44001cd29ce7ecc28347a8baf06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18" y="6363368"/>
            <a:ext cx="2378445" cy="4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Globus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5292" cy="48892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GM/CA Downloading from:</a:t>
            </a:r>
          </a:p>
          <a:p>
            <a:pPr lvl="1"/>
            <a:r>
              <a:rPr lang="en-US" sz="2600" dirty="0" smtClean="0"/>
              <a:t>ESnet ANL (~2ms)</a:t>
            </a:r>
          </a:p>
          <a:p>
            <a:pPr lvl="2"/>
            <a:r>
              <a:rPr lang="en-US" sz="2200" dirty="0" smtClean="0"/>
              <a:t>Average: 285 Mbps</a:t>
            </a:r>
          </a:p>
          <a:p>
            <a:pPr lvl="2"/>
            <a:r>
              <a:rPr lang="en-US" sz="2200" dirty="0" smtClean="0"/>
              <a:t>Max: 360 Mbps</a:t>
            </a:r>
          </a:p>
          <a:p>
            <a:pPr lvl="1"/>
            <a:r>
              <a:rPr lang="en-US" sz="2600" dirty="0" smtClean="0"/>
              <a:t>ESnet BNL (~30ms)</a:t>
            </a:r>
          </a:p>
          <a:p>
            <a:pPr lvl="2"/>
            <a:r>
              <a:rPr lang="en-US" sz="2200" dirty="0"/>
              <a:t>Average: </a:t>
            </a:r>
            <a:r>
              <a:rPr lang="en-US" sz="2200" dirty="0" smtClean="0"/>
              <a:t>26 Mbps</a:t>
            </a:r>
            <a:endParaRPr lang="en-US" sz="2200" dirty="0"/>
          </a:p>
          <a:p>
            <a:pPr lvl="2"/>
            <a:r>
              <a:rPr lang="en-US" sz="2200" dirty="0"/>
              <a:t>Max: </a:t>
            </a:r>
            <a:r>
              <a:rPr lang="en-US" sz="2200" dirty="0" smtClean="0"/>
              <a:t>28 Mbps</a:t>
            </a:r>
            <a:endParaRPr lang="en-US" sz="2600" dirty="0" smtClean="0"/>
          </a:p>
          <a:p>
            <a:pPr lvl="1"/>
            <a:r>
              <a:rPr lang="en-US" sz="2600" dirty="0" smtClean="0"/>
              <a:t>ESnet LBL (~50ms)</a:t>
            </a:r>
          </a:p>
          <a:p>
            <a:pPr lvl="2"/>
            <a:r>
              <a:rPr lang="en-US" sz="2200" dirty="0"/>
              <a:t>Average: </a:t>
            </a:r>
            <a:r>
              <a:rPr lang="en-US" sz="2200" dirty="0" smtClean="0"/>
              <a:t>16 Mbps</a:t>
            </a:r>
            <a:endParaRPr lang="en-US" sz="2200" dirty="0"/>
          </a:p>
          <a:p>
            <a:pPr lvl="2"/>
            <a:r>
              <a:rPr lang="en-US" sz="2200" dirty="0"/>
              <a:t>Max: </a:t>
            </a:r>
            <a:r>
              <a:rPr lang="en-US" sz="2200" dirty="0" smtClean="0"/>
              <a:t>17 Mbps</a:t>
            </a:r>
            <a:endParaRPr lang="en-US" sz="22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52492" y="1620139"/>
            <a:ext cx="4134307" cy="488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defTabSz="457200" rtl="0" eaLnBrk="0" fontAlgn="base" hangingPunct="0">
              <a:spcBef>
                <a:spcPts val="8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87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688975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GM/CA Downloading from:</a:t>
            </a:r>
          </a:p>
          <a:p>
            <a:pPr lvl="1"/>
            <a:r>
              <a:rPr lang="en-US" sz="2600" dirty="0" smtClean="0"/>
              <a:t>ESnet CERN (~110ms)</a:t>
            </a:r>
          </a:p>
          <a:p>
            <a:pPr lvl="2"/>
            <a:r>
              <a:rPr lang="en-US" sz="2200" dirty="0" smtClean="0"/>
              <a:t>Average: 7 Mbps</a:t>
            </a:r>
          </a:p>
          <a:p>
            <a:pPr lvl="2"/>
            <a:r>
              <a:rPr lang="en-US" sz="2200" dirty="0" smtClean="0"/>
              <a:t>Max: 8 Mbps</a:t>
            </a:r>
          </a:p>
          <a:p>
            <a:pPr lvl="1"/>
            <a:r>
              <a:rPr lang="en-US" sz="2600" dirty="0" smtClean="0"/>
              <a:t>NERSC HPSS (~50ms)</a:t>
            </a:r>
          </a:p>
          <a:p>
            <a:pPr lvl="2"/>
            <a:r>
              <a:rPr lang="en-US" sz="2200" dirty="0" smtClean="0"/>
              <a:t>Average: 127 Mbps</a:t>
            </a:r>
          </a:p>
          <a:p>
            <a:pPr lvl="2"/>
            <a:r>
              <a:rPr lang="en-US" sz="2200" dirty="0" smtClean="0"/>
              <a:t>Max: 134 Mbps</a:t>
            </a:r>
            <a:endParaRPr lang="en-US" sz="2600" dirty="0" smtClean="0"/>
          </a:p>
          <a:p>
            <a:r>
              <a:rPr lang="en-US" sz="3000" dirty="0" smtClean="0"/>
              <a:t>GM/CA Uploading to:</a:t>
            </a:r>
          </a:p>
          <a:p>
            <a:pPr lvl="1"/>
            <a:r>
              <a:rPr lang="en-US" sz="2600" dirty="0" smtClean="0"/>
              <a:t>NERSC HPSS (~50ms)</a:t>
            </a:r>
          </a:p>
          <a:p>
            <a:pPr lvl="2"/>
            <a:r>
              <a:rPr lang="en-US" sz="2200" dirty="0" smtClean="0"/>
              <a:t>Average: 112 Mbps</a:t>
            </a:r>
          </a:p>
          <a:p>
            <a:pPr lvl="2"/>
            <a:r>
              <a:rPr lang="en-US" sz="2200" dirty="0" smtClean="0"/>
              <a:t>Max: 142 Mbps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609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Current Network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Pilot Network</a:t>
            </a:r>
          </a:p>
          <a:p>
            <a:r>
              <a:rPr lang="en-US" sz="2800" dirty="0" smtClean="0"/>
              <a:t>Future Work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13856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Pilot Network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39" y="0"/>
            <a:ext cx="4717161" cy="598689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9639" cy="5013360"/>
          </a:xfrm>
        </p:spPr>
        <p:txBody>
          <a:bodyPr>
            <a:normAutofit/>
          </a:bodyPr>
          <a:lstStyle/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Use campus and building fiber resources for 2</a:t>
            </a:r>
            <a:r>
              <a:rPr lang="en-US" baseline="30000" dirty="0" smtClean="0"/>
              <a:t>nd</a:t>
            </a:r>
            <a:r>
              <a:rPr lang="en-US" dirty="0" smtClean="0"/>
              <a:t> path</a:t>
            </a:r>
          </a:p>
          <a:p>
            <a:pPr lvl="1"/>
            <a:r>
              <a:rPr lang="en-US" dirty="0" smtClean="0"/>
              <a:t>Applies to only a limited set of resources (</a:t>
            </a:r>
            <a:r>
              <a:rPr lang="en-US" dirty="0" err="1" smtClean="0"/>
              <a:t>perfSONAR</a:t>
            </a:r>
            <a:r>
              <a:rPr lang="en-US" dirty="0" smtClean="0"/>
              <a:t>, DTN)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Bypass congested local infrastructure</a:t>
            </a:r>
          </a:p>
          <a:p>
            <a:pPr lvl="1"/>
            <a:r>
              <a:rPr lang="en-US" dirty="0" smtClean="0"/>
              <a:t>Apply targeted (vs. blanket) security policy</a:t>
            </a:r>
          </a:p>
          <a:p>
            <a:r>
              <a:rPr lang="en-US" dirty="0" smtClean="0"/>
              <a:t>Cautions:</a:t>
            </a:r>
          </a:p>
          <a:p>
            <a:pPr lvl="1"/>
            <a:r>
              <a:rPr lang="en-US" dirty="0" smtClean="0"/>
              <a:t>Prevent just ‘anything’ from using fast path – policy to control this</a:t>
            </a:r>
          </a:p>
          <a:p>
            <a:pPr lvl="1"/>
            <a:r>
              <a:rPr lang="en-US" dirty="0" smtClean="0"/>
              <a:t>Still need to figure out cause of local issues (e.g. this isn’t a pave over)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75010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 (as of 2pm CDT on April 13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3" name="Picture 2" descr="Screen Shot 2015-04-14 at 6.0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1" y="1183378"/>
            <a:ext cx="8038382" cy="567462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8600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 (as of 2pm CDT on April 13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3" name="Picture 2" descr="Screen Shot 2015-04-14 at 6.18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6" y="1528418"/>
            <a:ext cx="8922310" cy="50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8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Current Network</a:t>
            </a:r>
          </a:p>
          <a:p>
            <a:r>
              <a:rPr lang="en-US" sz="2800" dirty="0" smtClean="0"/>
              <a:t>Pilot Network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Future Work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70987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843758" cy="51959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Wider use @ APS</a:t>
            </a:r>
          </a:p>
          <a:p>
            <a:pPr lvl="1"/>
            <a:r>
              <a:rPr lang="en-US" dirty="0" smtClean="0"/>
              <a:t>Solution now goes directly to a specific </a:t>
            </a:r>
            <a:r>
              <a:rPr lang="en-US" dirty="0" err="1" smtClean="0"/>
              <a:t>beamline</a:t>
            </a:r>
            <a:r>
              <a:rPr lang="en-US" dirty="0" smtClean="0"/>
              <a:t> – how to support the entire facility?</a:t>
            </a:r>
          </a:p>
          <a:p>
            <a:r>
              <a:rPr lang="en-US" dirty="0" smtClean="0"/>
              <a:t>Wider use @ ANL</a:t>
            </a:r>
          </a:p>
          <a:p>
            <a:pPr lvl="1"/>
            <a:r>
              <a:rPr lang="en-US" dirty="0" smtClean="0"/>
              <a:t>Service for other research groups (e.g. ALCF, ARM, etc.)</a:t>
            </a:r>
          </a:p>
          <a:p>
            <a:pPr lvl="1"/>
            <a:r>
              <a:rPr lang="en-US" dirty="0" smtClean="0"/>
              <a:t>Pool of DTN resources w/ Globus, instead of each group manning their own (allows to back up to communal storage)</a:t>
            </a:r>
          </a:p>
          <a:p>
            <a:r>
              <a:rPr lang="en-US" dirty="0" smtClean="0"/>
              <a:t>Defining Policy</a:t>
            </a:r>
          </a:p>
          <a:p>
            <a:pPr lvl="1"/>
            <a:r>
              <a:rPr lang="en-US" dirty="0" smtClean="0"/>
              <a:t>ACLs – ports exposed for things like </a:t>
            </a:r>
            <a:r>
              <a:rPr lang="en-US" dirty="0" err="1" smtClean="0"/>
              <a:t>perfSONAR</a:t>
            </a:r>
            <a:r>
              <a:rPr lang="en-US" dirty="0" smtClean="0"/>
              <a:t>, Globus.  Shut off for things that don’t need it.  Gray area is defining what is and is not science.  </a:t>
            </a:r>
          </a:p>
          <a:p>
            <a:pPr lvl="1"/>
            <a:r>
              <a:rPr lang="en-US" dirty="0" smtClean="0"/>
              <a:t>Who gets on, who doesn’t</a:t>
            </a:r>
          </a:p>
          <a:p>
            <a:pPr lvl="1"/>
            <a:r>
              <a:rPr lang="en-US" dirty="0" smtClean="0"/>
              <a:t>Managing routing @ the border to best utilize the available WAN links</a:t>
            </a:r>
          </a:p>
          <a:p>
            <a:endParaRPr lang="en-US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958" y="0"/>
            <a:ext cx="4824020" cy="613037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08333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Background</a:t>
            </a:r>
          </a:p>
          <a:p>
            <a:r>
              <a:rPr lang="en-US" sz="2800" dirty="0" smtClean="0"/>
              <a:t>Current Network</a:t>
            </a:r>
          </a:p>
          <a:p>
            <a:r>
              <a:rPr lang="en-US" sz="2800" dirty="0" smtClean="0"/>
              <a:t>Pilot Network</a:t>
            </a:r>
          </a:p>
          <a:p>
            <a:r>
              <a:rPr lang="en-US" sz="2800" dirty="0" smtClean="0"/>
              <a:t>Future Work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128101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Participants &amp; Thanks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7089" cy="4489731"/>
          </a:xfrm>
        </p:spPr>
        <p:txBody>
          <a:bodyPr>
            <a:normAutofit/>
          </a:bodyPr>
          <a:lstStyle/>
          <a:p>
            <a:r>
              <a:rPr lang="en-US" sz="2800" dirty="0"/>
              <a:t>Argonne National Laboratory Networking</a:t>
            </a:r>
          </a:p>
          <a:p>
            <a:pPr lvl="1"/>
            <a:r>
              <a:rPr lang="en-US" sz="2400" dirty="0"/>
              <a:t>Corey Hall</a:t>
            </a:r>
          </a:p>
          <a:p>
            <a:pPr lvl="1"/>
            <a:r>
              <a:rPr lang="en-US" sz="2400" dirty="0"/>
              <a:t>Linda </a:t>
            </a:r>
            <a:r>
              <a:rPr lang="en-US" sz="2400" dirty="0" smtClean="0"/>
              <a:t>Winkler</a:t>
            </a:r>
          </a:p>
          <a:p>
            <a:pPr lvl="1"/>
            <a:r>
              <a:rPr lang="en-US" sz="2400" dirty="0" smtClean="0"/>
              <a:t>Corby Schmitz</a:t>
            </a:r>
          </a:p>
          <a:p>
            <a:r>
              <a:rPr lang="en-US" sz="2800" dirty="0" smtClean="0"/>
              <a:t>Advanced </a:t>
            </a:r>
            <a:r>
              <a:rPr lang="en-US" sz="2800" dirty="0"/>
              <a:t>Photon Source Networking</a:t>
            </a:r>
          </a:p>
          <a:p>
            <a:pPr lvl="1"/>
            <a:r>
              <a:rPr lang="en-US" sz="2400" dirty="0"/>
              <a:t>David </a:t>
            </a:r>
            <a:r>
              <a:rPr lang="en-US" sz="2400" dirty="0" err="1"/>
              <a:t>Leibfritz</a:t>
            </a:r>
            <a:endParaRPr lang="en-US" sz="2400" dirty="0"/>
          </a:p>
          <a:p>
            <a:pPr lvl="1"/>
            <a:r>
              <a:rPr lang="en-US" sz="2400" dirty="0"/>
              <a:t>Mary Westbrook</a:t>
            </a:r>
          </a:p>
          <a:p>
            <a:r>
              <a:rPr lang="en-US" sz="2800" dirty="0"/>
              <a:t>GM/CA </a:t>
            </a:r>
            <a:r>
              <a:rPr lang="en-US" sz="2800" dirty="0" err="1"/>
              <a:t>Beamline</a:t>
            </a:r>
            <a:endParaRPr lang="en-US" sz="2800" dirty="0"/>
          </a:p>
          <a:p>
            <a:pPr lvl="1"/>
            <a:r>
              <a:rPr lang="en-US" sz="2400" dirty="0"/>
              <a:t>Sergey </a:t>
            </a:r>
            <a:r>
              <a:rPr lang="en-US" sz="2400" dirty="0" err="1"/>
              <a:t>Stepanov</a:t>
            </a:r>
            <a:endParaRPr lang="en-US" sz="24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409020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62875" cy="1470025"/>
          </a:xfrm>
        </p:spPr>
        <p:txBody>
          <a:bodyPr/>
          <a:lstStyle/>
          <a:p>
            <a:pPr eaLnBrk="1" hangingPunct="1"/>
            <a:r>
              <a:rPr lang="en-US" dirty="0"/>
              <a:t>Improving Scientific Outcomes at the APS with a Science DMZ</a:t>
            </a:r>
            <a:endParaRPr lang="en-US" dirty="0">
              <a:latin typeface="Arial Narrow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3657600" cy="1390650"/>
          </a:xfrm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Arial Narrow" charset="0"/>
              </a:rPr>
              <a:t>Jason Zurawski – </a:t>
            </a:r>
            <a:r>
              <a:rPr lang="en-US" sz="1800" b="1" dirty="0">
                <a:latin typeface="Arial Narrow" charset="0"/>
                <a:hlinkClick r:id="rId2"/>
              </a:rPr>
              <a:t>zurawski@es.net</a:t>
            </a:r>
            <a:r>
              <a:rPr lang="en-US" sz="1800" b="1" dirty="0">
                <a:latin typeface="Arial Narrow" charset="0"/>
              </a:rPr>
              <a:t> </a:t>
            </a:r>
            <a:endParaRPr lang="en-US" sz="1800" b="1" dirty="0" smtClean="0">
              <a:latin typeface="Arial Narrow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Arial Narrow" charset="0"/>
              </a:rPr>
              <a:t>Science Engagement Engineer, </a:t>
            </a:r>
            <a:r>
              <a:rPr lang="en-US" sz="1800" dirty="0">
                <a:latin typeface="Arial Narrow" charset="0"/>
              </a:rPr>
              <a:t>ESnet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 Narrow" charset="0"/>
              </a:rPr>
              <a:t>Lawrence Berkeley National Laboratory</a:t>
            </a:r>
          </a:p>
        </p:txBody>
      </p:sp>
      <p:sp>
        <p:nvSpPr>
          <p:cNvPr id="11" name="Text Placeholder 11"/>
          <p:cNvSpPr txBox="1">
            <a:spLocks/>
          </p:cNvSpPr>
          <p:nvPr/>
        </p:nvSpPr>
        <p:spPr bwMode="auto">
          <a:xfrm>
            <a:off x="4833938" y="3868738"/>
            <a:ext cx="38433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4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dirty="0" err="1">
                <a:solidFill>
                  <a:schemeClr val="bg2"/>
                </a:solidFill>
              </a:rPr>
              <a:t>GlobusWorld</a:t>
            </a:r>
            <a:r>
              <a:rPr lang="en-US" sz="1400" dirty="0">
                <a:solidFill>
                  <a:schemeClr val="bg2"/>
                </a:solidFill>
              </a:rPr>
              <a:t> 2015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dirty="0">
                <a:solidFill>
                  <a:schemeClr val="bg2"/>
                </a:solidFill>
              </a:rPr>
              <a:t>April 15</a:t>
            </a:r>
            <a:r>
              <a:rPr lang="en-US" sz="1400" baseline="30000" dirty="0">
                <a:solidFill>
                  <a:schemeClr val="bg2"/>
                </a:solidFill>
              </a:rPr>
              <a:t>th</a:t>
            </a:r>
            <a:r>
              <a:rPr lang="en-US" sz="1400" dirty="0">
                <a:solidFill>
                  <a:schemeClr val="bg2"/>
                </a:solidFill>
              </a:rPr>
              <a:t>, 2015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91063" y="3975100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22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 A Science DMZ Though?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6753"/>
            <a:ext cx="5037863" cy="23204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we know about scientific network use:</a:t>
            </a:r>
          </a:p>
          <a:p>
            <a:pPr lvl="1"/>
            <a:r>
              <a:rPr lang="en-US" dirty="0" smtClean="0"/>
              <a:t>Machine size decreasing, accuracy increasing</a:t>
            </a:r>
          </a:p>
          <a:p>
            <a:pPr lvl="1"/>
            <a:r>
              <a:rPr lang="en-US" dirty="0" smtClean="0"/>
              <a:t>HPC resources more widely available – and potentially distributed from where the scientists are</a:t>
            </a:r>
          </a:p>
          <a:p>
            <a:pPr lvl="1"/>
            <a:r>
              <a:rPr lang="en-US" dirty="0" smtClean="0"/>
              <a:t>WAN networking speeds now at 100G, MAN approaching, LAN as well</a:t>
            </a:r>
          </a:p>
          <a:p>
            <a:r>
              <a:rPr lang="en-US" dirty="0" smtClean="0"/>
              <a:t>Value Proposition:</a:t>
            </a:r>
          </a:p>
        </p:txBody>
      </p:sp>
      <p:pic>
        <p:nvPicPr>
          <p:cNvPr id="4" name="Picture 3" descr="IMG_13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13" y="1293364"/>
            <a:ext cx="3694208" cy="274618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4039547"/>
            <a:ext cx="8229600" cy="25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457200" rtl="0" eaLnBrk="0" fontAlgn="base" hangingPunct="0">
              <a:spcBef>
                <a:spcPts val="8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8788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688975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If scientists can’t use the network to the fullest potential due to local policy constraints or bottlenecks – they will find a way to get their done outside of what is available.  </a:t>
            </a:r>
          </a:p>
          <a:p>
            <a:r>
              <a:rPr lang="en-US" dirty="0"/>
              <a:t>Without a Science DMZ, this stuff is all </a:t>
            </a:r>
            <a:r>
              <a:rPr lang="en-US" dirty="0" smtClean="0"/>
              <a:t>hard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81003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spaceagec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45" y="1417638"/>
            <a:ext cx="4461655" cy="334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GM/CA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5609527" cy="454683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General Medical Sciences and Cancer Institutes Structural Biology Facility </a:t>
            </a:r>
            <a:r>
              <a:rPr lang="en-US" sz="2800" dirty="0" smtClean="0"/>
              <a:t>@ APS</a:t>
            </a:r>
          </a:p>
          <a:p>
            <a:pPr lvl="1"/>
            <a:r>
              <a:rPr lang="en-US" sz="2800" dirty="0"/>
              <a:t>F</a:t>
            </a:r>
            <a:r>
              <a:rPr lang="en-US" sz="2800" dirty="0" smtClean="0"/>
              <a:t>ocused </a:t>
            </a:r>
            <a:r>
              <a:rPr lang="en-US" sz="2800" dirty="0"/>
              <a:t>on the study of crystallographic structure determination of biological macromolecules by X-ray diffraction </a:t>
            </a:r>
            <a:endParaRPr lang="en-US" sz="2600" dirty="0" smtClean="0"/>
          </a:p>
          <a:p>
            <a:r>
              <a:rPr lang="en-US" sz="2800" dirty="0" smtClean="0"/>
              <a:t>Typical User:</a:t>
            </a:r>
          </a:p>
          <a:p>
            <a:pPr lvl="1"/>
            <a:r>
              <a:rPr lang="en-US" sz="2600" dirty="0" smtClean="0"/>
              <a:t>Visits and spends some allocated time with samples and the </a:t>
            </a:r>
            <a:r>
              <a:rPr lang="en-US" sz="2600" dirty="0" err="1" smtClean="0"/>
              <a:t>beamline</a:t>
            </a:r>
            <a:r>
              <a:rPr lang="en-US" sz="2600" dirty="0" smtClean="0"/>
              <a:t> machinery</a:t>
            </a:r>
          </a:p>
          <a:p>
            <a:pPr lvl="1"/>
            <a:r>
              <a:rPr lang="en-US" sz="2600" dirty="0" smtClean="0"/>
              <a:t>Mails samples, controls device remotely</a:t>
            </a:r>
          </a:p>
          <a:p>
            <a:pPr lvl="1"/>
            <a:r>
              <a:rPr lang="en-US" sz="2600" dirty="0" smtClean="0"/>
              <a:t>In either case – data has to go ‘somewhere’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93969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4" y="1913471"/>
            <a:ext cx="1424152" cy="1426629"/>
          </a:xfrm>
          <a:prstGeom prst="rect">
            <a:avLst/>
          </a:prstGeom>
        </p:spPr>
      </p:pic>
      <p:pic>
        <p:nvPicPr>
          <p:cNvPr id="7" name="Picture 6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4" y="2065871"/>
            <a:ext cx="1424152" cy="1426629"/>
          </a:xfrm>
          <a:prstGeom prst="rect">
            <a:avLst/>
          </a:prstGeom>
        </p:spPr>
      </p:pic>
      <p:pic>
        <p:nvPicPr>
          <p:cNvPr id="8" name="Picture 7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4" y="2218271"/>
            <a:ext cx="1424152" cy="1426629"/>
          </a:xfrm>
          <a:prstGeom prst="rect">
            <a:avLst/>
          </a:prstGeom>
        </p:spPr>
      </p:pic>
      <p:pic>
        <p:nvPicPr>
          <p:cNvPr id="9" name="Picture 8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04" y="2370671"/>
            <a:ext cx="1424152" cy="1426629"/>
          </a:xfrm>
          <a:prstGeom prst="rect">
            <a:avLst/>
          </a:prstGeom>
        </p:spPr>
      </p:pic>
      <p:pic>
        <p:nvPicPr>
          <p:cNvPr id="10" name="Picture 9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4" y="2523071"/>
            <a:ext cx="1424152" cy="1426629"/>
          </a:xfrm>
          <a:prstGeom prst="rect">
            <a:avLst/>
          </a:prstGeom>
        </p:spPr>
      </p:pic>
      <p:pic>
        <p:nvPicPr>
          <p:cNvPr id="11" name="Picture 10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04" y="2675471"/>
            <a:ext cx="1424152" cy="1426629"/>
          </a:xfrm>
          <a:prstGeom prst="rect">
            <a:avLst/>
          </a:prstGeom>
        </p:spPr>
      </p:pic>
      <p:pic>
        <p:nvPicPr>
          <p:cNvPr id="12" name="Picture 11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04" y="2827871"/>
            <a:ext cx="1424152" cy="1426629"/>
          </a:xfrm>
          <a:prstGeom prst="rect">
            <a:avLst/>
          </a:prstGeom>
        </p:spPr>
      </p:pic>
      <p:pic>
        <p:nvPicPr>
          <p:cNvPr id="13" name="Picture 12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4" y="2980271"/>
            <a:ext cx="1424152" cy="1426629"/>
          </a:xfrm>
          <a:prstGeom prst="rect">
            <a:avLst/>
          </a:prstGeom>
        </p:spPr>
      </p:pic>
      <p:pic>
        <p:nvPicPr>
          <p:cNvPr id="14" name="Picture 13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04" y="3132671"/>
            <a:ext cx="1424152" cy="1426629"/>
          </a:xfrm>
          <a:prstGeom prst="rect">
            <a:avLst/>
          </a:prstGeom>
        </p:spPr>
      </p:pic>
      <p:pic>
        <p:nvPicPr>
          <p:cNvPr id="15" name="Picture 14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04" y="3285071"/>
            <a:ext cx="1424152" cy="1426629"/>
          </a:xfrm>
          <a:prstGeom prst="rect">
            <a:avLst/>
          </a:prstGeom>
        </p:spPr>
      </p:pic>
      <p:pic>
        <p:nvPicPr>
          <p:cNvPr id="16" name="Picture 15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04" y="3437471"/>
            <a:ext cx="1424152" cy="1426629"/>
          </a:xfrm>
          <a:prstGeom prst="rect">
            <a:avLst/>
          </a:prstGeom>
        </p:spPr>
      </p:pic>
      <p:pic>
        <p:nvPicPr>
          <p:cNvPr id="17" name="Picture 16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04" y="3589871"/>
            <a:ext cx="1424152" cy="1426629"/>
          </a:xfrm>
          <a:prstGeom prst="rect">
            <a:avLst/>
          </a:prstGeom>
        </p:spPr>
      </p:pic>
      <p:pic>
        <p:nvPicPr>
          <p:cNvPr id="18" name="Picture 17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04" y="3742271"/>
            <a:ext cx="1424152" cy="1426629"/>
          </a:xfrm>
          <a:prstGeom prst="rect">
            <a:avLst/>
          </a:prstGeom>
        </p:spPr>
      </p:pic>
      <p:pic>
        <p:nvPicPr>
          <p:cNvPr id="19" name="Picture 18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04" y="3894671"/>
            <a:ext cx="1424152" cy="1426629"/>
          </a:xfrm>
          <a:prstGeom prst="rect">
            <a:avLst/>
          </a:prstGeom>
        </p:spPr>
      </p:pic>
      <p:pic>
        <p:nvPicPr>
          <p:cNvPr id="20" name="Picture 19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04" y="4047071"/>
            <a:ext cx="1424152" cy="1426629"/>
          </a:xfrm>
          <a:prstGeom prst="rect">
            <a:avLst/>
          </a:prstGeom>
        </p:spPr>
      </p:pic>
      <p:pic>
        <p:nvPicPr>
          <p:cNvPr id="21" name="Picture 20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04" y="4224871"/>
            <a:ext cx="1424152" cy="1426629"/>
          </a:xfrm>
          <a:prstGeom prst="rect">
            <a:avLst/>
          </a:prstGeom>
        </p:spPr>
      </p:pic>
      <p:pic>
        <p:nvPicPr>
          <p:cNvPr id="22" name="Picture 21" descr="LCLSdif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80" y="4406900"/>
            <a:ext cx="1424152" cy="14266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14381" y="4998159"/>
            <a:ext cx="243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processing on a supercomputer, models are created.   </a:t>
            </a:r>
            <a:endParaRPr lang="en-US" dirty="0"/>
          </a:p>
        </p:txBody>
      </p:sp>
      <p:pic>
        <p:nvPicPr>
          <p:cNvPr id="31" name="Picture 30" descr="fig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90" y="2396774"/>
            <a:ext cx="2828063" cy="249625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0991" y="5016569"/>
            <a:ext cx="2140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Hundreds to thousands of images are created in a few hours…they can range in size from MB to TB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01192" y="11635"/>
            <a:ext cx="5247116" cy="1143000"/>
          </a:xfrm>
        </p:spPr>
        <p:txBody>
          <a:bodyPr/>
          <a:lstStyle/>
          <a:p>
            <a:r>
              <a:rPr lang="en-US" dirty="0" smtClean="0"/>
              <a:t>E Pluribus Unum</a:t>
            </a:r>
            <a:endParaRPr lang="en-US" dirty="0"/>
          </a:p>
        </p:txBody>
      </p:sp>
      <p:sp>
        <p:nvSpPr>
          <p:cNvPr id="35" name="Striped Right Arrow 34"/>
          <p:cNvSpPr/>
          <p:nvPr/>
        </p:nvSpPr>
        <p:spPr>
          <a:xfrm>
            <a:off x="3212756" y="2315642"/>
            <a:ext cx="1978916" cy="66462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iped Right Arrow 35"/>
          <p:cNvSpPr/>
          <p:nvPr/>
        </p:nvSpPr>
        <p:spPr>
          <a:xfrm>
            <a:off x="3822356" y="2915718"/>
            <a:ext cx="1978916" cy="66462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4279556" y="3644900"/>
            <a:ext cx="1978916" cy="66462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65156" y="1065999"/>
            <a:ext cx="302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on this order of magnitude can’t be done locally – we need to send (over a network) to a more capable facility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3389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000" y="3031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star-hyung_Kim_NFRI_Kore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0895"/>
            <a:ext cx="1837607" cy="1225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8200" y="205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4" descr="G:\Capital Projects\Project Management\Martinez\CRT\Drawings and Renderings\Renderings\2012\CRT Southwest View 120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65" y="4513819"/>
            <a:ext cx="1618850" cy="107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n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779" y="3932006"/>
            <a:ext cx="1914391" cy="1366078"/>
          </a:xfrm>
          <a:prstGeom prst="rect">
            <a:avLst/>
          </a:prstGeom>
        </p:spPr>
      </p:pic>
      <p:pic>
        <p:nvPicPr>
          <p:cNvPr id="9" name="Picture 8" descr="3365376865_53bc10afaa_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330" y="811335"/>
            <a:ext cx="1770684" cy="1328013"/>
          </a:xfrm>
          <a:prstGeom prst="rect">
            <a:avLst/>
          </a:prstGeom>
        </p:spPr>
      </p:pic>
      <p:pic>
        <p:nvPicPr>
          <p:cNvPr id="12" name="Picture 11" descr="3252736045_152f04dbb4_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679" y="4365914"/>
            <a:ext cx="1530369" cy="122399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1132" cy="114300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Network as </a:t>
            </a:r>
            <a:r>
              <a:rPr lang="en-US" strike="sngStrike" dirty="0">
                <a:solidFill>
                  <a:prstClr val="black"/>
                </a:solidFill>
                <a:latin typeface="Arial"/>
              </a:rPr>
              <a:t>Infrastructure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Arial"/>
              </a:rPr>
              <a:t>Instrument</a:t>
            </a:r>
            <a:br>
              <a:rPr lang="en-US" i="1" dirty="0">
                <a:solidFill>
                  <a:prstClr val="black"/>
                </a:solidFill>
                <a:latin typeface="Arial"/>
              </a:rPr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5997" y="5660827"/>
            <a:ext cx="7009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538" lvl="2" indent="0">
              <a:buNone/>
            </a:pPr>
            <a:r>
              <a:rPr lang="en-US" b="1" i="1" u="sng" dirty="0" smtClean="0"/>
              <a:t>ESnet Vision</a:t>
            </a:r>
            <a:r>
              <a:rPr lang="en-US" dirty="0" smtClean="0"/>
              <a:t>: Scientific </a:t>
            </a:r>
            <a:r>
              <a:rPr lang="en-US" dirty="0"/>
              <a:t>progress will be </a:t>
            </a:r>
            <a:r>
              <a:rPr lang="en-US" b="1" dirty="0"/>
              <a:t>completely unconstrained </a:t>
            </a:r>
            <a:r>
              <a:rPr lang="en-US" dirty="0"/>
              <a:t>by the physical location of instruments, people, computational resources, or data.  </a:t>
            </a:r>
          </a:p>
        </p:txBody>
      </p:sp>
      <p:pic>
        <p:nvPicPr>
          <p:cNvPr id="18" name="Picture 17" descr="20150112-ESne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968"/>
            <a:ext cx="9144000" cy="3186050"/>
          </a:xfrm>
          <a:prstGeom prst="rect">
            <a:avLst/>
          </a:prstGeom>
        </p:spPr>
      </p:pic>
      <p:pic>
        <p:nvPicPr>
          <p:cNvPr id="11" name="Picture 10" descr="2182152599_5f6d0a26f7_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779" y="1269789"/>
            <a:ext cx="1775553" cy="1156943"/>
          </a:xfrm>
          <a:prstGeom prst="rect">
            <a:avLst/>
          </a:prstGeom>
        </p:spPr>
      </p:pic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10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2554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Current Network</a:t>
            </a:r>
          </a:p>
          <a:p>
            <a:r>
              <a:rPr lang="en-US" sz="2800" dirty="0" smtClean="0"/>
              <a:t>Pilot Network</a:t>
            </a:r>
          </a:p>
          <a:p>
            <a:r>
              <a:rPr lang="en-US" sz="2800" dirty="0" smtClean="0"/>
              <a:t>Future Work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</p:spTree>
    <p:extLst>
      <p:ext uri="{BB962C8B-B14F-4D97-AF65-F5344CB8AC3E}">
        <p14:creationId xmlns:p14="http://schemas.microsoft.com/office/powerpoint/2010/main" val="74861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Design</a:t>
            </a:r>
            <a:endParaRPr lang="en-US" sz="3200" dirty="0"/>
          </a:p>
        </p:txBody>
      </p:sp>
      <p:pic>
        <p:nvPicPr>
          <p:cNvPr id="5" name="Picture 4" descr="t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48" y="0"/>
            <a:ext cx="5407152" cy="6858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13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ANL Border to ESnet New York (</a:t>
            </a:r>
            <a:r>
              <a:rPr lang="en-US" dirty="0" err="1" smtClean="0"/>
              <a:t>perfSONAR</a:t>
            </a:r>
            <a:r>
              <a:rPr lang="en-US" dirty="0" smtClean="0"/>
              <a:t> Test)</a:t>
            </a:r>
            <a:endParaRPr lang="en-US" sz="32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7" y="6584157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4/14/15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7239000" y="6675438"/>
            <a:ext cx="1930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900" dirty="0" smtClean="0">
                <a:ea typeface="+mn-ea"/>
                <a:cs typeface="+mn-cs"/>
              </a:rPr>
              <a:t>© 2015, Energy Sciences Network</a:t>
            </a:r>
          </a:p>
        </p:txBody>
      </p:sp>
      <p:pic>
        <p:nvPicPr>
          <p:cNvPr id="3" name="Picture 2" descr="anl-newy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0" y="1154192"/>
            <a:ext cx="8930470" cy="48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33335"/>
      </a:dk1>
      <a:lt1>
        <a:sysClr val="window" lastClr="FFFFFF"/>
      </a:lt1>
      <a:dk2>
        <a:srgbClr val="3B3A3C"/>
      </a:dk2>
      <a:lt2>
        <a:srgbClr val="707273"/>
      </a:lt2>
      <a:accent1>
        <a:srgbClr val="2DB2CF"/>
      </a:accent1>
      <a:accent2>
        <a:srgbClr val="266782"/>
      </a:accent2>
      <a:accent3>
        <a:srgbClr val="9DBA3B"/>
      </a:accent3>
      <a:accent4>
        <a:srgbClr val="767879"/>
      </a:accent4>
      <a:accent5>
        <a:srgbClr val="58585B"/>
      </a:accent5>
      <a:accent6>
        <a:srgbClr val="D2E9EE"/>
      </a:accent6>
      <a:hlink>
        <a:srgbClr val="266782"/>
      </a:hlink>
      <a:folHlink>
        <a:srgbClr val="504F81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880"/>
          </a:spcBef>
          <a:buClr>
            <a:schemeClr val="accent1"/>
          </a:buCl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34906</TotalTime>
  <Words>1212</Words>
  <Application>Microsoft Macintosh PowerPoint</Application>
  <PresentationFormat>On-screen Show (4:3)</PresentationFormat>
  <Paragraphs>195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Improving Scientific Outcomes at the APS with a Science DMZ</vt:lpstr>
      <vt:lpstr>Outline</vt:lpstr>
      <vt:lpstr>Why Build A Science DMZ Though?</vt:lpstr>
      <vt:lpstr>GM/CA</vt:lpstr>
      <vt:lpstr>E Pluribus Unum</vt:lpstr>
      <vt:lpstr>Network as Infrastructure Instrument </vt:lpstr>
      <vt:lpstr>Outline</vt:lpstr>
      <vt:lpstr>Current Design</vt:lpstr>
      <vt:lpstr>ANL Border to ESnet New York (perfSONAR Test)</vt:lpstr>
      <vt:lpstr>GM/CA to ESnet New York (perfSONAR Test)</vt:lpstr>
      <vt:lpstr>GM/CA to ANL Border (perfSONAR Test)</vt:lpstr>
      <vt:lpstr>A small amount of packet loss makes a huge difference in TCP performance</vt:lpstr>
      <vt:lpstr>Globus Results</vt:lpstr>
      <vt:lpstr>Outline</vt:lpstr>
      <vt:lpstr>Pilot Network</vt:lpstr>
      <vt:lpstr>Results (as of 2pm CDT on April 13th)</vt:lpstr>
      <vt:lpstr>Results (as of 2pm CDT on April 13th)</vt:lpstr>
      <vt:lpstr>Outline</vt:lpstr>
      <vt:lpstr>Future</vt:lpstr>
      <vt:lpstr>Participants &amp; Thanks</vt:lpstr>
      <vt:lpstr>Improving Scientific Outcomes at the APS with a Science DMZ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Jason Zurawski</cp:lastModifiedBy>
  <cp:revision>499</cp:revision>
  <cp:lastPrinted>2014-05-19T17:57:32Z</cp:lastPrinted>
  <dcterms:created xsi:type="dcterms:W3CDTF">2014-05-16T17:40:12Z</dcterms:created>
  <dcterms:modified xsi:type="dcterms:W3CDTF">2015-04-14T11:42:19Z</dcterms:modified>
</cp:coreProperties>
</file>