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9" r:id="rId2"/>
    <p:sldId id="559" r:id="rId3"/>
    <p:sldId id="671" r:id="rId4"/>
    <p:sldId id="672" r:id="rId5"/>
    <p:sldId id="674" r:id="rId6"/>
    <p:sldId id="679" r:id="rId7"/>
    <p:sldId id="676" r:id="rId8"/>
    <p:sldId id="677" r:id="rId9"/>
    <p:sldId id="683" r:id="rId10"/>
    <p:sldId id="670" r:id="rId11"/>
    <p:sldId id="620" r:id="rId12"/>
    <p:sldId id="621" r:id="rId13"/>
    <p:sldId id="622" r:id="rId14"/>
    <p:sldId id="680" r:id="rId15"/>
    <p:sldId id="624" r:id="rId16"/>
    <p:sldId id="625" r:id="rId17"/>
    <p:sldId id="678" r:id="rId18"/>
    <p:sldId id="626" r:id="rId19"/>
    <p:sldId id="665" r:id="rId20"/>
    <p:sldId id="628" r:id="rId21"/>
    <p:sldId id="630" r:id="rId22"/>
    <p:sldId id="632" r:id="rId23"/>
    <p:sldId id="666" r:id="rId24"/>
    <p:sldId id="634" r:id="rId25"/>
    <p:sldId id="635" r:id="rId26"/>
    <p:sldId id="636" r:id="rId27"/>
    <p:sldId id="637" r:id="rId28"/>
    <p:sldId id="638" r:id="rId29"/>
    <p:sldId id="681" r:id="rId30"/>
    <p:sldId id="639" r:id="rId31"/>
    <p:sldId id="640" r:id="rId32"/>
    <p:sldId id="641" r:id="rId33"/>
    <p:sldId id="642" r:id="rId34"/>
    <p:sldId id="643" r:id="rId35"/>
    <p:sldId id="667" r:id="rId36"/>
    <p:sldId id="645" r:id="rId37"/>
    <p:sldId id="646" r:id="rId38"/>
    <p:sldId id="647" r:id="rId39"/>
    <p:sldId id="648" r:id="rId40"/>
    <p:sldId id="649" r:id="rId41"/>
    <p:sldId id="650" r:id="rId42"/>
    <p:sldId id="682" r:id="rId43"/>
    <p:sldId id="651" r:id="rId44"/>
    <p:sldId id="652" r:id="rId45"/>
    <p:sldId id="668" r:id="rId46"/>
    <p:sldId id="654" r:id="rId47"/>
    <p:sldId id="655" r:id="rId48"/>
    <p:sldId id="658" r:id="rId49"/>
    <p:sldId id="685" r:id="rId50"/>
    <p:sldId id="686" r:id="rId51"/>
    <p:sldId id="687" r:id="rId52"/>
    <p:sldId id="669" r:id="rId53"/>
    <p:sldId id="660" r:id="rId54"/>
    <p:sldId id="684" r:id="rId55"/>
    <p:sldId id="662" r:id="rId56"/>
    <p:sldId id="664" r:id="rId57"/>
    <p:sldId id="617" r:id="rId58"/>
    <p:sldId id="501" r:id="rId5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D2E9EE"/>
    <a:srgbClr val="9DBA3B"/>
    <a:srgbClr val="266782"/>
    <a:srgbClr val="2DB2CF"/>
    <a:srgbClr val="A7A9AB"/>
    <a:srgbClr val="58585B"/>
    <a:srgbClr val="9A9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63" autoAdjust="0"/>
  </p:normalViewPr>
  <p:slideViewPr>
    <p:cSldViewPr snapToGrid="0" snapToObjects="1">
      <p:cViewPr varScale="1">
        <p:scale>
          <a:sx n="94" d="100"/>
          <a:sy n="94" d="100"/>
        </p:scale>
        <p:origin x="-656" y="-112"/>
      </p:cViewPr>
      <p:guideLst>
        <p:guide orient="horz" pos="3272"/>
        <p:guide orient="horz" pos="2220"/>
        <p:guide orient="horz" pos="507"/>
        <p:guide pos="5466"/>
        <p:guide pos="2842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2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25CB42-5754-2E42-BC47-2D28AE325DAA}" type="datetimeFigureOut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BF1686-D61C-4B4C-9CC0-EF2343D2A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76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FCDF4741-74F8-B841-8C30-66E3725D6096}" type="datetimeFigureOut">
              <a:rPr lang="en-US"/>
              <a:pPr>
                <a:defRPr/>
              </a:pPr>
              <a:t>4/14/15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E5974A96-DFFB-C144-8087-15282382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51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974A96-DFFB-C144-8087-15282382EE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42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Issues 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2CCC-44D0-4B40-9343-1A28B1A2D9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1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21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application sees the network as</a:t>
            </a:r>
            <a:r>
              <a:rPr lang="en-US" baseline="0" dirty="0" smtClean="0"/>
              <a:t> a socket.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socket interface does not provide path diagnostics or other troubleshooting information.</a:t>
            </a:r>
          </a:p>
          <a:p>
            <a:endParaRPr lang="en-US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TCP behaves as it does because of measures taken in the 1980s to fix the congestion collapse of the Internet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TCP makes a promise to the application – TCP will get the data to the other end, or TCP will return an error.  TCP makes no promises about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</a:rPr>
              <a:t>This is an annotated version of the plot from the Science DMZ paper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Beyond your metro area, zero loss is essentially required for high performance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Where are your collaborators?  Where are your users?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When global collaboration is the norm, nobody can afford to be a local-only resource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4EA9B8-C164-A54A-A3B5-1C1D6329AEA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2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Enables Federation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Service oriented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Designed with ‘multi-domain’ in mind</a:t>
            </a: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Brings together useful tools to address different needs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Several active and passive tools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Interface to configure regular testing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Diagnostic tools ready with ‘0 configuration’</a:t>
            </a: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Easy to install, easy to use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ISO image can be burned to CD/USB key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‘Wizard’ interface for configuration</a:t>
            </a:r>
          </a:p>
          <a:p>
            <a:pPr>
              <a:defRPr/>
            </a:pPr>
            <a:r>
              <a:rPr lang="en-US" sz="2900" dirty="0" smtClean="0">
                <a:latin typeface="Calibri" charset="0"/>
                <a:ea typeface="ＭＳ Ｐゴシック" charset="0"/>
              </a:rPr>
              <a:t>Encouraging people to deploy ‘known good’ measurement points near domain boundaries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</a:rPr>
              <a:t>“known good” = hosts that are well configured, enough memory and CPU to drive the network, proper TCP tuning, clean path, etc.</a:t>
            </a:r>
            <a:endParaRPr lang="en-US" sz="26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Community Adoption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Over 600 instances seen world wide as of early May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20+ countries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100s of domains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60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2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60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people want to prove that they are not the problem, and design their tests to succeed.</a:t>
            </a:r>
            <a:r>
              <a:rPr lang="en-US" baseline="0" dirty="0" smtClean="0"/>
              <a:t>  This is not helpful.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61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43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43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2CCC-44D0-4B40-9343-1A28B1A2D90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6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Science &amp; Research is </a:t>
            </a:r>
            <a:r>
              <a:rPr lang="en-US" sz="2400" b="1" i="1" u="sng" dirty="0" smtClean="0">
                <a:solidFill>
                  <a:srgbClr val="FF6600"/>
                </a:solidFill>
              </a:rPr>
              <a:t>everywhere</a:t>
            </a:r>
          </a:p>
          <a:p>
            <a:pPr lvl="1"/>
            <a:r>
              <a:rPr lang="en-US" sz="2100" dirty="0" smtClean="0"/>
              <a:t>Size of school/endowment does not matter – there is a researcher at your facility right now that is attempting to use the network for a research activity</a:t>
            </a:r>
          </a:p>
          <a:p>
            <a:r>
              <a:rPr lang="en-US" sz="2400" dirty="0" smtClean="0"/>
              <a:t>Networks are an essential part of data-intensive science</a:t>
            </a:r>
          </a:p>
          <a:p>
            <a:pPr lvl="1"/>
            <a:r>
              <a:rPr lang="en-US" dirty="0" smtClean="0"/>
              <a:t>Connect data sources to data analysis</a:t>
            </a:r>
          </a:p>
          <a:p>
            <a:pPr lvl="1"/>
            <a:r>
              <a:rPr lang="en-US" dirty="0" smtClean="0"/>
              <a:t>Connect collaborators to each other</a:t>
            </a:r>
          </a:p>
          <a:p>
            <a:pPr lvl="1"/>
            <a:r>
              <a:rPr lang="en-US" dirty="0" smtClean="0"/>
              <a:t>Enable machine-consumable interfaces to data and analysis resources (e.g. portals), automation, scale</a:t>
            </a:r>
          </a:p>
          <a:p>
            <a:r>
              <a:rPr lang="en-US" sz="2400" dirty="0" smtClean="0"/>
              <a:t>Performance is critical</a:t>
            </a:r>
          </a:p>
          <a:p>
            <a:pPr lvl="1"/>
            <a:r>
              <a:rPr lang="en-US" dirty="0" smtClean="0"/>
              <a:t>Exponential data growth</a:t>
            </a:r>
          </a:p>
          <a:p>
            <a:pPr lvl="1"/>
            <a:r>
              <a:rPr lang="en-US" dirty="0" smtClean="0"/>
              <a:t>Constant human factors (timelines for analysis, remote users)</a:t>
            </a:r>
          </a:p>
          <a:p>
            <a:pPr lvl="1"/>
            <a:r>
              <a:rPr lang="en-US" dirty="0" smtClean="0"/>
              <a:t>Data movement and analysis must keep up</a:t>
            </a:r>
          </a:p>
          <a:p>
            <a:r>
              <a:rPr lang="en-US" sz="2400" dirty="0" smtClean="0"/>
              <a:t>Effective use of wide area (long-haul) networks by scientists has historically been difficult (the “Wizard Gap”)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974A96-DFFB-C144-8087-15282382EEA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9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4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57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8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C9639-C0D2-A746-9AD6-FEE097F08E8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Issues 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2CCC-44D0-4B40-9343-1A28B1A2D9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1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Issues 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2CCC-44D0-4B40-9343-1A28B1A2D9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O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5832475"/>
            <a:ext cx="1573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ab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67375"/>
            <a:ext cx="9080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ESnet_Logo_Head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652463"/>
            <a:ext cx="32877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7762875" cy="1470025"/>
          </a:xfrm>
        </p:spPr>
        <p:txBody>
          <a:bodyPr/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69267"/>
            <a:ext cx="3657600" cy="1390121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A163-54C0-964C-B429-AD63EC90F2AC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9DC5-0D50-244C-8B5F-77FE4BE7C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4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BA070-C317-9242-9F22-9571CC7F1A9D}" type="datetime1">
              <a:rPr lang="en-US"/>
              <a:pPr>
                <a:defRPr/>
              </a:pPr>
              <a:t>4/14/15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752FB-DA03-D14D-B545-3889A43891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8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net_Logo_Foo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6116638"/>
            <a:ext cx="1209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36525" cy="684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97313"/>
            <a:ext cx="7772400" cy="1362075"/>
          </a:xfrm>
        </p:spPr>
        <p:txBody>
          <a:bodyPr anchor="t"/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124076"/>
            <a:ext cx="7772400" cy="1500187"/>
          </a:xfrm>
        </p:spPr>
        <p:txBody>
          <a:bodyPr bIns="18288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2C7FC-7DA3-224A-B814-4609BDC3D521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84A7-9F83-FA42-AD77-1B3731E4E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5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8163"/>
          </a:xfrm>
        </p:spPr>
        <p:txBody>
          <a:bodyPr/>
          <a:lstStyle>
            <a:lvl1pPr marL="228600" indent="-228600">
              <a:defRPr sz="1800"/>
            </a:lvl1pPr>
            <a:lvl2pPr marL="457200" indent="-228600">
              <a:buClr>
                <a:schemeClr val="bg2"/>
              </a:buClr>
              <a:defRPr sz="1600"/>
            </a:lvl2pPr>
            <a:lvl3pPr marL="685800" indent="-228600">
              <a:buClr>
                <a:schemeClr val="bg2"/>
              </a:buClr>
              <a:defRPr sz="1400"/>
            </a:lvl3pPr>
            <a:lvl4pPr marL="914400" indent="-228600">
              <a:buClr>
                <a:schemeClr val="bg2"/>
              </a:buClr>
              <a:defRPr sz="1200"/>
            </a:lvl4pPr>
            <a:lvl5pPr marL="1143000" indent="-228600">
              <a:buClr>
                <a:schemeClr val="bg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8163"/>
          </a:xfrm>
        </p:spPr>
        <p:txBody>
          <a:bodyPr/>
          <a:lstStyle>
            <a:lvl1pPr marL="228600" indent="-228600">
              <a:defRPr sz="1800"/>
            </a:lvl1pPr>
            <a:lvl2pPr marL="457200" indent="-228600">
              <a:buClr>
                <a:schemeClr val="bg2"/>
              </a:buClr>
              <a:defRPr sz="1600"/>
            </a:lvl2pPr>
            <a:lvl3pPr marL="685800" indent="-228600">
              <a:buClr>
                <a:schemeClr val="bg2"/>
              </a:buClr>
              <a:defRPr sz="1400"/>
            </a:lvl3pPr>
            <a:lvl4pPr marL="914400" indent="-228600">
              <a:buClr>
                <a:schemeClr val="bg2"/>
              </a:buClr>
              <a:defRPr sz="1200"/>
            </a:lvl4pPr>
            <a:lvl5pPr marL="1143000" indent="-228600">
              <a:buClr>
                <a:schemeClr val="bg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E7F2A-3C18-BB48-AF7D-32042ACCA231}" type="datetime1">
              <a:rPr lang="en-US"/>
              <a:pPr>
                <a:defRPr/>
              </a:pPr>
              <a:t>4/14/15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34363-D55A-B746-AC0D-B8A594708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73488"/>
          </a:xfrm>
        </p:spPr>
        <p:txBody>
          <a:bodyPr/>
          <a:lstStyle>
            <a:lvl1pPr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 marL="914400" indent="-228600">
              <a:defRPr sz="1200"/>
            </a:lvl4pPr>
            <a:lvl5pPr marL="1143000" indent="-228600"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73488"/>
          </a:xfrm>
        </p:spPr>
        <p:txBody>
          <a:bodyPr/>
          <a:lstStyle>
            <a:lvl1pPr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 marL="914400" indent="-228600">
              <a:defRPr sz="1200"/>
            </a:lvl4pPr>
            <a:lvl5pPr marL="1143000" indent="-228600"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4332F-941A-D544-AE18-71DAC3CE7C05}" type="datetime1">
              <a:rPr lang="en-US"/>
              <a:pPr>
                <a:defRPr/>
              </a:pPr>
              <a:t>4/14/15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9A81F-5D2E-8D44-9304-54F116FA6C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3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67E15-86BD-334E-9327-A1EE05D6E02F}" type="datetime1">
              <a:rPr lang="en-US"/>
              <a:pPr>
                <a:defRPr/>
              </a:pPr>
              <a:t>4/14/15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935CD-73E4-9B4F-B9BA-14C4A43C8F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8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523D-06F1-DA4C-83AE-FB7F9418C1E3}" type="datetime1">
              <a:rPr lang="en-US"/>
              <a:pPr>
                <a:defRPr/>
              </a:pPr>
              <a:t>4/14/15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BE8A-18E9-A24F-9905-C4136FE28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L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89037"/>
            <a:ext cx="3810000" cy="45259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 smtClean="0"/>
              <a:t>1/29/12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5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0275" y="6483350"/>
            <a:ext cx="168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9A9A9B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E6DDD53-107F-204B-B182-96542FE482CF}" type="datetime1">
              <a:rPr lang="en-US"/>
              <a:pPr>
                <a:defRPr/>
              </a:pPr>
              <a:t>4/14/15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48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83350"/>
            <a:ext cx="447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521F92F-E6B6-DD45-95BF-163E01EE45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6" descr="ESnet_Logo_Footer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6116638"/>
            <a:ext cx="1209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36525" cy="684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9" r:id="rId2"/>
    <p:sldLayoutId id="2147483714" r:id="rId3"/>
    <p:sldLayoutId id="2147483710" r:id="rId4"/>
    <p:sldLayoutId id="2147483711" r:id="rId5"/>
    <p:sldLayoutId id="2147483712" r:id="rId6"/>
    <p:sldLayoutId id="2147483715" r:id="rId7"/>
    <p:sldLayoutId id="2147483716" r:id="rId8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9pPr>
    </p:titleStyle>
    <p:bodyStyle>
      <a:lvl1pPr marL="228600" indent="-228600" algn="l" defTabSz="457200" rtl="0" eaLnBrk="0" fontAlgn="base" hangingPunct="0">
        <a:spcBef>
          <a:spcPts val="875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8788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5000"/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688975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14400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43000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zurawski@es.ne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hyperlink" Target="mailto:engage@es.net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oleObject" Target="../embeddings/oleObject16.bin"/><Relationship Id="rId21" Type="http://schemas.openxmlformats.org/officeDocument/2006/relationships/oleObject" Target="../embeddings/oleObject17.bin"/><Relationship Id="rId22" Type="http://schemas.openxmlformats.org/officeDocument/2006/relationships/oleObject" Target="../embeddings/oleObject18.bin"/><Relationship Id="rId23" Type="http://schemas.openxmlformats.org/officeDocument/2006/relationships/image" Target="../media/image32.emf"/><Relationship Id="rId24" Type="http://schemas.openxmlformats.org/officeDocument/2006/relationships/hyperlink" Target="mailto:engage@es.net" TargetMode="External"/><Relationship Id="rId10" Type="http://schemas.openxmlformats.org/officeDocument/2006/relationships/oleObject" Target="../embeddings/oleObject6.bin"/><Relationship Id="rId11" Type="http://schemas.openxmlformats.org/officeDocument/2006/relationships/oleObject" Target="../embeddings/oleObject7.bin"/><Relationship Id="rId12" Type="http://schemas.openxmlformats.org/officeDocument/2006/relationships/oleObject" Target="../embeddings/oleObject8.bin"/><Relationship Id="rId13" Type="http://schemas.openxmlformats.org/officeDocument/2006/relationships/oleObject" Target="../embeddings/oleObject9.bin"/><Relationship Id="rId14" Type="http://schemas.openxmlformats.org/officeDocument/2006/relationships/oleObject" Target="../embeddings/oleObject10.bin"/><Relationship Id="rId15" Type="http://schemas.openxmlformats.org/officeDocument/2006/relationships/oleObject" Target="../embeddings/oleObject11.bin"/><Relationship Id="rId16" Type="http://schemas.openxmlformats.org/officeDocument/2006/relationships/oleObject" Target="../embeddings/oleObject12.bin"/><Relationship Id="rId17" Type="http://schemas.openxmlformats.org/officeDocument/2006/relationships/oleObject" Target="../embeddings/oleObject13.bin"/><Relationship Id="rId18" Type="http://schemas.openxmlformats.org/officeDocument/2006/relationships/oleObject" Target="../embeddings/oleObject14.bin"/><Relationship Id="rId1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20" Type="http://schemas.openxmlformats.org/officeDocument/2006/relationships/oleObject" Target="../embeddings/oleObject35.bin"/><Relationship Id="rId21" Type="http://schemas.openxmlformats.org/officeDocument/2006/relationships/oleObject" Target="../embeddings/oleObject36.bin"/><Relationship Id="rId22" Type="http://schemas.openxmlformats.org/officeDocument/2006/relationships/image" Target="../media/image33.emf"/><Relationship Id="rId23" Type="http://schemas.openxmlformats.org/officeDocument/2006/relationships/oleObject" Target="../embeddings/oleObject37.bin"/><Relationship Id="rId24" Type="http://schemas.openxmlformats.org/officeDocument/2006/relationships/image" Target="../media/image34.emf"/><Relationship Id="rId25" Type="http://schemas.openxmlformats.org/officeDocument/2006/relationships/hyperlink" Target="mailto:engage@es.net" TargetMode="External"/><Relationship Id="rId10" Type="http://schemas.openxmlformats.org/officeDocument/2006/relationships/oleObject" Target="../embeddings/oleObject25.bin"/><Relationship Id="rId11" Type="http://schemas.openxmlformats.org/officeDocument/2006/relationships/oleObject" Target="../embeddings/oleObject26.bin"/><Relationship Id="rId12" Type="http://schemas.openxmlformats.org/officeDocument/2006/relationships/oleObject" Target="../embeddings/oleObject27.bin"/><Relationship Id="rId13" Type="http://schemas.openxmlformats.org/officeDocument/2006/relationships/oleObject" Target="../embeddings/oleObject28.bin"/><Relationship Id="rId14" Type="http://schemas.openxmlformats.org/officeDocument/2006/relationships/oleObject" Target="../embeddings/oleObject29.bin"/><Relationship Id="rId15" Type="http://schemas.openxmlformats.org/officeDocument/2006/relationships/oleObject" Target="../embeddings/oleObject30.bin"/><Relationship Id="rId16" Type="http://schemas.openxmlformats.org/officeDocument/2006/relationships/oleObject" Target="../embeddings/oleObject31.bin"/><Relationship Id="rId17" Type="http://schemas.openxmlformats.org/officeDocument/2006/relationships/oleObject" Target="../embeddings/oleObject32.bin"/><Relationship Id="rId18" Type="http://schemas.openxmlformats.org/officeDocument/2006/relationships/oleObject" Target="../embeddings/oleObject33.bin"/><Relationship Id="rId19" Type="http://schemas.openxmlformats.org/officeDocument/2006/relationships/oleObject" Target="../embeddings/oleObject3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31.png"/><Relationship Id="rId5" Type="http://schemas.openxmlformats.org/officeDocument/2006/relationships/oleObject" Target="../embeddings/oleObject20.bin"/><Relationship Id="rId6" Type="http://schemas.openxmlformats.org/officeDocument/2006/relationships/oleObject" Target="../embeddings/oleObject21.bin"/><Relationship Id="rId7" Type="http://schemas.openxmlformats.org/officeDocument/2006/relationships/oleObject" Target="../embeddings/oleObject22.bin"/><Relationship Id="rId8" Type="http://schemas.openxmlformats.org/officeDocument/2006/relationships/oleObject" Target="../embeddings/oleObject23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engage@es.ne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mailto:engage@es.net" TargetMode="External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hyperlink" Target="mailto:engage@es.ne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engage@es.net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hyperlink" Target="mailto:engage@es.net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engage@es.ne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hyperlink" Target="mailto:engage@es.net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erfsonar.net" TargetMode="External"/><Relationship Id="rId3" Type="http://schemas.openxmlformats.org/officeDocument/2006/relationships/hyperlink" Target="mailto:engage@es.ne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s.es.net/ServicesDirectory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Relationship Id="rId3" Type="http://schemas.openxmlformats.org/officeDocument/2006/relationships/hyperlink" Target="mailto:engage@es.ne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Relationship Id="rId3" Type="http://schemas.openxmlformats.org/officeDocument/2006/relationships/hyperlink" Target="mailto:engage@es.net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Relationship Id="rId3" Type="http://schemas.openxmlformats.org/officeDocument/2006/relationships/hyperlink" Target="mailto:engage@es.n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0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s-dashboard.es.net/" TargetMode="External"/><Relationship Id="rId4" Type="http://schemas.openxmlformats.org/officeDocument/2006/relationships/hyperlink" Target="http://pas.net.internet2.edu/" TargetMode="External"/><Relationship Id="rId5" Type="http://schemas.openxmlformats.org/officeDocument/2006/relationships/image" Target="../media/image49.png"/><Relationship Id="rId6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engage@es.net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mailto:engage@es.net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hyperlink" Target="mailto:engage@es.net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Relationship Id="rId3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internet2.edu/wws/subrequest/performance-node-users" TargetMode="External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il.internet2.edu/wws/subrequest/perfsonar-ps-announc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fsonar.net/" TargetMode="External"/><Relationship Id="rId4" Type="http://schemas.openxmlformats.org/officeDocument/2006/relationships/hyperlink" Target="http://docs.perfsonar.net/" TargetMode="External"/><Relationship Id="rId5" Type="http://schemas.openxmlformats.org/officeDocument/2006/relationships/hyperlink" Target="http://www.perfsonar.net/about/getting-help/" TargetMode="External"/><Relationship Id="rId6" Type="http://schemas.openxmlformats.org/officeDocument/2006/relationships/hyperlink" Target="http://stats.es.net/ServicesDirectory/" TargetMode="External"/><Relationship Id="rId7" Type="http://schemas.openxmlformats.org/officeDocument/2006/relationships/hyperlink" Target="http://fasterdata.es.net/" TargetMode="External"/><Relationship Id="rId8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zurawski@es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g"/><Relationship Id="rId6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asterdata.es.net/science-dmz/" TargetMode="External"/><Relationship Id="rId4" Type="http://schemas.openxmlformats.org/officeDocument/2006/relationships/image" Target="../media/image23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762875" cy="1470025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</a:rPr>
              <a:t>The </a:t>
            </a:r>
            <a:r>
              <a:rPr lang="en-US" dirty="0" err="1">
                <a:latin typeface="Arial Narrow" charset="0"/>
              </a:rPr>
              <a:t>perfSONAR</a:t>
            </a:r>
            <a:r>
              <a:rPr lang="en-US" dirty="0">
                <a:latin typeface="Arial Narrow" charset="0"/>
              </a:rPr>
              <a:t> Effect: Changing the Outcome of Networks by Measuring Them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3868738"/>
            <a:ext cx="3657600" cy="1390650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Arial Narrow" charset="0"/>
              </a:rPr>
              <a:t>Jason Zurawski – </a:t>
            </a:r>
            <a:r>
              <a:rPr lang="en-US" sz="1800" b="1" dirty="0">
                <a:latin typeface="Arial Narrow" charset="0"/>
                <a:hlinkClick r:id="rId2"/>
              </a:rPr>
              <a:t>zurawski@es.net</a:t>
            </a:r>
            <a:r>
              <a:rPr lang="en-US" sz="1800" b="1" dirty="0">
                <a:latin typeface="Arial Narrow" charset="0"/>
              </a:rPr>
              <a:t> </a:t>
            </a:r>
            <a:endParaRPr lang="en-US" sz="1800" b="1" dirty="0" smtClean="0">
              <a:latin typeface="Arial Narrow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Arial Narrow" charset="0"/>
              </a:rPr>
              <a:t>Science Engagement Engineer, </a:t>
            </a:r>
            <a:r>
              <a:rPr lang="en-US" sz="1800" dirty="0">
                <a:latin typeface="Arial Narrow" charset="0"/>
              </a:rPr>
              <a:t>ESnet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Arial Narrow" charset="0"/>
              </a:rPr>
              <a:t>Lawrence Berkeley National Laboratory</a:t>
            </a:r>
          </a:p>
        </p:txBody>
      </p:sp>
      <p:sp>
        <p:nvSpPr>
          <p:cNvPr id="11" name="Text Placeholder 11"/>
          <p:cNvSpPr txBox="1">
            <a:spLocks/>
          </p:cNvSpPr>
          <p:nvPr/>
        </p:nvSpPr>
        <p:spPr bwMode="auto">
          <a:xfrm>
            <a:off x="4833938" y="3868738"/>
            <a:ext cx="38433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dirty="0" smtClean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2015 KINBER Annual Conference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April 16</a:t>
            </a:r>
            <a:r>
              <a:rPr lang="en-US" sz="1400" baseline="30000" dirty="0">
                <a:solidFill>
                  <a:schemeClr val="bg2"/>
                </a:solidFill>
              </a:rPr>
              <a:t>th</a:t>
            </a:r>
            <a:r>
              <a:rPr lang="en-US" sz="1400" dirty="0">
                <a:solidFill>
                  <a:schemeClr val="bg2"/>
                </a:solidFill>
              </a:rPr>
              <a:t>, 2015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91063" y="3975100"/>
            <a:ext cx="0" cy="12842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is ESnet?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Introduction </a:t>
            </a:r>
            <a:r>
              <a:rPr lang="en-US" sz="2800" dirty="0">
                <a:solidFill>
                  <a:srgbClr val="FF6600"/>
                </a:solidFill>
              </a:rPr>
              <a:t>&amp; </a:t>
            </a:r>
            <a:r>
              <a:rPr lang="en-US" sz="2800" dirty="0" smtClean="0">
                <a:solidFill>
                  <a:srgbClr val="FF6600"/>
                </a:solidFill>
              </a:rPr>
              <a:t>Motivation</a:t>
            </a:r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dirty="0"/>
              <a:t>Problem </a:t>
            </a:r>
            <a:r>
              <a:rPr lang="en-US" sz="2800" dirty="0" smtClean="0"/>
              <a:t>Classification</a:t>
            </a:r>
            <a:endParaRPr lang="en-US" sz="2800" dirty="0"/>
          </a:p>
          <a:p>
            <a:r>
              <a:rPr lang="en-US" sz="2800" dirty="0" err="1"/>
              <a:t>perfSONAR</a:t>
            </a:r>
            <a:r>
              <a:rPr lang="en-US" sz="2800" dirty="0"/>
              <a:t> </a:t>
            </a:r>
            <a:r>
              <a:rPr lang="en-US" sz="2800" dirty="0" smtClean="0"/>
              <a:t>Basics</a:t>
            </a:r>
            <a:endParaRPr lang="en-US" sz="2800" dirty="0"/>
          </a:p>
          <a:p>
            <a:r>
              <a:rPr lang="en-US" sz="2800" dirty="0"/>
              <a:t>Deployment </a:t>
            </a:r>
            <a:r>
              <a:rPr lang="en-US" sz="2800" dirty="0" smtClean="0"/>
              <a:t>Strategies</a:t>
            </a:r>
            <a:endParaRPr lang="en-US" sz="2800" dirty="0"/>
          </a:p>
          <a:p>
            <a:r>
              <a:rPr lang="en-US" sz="2800" dirty="0"/>
              <a:t>Success </a:t>
            </a:r>
            <a:r>
              <a:rPr lang="en-US" sz="2800" dirty="0" smtClean="0"/>
              <a:t>Stories</a:t>
            </a:r>
            <a:endParaRPr lang="en-US" sz="2800" dirty="0"/>
          </a:p>
          <a:p>
            <a:r>
              <a:rPr lang="en-US" sz="2800" dirty="0"/>
              <a:t>Further </a:t>
            </a:r>
            <a:r>
              <a:rPr lang="en-US" sz="2800" dirty="0" smtClean="0"/>
              <a:t>Info</a:t>
            </a:r>
            <a:endParaRPr lang="en-US" sz="28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93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8229600" cy="43481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global Research &amp; Education network ecosystem is comprised of hundreds of international, national, regional and local-scale networks.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endParaRPr lang="en-US" sz="1700" dirty="0" smtClean="0"/>
          </a:p>
        </p:txBody>
      </p:sp>
      <p:pic>
        <p:nvPicPr>
          <p:cNvPr id="2" name="Picture 1" descr="ascore-2014-jan-ipv4v6-standalone-1200x7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74" y="2280692"/>
            <a:ext cx="7172956" cy="381574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62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210"/>
            <a:ext cx="8229600" cy="754355"/>
          </a:xfrm>
        </p:spPr>
        <p:txBody>
          <a:bodyPr>
            <a:normAutofit/>
          </a:bodyPr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096786"/>
            <a:ext cx="8460538" cy="153455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While these networks all interconnect, each network is owned and operated by separate organizations (called “domains”) with different policies, customers, funding models, hardware, bandwidth and configurations.</a:t>
            </a:r>
          </a:p>
          <a:p>
            <a:endParaRPr lang="en-US" sz="1700" dirty="0" smtClean="0"/>
          </a:p>
        </p:txBody>
      </p:sp>
      <p:pic>
        <p:nvPicPr>
          <p:cNvPr id="8" name="Content Placeholder 6" descr="GLIF_5-11_World_4k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933" y="2631336"/>
            <a:ext cx="7721600" cy="3679971"/>
          </a:xfr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94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922"/>
            <a:ext cx="8229600" cy="923992"/>
          </a:xfrm>
        </p:spPr>
        <p:txBody>
          <a:bodyPr/>
          <a:lstStyle/>
          <a:p>
            <a:r>
              <a:rPr lang="en-US" dirty="0" smtClean="0"/>
              <a:t>The R&amp;E Community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872716"/>
            <a:ext cx="8229600" cy="5454537"/>
          </a:xfrm>
        </p:spPr>
        <p:txBody>
          <a:bodyPr>
            <a:noAutofit/>
          </a:bodyPr>
          <a:lstStyle/>
          <a:p>
            <a:r>
              <a:rPr lang="en-US" sz="1800" dirty="0"/>
              <a:t>The global Research &amp; Education network ecosystem is comprised of hundreds of international, national, regional and local-scale </a:t>
            </a:r>
            <a:r>
              <a:rPr lang="en-US" sz="1800" dirty="0" smtClean="0"/>
              <a:t>resources – each independently owned and operated.  </a:t>
            </a:r>
          </a:p>
          <a:p>
            <a:r>
              <a:rPr lang="en-US" sz="1800" dirty="0" smtClean="0"/>
              <a:t>This complex, heterogeneous set of networks </a:t>
            </a:r>
            <a:r>
              <a:rPr lang="en-US" sz="1800" b="1" i="1" u="sng" dirty="0" smtClean="0"/>
              <a:t>must</a:t>
            </a:r>
            <a:r>
              <a:rPr lang="en-US" sz="1800" dirty="0" smtClean="0"/>
              <a:t> operate seamlessly from “end to end” to support science and research collaborations that are distributed globally.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Data mobility is required; there is no liquid market for HPC resources (people use what they can get – DOE, XSEDE, NOAA, etc. etc.)</a:t>
            </a:r>
          </a:p>
          <a:p>
            <a:pPr lvl="1"/>
            <a:r>
              <a:rPr lang="en-US" sz="1800" dirty="0" smtClean="0"/>
              <a:t>To stay competitive, we must learn the use patterns, and support them</a:t>
            </a:r>
          </a:p>
          <a:p>
            <a:pPr lvl="1"/>
            <a:r>
              <a:rPr lang="en-US" sz="1800" dirty="0" smtClean="0"/>
              <a:t>This may mean making sure your network, and the networks of others, are functional</a:t>
            </a:r>
            <a:endParaRPr lang="en-US" sz="1400" dirty="0" smtClean="0"/>
          </a:p>
        </p:txBody>
      </p:sp>
      <p:pic>
        <p:nvPicPr>
          <p:cNvPr id="8" name="Picture 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73" y="1950376"/>
            <a:ext cx="5644127" cy="30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" y="2351454"/>
            <a:ext cx="2796540" cy="248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85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9821"/>
            <a:ext cx="8229600" cy="1143000"/>
          </a:xfrm>
        </p:spPr>
        <p:txBody>
          <a:bodyPr/>
          <a:lstStyle/>
          <a:p>
            <a:r>
              <a:rPr lang="en-US" dirty="0" smtClean="0"/>
              <a:t>Lets Talk Performance 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25703"/>
            <a:ext cx="4592615" cy="23932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"In any large system, there is always something broken.</a:t>
            </a:r>
            <a:r>
              <a:rPr lang="en-US" sz="2200" dirty="0" smtClean="0"/>
              <a:t>”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b="1" i="1" dirty="0"/>
              <a:t>Jon </a:t>
            </a:r>
            <a:r>
              <a:rPr lang="en-US" sz="2200" b="1" i="1" dirty="0" err="1" smtClean="0"/>
              <a:t>Postel</a:t>
            </a:r>
            <a:endParaRPr lang="en-US" sz="2200" b="1" i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Modern networks are occasionally designed to be </a:t>
            </a:r>
            <a:r>
              <a:rPr lang="en-US" i="1" dirty="0" smtClean="0"/>
              <a:t>one-size-fits-most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199" y="3356410"/>
            <a:ext cx="8593237" cy="3139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457200" rtl="0" eaLnBrk="1" latinLnBrk="0" hangingPunct="1">
              <a:spcBef>
                <a:spcPts val="88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8975" indent="-230188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9962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Lucida Grande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30188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880"/>
              </a:spcBef>
              <a:buClr>
                <a:schemeClr val="accent1"/>
              </a:buClr>
              <a:buSzTx/>
              <a:buFont typeface="Arial"/>
              <a:buChar char="•"/>
            </a:pPr>
            <a:r>
              <a:rPr lang="en-US" dirty="0"/>
              <a:t>e.g. if you have ever heard the phrase “converged network”, the design is to facilitate CIA (Confidentiality, Integrity, Availability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This is not bad for protecting the HVAC system from hackers.</a:t>
            </a:r>
          </a:p>
          <a:p>
            <a:r>
              <a:rPr lang="en-US" dirty="0" smtClean="0"/>
              <a:t>Causes of friction/packet loss:</a:t>
            </a:r>
          </a:p>
          <a:p>
            <a:pPr lvl="1"/>
            <a:r>
              <a:rPr lang="en-US" dirty="0" smtClean="0"/>
              <a:t>Small buffers on the network gear and hosts</a:t>
            </a:r>
          </a:p>
          <a:p>
            <a:pPr lvl="1"/>
            <a:r>
              <a:rPr lang="en-US" dirty="0" smtClean="0"/>
              <a:t>Incorrect application choice</a:t>
            </a:r>
          </a:p>
          <a:p>
            <a:pPr lvl="1"/>
            <a:r>
              <a:rPr lang="en-US" dirty="0" smtClean="0"/>
              <a:t>Packet disruption caused by overzealous security</a:t>
            </a:r>
          </a:p>
          <a:p>
            <a:pPr lvl="1"/>
            <a:r>
              <a:rPr lang="en-US" dirty="0" smtClean="0"/>
              <a:t>Congestion from herds of mice</a:t>
            </a:r>
          </a:p>
          <a:p>
            <a:r>
              <a:rPr lang="en-US" dirty="0" smtClean="0"/>
              <a:t>It all starts with knowing your users, and knowing your network</a:t>
            </a:r>
            <a:endParaRPr lang="en-US" dirty="0"/>
          </a:p>
        </p:txBody>
      </p:sp>
      <p:pic>
        <p:nvPicPr>
          <p:cNvPr id="2" name="Picture 1" descr="IMG_15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15" y="355945"/>
            <a:ext cx="4000621" cy="3000466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65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Where Are The Problems?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654425" y="2979738"/>
            <a:ext cx="1800225" cy="808037"/>
            <a:chOff x="1134" y="2661"/>
            <a:chExt cx="1134" cy="918"/>
          </a:xfrm>
        </p:grpSpPr>
        <p:sp>
          <p:nvSpPr>
            <p:cNvPr id="5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9" name="Object 2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" name="Bitmap Image" r:id="rId4" imgW="9142857" imgH="5238095" progId="">
                      <p:embed/>
                    </p:oleObj>
                  </mc:Choice>
                  <mc:Fallback>
                    <p:oleObj name="Bitmap Image" r:id="rId4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11" name="Object 3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" name="Bitmap Image" r:id="rId6" imgW="9142857" imgH="5238095" progId="">
                      <p:embed/>
                    </p:oleObj>
                  </mc:Choice>
                  <mc:Fallback>
                    <p:oleObj name="Bitmap Image" r:id="rId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4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" name="Bitmap Image" r:id="rId7" imgW="9142857" imgH="5238095" progId="">
                      <p:embed/>
                    </p:oleObj>
                  </mc:Choice>
                  <mc:Fallback>
                    <p:oleObj name="Bitmap Image" r:id="rId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5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" name="Bitmap Image" r:id="rId8" imgW="9142857" imgH="5238095" progId="">
                      <p:embed/>
                    </p:oleObj>
                  </mc:Choice>
                  <mc:Fallback>
                    <p:oleObj name="Bitmap Image" r:id="rId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012950" y="3776663"/>
            <a:ext cx="1800225" cy="806450"/>
            <a:chOff x="1134" y="2661"/>
            <a:chExt cx="1134" cy="918"/>
          </a:xfrm>
        </p:grpSpPr>
        <p:sp>
          <p:nvSpPr>
            <p:cNvPr id="17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0" name="Object 6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" name="Bitmap Image" r:id="rId9" imgW="9142857" imgH="5238095" progId="">
                      <p:embed/>
                    </p:oleObj>
                  </mc:Choice>
                  <mc:Fallback>
                    <p:oleObj name="Bitmap Image" r:id="rId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" name="Object 7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" name="Bitmap Image" r:id="rId10" imgW="9142857" imgH="5238095" progId="">
                      <p:embed/>
                    </p:oleObj>
                  </mc:Choice>
                  <mc:Fallback>
                    <p:oleObj name="Bitmap Image" r:id="rId1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8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1" name="Bitmap Image" r:id="rId11" imgW="9142857" imgH="5238095" progId="">
                      <p:embed/>
                    </p:oleObj>
                  </mc:Choice>
                  <mc:Fallback>
                    <p:oleObj name="Bitmap Image" r:id="rId11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9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2" name="Bitmap Image" r:id="rId12" imgW="9142857" imgH="5238095" progId="">
                      <p:embed/>
                    </p:oleObj>
                  </mc:Choice>
                  <mc:Fallback>
                    <p:oleObj name="Bitmap Image" r:id="rId12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7" name="Group 38"/>
          <p:cNvGrpSpPr>
            <a:grpSpLocks/>
          </p:cNvGrpSpPr>
          <p:nvPr/>
        </p:nvGrpSpPr>
        <p:grpSpPr bwMode="auto">
          <a:xfrm>
            <a:off x="390525" y="2979738"/>
            <a:ext cx="1800225" cy="808037"/>
            <a:chOff x="210" y="2451"/>
            <a:chExt cx="1134" cy="918"/>
          </a:xfrm>
        </p:grpSpPr>
        <p:sp>
          <p:nvSpPr>
            <p:cNvPr id="28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9" name="Group 40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30" name="Object 14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3" name="Bitmap Image" r:id="rId13" imgW="9142857" imgH="5238095" progId="">
                      <p:embed/>
                    </p:oleObj>
                  </mc:Choice>
                  <mc:Fallback>
                    <p:oleObj name="Bitmap Image" r:id="rId13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Line 42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32" name="Line 43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33" name="Line 44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34" name="Object 15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4" name="Bitmap Image" r:id="rId14" imgW="9142857" imgH="5238095" progId="">
                      <p:embed/>
                    </p:oleObj>
                  </mc:Choice>
                  <mc:Fallback>
                    <p:oleObj name="Bitmap Image" r:id="rId14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16"/>
              <p:cNvGraphicFramePr>
                <a:graphicFrameLocks noChangeAspect="1"/>
              </p:cNvGraphicFramePr>
              <p:nvPr/>
            </p:nvGraphicFramePr>
            <p:xfrm>
              <a:off x="816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5" name="Bitmap Image" r:id="rId15" imgW="9142857" imgH="5238095" progId="">
                      <p:embed/>
                    </p:oleObj>
                  </mc:Choice>
                  <mc:Fallback>
                    <p:oleObj name="Bitmap Image" r:id="rId15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Line 47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3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533400" y="2133600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Source</a:t>
            </a:r>
          </a:p>
          <a:p>
            <a:pPr algn="ctr" eaLnBrk="1" hangingPunct="1"/>
            <a:r>
              <a:rPr lang="en-US" sz="1400">
                <a:latin typeface="+mn-lt"/>
              </a:rPr>
              <a:t>Campus</a:t>
            </a:r>
          </a:p>
        </p:txBody>
      </p:sp>
      <p:sp>
        <p:nvSpPr>
          <p:cNvPr id="39" name="Text Box 62"/>
          <p:cNvSpPr txBox="1">
            <a:spLocks noChangeArrowheads="1"/>
          </p:cNvSpPr>
          <p:nvPr/>
        </p:nvSpPr>
        <p:spPr bwMode="auto">
          <a:xfrm>
            <a:off x="4190732" y="2133600"/>
            <a:ext cx="983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400">
              <a:latin typeface="+mn-lt"/>
            </a:endParaRPr>
          </a:p>
          <a:p>
            <a:pPr algn="ctr" eaLnBrk="1" hangingPunct="1"/>
            <a:r>
              <a:rPr lang="en-US" sz="1400">
                <a:latin typeface="+mn-lt"/>
              </a:rPr>
              <a:t>Backbone</a:t>
            </a: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1860550" y="3641725"/>
            <a:ext cx="4143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41" name="Line 67"/>
          <p:cNvSpPr>
            <a:spLocks noChangeShapeType="1"/>
          </p:cNvSpPr>
          <p:nvPr/>
        </p:nvSpPr>
        <p:spPr bwMode="auto">
          <a:xfrm flipH="1">
            <a:off x="3567113" y="3659188"/>
            <a:ext cx="334962" cy="165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42" name="Text Box 86"/>
          <p:cNvSpPr txBox="1">
            <a:spLocks noChangeArrowheads="1"/>
          </p:cNvSpPr>
          <p:nvPr/>
        </p:nvSpPr>
        <p:spPr bwMode="auto">
          <a:xfrm>
            <a:off x="1866849" y="3028950"/>
            <a:ext cx="138216" cy="23391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S</a:t>
            </a:r>
          </a:p>
        </p:txBody>
      </p:sp>
      <p:sp>
        <p:nvSpPr>
          <p:cNvPr id="43" name="Text Box 63"/>
          <p:cNvSpPr txBox="1">
            <a:spLocks noChangeArrowheads="1"/>
          </p:cNvSpPr>
          <p:nvPr/>
        </p:nvSpPr>
        <p:spPr bwMode="auto">
          <a:xfrm>
            <a:off x="2440960" y="4876800"/>
            <a:ext cx="693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NREN</a:t>
            </a:r>
          </a:p>
          <a:p>
            <a:pPr algn="ctr" eaLnBrk="1" hangingPunct="1"/>
            <a:endParaRPr lang="en-US" sz="1400">
              <a:latin typeface="+mn-lt"/>
            </a:endParaRPr>
          </a:p>
        </p:txBody>
      </p:sp>
      <p:sp>
        <p:nvSpPr>
          <p:cNvPr id="44" name="TextBox 72"/>
          <p:cNvSpPr txBox="1">
            <a:spLocks noChangeArrowheads="1"/>
          </p:cNvSpPr>
          <p:nvPr/>
        </p:nvSpPr>
        <p:spPr bwMode="auto">
          <a:xfrm>
            <a:off x="2022475" y="1524000"/>
            <a:ext cx="2228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Congested or faulty links between domains</a:t>
            </a:r>
          </a:p>
        </p:txBody>
      </p:sp>
      <p:cxnSp>
        <p:nvCxnSpPr>
          <p:cNvPr id="45" name="Straight Arrow Connector 44"/>
          <p:cNvCxnSpPr>
            <a:stCxn id="44" idx="2"/>
          </p:cNvCxnSpPr>
          <p:nvPr/>
        </p:nvCxnSpPr>
        <p:spPr>
          <a:xfrm>
            <a:off x="3136900" y="2047220"/>
            <a:ext cx="430213" cy="1508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72"/>
          <p:cNvSpPr txBox="1">
            <a:spLocks noChangeArrowheads="1"/>
          </p:cNvSpPr>
          <p:nvPr/>
        </p:nvSpPr>
        <p:spPr bwMode="auto">
          <a:xfrm>
            <a:off x="137160" y="5076825"/>
            <a:ext cx="199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+mn-lt"/>
              </a:rPr>
              <a:t>Congested intra- campus links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727075" y="4021138"/>
            <a:ext cx="207963" cy="1055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Box 84"/>
          <p:cNvSpPr txBox="1">
            <a:spLocks noChangeArrowheads="1"/>
          </p:cNvSpPr>
          <p:nvPr/>
        </p:nvSpPr>
        <p:spPr bwMode="auto">
          <a:xfrm>
            <a:off x="8550760" y="2951041"/>
            <a:ext cx="148122" cy="23391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+mn-lt"/>
              </a:rPr>
              <a:t>D</a:t>
            </a:r>
          </a:p>
        </p:txBody>
      </p:sp>
      <p:sp>
        <p:nvSpPr>
          <p:cNvPr id="50" name="Text Box 61"/>
          <p:cNvSpPr txBox="1">
            <a:spLocks noChangeArrowheads="1"/>
          </p:cNvSpPr>
          <p:nvPr/>
        </p:nvSpPr>
        <p:spPr bwMode="auto">
          <a:xfrm>
            <a:off x="7631113" y="2395210"/>
            <a:ext cx="1082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+mn-lt"/>
              </a:rPr>
              <a:t>Destination</a:t>
            </a:r>
          </a:p>
          <a:p>
            <a:pPr algn="ctr" eaLnBrk="1" hangingPunct="1"/>
            <a:r>
              <a:rPr lang="en-US" sz="1400" dirty="0">
                <a:latin typeface="+mn-lt"/>
              </a:rPr>
              <a:t>Campus</a:t>
            </a:r>
          </a:p>
        </p:txBody>
      </p:sp>
      <p:sp>
        <p:nvSpPr>
          <p:cNvPr id="51" name="TextBox 90"/>
          <p:cNvSpPr txBox="1">
            <a:spLocks noChangeArrowheads="1"/>
          </p:cNvSpPr>
          <p:nvPr/>
        </p:nvSpPr>
        <p:spPr bwMode="auto">
          <a:xfrm>
            <a:off x="5410200" y="163578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Latency dependant problems inside domains with small RTT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807200" y="2235200"/>
            <a:ext cx="866776" cy="949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27"/>
          <p:cNvGrpSpPr>
            <a:grpSpLocks/>
          </p:cNvGrpSpPr>
          <p:nvPr/>
        </p:nvGrpSpPr>
        <p:grpSpPr bwMode="auto">
          <a:xfrm>
            <a:off x="5256213" y="3776663"/>
            <a:ext cx="1800225" cy="806450"/>
            <a:chOff x="1134" y="2661"/>
            <a:chExt cx="1134" cy="918"/>
          </a:xfrm>
        </p:grpSpPr>
        <p:sp>
          <p:nvSpPr>
            <p:cNvPr id="54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55" name="Group 29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56" name="Line 30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57" name="Object 10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6" name="Bitmap Image" r:id="rId16" imgW="9142857" imgH="5238095" progId="">
                      <p:embed/>
                    </p:oleObj>
                  </mc:Choice>
                  <mc:Fallback>
                    <p:oleObj name="Bitmap Image" r:id="rId1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Line 32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59" name="Object 11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7" name="Bitmap Image" r:id="rId17" imgW="9142857" imgH="5238095" progId="">
                      <p:embed/>
                    </p:oleObj>
                  </mc:Choice>
                  <mc:Fallback>
                    <p:oleObj name="Bitmap Image" r:id="rId1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12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8" name="Bitmap Image" r:id="rId18" imgW="9142857" imgH="5238095" progId="">
                      <p:embed/>
                    </p:oleObj>
                  </mc:Choice>
                  <mc:Fallback>
                    <p:oleObj name="Bitmap Image" r:id="rId1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" name="Object 13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9" name="Bitmap Image" r:id="rId19" imgW="9142857" imgH="5238095" progId="">
                      <p:embed/>
                    </p:oleObj>
                  </mc:Choice>
                  <mc:Fallback>
                    <p:oleObj name="Bitmap Image" r:id="rId1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63" name="Line 37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5562811" y="4953000"/>
            <a:ext cx="893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Regional</a:t>
            </a:r>
          </a:p>
        </p:txBody>
      </p:sp>
      <p:sp>
        <p:nvSpPr>
          <p:cNvPr id="65" name="Line 66"/>
          <p:cNvSpPr>
            <a:spLocks noChangeShapeType="1"/>
          </p:cNvSpPr>
          <p:nvPr/>
        </p:nvSpPr>
        <p:spPr bwMode="auto">
          <a:xfrm>
            <a:off x="5130800" y="3641725"/>
            <a:ext cx="404813" cy="231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66" name="Line 68"/>
          <p:cNvSpPr>
            <a:spLocks noChangeShapeType="1"/>
          </p:cNvSpPr>
          <p:nvPr/>
        </p:nvSpPr>
        <p:spPr bwMode="auto">
          <a:xfrm flipH="1">
            <a:off x="6807200" y="3659188"/>
            <a:ext cx="320675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grpSp>
        <p:nvGrpSpPr>
          <p:cNvPr id="67" name="Group 38"/>
          <p:cNvGrpSpPr>
            <a:grpSpLocks/>
          </p:cNvGrpSpPr>
          <p:nvPr/>
        </p:nvGrpSpPr>
        <p:grpSpPr bwMode="auto">
          <a:xfrm>
            <a:off x="7129463" y="3184951"/>
            <a:ext cx="1800225" cy="808037"/>
            <a:chOff x="210" y="2451"/>
            <a:chExt cx="1134" cy="918"/>
          </a:xfrm>
        </p:grpSpPr>
        <p:sp>
          <p:nvSpPr>
            <p:cNvPr id="68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69" name="Group 40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70" name="Object 14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50" name="Bitmap Image" r:id="rId20" imgW="9142857" imgH="5238095" progId="">
                      <p:embed/>
                    </p:oleObj>
                  </mc:Choice>
                  <mc:Fallback>
                    <p:oleObj name="Bitmap Image" r:id="rId2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1" name="Line 42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72" name="Line 43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73" name="Line 44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74" name="Object 15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51" name="Bitmap Image" r:id="rId21" imgW="9142857" imgH="5238095" progId="">
                      <p:embed/>
                    </p:oleObj>
                  </mc:Choice>
                  <mc:Fallback>
                    <p:oleObj name="Bitmap Image" r:id="rId21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2465374"/>
                  </p:ext>
                </p:extLst>
              </p:nvPr>
            </p:nvGraphicFramePr>
            <p:xfrm>
              <a:off x="816" y="2970"/>
              <a:ext cx="262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52" name="Bitmap Image" r:id="rId22" imgW="9131300" imgH="5232400" progId="">
                      <p:embed/>
                    </p:oleObj>
                  </mc:Choice>
                  <mc:Fallback>
                    <p:oleObj name="Bitmap Image" r:id="rId22" imgW="9131300" imgH="52324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2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6" name="Line 47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7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8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38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75"/>
          <p:cNvSpPr/>
          <p:nvPr/>
        </p:nvSpPr>
        <p:spPr>
          <a:xfrm>
            <a:off x="304800" y="1066800"/>
            <a:ext cx="8991600" cy="4876800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75" name="Oval 74"/>
          <p:cNvSpPr/>
          <p:nvPr/>
        </p:nvSpPr>
        <p:spPr>
          <a:xfrm>
            <a:off x="4572000" y="1143000"/>
            <a:ext cx="4724400" cy="4800600"/>
          </a:xfrm>
          <a:prstGeom prst="ellipse">
            <a:avLst/>
          </a:prstGeom>
          <a:solidFill>
            <a:srgbClr val="CCFFCC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grpSp>
        <p:nvGrpSpPr>
          <p:cNvPr id="22531" name="Group 16"/>
          <p:cNvGrpSpPr>
            <a:grpSpLocks/>
          </p:cNvGrpSpPr>
          <p:nvPr/>
        </p:nvGrpSpPr>
        <p:grpSpPr bwMode="auto">
          <a:xfrm>
            <a:off x="2012950" y="3776663"/>
            <a:ext cx="1800225" cy="806450"/>
            <a:chOff x="1134" y="2661"/>
            <a:chExt cx="1134" cy="918"/>
          </a:xfrm>
        </p:grpSpPr>
        <p:sp>
          <p:nvSpPr>
            <p:cNvPr id="16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99" name="Group 18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22600" name="Line 19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601" name="Object 6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8" name="Bitmap Image" r:id="rId3" imgW="9142857" imgH="5238095" progId="">
                      <p:embed/>
                    </p:oleObj>
                  </mc:Choice>
                  <mc:Fallback>
                    <p:oleObj name="Bitmap Image" r:id="rId3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602" name="Line 21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603" name="Object 7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9" name="Bitmap Image" r:id="rId5" imgW="9142857" imgH="5238095" progId="">
                      <p:embed/>
                    </p:oleObj>
                  </mc:Choice>
                  <mc:Fallback>
                    <p:oleObj name="Bitmap Image" r:id="rId5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04" name="Object 8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0" name="Bitmap Image" r:id="rId6" imgW="9142857" imgH="5238095" progId="">
                      <p:embed/>
                    </p:oleObj>
                  </mc:Choice>
                  <mc:Fallback>
                    <p:oleObj name="Bitmap Image" r:id="rId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05" name="Object 9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1" name="Bitmap Image" r:id="rId7" imgW="9142857" imgH="5238095" progId="">
                      <p:embed/>
                    </p:oleObj>
                  </mc:Choice>
                  <mc:Fallback>
                    <p:oleObj name="Bitmap Image" r:id="rId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606" name="Line 25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607" name="Line 26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2532" name="Group 27"/>
          <p:cNvGrpSpPr>
            <a:grpSpLocks/>
          </p:cNvGrpSpPr>
          <p:nvPr/>
        </p:nvGrpSpPr>
        <p:grpSpPr bwMode="auto">
          <a:xfrm>
            <a:off x="5256213" y="3776663"/>
            <a:ext cx="1800225" cy="806450"/>
            <a:chOff x="1134" y="2661"/>
            <a:chExt cx="1134" cy="918"/>
          </a:xfrm>
        </p:grpSpPr>
        <p:sp>
          <p:nvSpPr>
            <p:cNvPr id="27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89" name="Group 29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22590" name="Line 30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91" name="Object 10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2" name="Bitmap Image" r:id="rId8" imgW="9142857" imgH="5238095" progId="">
                      <p:embed/>
                    </p:oleObj>
                  </mc:Choice>
                  <mc:Fallback>
                    <p:oleObj name="Bitmap Image" r:id="rId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92" name="Line 32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93" name="Object 11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3" name="Bitmap Image" r:id="rId9" imgW="9142857" imgH="5238095" progId="">
                      <p:embed/>
                    </p:oleObj>
                  </mc:Choice>
                  <mc:Fallback>
                    <p:oleObj name="Bitmap Image" r:id="rId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94" name="Object 12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4" name="Bitmap Image" r:id="rId10" imgW="9142857" imgH="5238095" progId="">
                      <p:embed/>
                    </p:oleObj>
                  </mc:Choice>
                  <mc:Fallback>
                    <p:oleObj name="Bitmap Image" r:id="rId1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95" name="Object 13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5" name="Bitmap Image" r:id="rId11" imgW="9142857" imgH="5238095" progId="">
                      <p:embed/>
                    </p:oleObj>
                  </mc:Choice>
                  <mc:Fallback>
                    <p:oleObj name="Bitmap Image" r:id="rId11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96" name="Line 36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97" name="Line 37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2533" name="Group 38"/>
          <p:cNvGrpSpPr>
            <a:grpSpLocks/>
          </p:cNvGrpSpPr>
          <p:nvPr/>
        </p:nvGrpSpPr>
        <p:grpSpPr bwMode="auto">
          <a:xfrm>
            <a:off x="390525" y="2979738"/>
            <a:ext cx="1800225" cy="808037"/>
            <a:chOff x="210" y="2451"/>
            <a:chExt cx="1134" cy="918"/>
          </a:xfrm>
        </p:grpSpPr>
        <p:sp>
          <p:nvSpPr>
            <p:cNvPr id="38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79" name="Group 40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22580" name="Object 14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6" name="Bitmap Image" r:id="rId12" imgW="9142857" imgH="5238095" progId="">
                      <p:embed/>
                    </p:oleObj>
                  </mc:Choice>
                  <mc:Fallback>
                    <p:oleObj name="Bitmap Image" r:id="rId12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81" name="Line 42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82" name="Line 43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83" name="Line 44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84" name="Object 15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7" name="Bitmap Image" r:id="rId13" imgW="9142857" imgH="5238095" progId="">
                      <p:embed/>
                    </p:oleObj>
                  </mc:Choice>
                  <mc:Fallback>
                    <p:oleObj name="Bitmap Image" r:id="rId13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85" name="Object 16"/>
              <p:cNvGraphicFramePr>
                <a:graphicFrameLocks noChangeAspect="1"/>
              </p:cNvGraphicFramePr>
              <p:nvPr/>
            </p:nvGraphicFramePr>
            <p:xfrm>
              <a:off x="816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8" name="Bitmap Image" r:id="rId14" imgW="9142857" imgH="5238095" progId="">
                      <p:embed/>
                    </p:oleObj>
                  </mc:Choice>
                  <mc:Fallback>
                    <p:oleObj name="Bitmap Image" r:id="rId14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86" name="Line 47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8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2534" name="Group 49"/>
          <p:cNvGrpSpPr>
            <a:grpSpLocks/>
          </p:cNvGrpSpPr>
          <p:nvPr/>
        </p:nvGrpSpPr>
        <p:grpSpPr bwMode="auto">
          <a:xfrm>
            <a:off x="6877050" y="2979738"/>
            <a:ext cx="1800225" cy="808037"/>
            <a:chOff x="210" y="2451"/>
            <a:chExt cx="1134" cy="918"/>
          </a:xfrm>
        </p:grpSpPr>
        <p:sp>
          <p:nvSpPr>
            <p:cNvPr id="49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69" name="Group 51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22570" name="Object 17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9" name="Bitmap Image" r:id="rId15" imgW="9142857" imgH="5238095" progId="">
                      <p:embed/>
                    </p:oleObj>
                  </mc:Choice>
                  <mc:Fallback>
                    <p:oleObj name="Bitmap Image" r:id="rId15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71" name="Line 53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72" name="Line 54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73" name="Line 55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74" name="Object 18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0" name="Bitmap Image" r:id="rId16" imgW="9142857" imgH="5238095" progId="">
                      <p:embed/>
                    </p:oleObj>
                  </mc:Choice>
                  <mc:Fallback>
                    <p:oleObj name="Bitmap Image" r:id="rId1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75" name="Object 19"/>
              <p:cNvGraphicFramePr>
                <a:graphicFrameLocks noChangeAspect="1"/>
              </p:cNvGraphicFramePr>
              <p:nvPr/>
            </p:nvGraphicFramePr>
            <p:xfrm>
              <a:off x="816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1" name="Bitmap Image" r:id="rId17" imgW="9142857" imgH="5238095" progId="">
                      <p:embed/>
                    </p:oleObj>
                  </mc:Choice>
                  <mc:Fallback>
                    <p:oleObj name="Bitmap Image" r:id="rId1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alphaModFix amt="35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3" cy="206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34901"/>
                            </a:srgbClr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76" name="Line 58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7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22535" name="Text Box 61"/>
          <p:cNvSpPr txBox="1">
            <a:spLocks noChangeArrowheads="1"/>
          </p:cNvSpPr>
          <p:nvPr/>
        </p:nvSpPr>
        <p:spPr bwMode="auto">
          <a:xfrm>
            <a:off x="685800" y="2447925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Source</a:t>
            </a:r>
          </a:p>
          <a:p>
            <a:pPr algn="ctr" eaLnBrk="1" hangingPunct="1"/>
            <a:r>
              <a:rPr lang="en-US" sz="1400" b="1">
                <a:latin typeface="+mn-lt"/>
              </a:rPr>
              <a:t>Campus</a:t>
            </a:r>
          </a:p>
        </p:txBody>
      </p:sp>
      <p:sp>
        <p:nvSpPr>
          <p:cNvPr id="22536" name="Text Box 62"/>
          <p:cNvSpPr txBox="1">
            <a:spLocks noChangeArrowheads="1"/>
          </p:cNvSpPr>
          <p:nvPr/>
        </p:nvSpPr>
        <p:spPr bwMode="auto">
          <a:xfrm>
            <a:off x="4160838" y="2371725"/>
            <a:ext cx="1042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R&amp;E</a:t>
            </a:r>
          </a:p>
          <a:p>
            <a:pPr algn="ctr" eaLnBrk="1" hangingPunct="1"/>
            <a:r>
              <a:rPr lang="en-US" sz="1400" b="1">
                <a:latin typeface="+mn-lt"/>
              </a:rPr>
              <a:t>Backbone</a:t>
            </a:r>
          </a:p>
        </p:txBody>
      </p:sp>
      <p:sp>
        <p:nvSpPr>
          <p:cNvPr id="22537" name="Text Box 63"/>
          <p:cNvSpPr txBox="1">
            <a:spLocks noChangeArrowheads="1"/>
          </p:cNvSpPr>
          <p:nvPr/>
        </p:nvSpPr>
        <p:spPr bwMode="auto">
          <a:xfrm>
            <a:off x="5538788" y="4953000"/>
            <a:ext cx="941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Regional</a:t>
            </a:r>
          </a:p>
        </p:txBody>
      </p:sp>
      <p:sp>
        <p:nvSpPr>
          <p:cNvPr id="22538" name="Line 65"/>
          <p:cNvSpPr>
            <a:spLocks noChangeShapeType="1"/>
          </p:cNvSpPr>
          <p:nvPr/>
        </p:nvSpPr>
        <p:spPr bwMode="auto">
          <a:xfrm>
            <a:off x="1860550" y="3641725"/>
            <a:ext cx="4143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39" name="Line 66"/>
          <p:cNvSpPr>
            <a:spLocks noChangeShapeType="1"/>
          </p:cNvSpPr>
          <p:nvPr/>
        </p:nvSpPr>
        <p:spPr bwMode="auto">
          <a:xfrm>
            <a:off x="5130800" y="3641725"/>
            <a:ext cx="404813" cy="231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40" name="Line 67"/>
          <p:cNvSpPr>
            <a:spLocks noChangeShapeType="1"/>
          </p:cNvSpPr>
          <p:nvPr/>
        </p:nvSpPr>
        <p:spPr bwMode="auto">
          <a:xfrm flipH="1">
            <a:off x="3567113" y="3659188"/>
            <a:ext cx="334962" cy="1651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41" name="Line 68"/>
          <p:cNvSpPr>
            <a:spLocks noChangeShapeType="1"/>
          </p:cNvSpPr>
          <p:nvPr/>
        </p:nvSpPr>
        <p:spPr bwMode="auto">
          <a:xfrm flipH="1">
            <a:off x="6807200" y="3659188"/>
            <a:ext cx="320675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42" name="Text Box 84"/>
          <p:cNvSpPr txBox="1">
            <a:spLocks noChangeArrowheads="1"/>
          </p:cNvSpPr>
          <p:nvPr/>
        </p:nvSpPr>
        <p:spPr bwMode="auto">
          <a:xfrm>
            <a:off x="8401050" y="3024188"/>
            <a:ext cx="147638" cy="23177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D</a:t>
            </a:r>
          </a:p>
        </p:txBody>
      </p:sp>
      <p:sp>
        <p:nvSpPr>
          <p:cNvPr id="22543" name="Text Box 86"/>
          <p:cNvSpPr txBox="1">
            <a:spLocks noChangeArrowheads="1"/>
          </p:cNvSpPr>
          <p:nvPr/>
        </p:nvSpPr>
        <p:spPr bwMode="auto">
          <a:xfrm>
            <a:off x="1866900" y="3028950"/>
            <a:ext cx="138113" cy="233363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S</a:t>
            </a:r>
          </a:p>
        </p:txBody>
      </p:sp>
      <p:sp>
        <p:nvSpPr>
          <p:cNvPr id="22544" name="Text Box 61"/>
          <p:cNvSpPr txBox="1">
            <a:spLocks noChangeArrowheads="1"/>
          </p:cNvSpPr>
          <p:nvPr/>
        </p:nvSpPr>
        <p:spPr bwMode="auto">
          <a:xfrm>
            <a:off x="7626350" y="2354263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Destination</a:t>
            </a:r>
          </a:p>
          <a:p>
            <a:pPr algn="ctr" eaLnBrk="1" hangingPunct="1"/>
            <a:r>
              <a:rPr lang="en-US" sz="1400" b="1">
                <a:latin typeface="+mn-lt"/>
              </a:rPr>
              <a:t>Campus</a:t>
            </a:r>
          </a:p>
        </p:txBody>
      </p:sp>
      <p:sp>
        <p:nvSpPr>
          <p:cNvPr id="22545" name="Text Box 63"/>
          <p:cNvSpPr txBox="1">
            <a:spLocks noChangeArrowheads="1"/>
          </p:cNvSpPr>
          <p:nvPr/>
        </p:nvSpPr>
        <p:spPr bwMode="auto">
          <a:xfrm>
            <a:off x="2316163" y="4876800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Regional</a:t>
            </a:r>
          </a:p>
        </p:txBody>
      </p:sp>
      <p:sp>
        <p:nvSpPr>
          <p:cNvPr id="22546" name="TextBox 90"/>
          <p:cNvSpPr txBox="1">
            <a:spLocks noChangeArrowheads="1"/>
          </p:cNvSpPr>
          <p:nvPr/>
        </p:nvSpPr>
        <p:spPr bwMode="auto">
          <a:xfrm>
            <a:off x="5441950" y="16002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00"/>
                </a:solidFill>
                <a:latin typeface="+mn-lt"/>
              </a:rPr>
              <a:t>Performance is good when RTT is &lt;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~10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ms</a:t>
            </a:r>
            <a:endParaRPr lang="en-US" sz="14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2547" name="Group 5"/>
          <p:cNvGrpSpPr>
            <a:grpSpLocks/>
          </p:cNvGrpSpPr>
          <p:nvPr/>
        </p:nvGrpSpPr>
        <p:grpSpPr bwMode="auto">
          <a:xfrm>
            <a:off x="3654425" y="2979738"/>
            <a:ext cx="1800225" cy="808037"/>
            <a:chOff x="1134" y="2661"/>
            <a:chExt cx="1134" cy="918"/>
          </a:xfrm>
        </p:grpSpPr>
        <p:sp>
          <p:nvSpPr>
            <p:cNvPr id="5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59" name="Group 7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22560" name="Line 8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61" name="Object 2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2" name="Bitmap Image" r:id="rId18" imgW="9142857" imgH="5238095" progId="">
                      <p:embed/>
                    </p:oleObj>
                  </mc:Choice>
                  <mc:Fallback>
                    <p:oleObj name="Bitmap Image" r:id="rId1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62" name="Line 10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63" name="Object 3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3" name="Bitmap Image" r:id="rId19" imgW="9142857" imgH="5238095" progId="">
                      <p:embed/>
                    </p:oleObj>
                  </mc:Choice>
                  <mc:Fallback>
                    <p:oleObj name="Bitmap Image" r:id="rId1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64" name="Object 4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4" name="Bitmap Image" r:id="rId20" imgW="9142857" imgH="5238095" progId="">
                      <p:embed/>
                    </p:oleObj>
                  </mc:Choice>
                  <mc:Fallback>
                    <p:oleObj name="Bitmap Image" r:id="rId2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65" name="Object 5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5" name="Bitmap Image" r:id="rId21" imgW="9131300" imgH="5232400" progId="">
                      <p:embed/>
                    </p:oleObj>
                  </mc:Choice>
                  <mc:Fallback>
                    <p:oleObj name="Bitmap Image" r:id="rId21" imgW="9131300" imgH="52324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66" name="Line 14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67" name="Line 15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22548" name="TextBox 76"/>
          <p:cNvSpPr txBox="1">
            <a:spLocks noChangeArrowheads="1"/>
          </p:cNvSpPr>
          <p:nvPr/>
        </p:nvSpPr>
        <p:spPr bwMode="auto">
          <a:xfrm>
            <a:off x="2209800" y="16002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00"/>
                </a:solidFill>
                <a:latin typeface="+mn-lt"/>
              </a:rPr>
              <a:t>Performance is poor when RTT exceeds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~10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ms</a:t>
            </a:r>
            <a:endParaRPr lang="en-US" sz="1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7929" name="TextBox 77"/>
          <p:cNvSpPr txBox="1">
            <a:spLocks noChangeArrowheads="1"/>
          </p:cNvSpPr>
          <p:nvPr/>
        </p:nvSpPr>
        <p:spPr bwMode="auto">
          <a:xfrm>
            <a:off x="7315200" y="4611688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889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Switch with small buffers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rot="16200000" flipV="1">
            <a:off x="7772400" y="4114800"/>
            <a:ext cx="914400" cy="152400"/>
          </a:xfrm>
          <a:prstGeom prst="straightConnector1">
            <a:avLst/>
          </a:prstGeom>
          <a:ln w="984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5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238859"/>
              </p:ext>
            </p:extLst>
          </p:nvPr>
        </p:nvGraphicFramePr>
        <p:xfrm>
          <a:off x="4619625" y="3433763"/>
          <a:ext cx="417513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" name="Bitmap Image" r:id="rId23" imgW="9131300" imgH="5232400" progId="">
                  <p:embed/>
                </p:oleObj>
              </mc:Choice>
              <mc:Fallback>
                <p:oleObj name="Bitmap Image" r:id="rId23" imgW="9131300" imgH="523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3433763"/>
                        <a:ext cx="417513" cy="18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Local Testing Will Not Find Everything</a:t>
            </a:r>
            <a:endParaRPr lang="en-US" dirty="0"/>
          </a:p>
        </p:txBody>
      </p:sp>
      <p:sp>
        <p:nvSpPr>
          <p:cNvPr id="7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33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TCP – Ubiquitous and Fragile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60686"/>
          </a:xfrm>
        </p:spPr>
        <p:txBody>
          <a:bodyPr>
            <a:noAutofit/>
          </a:bodyPr>
          <a:lstStyle/>
          <a:p>
            <a:r>
              <a:rPr lang="en-US" sz="2600" dirty="0" smtClean="0"/>
              <a:t>Networks provide connectivity between hosts – how do hosts see the network?</a:t>
            </a:r>
          </a:p>
          <a:p>
            <a:pPr lvl="1"/>
            <a:r>
              <a:rPr lang="en-US" sz="2400" dirty="0" smtClean="0"/>
              <a:t>From an application’s perspective, the interface to “the other end” is a socket</a:t>
            </a:r>
          </a:p>
          <a:p>
            <a:pPr lvl="1"/>
            <a:r>
              <a:rPr lang="en-US" sz="2400" dirty="0" smtClean="0"/>
              <a:t>Communication is between applications – mostly over TCP</a:t>
            </a:r>
          </a:p>
          <a:p>
            <a:r>
              <a:rPr lang="en-US" sz="2600" dirty="0" smtClean="0"/>
              <a:t>TCP – the fragile workhorse</a:t>
            </a:r>
          </a:p>
          <a:p>
            <a:pPr lvl="1"/>
            <a:r>
              <a:rPr lang="en-US" sz="2400" dirty="0" smtClean="0"/>
              <a:t>TCP is (for very good reasons) timid – packet loss is interpreted as congestion</a:t>
            </a:r>
          </a:p>
          <a:p>
            <a:pPr lvl="1"/>
            <a:r>
              <a:rPr lang="en-US" sz="2400" b="1" i="1" dirty="0" smtClean="0"/>
              <a:t>Packet loss </a:t>
            </a:r>
            <a:r>
              <a:rPr lang="en-US" sz="2400" dirty="0" smtClean="0"/>
              <a:t>in conjunction with </a:t>
            </a:r>
            <a:r>
              <a:rPr lang="en-US" sz="2400" b="1" i="1" dirty="0" smtClean="0"/>
              <a:t>latency</a:t>
            </a:r>
            <a:r>
              <a:rPr lang="en-US" sz="2400" dirty="0" smtClean="0"/>
              <a:t> is a performance killer</a:t>
            </a:r>
          </a:p>
          <a:p>
            <a:pPr lvl="2"/>
            <a:r>
              <a:rPr lang="en-US" sz="2400" dirty="0" smtClean="0"/>
              <a:t>We </a:t>
            </a:r>
            <a:r>
              <a:rPr lang="en-US" sz="2400" dirty="0" smtClean="0"/>
              <a:t>can address the first, science hasn’t fixed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(yet)</a:t>
            </a:r>
          </a:p>
          <a:p>
            <a:pPr lvl="1"/>
            <a:r>
              <a:rPr lang="en-US" sz="2400" dirty="0"/>
              <a:t>Like it or not, TCP is used for the vast majority of data transfer </a:t>
            </a:r>
            <a:r>
              <a:rPr lang="en-US" sz="2400" dirty="0" smtClean="0"/>
              <a:t>applications (more than 95% of ESnet traffic is TCP)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17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14763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Narrow" charset="0"/>
              </a:rPr>
              <a:t>A small amount of packet loss makes a huge difference in TCP performance</a:t>
            </a:r>
            <a:endParaRPr lang="en-US" sz="3600" dirty="0">
              <a:latin typeface="Arial Narrow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4779" r="999" b="272"/>
          <a:stretch>
            <a:fillRect/>
          </a:stretch>
        </p:blipFill>
        <p:spPr bwMode="auto">
          <a:xfrm>
            <a:off x="284163" y="1362075"/>
            <a:ext cx="876776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2171700" y="3455988"/>
            <a:ext cx="838200" cy="466725"/>
          </a:xfrm>
          <a:prstGeom prst="wedgeRoundRectCallout">
            <a:avLst>
              <a:gd name="adj1" fmla="val -143822"/>
              <a:gd name="adj2" fmla="val -40114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 defTabSz="914400" eaLnBrk="0" hangingPunct="0"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Metro Area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430463" y="2506663"/>
            <a:ext cx="836612" cy="633412"/>
          </a:xfrm>
          <a:prstGeom prst="wedgeRoundRectCallout">
            <a:avLst>
              <a:gd name="adj1" fmla="val -227975"/>
              <a:gd name="adj2" fmla="val -85359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 defTabSz="914400" eaLnBrk="0" hangingPunct="0"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Local</a:t>
            </a:r>
          </a:p>
          <a:p>
            <a:pPr algn="ctr" defTabSz="914400" eaLnBrk="0" hangingPunct="0"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(LAN)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392488" y="3467100"/>
            <a:ext cx="836612" cy="465138"/>
          </a:xfrm>
          <a:prstGeom prst="wedgeRoundRectCallout">
            <a:avLst>
              <a:gd name="adj1" fmla="val -204254"/>
              <a:gd name="adj2" fmla="val 221554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 defTabSz="914400" eaLnBrk="0" hangingPunct="0"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Regional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043488" y="3790950"/>
            <a:ext cx="928687" cy="465138"/>
          </a:xfrm>
          <a:prstGeom prst="wedgeRoundRectCallout">
            <a:avLst>
              <a:gd name="adj1" fmla="val 162253"/>
              <a:gd name="adj2" fmla="val 205386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 defTabSz="914400" eaLnBrk="0" hangingPunct="0"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Continental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818313" y="3117850"/>
            <a:ext cx="1281112" cy="465138"/>
          </a:xfrm>
          <a:prstGeom prst="wedgeRoundRectCallout">
            <a:avLst>
              <a:gd name="adj1" fmla="val 105870"/>
              <a:gd name="adj2" fmla="val 348839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 defTabSz="914400" eaLnBrk="0" hangingPunct="0"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International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5872163"/>
            <a:ext cx="835025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183188" y="6196013"/>
            <a:ext cx="1281112" cy="0"/>
          </a:xfrm>
          <a:prstGeom prst="line">
            <a:avLst/>
          </a:prstGeom>
          <a:ln w="76200">
            <a:solidFill>
              <a:srgbClr val="9FC24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57488" y="6189663"/>
            <a:ext cx="12811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7" name="TextBox 23"/>
          <p:cNvSpPr txBox="1">
            <a:spLocks noChangeArrowheads="1"/>
          </p:cNvSpPr>
          <p:nvPr/>
        </p:nvSpPr>
        <p:spPr bwMode="auto">
          <a:xfrm>
            <a:off x="361950" y="5881688"/>
            <a:ext cx="1778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Measured (TCP Reno)</a:t>
            </a:r>
          </a:p>
        </p:txBody>
      </p:sp>
      <p:sp>
        <p:nvSpPr>
          <p:cNvPr id="23568" name="TextBox 24"/>
          <p:cNvSpPr txBox="1">
            <a:spLocks noChangeArrowheads="1"/>
          </p:cNvSpPr>
          <p:nvPr/>
        </p:nvSpPr>
        <p:spPr bwMode="auto">
          <a:xfrm>
            <a:off x="2660650" y="5880100"/>
            <a:ext cx="1563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Measured (HTCP)</a:t>
            </a:r>
          </a:p>
        </p:txBody>
      </p:sp>
      <p:sp>
        <p:nvSpPr>
          <p:cNvPr id="23569" name="TextBox 25"/>
          <p:cNvSpPr txBox="1">
            <a:spLocks noChangeArrowheads="1"/>
          </p:cNvSpPr>
          <p:nvPr/>
        </p:nvSpPr>
        <p:spPr bwMode="auto">
          <a:xfrm>
            <a:off x="5081588" y="5880100"/>
            <a:ext cx="198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/>
              <a:t>Theoretical (TCP Reno)</a:t>
            </a:r>
          </a:p>
        </p:txBody>
      </p:sp>
      <p:sp>
        <p:nvSpPr>
          <p:cNvPr id="23570" name="TextBox 26"/>
          <p:cNvSpPr txBox="1">
            <a:spLocks noChangeArrowheads="1"/>
          </p:cNvSpPr>
          <p:nvPr/>
        </p:nvSpPr>
        <p:spPr bwMode="auto">
          <a:xfrm>
            <a:off x="7426325" y="5878513"/>
            <a:ext cx="17319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Measured (no loss)</a:t>
            </a:r>
          </a:p>
        </p:txBody>
      </p:sp>
      <p:sp>
        <p:nvSpPr>
          <p:cNvPr id="23571" name="TextBox 13"/>
          <p:cNvSpPr txBox="1">
            <a:spLocks noChangeArrowheads="1"/>
          </p:cNvSpPr>
          <p:nvPr/>
        </p:nvSpPr>
        <p:spPr bwMode="auto">
          <a:xfrm>
            <a:off x="3448050" y="2514600"/>
            <a:ext cx="3387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accent5"/>
                </a:solidFill>
              </a:rPr>
              <a:t>With loss, high performance  beyond metro distances is essentially impossible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5" name="Picture 24" descr="31f44001cd29ce7ecc28347a8baf06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8" y="6295706"/>
            <a:ext cx="1633539" cy="3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5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ESnet</a:t>
            </a:r>
            <a:r>
              <a:rPr lang="en-US" sz="2800" dirty="0" smtClean="0"/>
              <a:t>?</a:t>
            </a:r>
            <a:endParaRPr lang="en-US" sz="2800" dirty="0"/>
          </a:p>
          <a:p>
            <a:r>
              <a:rPr lang="en-US" sz="2800" dirty="0" smtClean="0"/>
              <a:t>Introduction &amp; Motivation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Problem Classification</a:t>
            </a:r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dirty="0" err="1"/>
              <a:t>perfSONAR</a:t>
            </a:r>
            <a:r>
              <a:rPr lang="en-US" sz="2800" dirty="0"/>
              <a:t> </a:t>
            </a:r>
            <a:r>
              <a:rPr lang="en-US" sz="2800" dirty="0" smtClean="0"/>
              <a:t>Basics</a:t>
            </a:r>
            <a:endParaRPr lang="en-US" sz="2800" dirty="0"/>
          </a:p>
          <a:p>
            <a:r>
              <a:rPr lang="en-US" sz="2800" dirty="0"/>
              <a:t>Deployment </a:t>
            </a:r>
            <a:r>
              <a:rPr lang="en-US" sz="2800" dirty="0" smtClean="0"/>
              <a:t>Strategies</a:t>
            </a:r>
            <a:endParaRPr lang="en-US" sz="2800" dirty="0"/>
          </a:p>
          <a:p>
            <a:r>
              <a:rPr lang="en-US" sz="2800" dirty="0"/>
              <a:t>Success </a:t>
            </a:r>
            <a:r>
              <a:rPr lang="en-US" sz="2800" dirty="0" smtClean="0"/>
              <a:t>Stories</a:t>
            </a:r>
            <a:endParaRPr lang="en-US" sz="2800" dirty="0"/>
          </a:p>
          <a:p>
            <a:r>
              <a:rPr lang="en-US" sz="2800" dirty="0"/>
              <a:t>Further </a:t>
            </a:r>
            <a:r>
              <a:rPr lang="en-US" sz="2800" dirty="0" smtClean="0"/>
              <a:t>Info</a:t>
            </a:r>
            <a:endParaRPr lang="en-US" sz="280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3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What is ESnet?</a:t>
            </a:r>
          </a:p>
          <a:p>
            <a:r>
              <a:rPr lang="en-US" sz="2800" dirty="0" smtClean="0">
                <a:solidFill>
                  <a:srgbClr val="333335"/>
                </a:solidFill>
              </a:rPr>
              <a:t>Introduction </a:t>
            </a:r>
            <a:r>
              <a:rPr lang="en-US" sz="2800" dirty="0">
                <a:solidFill>
                  <a:srgbClr val="333335"/>
                </a:solidFill>
              </a:rPr>
              <a:t>&amp; </a:t>
            </a:r>
            <a:r>
              <a:rPr lang="en-US" sz="2800" dirty="0" smtClean="0">
                <a:solidFill>
                  <a:srgbClr val="333335"/>
                </a:solidFill>
              </a:rPr>
              <a:t>Motivation</a:t>
            </a:r>
            <a:endParaRPr lang="en-US" sz="2800" dirty="0">
              <a:solidFill>
                <a:srgbClr val="333335"/>
              </a:solidFill>
            </a:endParaRPr>
          </a:p>
          <a:p>
            <a:r>
              <a:rPr lang="en-US" sz="2800" dirty="0"/>
              <a:t>Problem </a:t>
            </a:r>
            <a:r>
              <a:rPr lang="en-US" sz="2800" dirty="0" smtClean="0"/>
              <a:t>Classification</a:t>
            </a:r>
            <a:endParaRPr lang="en-US" sz="2800" dirty="0"/>
          </a:p>
          <a:p>
            <a:r>
              <a:rPr lang="en-US" sz="2800" dirty="0" err="1"/>
              <a:t>perfSONAR</a:t>
            </a:r>
            <a:r>
              <a:rPr lang="en-US" sz="2800" dirty="0"/>
              <a:t> </a:t>
            </a:r>
            <a:r>
              <a:rPr lang="en-US" sz="2800" dirty="0" smtClean="0"/>
              <a:t>Basics</a:t>
            </a:r>
            <a:endParaRPr lang="en-US" sz="2800" dirty="0"/>
          </a:p>
          <a:p>
            <a:r>
              <a:rPr lang="en-US" sz="2800" dirty="0"/>
              <a:t>Deployment </a:t>
            </a:r>
            <a:r>
              <a:rPr lang="en-US" sz="2800" dirty="0" smtClean="0"/>
              <a:t>Strategies</a:t>
            </a:r>
            <a:endParaRPr lang="en-US" sz="2800" dirty="0"/>
          </a:p>
          <a:p>
            <a:r>
              <a:rPr lang="en-US" sz="2800" dirty="0"/>
              <a:t>Success </a:t>
            </a:r>
            <a:r>
              <a:rPr lang="en-US" sz="2800" dirty="0" smtClean="0"/>
              <a:t>Stories</a:t>
            </a:r>
            <a:endParaRPr lang="en-US" sz="2800" dirty="0"/>
          </a:p>
          <a:p>
            <a:r>
              <a:rPr lang="en-US" sz="2800" dirty="0"/>
              <a:t>Further </a:t>
            </a:r>
            <a:r>
              <a:rPr lang="en-US" sz="2800" dirty="0" smtClean="0"/>
              <a:t>Info</a:t>
            </a:r>
            <a:endParaRPr lang="en-US" sz="28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01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Soft Network Failures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738426"/>
            <a:ext cx="5908612" cy="43877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Soft failures are where basic connectivity functions, but high performance is not possible.</a:t>
            </a:r>
          </a:p>
          <a:p>
            <a:r>
              <a:rPr lang="en-US" dirty="0" smtClean="0"/>
              <a:t>TCP was intentionally designed to hide all transmission errors from the user:</a:t>
            </a:r>
          </a:p>
          <a:p>
            <a:pPr lvl="1"/>
            <a:r>
              <a:rPr lang="en-US" dirty="0" smtClean="0"/>
              <a:t>“As long as the TCPs continue to function properly and the internet system does not become completely partitioned, no transmission errors will affect the users.” (From IEN 129, RFC 716)</a:t>
            </a:r>
          </a:p>
          <a:p>
            <a:r>
              <a:rPr lang="en-US" dirty="0" smtClean="0"/>
              <a:t>Some soft failures only affect high bandwidth long RTT flows.</a:t>
            </a:r>
          </a:p>
          <a:p>
            <a:r>
              <a:rPr lang="en-US" dirty="0" smtClean="0"/>
              <a:t>Hard </a:t>
            </a:r>
            <a:r>
              <a:rPr lang="en-US" dirty="0" smtClean="0"/>
              <a:t>failures (e.g. interface down, fiber cut, etc.) </a:t>
            </a:r>
            <a:r>
              <a:rPr lang="en-US" dirty="0" smtClean="0"/>
              <a:t>are easy to detect &amp; fix </a:t>
            </a:r>
          </a:p>
          <a:p>
            <a:pPr lvl="1"/>
            <a:r>
              <a:rPr lang="en-US" dirty="0" smtClean="0"/>
              <a:t>soft failures can lie hidden for years!</a:t>
            </a:r>
          </a:p>
          <a:p>
            <a:r>
              <a:rPr lang="en-US" dirty="0" smtClean="0"/>
              <a:t>One network problem can often mask others</a:t>
            </a:r>
          </a:p>
          <a:p>
            <a:endParaRPr lang="en-US" dirty="0" smtClean="0"/>
          </a:p>
        </p:txBody>
      </p:sp>
      <p:pic>
        <p:nvPicPr>
          <p:cNvPr id="2" name="Picture 1" descr="router-sham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12" y="1515534"/>
            <a:ext cx="2692400" cy="3589866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44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auses </a:t>
            </a:r>
            <a:r>
              <a:rPr lang="en-US" dirty="0"/>
              <a:t>of </a:t>
            </a:r>
            <a:r>
              <a:rPr lang="en-US" dirty="0" smtClean="0"/>
              <a:t>Packet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9958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Network Congestion</a:t>
            </a:r>
          </a:p>
          <a:p>
            <a:pPr lvl="1"/>
            <a:r>
              <a:rPr lang="en-US" sz="2200" dirty="0" smtClean="0"/>
              <a:t>Easy to confirm via SNMP, easy to fix with $$</a:t>
            </a:r>
            <a:endParaRPr lang="en-US" sz="2200" dirty="0"/>
          </a:p>
          <a:p>
            <a:pPr lvl="1"/>
            <a:r>
              <a:rPr lang="en-US" sz="2200" dirty="0" smtClean="0"/>
              <a:t>This is not a ‘soft failure’, but just a network capacity issue</a:t>
            </a:r>
            <a:endParaRPr lang="en-US" sz="2200" dirty="0"/>
          </a:p>
          <a:p>
            <a:pPr lvl="1"/>
            <a:r>
              <a:rPr lang="en-US" sz="2200" dirty="0" smtClean="0"/>
              <a:t>Often people assume congestion is the issue when it fact it is not.</a:t>
            </a:r>
          </a:p>
          <a:p>
            <a:r>
              <a:rPr lang="en-US" sz="2400" dirty="0"/>
              <a:t>Under-buffered switch dropping </a:t>
            </a:r>
            <a:r>
              <a:rPr lang="en-US" sz="2400" dirty="0" smtClean="0"/>
              <a:t>packets</a:t>
            </a:r>
          </a:p>
          <a:p>
            <a:pPr lvl="1"/>
            <a:r>
              <a:rPr lang="en-US" sz="2200" dirty="0" smtClean="0"/>
              <a:t>Hard </a:t>
            </a:r>
            <a:r>
              <a:rPr lang="en-US" sz="2200" dirty="0"/>
              <a:t>to confirm</a:t>
            </a:r>
          </a:p>
          <a:p>
            <a:r>
              <a:rPr lang="en-US" sz="2400" dirty="0"/>
              <a:t>Under-powered firewall dropping </a:t>
            </a:r>
            <a:r>
              <a:rPr lang="en-US" sz="2400" dirty="0" smtClean="0"/>
              <a:t>packets</a:t>
            </a:r>
          </a:p>
          <a:p>
            <a:pPr lvl="1"/>
            <a:r>
              <a:rPr lang="en-US" sz="2200" dirty="0" smtClean="0"/>
              <a:t>Hard </a:t>
            </a:r>
            <a:r>
              <a:rPr lang="en-US" sz="2200" dirty="0"/>
              <a:t>to confirm</a:t>
            </a:r>
          </a:p>
          <a:p>
            <a:r>
              <a:rPr lang="en-US" sz="2400" dirty="0"/>
              <a:t>Dirty fibers or connectors, failing optics/light </a:t>
            </a:r>
            <a:r>
              <a:rPr lang="en-US" sz="2400" dirty="0" smtClean="0"/>
              <a:t>levels</a:t>
            </a:r>
          </a:p>
          <a:p>
            <a:pPr lvl="1"/>
            <a:r>
              <a:rPr lang="en-US" sz="2200" dirty="0" smtClean="0"/>
              <a:t>Sometimes </a:t>
            </a:r>
            <a:r>
              <a:rPr lang="en-US" sz="2200" dirty="0"/>
              <a:t>easy to confirm by looking at error counters in the routers</a:t>
            </a:r>
          </a:p>
          <a:p>
            <a:r>
              <a:rPr lang="en-US" sz="2400" dirty="0"/>
              <a:t>Overloaded or slow receive host dropping </a:t>
            </a:r>
            <a:r>
              <a:rPr lang="en-US" sz="2400" dirty="0" smtClean="0"/>
              <a:t>packets</a:t>
            </a:r>
          </a:p>
          <a:p>
            <a:pPr lvl="1"/>
            <a:r>
              <a:rPr lang="en-US" sz="2200" dirty="0" smtClean="0"/>
              <a:t>Easy </a:t>
            </a:r>
            <a:r>
              <a:rPr lang="en-US" sz="2200" dirty="0"/>
              <a:t>to confirm by looking at CPU load on the host</a:t>
            </a:r>
          </a:p>
          <a:p>
            <a:endParaRPr lang="en-US" sz="24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2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 descr="Network_topology_w5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3" y="1142999"/>
            <a:ext cx="8107611" cy="48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ESnet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Introduction </a:t>
            </a:r>
            <a:r>
              <a:rPr lang="en-US" sz="2800" dirty="0"/>
              <a:t>&amp; </a:t>
            </a:r>
            <a:r>
              <a:rPr lang="en-US" sz="2800" dirty="0" smtClean="0"/>
              <a:t>Motivation</a:t>
            </a:r>
            <a:endParaRPr lang="en-US" sz="2800" dirty="0"/>
          </a:p>
          <a:p>
            <a:r>
              <a:rPr lang="en-US" sz="2800" dirty="0"/>
              <a:t>Problem </a:t>
            </a:r>
            <a:r>
              <a:rPr lang="en-US" sz="2800" dirty="0" smtClean="0"/>
              <a:t>Classification</a:t>
            </a:r>
            <a:endParaRPr lang="en-US" sz="2800" dirty="0"/>
          </a:p>
          <a:p>
            <a:r>
              <a:rPr lang="en-US" sz="2800" dirty="0" err="1">
                <a:solidFill>
                  <a:srgbClr val="FF6600"/>
                </a:solidFill>
              </a:rPr>
              <a:t>perfSONAR</a:t>
            </a:r>
            <a:r>
              <a:rPr lang="en-US" sz="2800" dirty="0">
                <a:solidFill>
                  <a:srgbClr val="FF6600"/>
                </a:solidFill>
              </a:rPr>
              <a:t> </a:t>
            </a:r>
            <a:r>
              <a:rPr lang="en-US" sz="2800" dirty="0" smtClean="0">
                <a:solidFill>
                  <a:srgbClr val="FF6600"/>
                </a:solidFill>
              </a:rPr>
              <a:t>Basics</a:t>
            </a:r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dirty="0"/>
              <a:t>Deployment </a:t>
            </a:r>
            <a:r>
              <a:rPr lang="en-US" sz="2800" dirty="0" smtClean="0"/>
              <a:t>Strategies</a:t>
            </a:r>
            <a:endParaRPr lang="en-US" sz="2800" dirty="0"/>
          </a:p>
          <a:p>
            <a:r>
              <a:rPr lang="en-US" sz="2800" dirty="0"/>
              <a:t>Success </a:t>
            </a:r>
            <a:r>
              <a:rPr lang="en-US" sz="2800" dirty="0" smtClean="0"/>
              <a:t>Stories</a:t>
            </a:r>
            <a:endParaRPr lang="en-US" sz="2800" dirty="0"/>
          </a:p>
          <a:p>
            <a:r>
              <a:rPr lang="en-US" sz="2800" dirty="0"/>
              <a:t>Further </a:t>
            </a:r>
            <a:r>
              <a:rPr lang="en-US" sz="2800" dirty="0" smtClean="0"/>
              <a:t>Info</a:t>
            </a:r>
            <a:endParaRPr lang="en-US" sz="280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98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352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ea typeface="ＭＳ Ｐゴシック" charset="0"/>
                <a:cs typeface="ＭＳ Ｐゴシック" charset="0"/>
                <a:sym typeface="Wingdings"/>
              </a:rPr>
              <a:t>Network Monitoring</a:t>
            </a:r>
          </a:p>
        </p:txBody>
      </p:sp>
      <p:sp>
        <p:nvSpPr>
          <p:cNvPr id="13313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  <a:buFont typeface="Arial"/>
              <a:buChar char="•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All networks do some form monitoring.  </a:t>
            </a:r>
          </a:p>
          <a:p>
            <a:pPr lvl="1">
              <a:buFont typeface="Arial"/>
              <a:buChar char="•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Addresses needs of local staff for understanding state of the network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Would this information be useful to external users?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Can these tools function on a multi-domain basis?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Beyond passive methods, there are active tools.  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E.g. often we want a ‘throughput’ number.  Can we automate that idea?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Wouldn’t it be nice to get some sort of plot of performance over the course of a day?  Week?  Year?  Multiple endpoints?</a:t>
            </a:r>
          </a:p>
          <a:p>
            <a:pPr>
              <a:defRPr/>
            </a:pPr>
            <a:r>
              <a:rPr lang="en-US" sz="2200" dirty="0" err="1" smtClean="0">
                <a:ea typeface="ＭＳ Ｐゴシック" charset="0"/>
                <a:cs typeface="ＭＳ Ｐゴシック" charset="0"/>
                <a:sym typeface="Wingdings"/>
              </a:rPr>
              <a:t>perfSONAR</a:t>
            </a:r>
            <a:r>
              <a:rPr lang="en-US" sz="2200" dirty="0" smtClean="0">
                <a:ea typeface="ＭＳ Ｐゴシック" charset="0"/>
                <a:cs typeface="ＭＳ Ｐゴシック" charset="0"/>
                <a:sym typeface="Wingdings"/>
              </a:rPr>
              <a:t> = Measurement Middleware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36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3-12 at 8.4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33" y="1286934"/>
            <a:ext cx="4405519" cy="2472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perfSONAR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068"/>
            <a:ext cx="5681133" cy="1981200"/>
          </a:xfrm>
        </p:spPr>
        <p:txBody>
          <a:bodyPr>
            <a:noAutofit/>
          </a:bodyPr>
          <a:lstStyle/>
          <a:p>
            <a:r>
              <a:rPr lang="en-US" sz="1800" dirty="0" smtClean="0"/>
              <a:t>Our</a:t>
            </a:r>
            <a:r>
              <a:rPr lang="en-US" sz="1800" dirty="0" smtClean="0"/>
              <a:t> </a:t>
            </a:r>
            <a:r>
              <a:rPr lang="en-US" sz="1800" dirty="0" smtClean="0"/>
              <a:t>“</a:t>
            </a:r>
            <a:r>
              <a:rPr lang="en-US" sz="1800" b="1" i="1" dirty="0" smtClean="0"/>
              <a:t>Science DMZ</a:t>
            </a:r>
            <a:r>
              <a:rPr lang="en-US" sz="1800" dirty="0" smtClean="0"/>
              <a:t>” network diagrams have little perfSONAR boxes everywhere</a:t>
            </a:r>
          </a:p>
          <a:p>
            <a:pPr lvl="1"/>
            <a:r>
              <a:rPr lang="en-US" sz="1800" dirty="0" smtClean="0"/>
              <a:t>The reason for this is that consistent behavior requires correctness</a:t>
            </a:r>
          </a:p>
          <a:p>
            <a:pPr lvl="1"/>
            <a:r>
              <a:rPr lang="en-US" sz="1800" dirty="0"/>
              <a:t>Correctness requires the ability to find and fix </a:t>
            </a:r>
            <a:r>
              <a:rPr lang="en-US" sz="1800" dirty="0" smtClean="0"/>
              <a:t>problems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3056467"/>
            <a:ext cx="8229600" cy="284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800" b="1" i="1" dirty="0" smtClean="0"/>
              <a:t>You can’t fix what you can’t find </a:t>
            </a:r>
          </a:p>
          <a:p>
            <a:pPr lvl="2"/>
            <a:r>
              <a:rPr lang="en-US" sz="1800" b="1" i="1" dirty="0" smtClean="0"/>
              <a:t>You can’t find what you can’t see</a:t>
            </a:r>
          </a:p>
          <a:p>
            <a:pPr lvl="2"/>
            <a:r>
              <a:rPr lang="en-US" sz="1800" b="1" i="1" dirty="0" err="1" smtClean="0"/>
              <a:t>perfSONAR</a:t>
            </a:r>
            <a:r>
              <a:rPr lang="en-US" sz="1800" b="1" i="1" dirty="0" smtClean="0"/>
              <a:t> lets you see</a:t>
            </a:r>
          </a:p>
          <a:p>
            <a:r>
              <a:rPr lang="en-US" sz="1800" dirty="0" smtClean="0"/>
              <a:t>Especially important when deploying high performance services</a:t>
            </a:r>
          </a:p>
          <a:p>
            <a:pPr lvl="1"/>
            <a:r>
              <a:rPr lang="en-US" sz="1800" dirty="0" smtClean="0"/>
              <a:t>If there is a problem with the infrastructure, need to fix it</a:t>
            </a:r>
          </a:p>
          <a:p>
            <a:pPr lvl="1"/>
            <a:r>
              <a:rPr lang="en-US" sz="1800" dirty="0" smtClean="0"/>
              <a:t>If the problem is not with your stuff, need to prove it</a:t>
            </a:r>
          </a:p>
          <a:p>
            <a:pPr lvl="2"/>
            <a:r>
              <a:rPr lang="en-US" sz="1800" dirty="0" smtClean="0"/>
              <a:t>Many players in an end to end path</a:t>
            </a:r>
          </a:p>
          <a:p>
            <a:pPr lvl="2"/>
            <a:r>
              <a:rPr lang="en-US" sz="1800" dirty="0" smtClean="0"/>
              <a:t>Ability to show correct behavior aids in problem localization</a:t>
            </a:r>
            <a:endParaRPr lang="en-US" sz="18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perfSONAR?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r>
              <a:rPr lang="en-US" sz="2800" dirty="0" smtClean="0"/>
              <a:t>perfSONAR is a tool to: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et network performance expectations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Find network problems (“soft failures”)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Help fix these problems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 smtClean="0"/>
              <a:t>All in multi-domain </a:t>
            </a:r>
            <a:r>
              <a:rPr lang="en-US" sz="2400" dirty="0" smtClean="0"/>
              <a:t>environments</a:t>
            </a: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These problems are all harder when multiple networks are </a:t>
            </a:r>
            <a:r>
              <a:rPr lang="en-US" sz="2800" dirty="0" smtClean="0"/>
              <a:t>involved</a:t>
            </a: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 err="1" smtClean="0"/>
              <a:t>perfSONAR</a:t>
            </a:r>
            <a:r>
              <a:rPr lang="en-US" sz="2800" dirty="0" smtClean="0"/>
              <a:t> is provides a standard way to publish active and passive monitoring data</a:t>
            </a:r>
          </a:p>
          <a:p>
            <a:pPr lvl="1"/>
            <a:r>
              <a:rPr lang="en-US" sz="2400" dirty="0" smtClean="0"/>
              <a:t>This data is interesting to network researchers as well as network operators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26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438"/>
            <a:ext cx="8229600" cy="631307"/>
          </a:xfrm>
        </p:spPr>
        <p:txBody>
          <a:bodyPr>
            <a:normAutofit/>
          </a:bodyPr>
          <a:lstStyle/>
          <a:p>
            <a:r>
              <a:rPr lang="en-US" dirty="0" smtClean="0"/>
              <a:t>perfSONAR 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8889"/>
            <a:ext cx="8229600" cy="492727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perfSONAR can trace its origin to the Internet2/GN2 JRA1/GGF efforts (~2000)</a:t>
            </a:r>
          </a:p>
          <a:p>
            <a:r>
              <a:rPr lang="en-US" sz="2400" dirty="0" smtClean="0"/>
              <a:t>What has changed since 2000?</a:t>
            </a:r>
          </a:p>
          <a:p>
            <a:pPr lvl="1"/>
            <a:r>
              <a:rPr lang="en-US" sz="2400" dirty="0" smtClean="0"/>
              <a:t>The Good News:</a:t>
            </a:r>
          </a:p>
          <a:p>
            <a:pPr lvl="2"/>
            <a:r>
              <a:rPr lang="en-US" sz="2400" dirty="0" smtClean="0"/>
              <a:t>TCP is much less fragile; Cubic is the default CC </a:t>
            </a:r>
            <a:r>
              <a:rPr lang="en-US" sz="2400" dirty="0" err="1" smtClean="0"/>
              <a:t>alg</a:t>
            </a:r>
            <a:r>
              <a:rPr lang="en-US" sz="2400" dirty="0" smtClean="0"/>
              <a:t>, autotuning is and larger TCP buffers are everywhere</a:t>
            </a:r>
          </a:p>
          <a:p>
            <a:pPr lvl="2"/>
            <a:r>
              <a:rPr lang="en-US" sz="2400" dirty="0" smtClean="0"/>
              <a:t>Reliable parallel transfers via tools like Globus Online</a:t>
            </a:r>
          </a:p>
          <a:p>
            <a:pPr lvl="2"/>
            <a:r>
              <a:rPr lang="en-US" sz="2400" dirty="0" smtClean="0"/>
              <a:t>High-performance UDP-based commercial tools like </a:t>
            </a:r>
            <a:r>
              <a:rPr lang="en-US" sz="2400" dirty="0" err="1" smtClean="0"/>
              <a:t>Aspera</a:t>
            </a:r>
            <a:endParaRPr lang="en-US" sz="2400" dirty="0" smtClean="0"/>
          </a:p>
          <a:p>
            <a:pPr lvl="1"/>
            <a:r>
              <a:rPr lang="en-US" sz="2400" dirty="0" smtClean="0"/>
              <a:t>The Bad News:</a:t>
            </a:r>
          </a:p>
          <a:p>
            <a:pPr lvl="2"/>
            <a:r>
              <a:rPr lang="en-US" sz="2400" dirty="0" smtClean="0"/>
              <a:t>The wizard gap is still large</a:t>
            </a:r>
          </a:p>
          <a:p>
            <a:pPr lvl="2"/>
            <a:r>
              <a:rPr lang="en-US" sz="2400" dirty="0" smtClean="0"/>
              <a:t>Jumbo frame use is still small</a:t>
            </a:r>
          </a:p>
          <a:p>
            <a:pPr lvl="2"/>
            <a:r>
              <a:rPr lang="en-US" sz="2400" dirty="0" smtClean="0"/>
              <a:t>Under-buffered and switches and routers are still common</a:t>
            </a:r>
          </a:p>
          <a:p>
            <a:pPr lvl="2"/>
            <a:r>
              <a:rPr lang="en-US" sz="2400" dirty="0" smtClean="0"/>
              <a:t>Under-powered/misconfigured firewalls are common</a:t>
            </a:r>
          </a:p>
          <a:p>
            <a:pPr lvl="2"/>
            <a:r>
              <a:rPr lang="en-US" sz="2400" dirty="0" smtClean="0"/>
              <a:t>Soft failures still go undetected for months</a:t>
            </a:r>
          </a:p>
          <a:p>
            <a:pPr lvl="2"/>
            <a:r>
              <a:rPr lang="en-US" sz="2400" b="1" i="1" u="sng" dirty="0" smtClean="0"/>
              <a:t>User performance expectations are still too low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2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4177" y="198581"/>
            <a:ext cx="8229600" cy="1143000"/>
          </a:xfrm>
        </p:spPr>
        <p:txBody>
          <a:bodyPr/>
          <a:lstStyle/>
          <a:p>
            <a:r>
              <a:rPr lang="en-US" dirty="0" smtClean="0"/>
              <a:t>Simulating Performance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It’s infeasible to perform at-scale data movement all the time – as we see in other forms of science, we need to rely on simulations</a:t>
            </a:r>
          </a:p>
          <a:p>
            <a:r>
              <a:rPr lang="en-US" sz="2800" dirty="0" smtClean="0"/>
              <a:t>Network performance comes down to a couple of key metrics:</a:t>
            </a:r>
          </a:p>
          <a:p>
            <a:pPr lvl="1"/>
            <a:r>
              <a:rPr lang="en-US" sz="2800" dirty="0" smtClean="0"/>
              <a:t>Throughput (e.g. “how much can I get out of the network”)</a:t>
            </a:r>
          </a:p>
          <a:p>
            <a:pPr lvl="1"/>
            <a:r>
              <a:rPr lang="en-US" sz="2800" dirty="0" smtClean="0"/>
              <a:t>Latency (time it takes to get to/from a destination)</a:t>
            </a:r>
          </a:p>
          <a:p>
            <a:pPr lvl="1"/>
            <a:r>
              <a:rPr lang="en-US" sz="2800" dirty="0" smtClean="0"/>
              <a:t>Packet loss/duplication/ordering (for some sampling of packets, do they all make it to the other side without serious abnormalities occurring?)</a:t>
            </a:r>
          </a:p>
          <a:p>
            <a:pPr lvl="1"/>
            <a:r>
              <a:rPr lang="en-US" sz="2800" dirty="0" smtClean="0"/>
              <a:t>Network utilization (the opposite of “throughput” for a moment in time)</a:t>
            </a:r>
          </a:p>
          <a:p>
            <a:r>
              <a:rPr lang="en-US" sz="2800" dirty="0" smtClean="0"/>
              <a:t>We can get many of these from a selection of active and passive measurement tools – enter the </a:t>
            </a:r>
            <a:r>
              <a:rPr lang="en-US" sz="2800" dirty="0" err="1" smtClean="0"/>
              <a:t>perfSONAR</a:t>
            </a:r>
            <a:r>
              <a:rPr lang="en-US" sz="2800" dirty="0" smtClean="0"/>
              <a:t> Toolkit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3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8" y="260352"/>
            <a:ext cx="895422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0"/>
                <a:cs typeface="ＭＳ Ｐゴシック" charset="0"/>
                <a:sym typeface="Wingdings"/>
              </a:rPr>
              <a:t>Active Testing Risk</a:t>
            </a:r>
            <a:endParaRPr lang="en-US" sz="4000" dirty="0"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13313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67280" cy="2575186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Arial"/>
              <a:buChar char="•"/>
              <a:defRPr/>
            </a:pPr>
            <a:r>
              <a:rPr lang="en-US" sz="2800" dirty="0" smtClean="0">
                <a:sym typeface="Wingdings"/>
              </a:rPr>
              <a:t>Concept from quantum physics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800" dirty="0" smtClean="0">
                <a:sym typeface="Wingdings"/>
              </a:rPr>
              <a:t>The act of observing some phenomena will fundamentally change it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800" dirty="0" smtClean="0">
                <a:sym typeface="Wingdings"/>
              </a:rPr>
              <a:t>Active measurement of a network is similar:</a:t>
            </a:r>
            <a:endParaRPr lang="en-US" sz="2800" dirty="0" smtClean="0">
              <a:sym typeface="Wingding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 descr="fc19da14-8f4d-4034-9ee0-111cd81c097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9" y="819383"/>
            <a:ext cx="4079181" cy="3093218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57200" y="4175386"/>
            <a:ext cx="8229600" cy="21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28600" indent="-228600" algn="l" defTabSz="457200" rtl="0" eaLnBrk="0" fontAlgn="base" hangingPunct="0">
              <a:spcBef>
                <a:spcPts val="875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8788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688975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buFont typeface="Arial"/>
              <a:buChar char="•"/>
              <a:defRPr/>
            </a:pPr>
            <a:r>
              <a:rPr lang="en-US" sz="2600" dirty="0" smtClean="0">
                <a:sym typeface="Wingdings"/>
              </a:rPr>
              <a:t>Introduction of active traffic (UDP, TCP) changes the behavior of other traffic on the network (backing off – potentially causing congestion, etc.)</a:t>
            </a:r>
          </a:p>
          <a:p>
            <a:pPr lvl="1">
              <a:buClrTx/>
              <a:buFont typeface="Arial"/>
              <a:buChar char="•"/>
              <a:defRPr/>
            </a:pPr>
            <a:r>
              <a:rPr lang="en-US" sz="2600" dirty="0" smtClean="0">
                <a:sym typeface="Wingdings"/>
              </a:rPr>
              <a:t>Measurement should be done carefully: short periods of time with a realistic purpose in mind</a:t>
            </a:r>
          </a:p>
          <a:p>
            <a:pPr lvl="1">
              <a:buClrTx/>
              <a:buFont typeface="Arial"/>
              <a:buChar char="•"/>
              <a:defRPr/>
            </a:pPr>
            <a:r>
              <a:rPr lang="en-US" sz="2600" dirty="0" smtClean="0">
                <a:sym typeface="Wingdings"/>
              </a:rPr>
              <a:t>Some tools are more friendly to the local vs. remote environments</a:t>
            </a:r>
          </a:p>
          <a:p>
            <a:pPr>
              <a:defRPr/>
            </a:pPr>
            <a:endParaRPr lang="en-US" sz="2800" dirty="0" smtClean="0">
              <a:latin typeface="Calibri" charset="0"/>
              <a:sym typeface="Wingdings"/>
            </a:endParaRPr>
          </a:p>
          <a:p>
            <a:pPr>
              <a:defRPr/>
            </a:pPr>
            <a:endParaRPr 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1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ESnet at a Glance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25913"/>
            <a:ext cx="3388920" cy="2624573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</a:rPr>
              <a:t>High-speed national network, optimized for DOE science missions: 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</a:rPr>
              <a:t>connecting 40 labs, plants and facilities with &gt;100 </a:t>
            </a:r>
            <a:r>
              <a:rPr lang="en-US" dirty="0" smtClean="0">
                <a:solidFill>
                  <a:prstClr val="black"/>
                </a:solidFill>
              </a:rPr>
              <a:t>networks (national and international)</a:t>
            </a:r>
            <a:endParaRPr lang="en-US" dirty="0">
              <a:solidFill>
                <a:prstClr val="black"/>
              </a:solidFill>
            </a:endParaRPr>
          </a:p>
          <a:p>
            <a:pPr marL="515938" lvl="1" indent="-285750"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</a:rPr>
              <a:t>$32.6M in FY14, 42FTE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</a:rPr>
              <a:t>older than commercial Internet, growing twice as fast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</a:rPr>
              <a:t>$62M ARRA </a:t>
            </a:r>
            <a:r>
              <a:rPr lang="en-US" dirty="0" smtClean="0">
                <a:solidFill>
                  <a:prstClr val="black"/>
                </a:solidFill>
              </a:rPr>
              <a:t>in 2009/2010 grant </a:t>
            </a:r>
            <a:r>
              <a:rPr lang="en-US" dirty="0">
                <a:solidFill>
                  <a:prstClr val="black"/>
                </a:solidFill>
              </a:rPr>
              <a:t>for 100G upgrade</a:t>
            </a:r>
            <a:r>
              <a:rPr lang="en-US" dirty="0" smtClean="0">
                <a:solidFill>
                  <a:prstClr val="black"/>
                </a:solidFill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200" y="3937644"/>
            <a:ext cx="8598452" cy="2353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457200" rtl="0" eaLnBrk="1" latinLnBrk="0" hangingPunct="1">
              <a:spcBef>
                <a:spcPts val="88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8975" indent="-230188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9962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Lucida Grande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30188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lvl="1" indent="-285750"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</a:rPr>
              <a:t>transition to new era of optical </a:t>
            </a:r>
            <a:r>
              <a:rPr lang="en-US" dirty="0" smtClean="0">
                <a:solidFill>
                  <a:prstClr val="black"/>
                </a:solidFill>
              </a:rPr>
              <a:t>networking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world’s first 100G network at continental scale 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Culture of urgency: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4 awards in past 3 years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R&amp;D100 Award in FY13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“5 out of 5” for customer satisfaction in last review</a:t>
            </a:r>
          </a:p>
          <a:p>
            <a:pPr marL="515938" lvl="1" indent="-285750">
              <a:spcAft>
                <a:spcPts val="600"/>
              </a:spcAft>
            </a:pPr>
            <a:r>
              <a:rPr lang="en-US" b="1" i="1" dirty="0" smtClean="0">
                <a:solidFill>
                  <a:prstClr val="black"/>
                </a:solidFill>
              </a:rPr>
              <a:t>Dedicated staff to support the mission of science</a:t>
            </a:r>
            <a:endParaRPr lang="en-US" b="1" i="1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9" name="Content Placeholder 5" descr="Untitled 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1307" r="-2" b="-519"/>
          <a:stretch/>
        </p:blipFill>
        <p:spPr>
          <a:xfrm>
            <a:off x="3846120" y="601540"/>
            <a:ext cx="5223986" cy="3163414"/>
          </a:xfrm>
          <a:prstGeom prst="rect">
            <a:avLst/>
          </a:prstGeom>
          <a:effectLst>
            <a:outerShdw blurRad="762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Picture 1" descr="hov-science-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55" y="3877654"/>
            <a:ext cx="1936088" cy="25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IPERF Tells 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3863" y="1306448"/>
            <a:ext cx="8229600" cy="32232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Lets start by describing throughput, which is vague.</a:t>
            </a:r>
          </a:p>
          <a:p>
            <a:pPr lvl="1"/>
            <a:r>
              <a:rPr lang="en-US" dirty="0"/>
              <a:t>Capacity: link speed</a:t>
            </a:r>
          </a:p>
          <a:p>
            <a:pPr lvl="2"/>
            <a:r>
              <a:rPr lang="en-US" dirty="0"/>
              <a:t>Narrow Link: link with the lowest capacity along a path</a:t>
            </a:r>
          </a:p>
          <a:p>
            <a:pPr lvl="2"/>
            <a:r>
              <a:rPr lang="en-US" dirty="0"/>
              <a:t>Capacity of the end-to-end path = capacity of the narrow link</a:t>
            </a:r>
          </a:p>
          <a:p>
            <a:pPr lvl="1"/>
            <a:r>
              <a:rPr lang="en-US" dirty="0"/>
              <a:t>Utilized bandwidth: current traffic load</a:t>
            </a:r>
          </a:p>
          <a:p>
            <a:pPr lvl="1"/>
            <a:r>
              <a:rPr lang="en-US" dirty="0"/>
              <a:t>Available bandwidth: capacity – utilized bandwidth</a:t>
            </a:r>
          </a:p>
          <a:p>
            <a:pPr lvl="2"/>
            <a:r>
              <a:rPr lang="en-US" dirty="0"/>
              <a:t>Tight Link: link with the least available bandwidth in a path</a:t>
            </a:r>
          </a:p>
          <a:p>
            <a:pPr lvl="1"/>
            <a:r>
              <a:rPr lang="en-US" dirty="0"/>
              <a:t>Achievable bandwidth: includes protocol and host issues (e.g. BDP!) </a:t>
            </a:r>
          </a:p>
          <a:p>
            <a:r>
              <a:rPr lang="en-US" dirty="0"/>
              <a:t>All of this is “memory to memory”, e.g. we are not involving a spinning disk (more later)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1028"/>
          <p:cNvGrpSpPr>
            <a:grpSpLocks/>
          </p:cNvGrpSpPr>
          <p:nvPr/>
        </p:nvGrpSpPr>
        <p:grpSpPr bwMode="auto">
          <a:xfrm>
            <a:off x="344488" y="4238625"/>
            <a:ext cx="8308975" cy="1849438"/>
            <a:chOff x="68" y="2851"/>
            <a:chExt cx="5452" cy="1277"/>
          </a:xfrm>
        </p:grpSpPr>
        <p:grpSp>
          <p:nvGrpSpPr>
            <p:cNvPr id="10" name="Group 1029"/>
            <p:cNvGrpSpPr>
              <a:grpSpLocks/>
            </p:cNvGrpSpPr>
            <p:nvPr/>
          </p:nvGrpSpPr>
          <p:grpSpPr bwMode="auto">
            <a:xfrm>
              <a:off x="816" y="2851"/>
              <a:ext cx="4272" cy="1277"/>
              <a:chOff x="816" y="2594"/>
              <a:chExt cx="4272" cy="1277"/>
            </a:xfrm>
          </p:grpSpPr>
          <p:grpSp>
            <p:nvGrpSpPr>
              <p:cNvPr id="18" name="Group 1030"/>
              <p:cNvGrpSpPr>
                <a:grpSpLocks/>
              </p:cNvGrpSpPr>
              <p:nvPr/>
            </p:nvGrpSpPr>
            <p:grpSpPr bwMode="auto">
              <a:xfrm>
                <a:off x="816" y="2594"/>
                <a:ext cx="3888" cy="1056"/>
                <a:chOff x="816" y="1200"/>
                <a:chExt cx="3888" cy="1056"/>
              </a:xfrm>
            </p:grpSpPr>
            <p:sp>
              <p:nvSpPr>
                <p:cNvPr id="23" name="Rectangle 1031"/>
                <p:cNvSpPr>
                  <a:spLocks noChangeArrowheads="1"/>
                </p:cNvSpPr>
                <p:nvPr/>
              </p:nvSpPr>
              <p:spPr bwMode="auto">
                <a:xfrm>
                  <a:off x="816" y="1736"/>
                  <a:ext cx="909" cy="19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4" name="Rectangle 1032"/>
                <p:cNvSpPr>
                  <a:spLocks noChangeArrowheads="1"/>
                </p:cNvSpPr>
                <p:nvPr/>
              </p:nvSpPr>
              <p:spPr bwMode="auto">
                <a:xfrm>
                  <a:off x="1725" y="1676"/>
                  <a:ext cx="897" cy="9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5" name="Rectangle 1033"/>
                <p:cNvSpPr>
                  <a:spLocks noChangeArrowheads="1"/>
                </p:cNvSpPr>
                <p:nvPr/>
              </p:nvSpPr>
              <p:spPr bwMode="auto">
                <a:xfrm>
                  <a:off x="2640" y="1872"/>
                  <a:ext cx="1152" cy="38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6" name="Rectangle 1034"/>
                <p:cNvSpPr>
                  <a:spLocks noChangeArrowheads="1"/>
                </p:cNvSpPr>
                <p:nvPr/>
              </p:nvSpPr>
              <p:spPr bwMode="auto">
                <a:xfrm>
                  <a:off x="3792" y="1534"/>
                  <a:ext cx="899" cy="43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7" name="Rectangle 1035"/>
                <p:cNvSpPr>
                  <a:spLocks noChangeArrowheads="1"/>
                </p:cNvSpPr>
                <p:nvPr/>
              </p:nvSpPr>
              <p:spPr bwMode="auto">
                <a:xfrm>
                  <a:off x="816" y="1453"/>
                  <a:ext cx="912" cy="48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1036"/>
                <p:cNvSpPr>
                  <a:spLocks noChangeArrowheads="1"/>
                </p:cNvSpPr>
                <p:nvPr/>
              </p:nvSpPr>
              <p:spPr bwMode="auto">
                <a:xfrm>
                  <a:off x="3792" y="1488"/>
                  <a:ext cx="912" cy="48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1037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912" cy="19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1038"/>
                <p:cNvSpPr>
                  <a:spLocks noChangeArrowheads="1"/>
                </p:cNvSpPr>
                <p:nvPr/>
              </p:nvSpPr>
              <p:spPr bwMode="auto">
                <a:xfrm>
                  <a:off x="2640" y="1200"/>
                  <a:ext cx="1152" cy="105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1039"/>
                <p:cNvSpPr txBox="1">
                  <a:spLocks noChangeArrowheads="1"/>
                </p:cNvSpPr>
                <p:nvPr/>
              </p:nvSpPr>
              <p:spPr bwMode="auto">
                <a:xfrm>
                  <a:off x="1008" y="1535"/>
                  <a:ext cx="528" cy="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chemeClr val="tx2"/>
                      </a:solidFill>
                    </a:rPr>
                    <a:t>45 Mbps</a:t>
                  </a:r>
                </a:p>
              </p:txBody>
            </p:sp>
            <p:sp>
              <p:nvSpPr>
                <p:cNvPr id="32" name="Text Box 1040"/>
                <p:cNvSpPr txBox="1">
                  <a:spLocks noChangeArrowheads="1"/>
                </p:cNvSpPr>
                <p:nvPr/>
              </p:nvSpPr>
              <p:spPr bwMode="auto">
                <a:xfrm>
                  <a:off x="1872" y="1567"/>
                  <a:ext cx="528" cy="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chemeClr val="tx2"/>
                      </a:solidFill>
                    </a:rPr>
                    <a:t>10 Mbps</a:t>
                  </a:r>
                </a:p>
              </p:txBody>
            </p:sp>
            <p:sp>
              <p:nvSpPr>
                <p:cNvPr id="33" name="Text Box 1041"/>
                <p:cNvSpPr txBox="1">
                  <a:spLocks noChangeArrowheads="1"/>
                </p:cNvSpPr>
                <p:nvPr/>
              </p:nvSpPr>
              <p:spPr bwMode="auto">
                <a:xfrm>
                  <a:off x="2928" y="1575"/>
                  <a:ext cx="624" cy="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chemeClr val="tx2"/>
                      </a:solidFill>
                    </a:rPr>
                    <a:t>100 Mbps</a:t>
                  </a:r>
                </a:p>
              </p:txBody>
            </p:sp>
            <p:sp>
              <p:nvSpPr>
                <p:cNvPr id="34" name="Text Box 1042"/>
                <p:cNvSpPr txBox="1">
                  <a:spLocks noChangeArrowheads="1"/>
                </p:cNvSpPr>
                <p:nvPr/>
              </p:nvSpPr>
              <p:spPr bwMode="auto">
                <a:xfrm>
                  <a:off x="3936" y="1575"/>
                  <a:ext cx="528" cy="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chemeClr val="tx2"/>
                      </a:solidFill>
                    </a:rPr>
                    <a:t>45 Mbps</a:t>
                  </a:r>
                </a:p>
              </p:txBody>
            </p:sp>
          </p:grpSp>
          <p:sp>
            <p:nvSpPr>
              <p:cNvPr id="19" name="Text Box 1043"/>
              <p:cNvSpPr txBox="1">
                <a:spLocks noChangeArrowheads="1"/>
              </p:cNvSpPr>
              <p:nvPr/>
            </p:nvSpPr>
            <p:spPr bwMode="auto">
              <a:xfrm>
                <a:off x="1344" y="3441"/>
                <a:ext cx="864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tx2"/>
                    </a:solidFill>
                  </a:rPr>
                  <a:t>Narrow Link</a:t>
                </a:r>
              </a:p>
            </p:txBody>
          </p:sp>
          <p:sp>
            <p:nvSpPr>
              <p:cNvPr id="20" name="Text Box 1044"/>
              <p:cNvSpPr txBox="1">
                <a:spLocks noChangeArrowheads="1"/>
              </p:cNvSpPr>
              <p:nvPr/>
            </p:nvSpPr>
            <p:spPr bwMode="auto">
              <a:xfrm>
                <a:off x="4224" y="3637"/>
                <a:ext cx="86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tx2"/>
                    </a:solidFill>
                  </a:rPr>
                  <a:t>Tight Link</a:t>
                </a:r>
              </a:p>
            </p:txBody>
          </p:sp>
          <p:sp>
            <p:nvSpPr>
              <p:cNvPr id="21" name="Line 1045"/>
              <p:cNvSpPr>
                <a:spLocks noChangeShapeType="1"/>
              </p:cNvSpPr>
              <p:nvPr/>
            </p:nvSpPr>
            <p:spPr bwMode="auto">
              <a:xfrm flipV="1">
                <a:off x="2016" y="3201"/>
                <a:ext cx="144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1046"/>
              <p:cNvSpPr>
                <a:spLocks noChangeShapeType="1"/>
              </p:cNvSpPr>
              <p:nvPr/>
            </p:nvSpPr>
            <p:spPr bwMode="auto">
              <a:xfrm flipH="1" flipV="1">
                <a:off x="4176" y="338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Oval 1047"/>
            <p:cNvSpPr>
              <a:spLocks noChangeArrowheads="1"/>
            </p:cNvSpPr>
            <p:nvPr/>
          </p:nvSpPr>
          <p:spPr bwMode="auto">
            <a:xfrm>
              <a:off x="144" y="3216"/>
              <a:ext cx="336" cy="2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48"/>
            <p:cNvSpPr>
              <a:spLocks noChangeShapeType="1"/>
            </p:cNvSpPr>
            <p:nvPr/>
          </p:nvSpPr>
          <p:spPr bwMode="auto">
            <a:xfrm>
              <a:off x="480" y="3360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049"/>
            <p:cNvSpPr>
              <a:spLocks noChangeShapeType="1"/>
            </p:cNvSpPr>
            <p:nvPr/>
          </p:nvSpPr>
          <p:spPr bwMode="auto">
            <a:xfrm>
              <a:off x="4704" y="3360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050"/>
            <p:cNvSpPr>
              <a:spLocks noChangeArrowheads="1"/>
            </p:cNvSpPr>
            <p:nvPr/>
          </p:nvSpPr>
          <p:spPr bwMode="auto">
            <a:xfrm>
              <a:off x="5040" y="3216"/>
              <a:ext cx="336" cy="2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051"/>
            <p:cNvSpPr txBox="1">
              <a:spLocks noChangeArrowheads="1"/>
            </p:cNvSpPr>
            <p:nvPr/>
          </p:nvSpPr>
          <p:spPr bwMode="auto">
            <a:xfrm>
              <a:off x="68" y="3466"/>
              <a:ext cx="52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</a:rPr>
                <a:t>source</a:t>
              </a:r>
            </a:p>
          </p:txBody>
        </p:sp>
        <p:sp>
          <p:nvSpPr>
            <p:cNvPr id="17" name="Text Box 1052"/>
            <p:cNvSpPr txBox="1">
              <a:spLocks noChangeArrowheads="1"/>
            </p:cNvSpPr>
            <p:nvPr/>
          </p:nvSpPr>
          <p:spPr bwMode="auto">
            <a:xfrm>
              <a:off x="4992" y="3466"/>
              <a:ext cx="52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</a:rPr>
                <a:t>sink</a:t>
              </a:r>
            </a:p>
          </p:txBody>
        </p:sp>
      </p:grpSp>
      <p:sp>
        <p:nvSpPr>
          <p:cNvPr id="35" name="Text Box 1043"/>
          <p:cNvSpPr txBox="1">
            <a:spLocks noChangeArrowheads="1"/>
          </p:cNvSpPr>
          <p:nvPr/>
        </p:nvSpPr>
        <p:spPr bwMode="auto">
          <a:xfrm>
            <a:off x="1509713" y="6103938"/>
            <a:ext cx="4357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chemeClr val="tx2"/>
                </a:solidFill>
              </a:rPr>
              <a:t>(Shaded portion shows background traffic)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90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OWAMP Tells Us</a:t>
            </a:r>
            <a:endParaRPr lang="en-US" dirty="0"/>
          </a:p>
        </p:txBody>
      </p:sp>
      <p:pic>
        <p:nvPicPr>
          <p:cNvPr id="8" name="Picture 7" descr="Macintosh HD:Users:zurawski:Desktop: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2" y="1116059"/>
            <a:ext cx="4621002" cy="259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cintosh HD:Users:zurawski:Desktop: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08" y="3313284"/>
            <a:ext cx="5534632" cy="27454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7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 smtClean="0"/>
              <a:t>The “perfSONAR Toolkit” is an open source implementation  and packaging of the perfSONAR measurement infrastructure and protocols</a:t>
            </a:r>
          </a:p>
          <a:p>
            <a:pPr lvl="1">
              <a:defRPr/>
            </a:pPr>
            <a:r>
              <a:rPr lang="en-US" sz="2400" dirty="0" smtClean="0">
                <a:hlinkClick r:id="rId2"/>
              </a:rPr>
              <a:t>http://www.perfsonar.net</a:t>
            </a:r>
            <a:r>
              <a:rPr lang="en-US" sz="2400" dirty="0" smtClean="0"/>
              <a:t> </a:t>
            </a:r>
          </a:p>
          <a:p>
            <a:pPr>
              <a:defRPr/>
            </a:pPr>
            <a:r>
              <a:rPr lang="en-US" sz="2400" dirty="0" smtClean="0"/>
              <a:t>All components are available as RPMs, and bundled into a </a:t>
            </a:r>
            <a:r>
              <a:rPr lang="en-US" sz="2400" dirty="0" err="1" smtClean="0"/>
              <a:t>CentOS</a:t>
            </a:r>
            <a:r>
              <a:rPr lang="en-US" sz="2400" dirty="0" smtClean="0"/>
              <a:t> 6-based “</a:t>
            </a:r>
            <a:r>
              <a:rPr lang="en-US" sz="2400" dirty="0" err="1" smtClean="0"/>
              <a:t>netinstall</a:t>
            </a:r>
            <a:r>
              <a:rPr lang="en-US" sz="2400" dirty="0" smtClean="0"/>
              <a:t>”</a:t>
            </a:r>
          </a:p>
          <a:p>
            <a:pPr lvl="1">
              <a:buFont typeface="Arial"/>
              <a:buChar char="•"/>
              <a:defRPr/>
            </a:pPr>
            <a:r>
              <a:rPr lang="en-US" sz="2400" dirty="0" err="1" smtClean="0"/>
              <a:t>perfSONAR</a:t>
            </a:r>
            <a:r>
              <a:rPr lang="en-US" sz="2400" dirty="0" smtClean="0"/>
              <a:t> tools are much more accurate if run on a dedicated </a:t>
            </a:r>
            <a:r>
              <a:rPr lang="en-US" sz="2400" dirty="0" err="1" smtClean="0"/>
              <a:t>perfSONAR</a:t>
            </a:r>
            <a:r>
              <a:rPr lang="en-US" sz="2400" dirty="0" smtClean="0"/>
              <a:t> host, not on the DTN or something else with a real job to do</a:t>
            </a:r>
          </a:p>
          <a:p>
            <a:pPr>
              <a:defRPr/>
            </a:pPr>
            <a:r>
              <a:rPr lang="en-US" sz="2400" dirty="0" smtClean="0"/>
              <a:t>Very easy to install and configure</a:t>
            </a:r>
          </a:p>
          <a:p>
            <a:pPr lvl="1">
              <a:buFont typeface="Arial"/>
              <a:buChar char="•"/>
              <a:defRPr/>
            </a:pPr>
            <a:r>
              <a:rPr lang="en-US" sz="2400" dirty="0" smtClean="0"/>
              <a:t>Usually takes less than 30 </a:t>
            </a:r>
            <a:r>
              <a:rPr lang="en-US" sz="2400" dirty="0" smtClean="0"/>
              <a:t>minutes</a:t>
            </a:r>
          </a:p>
          <a:p>
            <a:pPr>
              <a:buFont typeface="Arial"/>
              <a:buChar char="•"/>
              <a:defRPr/>
            </a:pPr>
            <a:r>
              <a:rPr lang="en-US" sz="2600" dirty="0" smtClean="0"/>
              <a:t>KINBER is working to deploy these around the state.</a:t>
            </a:r>
            <a:endParaRPr lang="en-US" dirty="0"/>
          </a:p>
          <a:p>
            <a:pPr lvl="1">
              <a:buFont typeface="Arial"/>
              <a:buChar char="•"/>
              <a:defRPr/>
            </a:pPr>
            <a:r>
              <a:rPr lang="en-US" sz="2400" dirty="0" smtClean="0"/>
              <a:t>Penn State, </a:t>
            </a:r>
            <a:r>
              <a:rPr lang="en-US" sz="2400" dirty="0" err="1" smtClean="0"/>
              <a:t>UPenn</a:t>
            </a:r>
            <a:r>
              <a:rPr lang="en-US" sz="2400" dirty="0" smtClean="0"/>
              <a:t>, Pitt, Drexel, etc. have instances as well.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3572" y="274638"/>
            <a:ext cx="8910427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perfSONAR Toolkit</a:t>
            </a:r>
            <a:endParaRPr lang="en-US" sz="40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8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Deployment By The Numbers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138"/>
            <a:ext cx="8229600" cy="4708525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Last updated Feb 2015.  Adoption trend increases with each release.  CC-NIE and innovation platform helped as well.  </a:t>
            </a:r>
          </a:p>
        </p:txBody>
      </p:sp>
      <p:pic>
        <p:nvPicPr>
          <p:cNvPr id="7" name="Picture 6" descr="20150220-pSDeployments-Po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" y="1811719"/>
            <a:ext cx="7888976" cy="4470548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4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6542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hlinkClick r:id="rId2"/>
              </a:rPr>
              <a:t>http://stats.es.net/ServicesDirectory</a:t>
            </a:r>
            <a:r>
              <a:rPr lang="en-US" sz="3600" dirty="0" smtClean="0">
                <a:hlinkClick r:id="rId2"/>
              </a:rPr>
              <a:t>/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Content Placeholder 6" descr="Screen Shot 2014-01-11 at 8.54.46 AM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11" t="-2847" b="3883"/>
          <a:stretch/>
        </p:blipFill>
        <p:spPr>
          <a:xfrm>
            <a:off x="-44218" y="1678887"/>
            <a:ext cx="8731018" cy="4591473"/>
          </a:xfr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97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ESnet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Introduction </a:t>
            </a:r>
            <a:r>
              <a:rPr lang="en-US" sz="2800" dirty="0"/>
              <a:t>&amp; </a:t>
            </a:r>
            <a:r>
              <a:rPr lang="en-US" sz="2800" dirty="0" smtClean="0"/>
              <a:t>Motivation</a:t>
            </a:r>
            <a:endParaRPr lang="en-US" sz="2800" dirty="0"/>
          </a:p>
          <a:p>
            <a:r>
              <a:rPr lang="en-US" sz="2800" dirty="0"/>
              <a:t>Problem </a:t>
            </a:r>
            <a:r>
              <a:rPr lang="en-US" sz="2800" dirty="0" smtClean="0"/>
              <a:t>Classification</a:t>
            </a:r>
            <a:endParaRPr lang="en-US" sz="2800" dirty="0"/>
          </a:p>
          <a:p>
            <a:r>
              <a:rPr lang="en-US" sz="2800" dirty="0" err="1"/>
              <a:t>perfSONAR</a:t>
            </a:r>
            <a:r>
              <a:rPr lang="en-US" sz="2800" dirty="0"/>
              <a:t> </a:t>
            </a:r>
            <a:r>
              <a:rPr lang="en-US" sz="2800" dirty="0" smtClean="0"/>
              <a:t>Basics</a:t>
            </a:r>
            <a:endParaRPr lang="en-US" sz="2800" dirty="0"/>
          </a:p>
          <a:p>
            <a:r>
              <a:rPr lang="en-US" sz="2800" dirty="0">
                <a:solidFill>
                  <a:srgbClr val="FF6600"/>
                </a:solidFill>
              </a:rPr>
              <a:t>Deployment </a:t>
            </a:r>
            <a:r>
              <a:rPr lang="en-US" sz="2800" dirty="0" smtClean="0">
                <a:solidFill>
                  <a:srgbClr val="FF6600"/>
                </a:solidFill>
              </a:rPr>
              <a:t>Strategies</a:t>
            </a:r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dirty="0"/>
              <a:t>Success </a:t>
            </a:r>
            <a:r>
              <a:rPr lang="en-US" sz="2800" dirty="0" smtClean="0"/>
              <a:t>Stories</a:t>
            </a:r>
            <a:endParaRPr lang="en-US" sz="2800" dirty="0"/>
          </a:p>
          <a:p>
            <a:r>
              <a:rPr lang="en-US" sz="2800" dirty="0"/>
              <a:t>Further </a:t>
            </a:r>
            <a:r>
              <a:rPr lang="en-US" sz="2800" dirty="0" smtClean="0"/>
              <a:t>Info</a:t>
            </a:r>
            <a:endParaRPr lang="en-US" sz="28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3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/>
          </a:bodyPr>
          <a:lstStyle/>
          <a:p>
            <a:r>
              <a:rPr lang="en-US" dirty="0"/>
              <a:t>We can’t wait for users to report problems and then fix them (soft failures can go unreported for years!)</a:t>
            </a:r>
          </a:p>
          <a:p>
            <a:pPr>
              <a:defRPr/>
            </a:pPr>
            <a:r>
              <a:rPr lang="en-US" dirty="0" smtClean="0"/>
              <a:t>Things just break sometimes</a:t>
            </a:r>
          </a:p>
          <a:p>
            <a:pPr lvl="1">
              <a:defRPr/>
            </a:pPr>
            <a:r>
              <a:rPr lang="en-US" dirty="0" smtClean="0"/>
              <a:t>Failing optics</a:t>
            </a:r>
          </a:p>
          <a:p>
            <a:pPr lvl="1">
              <a:defRPr/>
            </a:pPr>
            <a:r>
              <a:rPr lang="en-US" dirty="0" smtClean="0"/>
              <a:t>Somebody messed around in a patch panel and kinked a fiber</a:t>
            </a:r>
          </a:p>
          <a:p>
            <a:pPr lvl="1">
              <a:defRPr/>
            </a:pPr>
            <a:r>
              <a:rPr lang="en-US" dirty="0" smtClean="0"/>
              <a:t>Hardware goes bad</a:t>
            </a:r>
          </a:p>
          <a:p>
            <a:pPr>
              <a:defRPr/>
            </a:pPr>
            <a:r>
              <a:rPr lang="en-US" dirty="0" smtClean="0"/>
              <a:t>Problems that get fixed have a way of coming back</a:t>
            </a:r>
          </a:p>
          <a:p>
            <a:pPr lvl="1">
              <a:defRPr/>
            </a:pPr>
            <a:r>
              <a:rPr lang="en-US" dirty="0" smtClean="0"/>
              <a:t>System defaults come back after hardware/software upgrades</a:t>
            </a:r>
          </a:p>
          <a:p>
            <a:pPr lvl="1">
              <a:defRPr/>
            </a:pPr>
            <a:r>
              <a:rPr lang="en-US" dirty="0" smtClean="0"/>
              <a:t>New employees may not know why the previous employee set things up a certain way and back out fixes</a:t>
            </a:r>
          </a:p>
          <a:p>
            <a:pPr>
              <a:defRPr/>
            </a:pPr>
            <a:r>
              <a:rPr lang="en-US" dirty="0" smtClean="0"/>
              <a:t>Important to continually collect, archive, and alert on active throughput test results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5982" y="274638"/>
            <a:ext cx="8998017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Importance of Regular Testing</a:t>
            </a:r>
            <a:endParaRPr lang="en-US" sz="40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77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algn="ctr"/>
            <a:r>
              <a:rPr lang="en-US" sz="4000" dirty="0" smtClean="0"/>
              <a:t>Regular Testing - Beacon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94" y="698904"/>
            <a:ext cx="5459590" cy="5727607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1" y="1189038"/>
            <a:ext cx="3759414" cy="483076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beacon setup is typically employed by a network provider (regional, backbone, exchange point)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service to the users (allows people to test into the network)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Can be configured with Layer 2 connectivity if needed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no regular tests are scheduled, minimum requirements for local storage.  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Makes the most sense to enable all services (bandwidth and latency)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2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algn="ctr"/>
            <a:r>
              <a:rPr lang="en-US" sz="4000" dirty="0" smtClean="0"/>
              <a:t>Regular Testing - Island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829" y="1189038"/>
            <a:ext cx="5833464" cy="5084836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1" y="1189037"/>
            <a:ext cx="3406619" cy="5159689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island setup allows a site to test against any number of the 1300+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perfSONAR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nodes around the world, and store the data locally.  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coordination required with other sites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Allows a view of near horizon testing (e.g. short latency – campus, regional) and far horizon (backbone network, remote collaborators). 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OWAMP is particularly useful for determining packet loss in the previous cases.  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Throughput will not be as valuable when the latency is small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06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algn="ctr"/>
            <a:r>
              <a:rPr lang="en-US" sz="4000" dirty="0" smtClean="0"/>
              <a:t>Regular Testing - Mesh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517" y="1232319"/>
            <a:ext cx="5580483" cy="4535411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1" y="1189038"/>
            <a:ext cx="3424258" cy="4830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 full mesh requires more coordination: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full mesh means all hosts involved are running the same test configuration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partial mesh could mean only a small number of related hosts are running a testing configuration</a:t>
            </a:r>
          </a:p>
          <a:p>
            <a:pPr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 either case – bandwidth and latency will be valuable test cases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5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0" y="3031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Kstar-hyung_Kim_NFRI_Kore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0895"/>
            <a:ext cx="1837607" cy="1225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82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4" descr="G:\Capital Projects\Project Management\Martinez\CRT\Drawings and Renderings\Renderings\2012\CRT Southwest View 120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465" y="4513819"/>
            <a:ext cx="1618850" cy="107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n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79" y="3932006"/>
            <a:ext cx="1914391" cy="1366078"/>
          </a:xfrm>
          <a:prstGeom prst="rect">
            <a:avLst/>
          </a:prstGeom>
        </p:spPr>
      </p:pic>
      <p:pic>
        <p:nvPicPr>
          <p:cNvPr id="9" name="Picture 8" descr="3365376865_53bc10afaa_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330" y="811335"/>
            <a:ext cx="1770684" cy="1328013"/>
          </a:xfrm>
          <a:prstGeom prst="rect">
            <a:avLst/>
          </a:prstGeom>
        </p:spPr>
      </p:pic>
      <p:pic>
        <p:nvPicPr>
          <p:cNvPr id="12" name="Picture 11" descr="3252736045_152f04dbb4_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9" y="4365914"/>
            <a:ext cx="1530369" cy="1223996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1132" cy="114300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Network as </a:t>
            </a:r>
            <a:r>
              <a:rPr lang="en-US" strike="sngStrike" dirty="0">
                <a:solidFill>
                  <a:prstClr val="black"/>
                </a:solidFill>
                <a:latin typeface="Arial"/>
              </a:rPr>
              <a:t>Infrastructure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Arial"/>
              </a:rPr>
              <a:t>Instrument</a:t>
            </a:r>
            <a:br>
              <a:rPr lang="en-US" i="1" dirty="0">
                <a:solidFill>
                  <a:prstClr val="black"/>
                </a:solidFill>
                <a:latin typeface="Arial"/>
              </a:rPr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5997" y="5745173"/>
            <a:ext cx="7009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538" lvl="2" indent="0">
              <a:buNone/>
            </a:pPr>
            <a:r>
              <a:rPr lang="en-US" b="1" i="1" u="sng" dirty="0" smtClean="0"/>
              <a:t>Vision</a:t>
            </a:r>
            <a:r>
              <a:rPr lang="en-US" dirty="0" smtClean="0"/>
              <a:t>: Scientific </a:t>
            </a:r>
            <a:r>
              <a:rPr lang="en-US" dirty="0"/>
              <a:t>progress will be </a:t>
            </a:r>
            <a:r>
              <a:rPr lang="en-US" b="1" dirty="0"/>
              <a:t>completely unconstrained </a:t>
            </a:r>
            <a:r>
              <a:rPr lang="en-US" dirty="0"/>
              <a:t>by the physical location of instruments, people, computational resources, or data.  </a:t>
            </a:r>
          </a:p>
        </p:txBody>
      </p:sp>
      <p:pic>
        <p:nvPicPr>
          <p:cNvPr id="18" name="Picture 17" descr="20150112-ESn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968"/>
            <a:ext cx="9144000" cy="3186050"/>
          </a:xfrm>
          <a:prstGeom prst="rect">
            <a:avLst/>
          </a:prstGeom>
        </p:spPr>
      </p:pic>
      <p:pic>
        <p:nvPicPr>
          <p:cNvPr id="11" name="Picture 10" descr="2182152599_5f6d0a26f7_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79" y="1269789"/>
            <a:ext cx="1775553" cy="1156943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10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2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84" y="102621"/>
            <a:ext cx="3130320" cy="1811449"/>
          </a:xfrm>
        </p:spPr>
        <p:txBody>
          <a:bodyPr>
            <a:noAutofit/>
          </a:bodyPr>
          <a:lstStyle/>
          <a:p>
            <a:r>
              <a:rPr lang="en-US" sz="2400" b="1" dirty="0"/>
              <a:t>perfSONAR Dashboard: </a:t>
            </a:r>
            <a:r>
              <a:rPr lang="en-US" sz="2400" b="1" dirty="0" smtClean="0"/>
              <a:t>Raising Expectations and improving network visibility </a:t>
            </a:r>
            <a:endParaRPr lang="en-US" sz="2400" b="1" dirty="0"/>
          </a:p>
        </p:txBody>
      </p:sp>
      <p:pic>
        <p:nvPicPr>
          <p:cNvPr id="6" name="Content Placeholder 5" descr="perf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0"/>
          <a:stretch/>
        </p:blipFill>
        <p:spPr>
          <a:xfrm>
            <a:off x="3688044" y="1600200"/>
            <a:ext cx="4998755" cy="4886325"/>
          </a:xfrm>
        </p:spPr>
      </p:pic>
      <p:sp>
        <p:nvSpPr>
          <p:cNvPr id="7" name="TextBox 6"/>
          <p:cNvSpPr txBox="1"/>
          <p:nvPr/>
        </p:nvSpPr>
        <p:spPr>
          <a:xfrm>
            <a:off x="488259" y="1914070"/>
            <a:ext cx="31997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 at-a-glance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Packet loss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Throughput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Correctness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Current live instances at </a:t>
            </a:r>
          </a:p>
          <a:p>
            <a:r>
              <a:rPr lang="en-US" dirty="0">
                <a:hlinkClick r:id="rId3"/>
              </a:rPr>
              <a:t>http://ps-dashboard.es.net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://pas.net.internet2.edu/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Drill-down capabilities: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 history between hosts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Ability to correlate with other events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valuable for fault localization and isolation</a:t>
            </a:r>
            <a:endParaRPr lang="en-US" dirty="0"/>
          </a:p>
        </p:txBody>
      </p:sp>
      <p:pic>
        <p:nvPicPr>
          <p:cNvPr id="8" name="Content Placeholder 6" descr="Screen Shot 2015-01-19 at 12.02.46 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95" r="-33695"/>
          <a:stretch>
            <a:fillRect/>
          </a:stretch>
        </p:blipFill>
        <p:spPr>
          <a:xfrm>
            <a:off x="1684828" y="465668"/>
            <a:ext cx="9289018" cy="5660496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6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50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57200" y="1244599"/>
            <a:ext cx="8229600" cy="4881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What are you going to measure?</a:t>
            </a:r>
          </a:p>
          <a:p>
            <a:pPr lvl="1">
              <a:defRPr/>
            </a:pPr>
            <a:r>
              <a:rPr lang="en-US" sz="2400" dirty="0" smtClean="0"/>
              <a:t>Achievable bandwidth</a:t>
            </a:r>
          </a:p>
          <a:p>
            <a:pPr lvl="2">
              <a:defRPr/>
            </a:pPr>
            <a:r>
              <a:rPr lang="en-US" sz="2400" dirty="0" smtClean="0"/>
              <a:t>2-3 regional destinations (careful – localized throughput testing is not very valuable – see earlier graph)</a:t>
            </a:r>
          </a:p>
          <a:p>
            <a:pPr lvl="2">
              <a:defRPr/>
            </a:pPr>
            <a:r>
              <a:rPr lang="en-US" sz="2400" dirty="0" smtClean="0"/>
              <a:t>4-8 important collaborators</a:t>
            </a:r>
          </a:p>
          <a:p>
            <a:pPr lvl="2">
              <a:defRPr/>
            </a:pPr>
            <a:r>
              <a:rPr lang="en-US" sz="2400" dirty="0" smtClean="0"/>
              <a:t>4-8 times per day to each destination (e.g. </a:t>
            </a:r>
            <a:r>
              <a:rPr lang="en-US" sz="2400" dirty="0"/>
              <a:t>4</a:t>
            </a:r>
            <a:r>
              <a:rPr lang="en-US" sz="2400" dirty="0" smtClean="0"/>
              <a:t>hr cadence = 6 tests per day)</a:t>
            </a:r>
          </a:p>
          <a:p>
            <a:pPr lvl="2">
              <a:defRPr/>
            </a:pPr>
            <a:r>
              <a:rPr lang="en-US" sz="2400" dirty="0" smtClean="0"/>
              <a:t>20 second tests within a region, longer across </a:t>
            </a:r>
            <a:r>
              <a:rPr lang="en-US" sz="2400" dirty="0"/>
              <a:t>o</a:t>
            </a:r>
            <a:r>
              <a:rPr lang="en-US" sz="2400" dirty="0" smtClean="0"/>
              <a:t>ceans and continents </a:t>
            </a:r>
          </a:p>
          <a:p>
            <a:pPr lvl="1">
              <a:defRPr/>
            </a:pPr>
            <a:r>
              <a:rPr lang="en-US" sz="2400" dirty="0" smtClean="0"/>
              <a:t>Loss/Availability/Latency</a:t>
            </a:r>
          </a:p>
          <a:p>
            <a:pPr lvl="2">
              <a:defRPr/>
            </a:pPr>
            <a:r>
              <a:rPr lang="en-US" sz="2400" dirty="0" smtClean="0"/>
              <a:t>OWAMP:  ~10-20 collaborators over diverse </a:t>
            </a:r>
            <a:r>
              <a:rPr lang="en-US" sz="2400" dirty="0" smtClean="0"/>
              <a:t>paths</a:t>
            </a:r>
          </a:p>
          <a:p>
            <a:pPr lvl="2">
              <a:defRPr/>
            </a:pP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5982" y="274638"/>
            <a:ext cx="8998017" cy="668475"/>
          </a:xfrm>
        </p:spPr>
        <p:txBody>
          <a:bodyPr>
            <a:normAutofit/>
          </a:bodyPr>
          <a:lstStyle/>
          <a:p>
            <a:r>
              <a:rPr lang="en-US" dirty="0" smtClean="0"/>
              <a:t>Develop a Test Plan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10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57200" y="1244599"/>
            <a:ext cx="8229600" cy="48815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/>
              <a:t>How are you going to Measure?</a:t>
            </a:r>
            <a:endParaRPr lang="en-US" sz="2400" dirty="0" smtClean="0"/>
          </a:p>
          <a:p>
            <a:pPr lvl="1">
              <a:defRPr/>
            </a:pPr>
            <a:r>
              <a:rPr lang="en-US" sz="2400" dirty="0" smtClean="0"/>
              <a:t>Internal Testing</a:t>
            </a:r>
          </a:p>
          <a:p>
            <a:pPr lvl="2">
              <a:defRPr/>
            </a:pPr>
            <a:r>
              <a:rPr lang="en-US" sz="2200" dirty="0" smtClean="0"/>
              <a:t>Testing throughput on a LAN has risks</a:t>
            </a:r>
          </a:p>
          <a:p>
            <a:pPr lvl="3">
              <a:defRPr/>
            </a:pPr>
            <a:r>
              <a:rPr lang="en-US" sz="2000" dirty="0" smtClean="0"/>
              <a:t>Regular throughput testing will fill buffers on LAN switches and cause congestion/loss for local traffic</a:t>
            </a:r>
            <a:endParaRPr lang="en-US" sz="2000" dirty="0" smtClean="0"/>
          </a:p>
          <a:p>
            <a:pPr lvl="3">
              <a:defRPr/>
            </a:pPr>
            <a:r>
              <a:rPr lang="en-US" sz="2000" dirty="0" smtClean="0"/>
              <a:t>Suggestion: very infrequent (once/</a:t>
            </a:r>
            <a:r>
              <a:rPr lang="en-US" sz="2000" dirty="0" err="1" smtClean="0"/>
              <a:t>twoce</a:t>
            </a:r>
            <a:r>
              <a:rPr lang="en-US" sz="2000" dirty="0" smtClean="0"/>
              <a:t> per day?) test to things on a LAN environment</a:t>
            </a:r>
          </a:p>
          <a:p>
            <a:pPr lvl="2">
              <a:defRPr/>
            </a:pPr>
            <a:r>
              <a:rPr lang="en-US" sz="2200" dirty="0" smtClean="0"/>
              <a:t>Latency/Packet loss = OK, do this everywhere you can</a:t>
            </a:r>
            <a:endParaRPr lang="en-US" sz="2200" dirty="0" smtClean="0"/>
          </a:p>
          <a:p>
            <a:pPr lvl="1">
              <a:defRPr/>
            </a:pPr>
            <a:r>
              <a:rPr lang="en-US" sz="2400" dirty="0" smtClean="0"/>
              <a:t>External Testing</a:t>
            </a:r>
          </a:p>
          <a:p>
            <a:pPr lvl="2">
              <a:defRPr/>
            </a:pPr>
            <a:r>
              <a:rPr lang="en-US" sz="2200" dirty="0" smtClean="0"/>
              <a:t>Regional</a:t>
            </a:r>
          </a:p>
          <a:p>
            <a:pPr lvl="3">
              <a:defRPr/>
            </a:pPr>
            <a:r>
              <a:rPr lang="en-US" sz="2000" dirty="0" smtClean="0"/>
              <a:t>If you are &lt; 10ms away from a regional destination, see above warnings</a:t>
            </a:r>
            <a:endParaRPr lang="en-US" sz="2000" dirty="0" smtClean="0"/>
          </a:p>
          <a:p>
            <a:pPr lvl="2">
              <a:defRPr/>
            </a:pPr>
            <a:r>
              <a:rPr lang="en-US" sz="2200" dirty="0" smtClean="0"/>
              <a:t>National/International</a:t>
            </a:r>
          </a:p>
          <a:p>
            <a:pPr lvl="3">
              <a:defRPr/>
            </a:pPr>
            <a:r>
              <a:rPr lang="en-US" sz="2000" dirty="0" smtClean="0"/>
              <a:t>Best location to test throughput.  Pick something &gt; 10ms away</a:t>
            </a:r>
          </a:p>
          <a:p>
            <a:pPr lvl="3">
              <a:defRPr/>
            </a:pPr>
            <a:r>
              <a:rPr lang="en-US" sz="2000" dirty="0" smtClean="0"/>
              <a:t>Try to use a ‘known good’ test point.  ESnet, Internet2, etc.</a:t>
            </a:r>
            <a:endParaRPr lang="en-US" sz="2000" dirty="0" smtClean="0"/>
          </a:p>
          <a:p>
            <a:pPr lvl="2">
              <a:defRPr/>
            </a:pP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5982" y="274638"/>
            <a:ext cx="8998017" cy="668475"/>
          </a:xfrm>
        </p:spPr>
        <p:txBody>
          <a:bodyPr>
            <a:normAutofit/>
          </a:bodyPr>
          <a:lstStyle/>
          <a:p>
            <a:r>
              <a:rPr lang="en-US" dirty="0" smtClean="0"/>
              <a:t>Develop a Test Plan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8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perfSONAR Deployment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8887"/>
          </a:xfrm>
        </p:spPr>
        <p:txBody>
          <a:bodyPr>
            <a:normAutofit/>
          </a:bodyPr>
          <a:lstStyle/>
          <a:p>
            <a:r>
              <a:rPr lang="en-US" dirty="0" smtClean="0"/>
              <a:t>Critical to deploy near key resources such as </a:t>
            </a:r>
            <a:r>
              <a:rPr lang="en-US" dirty="0" smtClean="0"/>
              <a:t>Data Transfer Nodes</a:t>
            </a:r>
            <a:endParaRPr lang="en-US" dirty="0" smtClean="0"/>
          </a:p>
          <a:p>
            <a:r>
              <a:rPr lang="en-US" dirty="0" smtClean="0"/>
              <a:t>More perfSONAR </a:t>
            </a:r>
            <a:r>
              <a:rPr lang="en-US" dirty="0"/>
              <a:t>hosts allow </a:t>
            </a:r>
            <a:r>
              <a:rPr lang="en-US" dirty="0" smtClean="0"/>
              <a:t>segments of </a:t>
            </a:r>
            <a:r>
              <a:rPr lang="en-US" dirty="0"/>
              <a:t>the path to be tested separately</a:t>
            </a:r>
          </a:p>
          <a:p>
            <a:pPr lvl="1"/>
            <a:r>
              <a:rPr lang="en-US" dirty="0" smtClean="0"/>
              <a:t>Reduced visibility for devices between </a:t>
            </a:r>
            <a:r>
              <a:rPr lang="en-US" dirty="0"/>
              <a:t>perfSONAR </a:t>
            </a:r>
            <a:r>
              <a:rPr lang="en-US" dirty="0" smtClean="0"/>
              <a:t>hosts</a:t>
            </a:r>
            <a:endParaRPr lang="en-US" dirty="0"/>
          </a:p>
          <a:p>
            <a:pPr lvl="1"/>
            <a:r>
              <a:rPr lang="en-US" dirty="0" smtClean="0"/>
              <a:t>Must rely on counters or other means where perfSONAR can’t go</a:t>
            </a:r>
          </a:p>
          <a:p>
            <a:r>
              <a:rPr lang="en-US" dirty="0" smtClean="0"/>
              <a:t>Effective test methodology derived from protocol behavior</a:t>
            </a:r>
          </a:p>
          <a:p>
            <a:pPr lvl="1"/>
            <a:r>
              <a:rPr lang="en-US" dirty="0" smtClean="0"/>
              <a:t>TCP suffers much more from packet loss as latency increases</a:t>
            </a:r>
          </a:p>
          <a:p>
            <a:pPr lvl="1"/>
            <a:r>
              <a:rPr lang="en-US" dirty="0" smtClean="0"/>
              <a:t>TCP is more likely to cause loss as latency increases</a:t>
            </a:r>
          </a:p>
          <a:p>
            <a:pPr lvl="1"/>
            <a:r>
              <a:rPr lang="en-US" dirty="0" smtClean="0"/>
              <a:t>Testing should leverage this in two ways</a:t>
            </a:r>
          </a:p>
          <a:p>
            <a:pPr lvl="2"/>
            <a:r>
              <a:rPr lang="en-US" dirty="0" smtClean="0"/>
              <a:t>Design tests so that they are likely to fail if there is a problem</a:t>
            </a:r>
          </a:p>
          <a:p>
            <a:pPr lvl="2"/>
            <a:r>
              <a:rPr lang="en-US" dirty="0" smtClean="0"/>
              <a:t>Mimic the behavior of production traffic as much as possible</a:t>
            </a:r>
          </a:p>
          <a:p>
            <a:pPr lvl="1"/>
            <a:r>
              <a:rPr lang="en-US" dirty="0" smtClean="0"/>
              <a:t>Note: don’t design your tests to succeed</a:t>
            </a:r>
          </a:p>
          <a:p>
            <a:pPr lvl="2"/>
            <a:r>
              <a:rPr lang="en-US" dirty="0" smtClean="0"/>
              <a:t>The point is not to “be green” even if there are problems</a:t>
            </a:r>
          </a:p>
          <a:p>
            <a:pPr lvl="2"/>
            <a:r>
              <a:rPr lang="en-US" dirty="0" smtClean="0"/>
              <a:t>The point is to find problems when they come up so that the problems are fixed quickly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9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081088"/>
            <a:ext cx="8132763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86733"/>
            <a:ext cx="9144000" cy="8064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Sample Site Deployment</a:t>
            </a:r>
            <a:endParaRPr lang="en-US" sz="40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96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ESnet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Introduction </a:t>
            </a:r>
            <a:r>
              <a:rPr lang="en-US" sz="2800" dirty="0"/>
              <a:t>&amp; </a:t>
            </a:r>
            <a:r>
              <a:rPr lang="en-US" sz="2800" dirty="0" smtClean="0"/>
              <a:t>Motivation</a:t>
            </a:r>
            <a:endParaRPr lang="en-US" sz="2800" dirty="0"/>
          </a:p>
          <a:p>
            <a:r>
              <a:rPr lang="en-US" sz="2800" dirty="0"/>
              <a:t>Problem </a:t>
            </a:r>
            <a:r>
              <a:rPr lang="en-US" sz="2800" dirty="0" smtClean="0"/>
              <a:t>Classification</a:t>
            </a:r>
            <a:endParaRPr lang="en-US" sz="2800" dirty="0"/>
          </a:p>
          <a:p>
            <a:r>
              <a:rPr lang="en-US" sz="2800" dirty="0" err="1"/>
              <a:t>perfSONAR</a:t>
            </a:r>
            <a:r>
              <a:rPr lang="en-US" sz="2800" dirty="0"/>
              <a:t> </a:t>
            </a:r>
            <a:r>
              <a:rPr lang="en-US" sz="2800" dirty="0" smtClean="0"/>
              <a:t>Basics</a:t>
            </a:r>
            <a:endParaRPr lang="en-US" sz="2800" dirty="0"/>
          </a:p>
          <a:p>
            <a:r>
              <a:rPr lang="en-US" sz="2800" dirty="0"/>
              <a:t>Deployment </a:t>
            </a:r>
            <a:r>
              <a:rPr lang="en-US" sz="2800" dirty="0" smtClean="0"/>
              <a:t>Strategies</a:t>
            </a:r>
            <a:endParaRPr lang="en-US" sz="2800" dirty="0"/>
          </a:p>
          <a:p>
            <a:r>
              <a:rPr lang="en-US" sz="2800" dirty="0">
                <a:solidFill>
                  <a:srgbClr val="FF6600"/>
                </a:solidFill>
              </a:rPr>
              <a:t>Success </a:t>
            </a:r>
            <a:r>
              <a:rPr lang="en-US" sz="2800" dirty="0" smtClean="0">
                <a:solidFill>
                  <a:srgbClr val="FF6600"/>
                </a:solidFill>
              </a:rPr>
              <a:t>Stories</a:t>
            </a:r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dirty="0"/>
              <a:t>Further </a:t>
            </a:r>
            <a:r>
              <a:rPr lang="en-US" sz="2800" dirty="0" smtClean="0"/>
              <a:t>Info</a:t>
            </a:r>
            <a:endParaRPr lang="en-US" sz="28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79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Success Stories - Host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Showing the role of MTUs and host tuning (e.g. ‘its all related’):</a:t>
            </a:r>
            <a:endParaRPr lang="en-US" sz="2000" dirty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</p:txBody>
      </p:sp>
      <p:pic>
        <p:nvPicPr>
          <p:cNvPr id="6" name="Picture 5" descr="20140505-PPPL-NERSC-10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1766"/>
            <a:ext cx="8034867" cy="366612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24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Sometimes its not your fault – this is why monitoring your provider is a good idea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/>
            <a:r>
              <a:rPr lang="en-US" sz="2000" dirty="0" smtClean="0"/>
              <a:t>Drastic drop in BWCTL normally has a </a:t>
            </a:r>
            <a:r>
              <a:rPr lang="en-US" sz="2000" dirty="0" smtClean="0"/>
              <a:t>reason (spikes of congestion-caused loss)</a:t>
            </a:r>
            <a:endParaRPr lang="en-US" sz="20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Success Stories - </a:t>
            </a:r>
            <a:r>
              <a:rPr lang="en-US" dirty="0" smtClean="0"/>
              <a:t>Upstream Packet Loss</a:t>
            </a:r>
            <a:endParaRPr lang="en-US" dirty="0"/>
          </a:p>
        </p:txBody>
      </p:sp>
      <p:pic>
        <p:nvPicPr>
          <p:cNvPr id="6" name="Picture 5" descr="20140502-Brown-BWCT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9" y="2182389"/>
            <a:ext cx="5900263" cy="2505174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11" descr="20140502-Brown-ESnet-OWAMP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66" y="3679012"/>
            <a:ext cx="4274034" cy="31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1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nver-aarnet-perf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854"/>
          <a:stretch/>
        </p:blipFill>
        <p:spPr>
          <a:xfrm>
            <a:off x="949660" y="1518545"/>
            <a:ext cx="7309854" cy="5339455"/>
          </a:xfrm>
        </p:spPr>
      </p:pic>
      <p:sp>
        <p:nvSpPr>
          <p:cNvPr id="5" name="Oval 4"/>
          <p:cNvSpPr/>
          <p:nvPr/>
        </p:nvSpPr>
        <p:spPr>
          <a:xfrm>
            <a:off x="4263672" y="3127680"/>
            <a:ext cx="1524900" cy="81216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31957" y="4648320"/>
            <a:ext cx="2877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Performance increases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Performance stabilizes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425706" y="3939840"/>
            <a:ext cx="647975" cy="708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5"/>
          <p:cNvSpPr txBox="1">
            <a:spLocks/>
          </p:cNvSpPr>
          <p:nvPr/>
        </p:nvSpPr>
        <p:spPr>
          <a:xfrm>
            <a:off x="457200" y="274638"/>
            <a:ext cx="8229600" cy="83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Success Stories - BGP Peering Migration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6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46" y="61652"/>
            <a:ext cx="8954553" cy="1143000"/>
          </a:xfrm>
        </p:spPr>
        <p:txBody>
          <a:bodyPr/>
          <a:lstStyle/>
          <a:p>
            <a:r>
              <a:rPr lang="en-US" dirty="0"/>
              <a:t>Success Stories </a:t>
            </a:r>
            <a:r>
              <a:rPr lang="en-US" dirty="0" smtClean="0"/>
              <a:t>– Firewalls &amp; Science Traffic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7" y="1204652"/>
            <a:ext cx="5806206" cy="227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24" y="3660216"/>
            <a:ext cx="5655757" cy="238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0825" y="2026058"/>
            <a:ext cx="3024611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Bef>
                <a:spcPts val="880"/>
              </a:spcBef>
              <a:buClr>
                <a:srgbClr val="2DB2CF"/>
              </a:buClr>
            </a:pPr>
            <a:r>
              <a:rPr lang="en-US" sz="2000" dirty="0" smtClean="0">
                <a:solidFill>
                  <a:srgbClr val="58585B"/>
                </a:solidFill>
              </a:rPr>
              <a:t>The impacts of overzealous</a:t>
            </a:r>
            <a:endParaRPr lang="en-US" sz="2000" dirty="0">
              <a:solidFill>
                <a:srgbClr val="58585B"/>
              </a:solidFill>
            </a:endParaRPr>
          </a:p>
          <a:p>
            <a:pPr marL="228600" indent="-228600">
              <a:spcBef>
                <a:spcPts val="880"/>
              </a:spcBef>
              <a:buClr>
                <a:srgbClr val="2DB2CF"/>
              </a:buClr>
            </a:pPr>
            <a:r>
              <a:rPr lang="en-US" sz="2000" dirty="0" smtClean="0">
                <a:solidFill>
                  <a:srgbClr val="58585B"/>
                </a:solidFill>
              </a:rPr>
              <a:t>security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891780"/>
            <a:ext cx="30694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880"/>
              </a:spcBef>
              <a:buClr>
                <a:srgbClr val="2DB2CF"/>
              </a:buClr>
            </a:pPr>
            <a:r>
              <a:rPr lang="en-US" sz="2000" b="1" i="1" dirty="0" smtClean="0">
                <a:solidFill>
                  <a:srgbClr val="FF0000"/>
                </a:solidFill>
              </a:rPr>
              <a:t>	</a:t>
            </a:r>
            <a:r>
              <a:rPr lang="en-US" sz="2000" b="1" i="1" dirty="0" smtClean="0">
                <a:solidFill>
                  <a:srgbClr val="FF6600"/>
                </a:solidFill>
              </a:rPr>
              <a:t>10 x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58585B"/>
                </a:solidFill>
              </a:rPr>
              <a:t>improvement if you identify a use case: the alternative is application of policy without any thought as to the consequences.  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74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9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Traditional “Big Science”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Picture 4" descr="lhc-si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9" y="866329"/>
            <a:ext cx="7987999" cy="2789987"/>
          </a:xfrm>
          <a:prstGeom prst="rect">
            <a:avLst/>
          </a:prstGeom>
        </p:spPr>
      </p:pic>
      <p:pic>
        <p:nvPicPr>
          <p:cNvPr id="7" name="Picture 6" descr="lhc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1023"/>
            <a:ext cx="4699906" cy="2895902"/>
          </a:xfrm>
          <a:prstGeom prst="rect">
            <a:avLst/>
          </a:prstGeom>
        </p:spPr>
      </p:pic>
      <p:pic>
        <p:nvPicPr>
          <p:cNvPr id="8" name="Picture 7" descr="LHC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85" y="3882036"/>
            <a:ext cx="3414127" cy="2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46" y="61652"/>
            <a:ext cx="8954553" cy="1143000"/>
          </a:xfrm>
        </p:spPr>
        <p:txBody>
          <a:bodyPr/>
          <a:lstStyle/>
          <a:p>
            <a:r>
              <a:rPr lang="en-US" dirty="0"/>
              <a:t>Success Stories </a:t>
            </a:r>
            <a:r>
              <a:rPr lang="en-US" dirty="0" smtClean="0"/>
              <a:t>– Catastrophic Failure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846" y="5451950"/>
            <a:ext cx="606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880"/>
              </a:spcBef>
              <a:buClr>
                <a:srgbClr val="2DB2CF"/>
              </a:buClr>
            </a:pPr>
            <a:r>
              <a:rPr lang="en-US" sz="2000" dirty="0" smtClean="0"/>
              <a:t>Patterns like a fiber cut/re-route are cleanly seen</a:t>
            </a:r>
            <a:endParaRPr lang="en-US" sz="2000" dirty="0" smtClean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Picture 7" descr="FiberCut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7" y="1061220"/>
            <a:ext cx="8209469" cy="42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9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9-29 at 6.1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" y="983008"/>
            <a:ext cx="6374797" cy="285788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846" y="61652"/>
            <a:ext cx="8954553" cy="1143000"/>
          </a:xfrm>
        </p:spPr>
        <p:txBody>
          <a:bodyPr/>
          <a:lstStyle/>
          <a:p>
            <a:r>
              <a:rPr lang="en-US" dirty="0"/>
              <a:t>Success Stories </a:t>
            </a:r>
            <a:r>
              <a:rPr lang="en-US" dirty="0" smtClean="0"/>
              <a:t>– MTU</a:t>
            </a:r>
            <a:endParaRPr lang="en-US" dirty="0"/>
          </a:p>
        </p:txBody>
      </p:sp>
      <p:pic>
        <p:nvPicPr>
          <p:cNvPr id="10" name="Picture 9" descr="Screen Shot 2014-09-29 at 6.15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62" y="3563508"/>
            <a:ext cx="5822830" cy="2524381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6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ESnet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Introduction </a:t>
            </a:r>
            <a:r>
              <a:rPr lang="en-US" sz="2800" dirty="0"/>
              <a:t>&amp; </a:t>
            </a:r>
            <a:r>
              <a:rPr lang="en-US" sz="2800" dirty="0" smtClean="0"/>
              <a:t>Motivation</a:t>
            </a:r>
            <a:endParaRPr lang="en-US" sz="2800" dirty="0"/>
          </a:p>
          <a:p>
            <a:r>
              <a:rPr lang="en-US" sz="2800" dirty="0"/>
              <a:t>Problem </a:t>
            </a:r>
            <a:r>
              <a:rPr lang="en-US" sz="2800" dirty="0" smtClean="0"/>
              <a:t>Classification</a:t>
            </a:r>
            <a:endParaRPr lang="en-US" sz="2800" dirty="0"/>
          </a:p>
          <a:p>
            <a:r>
              <a:rPr lang="en-US" sz="2800" dirty="0" err="1"/>
              <a:t>perfSONAR</a:t>
            </a:r>
            <a:r>
              <a:rPr lang="en-US" sz="2800" dirty="0"/>
              <a:t> </a:t>
            </a:r>
            <a:r>
              <a:rPr lang="en-US" sz="2800" dirty="0" smtClean="0"/>
              <a:t>Basics</a:t>
            </a:r>
            <a:endParaRPr lang="en-US" sz="2800" dirty="0"/>
          </a:p>
          <a:p>
            <a:r>
              <a:rPr lang="en-US" sz="2800" dirty="0"/>
              <a:t>Deployment </a:t>
            </a:r>
            <a:r>
              <a:rPr lang="en-US" sz="2800" dirty="0" smtClean="0"/>
              <a:t>Strategies</a:t>
            </a:r>
            <a:endParaRPr lang="en-US" sz="2800" dirty="0"/>
          </a:p>
          <a:p>
            <a:r>
              <a:rPr lang="en-US" sz="2800" dirty="0"/>
              <a:t>Success </a:t>
            </a:r>
            <a:r>
              <a:rPr lang="en-US" sz="2800" dirty="0" smtClean="0"/>
              <a:t>Stories</a:t>
            </a:r>
            <a:endParaRPr lang="en-US" sz="2800" dirty="0"/>
          </a:p>
          <a:p>
            <a:r>
              <a:rPr lang="en-US" sz="2800" dirty="0">
                <a:solidFill>
                  <a:srgbClr val="FF6600"/>
                </a:solidFill>
              </a:rPr>
              <a:t>Further </a:t>
            </a:r>
            <a:r>
              <a:rPr lang="en-US" sz="2800" dirty="0" smtClean="0">
                <a:solidFill>
                  <a:srgbClr val="FF6600"/>
                </a:solidFill>
              </a:rPr>
              <a:t>Info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14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Benefits: Finding the needle in the haystack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8956"/>
            <a:ext cx="7731883" cy="2821177"/>
          </a:xfrm>
        </p:spPr>
        <p:txBody>
          <a:bodyPr>
            <a:normAutofit/>
          </a:bodyPr>
          <a:lstStyle/>
          <a:p>
            <a:r>
              <a:rPr lang="en-US" dirty="0" smtClean="0"/>
              <a:t>Above all, </a:t>
            </a:r>
            <a:r>
              <a:rPr lang="en-US" dirty="0" err="1" smtClean="0"/>
              <a:t>perfSONAR</a:t>
            </a:r>
            <a:r>
              <a:rPr lang="en-US" dirty="0" smtClean="0"/>
              <a:t> allows you to maintain a healthy, high-performing network because it helps identify the “soft failures” in the network path.</a:t>
            </a:r>
          </a:p>
          <a:p>
            <a:pPr lvl="1"/>
            <a:r>
              <a:rPr lang="en-US" dirty="0" smtClean="0"/>
              <a:t>Classical monitoring systems have limitations</a:t>
            </a:r>
          </a:p>
          <a:p>
            <a:pPr lvl="2"/>
            <a:r>
              <a:rPr lang="en-US" dirty="0" smtClean="0"/>
              <a:t>Performance problems are often only visible at the ends</a:t>
            </a:r>
          </a:p>
          <a:p>
            <a:pPr lvl="2"/>
            <a:r>
              <a:rPr lang="en-US" dirty="0" smtClean="0"/>
              <a:t>Individual network components (e.g. routers) have no knowledge of end host state </a:t>
            </a:r>
          </a:p>
          <a:p>
            <a:pPr lvl="1"/>
            <a:r>
              <a:rPr lang="en-US" dirty="0" smtClean="0"/>
              <a:t>perfSONAR tests the network in ways that classical monitoring systems do not</a:t>
            </a:r>
          </a:p>
          <a:p>
            <a:r>
              <a:rPr lang="en-US" dirty="0" smtClean="0"/>
              <a:t>More </a:t>
            </a:r>
            <a:r>
              <a:rPr lang="en-US" dirty="0" err="1" smtClean="0"/>
              <a:t>perfSONAR</a:t>
            </a:r>
            <a:r>
              <a:rPr lang="en-US" dirty="0" smtClean="0"/>
              <a:t> distributions equal better network visibility.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5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4404185"/>
            <a:ext cx="7094644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34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Regional Engagement Strategy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1040"/>
            <a:ext cx="4727509" cy="5073485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Create a “culture of urgency</a:t>
            </a:r>
            <a:r>
              <a:rPr lang="en-US" sz="3200" dirty="0" smtClean="0"/>
              <a:t>” to find/fix these problems </a:t>
            </a:r>
            <a:r>
              <a:rPr lang="en-US" sz="3200" dirty="0" smtClean="0"/>
              <a:t>at your campus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KINBER will be rolling out testers soon</a:t>
            </a:r>
          </a:p>
          <a:p>
            <a:r>
              <a:rPr lang="en-US" sz="3200" dirty="0"/>
              <a:t>P</a:t>
            </a:r>
            <a:r>
              <a:rPr lang="en-US" sz="3200" dirty="0" smtClean="0"/>
              <a:t>lanning a workshop @ PSU in July</a:t>
            </a:r>
          </a:p>
          <a:p>
            <a:pPr lvl="1"/>
            <a:r>
              <a:rPr lang="en-US" sz="3000" dirty="0" err="1" smtClean="0"/>
              <a:t>perfSONAR</a:t>
            </a:r>
            <a:r>
              <a:rPr lang="en-US" sz="3000" dirty="0" smtClean="0"/>
              <a:t> Hands On</a:t>
            </a:r>
          </a:p>
          <a:p>
            <a:pPr lvl="1"/>
            <a:r>
              <a:rPr lang="en-US" sz="3000" dirty="0" smtClean="0"/>
              <a:t>Science DMZ</a:t>
            </a:r>
          </a:p>
          <a:p>
            <a:pPr lvl="1"/>
            <a:r>
              <a:rPr lang="en-US" sz="3000" dirty="0" smtClean="0"/>
              <a:t>SDN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Picture 3" descr="u9yKo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9" y="1308752"/>
            <a:ext cx="3864931" cy="46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perfSONAR collaboration is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working to build a strong user community to support the use and development of the software.  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perfSONAR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Mailing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Lists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Announcement 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Lists:</a:t>
            </a:r>
          </a:p>
          <a:p>
            <a:pPr lvl="2"/>
            <a:r>
              <a:rPr lang="en-US" sz="2400" dirty="0" smtClean="0">
                <a:latin typeface="Calibri" charset="0"/>
                <a:ea typeface="ＭＳ Ｐゴシック" charset="0"/>
                <a:hlinkClick r:id="rId2"/>
              </a:rPr>
              <a:t>https</a:t>
            </a:r>
            <a:r>
              <a:rPr lang="en-US" sz="2400" dirty="0">
                <a:latin typeface="Calibri" charset="0"/>
                <a:ea typeface="ＭＳ Ｐゴシック" charset="0"/>
                <a:hlinkClick r:id="rId2"/>
              </a:rPr>
              <a:t>://mail.internet2.edu/wws/subrequest/</a:t>
            </a:r>
            <a:r>
              <a:rPr lang="en-US" sz="2400" dirty="0" smtClean="0">
                <a:latin typeface="Calibri" charset="0"/>
                <a:ea typeface="ＭＳ Ｐゴシック" charset="0"/>
                <a:hlinkClick r:id="rId2"/>
              </a:rPr>
              <a:t>perfsonar-announce</a:t>
            </a:r>
            <a:endParaRPr lang="en-US" sz="2400" dirty="0" smtClean="0">
              <a:latin typeface="Calibri" charset="0"/>
              <a:ea typeface="ＭＳ Ｐゴシック" charset="0"/>
            </a:endParaRP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</a:rPr>
              <a:t>Users List:</a:t>
            </a:r>
          </a:p>
          <a:p>
            <a:pPr lvl="2"/>
            <a:r>
              <a:rPr lang="en-US" sz="2400" dirty="0" smtClean="0">
                <a:latin typeface="Calibri" charset="0"/>
                <a:ea typeface="ＭＳ Ｐゴシック" charset="0"/>
                <a:hlinkClick r:id="rId3"/>
              </a:rPr>
              <a:t>https</a:t>
            </a:r>
            <a:r>
              <a:rPr lang="en-US" sz="2400" dirty="0">
                <a:latin typeface="Calibri" charset="0"/>
                <a:ea typeface="ＭＳ Ｐゴシック" charset="0"/>
                <a:hlinkClick r:id="rId3"/>
              </a:rPr>
              <a:t>://mail.internet2.edu/wws/subrequest</a:t>
            </a:r>
            <a:r>
              <a:rPr lang="en-US" sz="2400" dirty="0" smtClean="0">
                <a:latin typeface="Calibri" charset="0"/>
                <a:ea typeface="ＭＳ Ｐゴシック" charset="0"/>
                <a:hlinkClick r:id="rId3"/>
              </a:rPr>
              <a:t>/perfsonar-users</a:t>
            </a:r>
            <a:endParaRPr lang="en-US" sz="2400" dirty="0" smtClean="0">
              <a:latin typeface="Calibri" charset="0"/>
              <a:ea typeface="ＭＳ Ｐゴシック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err="1" smtClean="0"/>
              <a:t>perfSONAR</a:t>
            </a:r>
            <a:r>
              <a:rPr lang="en-US" dirty="0" smtClean="0"/>
              <a:t> Community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94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8" name="Content Placeholder 7" descr="Resources-and-useful-links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perfSONAR</a:t>
            </a:r>
            <a:r>
              <a:rPr lang="en-US" dirty="0" smtClean="0"/>
              <a:t> website</a:t>
            </a:r>
          </a:p>
          <a:p>
            <a:pPr lvl="1"/>
            <a:r>
              <a:rPr lang="en-US" dirty="0">
                <a:hlinkClick r:id="rId3"/>
              </a:rPr>
              <a:t>http://www.perfsonar.net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perfSONAR Toolkit Manual</a:t>
            </a:r>
          </a:p>
          <a:p>
            <a:pPr lvl="1"/>
            <a:r>
              <a:rPr lang="en-US" dirty="0" smtClean="0">
                <a:hlinkClick r:id="rId4"/>
              </a:rPr>
              <a:t>http://docs.perfsonar.net/</a:t>
            </a:r>
            <a:endParaRPr lang="en-US" dirty="0" smtClean="0"/>
          </a:p>
          <a:p>
            <a:r>
              <a:rPr lang="en-US" dirty="0" smtClean="0"/>
              <a:t>perfSONAR mailing lists</a:t>
            </a:r>
          </a:p>
          <a:p>
            <a:pPr lvl="1"/>
            <a:r>
              <a:rPr lang="en-US" dirty="0">
                <a:hlinkClick r:id="rId5"/>
              </a:rPr>
              <a:t>http://www.perfsonar.net/about/getting-help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smtClean="0"/>
              <a:t>perfSONAR directory</a:t>
            </a:r>
          </a:p>
          <a:p>
            <a:pPr lvl="1"/>
            <a:r>
              <a:rPr lang="en-US" dirty="0">
                <a:hlinkClick r:id="rId6"/>
              </a:rPr>
              <a:t>http://stats.es.net/ServicesDirectory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FasterData</a:t>
            </a:r>
            <a:r>
              <a:rPr lang="en-US" dirty="0" smtClean="0"/>
              <a:t> Knowledgebase</a:t>
            </a:r>
          </a:p>
          <a:p>
            <a:pPr lvl="1"/>
            <a:r>
              <a:rPr lang="en-US" dirty="0" smtClean="0">
                <a:hlinkClick r:id="rId7"/>
              </a:rPr>
              <a:t>http://fasterdata.es.net/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8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87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468435"/>
          </a:xfrm>
        </p:spPr>
        <p:txBody>
          <a:bodyPr>
            <a:normAutofit/>
          </a:bodyPr>
          <a:lstStyle/>
          <a:p>
            <a:pPr marL="230188" lvl="1" indent="0">
              <a:buNone/>
            </a:pPr>
            <a:r>
              <a:rPr lang="en-US" sz="8000" dirty="0" smtClean="0">
                <a:hlinkClick r:id="rId2"/>
              </a:rPr>
              <a:t>engage@es.net</a:t>
            </a:r>
            <a:endParaRPr lang="en-US" sz="8000" dirty="0" smtClean="0"/>
          </a:p>
          <a:p>
            <a:pPr marL="230188" lvl="1" indent="0">
              <a:buNone/>
            </a:pPr>
            <a:endParaRPr lang="en-US" dirty="0" smtClean="0"/>
          </a:p>
          <a:p>
            <a:pPr marL="230188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230188" lvl="1" indent="0">
              <a:buNone/>
            </a:pPr>
            <a:r>
              <a:rPr lang="en-US" dirty="0" smtClean="0"/>
              <a:t>Ask us anything:</a:t>
            </a:r>
          </a:p>
          <a:p>
            <a:pPr marL="230188" lvl="1" indent="0">
              <a:buNone/>
            </a:pPr>
            <a:endParaRPr lang="en-US" dirty="0"/>
          </a:p>
          <a:p>
            <a:pPr lvl="1"/>
            <a:r>
              <a:rPr lang="en-US" dirty="0" smtClean="0"/>
              <a:t>Implementing CC-IIE/CC-DNI</a:t>
            </a:r>
          </a:p>
          <a:p>
            <a:pPr lvl="1"/>
            <a:r>
              <a:rPr lang="en-US" dirty="0" smtClean="0"/>
              <a:t>Deploying </a:t>
            </a:r>
            <a:r>
              <a:rPr lang="en-US" dirty="0" err="1" smtClean="0"/>
              <a:t>perfSONAR</a:t>
            </a:r>
            <a:endParaRPr lang="en-US" dirty="0" smtClean="0"/>
          </a:p>
          <a:p>
            <a:pPr lvl="1"/>
            <a:r>
              <a:rPr lang="en-US" dirty="0" smtClean="0"/>
              <a:t>Debugging a problem</a:t>
            </a:r>
          </a:p>
          <a:p>
            <a:pPr lvl="1"/>
            <a:r>
              <a:rPr lang="en-US" dirty="0" smtClean="0"/>
              <a:t>Attending a training event</a:t>
            </a:r>
          </a:p>
          <a:p>
            <a:pPr lvl="1"/>
            <a:r>
              <a:rPr lang="en-US" dirty="0" smtClean="0"/>
              <a:t>Designing a network</a:t>
            </a: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419592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762875" cy="1470025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</a:rPr>
              <a:t>The </a:t>
            </a:r>
            <a:r>
              <a:rPr lang="en-US" dirty="0" err="1">
                <a:latin typeface="Arial Narrow" charset="0"/>
              </a:rPr>
              <a:t>perfSONAR</a:t>
            </a:r>
            <a:r>
              <a:rPr lang="en-US" dirty="0">
                <a:latin typeface="Arial Narrow" charset="0"/>
              </a:rPr>
              <a:t> Effect: Changing the Outcome of Networks by Measuring Them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3868738"/>
            <a:ext cx="3657600" cy="1390650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Arial Narrow" charset="0"/>
              </a:rPr>
              <a:t>Jason Zurawski – </a:t>
            </a:r>
            <a:r>
              <a:rPr lang="en-US" sz="1800" b="1" dirty="0">
                <a:latin typeface="Arial Narrow" charset="0"/>
                <a:hlinkClick r:id="rId2"/>
              </a:rPr>
              <a:t>zurawski@es.net</a:t>
            </a:r>
            <a:r>
              <a:rPr lang="en-US" sz="1800" b="1" dirty="0">
                <a:latin typeface="Arial Narrow" charset="0"/>
              </a:rPr>
              <a:t> </a:t>
            </a:r>
            <a:endParaRPr lang="en-US" sz="1800" b="1" dirty="0" smtClean="0">
              <a:latin typeface="Arial Narrow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Arial Narrow" charset="0"/>
              </a:rPr>
              <a:t>Science Engagement Engineer, </a:t>
            </a:r>
            <a:r>
              <a:rPr lang="en-US" sz="1800" dirty="0">
                <a:latin typeface="Arial Narrow" charset="0"/>
              </a:rPr>
              <a:t>ESnet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Arial Narrow" charset="0"/>
              </a:rPr>
              <a:t>Lawrence Berkeley National Laboratory</a:t>
            </a:r>
          </a:p>
        </p:txBody>
      </p:sp>
      <p:sp>
        <p:nvSpPr>
          <p:cNvPr id="11" name="Text Placeholder 11"/>
          <p:cNvSpPr txBox="1">
            <a:spLocks/>
          </p:cNvSpPr>
          <p:nvPr/>
        </p:nvSpPr>
        <p:spPr bwMode="auto">
          <a:xfrm>
            <a:off x="4833938" y="3868738"/>
            <a:ext cx="38433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dirty="0" smtClean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2015 KINBER Annual </a:t>
            </a:r>
            <a:r>
              <a:rPr lang="en-US" sz="1400" dirty="0" smtClean="0">
                <a:solidFill>
                  <a:schemeClr val="bg2"/>
                </a:solidFill>
              </a:rPr>
              <a:t>Conference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 smtClean="0">
                <a:solidFill>
                  <a:schemeClr val="bg2"/>
                </a:solidFill>
              </a:rPr>
              <a:t>April 16</a:t>
            </a:r>
            <a:r>
              <a:rPr lang="en-US" sz="1400" baseline="30000" dirty="0" smtClean="0">
                <a:solidFill>
                  <a:schemeClr val="bg2"/>
                </a:solidFill>
              </a:rPr>
              <a:t>th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smtClean="0">
                <a:solidFill>
                  <a:schemeClr val="bg2"/>
                </a:solidFill>
              </a:rPr>
              <a:t>2015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91063" y="3975100"/>
            <a:ext cx="0" cy="12842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2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87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Big Science Now Comes in Small Packages …</a:t>
            </a:r>
            <a:endParaRPr lang="en-US" dirty="0"/>
          </a:p>
        </p:txBody>
      </p:sp>
      <p:pic>
        <p:nvPicPr>
          <p:cNvPr id="11" name="Picture 10" descr="XBD200903-00055-04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66" y="3726949"/>
            <a:ext cx="2917314" cy="1944876"/>
          </a:xfrm>
          <a:prstGeom prst="rect">
            <a:avLst/>
          </a:prstGeom>
        </p:spPr>
      </p:pic>
      <p:pic>
        <p:nvPicPr>
          <p:cNvPr id="8" name="Picture 7" descr="nanopor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6" y="1767877"/>
            <a:ext cx="2917315" cy="1959072"/>
          </a:xfrm>
          <a:prstGeom prst="rect">
            <a:avLst/>
          </a:prstGeom>
        </p:spPr>
      </p:pic>
      <p:pic>
        <p:nvPicPr>
          <p:cNvPr id="13" name="Picture 12" descr="instrument_amo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80" y="1767877"/>
            <a:ext cx="5547578" cy="3903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819" y="5775618"/>
            <a:ext cx="658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Bef>
                <a:spcPts val="880"/>
              </a:spcBef>
              <a:buClr>
                <a:srgbClr val="2DB2CF"/>
              </a:buClr>
            </a:pPr>
            <a:r>
              <a:rPr lang="en-US" sz="2400" b="1" i="1" dirty="0" smtClean="0">
                <a:solidFill>
                  <a:srgbClr val="FF6600"/>
                </a:solidFill>
              </a:rPr>
              <a:t>…and is happening on your campus.  Guaranteed.  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6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8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sc-lc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274" y="1871112"/>
            <a:ext cx="6212009" cy="4103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46521"/>
            <a:ext cx="9143999" cy="1417638"/>
          </a:xfrm>
        </p:spPr>
        <p:txBody>
          <a:bodyPr>
            <a:noAutofit/>
          </a:bodyPr>
          <a:lstStyle/>
          <a:p>
            <a:r>
              <a:rPr lang="en-US" dirty="0" smtClean="0"/>
              <a:t>Experimental Facility to Computing Facility over ESnet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2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Challenges to Sophisticated Network Use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55599" y="1417638"/>
            <a:ext cx="4739016" cy="5378484"/>
          </a:xfrm>
        </p:spPr>
        <p:txBody>
          <a:bodyPr>
            <a:normAutofit fontScale="47500" lnSpcReduction="20000"/>
          </a:bodyPr>
          <a:lstStyle/>
          <a:p>
            <a:pPr marL="0" indent="0"/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4200" dirty="0" smtClean="0">
                <a:solidFill>
                  <a:srgbClr val="FF6600"/>
                </a:solidFill>
              </a:rPr>
              <a:t>Network use has historically been challenging for end users (e.g. the ‘wizard’ gap)</a:t>
            </a:r>
          </a:p>
          <a:p>
            <a:pPr marL="285750" indent="-285750">
              <a:buFont typeface="Arial"/>
              <a:buChar char="•"/>
            </a:pPr>
            <a:r>
              <a:rPr lang="en-US" sz="4200" dirty="0" smtClean="0"/>
              <a:t>Lack of communication and collaboration between the CIO’s office and researchers on campus </a:t>
            </a:r>
          </a:p>
          <a:p>
            <a:pPr marL="285750" indent="-285750">
              <a:buFont typeface="Arial"/>
              <a:buChar char="•"/>
            </a:pPr>
            <a:r>
              <a:rPr lang="en-US" sz="4200" dirty="0" smtClean="0"/>
              <a:t>Lack </a:t>
            </a:r>
            <a:r>
              <a:rPr lang="en-US" sz="4200" dirty="0"/>
              <a:t>of IT expertise within a science collaboration or experimental </a:t>
            </a:r>
            <a:r>
              <a:rPr lang="en-US" sz="4200" dirty="0" smtClean="0"/>
              <a:t>facility</a:t>
            </a:r>
          </a:p>
          <a:p>
            <a:pPr marL="285750" indent="-285750">
              <a:buFont typeface="Arial"/>
              <a:buChar char="•"/>
            </a:pPr>
            <a:r>
              <a:rPr lang="en-US" sz="4200" dirty="0" smtClean="0">
                <a:solidFill>
                  <a:srgbClr val="FF6600"/>
                </a:solidFill>
              </a:rPr>
              <a:t>User’s performance expectations </a:t>
            </a:r>
            <a:r>
              <a:rPr lang="en-US" sz="4200" dirty="0">
                <a:solidFill>
                  <a:srgbClr val="FF6600"/>
                </a:solidFill>
              </a:rPr>
              <a:t>are low (“The network is too slow</a:t>
            </a:r>
            <a:r>
              <a:rPr lang="en-US" sz="4200" dirty="0" smtClean="0">
                <a:solidFill>
                  <a:srgbClr val="FF6600"/>
                </a:solidFill>
              </a:rPr>
              <a:t>”, “</a:t>
            </a:r>
            <a:r>
              <a:rPr lang="en-US" sz="4200" dirty="0">
                <a:solidFill>
                  <a:srgbClr val="FF6600"/>
                </a:solidFill>
              </a:rPr>
              <a:t>I tried it and it didn’t work</a:t>
            </a:r>
            <a:r>
              <a:rPr lang="en-US" sz="4200" dirty="0" smtClean="0">
                <a:solidFill>
                  <a:srgbClr val="FF6600"/>
                </a:solidFill>
              </a:rPr>
              <a:t>”)</a:t>
            </a:r>
            <a:r>
              <a:rPr lang="en-US" sz="4200" dirty="0">
                <a:solidFill>
                  <a:srgbClr val="FF6600"/>
                </a:solidFill>
              </a:rPr>
              <a:t>. </a:t>
            </a:r>
          </a:p>
          <a:p>
            <a:pPr marL="285750" lvl="0" indent="-285750">
              <a:buFont typeface="Arial"/>
              <a:buChar char="•"/>
            </a:pPr>
            <a:r>
              <a:rPr lang="en-US" sz="4200" dirty="0" smtClean="0"/>
              <a:t>Cultural change is hard </a:t>
            </a:r>
            <a:r>
              <a:rPr lang="en-US" sz="4200" dirty="0"/>
              <a:t>(“we’ve always shipped disks!”).</a:t>
            </a:r>
          </a:p>
          <a:p>
            <a:pPr marL="285750" lvl="0" indent="-285750">
              <a:buFont typeface="Arial"/>
              <a:buChar char="•"/>
            </a:pPr>
            <a:r>
              <a:rPr lang="en-US" sz="4200" dirty="0" smtClean="0"/>
              <a:t>Scientists want to do science not IT support – IT support has to worry about things like projectors and babysitting a student population: not learning why frog DNA matters.  </a:t>
            </a:r>
          </a:p>
        </p:txBody>
      </p:sp>
      <p:pic>
        <p:nvPicPr>
          <p:cNvPr id="3" name="Picture 2" descr="Screen Shot 2014-02-18 at 8.34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15" y="2199978"/>
            <a:ext cx="4049385" cy="2980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5583" y="3305215"/>
            <a:ext cx="6197600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Capability Gap</a:t>
            </a:r>
            <a:endParaRPr lang="en-US" sz="4400" b="1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4/14/15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7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3815"/>
            <a:ext cx="6456037" cy="951626"/>
          </a:xfrm>
        </p:spPr>
        <p:txBody>
          <a:bodyPr/>
          <a:lstStyle/>
          <a:p>
            <a:r>
              <a:rPr lang="en-US" sz="3200" dirty="0" smtClean="0"/>
              <a:t>The Science DMZ in 1 Slide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25141"/>
            <a:ext cx="8493532" cy="4511316"/>
          </a:xfrm>
        </p:spPr>
        <p:txBody>
          <a:bodyPr>
            <a:noAutofit/>
          </a:bodyPr>
          <a:lstStyle/>
          <a:p>
            <a:r>
              <a:rPr lang="en-US" sz="1800" dirty="0" smtClean="0"/>
              <a:t>“Friction free” network path</a:t>
            </a:r>
          </a:p>
          <a:p>
            <a:pPr lvl="1"/>
            <a:r>
              <a:rPr lang="en-US" sz="1600" dirty="0" smtClean="0"/>
              <a:t>Highly capable network devices (wire-speed, deep queues)</a:t>
            </a:r>
          </a:p>
          <a:p>
            <a:pPr lvl="1"/>
            <a:r>
              <a:rPr lang="en-US" sz="1600" dirty="0" smtClean="0"/>
              <a:t>Virtual circuit connectivity option</a:t>
            </a:r>
          </a:p>
          <a:p>
            <a:pPr lvl="1"/>
            <a:r>
              <a:rPr lang="en-US" sz="1600" dirty="0" smtClean="0"/>
              <a:t>Security policy and enforcement specific to science workflows</a:t>
            </a:r>
          </a:p>
          <a:p>
            <a:pPr lvl="1"/>
            <a:r>
              <a:rPr lang="en-US" sz="1600" dirty="0" smtClean="0"/>
              <a:t>Located at or near site perimeter</a:t>
            </a:r>
          </a:p>
          <a:p>
            <a:r>
              <a:rPr lang="en-US" sz="1800" dirty="0" smtClean="0"/>
              <a:t>Dedicated, high-performance Data Transfer Nodes (DTNs)</a:t>
            </a:r>
            <a:endParaRPr lang="en-US" sz="1800" dirty="0"/>
          </a:p>
          <a:p>
            <a:pPr lvl="1"/>
            <a:r>
              <a:rPr lang="en-US" sz="1600" dirty="0" smtClean="0"/>
              <a:t>Hardware, operating system, config all optimized for data transfer</a:t>
            </a:r>
          </a:p>
          <a:p>
            <a:pPr lvl="1"/>
            <a:r>
              <a:rPr lang="en-US" sz="1600" dirty="0" smtClean="0"/>
              <a:t>High-performance data transfer tools such as Globus</a:t>
            </a:r>
          </a:p>
          <a:p>
            <a:r>
              <a:rPr lang="en-US" sz="1800" b="1" i="1" dirty="0" smtClean="0">
                <a:solidFill>
                  <a:srgbClr val="FF6600"/>
                </a:solidFill>
              </a:rPr>
              <a:t>Performance test and measurement – perfSONAR</a:t>
            </a:r>
          </a:p>
          <a:p>
            <a:r>
              <a:rPr lang="en-US" sz="1800" dirty="0" smtClean="0">
                <a:solidFill>
                  <a:srgbClr val="333335"/>
                </a:solidFill>
              </a:rPr>
              <a:t>Science engagement</a:t>
            </a:r>
          </a:p>
          <a:p>
            <a:pPr lvl="1"/>
            <a:r>
              <a:rPr lang="en-US" sz="1800" dirty="0" smtClean="0">
                <a:solidFill>
                  <a:srgbClr val="333335"/>
                </a:solidFill>
              </a:rPr>
              <a:t>Map experiments onto cyberinfrastructure</a:t>
            </a:r>
          </a:p>
          <a:p>
            <a:pPr lvl="1"/>
            <a:r>
              <a:rPr lang="en-US" sz="1800" dirty="0" smtClean="0">
                <a:solidFill>
                  <a:srgbClr val="333335"/>
                </a:solidFill>
              </a:rPr>
              <a:t>Work with users to ensure they are successful</a:t>
            </a:r>
          </a:p>
          <a:p>
            <a:r>
              <a:rPr lang="en-US" sz="1800" dirty="0" smtClean="0"/>
              <a:t>Details at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://fasterdata.es.net/science-dmz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6" name="Picture 5" descr="header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417" y="4865891"/>
            <a:ext cx="2143253" cy="474418"/>
          </a:xfrm>
          <a:prstGeom prst="rect">
            <a:avLst/>
          </a:prstGeom>
        </p:spPr>
      </p:pic>
      <p:pic>
        <p:nvPicPr>
          <p:cNvPr id="9" name="Picture 8" descr="300px-Free_body_frictionless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123" y="1739900"/>
            <a:ext cx="2278529" cy="1549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75926" y="3177658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Wikipedia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972831" y="4291478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</a:t>
            </a:r>
            <a:r>
              <a:rPr lang="en-US" sz="600" dirty="0" smtClean="0">
                <a:solidFill>
                  <a:srgbClr val="FF0000"/>
                </a:solidFill>
              </a:rPr>
              <a:t>2015 Globus</a:t>
            </a:r>
            <a:endParaRPr lang="en-US" sz="600" dirty="0">
              <a:solidFill>
                <a:srgbClr val="FF0000"/>
              </a:solidFill>
            </a:endParaRPr>
          </a:p>
        </p:txBody>
      </p:sp>
      <p:pic>
        <p:nvPicPr>
          <p:cNvPr id="4" name="Picture 3" descr="Glbous_Blue_2013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23" y="3733885"/>
            <a:ext cx="2153979" cy="713506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69930" y="6613560"/>
            <a:ext cx="297971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7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4/15/15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7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33335"/>
      </a:dk1>
      <a:lt1>
        <a:sysClr val="window" lastClr="FFFFFF"/>
      </a:lt1>
      <a:dk2>
        <a:srgbClr val="3B3A3C"/>
      </a:dk2>
      <a:lt2>
        <a:srgbClr val="707273"/>
      </a:lt2>
      <a:accent1>
        <a:srgbClr val="2DB2CF"/>
      </a:accent1>
      <a:accent2>
        <a:srgbClr val="266782"/>
      </a:accent2>
      <a:accent3>
        <a:srgbClr val="9DBA3B"/>
      </a:accent3>
      <a:accent4>
        <a:srgbClr val="767879"/>
      </a:accent4>
      <a:accent5>
        <a:srgbClr val="58585B"/>
      </a:accent5>
      <a:accent6>
        <a:srgbClr val="D2E9EE"/>
      </a:accent6>
      <a:hlink>
        <a:srgbClr val="266782"/>
      </a:hlink>
      <a:folHlink>
        <a:srgbClr val="504F81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Bef>
            <a:spcPts val="880"/>
          </a:spcBef>
          <a:buClr>
            <a:schemeClr val="accent1"/>
          </a:buCl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41458</TotalTime>
  <Words>4431</Words>
  <Application>Microsoft Macintosh PowerPoint</Application>
  <PresentationFormat>On-screen Show (4:3)</PresentationFormat>
  <Paragraphs>573</Paragraphs>
  <Slides>58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Bitmap Image</vt:lpstr>
      <vt:lpstr>The perfSONAR Effect: Changing the Outcome of Networks by Measuring Them</vt:lpstr>
      <vt:lpstr>Outline</vt:lpstr>
      <vt:lpstr>ESnet at a Glance</vt:lpstr>
      <vt:lpstr>Network as Infrastructure Instrument </vt:lpstr>
      <vt:lpstr>Traditional “Big Science”</vt:lpstr>
      <vt:lpstr>Big Science Now Comes in Small Packages …</vt:lpstr>
      <vt:lpstr>Experimental Facility to Computing Facility over ESnet</vt:lpstr>
      <vt:lpstr>Challenges to Sophisticated Network Use</vt:lpstr>
      <vt:lpstr>The Science DMZ in 1 Slide</vt:lpstr>
      <vt:lpstr>Outline</vt:lpstr>
      <vt:lpstr>Problem Statement</vt:lpstr>
      <vt:lpstr>Problem Statement</vt:lpstr>
      <vt:lpstr>The R&amp;E Community</vt:lpstr>
      <vt:lpstr>Lets Talk Performance …</vt:lpstr>
      <vt:lpstr>Where Are The Problems?</vt:lpstr>
      <vt:lpstr>Local Testing Will Not Find Everything</vt:lpstr>
      <vt:lpstr>TCP – Ubiquitous and Fragile</vt:lpstr>
      <vt:lpstr>A small amount of packet loss makes a huge difference in TCP performance</vt:lpstr>
      <vt:lpstr>Outline</vt:lpstr>
      <vt:lpstr>Soft Network Failures</vt:lpstr>
      <vt:lpstr>Causes of Packet Loss</vt:lpstr>
      <vt:lpstr>Abstraction Helps &amp; Hurts</vt:lpstr>
      <vt:lpstr>Outline</vt:lpstr>
      <vt:lpstr>Network Monitoring</vt:lpstr>
      <vt:lpstr>perfSONAR</vt:lpstr>
      <vt:lpstr>What is perfSONAR?</vt:lpstr>
      <vt:lpstr>perfSONAR History</vt:lpstr>
      <vt:lpstr>Simulating Performance</vt:lpstr>
      <vt:lpstr>Active Testing Risk</vt:lpstr>
      <vt:lpstr>What IPERF Tells Us</vt:lpstr>
      <vt:lpstr>What OWAMP Tells Us</vt:lpstr>
      <vt:lpstr>perfSONAR Toolkit</vt:lpstr>
      <vt:lpstr>Deployment By The Numbers</vt:lpstr>
      <vt:lpstr>http://stats.es.net/ServicesDirectory/ </vt:lpstr>
      <vt:lpstr>Outline</vt:lpstr>
      <vt:lpstr>Importance of Regular Testing</vt:lpstr>
      <vt:lpstr>PowerPoint Presentation</vt:lpstr>
      <vt:lpstr>PowerPoint Presentation</vt:lpstr>
      <vt:lpstr>PowerPoint Presentation</vt:lpstr>
      <vt:lpstr>perfSONAR Dashboard: Raising Expectations and improving network visibility </vt:lpstr>
      <vt:lpstr>Develop a Test Plan</vt:lpstr>
      <vt:lpstr>Develop a Test Plan</vt:lpstr>
      <vt:lpstr>perfSONAR Deployment Locations</vt:lpstr>
      <vt:lpstr>Sample Site Deployment</vt:lpstr>
      <vt:lpstr>Outline</vt:lpstr>
      <vt:lpstr>Success Stories - Host Tuning</vt:lpstr>
      <vt:lpstr>Success Stories - Upstream Packet Loss</vt:lpstr>
      <vt:lpstr>PowerPoint Presentation</vt:lpstr>
      <vt:lpstr>Success Stories – Firewalls &amp; Science Traffic</vt:lpstr>
      <vt:lpstr>Success Stories – Catastrophic Failure</vt:lpstr>
      <vt:lpstr>Success Stories – MTU</vt:lpstr>
      <vt:lpstr>Outline</vt:lpstr>
      <vt:lpstr>Benefits: Finding the needle in the haystack </vt:lpstr>
      <vt:lpstr>Regional Engagement Strategy</vt:lpstr>
      <vt:lpstr>perfSONAR Community</vt:lpstr>
      <vt:lpstr>Resources</vt:lpstr>
      <vt:lpstr>PowerPoint Presentation</vt:lpstr>
      <vt:lpstr>The perfSONAR Effect: Changing the Outcome of Networks by Measuring Them</vt:lpstr>
    </vt:vector>
  </TitlesOfParts>
  <Company>Lawrence Berkekley Nationl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Jason Zurawski</cp:lastModifiedBy>
  <cp:revision>507</cp:revision>
  <cp:lastPrinted>2014-05-19T17:57:32Z</cp:lastPrinted>
  <dcterms:created xsi:type="dcterms:W3CDTF">2014-05-16T17:40:12Z</dcterms:created>
  <dcterms:modified xsi:type="dcterms:W3CDTF">2015-04-15T12:30:10Z</dcterms:modified>
</cp:coreProperties>
</file>