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7"/>
  </p:notesMasterIdLst>
  <p:handoutMasterIdLst>
    <p:handoutMasterId r:id="rId58"/>
  </p:handoutMasterIdLst>
  <p:sldIdLst>
    <p:sldId id="279" r:id="rId2"/>
    <p:sldId id="558" r:id="rId3"/>
    <p:sldId id="438" r:id="rId4"/>
    <p:sldId id="454" r:id="rId5"/>
    <p:sldId id="471" r:id="rId6"/>
    <p:sldId id="480" r:id="rId7"/>
    <p:sldId id="529" r:id="rId8"/>
    <p:sldId id="426" r:id="rId9"/>
    <p:sldId id="472" r:id="rId10"/>
    <p:sldId id="473" r:id="rId11"/>
    <p:sldId id="427" r:id="rId12"/>
    <p:sldId id="443" r:id="rId13"/>
    <p:sldId id="521" r:id="rId14"/>
    <p:sldId id="530" r:id="rId15"/>
    <p:sldId id="505" r:id="rId16"/>
    <p:sldId id="455" r:id="rId17"/>
    <p:sldId id="497" r:id="rId18"/>
    <p:sldId id="500" r:id="rId19"/>
    <p:sldId id="501" r:id="rId20"/>
    <p:sldId id="498" r:id="rId21"/>
    <p:sldId id="523" r:id="rId22"/>
    <p:sldId id="504" r:id="rId23"/>
    <p:sldId id="457" r:id="rId24"/>
    <p:sldId id="430" r:id="rId25"/>
    <p:sldId id="499" r:id="rId26"/>
    <p:sldId id="522" r:id="rId27"/>
    <p:sldId id="531" r:id="rId28"/>
    <p:sldId id="534" r:id="rId29"/>
    <p:sldId id="535" r:id="rId30"/>
    <p:sldId id="536" r:id="rId31"/>
    <p:sldId id="537" r:id="rId32"/>
    <p:sldId id="538" r:id="rId33"/>
    <p:sldId id="546" r:id="rId34"/>
    <p:sldId id="547" r:id="rId35"/>
    <p:sldId id="548" r:id="rId36"/>
    <p:sldId id="549" r:id="rId37"/>
    <p:sldId id="550" r:id="rId38"/>
    <p:sldId id="551" r:id="rId39"/>
    <p:sldId id="552" r:id="rId40"/>
    <p:sldId id="553" r:id="rId41"/>
    <p:sldId id="554" r:id="rId42"/>
    <p:sldId id="532" r:id="rId43"/>
    <p:sldId id="539" r:id="rId44"/>
    <p:sldId id="540" r:id="rId45"/>
    <p:sldId id="556" r:id="rId46"/>
    <p:sldId id="557" r:id="rId47"/>
    <p:sldId id="541" r:id="rId48"/>
    <p:sldId id="542" r:id="rId49"/>
    <p:sldId id="543" r:id="rId50"/>
    <p:sldId id="533" r:id="rId51"/>
    <p:sldId id="508" r:id="rId52"/>
    <p:sldId id="509" r:id="rId53"/>
    <p:sldId id="524" r:id="rId54"/>
    <p:sldId id="512" r:id="rId55"/>
    <p:sldId id="464" r:id="rId5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D2E9EE"/>
    <a:srgbClr val="9DBA3B"/>
    <a:srgbClr val="266782"/>
    <a:srgbClr val="2DB2CF"/>
    <a:srgbClr val="A7A9AB"/>
    <a:srgbClr val="58585B"/>
    <a:srgbClr val="9A9A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63" autoAdjust="0"/>
  </p:normalViewPr>
  <p:slideViewPr>
    <p:cSldViewPr snapToGrid="0" snapToObjects="1">
      <p:cViewPr varScale="1">
        <p:scale>
          <a:sx n="100" d="100"/>
          <a:sy n="100" d="100"/>
        </p:scale>
        <p:origin x="-848" y="-104"/>
      </p:cViewPr>
      <p:guideLst>
        <p:guide orient="horz" pos="3272"/>
        <p:guide orient="horz" pos="2220"/>
        <p:guide orient="horz" pos="507"/>
        <p:guide pos="5466"/>
        <p:guide pos="2842"/>
        <p:guide pos="27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5" d="100"/>
          <a:sy n="125" d="100"/>
        </p:scale>
        <p:origin x="-39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image" Target="../media/image6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0.png"/><Relationship Id="rId2" Type="http://schemas.openxmlformats.org/officeDocument/2006/relationships/image" Target="../media/image61.png"/><Relationship Id="rId3"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31F565-D953-0A49-AA6C-87C07A3641A6}"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8BF1EDF1-11B2-294F-8799-E3058583CCF2}">
      <dgm:prSet phldrT="[Text]" custT="1"/>
      <dgm:spPr/>
      <dgm:t>
        <a:bodyPr/>
        <a:lstStyle/>
        <a:p>
          <a:r>
            <a:rPr lang="en-US" sz="2000" u="sng" dirty="0" smtClean="0"/>
            <a:t>Education &amp; Consulting</a:t>
          </a:r>
        </a:p>
        <a:p>
          <a:r>
            <a:rPr lang="en-US" sz="1800" dirty="0" smtClean="0"/>
            <a:t>Webinars, workshops, 1:1 data mobility consultations with scientists, support teams.</a:t>
          </a:r>
          <a:endParaRPr lang="en-US" sz="1800" dirty="0"/>
        </a:p>
      </dgm:t>
    </dgm:pt>
    <dgm:pt modelId="{97128A61-9F9E-6A41-B9AB-A457EC2416F9}" type="parTrans" cxnId="{6A584741-0B9B-024F-A80B-465305E7794C}">
      <dgm:prSet/>
      <dgm:spPr/>
      <dgm:t>
        <a:bodyPr/>
        <a:lstStyle/>
        <a:p>
          <a:endParaRPr lang="en-US"/>
        </a:p>
      </dgm:t>
    </dgm:pt>
    <dgm:pt modelId="{A02CD1A0-B2CB-3441-9C10-A44FDDFC9CA4}" type="sibTrans" cxnId="{6A584741-0B9B-024F-A80B-465305E7794C}">
      <dgm:prSet/>
      <dgm:spPr/>
      <dgm:t>
        <a:bodyPr/>
        <a:lstStyle/>
        <a:p>
          <a:endParaRPr lang="en-US"/>
        </a:p>
      </dgm:t>
    </dgm:pt>
    <dgm:pt modelId="{5DFED4FE-9E18-CB4B-B001-9006E997AA7B}">
      <dgm:prSet phldrT="[Text]" custT="1"/>
      <dgm:spPr/>
      <dgm:t>
        <a:bodyPr/>
        <a:lstStyle/>
        <a:p>
          <a:r>
            <a:rPr lang="en-US" sz="2000" u="sng" dirty="0" smtClean="0"/>
            <a:t>Partnerships</a:t>
          </a:r>
        </a:p>
        <a:p>
          <a:r>
            <a:rPr lang="en-US" sz="1800" dirty="0" smtClean="0"/>
            <a:t>With facilities / research teams / providers, building foundation for lasting impact</a:t>
          </a:r>
          <a:r>
            <a:rPr lang="en-US" sz="2000" dirty="0" smtClean="0"/>
            <a:t>. </a:t>
          </a:r>
          <a:endParaRPr lang="en-US" sz="2000" dirty="0"/>
        </a:p>
      </dgm:t>
    </dgm:pt>
    <dgm:pt modelId="{024D9B4D-CD81-714C-B1E3-5555A99DBA0C}" type="parTrans" cxnId="{05520B82-64A0-FD43-BED0-C94A6698F82A}">
      <dgm:prSet/>
      <dgm:spPr/>
      <dgm:t>
        <a:bodyPr/>
        <a:lstStyle/>
        <a:p>
          <a:endParaRPr lang="en-US"/>
        </a:p>
      </dgm:t>
    </dgm:pt>
    <dgm:pt modelId="{62DC9440-6BB3-554A-8094-7DEF338AA6F7}" type="sibTrans" cxnId="{05520B82-64A0-FD43-BED0-C94A6698F82A}">
      <dgm:prSet/>
      <dgm:spPr/>
      <dgm:t>
        <a:bodyPr/>
        <a:lstStyle/>
        <a:p>
          <a:endParaRPr lang="en-US"/>
        </a:p>
      </dgm:t>
    </dgm:pt>
    <dgm:pt modelId="{41764279-1AA1-A646-A388-68EFC76AD81E}">
      <dgm:prSet custT="1"/>
      <dgm:spPr/>
      <dgm:t>
        <a:bodyPr/>
        <a:lstStyle/>
        <a:p>
          <a:r>
            <a:rPr lang="en-US" sz="2000" u="sng" dirty="0" smtClean="0"/>
            <a:t>Resources &amp; Knowledgebase</a:t>
          </a:r>
        </a:p>
        <a:p>
          <a:r>
            <a:rPr lang="en-US" sz="1800" u="none" dirty="0" smtClean="0"/>
            <a:t>Reference designs, case studies, papers, FAQs – tailored for multiple audiences</a:t>
          </a:r>
          <a:r>
            <a:rPr lang="en-US" sz="2000" u="none" dirty="0" smtClean="0"/>
            <a:t>.</a:t>
          </a:r>
          <a:endParaRPr lang="en-US" sz="2000" u="none" dirty="0"/>
        </a:p>
      </dgm:t>
    </dgm:pt>
    <dgm:pt modelId="{C5128C2F-A6FE-224F-8CA2-E789579CB5B6}" type="parTrans" cxnId="{A1DC14B3-BE1A-F541-AB01-6BB64E604131}">
      <dgm:prSet/>
      <dgm:spPr/>
      <dgm:t>
        <a:bodyPr/>
        <a:lstStyle/>
        <a:p>
          <a:endParaRPr lang="en-US"/>
        </a:p>
      </dgm:t>
    </dgm:pt>
    <dgm:pt modelId="{BDCA168E-C1D0-6743-AF59-402B43ADD5F1}" type="sibTrans" cxnId="{A1DC14B3-BE1A-F541-AB01-6BB64E604131}">
      <dgm:prSet/>
      <dgm:spPr/>
      <dgm:t>
        <a:bodyPr/>
        <a:lstStyle/>
        <a:p>
          <a:endParaRPr lang="en-US"/>
        </a:p>
      </dgm:t>
    </dgm:pt>
    <dgm:pt modelId="{47BEFCF6-BD44-7E42-A9DF-F6022875FED8}" type="pres">
      <dgm:prSet presAssocID="{7431F565-D953-0A49-AA6C-87C07A3641A6}" presName="Name0" presStyleCnt="0">
        <dgm:presLayoutVars>
          <dgm:dir/>
          <dgm:resizeHandles val="exact"/>
        </dgm:presLayoutVars>
      </dgm:prSet>
      <dgm:spPr/>
      <dgm:t>
        <a:bodyPr/>
        <a:lstStyle/>
        <a:p>
          <a:endParaRPr lang="en-US"/>
        </a:p>
      </dgm:t>
    </dgm:pt>
    <dgm:pt modelId="{8446A48E-A87A-A044-8236-E81488072D2D}" type="pres">
      <dgm:prSet presAssocID="{5DFED4FE-9E18-CB4B-B001-9006E997AA7B}" presName="composite" presStyleCnt="0"/>
      <dgm:spPr/>
    </dgm:pt>
    <dgm:pt modelId="{B69166CC-B50A-CE49-93E1-2669B4E936C2}" type="pres">
      <dgm:prSet presAssocID="{5DFED4FE-9E18-CB4B-B001-9006E997AA7B}" presName="rect1" presStyleLbl="trAlignAcc1" presStyleIdx="0" presStyleCnt="3">
        <dgm:presLayoutVars>
          <dgm:bulletEnabled val="1"/>
        </dgm:presLayoutVars>
      </dgm:prSet>
      <dgm:spPr/>
      <dgm:t>
        <a:bodyPr/>
        <a:lstStyle/>
        <a:p>
          <a:endParaRPr lang="en-US"/>
        </a:p>
      </dgm:t>
    </dgm:pt>
    <dgm:pt modelId="{DC0ADBF1-0B1E-9244-B3C6-78107854BB56}" type="pres">
      <dgm:prSet presAssocID="{5DFED4FE-9E18-CB4B-B001-9006E997AA7B}"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chemeClr val="tx1"/>
          </a:solidFill>
        </a:ln>
      </dgm:spPr>
      <dgm:t>
        <a:bodyPr/>
        <a:lstStyle/>
        <a:p>
          <a:endParaRPr lang="en-US"/>
        </a:p>
      </dgm:t>
    </dgm:pt>
    <dgm:pt modelId="{7814E49F-B28F-E641-9C92-A9DFE35479AF}" type="pres">
      <dgm:prSet presAssocID="{62DC9440-6BB3-554A-8094-7DEF338AA6F7}" presName="sibTrans" presStyleCnt="0"/>
      <dgm:spPr/>
    </dgm:pt>
    <dgm:pt modelId="{C1DC92DB-9561-5D4E-83E9-23DE20C62BFF}" type="pres">
      <dgm:prSet presAssocID="{8BF1EDF1-11B2-294F-8799-E3058583CCF2}" presName="composite" presStyleCnt="0"/>
      <dgm:spPr/>
    </dgm:pt>
    <dgm:pt modelId="{2E60550D-4530-F743-B286-2E784D6FE3D1}" type="pres">
      <dgm:prSet presAssocID="{8BF1EDF1-11B2-294F-8799-E3058583CCF2}" presName="rect1" presStyleLbl="trAlignAcc1" presStyleIdx="1" presStyleCnt="3" custScaleX="102356">
        <dgm:presLayoutVars>
          <dgm:bulletEnabled val="1"/>
        </dgm:presLayoutVars>
      </dgm:prSet>
      <dgm:spPr/>
      <dgm:t>
        <a:bodyPr/>
        <a:lstStyle/>
        <a:p>
          <a:endParaRPr lang="en-US"/>
        </a:p>
      </dgm:t>
    </dgm:pt>
    <dgm:pt modelId="{95DED0B5-851C-2C4F-9E04-3983A79285C9}" type="pres">
      <dgm:prSet presAssocID="{8BF1EDF1-11B2-294F-8799-E3058583CCF2}" presName="rect2" presStyleLbl="fgImgPlace1" presStyleIdx="1" presStyleCnt="3" custLinFactNeighborX="2556" custLinFactNeighborY="0"/>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a:solidFill>
            <a:schemeClr val="tx1"/>
          </a:solidFill>
        </a:ln>
      </dgm:spPr>
      <dgm:t>
        <a:bodyPr/>
        <a:lstStyle/>
        <a:p>
          <a:endParaRPr lang="en-US"/>
        </a:p>
      </dgm:t>
    </dgm:pt>
    <dgm:pt modelId="{2DB7397F-1C7E-0547-BBDA-986A5FC80FA0}" type="pres">
      <dgm:prSet presAssocID="{A02CD1A0-B2CB-3441-9C10-A44FDDFC9CA4}" presName="sibTrans" presStyleCnt="0"/>
      <dgm:spPr/>
    </dgm:pt>
    <dgm:pt modelId="{AAF8BC31-8433-4A41-82B5-7277EE3D6914}" type="pres">
      <dgm:prSet presAssocID="{41764279-1AA1-A646-A388-68EFC76AD81E}" presName="composite" presStyleCnt="0"/>
      <dgm:spPr/>
    </dgm:pt>
    <dgm:pt modelId="{E30D6230-4803-414B-BB00-973814A3BD8E}" type="pres">
      <dgm:prSet presAssocID="{41764279-1AA1-A646-A388-68EFC76AD81E}" presName="rect1" presStyleLbl="trAlignAcc1" presStyleIdx="2" presStyleCnt="3">
        <dgm:presLayoutVars>
          <dgm:bulletEnabled val="1"/>
        </dgm:presLayoutVars>
      </dgm:prSet>
      <dgm:spPr/>
      <dgm:t>
        <a:bodyPr/>
        <a:lstStyle/>
        <a:p>
          <a:endParaRPr lang="en-US"/>
        </a:p>
      </dgm:t>
    </dgm:pt>
    <dgm:pt modelId="{EFF867A4-7F2E-D840-9348-36629F944B5E}" type="pres">
      <dgm:prSet presAssocID="{41764279-1AA1-A646-A388-68EFC76AD81E}"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a:solidFill>
            <a:srgbClr val="000000"/>
          </a:solidFill>
        </a:ln>
      </dgm:spPr>
      <dgm:t>
        <a:bodyPr/>
        <a:lstStyle/>
        <a:p>
          <a:endParaRPr lang="en-US"/>
        </a:p>
      </dgm:t>
    </dgm:pt>
  </dgm:ptLst>
  <dgm:cxnLst>
    <dgm:cxn modelId="{31C59AB7-E066-6E40-9E1B-87D894ED2491}" type="presOf" srcId="{5DFED4FE-9E18-CB4B-B001-9006E997AA7B}" destId="{B69166CC-B50A-CE49-93E1-2669B4E936C2}" srcOrd="0" destOrd="0" presId="urn:microsoft.com/office/officeart/2008/layout/PictureStrips"/>
    <dgm:cxn modelId="{1397CD65-9CA2-F34E-A344-1A9E2FA63DB8}" type="presOf" srcId="{41764279-1AA1-A646-A388-68EFC76AD81E}" destId="{E30D6230-4803-414B-BB00-973814A3BD8E}" srcOrd="0" destOrd="0" presId="urn:microsoft.com/office/officeart/2008/layout/PictureStrips"/>
    <dgm:cxn modelId="{A1DC14B3-BE1A-F541-AB01-6BB64E604131}" srcId="{7431F565-D953-0A49-AA6C-87C07A3641A6}" destId="{41764279-1AA1-A646-A388-68EFC76AD81E}" srcOrd="2" destOrd="0" parTransId="{C5128C2F-A6FE-224F-8CA2-E789579CB5B6}" sibTransId="{BDCA168E-C1D0-6743-AF59-402B43ADD5F1}"/>
    <dgm:cxn modelId="{47476D02-CB17-9E46-A2FD-BEF744FCC88B}" type="presOf" srcId="{8BF1EDF1-11B2-294F-8799-E3058583CCF2}" destId="{2E60550D-4530-F743-B286-2E784D6FE3D1}" srcOrd="0" destOrd="0" presId="urn:microsoft.com/office/officeart/2008/layout/PictureStrips"/>
    <dgm:cxn modelId="{05520B82-64A0-FD43-BED0-C94A6698F82A}" srcId="{7431F565-D953-0A49-AA6C-87C07A3641A6}" destId="{5DFED4FE-9E18-CB4B-B001-9006E997AA7B}" srcOrd="0" destOrd="0" parTransId="{024D9B4D-CD81-714C-B1E3-5555A99DBA0C}" sibTransId="{62DC9440-6BB3-554A-8094-7DEF338AA6F7}"/>
    <dgm:cxn modelId="{C908E5C6-B4DC-8846-90BC-274D9350014A}" type="presOf" srcId="{7431F565-D953-0A49-AA6C-87C07A3641A6}" destId="{47BEFCF6-BD44-7E42-A9DF-F6022875FED8}" srcOrd="0" destOrd="0" presId="urn:microsoft.com/office/officeart/2008/layout/PictureStrips"/>
    <dgm:cxn modelId="{6A584741-0B9B-024F-A80B-465305E7794C}" srcId="{7431F565-D953-0A49-AA6C-87C07A3641A6}" destId="{8BF1EDF1-11B2-294F-8799-E3058583CCF2}" srcOrd="1" destOrd="0" parTransId="{97128A61-9F9E-6A41-B9AB-A457EC2416F9}" sibTransId="{A02CD1A0-B2CB-3441-9C10-A44FDDFC9CA4}"/>
    <dgm:cxn modelId="{6AE223DE-FDF4-2A41-89EF-6C05108EB9BD}" type="presParOf" srcId="{47BEFCF6-BD44-7E42-A9DF-F6022875FED8}" destId="{8446A48E-A87A-A044-8236-E81488072D2D}" srcOrd="0" destOrd="0" presId="urn:microsoft.com/office/officeart/2008/layout/PictureStrips"/>
    <dgm:cxn modelId="{E8CEC775-65FE-F54A-A80D-5FC7ECDDC6BC}" type="presParOf" srcId="{8446A48E-A87A-A044-8236-E81488072D2D}" destId="{B69166CC-B50A-CE49-93E1-2669B4E936C2}" srcOrd="0" destOrd="0" presId="urn:microsoft.com/office/officeart/2008/layout/PictureStrips"/>
    <dgm:cxn modelId="{BA5522D7-5AC5-5142-AAB8-A783E4059B46}" type="presParOf" srcId="{8446A48E-A87A-A044-8236-E81488072D2D}" destId="{DC0ADBF1-0B1E-9244-B3C6-78107854BB56}" srcOrd="1" destOrd="0" presId="urn:microsoft.com/office/officeart/2008/layout/PictureStrips"/>
    <dgm:cxn modelId="{C11F381B-C093-254A-B788-5E8E4A000238}" type="presParOf" srcId="{47BEFCF6-BD44-7E42-A9DF-F6022875FED8}" destId="{7814E49F-B28F-E641-9C92-A9DFE35479AF}" srcOrd="1" destOrd="0" presId="urn:microsoft.com/office/officeart/2008/layout/PictureStrips"/>
    <dgm:cxn modelId="{AF6A19CF-EA3F-164F-AFAC-9C9D84913198}" type="presParOf" srcId="{47BEFCF6-BD44-7E42-A9DF-F6022875FED8}" destId="{C1DC92DB-9561-5D4E-83E9-23DE20C62BFF}" srcOrd="2" destOrd="0" presId="urn:microsoft.com/office/officeart/2008/layout/PictureStrips"/>
    <dgm:cxn modelId="{A6C9EBD6-EFA5-EB45-BC5D-067CCD34F407}" type="presParOf" srcId="{C1DC92DB-9561-5D4E-83E9-23DE20C62BFF}" destId="{2E60550D-4530-F743-B286-2E784D6FE3D1}" srcOrd="0" destOrd="0" presId="urn:microsoft.com/office/officeart/2008/layout/PictureStrips"/>
    <dgm:cxn modelId="{CA7DCD90-D701-7C48-AC6A-55AC157BF85D}" type="presParOf" srcId="{C1DC92DB-9561-5D4E-83E9-23DE20C62BFF}" destId="{95DED0B5-851C-2C4F-9E04-3983A79285C9}" srcOrd="1" destOrd="0" presId="urn:microsoft.com/office/officeart/2008/layout/PictureStrips"/>
    <dgm:cxn modelId="{27A0FC03-8B27-5945-8B7F-0E8FB31AE651}" type="presParOf" srcId="{47BEFCF6-BD44-7E42-A9DF-F6022875FED8}" destId="{2DB7397F-1C7E-0547-BBDA-986A5FC80FA0}" srcOrd="3" destOrd="0" presId="urn:microsoft.com/office/officeart/2008/layout/PictureStrips"/>
    <dgm:cxn modelId="{4E5F06BC-560A-F54C-8A9F-CFED64B00094}" type="presParOf" srcId="{47BEFCF6-BD44-7E42-A9DF-F6022875FED8}" destId="{AAF8BC31-8433-4A41-82B5-7277EE3D6914}" srcOrd="4" destOrd="0" presId="urn:microsoft.com/office/officeart/2008/layout/PictureStrips"/>
    <dgm:cxn modelId="{BFCEECBB-B22F-6947-A818-BEFCD98F71B9}" type="presParOf" srcId="{AAF8BC31-8433-4A41-82B5-7277EE3D6914}" destId="{E30D6230-4803-414B-BB00-973814A3BD8E}" srcOrd="0" destOrd="0" presId="urn:microsoft.com/office/officeart/2008/layout/PictureStrips"/>
    <dgm:cxn modelId="{5510752A-8F0D-4A4A-B30E-FB2CE0341379}" type="presParOf" srcId="{AAF8BC31-8433-4A41-82B5-7277EE3D6914}" destId="{EFF867A4-7F2E-D840-9348-36629F944B5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166CC-B50A-CE49-93E1-2669B4E936C2}">
      <dsp:nvSpPr>
        <dsp:cNvPr id="0" name=""/>
        <dsp:cNvSpPr/>
      </dsp:nvSpPr>
      <dsp:spPr>
        <a:xfrm>
          <a:off x="1085258" y="389291"/>
          <a:ext cx="4036723" cy="1261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4440" tIns="76200" rIns="76200" bIns="76200" numCol="1" spcCol="1270" anchor="ctr" anchorCtr="0">
          <a:noAutofit/>
        </a:bodyPr>
        <a:lstStyle/>
        <a:p>
          <a:pPr lvl="0" algn="l" defTabSz="889000">
            <a:lnSpc>
              <a:spcPct val="90000"/>
            </a:lnSpc>
            <a:spcBef>
              <a:spcPct val="0"/>
            </a:spcBef>
            <a:spcAft>
              <a:spcPct val="35000"/>
            </a:spcAft>
          </a:pPr>
          <a:r>
            <a:rPr lang="en-US" sz="2000" u="sng" kern="1200" dirty="0" smtClean="0"/>
            <a:t>Partnerships</a:t>
          </a:r>
        </a:p>
        <a:p>
          <a:pPr lvl="0" algn="l" defTabSz="889000">
            <a:lnSpc>
              <a:spcPct val="90000"/>
            </a:lnSpc>
            <a:spcBef>
              <a:spcPct val="0"/>
            </a:spcBef>
            <a:spcAft>
              <a:spcPct val="35000"/>
            </a:spcAft>
          </a:pPr>
          <a:r>
            <a:rPr lang="en-US" sz="1800" kern="1200" dirty="0" smtClean="0"/>
            <a:t>With facilities / research teams / providers, building foundation for lasting impact</a:t>
          </a:r>
          <a:r>
            <a:rPr lang="en-US" sz="2000" kern="1200" dirty="0" smtClean="0"/>
            <a:t>. </a:t>
          </a:r>
          <a:endParaRPr lang="en-US" sz="2000" kern="1200" dirty="0"/>
        </a:p>
      </dsp:txBody>
      <dsp:txXfrm>
        <a:off x="1085258" y="389291"/>
        <a:ext cx="4036723" cy="1261476"/>
      </dsp:txXfrm>
    </dsp:sp>
    <dsp:sp modelId="{DC0ADBF1-0B1E-9244-B3C6-78107854BB56}">
      <dsp:nvSpPr>
        <dsp:cNvPr id="0" name=""/>
        <dsp:cNvSpPr/>
      </dsp:nvSpPr>
      <dsp:spPr>
        <a:xfrm>
          <a:off x="917061" y="207078"/>
          <a:ext cx="883033" cy="1324549"/>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2E60550D-4530-F743-B286-2E784D6FE3D1}">
      <dsp:nvSpPr>
        <dsp:cNvPr id="0" name=""/>
        <dsp:cNvSpPr/>
      </dsp:nvSpPr>
      <dsp:spPr>
        <a:xfrm>
          <a:off x="1013929" y="1977349"/>
          <a:ext cx="4131828" cy="1261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4440" tIns="76200" rIns="76200" bIns="76200" numCol="1" spcCol="1270" anchor="ctr" anchorCtr="0">
          <a:noAutofit/>
        </a:bodyPr>
        <a:lstStyle/>
        <a:p>
          <a:pPr lvl="0" algn="l" defTabSz="889000">
            <a:lnSpc>
              <a:spcPct val="90000"/>
            </a:lnSpc>
            <a:spcBef>
              <a:spcPct val="0"/>
            </a:spcBef>
            <a:spcAft>
              <a:spcPct val="35000"/>
            </a:spcAft>
          </a:pPr>
          <a:r>
            <a:rPr lang="en-US" sz="2000" u="sng" kern="1200" dirty="0" smtClean="0"/>
            <a:t>Education &amp; Consulting</a:t>
          </a:r>
        </a:p>
        <a:p>
          <a:pPr lvl="0" algn="l" defTabSz="889000">
            <a:lnSpc>
              <a:spcPct val="90000"/>
            </a:lnSpc>
            <a:spcBef>
              <a:spcPct val="0"/>
            </a:spcBef>
            <a:spcAft>
              <a:spcPct val="35000"/>
            </a:spcAft>
          </a:pPr>
          <a:r>
            <a:rPr lang="en-US" sz="1800" kern="1200" dirty="0" smtClean="0"/>
            <a:t>Webinars, workshops, 1:1 data mobility consultations with scientists, support teams.</a:t>
          </a:r>
          <a:endParaRPr lang="en-US" sz="1800" kern="1200" dirty="0"/>
        </a:p>
      </dsp:txBody>
      <dsp:txXfrm>
        <a:off x="1013929" y="1977349"/>
        <a:ext cx="4131828" cy="1261476"/>
      </dsp:txXfrm>
    </dsp:sp>
    <dsp:sp modelId="{95DED0B5-851C-2C4F-9E04-3983A79285C9}">
      <dsp:nvSpPr>
        <dsp:cNvPr id="0" name=""/>
        <dsp:cNvSpPr/>
      </dsp:nvSpPr>
      <dsp:spPr>
        <a:xfrm>
          <a:off x="915855" y="1795136"/>
          <a:ext cx="883033" cy="132454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E30D6230-4803-414B-BB00-973814A3BD8E}">
      <dsp:nvSpPr>
        <dsp:cNvPr id="0" name=""/>
        <dsp:cNvSpPr/>
      </dsp:nvSpPr>
      <dsp:spPr>
        <a:xfrm>
          <a:off x="1085258" y="3565407"/>
          <a:ext cx="4036723" cy="1261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4440" tIns="76200" rIns="76200" bIns="76200" numCol="1" spcCol="1270" anchor="ctr" anchorCtr="0">
          <a:noAutofit/>
        </a:bodyPr>
        <a:lstStyle/>
        <a:p>
          <a:pPr lvl="0" algn="l" defTabSz="889000">
            <a:lnSpc>
              <a:spcPct val="90000"/>
            </a:lnSpc>
            <a:spcBef>
              <a:spcPct val="0"/>
            </a:spcBef>
            <a:spcAft>
              <a:spcPct val="35000"/>
            </a:spcAft>
          </a:pPr>
          <a:r>
            <a:rPr lang="en-US" sz="2000" u="sng" kern="1200" dirty="0" smtClean="0"/>
            <a:t>Resources &amp; Knowledgebase</a:t>
          </a:r>
        </a:p>
        <a:p>
          <a:pPr lvl="0" algn="l" defTabSz="889000">
            <a:lnSpc>
              <a:spcPct val="90000"/>
            </a:lnSpc>
            <a:spcBef>
              <a:spcPct val="0"/>
            </a:spcBef>
            <a:spcAft>
              <a:spcPct val="35000"/>
            </a:spcAft>
          </a:pPr>
          <a:r>
            <a:rPr lang="en-US" sz="1800" u="none" kern="1200" dirty="0" smtClean="0"/>
            <a:t>Reference designs, case studies, papers, FAQs – tailored for multiple audiences</a:t>
          </a:r>
          <a:r>
            <a:rPr lang="en-US" sz="2000" u="none" kern="1200" dirty="0" smtClean="0"/>
            <a:t>.</a:t>
          </a:r>
          <a:endParaRPr lang="en-US" sz="2000" u="none" kern="1200" dirty="0"/>
        </a:p>
      </dsp:txBody>
      <dsp:txXfrm>
        <a:off x="1085258" y="3565407"/>
        <a:ext cx="4036723" cy="1261476"/>
      </dsp:txXfrm>
    </dsp:sp>
    <dsp:sp modelId="{EFF867A4-7F2E-D840-9348-36629F944B5E}">
      <dsp:nvSpPr>
        <dsp:cNvPr id="0" name=""/>
        <dsp:cNvSpPr/>
      </dsp:nvSpPr>
      <dsp:spPr>
        <a:xfrm>
          <a:off x="917061" y="3383194"/>
          <a:ext cx="883033" cy="132454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rgbClr val="00000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325CB42-5754-2E42-BC47-2D28AE325DAA}" type="datetimeFigureOut">
              <a:rPr lang="en-US"/>
              <a:pPr>
                <a:defRPr/>
              </a:pPr>
              <a:t>4/21/15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CBF1686-D61C-4B4C-9CC0-EF2343D2A907}" type="slidenum">
              <a:rPr lang="en-US"/>
              <a:pPr>
                <a:defRPr/>
              </a:pPr>
              <a:t>‹#›</a:t>
            </a:fld>
            <a:endParaRPr lang="en-US"/>
          </a:p>
        </p:txBody>
      </p:sp>
    </p:spTree>
    <p:extLst>
      <p:ext uri="{BB962C8B-B14F-4D97-AF65-F5344CB8AC3E}">
        <p14:creationId xmlns:p14="http://schemas.microsoft.com/office/powerpoint/2010/main" val="3106476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Arial"/>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Arial"/>
              </a:defRPr>
            </a:lvl1pPr>
          </a:lstStyle>
          <a:p>
            <a:pPr>
              <a:defRPr/>
            </a:pPr>
            <a:fld id="{FCDF4741-74F8-B841-8C30-66E3725D6096}" type="datetimeFigureOut">
              <a:rPr lang="en-US"/>
              <a:pPr>
                <a:defRPr/>
              </a:pPr>
              <a:t>4/21/15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Arial"/>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Arial"/>
              </a:defRPr>
            </a:lvl1pPr>
          </a:lstStyle>
          <a:p>
            <a:pPr>
              <a:defRPr/>
            </a:pPr>
            <a:fld id="{E5974A96-DFFB-C144-8087-15282382EEA9}" type="slidenum">
              <a:rPr lang="en-US"/>
              <a:pPr>
                <a:defRPr/>
              </a:pPr>
              <a:t>‹#›</a:t>
            </a:fld>
            <a:endParaRPr lang="en-US"/>
          </a:p>
        </p:txBody>
      </p:sp>
    </p:spTree>
    <p:extLst>
      <p:ext uri="{BB962C8B-B14F-4D97-AF65-F5344CB8AC3E}">
        <p14:creationId xmlns:p14="http://schemas.microsoft.com/office/powerpoint/2010/main" val="105765102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974A96-DFFB-C144-8087-15282382EEA9}" type="slidenum">
              <a:rPr lang="en-US" smtClean="0"/>
              <a:pPr>
                <a:defRPr/>
              </a:pPr>
              <a:t>3</a:t>
            </a:fld>
            <a:endParaRPr lang="en-US"/>
          </a:p>
        </p:txBody>
      </p:sp>
    </p:spTree>
    <p:extLst>
      <p:ext uri="{BB962C8B-B14F-4D97-AF65-F5344CB8AC3E}">
        <p14:creationId xmlns:p14="http://schemas.microsoft.com/office/powerpoint/2010/main" val="4229942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18</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19</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20</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21</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22</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80660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25</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26</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29</a:t>
            </a:fld>
            <a:endParaRPr lang="en-US" dirty="0"/>
          </a:p>
        </p:txBody>
      </p:sp>
    </p:spTree>
    <p:extLst>
      <p:ext uri="{BB962C8B-B14F-4D97-AF65-F5344CB8AC3E}">
        <p14:creationId xmlns:p14="http://schemas.microsoft.com/office/powerpoint/2010/main" val="2202485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charset="0"/>
            </a:endParaRPr>
          </a:p>
        </p:txBody>
      </p:sp>
      <p:sp>
        <p:nvSpPr>
          <p:cNvPr id="4" name="Slide Number Placeholder 3"/>
          <p:cNvSpPr>
            <a:spLocks noGrp="1"/>
          </p:cNvSpPr>
          <p:nvPr>
            <p:ph type="sldNum" sz="quarter" idx="5"/>
          </p:nvPr>
        </p:nvSpPr>
        <p:spPr/>
        <p:txBody>
          <a:bodyPr/>
          <a:lstStyle/>
          <a:p>
            <a:pPr>
              <a:defRPr/>
            </a:pPr>
            <a:fld id="{E84EA9B8-C164-A54A-A3B5-1C1D6329AEA5}" type="slidenum">
              <a:rPr lang="en-US" smtClean="0"/>
              <a:pPr>
                <a:defRPr/>
              </a:pPr>
              <a:t>32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latin typeface="Calibri"/>
              </a:rPr>
              <a:pPr>
                <a:defRPr/>
              </a:pPr>
              <a:t>5</a:t>
            </a:fld>
            <a:endParaRPr lang="en-US" dirty="0">
              <a:solidFill>
                <a:prstClr val="black"/>
              </a:solidFill>
              <a:latin typeface="Calibri"/>
            </a:endParaRPr>
          </a:p>
        </p:txBody>
      </p:sp>
    </p:spTree>
    <p:extLst>
      <p:ext uri="{BB962C8B-B14F-4D97-AF65-F5344CB8AC3E}">
        <p14:creationId xmlns:p14="http://schemas.microsoft.com/office/powerpoint/2010/main" val="4110961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40</a:t>
            </a:fld>
            <a:endParaRPr lang="en-US" dirty="0">
              <a:solidFill>
                <a:prstClr val="black"/>
              </a:solidFill>
            </a:endParaRPr>
          </a:p>
        </p:txBody>
      </p:sp>
    </p:spTree>
    <p:extLst>
      <p:ext uri="{BB962C8B-B14F-4D97-AF65-F5344CB8AC3E}">
        <p14:creationId xmlns:p14="http://schemas.microsoft.com/office/powerpoint/2010/main" val="4130357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41</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0C9639-C0D2-A746-9AD6-FEE097F08E85}" type="slidenum">
              <a:rPr lang="en-US" smtClean="0"/>
              <a:pPr/>
              <a:t>43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44</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AAE1E7-10E2-CF4A-8695-3E65350C7070}" type="slidenum">
              <a:rPr lang="en-US"/>
              <a:pPr/>
              <a:t>45</a:t>
            </a:fld>
            <a:endParaRPr lang="en-US"/>
          </a:p>
        </p:txBody>
      </p:sp>
      <p:sp>
        <p:nvSpPr>
          <p:cNvPr id="330754" name="Rectangle 2"/>
          <p:cNvSpPr>
            <a:spLocks noGrp="1" noRot="1" noChangeAspect="1" noChangeArrowheads="1"/>
          </p:cNvSpPr>
          <p:nvPr>
            <p:ph type="sldImg"/>
          </p:nvPr>
        </p:nvSpPr>
        <p:spPr bwMode="auto">
          <a:xfrm>
            <a:off x="1109663" y="677863"/>
            <a:ext cx="4622800" cy="3468687"/>
          </a:xfrm>
          <a:prstGeom prst="rect">
            <a:avLst/>
          </a:prstGeom>
          <a:solidFill>
            <a:srgbClr val="FFFFFF"/>
          </a:solidFill>
          <a:ln>
            <a:solidFill>
              <a:srgbClr val="000000"/>
            </a:solidFill>
            <a:miter lim="800000"/>
            <a:headEnd/>
            <a:tailEnd/>
          </a:ln>
        </p:spPr>
      </p:sp>
      <p:sp>
        <p:nvSpPr>
          <p:cNvPr id="330755" name="Rectangle 3"/>
          <p:cNvSpPr>
            <a:spLocks noGrp="1" noChangeArrowheads="1"/>
          </p:cNvSpPr>
          <p:nvPr>
            <p:ph type="body" idx="1"/>
          </p:nvPr>
        </p:nvSpPr>
        <p:spPr bwMode="auto">
          <a:xfrm>
            <a:off x="902081" y="4373285"/>
            <a:ext cx="5036613" cy="4071680"/>
          </a:xfrm>
          <a:prstGeom prst="rect">
            <a:avLst/>
          </a:prstGeom>
          <a:solidFill>
            <a:srgbClr val="FFFFFF"/>
          </a:solidFill>
          <a:ln>
            <a:solidFill>
              <a:srgbClr val="000000"/>
            </a:solidFill>
            <a:miter lim="800000"/>
            <a:headEnd/>
            <a:tailEnd/>
          </a:ln>
        </p:spPr>
        <p:txBody>
          <a:bodyPr>
            <a:prstTxWarp prst="textNoShape">
              <a:avLst/>
            </a:prstTxWarp>
          </a:bodyPr>
          <a:lstStyle/>
          <a:p>
            <a:r>
              <a:rPr lang="en-US" dirty="0" smtClean="0"/>
              <a:t>Comparison of legacy and recommended tools.</a:t>
            </a:r>
          </a:p>
          <a:p>
            <a:endParaRPr lang="en-US" dirty="0" smtClean="0"/>
          </a:p>
          <a:p>
            <a:r>
              <a:rPr lang="en-US" dirty="0" smtClean="0"/>
              <a:t>Note that rsync over</a:t>
            </a:r>
            <a:r>
              <a:rPr lang="en-US" baseline="0" dirty="0" smtClean="0"/>
              <a:t> HPN-SSH is reasonable in a 1Gbps environment – if you are stuck with rsync over SSH, at least use HPN-SSH.</a:t>
            </a:r>
          </a:p>
          <a:p>
            <a:endParaRPr lang="en-US" baseline="0" dirty="0" smtClean="0"/>
          </a:p>
          <a:p>
            <a:r>
              <a:rPr lang="en-US" dirty="0" smtClean="0"/>
              <a:t>Globus is now deployed at</a:t>
            </a:r>
            <a:r>
              <a:rPr lang="en-US" baseline="0" dirty="0" smtClean="0"/>
              <a:t> a large number of major scientific sites – the basic data transfer functionality is free.</a:t>
            </a:r>
          </a:p>
          <a:p>
            <a:endParaRPr lang="en-US" baseline="0" dirty="0" smtClean="0"/>
          </a:p>
          <a:p>
            <a:r>
              <a:rPr lang="en-US" baseline="0" dirty="0" smtClean="0"/>
              <a:t>=-=-=-</a:t>
            </a:r>
          </a:p>
          <a:p>
            <a:endParaRPr lang="en-US" baseline="0" dirty="0" smtClean="0"/>
          </a:p>
          <a:p>
            <a:r>
              <a:rPr lang="en-US" dirty="0" smtClean="0"/>
              <a:t>Parallelism is important</a:t>
            </a:r>
          </a:p>
          <a:p>
            <a:pPr lvl="1"/>
            <a:r>
              <a:rPr lang="en-US" dirty="0" smtClean="0"/>
              <a:t>It is often easier to achieve a given performance level with four parallel connections than one connection</a:t>
            </a:r>
          </a:p>
          <a:p>
            <a:pPr lvl="1"/>
            <a:r>
              <a:rPr lang="en-US" dirty="0" smtClean="0"/>
              <a:t>Several tools offer parallel transfers, including Globus/</a:t>
            </a:r>
            <a:r>
              <a:rPr lang="en-US" dirty="0" err="1" smtClean="0"/>
              <a:t>GridFTP</a:t>
            </a:r>
            <a:endParaRPr lang="en-US" dirty="0" smtClean="0"/>
          </a:p>
          <a:p>
            <a:r>
              <a:rPr lang="en-US" dirty="0" smtClean="0"/>
              <a:t>Latency interaction is critical</a:t>
            </a:r>
          </a:p>
          <a:p>
            <a:pPr lvl="1"/>
            <a:r>
              <a:rPr lang="en-US" dirty="0" smtClean="0"/>
              <a:t>Wide area data transfers have much higher latency than LAN transfers</a:t>
            </a:r>
          </a:p>
          <a:p>
            <a:pPr lvl="1"/>
            <a:r>
              <a:rPr lang="en-US" dirty="0" smtClean="0"/>
              <a:t>Many tools and protocols assume a LAN</a:t>
            </a:r>
          </a:p>
          <a:p>
            <a:r>
              <a:rPr lang="en-US" dirty="0" smtClean="0"/>
              <a:t>Workflow integration is important</a:t>
            </a:r>
          </a:p>
          <a:p>
            <a:r>
              <a:rPr lang="en-US" dirty="0" smtClean="0"/>
              <a:t>Key tools: Globus Online, HPN-SSH</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47</a:t>
            </a:fld>
            <a:endParaRPr lang="en-US"/>
          </a:p>
        </p:txBody>
      </p:sp>
    </p:spTree>
    <p:extLst>
      <p:ext uri="{BB962C8B-B14F-4D97-AF65-F5344CB8AC3E}">
        <p14:creationId xmlns:p14="http://schemas.microsoft.com/office/powerpoint/2010/main" val="3867564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48</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49</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latin typeface="Calibri"/>
              </a:rPr>
              <a:pPr>
                <a:defRPr/>
              </a:pPr>
              <a:t>6</a:t>
            </a:fld>
            <a:endParaRPr lang="en-US" dirty="0">
              <a:solidFill>
                <a:prstClr val="black"/>
              </a:solidFill>
              <a:latin typeface="Calibri"/>
            </a:endParaRPr>
          </a:p>
        </p:txBody>
      </p:sp>
    </p:spTree>
    <p:extLst>
      <p:ext uri="{BB962C8B-B14F-4D97-AF65-F5344CB8AC3E}">
        <p14:creationId xmlns:p14="http://schemas.microsoft.com/office/powerpoint/2010/main" val="1403605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9</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10</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11</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15</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16</a:t>
            </a:fld>
            <a:endParaRPr lang="en-US" dirty="0"/>
          </a:p>
        </p:txBody>
      </p:sp>
    </p:spTree>
    <p:extLst>
      <p:ext uri="{BB962C8B-B14F-4D97-AF65-F5344CB8AC3E}">
        <p14:creationId xmlns:p14="http://schemas.microsoft.com/office/powerpoint/2010/main" val="385946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17</a:t>
            </a:fld>
            <a:endParaRPr lang="en-US" dirty="0"/>
          </a:p>
        </p:txBody>
      </p:sp>
    </p:spTree>
    <p:extLst>
      <p:ext uri="{BB962C8B-B14F-4D97-AF65-F5344CB8AC3E}">
        <p14:creationId xmlns:p14="http://schemas.microsoft.com/office/powerpoint/2010/main" val="932937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DOE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3938" y="5832475"/>
            <a:ext cx="1573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ab_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72400" y="5667375"/>
            <a:ext cx="9080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ESnet_Logo_Hea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4863" y="652463"/>
            <a:ext cx="328771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399" y="2130425"/>
            <a:ext cx="7762875" cy="1470025"/>
          </a:xfrm>
        </p:spPr>
        <p:txBody>
          <a:bodyPr/>
          <a:lstStyle>
            <a:lvl1pPr>
              <a:defRPr sz="4400" b="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69267"/>
            <a:ext cx="3657600" cy="1390121"/>
          </a:xfrm>
        </p:spPr>
        <p:txBody>
          <a:bodyPr anchor="b"/>
          <a:lstStyle>
            <a:lvl1pPr marL="0" indent="0" algn="l">
              <a:spcBef>
                <a:spcPts val="0"/>
              </a:spcBef>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1902A163-54C0-964C-B429-AD63EC90F2AC}" type="datetime1">
              <a:rPr lang="en-US"/>
              <a:pPr>
                <a:defRPr/>
              </a:pPr>
              <a:t>4/21/15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B79DC5-0D50-244C-8B5F-77FE4BE7CD35}" type="slidenum">
              <a:rPr lang="en-US"/>
              <a:pPr>
                <a:defRPr/>
              </a:pPr>
              <a:t>‹#›</a:t>
            </a:fld>
            <a:endParaRPr lang="en-US"/>
          </a:p>
        </p:txBody>
      </p:sp>
    </p:spTree>
    <p:extLst>
      <p:ext uri="{BB962C8B-B14F-4D97-AF65-F5344CB8AC3E}">
        <p14:creationId xmlns:p14="http://schemas.microsoft.com/office/powerpoint/2010/main" val="217764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chemeClr val="bg2"/>
              </a:buClr>
              <a:defRPr/>
            </a:lvl2pPr>
            <a:lvl3pPr>
              <a:buClr>
                <a:schemeClr val="bg2"/>
              </a:buClr>
              <a:defRPr/>
            </a:lvl3pPr>
            <a:lvl4pPr>
              <a:buClr>
                <a:schemeClr val="bg2"/>
              </a:buClr>
              <a:defRPr/>
            </a:lvl4pPr>
            <a:lvl5pPr>
              <a:buClr>
                <a:schemeClr val="bg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C2BA070-C317-9242-9F22-9571CC7F1A9D}" type="datetime1">
              <a:rPr lang="en-US"/>
              <a:pPr>
                <a:defRPr/>
              </a:pPr>
              <a:t>4/21/15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E752FB-DA03-D14D-B545-3889A4389154}" type="slidenum">
              <a:rPr lang="en-US"/>
              <a:pPr>
                <a:defRPr/>
              </a:pPr>
              <a:t>‹#›</a:t>
            </a:fld>
            <a:endParaRPr lang="en-US" dirty="0"/>
          </a:p>
        </p:txBody>
      </p:sp>
    </p:spTree>
    <p:extLst>
      <p:ext uri="{BB962C8B-B14F-4D97-AF65-F5344CB8AC3E}">
        <p14:creationId xmlns:p14="http://schemas.microsoft.com/office/powerpoint/2010/main" val="284918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ESnet_Logo_Foo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
        <p:nvSpPr>
          <p:cNvPr id="2" name="Title 1"/>
          <p:cNvSpPr>
            <a:spLocks noGrp="1"/>
          </p:cNvSpPr>
          <p:nvPr>
            <p:ph type="title"/>
          </p:nvPr>
        </p:nvSpPr>
        <p:spPr>
          <a:xfrm>
            <a:off x="914400" y="3897313"/>
            <a:ext cx="7772400" cy="1362075"/>
          </a:xfrm>
        </p:spPr>
        <p:txBody>
          <a:bodyPr anchor="t"/>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14400" y="2124076"/>
            <a:ext cx="7772400" cy="1500187"/>
          </a:xfrm>
        </p:spPr>
        <p:txBody>
          <a:bodyPr bIns="18288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A632C7FC-7DA3-224A-B814-4609BDC3D521}" type="datetime1">
              <a:rPr lang="en-US"/>
              <a:pPr>
                <a:defRPr/>
              </a:pPr>
              <a:t>4/21/15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2EC84A7-9F83-FA42-AD77-1B3731E4E018}" type="slidenum">
              <a:rPr lang="en-US"/>
              <a:pPr>
                <a:defRPr/>
              </a:pPr>
              <a:t>‹#›</a:t>
            </a:fld>
            <a:endParaRPr lang="en-US"/>
          </a:p>
        </p:txBody>
      </p:sp>
    </p:spTree>
    <p:extLst>
      <p:ext uri="{BB962C8B-B14F-4D97-AF65-F5344CB8AC3E}">
        <p14:creationId xmlns:p14="http://schemas.microsoft.com/office/powerpoint/2010/main" val="142695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47E7F2A-3C18-BB48-AF7D-32042ACCA231}" type="datetime1">
              <a:rPr lang="en-US"/>
              <a:pPr>
                <a:defRPr/>
              </a:pPr>
              <a:t>4/21/15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D34363-D55A-B746-AC0D-B8A5947084AE}" type="slidenum">
              <a:rPr lang="en-US"/>
              <a:pPr>
                <a:defRPr/>
              </a:pPr>
              <a:t>‹#›</a:t>
            </a:fld>
            <a:endParaRPr lang="en-US" dirty="0"/>
          </a:p>
        </p:txBody>
      </p:sp>
    </p:spTree>
    <p:extLst>
      <p:ext uri="{BB962C8B-B14F-4D97-AF65-F5344CB8AC3E}">
        <p14:creationId xmlns:p14="http://schemas.microsoft.com/office/powerpoint/2010/main" val="119967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D24332F-941A-D544-AE18-71DAC3CE7C05}" type="datetime1">
              <a:rPr lang="en-US"/>
              <a:pPr>
                <a:defRPr/>
              </a:pPr>
              <a:t>4/21/15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39A81F-5D2E-8D44-9304-54F116FA6C79}" type="slidenum">
              <a:rPr lang="en-US"/>
              <a:pPr>
                <a:defRPr/>
              </a:pPr>
              <a:t>‹#›</a:t>
            </a:fld>
            <a:endParaRPr lang="en-US" dirty="0"/>
          </a:p>
        </p:txBody>
      </p:sp>
    </p:spTree>
    <p:extLst>
      <p:ext uri="{BB962C8B-B14F-4D97-AF65-F5344CB8AC3E}">
        <p14:creationId xmlns:p14="http://schemas.microsoft.com/office/powerpoint/2010/main" val="175393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5A67E15-86BD-334E-9327-A1EE05D6E02F}" type="datetime1">
              <a:rPr lang="en-US"/>
              <a:pPr>
                <a:defRPr/>
              </a:pPr>
              <a:t>4/21/15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FF935CD-73E4-9B4F-B9BA-14C4A43C8F35}" type="slidenum">
              <a:rPr lang="en-US"/>
              <a:pPr>
                <a:defRPr/>
              </a:pPr>
              <a:t>‹#›</a:t>
            </a:fld>
            <a:endParaRPr lang="en-US" dirty="0"/>
          </a:p>
        </p:txBody>
      </p:sp>
    </p:spTree>
    <p:extLst>
      <p:ext uri="{BB962C8B-B14F-4D97-AF65-F5344CB8AC3E}">
        <p14:creationId xmlns:p14="http://schemas.microsoft.com/office/powerpoint/2010/main" val="3939080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C8E523D-06F1-DA4C-83AE-FB7F9418C1E3}" type="datetime1">
              <a:rPr lang="en-US"/>
              <a:pPr>
                <a:defRPr/>
              </a:pPr>
              <a:t>4/21/15</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70DBE8A-18E9-A24F-9905-C4136FE286B6}" type="slidenum">
              <a:rPr lang="en-US"/>
              <a:pPr>
                <a:defRPr/>
              </a:pPr>
              <a:t>‹#›</a:t>
            </a:fld>
            <a:endParaRPr lang="en-US"/>
          </a:p>
        </p:txBody>
      </p:sp>
    </p:spTree>
    <p:extLst>
      <p:ext uri="{BB962C8B-B14F-4D97-AF65-F5344CB8AC3E}">
        <p14:creationId xmlns:p14="http://schemas.microsoft.com/office/powerpoint/2010/main" val="24097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No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21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30275" y="6483350"/>
            <a:ext cx="1685925" cy="365125"/>
          </a:xfrm>
          <a:prstGeom prst="rect">
            <a:avLst/>
          </a:prstGeom>
        </p:spPr>
        <p:txBody>
          <a:bodyPr vert="horz" lIns="91440" tIns="45720" rIns="91440" bIns="45720" rtlCol="0" anchor="ctr"/>
          <a:lstStyle>
            <a:lvl1pPr algn="l" fontAlgn="auto">
              <a:spcBef>
                <a:spcPts val="0"/>
              </a:spcBef>
              <a:spcAft>
                <a:spcPts val="0"/>
              </a:spcAft>
              <a:defRPr sz="900">
                <a:solidFill>
                  <a:srgbClr val="9A9A9B"/>
                </a:solidFill>
                <a:latin typeface="Arial"/>
                <a:ea typeface="+mn-ea"/>
                <a:cs typeface="Arial"/>
              </a:defRPr>
            </a:lvl1pPr>
          </a:lstStyle>
          <a:p>
            <a:pPr>
              <a:defRPr/>
            </a:pPr>
            <a:fld id="{BE6DDD53-107F-204B-B182-96542FE482CF}" type="datetime1">
              <a:rPr lang="en-US"/>
              <a:pPr>
                <a:defRPr/>
              </a:pPr>
              <a:t>4/21/15</a:t>
            </a:fld>
            <a:endParaRPr lang="en-US" dirty="0"/>
          </a:p>
        </p:txBody>
      </p:sp>
      <p:sp>
        <p:nvSpPr>
          <p:cNvPr id="5" name="Footer Placeholder 4"/>
          <p:cNvSpPr>
            <a:spLocks noGrp="1"/>
          </p:cNvSpPr>
          <p:nvPr>
            <p:ph type="ftr" sz="quarter" idx="3"/>
          </p:nvPr>
        </p:nvSpPr>
        <p:spPr>
          <a:xfrm>
            <a:off x="4572000" y="6483350"/>
            <a:ext cx="41148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Arial"/>
                <a:ea typeface="+mn-ea"/>
                <a:cs typeface="Arial"/>
              </a:defRPr>
            </a:lvl1pPr>
          </a:lstStyle>
          <a:p>
            <a:pPr>
              <a:defRPr/>
            </a:pPr>
            <a:endParaRPr lang="en-US"/>
          </a:p>
        </p:txBody>
      </p:sp>
      <p:sp>
        <p:nvSpPr>
          <p:cNvPr id="6" name="Slide Number Placeholder 5"/>
          <p:cNvSpPr>
            <a:spLocks noGrp="1"/>
          </p:cNvSpPr>
          <p:nvPr>
            <p:ph type="sldNum" sz="quarter" idx="4"/>
          </p:nvPr>
        </p:nvSpPr>
        <p:spPr>
          <a:xfrm>
            <a:off x="457200" y="6483350"/>
            <a:ext cx="447675"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Arial"/>
                <a:ea typeface="+mn-ea"/>
                <a:cs typeface="Arial"/>
              </a:defRPr>
            </a:lvl1pPr>
          </a:lstStyle>
          <a:p>
            <a:pPr>
              <a:defRPr/>
            </a:pPr>
            <a:fld id="{C521F92F-E6B6-DD45-95BF-163E01EE4598}" type="slidenum">
              <a:rPr lang="en-US"/>
              <a:pPr>
                <a:defRPr/>
              </a:pPr>
              <a:t>‹#›</a:t>
            </a:fld>
            <a:endParaRPr lang="en-US" dirty="0"/>
          </a:p>
        </p:txBody>
      </p:sp>
      <p:pic>
        <p:nvPicPr>
          <p:cNvPr id="1031" name="Picture 6" descr="ESnet_Logo_Footer.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09" r:id="rId2"/>
    <p:sldLayoutId id="2147483714" r:id="rId3"/>
    <p:sldLayoutId id="2147483710" r:id="rId4"/>
    <p:sldLayoutId id="2147483711" r:id="rId5"/>
    <p:sldLayoutId id="2147483712" r:id="rId6"/>
    <p:sldLayoutId id="2147483715" r:id="rId7"/>
    <p:sldLayoutId id="2147483716" r:id="rId8"/>
  </p:sldLayoutIdLst>
  <p:hf hdr="0"/>
  <p:txStyles>
    <p:titleStyle>
      <a:lvl1pPr algn="l" defTabSz="457200" rtl="0" eaLnBrk="0" fontAlgn="base" hangingPunct="0">
        <a:spcBef>
          <a:spcPct val="0"/>
        </a:spcBef>
        <a:spcAft>
          <a:spcPct val="0"/>
        </a:spcAft>
        <a:defRPr sz="3200" b="1" kern="1200">
          <a:solidFill>
            <a:schemeClr val="tx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2pPr>
      <a:lvl3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3pPr>
      <a:lvl4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4pPr>
      <a:lvl5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5pPr>
      <a:lvl6pPr marL="4572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6pPr>
      <a:lvl7pPr marL="9144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7pPr>
      <a:lvl8pPr marL="13716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8pPr>
      <a:lvl9pPr marL="18288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9pPr>
    </p:titleStyle>
    <p:body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38.jpg"/><Relationship Id="rId5" Type="http://schemas.openxmlformats.org/officeDocument/2006/relationships/image" Target="../media/image39.jp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es.net/science-engagement/science-requirements-reviews/" TargetMode="External"/><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hyperlink" Target="http://www.es.net/science-engagement/science-requirements-reviews/requirements-review-reports/" TargetMode="External"/><Relationship Id="rId4" Type="http://schemas.openxmlformats.org/officeDocument/2006/relationships/hyperlink" Target="mailto:engage@es.net" TargetMode="External"/><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hyperlink" Target="http://www.es.net/assets/Uploads/Highperformancenetworks-report.pdf"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9.gi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mailto:engage@es.net"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hyperlink" Target="mailto:engage@es.ne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mailto:engage@es.ne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hyperlink" Target="mailto:engage@es.net" TargetMode="External"/><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fasterdata.es.net/fasterdata-home/requirements-and-expectations/" TargetMode="External"/><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63.png"/></Relationships>
</file>

<file path=ppt/slides/_rels/slide37.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hyperlink" Target="mailto:engage@es.net" TargetMode="External"/><Relationship Id="rId13" Type="http://schemas.openxmlformats.org/officeDocument/2006/relationships/image" Target="../media/image70.png"/><Relationship Id="rId1" Type="http://schemas.openxmlformats.org/officeDocument/2006/relationships/slideLayout" Target="../slideLayouts/slideLayout6.xml"/><Relationship Id="rId2" Type="http://schemas.openxmlformats.org/officeDocument/2006/relationships/image" Target="../media/image64.png"/><Relationship Id="rId3" Type="http://schemas.microsoft.com/office/2007/relationships/hdphoto" Target="../media/hdphoto1.wdp"/><Relationship Id="rId4" Type="http://schemas.openxmlformats.org/officeDocument/2006/relationships/image" Target="../media/image65.png"/><Relationship Id="rId5" Type="http://schemas.microsoft.com/office/2007/relationships/hdphoto" Target="../media/hdphoto2.wdp"/><Relationship Id="rId6" Type="http://schemas.openxmlformats.org/officeDocument/2006/relationships/image" Target="../media/image66.png"/><Relationship Id="rId7" Type="http://schemas.microsoft.com/office/2007/relationships/hdphoto" Target="../media/hdphoto3.wdp"/><Relationship Id="rId8" Type="http://schemas.openxmlformats.org/officeDocument/2006/relationships/image" Target="../media/image67.jpeg"/><Relationship Id="rId9" Type="http://schemas.openxmlformats.org/officeDocument/2006/relationships/image" Target="../media/image68.png"/><Relationship Id="rId10" Type="http://schemas.microsoft.com/office/2007/relationships/hdphoto" Target="../media/hdphoto4.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71.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72.emf"/></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jpg"/><Relationship Id="rId8" Type="http://schemas.openxmlformats.org/officeDocument/2006/relationships/image" Target="../media/image14.jpg"/><Relationship Id="rId9"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3" Type="http://schemas.openxmlformats.org/officeDocument/2006/relationships/hyperlink" Target="http://oinworkshop.com" TargetMode="External"/><Relationship Id="rId4" Type="http://schemas.openxmlformats.org/officeDocument/2006/relationships/hyperlink" Target="mailto:engage@es.net" TargetMode="External"/><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fasterdata.es.net/science-dmz/" TargetMode="External"/><Relationship Id="rId4" Type="http://schemas.openxmlformats.org/officeDocument/2006/relationships/image" Target="../media/image76.gif"/><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 Id="rId3" Type="http://schemas.openxmlformats.org/officeDocument/2006/relationships/hyperlink" Target="mailto:engage@es.net"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82.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g"/><Relationship Id="rId7" Type="http://schemas.openxmlformats.org/officeDocument/2006/relationships/image" Target="../media/image19.jpeg"/><Relationship Id="rId8" Type="http://schemas.openxmlformats.org/officeDocument/2006/relationships/image" Target="../media/image20.png"/><Relationship Id="rId9" Type="http://schemas.openxmlformats.org/officeDocument/2006/relationships/image" Target="../media/image21.jpeg"/><Relationship Id="rId10"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86.jpg"/></Relationships>
</file>

<file path=ppt/slides/_rels/slide53.xml.rels><?xml version="1.0" encoding="UTF-8" standalone="yes"?>
<Relationships xmlns="http://schemas.openxmlformats.org/package/2006/relationships"><Relationship Id="rId3" Type="http://schemas.openxmlformats.org/officeDocument/2006/relationships/hyperlink" Target="http://perfsonar-dashboard.oar.net/maddash-webui/" TargetMode="External"/><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hyperlink" Target="https://ps-dashboard.cenic.net/maddash-webui/"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6.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hyperlink" Target="mailto:engage@es.net" TargetMode="External"/><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jpeg"/><Relationship Id="rId10"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g"/><Relationship Id="rId5"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9.jpg"/><Relationship Id="rId6"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dirty="0">
                <a:latin typeface="Arial Narrow" charset="0"/>
              </a:rPr>
              <a:t>Understanding Big Data Trends and the Key Role of the Regionals in Bridging Needs and Solutions</a:t>
            </a:r>
          </a:p>
        </p:txBody>
      </p:sp>
      <p:sp>
        <p:nvSpPr>
          <p:cNvPr id="7" name="Subtitle 2"/>
          <p:cNvSpPr>
            <a:spLocks noGrp="1"/>
          </p:cNvSpPr>
          <p:nvPr>
            <p:ph type="subTitle" idx="1"/>
          </p:nvPr>
        </p:nvSpPr>
        <p:spPr>
          <a:xfrm>
            <a:off x="914400" y="38687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11" name="Text Placeholder 11"/>
          <p:cNvSpPr txBox="1">
            <a:spLocks/>
          </p:cNvSpPr>
          <p:nvPr/>
        </p:nvSpPr>
        <p:spPr bwMode="auto">
          <a:xfrm>
            <a:off x="4833938" y="38687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smtClean="0">
                <a:solidFill>
                  <a:schemeClr val="bg2"/>
                </a:solidFill>
              </a:rPr>
              <a:t>PNWGP Board Meeting</a:t>
            </a:r>
            <a:endParaRPr lang="en-US" sz="1400" dirty="0">
              <a:solidFill>
                <a:schemeClr val="bg2"/>
              </a:solidFill>
            </a:endParaRPr>
          </a:p>
          <a:p>
            <a:pPr eaLnBrk="1" hangingPunct="1">
              <a:spcBef>
                <a:spcPct val="20000"/>
              </a:spcBef>
              <a:buFont typeface="Arial" charset="0"/>
              <a:buNone/>
            </a:pPr>
            <a:r>
              <a:rPr lang="en-US" sz="1400" dirty="0" smtClean="0">
                <a:solidFill>
                  <a:schemeClr val="bg2"/>
                </a:solidFill>
              </a:rPr>
              <a:t>April 21</a:t>
            </a:r>
            <a:r>
              <a:rPr lang="en-US" sz="1400" baseline="30000" dirty="0" smtClean="0">
                <a:solidFill>
                  <a:schemeClr val="bg2"/>
                </a:solidFill>
              </a:rPr>
              <a:t>st</a:t>
            </a:r>
            <a:r>
              <a:rPr lang="en-US" sz="1400" dirty="0" smtClean="0">
                <a:solidFill>
                  <a:schemeClr val="bg2"/>
                </a:solidFill>
              </a:rPr>
              <a:t>, 2015</a:t>
            </a:r>
            <a:endParaRPr lang="en-US" sz="1400" dirty="0">
              <a:solidFill>
                <a:schemeClr val="bg2"/>
              </a:solidFill>
            </a:endParaRPr>
          </a:p>
        </p:txBody>
      </p:sp>
      <p:cxnSp>
        <p:nvCxnSpPr>
          <p:cNvPr id="12" name="Straight Connector 11"/>
          <p:cNvCxnSpPr/>
          <p:nvPr/>
        </p:nvCxnSpPr>
        <p:spPr>
          <a:xfrm>
            <a:off x="4691063" y="39751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91" y="166348"/>
            <a:ext cx="9144000" cy="1143000"/>
          </a:xfrm>
        </p:spPr>
        <p:txBody>
          <a:bodyPr>
            <a:normAutofit/>
          </a:bodyPr>
          <a:lstStyle/>
          <a:p>
            <a:r>
              <a:rPr lang="en-US" dirty="0" smtClean="0"/>
              <a:t>LBNL’s Advanced Light Source (ALS)</a:t>
            </a:r>
            <a:endParaRPr lang="en-US" dirty="0"/>
          </a:p>
        </p:txBody>
      </p:sp>
      <p:pic>
        <p:nvPicPr>
          <p:cNvPr id="10" name="Picture 9" descr="2013-05-beamcl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55" y="1066573"/>
            <a:ext cx="8632161" cy="4863223"/>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10</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1128724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66" y="107279"/>
            <a:ext cx="9144000" cy="1143000"/>
          </a:xfrm>
        </p:spPr>
        <p:txBody>
          <a:bodyPr>
            <a:normAutofit/>
          </a:bodyPr>
          <a:lstStyle/>
          <a:p>
            <a:r>
              <a:rPr lang="en-US" dirty="0" smtClean="0"/>
              <a:t>Application – Capture to Results</a:t>
            </a:r>
            <a:endParaRPr lang="en-US" dirty="0"/>
          </a:p>
        </p:txBody>
      </p:sp>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6" name="Picture 5" descr="1-spaceagecer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67" y="899494"/>
            <a:ext cx="5496202" cy="4121256"/>
          </a:xfrm>
          <a:prstGeom prst="rect">
            <a:avLst/>
          </a:prstGeom>
        </p:spPr>
      </p:pic>
      <p:pic>
        <p:nvPicPr>
          <p:cNvPr id="7" name="Picture 6" descr="nanoscale_bone_dama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6916" y="2096915"/>
            <a:ext cx="3378038" cy="3445599"/>
          </a:xfrm>
          <a:prstGeom prst="rect">
            <a:avLst/>
          </a:prstGeom>
        </p:spPr>
      </p:pic>
      <p:sp>
        <p:nvSpPr>
          <p:cNvPr id="12" name="TextBox 11"/>
          <p:cNvSpPr txBox="1"/>
          <p:nvPr/>
        </p:nvSpPr>
        <p:spPr>
          <a:xfrm>
            <a:off x="201767" y="5201729"/>
            <a:ext cx="5065571" cy="1590179"/>
          </a:xfrm>
          <a:prstGeom prst="rect">
            <a:avLst/>
          </a:prstGeom>
          <a:noFill/>
        </p:spPr>
        <p:txBody>
          <a:bodyPr wrap="square" rtlCol="0">
            <a:spAutoFit/>
          </a:bodyPr>
          <a:lstStyle/>
          <a:p>
            <a:pPr>
              <a:spcBef>
                <a:spcPts val="880"/>
              </a:spcBef>
              <a:buClr>
                <a:schemeClr val="accent1"/>
              </a:buClr>
            </a:pPr>
            <a:r>
              <a:rPr lang="en-US" sz="1600" i="1" dirty="0"/>
              <a:t>Basic Energy Sciences (BES) supports fundamental research to understand, predict, and ultimately control matter and energy at the electronic, atomic, and molecular levels in order to provide the foundations for new energy technologies and to support DOE missions in energy, environment, and national security</a:t>
            </a:r>
            <a:r>
              <a:rPr lang="en-US" sz="1600" i="1" dirty="0" smtClean="0"/>
              <a:t>.</a:t>
            </a:r>
          </a:p>
          <a:p>
            <a:pPr algn="r">
              <a:spcBef>
                <a:spcPts val="880"/>
              </a:spcBef>
              <a:buClr>
                <a:schemeClr val="accent1"/>
              </a:buClr>
            </a:pPr>
            <a:r>
              <a:rPr lang="en-US" sz="1000" i="1" dirty="0"/>
              <a:t>http://</a:t>
            </a:r>
            <a:r>
              <a:rPr lang="en-US" sz="1000" i="1" dirty="0" err="1"/>
              <a:t>science.energy.gov</a:t>
            </a:r>
            <a:r>
              <a:rPr lang="en-US" sz="1000" i="1" dirty="0"/>
              <a:t>/</a:t>
            </a:r>
            <a:r>
              <a:rPr lang="en-US" sz="1000" i="1" dirty="0" err="1"/>
              <a:t>bes</a:t>
            </a:r>
            <a:r>
              <a:rPr lang="en-US" sz="1000" i="1" dirty="0"/>
              <a:t>/</a:t>
            </a:r>
            <a:endParaRPr lang="en-US" sz="1000" i="1" dirty="0" smtClean="0"/>
          </a:p>
        </p:txBody>
      </p:sp>
    </p:spTree>
    <p:extLst>
      <p:ext uri="{BB962C8B-B14F-4D97-AF65-F5344CB8AC3E}">
        <p14:creationId xmlns:p14="http://schemas.microsoft.com/office/powerpoint/2010/main" val="3563659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04" y="1913471"/>
            <a:ext cx="1424152" cy="1426629"/>
          </a:xfrm>
          <a:prstGeom prst="rect">
            <a:avLst/>
          </a:prstGeom>
        </p:spPr>
      </p:pic>
      <p:pic>
        <p:nvPicPr>
          <p:cNvPr id="7" name="Picture 6"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04" y="2065871"/>
            <a:ext cx="1424152" cy="1426629"/>
          </a:xfrm>
          <a:prstGeom prst="rect">
            <a:avLst/>
          </a:prstGeom>
        </p:spPr>
      </p:pic>
      <p:pic>
        <p:nvPicPr>
          <p:cNvPr id="8" name="Picture 7"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604" y="2218271"/>
            <a:ext cx="1424152" cy="1426629"/>
          </a:xfrm>
          <a:prstGeom prst="rect">
            <a:avLst/>
          </a:prstGeom>
        </p:spPr>
      </p:pic>
      <p:pic>
        <p:nvPicPr>
          <p:cNvPr id="9" name="Picture 8"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004" y="2370671"/>
            <a:ext cx="1424152" cy="1426629"/>
          </a:xfrm>
          <a:prstGeom prst="rect">
            <a:avLst/>
          </a:prstGeom>
        </p:spPr>
      </p:pic>
      <p:pic>
        <p:nvPicPr>
          <p:cNvPr id="10" name="Picture 9"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404" y="2523071"/>
            <a:ext cx="1424152" cy="1426629"/>
          </a:xfrm>
          <a:prstGeom prst="rect">
            <a:avLst/>
          </a:prstGeom>
        </p:spPr>
      </p:pic>
      <p:pic>
        <p:nvPicPr>
          <p:cNvPr id="11" name="Picture 10"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804" y="2675471"/>
            <a:ext cx="1424152" cy="1426629"/>
          </a:xfrm>
          <a:prstGeom prst="rect">
            <a:avLst/>
          </a:prstGeom>
        </p:spPr>
      </p:pic>
      <p:pic>
        <p:nvPicPr>
          <p:cNvPr id="12" name="Picture 11"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204" y="2827871"/>
            <a:ext cx="1424152" cy="1426629"/>
          </a:xfrm>
          <a:prstGeom prst="rect">
            <a:avLst/>
          </a:prstGeom>
        </p:spPr>
      </p:pic>
      <p:pic>
        <p:nvPicPr>
          <p:cNvPr id="13" name="Picture 12"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604" y="2980271"/>
            <a:ext cx="1424152" cy="1426629"/>
          </a:xfrm>
          <a:prstGeom prst="rect">
            <a:avLst/>
          </a:prstGeom>
        </p:spPr>
      </p:pic>
      <p:pic>
        <p:nvPicPr>
          <p:cNvPr id="14" name="Picture 13"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004" y="3132671"/>
            <a:ext cx="1424152" cy="1426629"/>
          </a:xfrm>
          <a:prstGeom prst="rect">
            <a:avLst/>
          </a:prstGeom>
        </p:spPr>
      </p:pic>
      <p:pic>
        <p:nvPicPr>
          <p:cNvPr id="15" name="Picture 14"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404" y="3285071"/>
            <a:ext cx="1424152" cy="1426629"/>
          </a:xfrm>
          <a:prstGeom prst="rect">
            <a:avLst/>
          </a:prstGeom>
        </p:spPr>
      </p:pic>
      <p:pic>
        <p:nvPicPr>
          <p:cNvPr id="16" name="Picture 15"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04" y="3437471"/>
            <a:ext cx="1424152" cy="1426629"/>
          </a:xfrm>
          <a:prstGeom prst="rect">
            <a:avLst/>
          </a:prstGeom>
        </p:spPr>
      </p:pic>
      <p:pic>
        <p:nvPicPr>
          <p:cNvPr id="17" name="Picture 16"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204" y="3589871"/>
            <a:ext cx="1424152" cy="1426629"/>
          </a:xfrm>
          <a:prstGeom prst="rect">
            <a:avLst/>
          </a:prstGeom>
        </p:spPr>
      </p:pic>
      <p:pic>
        <p:nvPicPr>
          <p:cNvPr id="18" name="Picture 17"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0604" y="3742271"/>
            <a:ext cx="1424152" cy="1426629"/>
          </a:xfrm>
          <a:prstGeom prst="rect">
            <a:avLst/>
          </a:prstGeom>
        </p:spPr>
      </p:pic>
      <p:pic>
        <p:nvPicPr>
          <p:cNvPr id="19" name="Picture 18"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004" y="3894671"/>
            <a:ext cx="1424152" cy="1426629"/>
          </a:xfrm>
          <a:prstGeom prst="rect">
            <a:avLst/>
          </a:prstGeom>
        </p:spPr>
      </p:pic>
      <p:pic>
        <p:nvPicPr>
          <p:cNvPr id="20" name="Picture 19"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404" y="4047071"/>
            <a:ext cx="1424152" cy="1426629"/>
          </a:xfrm>
          <a:prstGeom prst="rect">
            <a:avLst/>
          </a:prstGeom>
        </p:spPr>
      </p:pic>
      <p:pic>
        <p:nvPicPr>
          <p:cNvPr id="21" name="Picture 20"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804" y="4224871"/>
            <a:ext cx="1424152" cy="1426629"/>
          </a:xfrm>
          <a:prstGeom prst="rect">
            <a:avLst/>
          </a:prstGeom>
        </p:spPr>
      </p:pic>
      <p:pic>
        <p:nvPicPr>
          <p:cNvPr id="22" name="Picture 21"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680" y="4406900"/>
            <a:ext cx="1424152" cy="1426629"/>
          </a:xfrm>
          <a:prstGeom prst="rect">
            <a:avLst/>
          </a:prstGeom>
        </p:spPr>
      </p:pic>
      <p:sp>
        <p:nvSpPr>
          <p:cNvPr id="29" name="TextBox 28"/>
          <p:cNvSpPr txBox="1"/>
          <p:nvPr/>
        </p:nvSpPr>
        <p:spPr>
          <a:xfrm>
            <a:off x="6314381" y="4998159"/>
            <a:ext cx="2431400" cy="923330"/>
          </a:xfrm>
          <a:prstGeom prst="rect">
            <a:avLst/>
          </a:prstGeom>
          <a:noFill/>
        </p:spPr>
        <p:txBody>
          <a:bodyPr wrap="square" rtlCol="0">
            <a:spAutoFit/>
          </a:bodyPr>
          <a:lstStyle/>
          <a:p>
            <a:r>
              <a:rPr lang="en-US" dirty="0" smtClean="0"/>
              <a:t>After processing on a supercomputer, models are created.   </a:t>
            </a:r>
            <a:endParaRPr lang="en-US" dirty="0"/>
          </a:p>
        </p:txBody>
      </p:sp>
      <p:pic>
        <p:nvPicPr>
          <p:cNvPr id="31" name="Picture 30" descr="fig2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290" y="2396774"/>
            <a:ext cx="2828063" cy="2496251"/>
          </a:xfrm>
          <a:prstGeom prst="rect">
            <a:avLst/>
          </a:prstGeom>
        </p:spPr>
      </p:pic>
      <p:sp>
        <p:nvSpPr>
          <p:cNvPr id="32" name="TextBox 31"/>
          <p:cNvSpPr txBox="1"/>
          <p:nvPr/>
        </p:nvSpPr>
        <p:spPr>
          <a:xfrm>
            <a:off x="260991" y="5016569"/>
            <a:ext cx="2140826" cy="1477328"/>
          </a:xfrm>
          <a:prstGeom prst="rect">
            <a:avLst/>
          </a:prstGeom>
          <a:noFill/>
        </p:spPr>
        <p:txBody>
          <a:bodyPr wrap="square" rtlCol="0">
            <a:spAutoFit/>
          </a:bodyPr>
          <a:lstStyle/>
          <a:p>
            <a:r>
              <a:rPr lang="en-US" dirty="0" smtClean="0"/>
              <a:t>Hundreds to thousands of images are created in a few hours…they can range in size from MB to TB</a:t>
            </a:r>
            <a:endParaRPr lang="en-US" dirty="0"/>
          </a:p>
        </p:txBody>
      </p:sp>
      <p:sp>
        <p:nvSpPr>
          <p:cNvPr id="33" name="Title 1"/>
          <p:cNvSpPr>
            <a:spLocks noGrp="1"/>
          </p:cNvSpPr>
          <p:nvPr>
            <p:ph type="title"/>
          </p:nvPr>
        </p:nvSpPr>
        <p:spPr>
          <a:xfrm>
            <a:off x="201192" y="11635"/>
            <a:ext cx="5247116" cy="1143000"/>
          </a:xfrm>
        </p:spPr>
        <p:txBody>
          <a:bodyPr/>
          <a:lstStyle/>
          <a:p>
            <a:r>
              <a:rPr lang="en-US" dirty="0" smtClean="0"/>
              <a:t>E Pluribus Unum</a:t>
            </a:r>
            <a:endParaRPr lang="en-US" dirty="0"/>
          </a:p>
        </p:txBody>
      </p:sp>
      <p:sp>
        <p:nvSpPr>
          <p:cNvPr id="35" name="Striped Right Arrow 34"/>
          <p:cNvSpPr/>
          <p:nvPr/>
        </p:nvSpPr>
        <p:spPr>
          <a:xfrm>
            <a:off x="3212756" y="2315642"/>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triped Right Arrow 35"/>
          <p:cNvSpPr/>
          <p:nvPr/>
        </p:nvSpPr>
        <p:spPr>
          <a:xfrm>
            <a:off x="3822356" y="2915718"/>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triped Right Arrow 36"/>
          <p:cNvSpPr/>
          <p:nvPr/>
        </p:nvSpPr>
        <p:spPr>
          <a:xfrm>
            <a:off x="4279556" y="3644900"/>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ate Placeholder 3"/>
          <p:cNvSpPr txBox="1">
            <a:spLocks/>
          </p:cNvSpPr>
          <p:nvPr/>
        </p:nvSpPr>
        <p:spPr>
          <a:xfrm>
            <a:off x="6069930" y="6613560"/>
            <a:ext cx="2979710" cy="182562"/>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900" kern="1200">
                <a:solidFill>
                  <a:srgbClr val="9A9A9B"/>
                </a:solidFill>
                <a:latin typeface="Arial"/>
                <a:ea typeface="+mn-ea"/>
                <a:cs typeface="Arial"/>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defRPr/>
            </a:pPr>
            <a:fld id="{A4C066DF-968D-2340-B25E-66D46178BCB9}" type="slidenum">
              <a:rPr lang="en-US" sz="800" smtClean="0">
                <a:solidFill>
                  <a:prstClr val="black"/>
                </a:solidFill>
              </a:rPr>
              <a:pPr>
                <a:defRPr/>
              </a:pPr>
              <a:t>12</a:t>
            </a:fld>
            <a:r>
              <a:rPr lang="en-US" sz="800" smtClean="0">
                <a:solidFill>
                  <a:prstClr val="black"/>
                </a:solidFill>
              </a:rPr>
              <a:t> – ESnet Science Engagement (</a:t>
            </a:r>
            <a:r>
              <a:rPr lang="en-US" sz="800" smtClean="0">
                <a:solidFill>
                  <a:prstClr val="black"/>
                </a:solidFill>
                <a:hlinkClick r:id="rId4"/>
              </a:rPr>
              <a:t>engage@es.net</a:t>
            </a:r>
            <a:r>
              <a:rPr lang="en-US" sz="800" smtClean="0">
                <a:solidFill>
                  <a:prstClr val="black"/>
                </a:solidFill>
              </a:rPr>
              <a:t>) - </a:t>
            </a:r>
            <a:fld id="{087BE274-2920-464F-BD83-825BA3315F3E}" type="datetime1">
              <a:rPr lang="en-US" sz="800" smtClean="0">
                <a:solidFill>
                  <a:prstClr val="black"/>
                </a:solidFill>
              </a:rPr>
              <a:pPr>
                <a:defRPr/>
              </a:pPr>
              <a:t>4/21/15</a:t>
            </a:fld>
            <a:endParaRPr lang="en-US" sz="800" dirty="0">
              <a:solidFill>
                <a:prstClr val="black"/>
              </a:solidFill>
            </a:endParaRPr>
          </a:p>
        </p:txBody>
      </p:sp>
      <p:sp>
        <p:nvSpPr>
          <p:cNvPr id="27" name="TextBox 26"/>
          <p:cNvSpPr txBox="1"/>
          <p:nvPr/>
        </p:nvSpPr>
        <p:spPr>
          <a:xfrm>
            <a:off x="3365156" y="1065999"/>
            <a:ext cx="3023520" cy="1200329"/>
          </a:xfrm>
          <a:prstGeom prst="rect">
            <a:avLst/>
          </a:prstGeom>
          <a:noFill/>
        </p:spPr>
        <p:txBody>
          <a:bodyPr wrap="square" rtlCol="0">
            <a:spAutoFit/>
          </a:bodyPr>
          <a:lstStyle/>
          <a:p>
            <a:r>
              <a:rPr lang="en-US" dirty="0" smtClean="0"/>
              <a:t>Processing on this order of magnitude can’t be done locally – we need to send (over a network) to a more capable facility</a:t>
            </a:r>
            <a:endParaRPr lang="en-US" dirty="0"/>
          </a:p>
        </p:txBody>
      </p:sp>
    </p:spTree>
    <p:extLst>
      <p:ext uri="{BB962C8B-B14F-4D97-AF65-F5344CB8AC3E}">
        <p14:creationId xmlns:p14="http://schemas.microsoft.com/office/powerpoint/2010/main" val="3222626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Preliminary Takeaways</a:t>
            </a:r>
            <a:endParaRPr lang="en-US" sz="4000" dirty="0"/>
          </a:p>
        </p:txBody>
      </p:sp>
      <p:sp>
        <p:nvSpPr>
          <p:cNvPr id="3" name="Content Placeholder 2"/>
          <p:cNvSpPr>
            <a:spLocks noGrp="1"/>
          </p:cNvSpPr>
          <p:nvPr>
            <p:ph idx="1"/>
          </p:nvPr>
        </p:nvSpPr>
        <p:spPr>
          <a:xfrm>
            <a:off x="457200" y="1600199"/>
            <a:ext cx="8229600" cy="4913051"/>
          </a:xfrm>
        </p:spPr>
        <p:txBody>
          <a:bodyPr>
            <a:normAutofit fontScale="92500" lnSpcReduction="20000"/>
          </a:bodyPr>
          <a:lstStyle/>
          <a:p>
            <a:r>
              <a:rPr lang="en-US" sz="2800" b="1" i="1" dirty="0" smtClean="0"/>
              <a:t>Science happens in many possible locations…</a:t>
            </a:r>
          </a:p>
          <a:p>
            <a:pPr lvl="1"/>
            <a:r>
              <a:rPr lang="en-US" sz="2600" dirty="0" smtClean="0"/>
              <a:t>Data generation/observation + storage + processing + users.  </a:t>
            </a:r>
          </a:p>
          <a:p>
            <a:r>
              <a:rPr lang="en-US" sz="2800" b="1" i="1" dirty="0" smtClean="0"/>
              <a:t>…technology is improving…</a:t>
            </a:r>
          </a:p>
          <a:p>
            <a:pPr lvl="1"/>
            <a:r>
              <a:rPr lang="en-US" sz="2600" dirty="0"/>
              <a:t>Price is dropping, resolution and accuracy are increasing, size is </a:t>
            </a:r>
            <a:r>
              <a:rPr lang="en-US" sz="2600" dirty="0" smtClean="0"/>
              <a:t>reduced</a:t>
            </a:r>
          </a:p>
          <a:p>
            <a:r>
              <a:rPr lang="en-US" sz="2800" b="1" i="1" dirty="0" smtClean="0"/>
              <a:t>…with many possible actors…</a:t>
            </a:r>
          </a:p>
          <a:p>
            <a:pPr lvl="1"/>
            <a:r>
              <a:rPr lang="en-US" sz="2600" dirty="0" smtClean="0"/>
              <a:t>Local staff, remote visitors, or completely automated operation</a:t>
            </a:r>
          </a:p>
          <a:p>
            <a:r>
              <a:rPr lang="en-US" sz="2800" b="1" i="1" dirty="0" smtClean="0"/>
              <a:t>…on time scales defined by the actors.</a:t>
            </a:r>
          </a:p>
          <a:p>
            <a:pPr lvl="1"/>
            <a:r>
              <a:rPr lang="en-US" sz="2600" dirty="0" smtClean="0"/>
              <a:t>Expectations of results in minutes to being ok in waiting hours/days for a transfer of results</a:t>
            </a:r>
          </a:p>
          <a:p>
            <a:pPr lvl="1"/>
            <a:endParaRPr lang="en-US" sz="2600" dirty="0" smtClean="0"/>
          </a:p>
          <a:p>
            <a:r>
              <a:rPr lang="en-US" sz="3000" dirty="0" smtClean="0"/>
              <a:t>We need to dig deeper to gauge the impact of each</a:t>
            </a: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34783377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p>
          <a:p>
            <a:r>
              <a:rPr lang="en-US" sz="2800" dirty="0" smtClean="0"/>
              <a:t>What Science?</a:t>
            </a:r>
          </a:p>
          <a:p>
            <a:r>
              <a:rPr lang="en-US" sz="2800" dirty="0" smtClean="0">
                <a:solidFill>
                  <a:srgbClr val="FF6600"/>
                </a:solidFill>
              </a:rPr>
              <a:t>Learning </a:t>
            </a:r>
            <a:r>
              <a:rPr lang="en-US" sz="2800" strike="sngStrike" dirty="0" smtClean="0">
                <a:solidFill>
                  <a:srgbClr val="FF6600"/>
                </a:solidFill>
              </a:rPr>
              <a:t>the Hard Way</a:t>
            </a:r>
          </a:p>
          <a:p>
            <a:r>
              <a:rPr lang="en-US" sz="2800" dirty="0" smtClean="0"/>
              <a:t>The Golden Spike</a:t>
            </a:r>
          </a:p>
          <a:p>
            <a:r>
              <a:rPr lang="en-US" sz="2800" dirty="0" smtClean="0"/>
              <a:t>(Brief) Science DMZ Pitch</a:t>
            </a:r>
          </a:p>
          <a:p>
            <a:r>
              <a:rPr lang="en-US" sz="2800" dirty="0" smtClean="0"/>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14</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31943933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Reviews</a:t>
            </a:r>
            <a:endParaRPr lang="en-US" dirty="0"/>
          </a:p>
        </p:txBody>
      </p:sp>
      <p:sp>
        <p:nvSpPr>
          <p:cNvPr id="3" name="Content Placeholder 2"/>
          <p:cNvSpPr>
            <a:spLocks noGrp="1"/>
          </p:cNvSpPr>
          <p:nvPr>
            <p:ph idx="1"/>
          </p:nvPr>
        </p:nvSpPr>
        <p:spPr>
          <a:xfrm>
            <a:off x="457200" y="1600200"/>
            <a:ext cx="8229600" cy="4332652"/>
          </a:xfrm>
        </p:spPr>
        <p:txBody>
          <a:bodyPr>
            <a:normAutofit fontScale="92500" lnSpcReduction="20000"/>
          </a:bodyPr>
          <a:lstStyle/>
          <a:p>
            <a:pPr marL="0" indent="0">
              <a:buNone/>
            </a:pPr>
            <a:r>
              <a:rPr lang="en-US" sz="2400" dirty="0">
                <a:hlinkClick r:id="rId3"/>
              </a:rPr>
              <a:t>http://www.es.net/science-engagement/science-requirements-reviews</a:t>
            </a:r>
            <a:r>
              <a:rPr lang="en-US" sz="2400" dirty="0" smtClean="0">
                <a:hlinkClick r:id="rId3"/>
              </a:rPr>
              <a:t>/</a:t>
            </a:r>
            <a:endParaRPr lang="en-US" sz="2400" dirty="0" smtClean="0"/>
          </a:p>
          <a:p>
            <a:pPr marL="0" indent="0">
              <a:buNone/>
            </a:pPr>
            <a:endParaRPr lang="en-US" sz="2400" dirty="0"/>
          </a:p>
          <a:p>
            <a:pPr marL="0" indent="0">
              <a:buNone/>
            </a:pPr>
            <a:r>
              <a:rPr lang="en-US" sz="2400" dirty="0" smtClean="0"/>
              <a:t>The </a:t>
            </a:r>
            <a:r>
              <a:rPr lang="en-US" sz="2400" dirty="0"/>
              <a:t>purpose of these reviews is to accurately characterize the near-term, medium-term and long-term network requirements of the science conducted by each program office. </a:t>
            </a:r>
            <a:endParaRPr lang="en-US" sz="2400" dirty="0" smtClean="0"/>
          </a:p>
          <a:p>
            <a:pPr marL="0" indent="0">
              <a:buNone/>
            </a:pPr>
            <a:endParaRPr lang="en-US" sz="2400" dirty="0"/>
          </a:p>
          <a:p>
            <a:pPr marL="0" indent="0">
              <a:buNone/>
            </a:pPr>
            <a:r>
              <a:rPr lang="en-US" sz="2400" dirty="0"/>
              <a:t>The reviews attempt to bring about a network-centric understanding of the science process used by the researchers and scientists, to derive network requirements. </a:t>
            </a:r>
            <a:endParaRPr lang="en-US" sz="2400" dirty="0" smtClean="0"/>
          </a:p>
          <a:p>
            <a:pPr marL="0" indent="0">
              <a:buNone/>
            </a:pPr>
            <a:endParaRPr lang="en-US" sz="2400" dirty="0"/>
          </a:p>
          <a:p>
            <a:pPr marL="0" indent="0">
              <a:buNone/>
            </a:pPr>
            <a:r>
              <a:rPr lang="en-US" sz="2400" b="1" i="1" dirty="0" smtClean="0"/>
              <a:t>We </a:t>
            </a:r>
            <a:r>
              <a:rPr lang="en-US" sz="2400" b="1" i="1" dirty="0"/>
              <a:t>have found this to be an effective method for determining network requirements for </a:t>
            </a:r>
            <a:r>
              <a:rPr lang="en-US" sz="2400" b="1" i="1" dirty="0" err="1"/>
              <a:t>ESnet's</a:t>
            </a:r>
            <a:r>
              <a:rPr lang="en-US" sz="2400" b="1" i="1" dirty="0"/>
              <a:t> customer base.</a:t>
            </a:r>
            <a:endParaRPr lang="en-US" sz="2400" b="1" i="1" dirty="0" smtClean="0"/>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15</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40043675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027333" cy="1143000"/>
          </a:xfrm>
        </p:spPr>
        <p:txBody>
          <a:bodyPr>
            <a:normAutofit/>
          </a:bodyPr>
          <a:lstStyle/>
          <a:p>
            <a:r>
              <a:rPr lang="en-US" dirty="0" smtClean="0"/>
              <a:t>How do we know what our</a:t>
            </a:r>
            <a:r>
              <a:rPr lang="en-US" b="1" dirty="0" smtClean="0"/>
              <a:t> </a:t>
            </a:r>
            <a:br>
              <a:rPr lang="en-US" b="1" dirty="0" smtClean="0"/>
            </a:br>
            <a:r>
              <a:rPr lang="en-US" b="1" dirty="0" smtClean="0"/>
              <a:t>scientists need?</a:t>
            </a:r>
            <a:endParaRPr lang="en-US" b="1" dirty="0"/>
          </a:p>
        </p:txBody>
      </p:sp>
      <p:sp>
        <p:nvSpPr>
          <p:cNvPr id="3" name="Content Placeholder 2"/>
          <p:cNvSpPr>
            <a:spLocks noGrp="1"/>
          </p:cNvSpPr>
          <p:nvPr>
            <p:ph idx="1"/>
          </p:nvPr>
        </p:nvSpPr>
        <p:spPr>
          <a:xfrm>
            <a:off x="457200" y="1600200"/>
            <a:ext cx="4216400" cy="4868928"/>
          </a:xfrm>
        </p:spPr>
        <p:txBody>
          <a:bodyPr>
            <a:normAutofit fontScale="62500" lnSpcReduction="20000"/>
          </a:bodyPr>
          <a:lstStyle/>
          <a:p>
            <a:pPr>
              <a:buFont typeface="Arial"/>
              <a:buChar char="•"/>
            </a:pPr>
            <a:r>
              <a:rPr lang="en-US" sz="2900" dirty="0" smtClean="0"/>
              <a:t>Each Program Office has a dedicated requirements review every three years</a:t>
            </a:r>
          </a:p>
          <a:p>
            <a:pPr>
              <a:buFont typeface="Arial"/>
              <a:buChar char="•"/>
            </a:pPr>
            <a:r>
              <a:rPr lang="en-US" sz="2900" dirty="0" smtClean="0"/>
              <a:t>Two workshops per year, attendees chosen by science programs</a:t>
            </a:r>
          </a:p>
          <a:p>
            <a:pPr>
              <a:buFont typeface="Arial"/>
              <a:buChar char="•"/>
            </a:pPr>
            <a:r>
              <a:rPr lang="en-US" sz="2900" dirty="0"/>
              <a:t>D</a:t>
            </a:r>
            <a:r>
              <a:rPr lang="en-US" sz="2900" dirty="0" smtClean="0"/>
              <a:t>iscussion centered on science case studies</a:t>
            </a:r>
          </a:p>
          <a:p>
            <a:pPr lvl="2"/>
            <a:r>
              <a:rPr lang="en-US" sz="2600" dirty="0">
                <a:ea typeface="ＭＳ Ｐゴシック" pitchFamily="-106" charset="-128"/>
              </a:rPr>
              <a:t>Instruments and Facilities – the “hardware</a:t>
            </a:r>
            <a:r>
              <a:rPr lang="en-US" sz="2600" dirty="0" smtClean="0">
                <a:ea typeface="ＭＳ Ｐゴシック" pitchFamily="-106" charset="-128"/>
              </a:rPr>
              <a:t>”</a:t>
            </a:r>
            <a:endParaRPr lang="en-US" sz="2600" dirty="0">
              <a:ea typeface="ＭＳ Ｐゴシック" pitchFamily="-106" charset="-128"/>
            </a:endParaRPr>
          </a:p>
          <a:p>
            <a:pPr lvl="2"/>
            <a:r>
              <a:rPr lang="en-US" sz="2600" dirty="0"/>
              <a:t>Process of Science</a:t>
            </a:r>
            <a:r>
              <a:rPr lang="en-US" sz="2600" b="1" dirty="0"/>
              <a:t> </a:t>
            </a:r>
            <a:r>
              <a:rPr lang="en-US" sz="2600" dirty="0"/>
              <a:t>– </a:t>
            </a:r>
            <a:r>
              <a:rPr lang="en-US" sz="2600" dirty="0" smtClean="0"/>
              <a:t>science workflow</a:t>
            </a:r>
          </a:p>
          <a:p>
            <a:pPr lvl="2"/>
            <a:r>
              <a:rPr lang="en-US" sz="2600" dirty="0" smtClean="0"/>
              <a:t>Collaborators</a:t>
            </a:r>
          </a:p>
          <a:p>
            <a:pPr lvl="2"/>
            <a:r>
              <a:rPr lang="en-US" sz="2600" dirty="0" smtClean="0"/>
              <a:t>Challenges</a:t>
            </a:r>
          </a:p>
          <a:p>
            <a:pPr>
              <a:buFont typeface="Arial"/>
              <a:buChar char="•"/>
            </a:pPr>
            <a:r>
              <a:rPr lang="en-US" sz="2900" dirty="0" smtClean="0"/>
              <a:t>Network requirements derived from science case studies + discussions</a:t>
            </a:r>
          </a:p>
          <a:p>
            <a:pPr>
              <a:buFont typeface="Arial"/>
              <a:buChar char="•"/>
            </a:pPr>
            <a:r>
              <a:rPr lang="en-US" sz="2900" dirty="0"/>
              <a:t>R</a:t>
            </a:r>
            <a:r>
              <a:rPr lang="en-US" sz="2900" dirty="0" smtClean="0"/>
              <a:t>eports contain requirements analysis, case study text, outlook</a:t>
            </a:r>
          </a:p>
          <a:p>
            <a:pPr lvl="1">
              <a:buFont typeface="Arial"/>
              <a:buChar char="•"/>
            </a:pPr>
            <a:r>
              <a:rPr lang="en-US" sz="2700" dirty="0">
                <a:hlinkClick r:id="rId3"/>
              </a:rPr>
              <a:t>http://www.es.net/science-engagement/science-requirements-reviews/requirements-review-reports</a:t>
            </a:r>
            <a:r>
              <a:rPr lang="en-US" sz="2700" dirty="0" smtClean="0">
                <a:hlinkClick r:id="rId3"/>
              </a:rPr>
              <a:t>/</a:t>
            </a:r>
            <a:endParaRPr lang="en-US" sz="2700" dirty="0" smtClean="0"/>
          </a:p>
          <a:p>
            <a:pPr lvl="1">
              <a:buFont typeface="Arial"/>
              <a:buChar char="•"/>
            </a:pPr>
            <a:r>
              <a:rPr lang="en-US" sz="2700" dirty="0" smtClean="0"/>
              <a:t>Reports stretching back to 2002</a:t>
            </a:r>
          </a:p>
          <a:p>
            <a:endParaRPr lang="en-US" sz="2900" dirty="0" smtClean="0"/>
          </a:p>
          <a:p>
            <a:endParaRPr lang="en-US" sz="29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16</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4" name="Picture 3" descr="Screen Shot 2015-02-04 at 1.46.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2420" y="1184728"/>
            <a:ext cx="3843122" cy="4803903"/>
          </a:xfrm>
          <a:prstGeom prst="rect">
            <a:avLst/>
          </a:prstGeom>
        </p:spPr>
      </p:pic>
    </p:spTree>
    <p:extLst>
      <p:ext uri="{BB962C8B-B14F-4D97-AF65-F5344CB8AC3E}">
        <p14:creationId xmlns:p14="http://schemas.microsoft.com/office/powerpoint/2010/main" val="18838131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Lessons Learned (2002-2014)</a:t>
            </a:r>
            <a:endParaRPr lang="en-US" dirty="0"/>
          </a:p>
        </p:txBody>
      </p:sp>
      <p:sp>
        <p:nvSpPr>
          <p:cNvPr id="3" name="Content Placeholder 2"/>
          <p:cNvSpPr>
            <a:spLocks noGrp="1"/>
          </p:cNvSpPr>
          <p:nvPr>
            <p:ph idx="1"/>
          </p:nvPr>
        </p:nvSpPr>
        <p:spPr>
          <a:xfrm>
            <a:off x="457199" y="1172587"/>
            <a:ext cx="4737077" cy="2611138"/>
          </a:xfrm>
        </p:spPr>
        <p:txBody>
          <a:bodyPr>
            <a:normAutofit/>
          </a:bodyPr>
          <a:lstStyle/>
          <a:p>
            <a:r>
              <a:rPr lang="en-US" sz="2400" dirty="0" smtClean="0"/>
              <a:t>Audience Maters</a:t>
            </a:r>
          </a:p>
          <a:p>
            <a:pPr lvl="1"/>
            <a:r>
              <a:rPr lang="en-US" sz="2200" dirty="0" smtClean="0"/>
              <a:t>Invite the people that matter (management, users, network operators, funding bodies)</a:t>
            </a:r>
          </a:p>
          <a:p>
            <a:r>
              <a:rPr lang="en-US" sz="2400" dirty="0" smtClean="0"/>
              <a:t>Asking the right questions (</a:t>
            </a:r>
            <a:r>
              <a:rPr lang="en-US" sz="2400" b="1" i="1" dirty="0" smtClean="0"/>
              <a:t>before the event</a:t>
            </a:r>
            <a:r>
              <a:rPr lang="en-US" sz="2400" dirty="0" smtClean="0"/>
              <a:t>)</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17</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
        <p:nvSpPr>
          <p:cNvPr id="7" name="Content Placeholder 2"/>
          <p:cNvSpPr txBox="1">
            <a:spLocks/>
          </p:cNvSpPr>
          <p:nvPr/>
        </p:nvSpPr>
        <p:spPr bwMode="auto">
          <a:xfrm>
            <a:off x="338668" y="3636715"/>
            <a:ext cx="8229600" cy="242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10000"/>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200" dirty="0" smtClean="0"/>
              <a:t>“How much bandwidth do you need” is wrong.  </a:t>
            </a:r>
          </a:p>
          <a:p>
            <a:pPr lvl="1"/>
            <a:r>
              <a:rPr lang="en-US" sz="2200" dirty="0" smtClean="0"/>
              <a:t>Our template: </a:t>
            </a:r>
          </a:p>
          <a:p>
            <a:pPr lvl="2"/>
            <a:r>
              <a:rPr lang="en-US" sz="2200" dirty="0" smtClean="0"/>
              <a:t>Explain the facility, the science, the people involved (local and remote)</a:t>
            </a:r>
          </a:p>
          <a:p>
            <a:pPr lvl="2"/>
            <a:r>
              <a:rPr lang="en-US" sz="2200" dirty="0" smtClean="0"/>
              <a:t>Explain the instrumentation being used, how it is connected to resources</a:t>
            </a:r>
          </a:p>
          <a:p>
            <a:pPr lvl="2"/>
            <a:r>
              <a:rPr lang="en-US" sz="2200" dirty="0" smtClean="0"/>
              <a:t>Describe the software for workflow, data movement, collaboration</a:t>
            </a:r>
          </a:p>
          <a:p>
            <a:pPr lvl="2"/>
            <a:r>
              <a:rPr lang="en-US" sz="2200" dirty="0" smtClean="0"/>
              <a:t>Estimate the volume and frequency of data, movement deadlines</a:t>
            </a:r>
          </a:p>
          <a:p>
            <a:pPr lvl="2"/>
            <a:r>
              <a:rPr lang="en-US" sz="2200" dirty="0" smtClean="0"/>
              <a:t>All of the above are to be done on a 1-2, 2-5, and 5+ event horizon</a:t>
            </a:r>
          </a:p>
          <a:p>
            <a:pPr>
              <a:buFont typeface="Arial"/>
              <a:buChar char="•"/>
            </a:pPr>
            <a:endParaRPr lang="en-US" dirty="0"/>
          </a:p>
        </p:txBody>
      </p:sp>
      <p:pic>
        <p:nvPicPr>
          <p:cNvPr id="8" name="Picture 7" descr="fc19da14-8f4d-4034-9ee0-111cd81c097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276" y="1172587"/>
            <a:ext cx="3855364" cy="2923498"/>
          </a:xfrm>
          <a:prstGeom prst="rect">
            <a:avLst/>
          </a:prstGeom>
        </p:spPr>
      </p:pic>
    </p:spTree>
    <p:extLst>
      <p:ext uri="{BB962C8B-B14F-4D97-AF65-F5344CB8AC3E}">
        <p14:creationId xmlns:p14="http://schemas.microsoft.com/office/powerpoint/2010/main" val="40857447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Lessons Learned (2002-2014)</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18</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
        <p:nvSpPr>
          <p:cNvPr id="5" name="Content Placeholder 2"/>
          <p:cNvSpPr txBox="1">
            <a:spLocks/>
          </p:cNvSpPr>
          <p:nvPr/>
        </p:nvSpPr>
        <p:spPr bwMode="auto">
          <a:xfrm>
            <a:off x="457200" y="1318933"/>
            <a:ext cx="5409475" cy="520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20000"/>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Preparation</a:t>
            </a:r>
          </a:p>
          <a:p>
            <a:pPr lvl="1"/>
            <a:r>
              <a:rPr lang="en-US" sz="2200" dirty="0"/>
              <a:t>Give people 2-3 weeks to prepare</a:t>
            </a:r>
          </a:p>
          <a:p>
            <a:pPr lvl="1"/>
            <a:r>
              <a:rPr lang="en-US" sz="2200" dirty="0"/>
              <a:t>A well designed template to share</a:t>
            </a:r>
          </a:p>
          <a:p>
            <a:pPr lvl="1"/>
            <a:r>
              <a:rPr lang="en-US" sz="2200" dirty="0"/>
              <a:t>Encourage everyone to work on case studies together</a:t>
            </a:r>
          </a:p>
          <a:p>
            <a:pPr lvl="2"/>
            <a:r>
              <a:rPr lang="en-US" sz="2000" dirty="0"/>
              <a:t>The scientist, facility management, networking group, and remote users/</a:t>
            </a:r>
            <a:r>
              <a:rPr lang="en-US" sz="2000" dirty="0" err="1" smtClean="0"/>
              <a:t>Vos</a:t>
            </a:r>
            <a:r>
              <a:rPr lang="en-US" sz="2000" dirty="0" smtClean="0"/>
              <a:t> </a:t>
            </a:r>
            <a:endParaRPr lang="en-US" sz="2600" dirty="0" smtClean="0"/>
          </a:p>
          <a:p>
            <a:r>
              <a:rPr lang="en-US" sz="2600" dirty="0" smtClean="0"/>
              <a:t>Staying on task</a:t>
            </a:r>
          </a:p>
          <a:p>
            <a:pPr lvl="1"/>
            <a:r>
              <a:rPr lang="en-US" sz="2200" dirty="0" err="1" smtClean="0"/>
              <a:t>Powerpoint</a:t>
            </a:r>
            <a:r>
              <a:rPr lang="en-US" sz="2200" dirty="0" smtClean="0"/>
              <a:t> fest = bad.  You get 5 minutes to state your case</a:t>
            </a:r>
          </a:p>
          <a:p>
            <a:pPr lvl="1"/>
            <a:r>
              <a:rPr lang="en-US" sz="2200" dirty="0" smtClean="0"/>
              <a:t>Discussion follows – questions will be asked.</a:t>
            </a:r>
          </a:p>
          <a:p>
            <a:pPr lvl="1"/>
            <a:r>
              <a:rPr lang="en-US" sz="2200" dirty="0" smtClean="0"/>
              <a:t>Goal is to get the positive/negative things in the open:</a:t>
            </a:r>
          </a:p>
          <a:p>
            <a:pPr lvl="2"/>
            <a:r>
              <a:rPr lang="en-US" sz="2000" dirty="0" smtClean="0"/>
              <a:t>How well they did with what was available in the last couple of years</a:t>
            </a:r>
          </a:p>
          <a:p>
            <a:pPr lvl="2"/>
            <a:r>
              <a:rPr lang="en-US" sz="2000" dirty="0" smtClean="0"/>
              <a:t>Areas they could improve if they had access to more technology</a:t>
            </a:r>
          </a:p>
          <a:p>
            <a:pPr lvl="2"/>
            <a:r>
              <a:rPr lang="en-US" sz="2000" dirty="0" smtClean="0"/>
              <a:t>Worries they have for the next event horizon </a:t>
            </a:r>
          </a:p>
          <a:p>
            <a:pPr lvl="1"/>
            <a:endParaRPr lang="en-US" sz="2200" dirty="0" smtClean="0"/>
          </a:p>
          <a:p>
            <a:pPr>
              <a:buFont typeface="Arial"/>
              <a:buChar char="•"/>
            </a:pPr>
            <a:endParaRPr lang="en-US" dirty="0"/>
          </a:p>
        </p:txBody>
      </p:sp>
      <p:pic>
        <p:nvPicPr>
          <p:cNvPr id="7" name="Picture 6" descr="IMG_153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6675" y="1318933"/>
            <a:ext cx="3081684" cy="4622526"/>
          </a:xfrm>
          <a:prstGeom prst="rect">
            <a:avLst/>
          </a:prstGeom>
        </p:spPr>
      </p:pic>
    </p:spTree>
    <p:extLst>
      <p:ext uri="{BB962C8B-B14F-4D97-AF65-F5344CB8AC3E}">
        <p14:creationId xmlns:p14="http://schemas.microsoft.com/office/powerpoint/2010/main" val="888167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19</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6" name="Picture 5" descr="Screen Shot 2015-02-02 at 5.45.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77" y="1194190"/>
            <a:ext cx="3445990" cy="2951716"/>
          </a:xfrm>
          <a:prstGeom prst="rect">
            <a:avLst/>
          </a:prstGeom>
        </p:spPr>
      </p:pic>
      <p:pic>
        <p:nvPicPr>
          <p:cNvPr id="7" name="Picture 6" descr="Screen Shot 2015-02-02 at 5.4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892" y="1407499"/>
            <a:ext cx="3454285" cy="2738407"/>
          </a:xfrm>
          <a:prstGeom prst="rect">
            <a:avLst/>
          </a:prstGeom>
        </p:spPr>
      </p:pic>
      <p:pic>
        <p:nvPicPr>
          <p:cNvPr id="8" name="Picture 7" descr="Screen Shot 2015-02-02 at 5.46.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376" y="4309457"/>
            <a:ext cx="3777941" cy="2486665"/>
          </a:xfrm>
          <a:prstGeom prst="rect">
            <a:avLst/>
          </a:prstGeom>
        </p:spPr>
      </p:pic>
      <p:sp>
        <p:nvSpPr>
          <p:cNvPr id="9" name="TextBox 8"/>
          <p:cNvSpPr txBox="1"/>
          <p:nvPr/>
        </p:nvSpPr>
        <p:spPr>
          <a:xfrm>
            <a:off x="4261944" y="4696296"/>
            <a:ext cx="4424856" cy="1097736"/>
          </a:xfrm>
          <a:prstGeom prst="rect">
            <a:avLst/>
          </a:prstGeom>
          <a:noFill/>
        </p:spPr>
        <p:txBody>
          <a:bodyPr wrap="square" rtlCol="0">
            <a:spAutoFit/>
          </a:bodyPr>
          <a:lstStyle/>
          <a:p>
            <a:pPr>
              <a:spcBef>
                <a:spcPts val="880"/>
              </a:spcBef>
              <a:buClr>
                <a:schemeClr val="accent1"/>
              </a:buClr>
            </a:pPr>
            <a:r>
              <a:rPr lang="en-US" sz="1600" dirty="0" smtClean="0"/>
              <a:t>From: “</a:t>
            </a:r>
            <a:r>
              <a:rPr lang="en-US" sz="1600" dirty="0"/>
              <a:t>High-Performance Networks for High-Impact Science”, High-Performance Network Planning Workshop, August 13, </a:t>
            </a:r>
            <a:r>
              <a:rPr lang="en-US" sz="1600" dirty="0" smtClean="0"/>
              <a:t>2002</a:t>
            </a:r>
          </a:p>
          <a:p>
            <a:pPr algn="r">
              <a:spcBef>
                <a:spcPts val="880"/>
              </a:spcBef>
              <a:buClr>
                <a:schemeClr val="accent1"/>
              </a:buClr>
            </a:pPr>
            <a:r>
              <a:rPr lang="en-US" sz="1000" dirty="0">
                <a:hlinkClick r:id="rId7"/>
              </a:rPr>
              <a:t>http://www.es.net/assets/Uploads/Highperformancenetworks-</a:t>
            </a:r>
            <a:r>
              <a:rPr lang="en-US" sz="1000" dirty="0" smtClean="0">
                <a:hlinkClick r:id="rId7"/>
              </a:rPr>
              <a:t>report.pdf</a:t>
            </a:r>
            <a:r>
              <a:rPr lang="en-US" sz="1000" dirty="0" smtClean="0"/>
              <a:t> </a:t>
            </a:r>
          </a:p>
        </p:txBody>
      </p:sp>
      <p:sp>
        <p:nvSpPr>
          <p:cNvPr id="10" name="TextBox 9"/>
          <p:cNvSpPr txBox="1"/>
          <p:nvPr/>
        </p:nvSpPr>
        <p:spPr>
          <a:xfrm>
            <a:off x="3404812" y="1231672"/>
            <a:ext cx="2408480" cy="1368677"/>
          </a:xfrm>
          <a:prstGeom prst="rect">
            <a:avLst/>
          </a:prstGeom>
          <a:noFill/>
        </p:spPr>
        <p:txBody>
          <a:bodyPr wrap="square" rtlCol="0">
            <a:spAutoFit/>
          </a:bodyPr>
          <a:lstStyle/>
          <a:p>
            <a:pPr>
              <a:spcBef>
                <a:spcPts val="880"/>
              </a:spcBef>
              <a:buClr>
                <a:schemeClr val="accent1"/>
              </a:buClr>
            </a:pPr>
            <a:r>
              <a:rPr lang="en-US" sz="2000" dirty="0" smtClean="0"/>
              <a:t>The structure of networking for science hasn’t changed much in 13 years.  </a:t>
            </a:r>
          </a:p>
        </p:txBody>
      </p:sp>
    </p:spTree>
    <p:extLst>
      <p:ext uri="{BB962C8B-B14F-4D97-AF65-F5344CB8AC3E}">
        <p14:creationId xmlns:p14="http://schemas.microsoft.com/office/powerpoint/2010/main" val="19944871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solidFill>
                  <a:srgbClr val="FF6600"/>
                </a:solidFill>
              </a:rPr>
              <a:t>The ESnet </a:t>
            </a:r>
            <a:r>
              <a:rPr lang="en-US" sz="2800" dirty="0">
                <a:solidFill>
                  <a:srgbClr val="FF6600"/>
                </a:solidFill>
              </a:rPr>
              <a:t>S</a:t>
            </a:r>
            <a:r>
              <a:rPr lang="en-US" sz="2800" dirty="0" smtClean="0">
                <a:solidFill>
                  <a:srgbClr val="FF6600"/>
                </a:solidFill>
              </a:rPr>
              <a:t>tory</a:t>
            </a:r>
          </a:p>
          <a:p>
            <a:r>
              <a:rPr lang="en-US" sz="2800" dirty="0" smtClean="0"/>
              <a:t>What Science?</a:t>
            </a:r>
          </a:p>
          <a:p>
            <a:r>
              <a:rPr lang="en-US" sz="2800" dirty="0" smtClean="0"/>
              <a:t>Learning </a:t>
            </a:r>
            <a:r>
              <a:rPr lang="en-US" sz="2800" strike="sngStrike" dirty="0" smtClean="0"/>
              <a:t>the Hard Way</a:t>
            </a:r>
          </a:p>
          <a:p>
            <a:r>
              <a:rPr lang="en-US" sz="2800" dirty="0" smtClean="0"/>
              <a:t>The Golden Spike</a:t>
            </a:r>
          </a:p>
          <a:p>
            <a:r>
              <a:rPr lang="en-US" sz="2800" dirty="0" smtClean="0"/>
              <a:t>(Brief) Science DMZ Pitch</a:t>
            </a:r>
          </a:p>
          <a:p>
            <a:r>
              <a:rPr lang="en-US" sz="2800" dirty="0" smtClean="0"/>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16032010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3" name="Content Placeholder 2"/>
          <p:cNvSpPr>
            <a:spLocks noGrp="1"/>
          </p:cNvSpPr>
          <p:nvPr>
            <p:ph idx="1"/>
          </p:nvPr>
        </p:nvSpPr>
        <p:spPr>
          <a:xfrm>
            <a:off x="457200" y="2023510"/>
            <a:ext cx="4113180" cy="3023354"/>
          </a:xfrm>
        </p:spPr>
        <p:txBody>
          <a:bodyPr>
            <a:normAutofit/>
          </a:bodyPr>
          <a:lstStyle/>
          <a:p>
            <a:r>
              <a:rPr lang="en-US" sz="2400" dirty="0" smtClean="0"/>
              <a:t>All snowflakes are unique, some are less unique than others</a:t>
            </a:r>
          </a:p>
          <a:p>
            <a:pPr lvl="1"/>
            <a:r>
              <a:rPr lang="en-US" sz="2200" dirty="0" smtClean="0"/>
              <a:t>The process of science for almost everyone is similar</a:t>
            </a:r>
          </a:p>
          <a:p>
            <a:pPr lvl="1"/>
            <a:r>
              <a:rPr lang="en-US" sz="2200" dirty="0" smtClean="0"/>
              <a:t>Because workflows overlap, there OTS ideas that can help many</a:t>
            </a:r>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20</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5" name="Picture 4" descr="levittown-streetsap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747" y="1225368"/>
            <a:ext cx="4028610" cy="2685740"/>
          </a:xfrm>
          <a:prstGeom prst="rect">
            <a:avLst/>
          </a:prstGeom>
        </p:spPr>
      </p:pic>
      <p:sp>
        <p:nvSpPr>
          <p:cNvPr id="6" name="Content Placeholder 2"/>
          <p:cNvSpPr txBox="1">
            <a:spLocks/>
          </p:cNvSpPr>
          <p:nvPr/>
        </p:nvSpPr>
        <p:spPr bwMode="auto">
          <a:xfrm>
            <a:off x="457200" y="4383422"/>
            <a:ext cx="8229600" cy="174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Collaboration space will always increase</a:t>
            </a:r>
          </a:p>
          <a:p>
            <a:pPr lvl="1"/>
            <a:r>
              <a:rPr lang="en-US" sz="2200" dirty="0"/>
              <a:t>Addition of new collaborators (domestic and international) doesn’t go down </a:t>
            </a:r>
          </a:p>
          <a:p>
            <a:pPr lvl="1"/>
            <a:r>
              <a:rPr lang="en-US" sz="2200" dirty="0"/>
              <a:t>More users means more need for collaboration tools</a:t>
            </a:r>
          </a:p>
          <a:p>
            <a:pPr lvl="2"/>
            <a:r>
              <a:rPr lang="en-US" sz="2000" dirty="0"/>
              <a:t>Video, audio, shared diaries</a:t>
            </a:r>
          </a:p>
          <a:p>
            <a:endParaRPr lang="en-US" dirty="0"/>
          </a:p>
        </p:txBody>
      </p:sp>
    </p:spTree>
    <p:extLst>
      <p:ext uri="{BB962C8B-B14F-4D97-AF65-F5344CB8AC3E}">
        <p14:creationId xmlns:p14="http://schemas.microsoft.com/office/powerpoint/2010/main" val="4889274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3" name="Content Placeholder 2"/>
          <p:cNvSpPr>
            <a:spLocks noGrp="1"/>
          </p:cNvSpPr>
          <p:nvPr>
            <p:ph idx="1"/>
          </p:nvPr>
        </p:nvSpPr>
        <p:spPr>
          <a:xfrm>
            <a:off x="457200" y="1600200"/>
            <a:ext cx="8229600" cy="4758126"/>
          </a:xfrm>
        </p:spPr>
        <p:txBody>
          <a:bodyPr>
            <a:normAutofit/>
          </a:bodyPr>
          <a:lstStyle/>
          <a:p>
            <a:r>
              <a:rPr lang="en-US" sz="2400" dirty="0" smtClean="0"/>
              <a:t>Data volume will always increase on a better-than-Moore’s law curve in terms of data, and the  reverse in terms of price</a:t>
            </a:r>
          </a:p>
          <a:p>
            <a:pPr lvl="1"/>
            <a:r>
              <a:rPr lang="en-US" sz="2200" dirty="0" smtClean="0"/>
              <a:t>Instruments are getting more and more precise </a:t>
            </a:r>
          </a:p>
          <a:p>
            <a:pPr lvl="1"/>
            <a:r>
              <a:rPr lang="en-US" sz="2200" dirty="0" smtClean="0"/>
              <a:t>More precision = more data</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5" name="Picture 4" descr="tumblr_lxl2y2RZqT1qhlu63o1_128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16" y="3352178"/>
            <a:ext cx="5379778" cy="3505822"/>
          </a:xfrm>
          <a:prstGeom prst="rect">
            <a:avLst/>
          </a:prstGeom>
        </p:spPr>
      </p:pic>
    </p:spTree>
    <p:extLst>
      <p:ext uri="{BB962C8B-B14F-4D97-AF65-F5344CB8AC3E}">
        <p14:creationId xmlns:p14="http://schemas.microsoft.com/office/powerpoint/2010/main" val="352861906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3" name="Content Placeholder 2"/>
          <p:cNvSpPr>
            <a:spLocks noGrp="1"/>
          </p:cNvSpPr>
          <p:nvPr>
            <p:ph idx="1"/>
          </p:nvPr>
        </p:nvSpPr>
        <p:spPr>
          <a:xfrm>
            <a:off x="457200" y="1600200"/>
            <a:ext cx="8229600" cy="4826312"/>
          </a:xfrm>
        </p:spPr>
        <p:txBody>
          <a:bodyPr>
            <a:normAutofit/>
          </a:bodyPr>
          <a:lstStyle/>
          <a:p>
            <a:r>
              <a:rPr lang="en-US" sz="2400" dirty="0" smtClean="0"/>
              <a:t>Budgets are flat</a:t>
            </a:r>
          </a:p>
          <a:p>
            <a:r>
              <a:rPr lang="en-US" sz="2400" dirty="0" smtClean="0"/>
              <a:t>Software is getting more sophisticated</a:t>
            </a:r>
          </a:p>
          <a:p>
            <a:pPr lvl="1"/>
            <a:r>
              <a:rPr lang="en-US" sz="2200" dirty="0" smtClean="0"/>
              <a:t>In terms of the science:</a:t>
            </a:r>
          </a:p>
          <a:p>
            <a:pPr lvl="2"/>
            <a:r>
              <a:rPr lang="en-US" sz="2000" dirty="0" smtClean="0"/>
              <a:t>There are entire suites designed to manage data flow from the instrument to an analysis center (curating, transfer, etc.) </a:t>
            </a:r>
          </a:p>
          <a:p>
            <a:pPr lvl="2"/>
            <a:r>
              <a:rPr lang="en-US" sz="2000" dirty="0" smtClean="0"/>
              <a:t>Not everyone uses these, sometimes they make their own, sometimes they do nothing.</a:t>
            </a:r>
          </a:p>
          <a:p>
            <a:pPr lvl="1"/>
            <a:r>
              <a:rPr lang="en-US" sz="2200" dirty="0" smtClean="0"/>
              <a:t>In terms of collaboration:</a:t>
            </a:r>
          </a:p>
          <a:p>
            <a:pPr lvl="2"/>
            <a:r>
              <a:rPr lang="en-US" sz="2000" dirty="0" smtClean="0"/>
              <a:t>Hardly anyone does voice, that</a:t>
            </a:r>
            <a:r>
              <a:rPr lang="fr-FR" sz="2000" dirty="0" smtClean="0"/>
              <a:t>’</a:t>
            </a:r>
            <a:r>
              <a:rPr lang="en-US" sz="2000" dirty="0" smtClean="0"/>
              <a:t>s why we have video</a:t>
            </a:r>
          </a:p>
          <a:p>
            <a:pPr lvl="2"/>
            <a:r>
              <a:rPr lang="en-US" sz="2000" dirty="0" smtClean="0"/>
              <a:t>Why travel 2000+ miles to visit a light source (for a cost of $2000…) when you can mail you sample and control a robot via an online interface.  </a:t>
            </a:r>
          </a:p>
          <a:p>
            <a:endParaRPr lang="en-US" sz="2400" dirty="0" smtClean="0"/>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22</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414819530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4-29 at 7.47.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00" y="-1"/>
            <a:ext cx="6756400" cy="6486525"/>
          </a:xfrm>
          <a:prstGeom prst="rect">
            <a:avLst/>
          </a:prstGeom>
        </p:spPr>
      </p:pic>
      <p:sp>
        <p:nvSpPr>
          <p:cNvPr id="2" name="Title 1"/>
          <p:cNvSpPr>
            <a:spLocks noGrp="1"/>
          </p:cNvSpPr>
          <p:nvPr>
            <p:ph type="title"/>
          </p:nvPr>
        </p:nvSpPr>
        <p:spPr>
          <a:xfrm>
            <a:off x="160409" y="709946"/>
            <a:ext cx="2159000" cy="1143000"/>
          </a:xfrm>
        </p:spPr>
        <p:txBody>
          <a:bodyPr>
            <a:noAutofit/>
          </a:bodyPr>
          <a:lstStyle/>
          <a:p>
            <a:r>
              <a:rPr lang="en-US" sz="2400" dirty="0" smtClean="0"/>
              <a:t>Sometimes we get more than we bargained for…</a:t>
            </a:r>
            <a:endParaRPr lang="en-US" sz="2400" b="1" dirty="0"/>
          </a:p>
        </p:txBody>
      </p:sp>
      <p:sp>
        <p:nvSpPr>
          <p:cNvPr id="7" name="TextBox 6"/>
          <p:cNvSpPr txBox="1"/>
          <p:nvPr/>
        </p:nvSpPr>
        <p:spPr>
          <a:xfrm>
            <a:off x="0" y="2448292"/>
            <a:ext cx="9144000" cy="1631216"/>
          </a:xfrm>
          <a:prstGeom prst="rect">
            <a:avLst/>
          </a:prstGeom>
          <a:solidFill>
            <a:srgbClr val="1163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en-US" sz="2000" i="1" dirty="0" smtClean="0"/>
          </a:p>
          <a:p>
            <a:pPr algn="ctr"/>
            <a:r>
              <a:rPr lang="en-US" sz="2000" i="1" dirty="0" smtClean="0">
                <a:latin typeface="American Typewriter"/>
                <a:cs typeface="American Typewriter"/>
              </a:rPr>
              <a:t>“EMSL </a:t>
            </a:r>
            <a:r>
              <a:rPr lang="en-US" sz="2000" i="1" dirty="0">
                <a:latin typeface="American Typewriter"/>
                <a:cs typeface="American Typewriter"/>
              </a:rPr>
              <a:t>frequently needs to ship physical copies of media to users when data sizes </a:t>
            </a:r>
            <a:r>
              <a:rPr lang="en-US" sz="2000" i="1" dirty="0" smtClean="0">
                <a:latin typeface="American Typewriter"/>
                <a:cs typeface="American Typewriter"/>
              </a:rPr>
              <a:t>exceed a </a:t>
            </a:r>
            <a:r>
              <a:rPr lang="en-US" sz="2000" i="1" dirty="0">
                <a:latin typeface="American Typewriter"/>
                <a:cs typeface="American Typewriter"/>
              </a:rPr>
              <a:t>few GB. More often than not, this is due to lack of bandwidth </a:t>
            </a:r>
            <a:r>
              <a:rPr lang="en-US" sz="2000" i="1" dirty="0" smtClean="0">
                <a:latin typeface="American Typewriter"/>
                <a:cs typeface="American Typewriter"/>
              </a:rPr>
              <a:t>or storage </a:t>
            </a:r>
            <a:r>
              <a:rPr lang="en-US" sz="2000" i="1" dirty="0">
                <a:latin typeface="American Typewriter"/>
                <a:cs typeface="American Typewriter"/>
              </a:rPr>
              <a:t>resources </a:t>
            </a:r>
            <a:r>
              <a:rPr lang="en-US" sz="2000" i="1" dirty="0" smtClean="0">
                <a:latin typeface="American Typewriter"/>
                <a:cs typeface="American Typewriter"/>
              </a:rPr>
              <a:t>at the </a:t>
            </a:r>
            <a:r>
              <a:rPr lang="en-US" sz="2000" i="1" dirty="0">
                <a:latin typeface="American Typewriter"/>
                <a:cs typeface="American Typewriter"/>
              </a:rPr>
              <a:t>user's home institution</a:t>
            </a:r>
            <a:r>
              <a:rPr lang="en-US" sz="2000" i="1" dirty="0" smtClean="0">
                <a:latin typeface="American Typewriter"/>
                <a:cs typeface="American Typewriter"/>
              </a:rPr>
              <a:t>.”</a:t>
            </a:r>
          </a:p>
          <a:p>
            <a:pPr algn="ctr"/>
            <a:endParaRPr lang="en-US" sz="2000" i="1"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23</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1492234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26977" cy="1143000"/>
          </a:xfrm>
        </p:spPr>
        <p:txBody>
          <a:bodyPr>
            <a:normAutofit/>
          </a:bodyPr>
          <a:lstStyle/>
          <a:p>
            <a:r>
              <a:rPr lang="en-US" sz="3400" dirty="0" smtClean="0">
                <a:latin typeface="Arial" pitchFamily="-112" charset="0"/>
                <a:ea typeface="ＭＳ Ｐゴシック" pitchFamily="-112" charset="-128"/>
              </a:rPr>
              <a:t>Understanding Data Trends</a:t>
            </a:r>
            <a:endParaRPr lang="en-US" sz="3400" dirty="0"/>
          </a:p>
        </p:txBody>
      </p:sp>
      <p:pic>
        <p:nvPicPr>
          <p:cNvPr id="6" name="Content Placeholder 5" descr="user-taxonomy-axes-v5b.pdf"/>
          <p:cNvPicPr>
            <a:picLocks noGrp="1" noChangeAspect="1"/>
          </p:cNvPicPr>
          <p:nvPr>
            <p:ph idx="1"/>
          </p:nvPr>
        </p:nvPicPr>
        <p:blipFill rotWithShape="1">
          <a:blip r:embed="rId3">
            <a:extLst>
              <a:ext uri="{28A0092B-C50C-407E-A947-70E740481C1C}">
                <a14:useLocalDpi xmlns:a14="http://schemas.microsoft.com/office/drawing/2010/main" val="0"/>
              </a:ext>
            </a:extLst>
          </a:blip>
          <a:srcRect t="24211" b="33277"/>
          <a:stretch/>
        </p:blipFill>
        <p:spPr>
          <a:xfrm>
            <a:off x="245542" y="1173437"/>
            <a:ext cx="8611499" cy="4735993"/>
          </a:xfrm>
        </p:spPr>
      </p:pic>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24</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257950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Lessons Learned (2002-2014)</a:t>
            </a:r>
            <a:endParaRPr lang="en-US" dirty="0"/>
          </a:p>
        </p:txBody>
      </p:sp>
      <p:sp>
        <p:nvSpPr>
          <p:cNvPr id="3" name="Content Placeholder 2"/>
          <p:cNvSpPr>
            <a:spLocks noGrp="1"/>
          </p:cNvSpPr>
          <p:nvPr>
            <p:ph idx="1"/>
          </p:nvPr>
        </p:nvSpPr>
        <p:spPr>
          <a:xfrm>
            <a:off x="457200" y="1259271"/>
            <a:ext cx="4486630" cy="2854682"/>
          </a:xfrm>
        </p:spPr>
        <p:txBody>
          <a:bodyPr>
            <a:normAutofit fontScale="85000" lnSpcReduction="20000"/>
          </a:bodyPr>
          <a:lstStyle/>
          <a:p>
            <a:r>
              <a:rPr lang="en-US" sz="2400" dirty="0" smtClean="0"/>
              <a:t>Network upgrades are justifiable to a specific voice</a:t>
            </a:r>
          </a:p>
          <a:p>
            <a:r>
              <a:rPr lang="en-US" sz="2400" dirty="0" smtClean="0"/>
              <a:t>Your performance depends highly on the resources of others</a:t>
            </a:r>
          </a:p>
          <a:p>
            <a:pPr lvl="1"/>
            <a:r>
              <a:rPr lang="en-US" sz="2200" dirty="0" smtClean="0"/>
              <a:t>We all work as well as the worst setup – there is a significant amount of peer pressure to run it clean and fast</a:t>
            </a:r>
          </a:p>
          <a:p>
            <a:r>
              <a:rPr lang="en-US" sz="2400" i="1" dirty="0"/>
              <a:t>Her name was Magill, and she called herself Lil, but everyone knew her as Nancy</a:t>
            </a:r>
            <a:r>
              <a:rPr lang="en-US" sz="2400" dirty="0" smtClean="0"/>
              <a:t>:</a:t>
            </a:r>
            <a:endParaRPr lang="en-US" sz="2400"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25</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
        <p:nvSpPr>
          <p:cNvPr id="5" name="Content Placeholder 2"/>
          <p:cNvSpPr txBox="1">
            <a:spLocks/>
          </p:cNvSpPr>
          <p:nvPr/>
        </p:nvSpPr>
        <p:spPr bwMode="auto">
          <a:xfrm>
            <a:off x="457200" y="4219480"/>
            <a:ext cx="8229600" cy="247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200" dirty="0" smtClean="0"/>
              <a:t>It’s well known why networks don’t work well – and there are common solutions to address them.  </a:t>
            </a:r>
          </a:p>
          <a:p>
            <a:pPr lvl="1"/>
            <a:r>
              <a:rPr lang="en-US" sz="2200" dirty="0" smtClean="0"/>
              <a:t>We all will be worse off until we can sort out packet loss – and do do this we need to implement Science DMZs and use </a:t>
            </a:r>
            <a:r>
              <a:rPr lang="en-US" sz="2200" dirty="0" err="1" smtClean="0"/>
              <a:t>perfSONAR</a:t>
            </a:r>
            <a:endParaRPr lang="en-US" sz="2200" dirty="0" smtClean="0"/>
          </a:p>
          <a:p>
            <a:pPr lvl="1"/>
            <a:r>
              <a:rPr lang="en-US" sz="2200" dirty="0" smtClean="0"/>
              <a:t>We also need a level playing field with the tools - buy a DTN and use a software tool designed for data movement</a:t>
            </a:r>
          </a:p>
        </p:txBody>
      </p:sp>
      <p:pic>
        <p:nvPicPr>
          <p:cNvPr id="6" name="Picture 5" descr="IMG_156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7748" y="1138324"/>
            <a:ext cx="4105810" cy="3079357"/>
          </a:xfrm>
          <a:prstGeom prst="rect">
            <a:avLst/>
          </a:prstGeom>
        </p:spPr>
      </p:pic>
    </p:spTree>
    <p:extLst>
      <p:ext uri="{BB962C8B-B14F-4D97-AF65-F5344CB8AC3E}">
        <p14:creationId xmlns:p14="http://schemas.microsoft.com/office/powerpoint/2010/main" val="34642526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a Review – Actions Spill Out</a:t>
            </a:r>
            <a:endParaRPr lang="en-US" dirty="0"/>
          </a:p>
        </p:txBody>
      </p:sp>
      <p:sp>
        <p:nvSpPr>
          <p:cNvPr id="3" name="Content Placeholder 2"/>
          <p:cNvSpPr>
            <a:spLocks noGrp="1"/>
          </p:cNvSpPr>
          <p:nvPr>
            <p:ph idx="1"/>
          </p:nvPr>
        </p:nvSpPr>
        <p:spPr>
          <a:xfrm>
            <a:off x="457200" y="1259271"/>
            <a:ext cx="8229600" cy="4937114"/>
          </a:xfrm>
        </p:spPr>
        <p:txBody>
          <a:bodyPr>
            <a:normAutofit lnSpcReduction="10000"/>
          </a:bodyPr>
          <a:lstStyle/>
          <a:p>
            <a:r>
              <a:rPr lang="en-US" sz="2400" dirty="0" smtClean="0"/>
              <a:t>For the Funders:</a:t>
            </a:r>
          </a:p>
          <a:p>
            <a:pPr lvl="1"/>
            <a:r>
              <a:rPr lang="en-US" sz="2200" dirty="0" smtClean="0"/>
              <a:t>An identified lists of ways the program can be better (and possibly costs)</a:t>
            </a:r>
          </a:p>
          <a:p>
            <a:r>
              <a:rPr lang="en-US" sz="2400" dirty="0" smtClean="0"/>
              <a:t>For the Experiments/Facilities/Scientists</a:t>
            </a:r>
          </a:p>
          <a:p>
            <a:pPr lvl="1"/>
            <a:r>
              <a:rPr lang="en-US" sz="2200" dirty="0" smtClean="0"/>
              <a:t>Understanding of the technical barriers that may have impacted them</a:t>
            </a:r>
          </a:p>
          <a:p>
            <a:pPr lvl="1"/>
            <a:r>
              <a:rPr lang="en-US" sz="2200" dirty="0" smtClean="0"/>
              <a:t>Local problems are common knowledge, than now have a clock associated with when a fix will occur</a:t>
            </a:r>
          </a:p>
          <a:p>
            <a:r>
              <a:rPr lang="en-US" sz="2400" dirty="0" smtClean="0"/>
              <a:t>For the Network Providers</a:t>
            </a:r>
          </a:p>
          <a:p>
            <a:pPr lvl="1"/>
            <a:r>
              <a:rPr lang="en-US" sz="2200" dirty="0" smtClean="0"/>
              <a:t>Capacity planning:</a:t>
            </a:r>
          </a:p>
          <a:p>
            <a:pPr lvl="2"/>
            <a:r>
              <a:rPr lang="en-US" sz="2000" dirty="0" smtClean="0"/>
              <a:t>Knowledge of data movement patterns</a:t>
            </a:r>
          </a:p>
          <a:p>
            <a:pPr lvl="2"/>
            <a:r>
              <a:rPr lang="en-US" sz="2000" dirty="0" smtClean="0"/>
              <a:t>Knowledge of data volumes for several event horizons</a:t>
            </a:r>
          </a:p>
          <a:p>
            <a:pPr lvl="1"/>
            <a:r>
              <a:rPr lang="en-US" sz="2200" dirty="0" smtClean="0"/>
              <a:t>Technology wish-list from users</a:t>
            </a:r>
            <a:endParaRPr lang="en-US" sz="2200" dirty="0"/>
          </a:p>
          <a:p>
            <a:pPr lvl="1"/>
            <a:r>
              <a:rPr lang="en-US" sz="2200" dirty="0" smtClean="0"/>
              <a:t>A sense of timing that assists with upgrade schedules</a:t>
            </a:r>
          </a:p>
          <a:p>
            <a:r>
              <a:rPr lang="en-US" sz="2400" dirty="0" smtClean="0"/>
              <a:t>For everyone: faces and names</a:t>
            </a:r>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26</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38479988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p>
          <a:p>
            <a:r>
              <a:rPr lang="en-US" sz="2800" dirty="0" smtClean="0"/>
              <a:t>What Science?</a:t>
            </a:r>
          </a:p>
          <a:p>
            <a:r>
              <a:rPr lang="en-US" sz="2800" dirty="0" smtClean="0"/>
              <a:t>Learning </a:t>
            </a:r>
            <a:r>
              <a:rPr lang="en-US" sz="2800" strike="sngStrike" dirty="0" smtClean="0"/>
              <a:t>the Hard Way</a:t>
            </a:r>
          </a:p>
          <a:p>
            <a:r>
              <a:rPr lang="en-US" sz="2800" dirty="0" smtClean="0">
                <a:solidFill>
                  <a:srgbClr val="FF6600"/>
                </a:solidFill>
              </a:rPr>
              <a:t>The Golden Spike</a:t>
            </a:r>
          </a:p>
          <a:p>
            <a:r>
              <a:rPr lang="en-US" sz="2800" dirty="0" smtClean="0"/>
              <a:t>(Brief) Science DMZ Pitch</a:t>
            </a:r>
          </a:p>
          <a:p>
            <a:r>
              <a:rPr lang="en-US" sz="2800" dirty="0" smtClean="0"/>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27</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413260884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The cause of, and solution to, all of life’s problems </a:t>
            </a:r>
            <a:endParaRPr lang="en-US" sz="4000" dirty="0"/>
          </a:p>
        </p:txBody>
      </p:sp>
      <p:sp>
        <p:nvSpPr>
          <p:cNvPr id="3" name="Content Placeholder 2"/>
          <p:cNvSpPr>
            <a:spLocks noGrp="1"/>
          </p:cNvSpPr>
          <p:nvPr>
            <p:ph idx="1"/>
          </p:nvPr>
        </p:nvSpPr>
        <p:spPr>
          <a:xfrm>
            <a:off x="457200" y="1600199"/>
            <a:ext cx="8229600" cy="4834835"/>
          </a:xfrm>
        </p:spPr>
        <p:txBody>
          <a:bodyPr>
            <a:normAutofit fontScale="85000" lnSpcReduction="10000"/>
          </a:bodyPr>
          <a:lstStyle/>
          <a:p>
            <a:r>
              <a:rPr lang="en-US" sz="2800" dirty="0" smtClean="0"/>
              <a:t>All previous science examples have many technologies under the hood to address the 6 steps (</a:t>
            </a:r>
            <a:r>
              <a:rPr lang="en-US" sz="2800" dirty="0"/>
              <a:t>question, research, hypothesize, experiment, conclude, communicate</a:t>
            </a:r>
            <a:r>
              <a:rPr lang="en-US" sz="2800" dirty="0" smtClean="0"/>
              <a:t>):</a:t>
            </a:r>
            <a:endParaRPr lang="en-US" sz="2400" dirty="0"/>
          </a:p>
          <a:p>
            <a:pPr lvl="1"/>
            <a:r>
              <a:rPr lang="en-US" sz="2600" dirty="0" smtClean="0"/>
              <a:t>Experimental devices to fling atoms and take pictures when they smack into each other.  Optical lenses to view really close, or really far away</a:t>
            </a:r>
          </a:p>
          <a:p>
            <a:pPr lvl="1"/>
            <a:r>
              <a:rPr lang="en-US" sz="2600" dirty="0" smtClean="0"/>
              <a:t>Localized processing and storage to give immediate results</a:t>
            </a:r>
          </a:p>
          <a:p>
            <a:pPr lvl="1"/>
            <a:r>
              <a:rPr lang="en-US" sz="2600" dirty="0" smtClean="0"/>
              <a:t>Remote storage and processing (on larger scales) to condense hours/days/weeks/years of research into a picture, or “42”</a:t>
            </a:r>
          </a:p>
          <a:p>
            <a:pPr lvl="1"/>
            <a:r>
              <a:rPr lang="en-US" sz="2600" dirty="0" smtClean="0"/>
              <a:t>Networks of various sizes</a:t>
            </a:r>
          </a:p>
          <a:p>
            <a:pPr lvl="1"/>
            <a:r>
              <a:rPr lang="en-US" sz="2600" dirty="0" smtClean="0"/>
              <a:t>Software to manage many aspects of the pipeline (controlling a camera or managing a data transfer – lots of moving parts)</a:t>
            </a:r>
          </a:p>
          <a:p>
            <a:pPr marL="230188" lvl="1" indent="0">
              <a:buNone/>
            </a:pPr>
            <a:endParaRPr lang="en-US" sz="2600" dirty="0" smtClean="0"/>
          </a:p>
          <a:p>
            <a:r>
              <a:rPr lang="en-US" sz="2800" b="1" i="1" u="sng" dirty="0" smtClean="0"/>
              <a:t>What could possibly go wrong?</a:t>
            </a:r>
          </a:p>
          <a:p>
            <a:pPr lvl="1"/>
            <a:endParaRPr lang="en-US" sz="2600"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28</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8109023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Challenges to Sophisticated Network Use</a:t>
            </a:r>
            <a:endParaRPr lang="en-US" sz="4000" dirty="0"/>
          </a:p>
        </p:txBody>
      </p:sp>
      <p:sp>
        <p:nvSpPr>
          <p:cNvPr id="6" name="Content Placeholder 5"/>
          <p:cNvSpPr>
            <a:spLocks noGrp="1"/>
          </p:cNvSpPr>
          <p:nvPr>
            <p:ph sz="half" idx="1"/>
          </p:nvPr>
        </p:nvSpPr>
        <p:spPr>
          <a:xfrm>
            <a:off x="355599" y="1417638"/>
            <a:ext cx="4739016" cy="5378484"/>
          </a:xfrm>
        </p:spPr>
        <p:txBody>
          <a:bodyPr>
            <a:normAutofit fontScale="47500" lnSpcReduction="20000"/>
          </a:bodyPr>
          <a:lstStyle/>
          <a:p>
            <a:pPr marL="0" indent="0"/>
            <a:endParaRPr lang="en-US" dirty="0" smtClean="0">
              <a:solidFill>
                <a:prstClr val="black"/>
              </a:solidFill>
            </a:endParaRPr>
          </a:p>
          <a:p>
            <a:pPr marL="285750" indent="-285750">
              <a:buFont typeface="Arial"/>
              <a:buChar char="•"/>
            </a:pPr>
            <a:r>
              <a:rPr lang="en-US" sz="4200" dirty="0" smtClean="0">
                <a:solidFill>
                  <a:prstClr val="black"/>
                </a:solidFill>
              </a:rPr>
              <a:t>Network use has historically been challenging for end users (e.g. the ‘wizard’ gap)</a:t>
            </a:r>
          </a:p>
          <a:p>
            <a:pPr marL="285750" indent="-285750">
              <a:buFont typeface="Arial"/>
              <a:buChar char="•"/>
            </a:pPr>
            <a:r>
              <a:rPr lang="en-US" sz="4200" dirty="0" smtClean="0"/>
              <a:t>Lack of communication and collaboration between the CIO’s office and researchers on campus </a:t>
            </a:r>
          </a:p>
          <a:p>
            <a:pPr marL="285750" indent="-285750">
              <a:buFont typeface="Arial"/>
              <a:buChar char="•"/>
            </a:pPr>
            <a:r>
              <a:rPr lang="en-US" sz="4200" dirty="0" smtClean="0"/>
              <a:t>Lack </a:t>
            </a:r>
            <a:r>
              <a:rPr lang="en-US" sz="4200" dirty="0"/>
              <a:t>of IT expertise within a science collaboration or experimental </a:t>
            </a:r>
            <a:r>
              <a:rPr lang="en-US" sz="4200" dirty="0" smtClean="0"/>
              <a:t>facility</a:t>
            </a:r>
          </a:p>
          <a:p>
            <a:pPr marL="285750" indent="-285750">
              <a:buFont typeface="Arial"/>
              <a:buChar char="•"/>
            </a:pPr>
            <a:r>
              <a:rPr lang="en-US" sz="4200" dirty="0" smtClean="0"/>
              <a:t>User’s performance expectations </a:t>
            </a:r>
            <a:r>
              <a:rPr lang="en-US" sz="4200" dirty="0"/>
              <a:t>are low (“The network is too slow</a:t>
            </a:r>
            <a:r>
              <a:rPr lang="en-US" sz="4200" dirty="0" smtClean="0"/>
              <a:t>”, “</a:t>
            </a:r>
            <a:r>
              <a:rPr lang="en-US" sz="4200" dirty="0"/>
              <a:t>I tried it and it didn’t work</a:t>
            </a:r>
            <a:r>
              <a:rPr lang="en-US" sz="4200" dirty="0" smtClean="0"/>
              <a:t>”)</a:t>
            </a:r>
            <a:r>
              <a:rPr lang="en-US" sz="4200" dirty="0"/>
              <a:t>. </a:t>
            </a:r>
          </a:p>
          <a:p>
            <a:pPr marL="285750" lvl="0" indent="-285750">
              <a:buFont typeface="Arial"/>
              <a:buChar char="•"/>
            </a:pPr>
            <a:r>
              <a:rPr lang="en-US" sz="4200" dirty="0" smtClean="0"/>
              <a:t>Cultural change is hard </a:t>
            </a:r>
            <a:r>
              <a:rPr lang="en-US" sz="4200" dirty="0"/>
              <a:t>(“we’ve always shipped disks!”).</a:t>
            </a:r>
          </a:p>
          <a:p>
            <a:pPr marL="285750" lvl="0" indent="-285750">
              <a:buFont typeface="Arial"/>
              <a:buChar char="•"/>
            </a:pPr>
            <a:r>
              <a:rPr lang="en-US" sz="4200" dirty="0" smtClean="0"/>
              <a:t>Scientists want to do science not IT support – IT support has to worry about things like projectors and babysitting a student population: not learning why frog DNA matters.  </a:t>
            </a:r>
          </a:p>
        </p:txBody>
      </p:sp>
      <p:pic>
        <p:nvPicPr>
          <p:cNvPr id="3" name="Picture 2" descr="Screen Shot 2014-02-18 at 8.34.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615" y="2199978"/>
            <a:ext cx="4049385" cy="2980347"/>
          </a:xfrm>
          <a:prstGeom prst="rect">
            <a:avLst/>
          </a:prstGeom>
        </p:spPr>
      </p:pic>
      <p:sp>
        <p:nvSpPr>
          <p:cNvPr id="5" name="TextBox 4"/>
          <p:cNvSpPr txBox="1"/>
          <p:nvPr/>
        </p:nvSpPr>
        <p:spPr>
          <a:xfrm>
            <a:off x="1365583" y="3305215"/>
            <a:ext cx="6197600"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400" b="1" dirty="0" smtClean="0"/>
              <a:t>The Capability Gap</a:t>
            </a:r>
            <a:endParaRPr lang="en-US" sz="4400" b="1" dirty="0"/>
          </a:p>
        </p:txBody>
      </p:sp>
      <p:sp>
        <p:nvSpPr>
          <p:cNvPr id="7"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29</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119589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ESnet at a Glance</a:t>
            </a:r>
            <a:endParaRPr lang="en-US" dirty="0"/>
          </a:p>
        </p:txBody>
      </p:sp>
      <p:sp>
        <p:nvSpPr>
          <p:cNvPr id="7" name="Content Placeholder 6"/>
          <p:cNvSpPr>
            <a:spLocks noGrp="1"/>
          </p:cNvSpPr>
          <p:nvPr>
            <p:ph idx="1"/>
          </p:nvPr>
        </p:nvSpPr>
        <p:spPr>
          <a:xfrm>
            <a:off x="457200" y="1325913"/>
            <a:ext cx="3388920" cy="2624573"/>
          </a:xfrm>
        </p:spPr>
        <p:txBody>
          <a:bodyPr>
            <a:normAutofit fontScale="85000" lnSpcReduction="20000"/>
          </a:bodyPr>
          <a:lstStyle/>
          <a:p>
            <a:pPr>
              <a:spcAft>
                <a:spcPts val="600"/>
              </a:spcAft>
            </a:pPr>
            <a:r>
              <a:rPr lang="en-US" dirty="0">
                <a:solidFill>
                  <a:prstClr val="black"/>
                </a:solidFill>
              </a:rPr>
              <a:t>High-speed national network, optimized for DOE science missions: </a:t>
            </a:r>
          </a:p>
          <a:p>
            <a:pPr marL="515938" lvl="1" indent="-285750">
              <a:spcAft>
                <a:spcPts val="600"/>
              </a:spcAft>
            </a:pPr>
            <a:r>
              <a:rPr lang="en-US" dirty="0">
                <a:solidFill>
                  <a:prstClr val="black"/>
                </a:solidFill>
              </a:rPr>
              <a:t>connecting 40 labs, plants and facilities with &gt;100 </a:t>
            </a:r>
            <a:r>
              <a:rPr lang="en-US" dirty="0" smtClean="0">
                <a:solidFill>
                  <a:prstClr val="black"/>
                </a:solidFill>
              </a:rPr>
              <a:t>networks (national and international)</a:t>
            </a:r>
            <a:endParaRPr lang="en-US" dirty="0">
              <a:solidFill>
                <a:prstClr val="black"/>
              </a:solidFill>
            </a:endParaRPr>
          </a:p>
          <a:p>
            <a:pPr marL="515938" lvl="1" indent="-285750">
              <a:spcAft>
                <a:spcPts val="600"/>
              </a:spcAft>
            </a:pPr>
            <a:r>
              <a:rPr lang="en-US" dirty="0">
                <a:solidFill>
                  <a:prstClr val="black"/>
                </a:solidFill>
              </a:rPr>
              <a:t>$32.6M in FY14, 42FTE</a:t>
            </a:r>
          </a:p>
          <a:p>
            <a:pPr marL="515938" lvl="1" indent="-285750">
              <a:spcAft>
                <a:spcPts val="600"/>
              </a:spcAft>
            </a:pPr>
            <a:r>
              <a:rPr lang="en-US" dirty="0">
                <a:solidFill>
                  <a:prstClr val="black"/>
                </a:solidFill>
              </a:rPr>
              <a:t>older than commercial Internet, growing twice as fast</a:t>
            </a:r>
          </a:p>
          <a:p>
            <a:pPr>
              <a:spcAft>
                <a:spcPts val="600"/>
              </a:spcAft>
            </a:pPr>
            <a:r>
              <a:rPr lang="en-US" dirty="0">
                <a:solidFill>
                  <a:prstClr val="black"/>
                </a:solidFill>
              </a:rPr>
              <a:t>$62M ARRA </a:t>
            </a:r>
            <a:r>
              <a:rPr lang="en-US" dirty="0" smtClean="0">
                <a:solidFill>
                  <a:prstClr val="black"/>
                </a:solidFill>
              </a:rPr>
              <a:t>in 2009/2010 grant </a:t>
            </a:r>
            <a:r>
              <a:rPr lang="en-US" dirty="0">
                <a:solidFill>
                  <a:prstClr val="black"/>
                </a:solidFill>
              </a:rPr>
              <a:t>for 100G upgrade</a:t>
            </a:r>
            <a:r>
              <a:rPr lang="en-US" dirty="0" smtClean="0">
                <a:solidFill>
                  <a:prstClr val="black"/>
                </a:solidFill>
              </a:rPr>
              <a:t>:</a:t>
            </a:r>
            <a:endParaRPr lang="en-US" dirty="0">
              <a:solidFill>
                <a:prstClr val="black"/>
              </a:solidFill>
            </a:endParaRPr>
          </a:p>
        </p:txBody>
      </p:sp>
      <p:sp>
        <p:nvSpPr>
          <p:cNvPr id="10" name="Content Placeholder 6"/>
          <p:cNvSpPr txBox="1">
            <a:spLocks/>
          </p:cNvSpPr>
          <p:nvPr/>
        </p:nvSpPr>
        <p:spPr>
          <a:xfrm>
            <a:off x="457200" y="3937644"/>
            <a:ext cx="8598452" cy="2353826"/>
          </a:xfrm>
          <a:prstGeom prst="rect">
            <a:avLst/>
          </a:prstGeom>
        </p:spPr>
        <p:txBody>
          <a:bodyPr vert="horz" lIns="91440" tIns="45720" rIns="91440" bIns="45720" rtlCol="0">
            <a:normAutofit fontScale="77500" lnSpcReduction="2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lvl="1" indent="-285750">
              <a:spcAft>
                <a:spcPts val="600"/>
              </a:spcAft>
            </a:pPr>
            <a:r>
              <a:rPr lang="en-US" dirty="0">
                <a:solidFill>
                  <a:prstClr val="black"/>
                </a:solidFill>
              </a:rPr>
              <a:t>transition to new era of optical </a:t>
            </a:r>
            <a:r>
              <a:rPr lang="en-US" dirty="0" smtClean="0">
                <a:solidFill>
                  <a:prstClr val="black"/>
                </a:solidFill>
              </a:rPr>
              <a:t>networking</a:t>
            </a:r>
          </a:p>
          <a:p>
            <a:pPr marL="515938" lvl="1" indent="-285750">
              <a:spcAft>
                <a:spcPts val="600"/>
              </a:spcAft>
            </a:pPr>
            <a:r>
              <a:rPr lang="en-US" dirty="0" smtClean="0">
                <a:solidFill>
                  <a:prstClr val="black"/>
                </a:solidFill>
              </a:rPr>
              <a:t>world’s first 100G network at continental scale </a:t>
            </a:r>
            <a:endParaRPr lang="en-US" dirty="0" smtClean="0">
              <a:solidFill>
                <a:schemeClr val="accent2"/>
              </a:solidFill>
            </a:endParaRPr>
          </a:p>
          <a:p>
            <a:pPr>
              <a:spcAft>
                <a:spcPts val="600"/>
              </a:spcAft>
            </a:pPr>
            <a:r>
              <a:rPr lang="en-US" dirty="0" smtClean="0">
                <a:solidFill>
                  <a:prstClr val="black"/>
                </a:solidFill>
              </a:rPr>
              <a:t>Culture of urgency:</a:t>
            </a:r>
          </a:p>
          <a:p>
            <a:pPr marL="515938" lvl="1" indent="-285750">
              <a:spcAft>
                <a:spcPts val="600"/>
              </a:spcAft>
            </a:pPr>
            <a:r>
              <a:rPr lang="en-US" dirty="0" smtClean="0">
                <a:solidFill>
                  <a:prstClr val="black"/>
                </a:solidFill>
              </a:rPr>
              <a:t>4 awards in past 3 years</a:t>
            </a:r>
          </a:p>
          <a:p>
            <a:pPr marL="515938" lvl="1" indent="-285750">
              <a:spcAft>
                <a:spcPts val="600"/>
              </a:spcAft>
            </a:pPr>
            <a:r>
              <a:rPr lang="en-US" dirty="0" smtClean="0">
                <a:solidFill>
                  <a:prstClr val="black"/>
                </a:solidFill>
              </a:rPr>
              <a:t>R&amp;D100 Award in FY13</a:t>
            </a:r>
          </a:p>
          <a:p>
            <a:pPr marL="515938" lvl="1" indent="-285750">
              <a:spcAft>
                <a:spcPts val="600"/>
              </a:spcAft>
            </a:pPr>
            <a:r>
              <a:rPr lang="en-US" dirty="0" smtClean="0">
                <a:solidFill>
                  <a:prstClr val="black"/>
                </a:solidFill>
              </a:rPr>
              <a:t>“5 out of 5” for customer satisfaction in last review</a:t>
            </a:r>
          </a:p>
          <a:p>
            <a:pPr marL="515938" lvl="1" indent="-285750">
              <a:spcAft>
                <a:spcPts val="600"/>
              </a:spcAft>
            </a:pPr>
            <a:r>
              <a:rPr lang="en-US" b="1" i="1" dirty="0" smtClean="0">
                <a:solidFill>
                  <a:prstClr val="black"/>
                </a:solidFill>
              </a:rPr>
              <a:t>Dedicated staff to support the mission of science</a:t>
            </a:r>
            <a:endParaRPr lang="en-US" b="1" i="1" dirty="0" smtClean="0">
              <a:solidFill>
                <a:srgbClr val="0000FF"/>
              </a:solidFill>
            </a:endParaRPr>
          </a:p>
          <a:p>
            <a:endParaRPr lang="en-US" dirty="0" smtClean="0"/>
          </a:p>
          <a:p>
            <a:pPr marL="0" indent="0">
              <a:buFont typeface="Arial"/>
              <a:buNone/>
            </a:pPr>
            <a:endParaRPr lang="en-US" dirty="0"/>
          </a:p>
        </p:txBody>
      </p:sp>
      <p:pic>
        <p:nvPicPr>
          <p:cNvPr id="9" name="Content Placeholder 5" descr="Untitled 2.pdf"/>
          <p:cNvPicPr>
            <a:picLocks noChangeAspect="1"/>
          </p:cNvPicPr>
          <p:nvPr/>
        </p:nvPicPr>
        <p:blipFill rotWithShape="1">
          <a:blip r:embed="rId3" cstate="print">
            <a:extLst>
              <a:ext uri="{28A0092B-C50C-407E-A947-70E740481C1C}">
                <a14:useLocalDpi xmlns:a14="http://schemas.microsoft.com/office/drawing/2010/main"/>
              </a:ext>
            </a:extLst>
          </a:blip>
          <a:srcRect l="-2" t="1307" r="-2" b="-519"/>
          <a:stretch/>
        </p:blipFill>
        <p:spPr>
          <a:xfrm>
            <a:off x="3846120" y="601540"/>
            <a:ext cx="5223986" cy="3163414"/>
          </a:xfrm>
          <a:prstGeom prst="rect">
            <a:avLst/>
          </a:prstGeom>
          <a:effectLst>
            <a:outerShdw blurRad="76200" dist="38100" dir="2700000" algn="tl" rotWithShape="0">
              <a:srgbClr val="000000">
                <a:alpha val="43000"/>
              </a:srgbClr>
            </a:outerShdw>
          </a:effectLst>
        </p:spPr>
      </p:pic>
      <p:sp>
        <p:nvSpPr>
          <p:cNvPr id="8"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2" name="Picture 1" descr="hov-science-n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455" y="3877654"/>
            <a:ext cx="1936088" cy="2581451"/>
          </a:xfrm>
          <a:prstGeom prst="rect">
            <a:avLst/>
          </a:prstGeom>
        </p:spPr>
      </p:pic>
    </p:spTree>
    <p:extLst>
      <p:ext uri="{BB962C8B-B14F-4D97-AF65-F5344CB8AC3E}">
        <p14:creationId xmlns:p14="http://schemas.microsoft.com/office/powerpoint/2010/main" val="14895405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Picking the Battles Wisely</a:t>
            </a:r>
            <a:endParaRPr lang="en-US" sz="4000" dirty="0"/>
          </a:p>
        </p:txBody>
      </p:sp>
      <p:sp>
        <p:nvSpPr>
          <p:cNvPr id="3" name="Content Placeholder 2"/>
          <p:cNvSpPr>
            <a:spLocks noGrp="1"/>
          </p:cNvSpPr>
          <p:nvPr>
            <p:ph idx="1"/>
          </p:nvPr>
        </p:nvSpPr>
        <p:spPr>
          <a:xfrm>
            <a:off x="457200" y="1483334"/>
            <a:ext cx="8229600" cy="4905259"/>
          </a:xfrm>
        </p:spPr>
        <p:txBody>
          <a:bodyPr>
            <a:normAutofit fontScale="92500" lnSpcReduction="20000"/>
          </a:bodyPr>
          <a:lstStyle/>
          <a:p>
            <a:r>
              <a:rPr lang="en-US" sz="2800" dirty="0" smtClean="0"/>
              <a:t>There are many solutions to the common problems that plague the scientific community – many are easy wins that just require some time:</a:t>
            </a:r>
          </a:p>
          <a:p>
            <a:pPr lvl="1"/>
            <a:r>
              <a:rPr lang="en-US" sz="2600" b="1" i="1" dirty="0" smtClean="0"/>
              <a:t>Network upgrades</a:t>
            </a:r>
          </a:p>
          <a:p>
            <a:pPr lvl="2"/>
            <a:r>
              <a:rPr lang="en-US" sz="2400" dirty="0" smtClean="0"/>
              <a:t>Don’t think ‘capacity’ – capacity is not the correct answer to solve the entire problem. </a:t>
            </a:r>
          </a:p>
          <a:p>
            <a:pPr lvl="1"/>
            <a:r>
              <a:rPr lang="en-US" sz="2800" b="1" i="1" dirty="0" smtClean="0"/>
              <a:t>Workflow analysis</a:t>
            </a:r>
          </a:p>
          <a:p>
            <a:pPr lvl="2"/>
            <a:r>
              <a:rPr lang="en-US" sz="2400" dirty="0" smtClean="0"/>
              <a:t>How the work is approached is just as important as what is done. </a:t>
            </a:r>
          </a:p>
          <a:p>
            <a:pPr lvl="1"/>
            <a:r>
              <a:rPr lang="en-US" sz="2800" b="1" i="1" dirty="0" smtClean="0"/>
              <a:t>Use case identification</a:t>
            </a:r>
          </a:p>
          <a:p>
            <a:pPr lvl="2"/>
            <a:r>
              <a:rPr lang="en-US" sz="2400" dirty="0" smtClean="0"/>
              <a:t>Everyone wants to be a unique snowflake.  Years of experience has shown that most science looks the same from a technology standpoint. </a:t>
            </a:r>
          </a:p>
          <a:p>
            <a:pPr lvl="1"/>
            <a:r>
              <a:rPr lang="en-US" sz="2800" b="1" i="1" dirty="0" smtClean="0"/>
              <a:t>An ear to listen</a:t>
            </a:r>
          </a:p>
          <a:p>
            <a:pPr lvl="2"/>
            <a:r>
              <a:rPr lang="en-US" sz="2400" dirty="0" smtClean="0"/>
              <a:t>“Checking in” is important.  Someone is more likely to tell you a problem if you ask them what is going on.  </a:t>
            </a:r>
          </a:p>
          <a:p>
            <a:pPr lvl="1"/>
            <a:endParaRPr lang="en-US" sz="2600"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30</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23634863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ROI</a:t>
            </a:r>
            <a:endParaRPr lang="en-US" sz="4000" dirty="0"/>
          </a:p>
        </p:txBody>
      </p:sp>
      <p:sp>
        <p:nvSpPr>
          <p:cNvPr id="3" name="Content Placeholder 2"/>
          <p:cNvSpPr>
            <a:spLocks noGrp="1"/>
          </p:cNvSpPr>
          <p:nvPr>
            <p:ph idx="1"/>
          </p:nvPr>
        </p:nvSpPr>
        <p:spPr>
          <a:xfrm>
            <a:off x="457200" y="1483335"/>
            <a:ext cx="3642790" cy="2454396"/>
          </a:xfrm>
        </p:spPr>
        <p:txBody>
          <a:bodyPr>
            <a:normAutofit fontScale="92500" lnSpcReduction="10000"/>
          </a:bodyPr>
          <a:lstStyle/>
          <a:p>
            <a:r>
              <a:rPr lang="en-US" sz="2800" dirty="0" smtClean="0"/>
              <a:t>Improving the process of science has a large impact on ROI</a:t>
            </a:r>
          </a:p>
          <a:p>
            <a:pPr lvl="1"/>
            <a:r>
              <a:rPr lang="en-US" sz="2200" dirty="0" smtClean="0"/>
              <a:t>For the NSF/</a:t>
            </a:r>
            <a:r>
              <a:rPr lang="en-US" sz="2200" dirty="0" err="1" smtClean="0"/>
              <a:t>Dept</a:t>
            </a:r>
            <a:r>
              <a:rPr lang="en-US" sz="2200" dirty="0" smtClean="0"/>
              <a:t> of Commerce/DOE, etc.</a:t>
            </a:r>
          </a:p>
          <a:p>
            <a:pPr lvl="1"/>
            <a:r>
              <a:rPr lang="en-US" sz="2200" dirty="0" smtClean="0"/>
              <a:t>For the university</a:t>
            </a:r>
          </a:p>
          <a:p>
            <a:pPr lvl="1"/>
            <a:r>
              <a:rPr lang="en-US" sz="2200" dirty="0" smtClean="0"/>
              <a:t>For the scientific VO/facilities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31</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6" name="Content Placeholder 5" descr="data-rate-1.png"/>
          <p:cNvPicPr>
            <a:picLocks noChangeAspect="1"/>
          </p:cNvPicPr>
          <p:nvPr/>
        </p:nvPicPr>
        <p:blipFill rotWithShape="1">
          <a:blip r:embed="rId3">
            <a:extLst>
              <a:ext uri="{28A0092B-C50C-407E-A947-70E740481C1C}">
                <a14:useLocalDpi xmlns:a14="http://schemas.microsoft.com/office/drawing/2010/main" val="0"/>
              </a:ext>
            </a:extLst>
          </a:blip>
          <a:srcRect r="4"/>
          <a:stretch/>
        </p:blipFill>
        <p:spPr bwMode="auto">
          <a:xfrm>
            <a:off x="4081845" y="1483335"/>
            <a:ext cx="5062155" cy="223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7" name="Content Placeholder 2"/>
          <p:cNvSpPr txBox="1">
            <a:spLocks/>
          </p:cNvSpPr>
          <p:nvPr/>
        </p:nvSpPr>
        <p:spPr bwMode="auto">
          <a:xfrm>
            <a:off x="457200" y="3937730"/>
            <a:ext cx="8229600" cy="24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10000"/>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200" dirty="0" smtClean="0"/>
              <a:t>For the users</a:t>
            </a:r>
          </a:p>
          <a:p>
            <a:r>
              <a:rPr lang="en-US" sz="2800" dirty="0" smtClean="0"/>
              <a:t>The converse is to think about how many resources are being wasted:</a:t>
            </a:r>
          </a:p>
          <a:p>
            <a:pPr lvl="1"/>
            <a:r>
              <a:rPr lang="en-US" sz="2600" dirty="0" smtClean="0"/>
              <a:t>Using </a:t>
            </a:r>
            <a:r>
              <a:rPr lang="en-US" sz="2600" dirty="0" err="1" smtClean="0"/>
              <a:t>sneakernet</a:t>
            </a:r>
            <a:r>
              <a:rPr lang="en-US" sz="2600" dirty="0" smtClean="0"/>
              <a:t> instead of that fast network</a:t>
            </a:r>
          </a:p>
          <a:p>
            <a:pPr lvl="1"/>
            <a:r>
              <a:rPr lang="en-US" sz="2600" dirty="0" smtClean="0"/>
              <a:t>Wasting hours transferring files when it could take minutes</a:t>
            </a:r>
          </a:p>
          <a:p>
            <a:pPr lvl="1"/>
            <a:r>
              <a:rPr lang="en-US" sz="2600" dirty="0" smtClean="0"/>
              <a:t>Reinventing the wheel with each new endeavor </a:t>
            </a:r>
          </a:p>
          <a:p>
            <a:pPr lvl="1"/>
            <a:endParaRPr lang="en-US" sz="2600" dirty="0" smtClean="0"/>
          </a:p>
        </p:txBody>
      </p:sp>
      <p:sp>
        <p:nvSpPr>
          <p:cNvPr id="8" name="Text Box 1030"/>
          <p:cNvSpPr txBox="1">
            <a:spLocks noChangeArrowheads="1"/>
          </p:cNvSpPr>
          <p:nvPr/>
        </p:nvSpPr>
        <p:spPr bwMode="auto">
          <a:xfrm>
            <a:off x="4543717" y="3727277"/>
            <a:ext cx="4329164" cy="246207"/>
          </a:xfrm>
          <a:prstGeom prst="rect">
            <a:avLst/>
          </a:prstGeom>
          <a:noFill/>
          <a:ln w="9525">
            <a:noFill/>
            <a:miter lim="800000"/>
            <a:headEnd/>
            <a:tailEnd/>
          </a:ln>
          <a:effectLst/>
        </p:spPr>
        <p:txBody>
          <a:bodyPr wrap="square" lIns="91427" tIns="45713" rIns="91427" bIns="45713">
            <a:prstTxWarp prst="textNoShape">
              <a:avLst/>
            </a:prstTxWarp>
            <a:spAutoFit/>
          </a:bodyPr>
          <a:lstStyle/>
          <a:p>
            <a:pPr>
              <a:spcBef>
                <a:spcPct val="50000"/>
              </a:spcBef>
            </a:pPr>
            <a:r>
              <a:rPr lang="en-US" sz="1000" dirty="0" smtClean="0">
                <a:latin typeface="Helvetica" pitchFamily="-112" charset="0"/>
                <a:hlinkClick r:id="rId4"/>
              </a:rPr>
              <a:t>http</a:t>
            </a:r>
            <a:r>
              <a:rPr lang="en-US" sz="1000" dirty="0">
                <a:latin typeface="Helvetica" pitchFamily="-112" charset="0"/>
                <a:hlinkClick r:id="rId4"/>
              </a:rPr>
              <a:t>://fasterdata.es.net/fasterdata-home/requirements-and-expectations</a:t>
            </a:r>
            <a:r>
              <a:rPr lang="en-US" sz="1000" dirty="0" smtClean="0">
                <a:latin typeface="Helvetica" pitchFamily="-112" charset="0"/>
                <a:hlinkClick r:id="rId4"/>
              </a:rPr>
              <a:t>/</a:t>
            </a:r>
            <a:endParaRPr lang="en-US" sz="1000" dirty="0">
              <a:latin typeface="Helvetica" pitchFamily="-112" charset="0"/>
            </a:endParaRPr>
          </a:p>
        </p:txBody>
      </p:sp>
    </p:spTree>
    <p:extLst>
      <p:ext uri="{BB962C8B-B14F-4D97-AF65-F5344CB8AC3E}">
        <p14:creationId xmlns:p14="http://schemas.microsoft.com/office/powerpoint/2010/main" val="149062374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96875" y="11113"/>
            <a:ext cx="7285038" cy="1143000"/>
          </a:xfrm>
        </p:spPr>
        <p:txBody>
          <a:bodyPr/>
          <a:lstStyle/>
          <a:p>
            <a:r>
              <a:rPr lang="en-US" dirty="0">
                <a:latin typeface="Arial Narrow" charset="0"/>
              </a:rPr>
              <a:t>A small amount of packet loss makes a huge difference in TCP performance</a:t>
            </a:r>
          </a:p>
        </p:txBody>
      </p:sp>
      <p:sp>
        <p:nvSpPr>
          <p:cNvPr id="23554" name="Content Placeholder 2"/>
          <p:cNvSpPr>
            <a:spLocks noGrp="1"/>
          </p:cNvSpPr>
          <p:nvPr>
            <p:ph idx="1"/>
          </p:nvPr>
        </p:nvSpPr>
        <p:spPr>
          <a:xfrm>
            <a:off x="457200" y="1637899"/>
            <a:ext cx="8229600" cy="4344988"/>
          </a:xfrm>
        </p:spPr>
        <p:txBody>
          <a:bodyPr/>
          <a:lstStyle/>
          <a:p>
            <a:endParaRPr lang="en-US">
              <a:latin typeface="Arial Narrow" charset="0"/>
            </a:endParaRPr>
          </a:p>
        </p:txBody>
      </p:sp>
      <p:pic>
        <p:nvPicPr>
          <p:cNvPr id="2355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163" y="1399774"/>
            <a:ext cx="8767762"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2171700" y="3493687"/>
            <a:ext cx="838200" cy="466725"/>
          </a:xfrm>
          <a:prstGeom prst="wedgeRoundRectCallout">
            <a:avLst>
              <a:gd name="adj1" fmla="val -143822"/>
              <a:gd name="adj2" fmla="val -40114"/>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Metro Area</a:t>
            </a:r>
          </a:p>
        </p:txBody>
      </p:sp>
      <p:sp>
        <p:nvSpPr>
          <p:cNvPr id="8" name="Rounded Rectangular Callout 7"/>
          <p:cNvSpPr/>
          <p:nvPr/>
        </p:nvSpPr>
        <p:spPr>
          <a:xfrm>
            <a:off x="2430463" y="2544362"/>
            <a:ext cx="836612" cy="633412"/>
          </a:xfrm>
          <a:prstGeom prst="wedgeRoundRectCallout">
            <a:avLst>
              <a:gd name="adj1" fmla="val -227975"/>
              <a:gd name="adj2" fmla="val -85359"/>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Local</a:t>
            </a:r>
          </a:p>
          <a:p>
            <a:pPr algn="ctr" defTabSz="914400" eaLnBrk="0" hangingPunct="0">
              <a:defRPr/>
            </a:pPr>
            <a:r>
              <a:rPr lang="en-US" sz="1200" dirty="0">
                <a:solidFill>
                  <a:srgbClr val="000000"/>
                </a:solidFill>
                <a:ea typeface="+mn-ea"/>
                <a:cs typeface="Arial" charset="0"/>
              </a:rPr>
              <a:t>(LAN)</a:t>
            </a:r>
          </a:p>
        </p:txBody>
      </p:sp>
      <p:sp>
        <p:nvSpPr>
          <p:cNvPr id="9" name="Rounded Rectangular Callout 8"/>
          <p:cNvSpPr/>
          <p:nvPr/>
        </p:nvSpPr>
        <p:spPr>
          <a:xfrm>
            <a:off x="3392488" y="3504799"/>
            <a:ext cx="836612" cy="465138"/>
          </a:xfrm>
          <a:prstGeom prst="wedgeRoundRectCallout">
            <a:avLst>
              <a:gd name="adj1" fmla="val -204254"/>
              <a:gd name="adj2" fmla="val 221554"/>
              <a:gd name="adj3" fmla="val 16667"/>
            </a:avLst>
          </a:prstGeom>
          <a:ln w="12700">
            <a:solidFill>
              <a:schemeClr val="tx1"/>
            </a:solidFill>
          </a:ln>
        </p:spPr>
        <p:txBody>
          <a:bodyPr lIns="0" tIns="0" rIns="0" bIns="0" anchor="ctr"/>
          <a:lstStyle/>
          <a:p>
            <a:pPr algn="ctr" defTabSz="914400" eaLnBrk="0" hangingPunct="0">
              <a:defRPr/>
            </a:pPr>
            <a:r>
              <a:rPr lang="en-US" b="1" i="1" dirty="0">
                <a:solidFill>
                  <a:srgbClr val="FF6600"/>
                </a:solidFill>
                <a:ea typeface="+mn-ea"/>
                <a:cs typeface="Arial" charset="0"/>
              </a:rPr>
              <a:t>Regional</a:t>
            </a:r>
          </a:p>
        </p:txBody>
      </p:sp>
      <p:sp>
        <p:nvSpPr>
          <p:cNvPr id="10" name="Rounded Rectangular Callout 9"/>
          <p:cNvSpPr/>
          <p:nvPr/>
        </p:nvSpPr>
        <p:spPr>
          <a:xfrm>
            <a:off x="5043488" y="3828649"/>
            <a:ext cx="928687" cy="465138"/>
          </a:xfrm>
          <a:prstGeom prst="wedgeRoundRectCallout">
            <a:avLst>
              <a:gd name="adj1" fmla="val 162253"/>
              <a:gd name="adj2" fmla="val 205386"/>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Continental</a:t>
            </a:r>
          </a:p>
        </p:txBody>
      </p:sp>
      <p:sp>
        <p:nvSpPr>
          <p:cNvPr id="11" name="Rounded Rectangular Callout 10"/>
          <p:cNvSpPr/>
          <p:nvPr/>
        </p:nvSpPr>
        <p:spPr>
          <a:xfrm>
            <a:off x="6818313" y="3155549"/>
            <a:ext cx="1281112" cy="465138"/>
          </a:xfrm>
          <a:prstGeom prst="wedgeRoundRectCallout">
            <a:avLst>
              <a:gd name="adj1" fmla="val 105870"/>
              <a:gd name="adj2" fmla="val 348839"/>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International</a:t>
            </a:r>
          </a:p>
        </p:txBody>
      </p:sp>
      <p:sp>
        <p:nvSpPr>
          <p:cNvPr id="12" name="Rectangle 11"/>
          <p:cNvSpPr/>
          <p:nvPr/>
        </p:nvSpPr>
        <p:spPr>
          <a:xfrm>
            <a:off x="457200" y="5909862"/>
            <a:ext cx="8350250" cy="43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9" name="Straight Connector 18"/>
          <p:cNvCxnSpPr/>
          <p:nvPr/>
        </p:nvCxnSpPr>
        <p:spPr>
          <a:xfrm>
            <a:off x="7526338" y="6227362"/>
            <a:ext cx="1281112" cy="0"/>
          </a:xfrm>
          <a:prstGeom prst="line">
            <a:avLst/>
          </a:prstGeom>
          <a:ln w="76200">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183188" y="6233712"/>
            <a:ext cx="1281112" cy="0"/>
          </a:xfrm>
          <a:prstGeom prst="line">
            <a:avLst/>
          </a:prstGeom>
          <a:ln w="76200">
            <a:solidFill>
              <a:srgbClr val="9FC244"/>
            </a:solidFill>
            <a:prstDash val="sys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757488" y="6227362"/>
            <a:ext cx="128111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57200" y="6225774"/>
            <a:ext cx="1281113" cy="0"/>
          </a:xfrm>
          <a:prstGeom prst="line">
            <a:avLst/>
          </a:prstGeom>
          <a:ln w="762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23567" name="TextBox 23"/>
          <p:cNvSpPr txBox="1">
            <a:spLocks noChangeArrowheads="1"/>
          </p:cNvSpPr>
          <p:nvPr/>
        </p:nvSpPr>
        <p:spPr bwMode="auto">
          <a:xfrm>
            <a:off x="361950" y="5919387"/>
            <a:ext cx="1778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(TCP Reno)</a:t>
            </a:r>
          </a:p>
        </p:txBody>
      </p:sp>
      <p:sp>
        <p:nvSpPr>
          <p:cNvPr id="23568" name="TextBox 24"/>
          <p:cNvSpPr txBox="1">
            <a:spLocks noChangeArrowheads="1"/>
          </p:cNvSpPr>
          <p:nvPr/>
        </p:nvSpPr>
        <p:spPr bwMode="auto">
          <a:xfrm>
            <a:off x="2660650" y="5917799"/>
            <a:ext cx="1563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(HTCP)</a:t>
            </a:r>
          </a:p>
        </p:txBody>
      </p:sp>
      <p:sp>
        <p:nvSpPr>
          <p:cNvPr id="23569" name="TextBox 25"/>
          <p:cNvSpPr txBox="1">
            <a:spLocks noChangeArrowheads="1"/>
          </p:cNvSpPr>
          <p:nvPr/>
        </p:nvSpPr>
        <p:spPr bwMode="auto">
          <a:xfrm>
            <a:off x="5081588" y="5917799"/>
            <a:ext cx="198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dirty="0"/>
              <a:t>Theoretical (TCP Reno)</a:t>
            </a:r>
          </a:p>
        </p:txBody>
      </p:sp>
      <p:sp>
        <p:nvSpPr>
          <p:cNvPr id="23570" name="TextBox 26"/>
          <p:cNvSpPr txBox="1">
            <a:spLocks noChangeArrowheads="1"/>
          </p:cNvSpPr>
          <p:nvPr/>
        </p:nvSpPr>
        <p:spPr bwMode="auto">
          <a:xfrm>
            <a:off x="7426325" y="5916212"/>
            <a:ext cx="1731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(no loss)</a:t>
            </a:r>
          </a:p>
        </p:txBody>
      </p:sp>
      <p:sp>
        <p:nvSpPr>
          <p:cNvPr id="23571" name="TextBox 13"/>
          <p:cNvSpPr txBox="1">
            <a:spLocks noChangeArrowheads="1"/>
          </p:cNvSpPr>
          <p:nvPr/>
        </p:nvSpPr>
        <p:spPr bwMode="auto">
          <a:xfrm>
            <a:off x="3448050" y="2552299"/>
            <a:ext cx="3387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800" b="1" dirty="0"/>
              <a:t>With loss, high performance  beyond metro distances is essentially impossible</a:t>
            </a:r>
          </a:p>
        </p:txBody>
      </p:sp>
      <p:pic>
        <p:nvPicPr>
          <p:cNvPr id="2" name="Picture 1" descr="31f44001cd29ce7ecc28347a8baf06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7518" y="6363368"/>
            <a:ext cx="2378445" cy="494632"/>
          </a:xfrm>
          <a:prstGeom prst="rect">
            <a:avLst/>
          </a:prstGeom>
        </p:spPr>
      </p:pic>
    </p:spTree>
    <p:extLst>
      <p:ext uri="{BB962C8B-B14F-4D97-AF65-F5344CB8AC3E}">
        <p14:creationId xmlns:p14="http://schemas.microsoft.com/office/powerpoint/2010/main" val="24825453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Bridging the Gap</a:t>
            </a:r>
            <a:endParaRPr lang="en-US" sz="4000" dirty="0"/>
          </a:p>
        </p:txBody>
      </p:sp>
      <p:sp>
        <p:nvSpPr>
          <p:cNvPr id="3" name="Content Placeholder 2"/>
          <p:cNvSpPr>
            <a:spLocks noGrp="1"/>
          </p:cNvSpPr>
          <p:nvPr>
            <p:ph idx="1"/>
          </p:nvPr>
        </p:nvSpPr>
        <p:spPr>
          <a:xfrm>
            <a:off x="457200" y="3468177"/>
            <a:ext cx="8229600" cy="3077660"/>
          </a:xfrm>
        </p:spPr>
        <p:txBody>
          <a:bodyPr>
            <a:normAutofit fontScale="92500" lnSpcReduction="10000"/>
          </a:bodyPr>
          <a:lstStyle/>
          <a:p>
            <a:r>
              <a:rPr lang="en-US" sz="2800" dirty="0" smtClean="0"/>
              <a:t>Implementing technology is ‘easy’ in the grand scheme of assisting with science</a:t>
            </a:r>
          </a:p>
          <a:p>
            <a:r>
              <a:rPr lang="en-US" sz="2800" dirty="0" smtClean="0"/>
              <a:t>Adoption of technology is different</a:t>
            </a:r>
          </a:p>
          <a:p>
            <a:pPr lvl="1"/>
            <a:r>
              <a:rPr lang="en-US" sz="2600" dirty="0" smtClean="0"/>
              <a:t>Does your cosmologist care what SDN is?</a:t>
            </a:r>
          </a:p>
          <a:p>
            <a:pPr lvl="1"/>
            <a:r>
              <a:rPr lang="en-US" sz="2600" dirty="0" smtClean="0"/>
              <a:t>Does your cosmologist want to get data from Chile each night so that they can start the next day without having to struggle with the tyranny of ineffective data movement strategies that involve airplanes and white/brown trucks?</a:t>
            </a:r>
            <a:endParaRPr lang="en-US" sz="2800" dirty="0" smtClean="0"/>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4" name="Picture 3" descr="lYsnE8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475" y="1245168"/>
            <a:ext cx="6468547" cy="2047162"/>
          </a:xfrm>
          <a:prstGeom prst="rect">
            <a:avLst/>
          </a:prstGeom>
        </p:spPr>
      </p:pic>
    </p:spTree>
    <p:extLst>
      <p:ext uri="{BB962C8B-B14F-4D97-AF65-F5344CB8AC3E}">
        <p14:creationId xmlns:p14="http://schemas.microsoft.com/office/powerpoint/2010/main" val="39791969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Golden Spike</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34</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
        <p:nvSpPr>
          <p:cNvPr id="4" name="Content Placeholder 3"/>
          <p:cNvSpPr>
            <a:spLocks noGrp="1"/>
          </p:cNvSpPr>
          <p:nvPr>
            <p:ph idx="1"/>
          </p:nvPr>
        </p:nvSpPr>
        <p:spPr>
          <a:xfrm>
            <a:off x="457200" y="4478846"/>
            <a:ext cx="8229600" cy="1900010"/>
          </a:xfrm>
        </p:spPr>
        <p:txBody>
          <a:bodyPr/>
          <a:lstStyle/>
          <a:p>
            <a:r>
              <a:rPr lang="en-US" dirty="0" smtClean="0"/>
              <a:t>We don’t want Scientists to have to build their own networks</a:t>
            </a:r>
          </a:p>
          <a:p>
            <a:r>
              <a:rPr lang="en-US" dirty="0" smtClean="0"/>
              <a:t>Engineers don’t have to understand what a tokomak accomplishes </a:t>
            </a:r>
          </a:p>
          <a:p>
            <a:r>
              <a:rPr lang="en-US" dirty="0" smtClean="0"/>
              <a:t>Meeting in the middle is the process of science engagement:</a:t>
            </a:r>
          </a:p>
          <a:p>
            <a:pPr lvl="1"/>
            <a:r>
              <a:rPr lang="en-US" dirty="0" smtClean="0"/>
              <a:t>Engineering staff learning enough about the process of science to be helpful in how to adopt technology</a:t>
            </a:r>
          </a:p>
          <a:p>
            <a:pPr lvl="1"/>
            <a:r>
              <a:rPr lang="en-US" dirty="0" smtClean="0"/>
              <a:t>Science staff having an open mind to better use what is out there</a:t>
            </a:r>
            <a:endParaRPr lang="en-US" dirty="0"/>
          </a:p>
        </p:txBody>
      </p:sp>
      <p:pic>
        <p:nvPicPr>
          <p:cNvPr id="7" name="Picture 6" descr="promontory_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45" y="1166030"/>
            <a:ext cx="5837561" cy="3312816"/>
          </a:xfrm>
          <a:prstGeom prst="rect">
            <a:avLst/>
          </a:prstGeom>
        </p:spPr>
      </p:pic>
      <p:pic>
        <p:nvPicPr>
          <p:cNvPr id="8" name="Picture 7" descr="Golden_Spike_Neil9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589" y="1166029"/>
            <a:ext cx="2482051" cy="3312817"/>
          </a:xfrm>
          <a:prstGeom prst="rect">
            <a:avLst/>
          </a:prstGeom>
        </p:spPr>
      </p:pic>
    </p:spTree>
    <p:extLst>
      <p:ext uri="{BB962C8B-B14F-4D97-AF65-F5344CB8AC3E}">
        <p14:creationId xmlns:p14="http://schemas.microsoft.com/office/powerpoint/2010/main" val="38050669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ESnet Approach to Engagement</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graphicFrame>
        <p:nvGraphicFramePr>
          <p:cNvPr id="6" name="Diagram 5"/>
          <p:cNvGraphicFramePr/>
          <p:nvPr>
            <p:extLst>
              <p:ext uri="{D42A27DB-BD31-4B8C-83A1-F6EECF244321}">
                <p14:modId xmlns:p14="http://schemas.microsoft.com/office/powerpoint/2010/main" val="947724051"/>
              </p:ext>
            </p:extLst>
          </p:nvPr>
        </p:nvGraphicFramePr>
        <p:xfrm>
          <a:off x="1688471" y="1475751"/>
          <a:ext cx="6039044" cy="5033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352624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79" y="42180"/>
            <a:ext cx="8229600" cy="1143000"/>
          </a:xfrm>
        </p:spPr>
        <p:txBody>
          <a:bodyPr>
            <a:normAutofit/>
          </a:bodyPr>
          <a:lstStyle/>
          <a:p>
            <a:r>
              <a:rPr lang="en-US" sz="4000" dirty="0" smtClean="0"/>
              <a:t>Post-it I keep On My Desk</a:t>
            </a:r>
            <a:endParaRPr lang="en-US" sz="4000" dirty="0"/>
          </a:p>
        </p:txBody>
      </p:sp>
      <p:sp>
        <p:nvSpPr>
          <p:cNvPr id="3" name="Content Placeholder 2"/>
          <p:cNvSpPr>
            <a:spLocks noGrp="1"/>
          </p:cNvSpPr>
          <p:nvPr>
            <p:ph idx="1"/>
          </p:nvPr>
        </p:nvSpPr>
        <p:spPr>
          <a:xfrm>
            <a:off x="387079" y="4363891"/>
            <a:ext cx="8401446" cy="2162083"/>
          </a:xfrm>
        </p:spPr>
        <p:txBody>
          <a:bodyPr>
            <a:normAutofit/>
          </a:bodyPr>
          <a:lstStyle/>
          <a:p>
            <a:r>
              <a:rPr lang="en-US" dirty="0"/>
              <a:t>Engagement != dropping something new into a user’s lap and hoping for the best</a:t>
            </a:r>
          </a:p>
          <a:p>
            <a:r>
              <a:rPr lang="en-US" dirty="0"/>
              <a:t>Engagement = figuring out if the solution is a good idea, and then helping with </a:t>
            </a:r>
            <a:r>
              <a:rPr lang="en-US" dirty="0" smtClean="0"/>
              <a:t>integration</a:t>
            </a:r>
          </a:p>
          <a:p>
            <a:pPr lvl="1"/>
            <a:r>
              <a:rPr lang="en-US" dirty="0" smtClean="0"/>
              <a:t>Asking questions, building trust</a:t>
            </a:r>
          </a:p>
          <a:p>
            <a:pPr lvl="1"/>
            <a:r>
              <a:rPr lang="en-US" dirty="0" smtClean="0"/>
              <a:t>Provide a solution, not a technology (and certainly not a headache)</a:t>
            </a:r>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7" name="Picture 6" descr="500px-Gartner_Hype_Cycle.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726" y="1185180"/>
            <a:ext cx="4864894" cy="3162181"/>
          </a:xfrm>
          <a:prstGeom prst="rect">
            <a:avLst/>
          </a:prstGeom>
        </p:spPr>
      </p:pic>
    </p:spTree>
    <p:extLst>
      <p:ext uri="{BB962C8B-B14F-4D97-AF65-F5344CB8AC3E}">
        <p14:creationId xmlns:p14="http://schemas.microsoft.com/office/powerpoint/2010/main" val="5543037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44052" y="2339171"/>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3103868" y="4251719"/>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7114879" y="3545387"/>
            <a:ext cx="905776" cy="738492"/>
            <a:chOff x="7114879" y="3545387"/>
            <a:chExt cx="905776" cy="738492"/>
          </a:xfrm>
        </p:grpSpPr>
        <p:pic>
          <p:nvPicPr>
            <p:cNvPr id="47"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5400000">
              <a:off x="6898539" y="3761727"/>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5400000">
              <a:off x="7351427" y="3614651"/>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6250925" y="4384302"/>
            <a:ext cx="738492" cy="905775"/>
            <a:chOff x="6250925" y="4384302"/>
            <a:chExt cx="738492" cy="905775"/>
          </a:xfrm>
        </p:grpSpPr>
        <p:pic>
          <p:nvPicPr>
            <p:cNvPr id="50"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10800000">
              <a:off x="6250925" y="4384302"/>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10800000">
              <a:off x="6250925" y="4690113"/>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4577474" y="4384302"/>
            <a:ext cx="738492" cy="905775"/>
            <a:chOff x="4577474" y="4384302"/>
            <a:chExt cx="738492" cy="905775"/>
          </a:xfrm>
        </p:grpSpPr>
        <p:pic>
          <p:nvPicPr>
            <p:cNvPr id="53"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10800000">
              <a:off x="4577474" y="4384302"/>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10800000">
              <a:off x="4577474" y="4690113"/>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70" name="Picture 146"/>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39739" y="3928481"/>
            <a:ext cx="969194" cy="75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1"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798042" y="2319423"/>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60113" y="2336380"/>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95647" y="2336380"/>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dyparkinson\AppData\Local\Microsoft\Windows\Temporary Internet Files\Content.IE5\JEBH5HZG\MP90042314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 y="1472275"/>
            <a:ext cx="691022" cy="8515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83597" y="3151328"/>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5" name="Rectangle 4"/>
          <p:cNvSpPr/>
          <p:nvPr/>
        </p:nvSpPr>
        <p:spPr>
          <a:xfrm>
            <a:off x="2163362" y="2855615"/>
            <a:ext cx="214609" cy="321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1034" name="Picture 10"/>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6"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19536" y="2184529"/>
            <a:ext cx="1502259" cy="65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2209800"/>
            <a:ext cx="833735" cy="369332"/>
          </a:xfrm>
          <a:prstGeom prst="rect">
            <a:avLst/>
          </a:prstGeom>
          <a:noFill/>
        </p:spPr>
        <p:txBody>
          <a:bodyPr wrap="square" rtlCol="0">
            <a:spAutoFit/>
          </a:bodyPr>
          <a:lstStyle/>
          <a:p>
            <a:r>
              <a:rPr lang="en-US" dirty="0" smtClean="0">
                <a:solidFill>
                  <a:prstClr val="black"/>
                </a:solidFill>
              </a:rPr>
              <a:t>Users</a:t>
            </a:r>
            <a:endParaRPr lang="en-US" dirty="0">
              <a:solidFill>
                <a:prstClr val="black"/>
              </a:solidFill>
            </a:endParaRPr>
          </a:p>
        </p:txBody>
      </p:sp>
      <p:sp>
        <p:nvSpPr>
          <p:cNvPr id="17" name="TextBox 16"/>
          <p:cNvSpPr txBox="1"/>
          <p:nvPr/>
        </p:nvSpPr>
        <p:spPr>
          <a:xfrm>
            <a:off x="699204" y="5492745"/>
            <a:ext cx="1427933" cy="369332"/>
          </a:xfrm>
          <a:prstGeom prst="rect">
            <a:avLst/>
          </a:prstGeom>
          <a:noFill/>
        </p:spPr>
        <p:txBody>
          <a:bodyPr wrap="square" rtlCol="0">
            <a:spAutoFit/>
          </a:bodyPr>
          <a:lstStyle/>
          <a:p>
            <a:r>
              <a:rPr lang="en-US" dirty="0" smtClean="0">
                <a:solidFill>
                  <a:prstClr val="black"/>
                </a:solidFill>
              </a:rPr>
              <a:t>Publications</a:t>
            </a:r>
            <a:endParaRPr lang="en-US" dirty="0">
              <a:solidFill>
                <a:prstClr val="black"/>
              </a:solidFill>
            </a:endParaRPr>
          </a:p>
        </p:txBody>
      </p:sp>
      <p:sp>
        <p:nvSpPr>
          <p:cNvPr id="9" name="Pie 8"/>
          <p:cNvSpPr/>
          <p:nvPr/>
        </p:nvSpPr>
        <p:spPr>
          <a:xfrm rot="16200000">
            <a:off x="1996215" y="2928978"/>
            <a:ext cx="763511" cy="429218"/>
          </a:xfrm>
          <a:prstGeom prst="pie">
            <a:avLst>
              <a:gd name="adj1" fmla="val 1071298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25" name="Pie 24"/>
          <p:cNvSpPr/>
          <p:nvPr/>
        </p:nvSpPr>
        <p:spPr>
          <a:xfrm rot="5400000">
            <a:off x="6607661" y="3139831"/>
            <a:ext cx="763512" cy="786506"/>
          </a:xfrm>
          <a:prstGeom prst="pie">
            <a:avLst>
              <a:gd name="adj1" fmla="val 10782454"/>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26" name="Pie 25"/>
          <p:cNvSpPr/>
          <p:nvPr/>
        </p:nvSpPr>
        <p:spPr>
          <a:xfrm rot="5400000" flipH="1">
            <a:off x="6589438" y="3853813"/>
            <a:ext cx="786209" cy="858434"/>
          </a:xfrm>
          <a:prstGeom prst="pie">
            <a:avLst>
              <a:gd name="adj1" fmla="val 1084430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10" name="TextBox 9"/>
          <p:cNvSpPr txBox="1"/>
          <p:nvPr/>
        </p:nvSpPr>
        <p:spPr>
          <a:xfrm>
            <a:off x="1824336" y="2212331"/>
            <a:ext cx="1143000" cy="276999"/>
          </a:xfrm>
          <a:prstGeom prst="rect">
            <a:avLst/>
          </a:prstGeom>
          <a:noFill/>
        </p:spPr>
        <p:txBody>
          <a:bodyPr wrap="square" rtlCol="0">
            <a:spAutoFit/>
          </a:bodyPr>
          <a:lstStyle/>
          <a:p>
            <a:r>
              <a:rPr lang="en-US" sz="1200" dirty="0" smtClean="0">
                <a:solidFill>
                  <a:prstClr val="white"/>
                </a:solidFill>
              </a:rPr>
              <a:t>1. Allocation</a:t>
            </a:r>
            <a:endParaRPr lang="en-US" sz="1200" dirty="0">
              <a:solidFill>
                <a:prstClr val="white"/>
              </a:solidFill>
            </a:endParaRPr>
          </a:p>
        </p:txBody>
      </p:sp>
      <p:sp>
        <p:nvSpPr>
          <p:cNvPr id="12" name="TextBox 11"/>
          <p:cNvSpPr txBox="1"/>
          <p:nvPr/>
        </p:nvSpPr>
        <p:spPr>
          <a:xfrm>
            <a:off x="2834673" y="1981497"/>
            <a:ext cx="1259692" cy="276999"/>
          </a:xfrm>
          <a:prstGeom prst="rect">
            <a:avLst/>
          </a:prstGeom>
          <a:noFill/>
        </p:spPr>
        <p:txBody>
          <a:bodyPr wrap="square" rtlCol="0">
            <a:spAutoFit/>
          </a:bodyPr>
          <a:lstStyle/>
          <a:p>
            <a:r>
              <a:rPr lang="en-US" sz="1200" dirty="0" smtClean="0">
                <a:solidFill>
                  <a:prstClr val="black"/>
                </a:solidFill>
              </a:rPr>
              <a:t>2. </a:t>
            </a:r>
            <a:r>
              <a:rPr lang="en-US" sz="1200" dirty="0" err="1" smtClean="0">
                <a:solidFill>
                  <a:prstClr val="black"/>
                </a:solidFill>
              </a:rPr>
              <a:t>Endstation</a:t>
            </a:r>
            <a:endParaRPr lang="en-US" sz="1200" dirty="0">
              <a:solidFill>
                <a:prstClr val="black"/>
              </a:solidFill>
            </a:endParaRPr>
          </a:p>
        </p:txBody>
      </p:sp>
      <p:sp>
        <p:nvSpPr>
          <p:cNvPr id="37" name="TextBox 36"/>
          <p:cNvSpPr txBox="1"/>
          <p:nvPr/>
        </p:nvSpPr>
        <p:spPr>
          <a:xfrm>
            <a:off x="3960113" y="1982169"/>
            <a:ext cx="1088260" cy="276999"/>
          </a:xfrm>
          <a:prstGeom prst="rect">
            <a:avLst/>
          </a:prstGeom>
          <a:noFill/>
        </p:spPr>
        <p:txBody>
          <a:bodyPr wrap="square" rtlCol="0">
            <a:spAutoFit/>
          </a:bodyPr>
          <a:lstStyle/>
          <a:p>
            <a:r>
              <a:rPr lang="en-US" sz="1200" dirty="0" smtClean="0">
                <a:solidFill>
                  <a:prstClr val="black"/>
                </a:solidFill>
              </a:rPr>
              <a:t>3. Sample</a:t>
            </a:r>
            <a:endParaRPr lang="en-US" sz="1200" dirty="0">
              <a:solidFill>
                <a:prstClr val="black"/>
              </a:solidFill>
            </a:endParaRPr>
          </a:p>
        </p:txBody>
      </p:sp>
      <p:sp>
        <p:nvSpPr>
          <p:cNvPr id="38" name="TextBox 37"/>
          <p:cNvSpPr txBox="1"/>
          <p:nvPr/>
        </p:nvSpPr>
        <p:spPr>
          <a:xfrm>
            <a:off x="5048373" y="1889165"/>
            <a:ext cx="981265" cy="461665"/>
          </a:xfrm>
          <a:prstGeom prst="rect">
            <a:avLst/>
          </a:prstGeom>
          <a:noFill/>
        </p:spPr>
        <p:txBody>
          <a:bodyPr wrap="square" rtlCol="0">
            <a:spAutoFit/>
          </a:bodyPr>
          <a:lstStyle/>
          <a:p>
            <a:r>
              <a:rPr lang="en-US" sz="1200" dirty="0" smtClean="0">
                <a:solidFill>
                  <a:prstClr val="black"/>
                </a:solidFill>
              </a:rPr>
              <a:t>4. Control Software</a:t>
            </a:r>
            <a:endParaRPr lang="en-US" sz="1200" dirty="0">
              <a:solidFill>
                <a:prstClr val="black"/>
              </a:solidFill>
            </a:endParaRPr>
          </a:p>
        </p:txBody>
      </p:sp>
      <p:sp>
        <p:nvSpPr>
          <p:cNvPr id="39" name="TextBox 38"/>
          <p:cNvSpPr txBox="1"/>
          <p:nvPr/>
        </p:nvSpPr>
        <p:spPr>
          <a:xfrm>
            <a:off x="6223601" y="1889835"/>
            <a:ext cx="906502" cy="461665"/>
          </a:xfrm>
          <a:prstGeom prst="rect">
            <a:avLst/>
          </a:prstGeom>
          <a:noFill/>
        </p:spPr>
        <p:txBody>
          <a:bodyPr wrap="square" rtlCol="0">
            <a:spAutoFit/>
          </a:bodyPr>
          <a:lstStyle/>
          <a:p>
            <a:r>
              <a:rPr lang="en-US" sz="1200" dirty="0" smtClean="0">
                <a:solidFill>
                  <a:prstClr val="black"/>
                </a:solidFill>
              </a:rPr>
              <a:t>5. Data Collection</a:t>
            </a:r>
            <a:endParaRPr lang="en-US" sz="1200" dirty="0">
              <a:solidFill>
                <a:prstClr val="black"/>
              </a:solidFill>
            </a:endParaRPr>
          </a:p>
        </p:txBody>
      </p:sp>
      <p:sp>
        <p:nvSpPr>
          <p:cNvPr id="40" name="TextBox 39"/>
          <p:cNvSpPr txBox="1"/>
          <p:nvPr/>
        </p:nvSpPr>
        <p:spPr>
          <a:xfrm rot="5400000">
            <a:off x="7730640" y="3815569"/>
            <a:ext cx="1450655" cy="461665"/>
          </a:xfrm>
          <a:prstGeom prst="rect">
            <a:avLst/>
          </a:prstGeom>
          <a:noFill/>
        </p:spPr>
        <p:txBody>
          <a:bodyPr wrap="square" rtlCol="0">
            <a:spAutoFit/>
          </a:bodyPr>
          <a:lstStyle/>
          <a:p>
            <a:r>
              <a:rPr lang="en-US" sz="1200" dirty="0" smtClean="0">
                <a:solidFill>
                  <a:prstClr val="black"/>
                </a:solidFill>
              </a:rPr>
              <a:t>6. Data Transfer / Management</a:t>
            </a:r>
            <a:endParaRPr lang="en-US" sz="1200" dirty="0">
              <a:solidFill>
                <a:prstClr val="black"/>
              </a:solidFill>
            </a:endParaRPr>
          </a:p>
        </p:txBody>
      </p:sp>
      <p:sp>
        <p:nvSpPr>
          <p:cNvPr id="41" name="TextBox 40"/>
          <p:cNvSpPr txBox="1"/>
          <p:nvPr/>
        </p:nvSpPr>
        <p:spPr>
          <a:xfrm>
            <a:off x="6333848" y="5415371"/>
            <a:ext cx="934086" cy="461665"/>
          </a:xfrm>
          <a:prstGeom prst="rect">
            <a:avLst/>
          </a:prstGeom>
          <a:noFill/>
        </p:spPr>
        <p:txBody>
          <a:bodyPr wrap="square" rtlCol="0">
            <a:spAutoFit/>
          </a:bodyPr>
          <a:lstStyle/>
          <a:p>
            <a:r>
              <a:rPr lang="en-US" sz="1200" dirty="0" smtClean="0">
                <a:solidFill>
                  <a:prstClr val="black"/>
                </a:solidFill>
              </a:rPr>
              <a:t>7. Data Processing</a:t>
            </a:r>
            <a:endParaRPr lang="en-US" sz="1200" dirty="0">
              <a:solidFill>
                <a:prstClr val="black"/>
              </a:solidFill>
            </a:endParaRPr>
          </a:p>
        </p:txBody>
      </p:sp>
      <p:sp>
        <p:nvSpPr>
          <p:cNvPr id="44" name="TextBox 43"/>
          <p:cNvSpPr txBox="1"/>
          <p:nvPr/>
        </p:nvSpPr>
        <p:spPr>
          <a:xfrm>
            <a:off x="3111983" y="5489279"/>
            <a:ext cx="867224" cy="461665"/>
          </a:xfrm>
          <a:prstGeom prst="rect">
            <a:avLst/>
          </a:prstGeom>
          <a:noFill/>
        </p:spPr>
        <p:txBody>
          <a:bodyPr wrap="square" rtlCol="0">
            <a:spAutoFit/>
          </a:bodyPr>
          <a:lstStyle/>
          <a:p>
            <a:r>
              <a:rPr lang="en-US" sz="1200" dirty="0" smtClean="0">
                <a:solidFill>
                  <a:prstClr val="black"/>
                </a:solidFill>
              </a:rPr>
              <a:t>9. Write and edit</a:t>
            </a:r>
            <a:endParaRPr lang="en-US" sz="1200" dirty="0">
              <a:solidFill>
                <a:prstClr val="black"/>
              </a:solidFill>
            </a:endParaRPr>
          </a:p>
        </p:txBody>
      </p:sp>
      <p:sp>
        <p:nvSpPr>
          <p:cNvPr id="13" name="Documents"/>
          <p:cNvSpPr>
            <a:spLocks noEditPoints="1" noChangeArrowheads="1"/>
          </p:cNvSpPr>
          <p:nvPr/>
        </p:nvSpPr>
        <p:spPr bwMode="auto">
          <a:xfrm>
            <a:off x="1214736" y="4857931"/>
            <a:ext cx="396870" cy="531023"/>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Rectangle 189"/>
          <p:cNvSpPr/>
          <p:nvPr/>
        </p:nvSpPr>
        <p:spPr>
          <a:xfrm>
            <a:off x="3536534" y="3151888"/>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1" name="Rectangle 190"/>
          <p:cNvSpPr/>
          <p:nvPr/>
        </p:nvSpPr>
        <p:spPr>
          <a:xfrm>
            <a:off x="4702769" y="3165163"/>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2" name="Rectangle 191"/>
          <p:cNvSpPr/>
          <p:nvPr/>
        </p:nvSpPr>
        <p:spPr>
          <a:xfrm>
            <a:off x="5834139" y="3158093"/>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3" name="Rectangle 192"/>
          <p:cNvSpPr/>
          <p:nvPr/>
        </p:nvSpPr>
        <p:spPr>
          <a:xfrm>
            <a:off x="5315966" y="4284337"/>
            <a:ext cx="928084"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4" name="Rectangle 193"/>
          <p:cNvSpPr/>
          <p:nvPr/>
        </p:nvSpPr>
        <p:spPr>
          <a:xfrm>
            <a:off x="3842360" y="4265602"/>
            <a:ext cx="735112"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5" name="Rectangle 194"/>
          <p:cNvSpPr/>
          <p:nvPr/>
        </p:nvSpPr>
        <p:spPr>
          <a:xfrm>
            <a:off x="2214590" y="4268401"/>
            <a:ext cx="884358"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136" name="Title 1135"/>
          <p:cNvSpPr>
            <a:spLocks noGrp="1"/>
          </p:cNvSpPr>
          <p:nvPr>
            <p:ph type="title"/>
          </p:nvPr>
        </p:nvSpPr>
        <p:spPr/>
        <p:txBody>
          <a:bodyPr>
            <a:normAutofit/>
          </a:bodyPr>
          <a:lstStyle/>
          <a:p>
            <a:r>
              <a:rPr lang="en-US" dirty="0" smtClean="0"/>
              <a:t>User Workflow &amp; Bottleneck Identification</a:t>
            </a:r>
            <a:endParaRPr lang="en-US" dirty="0"/>
          </a:p>
        </p:txBody>
      </p:sp>
      <p:sp>
        <p:nvSpPr>
          <p:cNvPr id="1137" name="Circular Arrow 1136"/>
          <p:cNvSpPr/>
          <p:nvPr/>
        </p:nvSpPr>
        <p:spPr>
          <a:xfrm>
            <a:off x="1241433" y="1676401"/>
            <a:ext cx="885704" cy="1105048"/>
          </a:xfrm>
          <a:prstGeom prst="circularArrow">
            <a:avLst>
              <a:gd name="adj1" fmla="val 11857"/>
              <a:gd name="adj2" fmla="val 2137381"/>
              <a:gd name="adj3" fmla="val 19056932"/>
              <a:gd name="adj4" fmla="val 15402310"/>
              <a:gd name="adj5" fmla="val 198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59" name="TextBox 58"/>
          <p:cNvSpPr txBox="1"/>
          <p:nvPr/>
        </p:nvSpPr>
        <p:spPr>
          <a:xfrm>
            <a:off x="4224154" y="5388834"/>
            <a:ext cx="2109694" cy="646331"/>
          </a:xfrm>
          <a:prstGeom prst="rect">
            <a:avLst/>
          </a:prstGeom>
          <a:noFill/>
        </p:spPr>
        <p:txBody>
          <a:bodyPr wrap="square" rtlCol="0">
            <a:spAutoFit/>
          </a:bodyPr>
          <a:lstStyle/>
          <a:p>
            <a:r>
              <a:rPr lang="en-US" sz="1200" dirty="0" smtClean="0">
                <a:solidFill>
                  <a:prstClr val="black"/>
                </a:solidFill>
              </a:rPr>
              <a:t>8. Data Analysis / Info Extraction / Visualization / Simulation</a:t>
            </a:r>
            <a:endParaRPr lang="en-US" sz="1200" dirty="0">
              <a:solidFill>
                <a:prstClr val="black"/>
              </a:solidFill>
            </a:endParaRPr>
          </a:p>
        </p:txBody>
      </p:sp>
      <p:pic>
        <p:nvPicPr>
          <p:cNvPr id="45" name="Picture 44" descr="Screen Shot 2014-02-18 at 4.42.1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3071" y="284383"/>
            <a:ext cx="1297391" cy="884364"/>
          </a:xfrm>
          <a:prstGeom prst="rect">
            <a:avLst/>
          </a:prstGeom>
        </p:spPr>
      </p:pic>
      <p:sp>
        <p:nvSpPr>
          <p:cNvPr id="4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37</a:t>
            </a:fld>
            <a:r>
              <a:rPr lang="en-US" sz="800" dirty="0">
                <a:solidFill>
                  <a:prstClr val="black"/>
                </a:solidFill>
                <a:latin typeface="Arial"/>
              </a:rPr>
              <a:t> – ESnet Science Engagement (</a:t>
            </a:r>
            <a:r>
              <a:rPr lang="en-US" sz="800" dirty="0">
                <a:solidFill>
                  <a:prstClr val="black"/>
                </a:solidFill>
                <a:latin typeface="Arial"/>
                <a:hlinkClick r:id="rId1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
        <p:nvSpPr>
          <p:cNvPr id="52" name="Oval 51"/>
          <p:cNvSpPr/>
          <p:nvPr/>
        </p:nvSpPr>
        <p:spPr>
          <a:xfrm>
            <a:off x="8107299" y="2933436"/>
            <a:ext cx="707985" cy="1897108"/>
          </a:xfrm>
          <a:prstGeom prst="ellipse">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6" name="Picture 55" descr="globu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2622" y="2046397"/>
            <a:ext cx="1016906" cy="715434"/>
          </a:xfrm>
          <a:prstGeom prst="rect">
            <a:avLst/>
          </a:prstGeom>
        </p:spPr>
      </p:pic>
      <p:sp>
        <p:nvSpPr>
          <p:cNvPr id="57" name="Oval 56"/>
          <p:cNvSpPr/>
          <p:nvPr/>
        </p:nvSpPr>
        <p:spPr>
          <a:xfrm>
            <a:off x="3950979" y="5302217"/>
            <a:ext cx="3635200" cy="646331"/>
          </a:xfrm>
          <a:prstGeom prst="ellipse">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54131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79" y="42180"/>
            <a:ext cx="8229600" cy="1143000"/>
          </a:xfrm>
        </p:spPr>
        <p:txBody>
          <a:bodyPr>
            <a:normAutofit/>
          </a:bodyPr>
          <a:lstStyle/>
          <a:p>
            <a:r>
              <a:rPr lang="en-US" sz="4000" dirty="0" smtClean="0"/>
              <a:t>Workflow Overlay on Network</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38</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4" name="Content Placeholder 5" descr="Dula-Workflow-v5-original.pdf"/>
          <p:cNvPicPr>
            <a:picLocks noGrp="1" noChangeAspect="1"/>
          </p:cNvPicPr>
          <p:nvPr>
            <p:ph idx="1"/>
          </p:nvPr>
        </p:nvPicPr>
        <p:blipFill rotWithShape="1">
          <a:blip r:embed="rId3">
            <a:extLst>
              <a:ext uri="{28A0092B-C50C-407E-A947-70E740481C1C}">
                <a14:useLocalDpi xmlns:a14="http://schemas.microsoft.com/office/drawing/2010/main" val="0"/>
              </a:ext>
            </a:extLst>
          </a:blip>
          <a:srcRect t="10498" b="1452"/>
          <a:stretch/>
        </p:blipFill>
        <p:spPr>
          <a:xfrm>
            <a:off x="457200" y="1448830"/>
            <a:ext cx="8229600" cy="5601369"/>
          </a:xfrm>
        </p:spPr>
      </p:pic>
      <p:sp>
        <p:nvSpPr>
          <p:cNvPr id="3" name="TextBox 2"/>
          <p:cNvSpPr txBox="1"/>
          <p:nvPr/>
        </p:nvSpPr>
        <p:spPr>
          <a:xfrm>
            <a:off x="4636994" y="2718444"/>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6600"/>
                </a:solidFill>
              </a:rPr>
              <a:t>#3</a:t>
            </a:r>
          </a:p>
        </p:txBody>
      </p:sp>
      <p:sp>
        <p:nvSpPr>
          <p:cNvPr id="6" name="TextBox 5"/>
          <p:cNvSpPr txBox="1"/>
          <p:nvPr/>
        </p:nvSpPr>
        <p:spPr>
          <a:xfrm>
            <a:off x="3255095" y="3118554"/>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6600"/>
                </a:solidFill>
              </a:rPr>
              <a:t>#1</a:t>
            </a:r>
          </a:p>
        </p:txBody>
      </p:sp>
      <p:sp>
        <p:nvSpPr>
          <p:cNvPr id="7" name="TextBox 6"/>
          <p:cNvSpPr txBox="1"/>
          <p:nvPr/>
        </p:nvSpPr>
        <p:spPr>
          <a:xfrm>
            <a:off x="5121826" y="4884171"/>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6600"/>
                </a:solidFill>
              </a:rPr>
              <a:t>#2</a:t>
            </a:r>
          </a:p>
        </p:txBody>
      </p:sp>
    </p:spTree>
    <p:extLst>
      <p:ext uri="{BB962C8B-B14F-4D97-AF65-F5344CB8AC3E}">
        <p14:creationId xmlns:p14="http://schemas.microsoft.com/office/powerpoint/2010/main" val="41291200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79" y="42180"/>
            <a:ext cx="8229600" cy="1143000"/>
          </a:xfrm>
        </p:spPr>
        <p:txBody>
          <a:bodyPr>
            <a:normAutofit/>
          </a:bodyPr>
          <a:lstStyle/>
          <a:p>
            <a:r>
              <a:rPr lang="en-US" sz="4000" dirty="0" smtClean="0"/>
              <a:t>Modified Workflow &amp; Network</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39</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8" name="Content Placeholder 10" descr="Dula-Workflow-v4-improved.pdf"/>
          <p:cNvPicPr>
            <a:picLocks noGrp="1" noChangeAspect="1"/>
          </p:cNvPicPr>
          <p:nvPr>
            <p:ph idx="1"/>
          </p:nvPr>
        </p:nvPicPr>
        <p:blipFill rotWithShape="1">
          <a:blip r:embed="rId3">
            <a:extLst>
              <a:ext uri="{28A0092B-C50C-407E-A947-70E740481C1C}">
                <a14:useLocalDpi xmlns:a14="http://schemas.microsoft.com/office/drawing/2010/main" val="0"/>
              </a:ext>
            </a:extLst>
          </a:blip>
          <a:srcRect t="6497" b="5840"/>
          <a:stretch/>
        </p:blipFill>
        <p:spPr>
          <a:xfrm>
            <a:off x="457200" y="1281295"/>
            <a:ext cx="8229600" cy="5576705"/>
          </a:xfrm>
        </p:spPr>
      </p:pic>
      <p:sp>
        <p:nvSpPr>
          <p:cNvPr id="6" name="TextBox 5"/>
          <p:cNvSpPr txBox="1"/>
          <p:nvPr/>
        </p:nvSpPr>
        <p:spPr>
          <a:xfrm>
            <a:off x="5446765" y="2881214"/>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6600"/>
                </a:solidFill>
              </a:rPr>
              <a:t>#1</a:t>
            </a:r>
          </a:p>
        </p:txBody>
      </p:sp>
      <p:sp>
        <p:nvSpPr>
          <p:cNvPr id="7" name="TextBox 6"/>
          <p:cNvSpPr txBox="1"/>
          <p:nvPr/>
        </p:nvSpPr>
        <p:spPr>
          <a:xfrm>
            <a:off x="5540527" y="2080031"/>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6600"/>
                </a:solidFill>
              </a:rPr>
              <a:t>#2</a:t>
            </a:r>
          </a:p>
        </p:txBody>
      </p:sp>
      <p:sp>
        <p:nvSpPr>
          <p:cNvPr id="9" name="TextBox 8"/>
          <p:cNvSpPr txBox="1"/>
          <p:nvPr/>
        </p:nvSpPr>
        <p:spPr>
          <a:xfrm>
            <a:off x="4781901" y="1048720"/>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6600"/>
                </a:solidFill>
              </a:rPr>
              <a:t>#3</a:t>
            </a:r>
          </a:p>
        </p:txBody>
      </p:sp>
      <p:sp>
        <p:nvSpPr>
          <p:cNvPr id="10" name="TextBox 9"/>
          <p:cNvSpPr txBox="1"/>
          <p:nvPr/>
        </p:nvSpPr>
        <p:spPr>
          <a:xfrm>
            <a:off x="7389180" y="1993780"/>
            <a:ext cx="418604" cy="400110"/>
          </a:xfrm>
          <a:prstGeom prst="rect">
            <a:avLst/>
          </a:prstGeom>
          <a:noFill/>
        </p:spPr>
        <p:txBody>
          <a:bodyPr wrap="none" rtlCol="0">
            <a:spAutoFit/>
          </a:bodyPr>
          <a:lstStyle/>
          <a:p>
            <a:pPr>
              <a:spcBef>
                <a:spcPts val="880"/>
              </a:spcBef>
              <a:buClr>
                <a:schemeClr val="accent1"/>
              </a:buClr>
            </a:pPr>
            <a:r>
              <a:rPr lang="en-US" sz="2000" b="1" dirty="0" smtClean="0">
                <a:solidFill>
                  <a:srgbClr val="FF6600"/>
                </a:solidFill>
              </a:rPr>
              <a:t>#3</a:t>
            </a:r>
          </a:p>
        </p:txBody>
      </p:sp>
    </p:spTree>
    <p:extLst>
      <p:ext uri="{BB962C8B-B14F-4D97-AF65-F5344CB8AC3E}">
        <p14:creationId xmlns:p14="http://schemas.microsoft.com/office/powerpoint/2010/main" val="20713626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908871" y="1742851"/>
            <a:ext cx="3961259" cy="3961259"/>
            <a:chOff x="2667570" y="1742851"/>
            <a:chExt cx="3961259" cy="3961259"/>
          </a:xfrm>
        </p:grpSpPr>
        <p:sp>
          <p:nvSpPr>
            <p:cNvPr id="20" name="Freeform 19"/>
            <p:cNvSpPr/>
            <p:nvPr/>
          </p:nvSpPr>
          <p:spPr>
            <a:xfrm>
              <a:off x="2667570" y="1742851"/>
              <a:ext cx="3961259" cy="3961259"/>
            </a:xfrm>
            <a:custGeom>
              <a:avLst/>
              <a:gdLst/>
              <a:ahLst/>
              <a:cxnLst/>
              <a:rect l="0" t="0" r="0" b="0"/>
              <a:pathLst>
                <a:path>
                  <a:moveTo>
                    <a:pt x="2994265" y="3682228"/>
                  </a:moveTo>
                  <a:arcTo wR="1980629" hR="1980629" stAng="3553074" swAng="17058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21"/>
            <p:cNvSpPr/>
            <p:nvPr/>
          </p:nvSpPr>
          <p:spPr>
            <a:xfrm>
              <a:off x="2667570" y="1742851"/>
              <a:ext cx="3961259" cy="3961259"/>
            </a:xfrm>
            <a:custGeom>
              <a:avLst/>
              <a:gdLst/>
              <a:ahLst/>
              <a:cxnLst/>
              <a:rect l="0" t="0" r="0" b="0"/>
              <a:pathLst>
                <a:path>
                  <a:moveTo>
                    <a:pt x="1052643" y="3730411"/>
                  </a:moveTo>
                  <a:arcTo wR="1980629" hR="1980629" stAng="7076340" swAng="17058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grpSp>
        <p:nvGrpSpPr>
          <p:cNvPr id="28" name="Group 27"/>
          <p:cNvGrpSpPr/>
          <p:nvPr/>
        </p:nvGrpSpPr>
        <p:grpSpPr>
          <a:xfrm>
            <a:off x="833724" y="615371"/>
            <a:ext cx="7683499" cy="5588000"/>
            <a:chOff x="1396999" y="1032082"/>
            <a:chExt cx="6493341" cy="5148779"/>
          </a:xfrm>
        </p:grpSpPr>
        <p:sp>
          <p:nvSpPr>
            <p:cNvPr id="27" name="Donut 26"/>
            <p:cNvSpPr/>
            <p:nvPr/>
          </p:nvSpPr>
          <p:spPr>
            <a:xfrm>
              <a:off x="2171700" y="1742851"/>
              <a:ext cx="5105400" cy="3527649"/>
            </a:xfrm>
            <a:prstGeom prst="donut">
              <a:avLst>
                <a:gd name="adj" fmla="val 3399"/>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3721099" y="1032082"/>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High Energy Physics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17" name="Freeform 16"/>
            <p:cNvSpPr/>
            <p:nvPr/>
          </p:nvSpPr>
          <p:spPr>
            <a:xfrm>
              <a:off x="6036139" y="209224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Nuclear Physics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19" name="Freeform 18"/>
            <p:cNvSpPr/>
            <p:nvPr/>
          </p:nvSpPr>
          <p:spPr>
            <a:xfrm>
              <a:off x="5982474" y="400302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Basic Energy </a:t>
              </a:r>
              <a:r>
                <a:rPr lang="en-US" sz="1100" dirty="0" smtClean="0"/>
                <a:t>Science</a:t>
              </a: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1" name="Freeform 20"/>
            <p:cNvSpPr/>
            <p:nvPr/>
          </p:nvSpPr>
          <p:spPr>
            <a:xfrm>
              <a:off x="3721099" y="4759321"/>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Fusion Energy Sciences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3" name="Freeform 22"/>
            <p:cNvSpPr/>
            <p:nvPr/>
          </p:nvSpPr>
          <p:spPr>
            <a:xfrm>
              <a:off x="1396999" y="4048551"/>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Advanced Scientific Computing Research</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5" name="Freeform 24"/>
            <p:cNvSpPr/>
            <p:nvPr/>
          </p:nvSpPr>
          <p:spPr>
            <a:xfrm>
              <a:off x="1396999" y="209224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Biological and Environmental Research</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pic>
          <p:nvPicPr>
            <p:cNvPr id="8" name="Picture 7" descr="dayab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774" y="1547043"/>
              <a:ext cx="1250825" cy="673100"/>
            </a:xfrm>
            <a:prstGeom prst="rect">
              <a:avLst/>
            </a:prstGeom>
          </p:spPr>
        </p:pic>
        <p:pic>
          <p:nvPicPr>
            <p:cNvPr id="9" name="Picture 8" descr="instrument_amo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953" y="4501880"/>
              <a:ext cx="1319947" cy="697411"/>
            </a:xfrm>
            <a:prstGeom prst="rect">
              <a:avLst/>
            </a:prstGeom>
          </p:spPr>
        </p:pic>
        <p:pic>
          <p:nvPicPr>
            <p:cNvPr id="10" name="Picture 9" descr="Screen Shot 2014-04-30 at 3.24.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23" y="4646094"/>
              <a:ext cx="1459660" cy="580179"/>
            </a:xfrm>
            <a:prstGeom prst="rect">
              <a:avLst/>
            </a:prstGeom>
          </p:spPr>
        </p:pic>
        <p:pic>
          <p:nvPicPr>
            <p:cNvPr id="12" name="Picture 11" descr="Screen Shot 2014-04-30 at 3.30.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582" y="2606780"/>
              <a:ext cx="1192946" cy="709920"/>
            </a:xfrm>
            <a:prstGeom prst="rect">
              <a:avLst/>
            </a:prstGeom>
          </p:spPr>
        </p:pic>
        <p:pic>
          <p:nvPicPr>
            <p:cNvPr id="13" name="Picture 12" descr="Screen Shot 2014-04-30 at 3.33.4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335" y="5270500"/>
              <a:ext cx="1317264" cy="704352"/>
            </a:xfrm>
            <a:prstGeom prst="rect">
              <a:avLst/>
            </a:prstGeom>
          </p:spPr>
        </p:pic>
      </p:grpSp>
      <p:pic>
        <p:nvPicPr>
          <p:cNvPr id="30" name="Picture 29" descr="RGB_Color-Seal_Green-Mark_SC_Vertica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01" y="2688165"/>
            <a:ext cx="3101843" cy="1004222"/>
          </a:xfrm>
          <a:prstGeom prst="rect">
            <a:avLst/>
          </a:prstGeom>
        </p:spPr>
      </p:pic>
      <p:sp>
        <p:nvSpPr>
          <p:cNvPr id="31" name="TextBox 30"/>
          <p:cNvSpPr txBox="1"/>
          <p:nvPr/>
        </p:nvSpPr>
        <p:spPr>
          <a:xfrm>
            <a:off x="4012067" y="1888171"/>
            <a:ext cx="1349182" cy="215444"/>
          </a:xfrm>
          <a:prstGeom prst="rect">
            <a:avLst/>
          </a:prstGeom>
          <a:noFill/>
        </p:spPr>
        <p:txBody>
          <a:bodyPr wrap="square" rtlCol="0">
            <a:spAutoFit/>
          </a:bodyPr>
          <a:lstStyle/>
          <a:p>
            <a:pPr algn="ctr"/>
            <a:r>
              <a:rPr lang="en-US" sz="800" dirty="0" smtClean="0">
                <a:solidFill>
                  <a:schemeClr val="bg1"/>
                </a:solidFill>
              </a:rPr>
              <a:t>Photo courtesy of LBL</a:t>
            </a:r>
            <a:endParaRPr lang="en-US" sz="800" dirty="0">
              <a:solidFill>
                <a:schemeClr val="bg1"/>
              </a:solidFill>
            </a:endParaRPr>
          </a:p>
        </p:txBody>
      </p:sp>
      <p:sp>
        <p:nvSpPr>
          <p:cNvPr id="32" name="TextBox 31"/>
          <p:cNvSpPr txBox="1"/>
          <p:nvPr/>
        </p:nvSpPr>
        <p:spPr>
          <a:xfrm>
            <a:off x="1269358" y="5167351"/>
            <a:ext cx="1349182" cy="215444"/>
          </a:xfrm>
          <a:prstGeom prst="rect">
            <a:avLst/>
          </a:prstGeom>
          <a:noFill/>
        </p:spPr>
        <p:txBody>
          <a:bodyPr wrap="square" rtlCol="0">
            <a:spAutoFit/>
          </a:bodyPr>
          <a:lstStyle/>
          <a:p>
            <a:pPr algn="ctr"/>
            <a:r>
              <a:rPr lang="en-US" sz="800" dirty="0" smtClean="0">
                <a:solidFill>
                  <a:schemeClr val="bg1"/>
                </a:solidFill>
              </a:rPr>
              <a:t>Photo courtesy of LBL</a:t>
            </a:r>
            <a:endParaRPr lang="en-US" sz="800" dirty="0">
              <a:solidFill>
                <a:schemeClr val="bg1"/>
              </a:solidFill>
            </a:endParaRPr>
          </a:p>
        </p:txBody>
      </p:sp>
      <p:sp>
        <p:nvSpPr>
          <p:cNvPr id="33" name="TextBox 32"/>
          <p:cNvSpPr txBox="1"/>
          <p:nvPr/>
        </p:nvSpPr>
        <p:spPr>
          <a:xfrm>
            <a:off x="6708086" y="5119116"/>
            <a:ext cx="1349182" cy="215444"/>
          </a:xfrm>
          <a:prstGeom prst="rect">
            <a:avLst/>
          </a:prstGeom>
          <a:noFill/>
        </p:spPr>
        <p:txBody>
          <a:bodyPr wrap="square" rtlCol="0">
            <a:spAutoFit/>
          </a:bodyPr>
          <a:lstStyle/>
          <a:p>
            <a:pPr algn="ctr"/>
            <a:r>
              <a:rPr lang="en-US" sz="800" dirty="0" smtClean="0">
                <a:solidFill>
                  <a:schemeClr val="bg1"/>
                </a:solidFill>
              </a:rPr>
              <a:t>Photo courtesy of SLAC</a:t>
            </a:r>
            <a:endParaRPr lang="en-US" sz="800" dirty="0">
              <a:solidFill>
                <a:schemeClr val="bg1"/>
              </a:solidFill>
            </a:endParaRPr>
          </a:p>
        </p:txBody>
      </p:sp>
      <p:sp>
        <p:nvSpPr>
          <p:cNvPr id="34" name="TextBox 33"/>
          <p:cNvSpPr txBox="1"/>
          <p:nvPr/>
        </p:nvSpPr>
        <p:spPr>
          <a:xfrm>
            <a:off x="4012067" y="5948617"/>
            <a:ext cx="1349182" cy="215444"/>
          </a:xfrm>
          <a:prstGeom prst="rect">
            <a:avLst/>
          </a:prstGeom>
          <a:noFill/>
        </p:spPr>
        <p:txBody>
          <a:bodyPr wrap="square" rtlCol="0">
            <a:spAutoFit/>
          </a:bodyPr>
          <a:lstStyle/>
          <a:p>
            <a:pPr algn="ctr"/>
            <a:r>
              <a:rPr lang="en-US" sz="800" dirty="0" smtClean="0">
                <a:solidFill>
                  <a:schemeClr val="bg1"/>
                </a:solidFill>
              </a:rPr>
              <a:t>Photo courtesy of  PPPL</a:t>
            </a:r>
            <a:endParaRPr lang="en-US" sz="800" dirty="0">
              <a:solidFill>
                <a:schemeClr val="bg1"/>
              </a:solidFill>
            </a:endParaRPr>
          </a:p>
        </p:txBody>
      </p:sp>
      <p:sp>
        <p:nvSpPr>
          <p:cNvPr id="35" name="TextBox 34"/>
          <p:cNvSpPr txBox="1"/>
          <p:nvPr/>
        </p:nvSpPr>
        <p:spPr>
          <a:xfrm>
            <a:off x="6807545" y="3037780"/>
            <a:ext cx="1349182" cy="215444"/>
          </a:xfrm>
          <a:prstGeom prst="rect">
            <a:avLst/>
          </a:prstGeom>
          <a:noFill/>
        </p:spPr>
        <p:txBody>
          <a:bodyPr wrap="square" rtlCol="0">
            <a:spAutoFit/>
          </a:bodyPr>
          <a:lstStyle/>
          <a:p>
            <a:pPr algn="ctr"/>
            <a:r>
              <a:rPr lang="en-US" sz="800" dirty="0" smtClean="0">
                <a:solidFill>
                  <a:schemeClr val="bg1"/>
                </a:solidFill>
              </a:rPr>
              <a:t>Photo courtesy of NIST</a:t>
            </a:r>
            <a:endParaRPr lang="en-US" sz="800" dirty="0">
              <a:solidFill>
                <a:schemeClr val="bg1"/>
              </a:solidFill>
            </a:endParaRPr>
          </a:p>
        </p:txBody>
      </p:sp>
      <p:pic>
        <p:nvPicPr>
          <p:cNvPr id="37" name="Picture 36" descr="7030753919_89b7bd486b_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631528" y="1883837"/>
            <a:ext cx="648547" cy="1625599"/>
          </a:xfrm>
          <a:prstGeom prst="rect">
            <a:avLst/>
          </a:prstGeom>
        </p:spPr>
      </p:pic>
      <p:sp>
        <p:nvSpPr>
          <p:cNvPr id="38" name="TextBox 37"/>
          <p:cNvSpPr txBox="1"/>
          <p:nvPr/>
        </p:nvSpPr>
        <p:spPr>
          <a:xfrm>
            <a:off x="1269358" y="3012380"/>
            <a:ext cx="1349182" cy="215444"/>
          </a:xfrm>
          <a:prstGeom prst="rect">
            <a:avLst/>
          </a:prstGeom>
          <a:noFill/>
        </p:spPr>
        <p:txBody>
          <a:bodyPr wrap="square" rtlCol="0">
            <a:spAutoFit/>
          </a:bodyPr>
          <a:lstStyle/>
          <a:p>
            <a:pPr algn="ctr"/>
            <a:r>
              <a:rPr lang="en-US" sz="800" dirty="0" smtClean="0">
                <a:solidFill>
                  <a:schemeClr val="bg1"/>
                </a:solidFill>
              </a:rPr>
              <a:t>Photo courtesy of JGI</a:t>
            </a:r>
            <a:endParaRPr lang="en-US" sz="800" dirty="0">
              <a:solidFill>
                <a:schemeClr val="bg1"/>
              </a:solidFill>
            </a:endParaRPr>
          </a:p>
        </p:txBody>
      </p:sp>
      <p:sp>
        <p:nvSpPr>
          <p:cNvPr id="26"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a:t>
            </a:fld>
            <a:r>
              <a:rPr lang="en-US" sz="800" dirty="0">
                <a:solidFill>
                  <a:prstClr val="black"/>
                </a:solidFill>
                <a:latin typeface="Arial"/>
              </a:rPr>
              <a:t> – ESnet Science Engagement (</a:t>
            </a:r>
            <a:r>
              <a:rPr lang="en-US" sz="800" dirty="0">
                <a:solidFill>
                  <a:prstClr val="black"/>
                </a:solidFill>
                <a:latin typeface="Arial"/>
                <a:hlinkClick r:id="rId9"/>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29407373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rsc-lcl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3274" y="1871112"/>
            <a:ext cx="6212009" cy="4103691"/>
          </a:xfrm>
          <a:prstGeom prst="rect">
            <a:avLst/>
          </a:prstGeom>
        </p:spPr>
      </p:pic>
      <p:sp>
        <p:nvSpPr>
          <p:cNvPr id="2" name="Title 1"/>
          <p:cNvSpPr>
            <a:spLocks noGrp="1"/>
          </p:cNvSpPr>
          <p:nvPr>
            <p:ph type="title"/>
          </p:nvPr>
        </p:nvSpPr>
        <p:spPr>
          <a:xfrm>
            <a:off x="111125" y="146521"/>
            <a:ext cx="9143999" cy="1417638"/>
          </a:xfrm>
        </p:spPr>
        <p:txBody>
          <a:bodyPr>
            <a:noAutofit/>
          </a:bodyPr>
          <a:lstStyle/>
          <a:p>
            <a:r>
              <a:rPr lang="en-US" dirty="0" smtClean="0"/>
              <a:t>Experimental Facility to Computing Facility over ESnet</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40</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2014149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29600" cy="1143000"/>
          </a:xfrm>
        </p:spPr>
        <p:txBody>
          <a:bodyPr>
            <a:normAutofit/>
          </a:bodyPr>
          <a:lstStyle/>
          <a:p>
            <a:r>
              <a:rPr lang="en-US" dirty="0" smtClean="0"/>
              <a:t>Training/Education</a:t>
            </a:r>
            <a:endParaRPr lang="en-US" dirty="0"/>
          </a:p>
        </p:txBody>
      </p:sp>
      <p:sp>
        <p:nvSpPr>
          <p:cNvPr id="3" name="Content Placeholder 2"/>
          <p:cNvSpPr>
            <a:spLocks noGrp="1"/>
          </p:cNvSpPr>
          <p:nvPr>
            <p:ph idx="1"/>
          </p:nvPr>
        </p:nvSpPr>
        <p:spPr>
          <a:xfrm>
            <a:off x="457199" y="1201738"/>
            <a:ext cx="8229600" cy="2684852"/>
          </a:xfrm>
        </p:spPr>
        <p:txBody>
          <a:bodyPr>
            <a:normAutofit fontScale="92500" lnSpcReduction="10000"/>
          </a:bodyPr>
          <a:lstStyle/>
          <a:p>
            <a:pPr>
              <a:spcBef>
                <a:spcPts val="0"/>
              </a:spcBef>
            </a:pPr>
            <a:r>
              <a:rPr lang="en-US" sz="2800" dirty="0" smtClean="0"/>
              <a:t>OIN = Operating Innovative Workshops</a:t>
            </a:r>
          </a:p>
          <a:p>
            <a:pPr lvl="1">
              <a:spcBef>
                <a:spcPts val="0"/>
              </a:spcBef>
            </a:pPr>
            <a:r>
              <a:rPr lang="en-US" sz="2600" dirty="0" smtClean="0">
                <a:hlinkClick r:id="rId3"/>
              </a:rPr>
              <a:t>http://oinworkshop.com</a:t>
            </a:r>
            <a:endParaRPr lang="en-US" sz="2600" dirty="0" smtClean="0"/>
          </a:p>
          <a:p>
            <a:pPr>
              <a:spcBef>
                <a:spcPts val="0"/>
              </a:spcBef>
            </a:pPr>
            <a:r>
              <a:rPr lang="en-US" sz="2800" dirty="0" smtClean="0"/>
              <a:t>Joint partnership between ESnet, Indiana University and Internet2</a:t>
            </a:r>
          </a:p>
          <a:p>
            <a:pPr>
              <a:spcBef>
                <a:spcPts val="0"/>
              </a:spcBef>
            </a:pPr>
            <a:r>
              <a:rPr lang="en-US" sz="2800" dirty="0" smtClean="0"/>
              <a:t>Training in the technology that matters</a:t>
            </a:r>
          </a:p>
          <a:p>
            <a:pPr lvl="1">
              <a:spcBef>
                <a:spcPts val="0"/>
              </a:spcBef>
            </a:pPr>
            <a:r>
              <a:rPr lang="en-US" sz="2600" dirty="0" smtClean="0"/>
              <a:t>Science DMZ (</a:t>
            </a:r>
            <a:r>
              <a:rPr lang="en-US" sz="2600" dirty="0" err="1" smtClean="0"/>
              <a:t>perfSONAR</a:t>
            </a:r>
            <a:r>
              <a:rPr lang="en-US" sz="2600" dirty="0" smtClean="0"/>
              <a:t>, DTNs, Architecture, Security)</a:t>
            </a:r>
          </a:p>
          <a:p>
            <a:pPr lvl="1">
              <a:spcBef>
                <a:spcPts val="0"/>
              </a:spcBef>
            </a:pPr>
            <a:r>
              <a:rPr lang="en-US" sz="2600" dirty="0" smtClean="0"/>
              <a:t>SDN (Installation, Configuration, Use Cases)</a:t>
            </a:r>
            <a:endParaRPr lang="en-US" sz="2600" dirty="0"/>
          </a:p>
          <a:p>
            <a:pPr lvl="1">
              <a:spcBef>
                <a:spcPts val="0"/>
              </a:spcBef>
            </a:pPr>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41</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4" name="Picture 3" descr="Screen Shot 2015-02-04 at 10.54.5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375" y="180883"/>
            <a:ext cx="4257681" cy="1106088"/>
          </a:xfrm>
          <a:prstGeom prst="rect">
            <a:avLst/>
          </a:prstGeom>
        </p:spPr>
      </p:pic>
      <p:pic>
        <p:nvPicPr>
          <p:cNvPr id="6" name="Picture 5" descr="oing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3086" y="3704029"/>
            <a:ext cx="4440199" cy="2909531"/>
          </a:xfrm>
          <a:prstGeom prst="rect">
            <a:avLst/>
          </a:prstGeom>
        </p:spPr>
      </p:pic>
    </p:spTree>
    <p:extLst>
      <p:ext uri="{BB962C8B-B14F-4D97-AF65-F5344CB8AC3E}">
        <p14:creationId xmlns:p14="http://schemas.microsoft.com/office/powerpoint/2010/main" val="384317576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p>
          <a:p>
            <a:r>
              <a:rPr lang="en-US" sz="2800" dirty="0" smtClean="0"/>
              <a:t>What Science?</a:t>
            </a:r>
          </a:p>
          <a:p>
            <a:r>
              <a:rPr lang="en-US" sz="2800" dirty="0" smtClean="0"/>
              <a:t>Learning </a:t>
            </a:r>
            <a:r>
              <a:rPr lang="en-US" sz="2800" strike="sngStrike" dirty="0" smtClean="0"/>
              <a:t>the Hard Way</a:t>
            </a:r>
          </a:p>
          <a:p>
            <a:r>
              <a:rPr lang="en-US" sz="2800" dirty="0" smtClean="0"/>
              <a:t>The Golden Spike</a:t>
            </a:r>
          </a:p>
          <a:p>
            <a:r>
              <a:rPr lang="en-US" sz="2800" dirty="0" smtClean="0">
                <a:solidFill>
                  <a:srgbClr val="FF6600"/>
                </a:solidFill>
              </a:rPr>
              <a:t>(Brief) Science DMZ Pitch</a:t>
            </a:r>
          </a:p>
          <a:p>
            <a:r>
              <a:rPr lang="en-US" sz="2800" dirty="0" smtClean="0"/>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1843243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53815"/>
            <a:ext cx="6456037" cy="951626"/>
          </a:xfrm>
        </p:spPr>
        <p:txBody>
          <a:bodyPr/>
          <a:lstStyle/>
          <a:p>
            <a:r>
              <a:rPr lang="en-US" sz="3200" dirty="0" smtClean="0"/>
              <a:t>The Science DMZ in 1 Slide</a:t>
            </a:r>
            <a:endParaRPr lang="en-US" sz="3200" dirty="0"/>
          </a:p>
        </p:txBody>
      </p:sp>
      <p:sp>
        <p:nvSpPr>
          <p:cNvPr id="2" name="Content Placeholder 1"/>
          <p:cNvSpPr>
            <a:spLocks noGrp="1"/>
          </p:cNvSpPr>
          <p:nvPr>
            <p:ph idx="1"/>
          </p:nvPr>
        </p:nvSpPr>
        <p:spPr>
          <a:xfrm>
            <a:off x="457200" y="1625141"/>
            <a:ext cx="8493532" cy="4511316"/>
          </a:xfrm>
        </p:spPr>
        <p:txBody>
          <a:bodyPr>
            <a:noAutofit/>
          </a:bodyPr>
          <a:lstStyle/>
          <a:p>
            <a:r>
              <a:rPr lang="en-US" sz="1800" dirty="0" smtClean="0"/>
              <a:t>“Friction free” network path</a:t>
            </a:r>
          </a:p>
          <a:p>
            <a:pPr lvl="1"/>
            <a:r>
              <a:rPr lang="en-US" sz="1600" dirty="0" smtClean="0"/>
              <a:t>Highly capable network devices (wire-speed, deep queues)</a:t>
            </a:r>
          </a:p>
          <a:p>
            <a:pPr lvl="1"/>
            <a:r>
              <a:rPr lang="en-US" sz="1600" dirty="0" smtClean="0"/>
              <a:t>Virtual circuit connectivity option</a:t>
            </a:r>
          </a:p>
          <a:p>
            <a:pPr lvl="1"/>
            <a:r>
              <a:rPr lang="en-US" sz="1600" dirty="0" smtClean="0"/>
              <a:t>Security policy and enforcement specific to science workflows</a:t>
            </a:r>
          </a:p>
          <a:p>
            <a:pPr lvl="1"/>
            <a:r>
              <a:rPr lang="en-US" sz="1600" dirty="0" smtClean="0"/>
              <a:t>Located at or near site perimeter</a:t>
            </a:r>
          </a:p>
          <a:p>
            <a:r>
              <a:rPr lang="en-US" sz="1800" dirty="0" smtClean="0"/>
              <a:t>Dedicated, high-performance Data Transfer Nodes (DTNs)</a:t>
            </a:r>
            <a:endParaRPr lang="en-US" sz="1800" dirty="0"/>
          </a:p>
          <a:p>
            <a:pPr lvl="1"/>
            <a:r>
              <a:rPr lang="en-US" sz="1600" dirty="0" smtClean="0"/>
              <a:t>Hardware, operating system, config all optimized for data transfer</a:t>
            </a:r>
          </a:p>
          <a:p>
            <a:pPr lvl="1"/>
            <a:r>
              <a:rPr lang="en-US" sz="1600" dirty="0" smtClean="0"/>
              <a:t>High-performance data transfer tools such as Globus</a:t>
            </a:r>
          </a:p>
          <a:p>
            <a:r>
              <a:rPr lang="en-US" sz="1800" dirty="0" smtClean="0"/>
              <a:t>Performance test and measurement – perfSONAR</a:t>
            </a:r>
          </a:p>
          <a:p>
            <a:r>
              <a:rPr lang="en-US" sz="1800" dirty="0" smtClean="0"/>
              <a:t>Science engagement</a:t>
            </a:r>
          </a:p>
          <a:p>
            <a:pPr lvl="1"/>
            <a:r>
              <a:rPr lang="en-US" sz="1800" dirty="0" smtClean="0"/>
              <a:t>Map experiments onto cyberinfrastructure</a:t>
            </a:r>
          </a:p>
          <a:p>
            <a:pPr lvl="1"/>
            <a:r>
              <a:rPr lang="en-US" sz="1800" dirty="0" smtClean="0"/>
              <a:t>Work with users to ensure they are successful</a:t>
            </a:r>
          </a:p>
          <a:p>
            <a:r>
              <a:rPr lang="en-US" sz="1800" dirty="0" smtClean="0"/>
              <a:t>Details at </a:t>
            </a:r>
            <a:r>
              <a:rPr lang="en-US" sz="1800" dirty="0" smtClean="0">
                <a:hlinkClick r:id="rId3"/>
              </a:rPr>
              <a:t>http</a:t>
            </a:r>
            <a:r>
              <a:rPr lang="en-US" sz="1800" dirty="0">
                <a:hlinkClick r:id="rId3"/>
              </a:rPr>
              <a:t>://fasterdata.es.net/science-dmz</a:t>
            </a:r>
            <a:r>
              <a:rPr lang="en-US" sz="1800" dirty="0" smtClean="0">
                <a:hlinkClick r:id="rId3"/>
              </a:rPr>
              <a:t>/</a:t>
            </a:r>
            <a:r>
              <a:rPr lang="en-US" sz="1800" dirty="0" smtClean="0"/>
              <a:t> </a:t>
            </a:r>
            <a:endParaRPr lang="en-US" sz="1800" dirty="0"/>
          </a:p>
        </p:txBody>
      </p:sp>
      <p:pic>
        <p:nvPicPr>
          <p:cNvPr id="6" name="Picture 5" descr="header.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8417" y="4865891"/>
            <a:ext cx="2143253" cy="474418"/>
          </a:xfrm>
          <a:prstGeom prst="rect">
            <a:avLst/>
          </a:prstGeom>
        </p:spPr>
      </p:pic>
      <p:pic>
        <p:nvPicPr>
          <p:cNvPr id="9" name="Picture 8" descr="300px-Free_body_frictionless.sv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63123" y="1739900"/>
            <a:ext cx="2278529" cy="1549400"/>
          </a:xfrm>
          <a:prstGeom prst="rect">
            <a:avLst/>
          </a:prstGeom>
        </p:spPr>
      </p:pic>
      <p:sp>
        <p:nvSpPr>
          <p:cNvPr id="10" name="Title 1"/>
          <p:cNvSpPr txBox="1">
            <a:spLocks/>
          </p:cNvSpPr>
          <p:nvPr/>
        </p:nvSpPr>
        <p:spPr bwMode="auto">
          <a:xfrm>
            <a:off x="7675926" y="3177658"/>
            <a:ext cx="1468074" cy="2668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rPr>
              <a:t>© 2013 </a:t>
            </a:r>
            <a:r>
              <a:rPr lang="en-US" sz="600" dirty="0" smtClean="0">
                <a:solidFill>
                  <a:srgbClr val="FF0000"/>
                </a:solidFill>
              </a:rPr>
              <a:t>Wikipedia</a:t>
            </a:r>
            <a:endParaRPr lang="en-US" sz="600" dirty="0">
              <a:solidFill>
                <a:srgbClr val="FF0000"/>
              </a:solidFill>
            </a:endParaRPr>
          </a:p>
        </p:txBody>
      </p:sp>
      <p:sp>
        <p:nvSpPr>
          <p:cNvPr id="11" name="Title 1"/>
          <p:cNvSpPr txBox="1">
            <a:spLocks/>
          </p:cNvSpPr>
          <p:nvPr/>
        </p:nvSpPr>
        <p:spPr bwMode="auto">
          <a:xfrm>
            <a:off x="7972831" y="4291478"/>
            <a:ext cx="1468074" cy="2668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rPr>
              <a:t>© </a:t>
            </a:r>
            <a:r>
              <a:rPr lang="en-US" sz="600" dirty="0" smtClean="0">
                <a:solidFill>
                  <a:srgbClr val="FF0000"/>
                </a:solidFill>
              </a:rPr>
              <a:t>2015 Globus</a:t>
            </a:r>
            <a:endParaRPr lang="en-US" sz="600" dirty="0">
              <a:solidFill>
                <a:srgbClr val="FF0000"/>
              </a:solidFill>
            </a:endParaRPr>
          </a:p>
        </p:txBody>
      </p:sp>
      <p:pic>
        <p:nvPicPr>
          <p:cNvPr id="4" name="Picture 3" descr="Glbous_Blue_2013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3123" y="3733885"/>
            <a:ext cx="2153979" cy="713506"/>
          </a:xfrm>
          <a:prstGeom prst="rect">
            <a:avLst/>
          </a:prstGeom>
        </p:spPr>
      </p:pic>
      <p:sp>
        <p:nvSpPr>
          <p:cNvPr id="12"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43</a:t>
            </a:fld>
            <a:r>
              <a:rPr lang="en-US" sz="800" dirty="0">
                <a:solidFill>
                  <a:prstClr val="black"/>
                </a:solidFill>
                <a:latin typeface="Arial"/>
              </a:rPr>
              <a:t> – ESnet Science Engagement (</a:t>
            </a:r>
            <a:r>
              <a:rPr lang="en-US" sz="800" dirty="0">
                <a:solidFill>
                  <a:prstClr val="black"/>
                </a:solidFill>
                <a:latin typeface="Arial"/>
                <a:hlinkClick r:id="rId7"/>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329745201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652"/>
            <a:ext cx="7099300" cy="1143000"/>
          </a:xfrm>
        </p:spPr>
        <p:txBody>
          <a:bodyPr/>
          <a:lstStyle/>
          <a:p>
            <a:r>
              <a:rPr lang="en-US" dirty="0" smtClean="0"/>
              <a:t>World Famous Science DMZ Design Pattern</a:t>
            </a:r>
            <a:endParaRPr lang="en-US" dirty="0"/>
          </a:p>
        </p:txBody>
      </p:sp>
      <p:pic>
        <p:nvPicPr>
          <p:cNvPr id="6" name="Content Placeholder 5" descr="science-dmz-simple.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7305" t="9838" r="18675" b="12887"/>
          <a:stretch/>
        </p:blipFill>
        <p:spPr>
          <a:xfrm rot="5400000">
            <a:off x="1950704" y="-511451"/>
            <a:ext cx="5268779" cy="8229602"/>
          </a:xfr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44</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167861450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r>
              <a:rPr lang="en-US" sz="3200" dirty="0" smtClean="0"/>
              <a:t>Data Transfer Tool Comparison</a:t>
            </a:r>
            <a:endParaRPr lang="en-US" sz="3200" dirty="0"/>
          </a:p>
        </p:txBody>
      </p:sp>
      <p:sp>
        <p:nvSpPr>
          <p:cNvPr id="329731" name="Rectangle 3"/>
          <p:cNvSpPr>
            <a:spLocks noGrp="1" noChangeArrowheads="1"/>
          </p:cNvSpPr>
          <p:nvPr>
            <p:ph type="body" idx="1"/>
          </p:nvPr>
        </p:nvSpPr>
        <p:spPr>
          <a:xfrm>
            <a:off x="457200" y="1337527"/>
            <a:ext cx="8229600" cy="5041163"/>
          </a:xfrm>
        </p:spPr>
        <p:txBody>
          <a:bodyPr>
            <a:normAutofit/>
          </a:bodyPr>
          <a:lstStyle/>
          <a:p>
            <a:r>
              <a:rPr lang="en-US" dirty="0" smtClean="0"/>
              <a:t>In addition to the network, using the right data transfer tool is critical</a:t>
            </a:r>
          </a:p>
          <a:p>
            <a:r>
              <a:rPr lang="en-US" dirty="0" smtClean="0"/>
              <a:t>Data transfer test from Berkeley, CA to Argonne, IL (near Chicago). </a:t>
            </a:r>
          </a:p>
          <a:p>
            <a:pPr marL="0" indent="0">
              <a:buNone/>
            </a:pPr>
            <a:r>
              <a:rPr lang="en-US" dirty="0"/>
              <a:t>	</a:t>
            </a:r>
            <a:r>
              <a:rPr lang="en-US" dirty="0" smtClean="0"/>
              <a:t>RTT = 53 ms, network capacity = 10Gbps.</a:t>
            </a:r>
          </a:p>
          <a:p>
            <a:pPr marL="0" indent="0"/>
            <a:endParaRPr lang="en-US" sz="1000" b="1" dirty="0" smtClean="0"/>
          </a:p>
          <a:p>
            <a:pPr lvl="2">
              <a:buNone/>
            </a:pPr>
            <a:r>
              <a:rPr lang="en-US" b="1" dirty="0" smtClean="0"/>
              <a:t>Tool				Throughput	</a:t>
            </a:r>
          </a:p>
          <a:p>
            <a:pPr lvl="2">
              <a:buNone/>
            </a:pPr>
            <a:r>
              <a:rPr lang="en-US" dirty="0" smtClean="0"/>
              <a:t>scp:				140 Mbps	</a:t>
            </a:r>
          </a:p>
          <a:p>
            <a:pPr lvl="2">
              <a:buNone/>
            </a:pPr>
            <a:r>
              <a:rPr lang="en-US" dirty="0" smtClean="0"/>
              <a:t>HPN patched scp:	1.2 Gbps</a:t>
            </a:r>
          </a:p>
          <a:p>
            <a:pPr lvl="2">
              <a:buNone/>
            </a:pPr>
            <a:r>
              <a:rPr lang="en-US" dirty="0" smtClean="0"/>
              <a:t>ftp						1.4 Gbps	</a:t>
            </a:r>
          </a:p>
          <a:p>
            <a:pPr lvl="2">
              <a:buNone/>
            </a:pPr>
            <a:endParaRPr lang="en-US" dirty="0" smtClean="0"/>
          </a:p>
          <a:p>
            <a:pPr lvl="2">
              <a:buNone/>
            </a:pPr>
            <a:r>
              <a:rPr lang="en-US" dirty="0" smtClean="0"/>
              <a:t>GridFTP, 4 streams	5.4 Gbps	</a:t>
            </a:r>
          </a:p>
          <a:p>
            <a:pPr lvl="2">
              <a:buNone/>
            </a:pPr>
            <a:r>
              <a:rPr lang="en-US" dirty="0" smtClean="0"/>
              <a:t>GridFTP, 8 streams	6.6 Gbps		</a:t>
            </a:r>
          </a:p>
          <a:p>
            <a:pPr lvl="2">
              <a:buNone/>
            </a:pPr>
            <a:endParaRPr lang="en-US" b="1" dirty="0" smtClean="0"/>
          </a:p>
          <a:p>
            <a:pPr lvl="2">
              <a:buNone/>
            </a:pPr>
            <a:endParaRPr lang="en-US" dirty="0" smtClean="0"/>
          </a:p>
          <a:p>
            <a:pPr lvl="1"/>
            <a:endParaRPr lang="en-US" dirty="0"/>
          </a:p>
        </p:txBody>
      </p:sp>
      <p:sp>
        <p:nvSpPr>
          <p:cNvPr id="3" name="Left Brace 2"/>
          <p:cNvSpPr/>
          <p:nvPr/>
        </p:nvSpPr>
        <p:spPr>
          <a:xfrm flipH="1">
            <a:off x="3778425" y="4200003"/>
            <a:ext cx="243209" cy="634969"/>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pic>
        <p:nvPicPr>
          <p:cNvPr id="2" name="Picture 1" descr="glob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822" y="4025814"/>
            <a:ext cx="985161" cy="945222"/>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45</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274478954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4347874" cy="1829808"/>
          </a:xfrm>
        </p:spPr>
        <p:txBody>
          <a:bodyPr>
            <a:normAutofit/>
          </a:bodyPr>
          <a:lstStyle/>
          <a:p>
            <a:r>
              <a:rPr lang="en-US" sz="2400" dirty="0"/>
              <a:t>Goal – disentangle security policy and enforcement for science flows from security for business systems</a:t>
            </a:r>
          </a:p>
          <a:p>
            <a:r>
              <a:rPr lang="en-US" sz="2400" dirty="0" smtClean="0"/>
              <a:t>Rationale</a:t>
            </a:r>
            <a:endParaRPr lang="en-US" dirty="0"/>
          </a:p>
        </p:txBody>
      </p:sp>
      <p:sp>
        <p:nvSpPr>
          <p:cNvPr id="7" name="Title 1"/>
          <p:cNvSpPr>
            <a:spLocks noGrp="1"/>
          </p:cNvSpPr>
          <p:nvPr>
            <p:ph type="title"/>
          </p:nvPr>
        </p:nvSpPr>
        <p:spPr>
          <a:xfrm>
            <a:off x="457200" y="274638"/>
            <a:ext cx="7099300" cy="1143000"/>
          </a:xfrm>
        </p:spPr>
        <p:txBody>
          <a:bodyPr/>
          <a:lstStyle/>
          <a:p>
            <a:r>
              <a:rPr lang="en-US" sz="3200" dirty="0" smtClean="0"/>
              <a:t>Science DMZ Security</a:t>
            </a:r>
            <a:endParaRPr lang="en-US" sz="3200" dirty="0"/>
          </a:p>
        </p:txBody>
      </p:sp>
      <p:pic>
        <p:nvPicPr>
          <p:cNvPr id="2" name="Picture 1" descr="at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520" y="744247"/>
            <a:ext cx="4030464" cy="2587558"/>
          </a:xfrm>
          <a:prstGeom prst="rect">
            <a:avLst/>
          </a:prstGeom>
        </p:spPr>
      </p:pic>
      <p:sp>
        <p:nvSpPr>
          <p:cNvPr id="10" name="Content Placeholder 2"/>
          <p:cNvSpPr txBox="1">
            <a:spLocks/>
          </p:cNvSpPr>
          <p:nvPr/>
        </p:nvSpPr>
        <p:spPr>
          <a:xfrm>
            <a:off x="457200" y="3260126"/>
            <a:ext cx="8229600" cy="2798647"/>
          </a:xfrm>
          <a:prstGeom prst="rect">
            <a:avLst/>
          </a:prstGeom>
        </p:spPr>
        <p:txBody>
          <a:bodyPr vert="horz" lIns="91440" tIns="45720" rIns="91440" bIns="45720" rtlCol="0">
            <a:normAutofit lnSpcReduction="1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Science data traffic is simple from a security perspective</a:t>
            </a:r>
          </a:p>
          <a:p>
            <a:pPr lvl="1"/>
            <a:r>
              <a:rPr lang="en-US" dirty="0" smtClean="0"/>
              <a:t>Narrow application set on Science DMZ</a:t>
            </a:r>
          </a:p>
          <a:p>
            <a:pPr lvl="2"/>
            <a:r>
              <a:rPr lang="en-US" dirty="0" smtClean="0"/>
              <a:t>Data transfer, data streaming packages</a:t>
            </a:r>
          </a:p>
          <a:p>
            <a:pPr lvl="2"/>
            <a:r>
              <a:rPr lang="en-US" dirty="0" smtClean="0"/>
              <a:t>No printers, document readers, web browsers, building control systems, financial databases, staff desktops, etc. </a:t>
            </a:r>
          </a:p>
          <a:p>
            <a:pPr lvl="1"/>
            <a:r>
              <a:rPr lang="en-US" dirty="0" smtClean="0"/>
              <a:t>Security controls that are typically implemented to protect business resources often cause performance problems</a:t>
            </a:r>
          </a:p>
          <a:p>
            <a:r>
              <a:rPr lang="en-US" sz="2400" dirty="0" smtClean="0"/>
              <a:t>Separation allows each to be optimized</a:t>
            </a:r>
          </a:p>
          <a:p>
            <a:pPr marL="0" indent="0">
              <a:buFont typeface="Arial"/>
              <a:buNone/>
            </a:pPr>
            <a:endParaRPr lang="en-US" dirty="0"/>
          </a:p>
        </p:txBody>
      </p:sp>
      <p:sp>
        <p:nvSpPr>
          <p:cNvPr id="11"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46</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87866781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Build A Science DMZ Though?</a:t>
            </a:r>
            <a:endParaRPr lang="en-US" dirty="0"/>
          </a:p>
        </p:txBody>
      </p:sp>
      <p:sp>
        <p:nvSpPr>
          <p:cNvPr id="3" name="Content Placeholder 2"/>
          <p:cNvSpPr>
            <a:spLocks noGrp="1"/>
          </p:cNvSpPr>
          <p:nvPr>
            <p:ph idx="1"/>
          </p:nvPr>
        </p:nvSpPr>
        <p:spPr>
          <a:xfrm>
            <a:off x="457199" y="1826753"/>
            <a:ext cx="5037863" cy="2320483"/>
          </a:xfrm>
        </p:spPr>
        <p:txBody>
          <a:bodyPr>
            <a:normAutofit lnSpcReduction="10000"/>
          </a:bodyPr>
          <a:lstStyle/>
          <a:p>
            <a:r>
              <a:rPr lang="en-US" dirty="0" smtClean="0"/>
              <a:t>What we know about scientific network use:</a:t>
            </a:r>
          </a:p>
          <a:p>
            <a:pPr lvl="1"/>
            <a:r>
              <a:rPr lang="en-US" dirty="0" smtClean="0"/>
              <a:t>Machine size decreasing, accuracy increasing</a:t>
            </a:r>
          </a:p>
          <a:p>
            <a:pPr lvl="1"/>
            <a:r>
              <a:rPr lang="en-US" dirty="0" smtClean="0"/>
              <a:t>HPC resources more widely available – and potentially distributed from where the scientists are</a:t>
            </a:r>
          </a:p>
          <a:p>
            <a:pPr lvl="1"/>
            <a:r>
              <a:rPr lang="en-US" dirty="0" smtClean="0"/>
              <a:t>WAN networking speeds now at 100G, MAN approaching, LAN as well</a:t>
            </a:r>
          </a:p>
          <a:p>
            <a:r>
              <a:rPr lang="en-US" dirty="0" smtClean="0"/>
              <a:t>Value Proposition:</a:t>
            </a:r>
          </a:p>
        </p:txBody>
      </p:sp>
      <p:sp>
        <p:nvSpPr>
          <p:cNvPr id="6"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47</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4" name="Picture 3" descr="IMG_139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013" y="1293364"/>
            <a:ext cx="3694208" cy="2746183"/>
          </a:xfrm>
          <a:prstGeom prst="rect">
            <a:avLst/>
          </a:prstGeom>
        </p:spPr>
      </p:pic>
      <p:sp>
        <p:nvSpPr>
          <p:cNvPr id="7" name="Content Placeholder 2"/>
          <p:cNvSpPr txBox="1">
            <a:spLocks/>
          </p:cNvSpPr>
          <p:nvPr/>
        </p:nvSpPr>
        <p:spPr bwMode="auto">
          <a:xfrm>
            <a:off x="457199" y="4039547"/>
            <a:ext cx="8229600" cy="25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If scientists can’t use the network to the fullest potential due to local policy constraints or bottlenecks – they will find a way to get their done outside of what is available.  </a:t>
            </a:r>
          </a:p>
          <a:p>
            <a:r>
              <a:rPr lang="en-US" dirty="0"/>
              <a:t>Without a Science DMZ, this stuff is all </a:t>
            </a:r>
            <a:r>
              <a:rPr lang="en-US" dirty="0" smtClean="0"/>
              <a:t>hard</a:t>
            </a:r>
            <a:endParaRPr lang="en-US" dirty="0"/>
          </a:p>
          <a:p>
            <a:pPr lvl="1"/>
            <a:r>
              <a:rPr lang="en-US" dirty="0"/>
              <a:t>“No one will use it”.  Maybe today, what about tomorrow</a:t>
            </a:r>
            <a:r>
              <a:rPr lang="en-US" dirty="0" smtClean="0"/>
              <a:t>?</a:t>
            </a:r>
            <a:endParaRPr lang="en-US" dirty="0"/>
          </a:p>
          <a:p>
            <a:pPr lvl="1"/>
            <a:r>
              <a:rPr lang="en-US" dirty="0"/>
              <a:t>“We don’t have these demands currently”.  Next gen technology is always a day away</a:t>
            </a:r>
          </a:p>
        </p:txBody>
      </p:sp>
    </p:spTree>
    <p:extLst>
      <p:ext uri="{BB962C8B-B14F-4D97-AF65-F5344CB8AC3E}">
        <p14:creationId xmlns:p14="http://schemas.microsoft.com/office/powerpoint/2010/main" val="349696541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46" y="61652"/>
            <a:ext cx="8954553" cy="1143000"/>
          </a:xfrm>
        </p:spPr>
        <p:txBody>
          <a:bodyPr/>
          <a:lstStyle/>
          <a:p>
            <a:r>
              <a:rPr lang="en-US" dirty="0" smtClean="0"/>
              <a:t>[Insert Lame Excuse #1], I don’t need a Science DMZ</a:t>
            </a:r>
            <a:endParaRPr lang="en-US" dirty="0"/>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97" y="1204652"/>
            <a:ext cx="5806206" cy="227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324" y="3660216"/>
            <a:ext cx="5655757" cy="238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80825" y="2026058"/>
            <a:ext cx="3024611" cy="820738"/>
          </a:xfrm>
          <a:prstGeom prst="rect">
            <a:avLst/>
          </a:prstGeom>
          <a:noFill/>
        </p:spPr>
        <p:txBody>
          <a:bodyPr wrap="none" rtlCol="0">
            <a:spAutoFit/>
          </a:bodyPr>
          <a:lstStyle/>
          <a:p>
            <a:pPr marL="228600" indent="-228600">
              <a:spcBef>
                <a:spcPts val="880"/>
              </a:spcBef>
              <a:buClr>
                <a:srgbClr val="2DB2CF"/>
              </a:buClr>
            </a:pPr>
            <a:r>
              <a:rPr lang="en-US" sz="2000" dirty="0" smtClean="0">
                <a:solidFill>
                  <a:srgbClr val="58585B"/>
                </a:solidFill>
              </a:rPr>
              <a:t>The impacts of overzealous</a:t>
            </a:r>
            <a:endParaRPr lang="en-US" sz="2000" dirty="0">
              <a:solidFill>
                <a:srgbClr val="58585B"/>
              </a:solidFill>
            </a:endParaRPr>
          </a:p>
          <a:p>
            <a:pPr marL="228600" indent="-228600">
              <a:spcBef>
                <a:spcPts val="880"/>
              </a:spcBef>
              <a:buClr>
                <a:srgbClr val="2DB2CF"/>
              </a:buClr>
            </a:pPr>
            <a:r>
              <a:rPr lang="en-US" sz="2000" dirty="0" smtClean="0">
                <a:solidFill>
                  <a:srgbClr val="58585B"/>
                </a:solidFill>
              </a:rPr>
              <a:t>security</a:t>
            </a:r>
          </a:p>
        </p:txBody>
      </p:sp>
      <p:sp>
        <p:nvSpPr>
          <p:cNvPr id="5" name="TextBox 4"/>
          <p:cNvSpPr txBox="1"/>
          <p:nvPr/>
        </p:nvSpPr>
        <p:spPr>
          <a:xfrm>
            <a:off x="0" y="3891780"/>
            <a:ext cx="3069477" cy="1631216"/>
          </a:xfrm>
          <a:prstGeom prst="rect">
            <a:avLst/>
          </a:prstGeom>
          <a:noFill/>
        </p:spPr>
        <p:txBody>
          <a:bodyPr wrap="square" rtlCol="0">
            <a:spAutoFit/>
          </a:bodyPr>
          <a:lstStyle/>
          <a:p>
            <a:pPr marL="228600" indent="-228600">
              <a:spcBef>
                <a:spcPts val="880"/>
              </a:spcBef>
              <a:buClr>
                <a:srgbClr val="2DB2CF"/>
              </a:buClr>
            </a:pPr>
            <a:r>
              <a:rPr lang="en-US" sz="2000" b="1" i="1" dirty="0" smtClean="0">
                <a:solidFill>
                  <a:srgbClr val="FF0000"/>
                </a:solidFill>
              </a:rPr>
              <a:t>	</a:t>
            </a:r>
            <a:r>
              <a:rPr lang="en-US" sz="2000" b="1" i="1" dirty="0" smtClean="0">
                <a:solidFill>
                  <a:srgbClr val="FF6600"/>
                </a:solidFill>
              </a:rPr>
              <a:t>10 x</a:t>
            </a:r>
            <a:r>
              <a:rPr lang="en-US" sz="2000" b="1" i="1" dirty="0" smtClean="0">
                <a:solidFill>
                  <a:srgbClr val="FF0000"/>
                </a:solidFill>
              </a:rPr>
              <a:t> </a:t>
            </a:r>
            <a:r>
              <a:rPr lang="en-US" sz="2000" dirty="0" smtClean="0">
                <a:solidFill>
                  <a:srgbClr val="58585B"/>
                </a:solidFill>
              </a:rPr>
              <a:t>improvement if you identify a use case: the alternative is application of policy without any thought as to the consequences.  </a:t>
            </a:r>
          </a:p>
        </p:txBody>
      </p:sp>
      <p:sp>
        <p:nvSpPr>
          <p:cNvPr id="11"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48</a:t>
            </a:fld>
            <a:r>
              <a:rPr lang="en-US" sz="800" dirty="0">
                <a:solidFill>
                  <a:prstClr val="black"/>
                </a:solidFill>
                <a:latin typeface="Arial"/>
              </a:rPr>
              <a:t> – ESnet Science Engagement (</a:t>
            </a:r>
            <a:r>
              <a:rPr lang="en-US" sz="800" dirty="0">
                <a:solidFill>
                  <a:prstClr val="black"/>
                </a:solidFill>
                <a:latin typeface="Arial"/>
                <a:hlinkClick r:id="rId5"/>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404857315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46" y="61652"/>
            <a:ext cx="8929153" cy="1143000"/>
          </a:xfrm>
        </p:spPr>
        <p:txBody>
          <a:bodyPr/>
          <a:lstStyle/>
          <a:p>
            <a:r>
              <a:rPr lang="en-US" dirty="0" smtClean="0"/>
              <a:t>[Insert Lame Excuse #2], Our users will figure it out </a:t>
            </a:r>
            <a:endParaRPr lang="en-US" dirty="0"/>
          </a:p>
        </p:txBody>
      </p:sp>
      <p:sp>
        <p:nvSpPr>
          <p:cNvPr id="4" name="TextBox 3"/>
          <p:cNvSpPr txBox="1"/>
          <p:nvPr/>
        </p:nvSpPr>
        <p:spPr>
          <a:xfrm>
            <a:off x="1091411" y="5111103"/>
            <a:ext cx="5655282" cy="1015663"/>
          </a:xfrm>
          <a:prstGeom prst="rect">
            <a:avLst/>
          </a:prstGeom>
          <a:noFill/>
        </p:spPr>
        <p:txBody>
          <a:bodyPr wrap="square" rtlCol="0">
            <a:spAutoFit/>
          </a:bodyPr>
          <a:lstStyle/>
          <a:p>
            <a:pPr marL="228600" indent="-228600">
              <a:spcBef>
                <a:spcPts val="880"/>
              </a:spcBef>
              <a:buClr>
                <a:srgbClr val="2DB2CF"/>
              </a:buClr>
            </a:pPr>
            <a:r>
              <a:rPr lang="en-US" sz="2000" dirty="0" smtClean="0">
                <a:solidFill>
                  <a:srgbClr val="58585B"/>
                </a:solidFill>
              </a:rPr>
              <a:t>	Improving things, when you don’t know what you are doing, is a random walk.  Sharing and educating your local community is important </a:t>
            </a:r>
          </a:p>
        </p:txBody>
      </p:sp>
      <p:pic>
        <p:nvPicPr>
          <p:cNvPr id="11" name="Picture 10" descr="20140505-PPPL-NERSC-10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46" y="978061"/>
            <a:ext cx="8586701" cy="3917914"/>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49</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197796838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6000" y="3031067"/>
            <a:ext cx="184666" cy="369332"/>
          </a:xfrm>
          <a:prstGeom prst="rect">
            <a:avLst/>
          </a:prstGeom>
          <a:noFill/>
        </p:spPr>
        <p:txBody>
          <a:bodyPr wrap="none" rtlCol="0">
            <a:spAutoFit/>
          </a:bodyPr>
          <a:lstStyle/>
          <a:p>
            <a:endParaRPr lang="en-US" dirty="0">
              <a:solidFill>
                <a:prstClr val="black"/>
              </a:solidFill>
            </a:endParaRPr>
          </a:p>
        </p:txBody>
      </p:sp>
      <p:pic>
        <p:nvPicPr>
          <p:cNvPr id="5" name="Picture 4" descr="Kstar-hyung_Kim_NFRI_Kore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200895"/>
            <a:ext cx="1837607" cy="1225837"/>
          </a:xfrm>
          <a:prstGeom prst="rect">
            <a:avLst/>
          </a:prstGeom>
        </p:spPr>
      </p:pic>
      <p:sp>
        <p:nvSpPr>
          <p:cNvPr id="2" name="TextBox 1"/>
          <p:cNvSpPr txBox="1"/>
          <p:nvPr/>
        </p:nvSpPr>
        <p:spPr>
          <a:xfrm>
            <a:off x="2108200" y="2057400"/>
            <a:ext cx="184666" cy="369332"/>
          </a:xfrm>
          <a:prstGeom prst="rect">
            <a:avLst/>
          </a:prstGeom>
          <a:noFill/>
        </p:spPr>
        <p:txBody>
          <a:bodyPr wrap="none" rtlCol="0">
            <a:spAutoFit/>
          </a:bodyPr>
          <a:lstStyle/>
          <a:p>
            <a:endParaRPr lang="en-US" dirty="0">
              <a:solidFill>
                <a:prstClr val="black"/>
              </a:solidFill>
            </a:endParaRPr>
          </a:p>
        </p:txBody>
      </p:sp>
      <p:pic>
        <p:nvPicPr>
          <p:cNvPr id="7" name="Picture 4" descr="G:\Capital Projects\Project Management\Martinez\CRT\Drawings and Renderings\Renderings\2012\CRT Southwest View 12040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9465" y="4513819"/>
            <a:ext cx="1618850" cy="107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n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62779" y="3932006"/>
            <a:ext cx="1914391" cy="1366078"/>
          </a:xfrm>
          <a:prstGeom prst="rect">
            <a:avLst/>
          </a:prstGeom>
        </p:spPr>
      </p:pic>
      <p:pic>
        <p:nvPicPr>
          <p:cNvPr id="9" name="Picture 8" descr="3365376865_53bc10afaa_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2330" y="811335"/>
            <a:ext cx="1770684" cy="1328013"/>
          </a:xfrm>
          <a:prstGeom prst="rect">
            <a:avLst/>
          </a:prstGeom>
        </p:spPr>
      </p:pic>
      <p:pic>
        <p:nvPicPr>
          <p:cNvPr id="12" name="Picture 11" descr="3252736045_152f04dbb4_b.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81679" y="4365914"/>
            <a:ext cx="1530369" cy="1223996"/>
          </a:xfrm>
          <a:prstGeom prst="rect">
            <a:avLst/>
          </a:prstGeom>
        </p:spPr>
      </p:pic>
      <p:sp>
        <p:nvSpPr>
          <p:cNvPr id="15" name="Title 14"/>
          <p:cNvSpPr>
            <a:spLocks noGrp="1"/>
          </p:cNvSpPr>
          <p:nvPr>
            <p:ph type="title"/>
          </p:nvPr>
        </p:nvSpPr>
        <p:spPr>
          <a:xfrm>
            <a:off x="457200" y="274638"/>
            <a:ext cx="8381132" cy="1143000"/>
          </a:xfrm>
        </p:spPr>
        <p:txBody>
          <a:bodyPr/>
          <a:lstStyle/>
          <a:p>
            <a:r>
              <a:rPr lang="en-US" dirty="0">
                <a:solidFill>
                  <a:prstClr val="black"/>
                </a:solidFill>
                <a:latin typeface="Arial"/>
              </a:rPr>
              <a:t>Network as </a:t>
            </a:r>
            <a:r>
              <a:rPr lang="en-US" strike="sngStrike" dirty="0">
                <a:solidFill>
                  <a:prstClr val="black"/>
                </a:solidFill>
                <a:latin typeface="Arial"/>
              </a:rPr>
              <a:t>Infrastructure</a:t>
            </a:r>
            <a:r>
              <a:rPr lang="en-US" dirty="0">
                <a:solidFill>
                  <a:prstClr val="black"/>
                </a:solidFill>
                <a:latin typeface="Arial"/>
              </a:rPr>
              <a:t> </a:t>
            </a:r>
            <a:r>
              <a:rPr lang="en-US" i="1" dirty="0">
                <a:solidFill>
                  <a:prstClr val="black"/>
                </a:solidFill>
                <a:latin typeface="Arial"/>
              </a:rPr>
              <a:t>Instrument</a:t>
            </a:r>
            <a:br>
              <a:rPr lang="en-US" i="1" dirty="0">
                <a:solidFill>
                  <a:prstClr val="black"/>
                </a:solidFill>
                <a:latin typeface="Arial"/>
              </a:rPr>
            </a:br>
            <a:endParaRPr lang="en-US" dirty="0"/>
          </a:p>
        </p:txBody>
      </p:sp>
      <p:sp>
        <p:nvSpPr>
          <p:cNvPr id="13" name="Rectangle 12"/>
          <p:cNvSpPr/>
          <p:nvPr/>
        </p:nvSpPr>
        <p:spPr>
          <a:xfrm>
            <a:off x="305997" y="5745173"/>
            <a:ext cx="7009890" cy="646331"/>
          </a:xfrm>
          <a:prstGeom prst="rect">
            <a:avLst/>
          </a:prstGeom>
        </p:spPr>
        <p:txBody>
          <a:bodyPr wrap="square">
            <a:spAutoFit/>
          </a:bodyPr>
          <a:lstStyle/>
          <a:p>
            <a:pPr marL="456538" lvl="2" indent="0">
              <a:buNone/>
            </a:pPr>
            <a:r>
              <a:rPr lang="en-US" b="1" i="1" u="sng" dirty="0" smtClean="0"/>
              <a:t>Vision</a:t>
            </a:r>
            <a:r>
              <a:rPr lang="en-US" dirty="0" smtClean="0"/>
              <a:t>: Scientific </a:t>
            </a:r>
            <a:r>
              <a:rPr lang="en-US" dirty="0"/>
              <a:t>progress will be </a:t>
            </a:r>
            <a:r>
              <a:rPr lang="en-US" b="1" dirty="0"/>
              <a:t>completely unconstrained </a:t>
            </a:r>
            <a:r>
              <a:rPr lang="en-US" dirty="0"/>
              <a:t>by the physical location of instruments, people, computational resources, or data.  </a:t>
            </a:r>
          </a:p>
        </p:txBody>
      </p:sp>
      <p:pic>
        <p:nvPicPr>
          <p:cNvPr id="18" name="Picture 17" descr="20150112-ESne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17968"/>
            <a:ext cx="9144000" cy="3186050"/>
          </a:xfrm>
          <a:prstGeom prst="rect">
            <a:avLst/>
          </a:prstGeom>
        </p:spPr>
      </p:pic>
      <p:pic>
        <p:nvPicPr>
          <p:cNvPr id="11" name="Picture 10" descr="2182152599_5f6d0a26f7_o.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62779" y="1269789"/>
            <a:ext cx="1775553" cy="1156943"/>
          </a:xfrm>
          <a:prstGeom prst="rect">
            <a:avLst/>
          </a:prstGeom>
        </p:spPr>
      </p:pic>
      <p:sp>
        <p:nvSpPr>
          <p:cNvPr id="1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a:t>
            </a:fld>
            <a:r>
              <a:rPr lang="en-US" sz="800" dirty="0">
                <a:solidFill>
                  <a:prstClr val="black"/>
                </a:solidFill>
                <a:latin typeface="Arial"/>
              </a:rPr>
              <a:t> – ESnet Science Engagement (</a:t>
            </a:r>
            <a:r>
              <a:rPr lang="en-US" sz="800" dirty="0">
                <a:solidFill>
                  <a:prstClr val="black"/>
                </a:solidFill>
                <a:latin typeface="Arial"/>
                <a:hlinkClick r:id="rId10"/>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213242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p>
          <a:p>
            <a:r>
              <a:rPr lang="en-US" sz="2800" dirty="0" smtClean="0"/>
              <a:t>What Science?</a:t>
            </a:r>
          </a:p>
          <a:p>
            <a:r>
              <a:rPr lang="en-US" sz="2800" dirty="0" smtClean="0"/>
              <a:t>Learning </a:t>
            </a:r>
            <a:r>
              <a:rPr lang="en-US" sz="2800" strike="sngStrike" dirty="0" smtClean="0"/>
              <a:t>the Hard Way</a:t>
            </a:r>
          </a:p>
          <a:p>
            <a:r>
              <a:rPr lang="en-US" sz="2800" dirty="0" smtClean="0"/>
              <a:t>The Golden Spike</a:t>
            </a:r>
          </a:p>
          <a:p>
            <a:r>
              <a:rPr lang="en-US" sz="2800" dirty="0" smtClean="0"/>
              <a:t>(Brief) Science DMZ Pitch</a:t>
            </a:r>
          </a:p>
          <a:p>
            <a:r>
              <a:rPr lang="en-US" sz="2800" dirty="0" smtClean="0">
                <a:solidFill>
                  <a:srgbClr val="FF6600"/>
                </a:solidFill>
              </a:rPr>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50</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132112708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Some Conclusions</a:t>
            </a:r>
            <a:endParaRPr lang="en-US" sz="4000" dirty="0"/>
          </a:p>
        </p:txBody>
      </p:sp>
      <p:sp>
        <p:nvSpPr>
          <p:cNvPr id="3" name="Content Placeholder 2"/>
          <p:cNvSpPr>
            <a:spLocks noGrp="1"/>
          </p:cNvSpPr>
          <p:nvPr>
            <p:ph idx="1"/>
          </p:nvPr>
        </p:nvSpPr>
        <p:spPr>
          <a:xfrm>
            <a:off x="457200" y="1488075"/>
            <a:ext cx="8229600" cy="4845981"/>
          </a:xfrm>
        </p:spPr>
        <p:txBody>
          <a:bodyPr>
            <a:normAutofit/>
          </a:bodyPr>
          <a:lstStyle/>
          <a:p>
            <a:r>
              <a:rPr lang="en-US" dirty="0"/>
              <a:t>Networking is a means to an end – it is an enabler of technology</a:t>
            </a:r>
          </a:p>
          <a:p>
            <a:r>
              <a:rPr lang="en-US" dirty="0"/>
              <a:t>Scientific innovation will continue to press the envelope with more accurate machines that cost less</a:t>
            </a:r>
          </a:p>
          <a:p>
            <a:r>
              <a:rPr lang="en-US" dirty="0"/>
              <a:t>Having a game plan to identify what is coming is a good idea – for the campus, for the region, and for the country</a:t>
            </a:r>
          </a:p>
          <a:p>
            <a:r>
              <a:rPr lang="en-US" dirty="0" smtClean="0"/>
              <a:t>Science </a:t>
            </a:r>
            <a:r>
              <a:rPr lang="en-US" dirty="0"/>
              <a:t>engagement isn’t </a:t>
            </a:r>
            <a:r>
              <a:rPr lang="en-US" dirty="0" smtClean="0"/>
              <a:t>hard – </a:t>
            </a:r>
            <a:r>
              <a:rPr lang="en-US" dirty="0"/>
              <a:t>m</a:t>
            </a:r>
            <a:r>
              <a:rPr lang="en-US" dirty="0" smtClean="0"/>
              <a:t>ore </a:t>
            </a:r>
            <a:r>
              <a:rPr lang="en-US" dirty="0"/>
              <a:t>about listening than building</a:t>
            </a:r>
          </a:p>
          <a:p>
            <a:r>
              <a:rPr lang="en-US" dirty="0" smtClean="0"/>
              <a:t>Science </a:t>
            </a:r>
            <a:r>
              <a:rPr lang="en-US" dirty="0"/>
              <a:t>engagement can’t be done on found cycles</a:t>
            </a:r>
          </a:p>
          <a:p>
            <a:r>
              <a:rPr lang="en-US" dirty="0" smtClean="0"/>
              <a:t>Benefits </a:t>
            </a:r>
            <a:r>
              <a:rPr lang="en-US" dirty="0"/>
              <a:t>when attempted:</a:t>
            </a:r>
          </a:p>
          <a:p>
            <a:pPr lvl="1"/>
            <a:r>
              <a:rPr lang="en-US" dirty="0"/>
              <a:t>Potentially saving on costs of build/</a:t>
            </a:r>
            <a:r>
              <a:rPr lang="en-US" dirty="0" smtClean="0"/>
              <a:t>operation – remember that ROI matters</a:t>
            </a:r>
            <a:endParaRPr lang="en-US" dirty="0"/>
          </a:p>
          <a:p>
            <a:pPr lvl="1"/>
            <a:r>
              <a:rPr lang="en-US" dirty="0"/>
              <a:t>Happy customers</a:t>
            </a:r>
          </a:p>
          <a:p>
            <a:pPr lvl="1"/>
            <a:r>
              <a:rPr lang="en-US" dirty="0"/>
              <a:t>Deeper understanding of the science, which advances society (e.g. I want to see a cure for cancer before I need one, networks are a part of that)</a:t>
            </a:r>
          </a:p>
          <a:p>
            <a:endParaRPr lang="en-US" sz="2800" dirty="0" smtClean="0">
              <a:solidFill>
                <a:srgbClr val="FF0000"/>
              </a:solidFill>
            </a:endParaRP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51</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600015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Regional Engagement Strategy</a:t>
            </a:r>
            <a:endParaRPr lang="en-US" sz="4000" dirty="0"/>
          </a:p>
        </p:txBody>
      </p:sp>
      <p:sp>
        <p:nvSpPr>
          <p:cNvPr id="3" name="Content Placeholder 2"/>
          <p:cNvSpPr>
            <a:spLocks noGrp="1"/>
          </p:cNvSpPr>
          <p:nvPr>
            <p:ph idx="1"/>
          </p:nvPr>
        </p:nvSpPr>
        <p:spPr>
          <a:xfrm>
            <a:off x="457199" y="1441040"/>
            <a:ext cx="4727509" cy="5073485"/>
          </a:xfrm>
        </p:spPr>
        <p:txBody>
          <a:bodyPr>
            <a:normAutofit fontScale="92500" lnSpcReduction="20000"/>
          </a:bodyPr>
          <a:lstStyle/>
          <a:p>
            <a:r>
              <a:rPr lang="en-US" sz="3200" dirty="0" smtClean="0"/>
              <a:t>Create a “culture of urgency” </a:t>
            </a:r>
          </a:p>
          <a:p>
            <a:r>
              <a:rPr lang="en-US" sz="3200" dirty="0" smtClean="0"/>
              <a:t>Naming a person matters – someone people associate as the “go to” person</a:t>
            </a:r>
          </a:p>
          <a:p>
            <a:pPr lvl="1"/>
            <a:r>
              <a:rPr lang="en-US" sz="3000" dirty="0" smtClean="0"/>
              <a:t>What could/should this person do on a per region basis?</a:t>
            </a:r>
          </a:p>
          <a:p>
            <a:r>
              <a:rPr lang="en-US" sz="3000" dirty="0" smtClean="0"/>
              <a:t>“Is there a cookbook on regional engagement?”</a:t>
            </a:r>
            <a:endParaRPr lang="en-US" sz="2800" dirty="0"/>
          </a:p>
          <a:p>
            <a:pPr lvl="1"/>
            <a:r>
              <a:rPr lang="en-US" sz="2600" dirty="0" smtClean="0"/>
              <a:t>We can write one – requires regional input though.  </a:t>
            </a:r>
          </a:p>
          <a:p>
            <a:r>
              <a:rPr lang="en-US" sz="3200" dirty="0" smtClean="0"/>
              <a:t>This can be time consuming – but it’s not hard</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4" name="Picture 3" descr="u9yKo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709" y="1308752"/>
            <a:ext cx="3864931" cy="4694021"/>
          </a:xfrm>
          <a:prstGeom prst="rect">
            <a:avLst/>
          </a:prstGeom>
        </p:spPr>
      </p:pic>
    </p:spTree>
    <p:extLst>
      <p:ext uri="{BB962C8B-B14F-4D97-AF65-F5344CB8AC3E}">
        <p14:creationId xmlns:p14="http://schemas.microsoft.com/office/powerpoint/2010/main" val="159742067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Regional Engagement Strategy</a:t>
            </a:r>
            <a:endParaRPr lang="en-US" sz="4000" dirty="0"/>
          </a:p>
        </p:txBody>
      </p:sp>
      <p:sp>
        <p:nvSpPr>
          <p:cNvPr id="3" name="Content Placeholder 2"/>
          <p:cNvSpPr>
            <a:spLocks noGrp="1"/>
          </p:cNvSpPr>
          <p:nvPr>
            <p:ph idx="1"/>
          </p:nvPr>
        </p:nvSpPr>
        <p:spPr>
          <a:xfrm>
            <a:off x="457200" y="1441040"/>
            <a:ext cx="8229600" cy="5073485"/>
          </a:xfrm>
        </p:spPr>
        <p:txBody>
          <a:bodyPr>
            <a:normAutofit fontScale="70000" lnSpcReduction="20000"/>
          </a:bodyPr>
          <a:lstStyle/>
          <a:p>
            <a:r>
              <a:rPr lang="en-US" sz="3500" dirty="0" smtClean="0"/>
              <a:t>Get a regional </a:t>
            </a:r>
            <a:r>
              <a:rPr lang="en-US" sz="3500" dirty="0" err="1" smtClean="0"/>
              <a:t>perfSONAR</a:t>
            </a:r>
            <a:r>
              <a:rPr lang="en-US" sz="3500" dirty="0" smtClean="0"/>
              <a:t> mesh going.  CENIC and </a:t>
            </a:r>
            <a:r>
              <a:rPr lang="en-US" sz="3500" dirty="0" err="1" smtClean="0"/>
              <a:t>OARnet</a:t>
            </a:r>
            <a:r>
              <a:rPr lang="en-US" sz="3500" dirty="0" smtClean="0"/>
              <a:t> examples:</a:t>
            </a:r>
          </a:p>
          <a:p>
            <a:pPr lvl="1"/>
            <a:r>
              <a:rPr lang="en-US" sz="3100" dirty="0">
                <a:hlinkClick r:id="rId2"/>
              </a:rPr>
              <a:t>https://ps-dashboard.cenic.net/maddash-</a:t>
            </a:r>
            <a:r>
              <a:rPr lang="en-US" sz="3100" dirty="0" smtClean="0">
                <a:hlinkClick r:id="rId2"/>
              </a:rPr>
              <a:t>webui/</a:t>
            </a:r>
            <a:r>
              <a:rPr lang="en-US" sz="3100" dirty="0" smtClean="0"/>
              <a:t> </a:t>
            </a:r>
          </a:p>
          <a:p>
            <a:pPr lvl="1"/>
            <a:r>
              <a:rPr lang="en-US" sz="3100" dirty="0" smtClean="0">
                <a:hlinkClick r:id="rId3"/>
              </a:rPr>
              <a:t>http</a:t>
            </a:r>
            <a:r>
              <a:rPr lang="en-US" sz="3100" dirty="0">
                <a:hlinkClick r:id="rId3"/>
              </a:rPr>
              <a:t>://perfsonar-dashboard.oar.net/maddash-webui</a:t>
            </a:r>
            <a:r>
              <a:rPr lang="en-US" sz="3100" dirty="0" smtClean="0">
                <a:hlinkClick r:id="rId3"/>
              </a:rPr>
              <a:t>/</a:t>
            </a:r>
            <a:r>
              <a:rPr lang="en-US" sz="3100" dirty="0" smtClean="0"/>
              <a:t> </a:t>
            </a:r>
          </a:p>
          <a:p>
            <a:r>
              <a:rPr lang="en-US" sz="3500" dirty="0" smtClean="0"/>
              <a:t>Develop </a:t>
            </a:r>
            <a:r>
              <a:rPr lang="en-US" sz="3500" dirty="0"/>
              <a:t>a system similar to </a:t>
            </a:r>
            <a:r>
              <a:rPr lang="en-US" sz="3500" dirty="0" err="1"/>
              <a:t>ESnet’s</a:t>
            </a:r>
            <a:r>
              <a:rPr lang="en-US" sz="3500" dirty="0"/>
              <a:t> Requirements Reviews (we are happy to help – ask us anything</a:t>
            </a:r>
            <a:r>
              <a:rPr lang="en-US" sz="3500" dirty="0" smtClean="0"/>
              <a:t>)</a:t>
            </a:r>
          </a:p>
          <a:p>
            <a:r>
              <a:rPr lang="en-US" sz="3500" dirty="0" smtClean="0"/>
              <a:t>Tie </a:t>
            </a:r>
            <a:r>
              <a:rPr lang="en-US" sz="3500" dirty="0"/>
              <a:t>the success of science to the network:</a:t>
            </a:r>
          </a:p>
          <a:p>
            <a:pPr lvl="1"/>
            <a:r>
              <a:rPr lang="en-US" sz="3100" dirty="0" smtClean="0"/>
              <a:t>Will help to gauge ‘how big’ to build the network, and on what time scales</a:t>
            </a:r>
          </a:p>
          <a:p>
            <a:pPr lvl="1"/>
            <a:r>
              <a:rPr lang="en-US" sz="3100" dirty="0" smtClean="0"/>
              <a:t>Will also turn out some negative information, e.g. how problems are hurting innovation</a:t>
            </a:r>
          </a:p>
          <a:p>
            <a:pPr>
              <a:spcBef>
                <a:spcPts val="0"/>
              </a:spcBef>
            </a:pPr>
            <a:r>
              <a:rPr lang="en-US" sz="3500" dirty="0" smtClean="0"/>
              <a:t>Maintains </a:t>
            </a:r>
            <a:r>
              <a:rPr lang="en-US" sz="3500" dirty="0"/>
              <a:t>a contacts database for technical personnel at each </a:t>
            </a:r>
            <a:r>
              <a:rPr lang="en-US" sz="3500" dirty="0" smtClean="0"/>
              <a:t>facility</a:t>
            </a:r>
          </a:p>
          <a:p>
            <a:pPr lvl="1">
              <a:spcBef>
                <a:spcPts val="0"/>
              </a:spcBef>
            </a:pPr>
            <a:r>
              <a:rPr lang="en-US" sz="3300" dirty="0" smtClean="0"/>
              <a:t>Would </a:t>
            </a:r>
            <a:r>
              <a:rPr lang="en-US" sz="3300" dirty="0"/>
              <a:t>be who the national powers coordinate with for performance anomalies or science support.  </a:t>
            </a:r>
          </a:p>
          <a:p>
            <a:pPr lvl="1"/>
            <a:endParaRPr lang="en-US" sz="3500" dirty="0" smtClean="0">
              <a:solidFill>
                <a:srgbClr val="FF0000"/>
              </a:solidFill>
            </a:endParaRP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53</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306155932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3462"/>
            <a:ext cx="8229600" cy="5591236"/>
          </a:xfrm>
        </p:spPr>
        <p:txBody>
          <a:bodyPr>
            <a:normAutofit/>
          </a:bodyPr>
          <a:lstStyle/>
          <a:p>
            <a:pPr marL="0" indent="0" algn="ctr">
              <a:buNone/>
            </a:pPr>
            <a:endParaRPr lang="en-US" sz="8000" dirty="0" smtClean="0">
              <a:hlinkClick r:id="rId2"/>
            </a:endParaRPr>
          </a:p>
          <a:p>
            <a:pPr marL="0" indent="0" algn="ctr">
              <a:buNone/>
            </a:pPr>
            <a:r>
              <a:rPr lang="en-US" sz="8000" dirty="0" smtClean="0">
                <a:hlinkClick r:id="rId2"/>
              </a:rPr>
              <a:t>engage@es.net</a:t>
            </a:r>
            <a:endParaRPr lang="en-US" sz="8000" dirty="0" smtClean="0"/>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54</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296604211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dirty="0">
                <a:latin typeface="Arial Narrow" charset="0"/>
              </a:rPr>
              <a:t>Understanding Big Data Trends and the Key Role of the Regionals in Bridging Needs and Solutions</a:t>
            </a:r>
          </a:p>
        </p:txBody>
      </p:sp>
      <p:sp>
        <p:nvSpPr>
          <p:cNvPr id="7" name="Subtitle 2"/>
          <p:cNvSpPr>
            <a:spLocks noGrp="1"/>
          </p:cNvSpPr>
          <p:nvPr>
            <p:ph type="subTitle" idx="1"/>
          </p:nvPr>
        </p:nvSpPr>
        <p:spPr>
          <a:xfrm>
            <a:off x="914400" y="38687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11" name="Text Placeholder 11"/>
          <p:cNvSpPr txBox="1">
            <a:spLocks/>
          </p:cNvSpPr>
          <p:nvPr/>
        </p:nvSpPr>
        <p:spPr bwMode="auto">
          <a:xfrm>
            <a:off x="4833938" y="38687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a:solidFill>
                  <a:schemeClr val="bg2"/>
                </a:solidFill>
              </a:rPr>
              <a:t>PNWGP Board Meeting</a:t>
            </a:r>
          </a:p>
          <a:p>
            <a:pPr eaLnBrk="1" hangingPunct="1">
              <a:spcBef>
                <a:spcPct val="20000"/>
              </a:spcBef>
              <a:buFont typeface="Arial" charset="0"/>
              <a:buNone/>
            </a:pPr>
            <a:r>
              <a:rPr lang="en-US" sz="1400" dirty="0">
                <a:solidFill>
                  <a:schemeClr val="bg2"/>
                </a:solidFill>
              </a:rPr>
              <a:t>April 21</a:t>
            </a:r>
            <a:r>
              <a:rPr lang="en-US" sz="1400" baseline="30000" dirty="0">
                <a:solidFill>
                  <a:schemeClr val="bg2"/>
                </a:solidFill>
              </a:rPr>
              <a:t>st</a:t>
            </a:r>
            <a:r>
              <a:rPr lang="en-US" sz="1400" dirty="0">
                <a:solidFill>
                  <a:schemeClr val="bg2"/>
                </a:solidFill>
              </a:rPr>
              <a:t>, 2015</a:t>
            </a:r>
          </a:p>
        </p:txBody>
      </p:sp>
      <p:cxnSp>
        <p:nvCxnSpPr>
          <p:cNvPr id="12" name="Straight Connector 11"/>
          <p:cNvCxnSpPr/>
          <p:nvPr/>
        </p:nvCxnSpPr>
        <p:spPr>
          <a:xfrm>
            <a:off x="4691063" y="39751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8195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19" descr="Screen Shot 2012-01-28 at 6.58.29 PM.png"/>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bwMode="auto">
          <a:xfrm>
            <a:off x="1602612" y="671"/>
            <a:ext cx="4898965" cy="3949028"/>
          </a:xfrm>
          <a:prstGeom prst="rect">
            <a:avLst/>
          </a:prstGeom>
          <a:noFill/>
          <a:ln w="9525">
            <a:noFill/>
            <a:miter lim="800000"/>
            <a:headEnd/>
            <a:tailEnd/>
          </a:ln>
        </p:spPr>
      </p:pic>
      <p:pic>
        <p:nvPicPr>
          <p:cNvPr id="11" name="Picture 10" descr="AM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03900" y="4800213"/>
            <a:ext cx="3200400" cy="1423420"/>
          </a:xfrm>
          <a:prstGeom prst="rect">
            <a:avLst/>
          </a:prstGeom>
        </p:spPr>
      </p:pic>
      <p:grpSp>
        <p:nvGrpSpPr>
          <p:cNvPr id="44" name="Group 43"/>
          <p:cNvGrpSpPr/>
          <p:nvPr/>
        </p:nvGrpSpPr>
        <p:grpSpPr>
          <a:xfrm>
            <a:off x="223277" y="4568735"/>
            <a:ext cx="2618714" cy="2054603"/>
            <a:chOff x="4285933" y="1262841"/>
            <a:chExt cx="3384867" cy="2671146"/>
          </a:xfrm>
        </p:grpSpPr>
        <p:pic>
          <p:nvPicPr>
            <p:cNvPr id="45" name="Picture 44" descr="youtube.jpe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96097" y="1571208"/>
              <a:ext cx="988959" cy="743409"/>
            </a:xfrm>
            <a:prstGeom prst="rect">
              <a:avLst/>
            </a:prstGeom>
          </p:spPr>
        </p:pic>
        <p:pic>
          <p:nvPicPr>
            <p:cNvPr id="46" name="Picture 45" descr="netflix_logo.jpe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34986" y="2437293"/>
              <a:ext cx="722222" cy="429496"/>
            </a:xfrm>
            <a:prstGeom prst="rect">
              <a:avLst/>
            </a:prstGeom>
          </p:spPr>
        </p:pic>
        <p:pic>
          <p:nvPicPr>
            <p:cNvPr id="47" name="Picture 46" descr="hulu.jpe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7811" y="1671472"/>
              <a:ext cx="892443" cy="314282"/>
            </a:xfrm>
            <a:prstGeom prst="rect">
              <a:avLst/>
            </a:prstGeom>
          </p:spPr>
        </p:pic>
        <p:pic>
          <p:nvPicPr>
            <p:cNvPr id="48" name="Picture 47" descr="facebook logo.jpe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16533" y="2970693"/>
              <a:ext cx="557778" cy="592323"/>
            </a:xfrm>
            <a:prstGeom prst="rect">
              <a:avLst/>
            </a:prstGeom>
          </p:spPr>
        </p:pic>
        <p:pic>
          <p:nvPicPr>
            <p:cNvPr id="49" name="Picture 48" descr="Google logo.jpe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753287" y="2155595"/>
              <a:ext cx="1511597" cy="618077"/>
            </a:xfrm>
            <a:prstGeom prst="rect">
              <a:avLst/>
            </a:prstGeom>
          </p:spPr>
        </p:pic>
        <p:sp>
          <p:nvSpPr>
            <p:cNvPr id="50" name="Freeform 49"/>
            <p:cNvSpPr/>
            <p:nvPr/>
          </p:nvSpPr>
          <p:spPr>
            <a:xfrm>
              <a:off x="6904647" y="3690016"/>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latin typeface="Arial"/>
              </a:endParaRPr>
            </a:p>
          </p:txBody>
        </p:sp>
        <p:sp>
          <p:nvSpPr>
            <p:cNvPr id="51" name="Cloud 50"/>
            <p:cNvSpPr/>
            <p:nvPr/>
          </p:nvSpPr>
          <p:spPr>
            <a:xfrm>
              <a:off x="4285933" y="1262841"/>
              <a:ext cx="3384867" cy="2671146"/>
            </a:xfrm>
            <a:prstGeom prst="cloud">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grpSp>
      <p:pic>
        <p:nvPicPr>
          <p:cNvPr id="53" name="Picture 52"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918419" y="5297416"/>
            <a:ext cx="535047" cy="347781"/>
          </a:xfrm>
          <a:prstGeom prst="rect">
            <a:avLst/>
          </a:prstGeom>
        </p:spPr>
      </p:pic>
      <p:sp>
        <p:nvSpPr>
          <p:cNvPr id="13" name="Right Arrow 12"/>
          <p:cNvSpPr/>
          <p:nvPr/>
        </p:nvSpPr>
        <p:spPr>
          <a:xfrm flipV="1">
            <a:off x="1615175" y="3886200"/>
            <a:ext cx="1479370" cy="355600"/>
          </a:xfrm>
          <a:prstGeom prst="rightArrow">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Arial"/>
            </a:endParaRPr>
          </a:p>
        </p:txBody>
      </p:sp>
      <p:sp>
        <p:nvSpPr>
          <p:cNvPr id="26" name="Right Arrow 25"/>
          <p:cNvSpPr/>
          <p:nvPr/>
        </p:nvSpPr>
        <p:spPr>
          <a:xfrm flipV="1">
            <a:off x="5663340" y="3810000"/>
            <a:ext cx="1479370" cy="355600"/>
          </a:xfrm>
          <a:prstGeom prst="rightArrow">
            <a:avLst/>
          </a:prstGeom>
          <a:ln w="9525" cmpd="sng"/>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black"/>
              </a:solidFill>
              <a:latin typeface="Arial"/>
            </a:endParaRPr>
          </a:p>
        </p:txBody>
      </p:sp>
      <p:pic>
        <p:nvPicPr>
          <p:cNvPr id="22" name="Picture 21" descr="Screen Shot 2012-12-05 at 6.52.08 PM.png"/>
          <p:cNvPicPr>
            <a:picLocks noChangeAspect="1"/>
          </p:cNvPicPr>
          <p:nvPr/>
        </p:nvPicPr>
        <p:blipFill rotWithShape="1">
          <a:blip r:embed="rId11" cstate="screen">
            <a:extLst>
              <a:ext uri="{28A0092B-C50C-407E-A947-70E740481C1C}">
                <a14:useLocalDpi xmlns:a14="http://schemas.microsoft.com/office/drawing/2010/main"/>
              </a:ext>
            </a:extLst>
          </a:blip>
          <a:srcRect l="1097" r="-1097"/>
          <a:stretch/>
        </p:blipFill>
        <p:spPr>
          <a:xfrm>
            <a:off x="6940332" y="1778000"/>
            <a:ext cx="2071491" cy="1604507"/>
          </a:xfrm>
          <a:prstGeom prst="rect">
            <a:avLst/>
          </a:prstGeom>
        </p:spPr>
      </p:pic>
      <p:pic>
        <p:nvPicPr>
          <p:cNvPr id="21" name="Picture 20"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68248" y="5297416"/>
            <a:ext cx="535047" cy="347781"/>
          </a:xfrm>
          <a:prstGeom prst="rect">
            <a:avLst/>
          </a:prstGeom>
        </p:spPr>
      </p:pic>
      <p:pic>
        <p:nvPicPr>
          <p:cNvPr id="23" name="Picture 22"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25658" y="5787132"/>
            <a:ext cx="535047" cy="347781"/>
          </a:xfrm>
          <a:prstGeom prst="rect">
            <a:avLst/>
          </a:prstGeom>
        </p:spPr>
      </p:pic>
      <p:pic>
        <p:nvPicPr>
          <p:cNvPr id="24" name="Picture 23"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185942" y="5926911"/>
            <a:ext cx="535047" cy="347781"/>
          </a:xfrm>
          <a:prstGeom prst="rect">
            <a:avLst/>
          </a:prstGeom>
        </p:spPr>
      </p:pic>
      <p:pic>
        <p:nvPicPr>
          <p:cNvPr id="25" name="Picture 24"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21408" y="4868157"/>
            <a:ext cx="535047" cy="347781"/>
          </a:xfrm>
          <a:prstGeom prst="rect">
            <a:avLst/>
          </a:prstGeom>
        </p:spPr>
      </p:pic>
      <p:pic>
        <p:nvPicPr>
          <p:cNvPr id="27" name="Picture 26"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588931" y="5446275"/>
            <a:ext cx="535047" cy="347781"/>
          </a:xfrm>
          <a:prstGeom prst="rect">
            <a:avLst/>
          </a:prstGeom>
        </p:spPr>
      </p:pic>
      <p:pic>
        <p:nvPicPr>
          <p:cNvPr id="28" name="Picture 27" descr="clip-art-of-mice.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35772" y="4807604"/>
            <a:ext cx="535047" cy="347781"/>
          </a:xfrm>
          <a:prstGeom prst="rect">
            <a:avLst/>
          </a:prstGeom>
        </p:spPr>
      </p:pic>
      <p:pic>
        <p:nvPicPr>
          <p:cNvPr id="29" name="Content Placeholder 5" descr="CMS-event-candidate-higgs-2.png"/>
          <p:cNvPicPr>
            <a:picLocks noGrp="1" noChangeAspect="1"/>
          </p:cNvPicPr>
          <p:nvPr/>
        </p:nvPicPr>
        <p:blipFill rotWithShape="1">
          <a:blip r:embed="rId12" cstate="print">
            <a:extLst>
              <a:ext uri="{28A0092B-C50C-407E-A947-70E740481C1C}">
                <a14:useLocalDpi xmlns:a14="http://schemas.microsoft.com/office/drawing/2010/main"/>
              </a:ext>
            </a:extLst>
          </a:blip>
          <a:srcRect l="9884" r="9884"/>
          <a:stretch/>
        </p:blipFill>
        <p:spPr bwMode="auto">
          <a:xfrm>
            <a:off x="296454" y="2029487"/>
            <a:ext cx="2231041" cy="1226020"/>
          </a:xfrm>
          <a:prstGeom prst="rect">
            <a:avLst/>
          </a:prstGeom>
          <a:noFill/>
          <a:ln w="9525">
            <a:noFill/>
            <a:miter lim="800000"/>
            <a:headEnd/>
            <a:tailEnd/>
          </a:ln>
        </p:spPr>
      </p:pic>
      <p:sp>
        <p:nvSpPr>
          <p:cNvPr id="30" name="Title 1"/>
          <p:cNvSpPr txBox="1">
            <a:spLocks/>
          </p:cNvSpPr>
          <p:nvPr/>
        </p:nvSpPr>
        <p:spPr bwMode="auto">
          <a:xfrm>
            <a:off x="5892801" y="276194"/>
            <a:ext cx="310970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pPr algn="r"/>
            <a:r>
              <a:rPr lang="en-US" sz="3200" b="1" dirty="0" smtClean="0"/>
              <a:t>ESnet is not the Commercial Internet</a:t>
            </a:r>
            <a:endParaRPr lang="en-US" sz="3200" b="1" dirty="0"/>
          </a:p>
        </p:txBody>
      </p:sp>
      <p:sp>
        <p:nvSpPr>
          <p:cNvPr id="33" name="Date Placeholder 3"/>
          <p:cNvSpPr txBox="1">
            <a:spLocks/>
          </p:cNvSpPr>
          <p:nvPr/>
        </p:nvSpPr>
        <p:spPr>
          <a:xfrm>
            <a:off x="6069930" y="6613560"/>
            <a:ext cx="2979710" cy="182562"/>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defRPr/>
            </a:pPr>
            <a:fld id="{A4C066DF-968D-2340-B25E-66D46178BCB9}" type="slidenum">
              <a:rPr lang="en-US" sz="800" smtClean="0">
                <a:solidFill>
                  <a:prstClr val="black"/>
                </a:solidFill>
                <a:latin typeface="Arial"/>
              </a:rPr>
              <a:pPr>
                <a:defRPr/>
              </a:pPr>
              <a:t>6</a:t>
            </a:fld>
            <a:r>
              <a:rPr lang="en-US" sz="800" smtClean="0">
                <a:solidFill>
                  <a:prstClr val="black"/>
                </a:solidFill>
                <a:latin typeface="Arial"/>
              </a:rPr>
              <a:t> – ESnet Science Engagement (</a:t>
            </a:r>
            <a:r>
              <a:rPr lang="en-US" sz="800" smtClean="0">
                <a:solidFill>
                  <a:prstClr val="black"/>
                </a:solidFill>
                <a:latin typeface="Arial"/>
                <a:hlinkClick r:id="rId13"/>
              </a:rPr>
              <a:t>engage@es.net</a:t>
            </a:r>
            <a:r>
              <a:rPr lang="en-US" sz="800" smtClean="0">
                <a:solidFill>
                  <a:prstClr val="black"/>
                </a:solidFill>
                <a:latin typeface="Arial"/>
              </a:rPr>
              <a:t>) - </a:t>
            </a:r>
            <a:fld id="{087BE274-2920-464F-BD83-825BA3315F3E}" type="datetime1">
              <a:rPr lang="en-US" sz="800" smtClean="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702116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p>
          <a:p>
            <a:r>
              <a:rPr lang="en-US" sz="2800" dirty="0" smtClean="0">
                <a:solidFill>
                  <a:srgbClr val="FF6600"/>
                </a:solidFill>
              </a:rPr>
              <a:t>What Science?</a:t>
            </a:r>
          </a:p>
          <a:p>
            <a:r>
              <a:rPr lang="en-US" sz="2800" dirty="0" smtClean="0"/>
              <a:t>Learning </a:t>
            </a:r>
            <a:r>
              <a:rPr lang="en-US" sz="2800" strike="sngStrike" dirty="0" smtClean="0"/>
              <a:t>the Hard Way</a:t>
            </a:r>
          </a:p>
          <a:p>
            <a:r>
              <a:rPr lang="en-US" sz="2800" dirty="0" smtClean="0"/>
              <a:t>The Golden Spike</a:t>
            </a:r>
          </a:p>
          <a:p>
            <a:r>
              <a:rPr lang="en-US" sz="2800" dirty="0" smtClean="0"/>
              <a:t>(Brief) Science DMZ Pitch</a:t>
            </a:r>
          </a:p>
          <a:p>
            <a:r>
              <a:rPr lang="en-US" sz="2800" dirty="0" smtClean="0"/>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7</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Tree>
    <p:extLst>
      <p:ext uri="{BB962C8B-B14F-4D97-AF65-F5344CB8AC3E}">
        <p14:creationId xmlns:p14="http://schemas.microsoft.com/office/powerpoint/2010/main" val="22692231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91"/>
            <a:ext cx="8229600" cy="1143000"/>
          </a:xfrm>
        </p:spPr>
        <p:txBody>
          <a:bodyPr>
            <a:normAutofit/>
          </a:bodyPr>
          <a:lstStyle/>
          <a:p>
            <a:r>
              <a:rPr lang="en-US" sz="4000" dirty="0" smtClean="0"/>
              <a:t>Traditional “Big Science”</a:t>
            </a:r>
            <a:endParaRPr lang="en-US" sz="4000"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8</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pic>
        <p:nvPicPr>
          <p:cNvPr id="5" name="Picture 4" descr="lhc-si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49" y="866329"/>
            <a:ext cx="7987999" cy="2789987"/>
          </a:xfrm>
          <a:prstGeom prst="rect">
            <a:avLst/>
          </a:prstGeom>
        </p:spPr>
      </p:pic>
      <p:pic>
        <p:nvPicPr>
          <p:cNvPr id="7" name="Picture 6" descr="lhc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791023"/>
            <a:ext cx="4699906" cy="2895902"/>
          </a:xfrm>
          <a:prstGeom prst="rect">
            <a:avLst/>
          </a:prstGeom>
        </p:spPr>
      </p:pic>
      <p:pic>
        <p:nvPicPr>
          <p:cNvPr id="8" name="Picture 7" descr="LHC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485" y="3882036"/>
            <a:ext cx="3414127" cy="2210560"/>
          </a:xfrm>
          <a:prstGeom prst="rect">
            <a:avLst/>
          </a:prstGeom>
        </p:spPr>
      </p:pic>
    </p:spTree>
    <p:extLst>
      <p:ext uri="{BB962C8B-B14F-4D97-AF65-F5344CB8AC3E}">
        <p14:creationId xmlns:p14="http://schemas.microsoft.com/office/powerpoint/2010/main" val="4079301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7" y="274638"/>
            <a:ext cx="9144000" cy="1143000"/>
          </a:xfrm>
        </p:spPr>
        <p:txBody>
          <a:bodyPr>
            <a:normAutofit/>
          </a:bodyPr>
          <a:lstStyle/>
          <a:p>
            <a:r>
              <a:rPr lang="en-US" dirty="0" smtClean="0"/>
              <a:t>Big Science Now Comes in Small Packages</a:t>
            </a:r>
            <a:endParaRPr lang="en-US" dirty="0"/>
          </a:p>
        </p:txBody>
      </p:sp>
      <p:pic>
        <p:nvPicPr>
          <p:cNvPr id="11" name="Picture 10" descr="XBD200903-00055-04.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66" y="3726949"/>
            <a:ext cx="2917314" cy="1944876"/>
          </a:xfrm>
          <a:prstGeom prst="rect">
            <a:avLst/>
          </a:prstGeom>
        </p:spPr>
      </p:pic>
      <p:pic>
        <p:nvPicPr>
          <p:cNvPr id="8" name="Picture 7" descr="nanopo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66" y="1767877"/>
            <a:ext cx="2917315" cy="1959072"/>
          </a:xfrm>
          <a:prstGeom prst="rect">
            <a:avLst/>
          </a:prstGeom>
        </p:spPr>
      </p:pic>
      <p:pic>
        <p:nvPicPr>
          <p:cNvPr id="13" name="Picture 12" descr="instrument_amo_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3580" y="1767877"/>
            <a:ext cx="5547578" cy="3903948"/>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9</a:t>
            </a:fld>
            <a:r>
              <a:rPr lang="en-US" sz="800" dirty="0">
                <a:solidFill>
                  <a:prstClr val="black"/>
                </a:solidFill>
                <a:latin typeface="Arial"/>
              </a:rPr>
              <a:t> – ESnet Science Engagement (</a:t>
            </a:r>
            <a:r>
              <a:rPr lang="en-US" sz="800" dirty="0">
                <a:solidFill>
                  <a:prstClr val="black"/>
                </a:solidFill>
                <a:latin typeface="Arial"/>
                <a:hlinkClick r:id="rId6"/>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4/21/15</a:t>
            </a:fld>
            <a:endParaRPr lang="en-US" sz="800" dirty="0">
              <a:solidFill>
                <a:prstClr val="black"/>
              </a:solidFill>
              <a:latin typeface="Arial"/>
            </a:endParaRPr>
          </a:p>
        </p:txBody>
      </p:sp>
      <p:sp>
        <p:nvSpPr>
          <p:cNvPr id="7" name="TextBox 6"/>
          <p:cNvSpPr txBox="1"/>
          <p:nvPr/>
        </p:nvSpPr>
        <p:spPr>
          <a:xfrm>
            <a:off x="1051819" y="5775618"/>
            <a:ext cx="6653360" cy="461665"/>
          </a:xfrm>
          <a:prstGeom prst="rect">
            <a:avLst/>
          </a:prstGeom>
          <a:noFill/>
        </p:spPr>
        <p:txBody>
          <a:bodyPr wrap="none" rtlCol="0">
            <a:spAutoFit/>
          </a:bodyPr>
          <a:lstStyle/>
          <a:p>
            <a:pPr marL="228600" indent="-228600">
              <a:spcBef>
                <a:spcPts val="880"/>
              </a:spcBef>
              <a:buClr>
                <a:srgbClr val="2DB2CF"/>
              </a:buClr>
            </a:pPr>
            <a:r>
              <a:rPr lang="en-US" sz="2400" b="1" i="1" dirty="0" smtClean="0">
                <a:solidFill>
                  <a:srgbClr val="FF6600"/>
                </a:solidFill>
              </a:rPr>
              <a:t>…and it is happening on your networks.  Guaranteed.  </a:t>
            </a:r>
          </a:p>
        </p:txBody>
      </p:sp>
    </p:spTree>
    <p:extLst>
      <p:ext uri="{BB962C8B-B14F-4D97-AF65-F5344CB8AC3E}">
        <p14:creationId xmlns:p14="http://schemas.microsoft.com/office/powerpoint/2010/main" val="2118425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rgbClr val="333335"/>
      </a:dk1>
      <a:lt1>
        <a:sysClr val="window" lastClr="FFFFFF"/>
      </a:lt1>
      <a:dk2>
        <a:srgbClr val="3B3A3C"/>
      </a:dk2>
      <a:lt2>
        <a:srgbClr val="707273"/>
      </a:lt2>
      <a:accent1>
        <a:srgbClr val="2DB2CF"/>
      </a:accent1>
      <a:accent2>
        <a:srgbClr val="266782"/>
      </a:accent2>
      <a:accent3>
        <a:srgbClr val="9DBA3B"/>
      </a:accent3>
      <a:accent4>
        <a:srgbClr val="767879"/>
      </a:accent4>
      <a:accent5>
        <a:srgbClr val="58585B"/>
      </a:accent5>
      <a:accent6>
        <a:srgbClr val="D2E9EE"/>
      </a:accent6>
      <a:hlink>
        <a:srgbClr val="266782"/>
      </a:hlink>
      <a:folHlink>
        <a:srgbClr val="504F81"/>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880"/>
          </a:spcBef>
          <a:buClr>
            <a:schemeClr val="accent1"/>
          </a:buClr>
          <a:defRPr sz="20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33451</TotalTime>
  <Words>4039</Words>
  <Application>Microsoft Macintosh PowerPoint</Application>
  <PresentationFormat>On-screen Show (4:3)</PresentationFormat>
  <Paragraphs>506</Paragraphs>
  <Slides>55</Slides>
  <Notes>27</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Understanding Big Data Trends and the Key Role of the Regionals in Bridging Needs and Solutions</vt:lpstr>
      <vt:lpstr>Outline</vt:lpstr>
      <vt:lpstr>ESnet at a Glance</vt:lpstr>
      <vt:lpstr>PowerPoint Presentation</vt:lpstr>
      <vt:lpstr>Network as Infrastructure Instrument </vt:lpstr>
      <vt:lpstr>PowerPoint Presentation</vt:lpstr>
      <vt:lpstr>Outline</vt:lpstr>
      <vt:lpstr>Traditional “Big Science”</vt:lpstr>
      <vt:lpstr>Big Science Now Comes in Small Packages</vt:lpstr>
      <vt:lpstr>LBNL’s Advanced Light Source (ALS)</vt:lpstr>
      <vt:lpstr>Application – Capture to Results</vt:lpstr>
      <vt:lpstr>E Pluribus Unum</vt:lpstr>
      <vt:lpstr>Preliminary Takeaways</vt:lpstr>
      <vt:lpstr>Outline</vt:lpstr>
      <vt:lpstr>Requirements Reviews</vt:lpstr>
      <vt:lpstr>How do we know what our  scientists need?</vt:lpstr>
      <vt:lpstr>Procedural Lessons Learned (2002-2014)</vt:lpstr>
      <vt:lpstr>Procedural Lessons Learned (2002-2014)</vt:lpstr>
      <vt:lpstr>Scientific Lessons Learned (2002-2014)</vt:lpstr>
      <vt:lpstr>Scientific Lessons Learned (2002-2014)</vt:lpstr>
      <vt:lpstr>Scientific Lessons Learned (2002-2014)</vt:lpstr>
      <vt:lpstr>Scientific Lessons Learned (2002-2014)</vt:lpstr>
      <vt:lpstr>Sometimes we get more than we bargained for…</vt:lpstr>
      <vt:lpstr>Understanding Data Trends</vt:lpstr>
      <vt:lpstr>Networking Lessons Learned (2002-2014)</vt:lpstr>
      <vt:lpstr>After a Review – Actions Spill Out</vt:lpstr>
      <vt:lpstr>Outline</vt:lpstr>
      <vt:lpstr>The cause of, and solution to, all of life’s problems </vt:lpstr>
      <vt:lpstr>Challenges to Sophisticated Network Use</vt:lpstr>
      <vt:lpstr>Picking the Battles Wisely</vt:lpstr>
      <vt:lpstr>ROI</vt:lpstr>
      <vt:lpstr>A small amount of packet loss makes a huge difference in TCP performance</vt:lpstr>
      <vt:lpstr>Bridging the Gap</vt:lpstr>
      <vt:lpstr>The Golden Spike</vt:lpstr>
      <vt:lpstr>ESnet Approach to Engagement</vt:lpstr>
      <vt:lpstr>Post-it I keep On My Desk</vt:lpstr>
      <vt:lpstr>User Workflow &amp; Bottleneck Identification</vt:lpstr>
      <vt:lpstr>Workflow Overlay on Network</vt:lpstr>
      <vt:lpstr>Modified Workflow &amp; Network</vt:lpstr>
      <vt:lpstr>Experimental Facility to Computing Facility over ESnet</vt:lpstr>
      <vt:lpstr>Training/Education</vt:lpstr>
      <vt:lpstr>Outline</vt:lpstr>
      <vt:lpstr>The Science DMZ in 1 Slide</vt:lpstr>
      <vt:lpstr>World Famous Science DMZ Design Pattern</vt:lpstr>
      <vt:lpstr>Data Transfer Tool Comparison</vt:lpstr>
      <vt:lpstr>Science DMZ Security</vt:lpstr>
      <vt:lpstr>Why Build A Science DMZ Though?</vt:lpstr>
      <vt:lpstr>[Insert Lame Excuse #1], I don’t need a Science DMZ</vt:lpstr>
      <vt:lpstr>[Insert Lame Excuse #2], Our users will figure it out </vt:lpstr>
      <vt:lpstr>Outline</vt:lpstr>
      <vt:lpstr>Some Conclusions</vt:lpstr>
      <vt:lpstr>Regional Engagement Strategy</vt:lpstr>
      <vt:lpstr>Regional Engagement Strategy</vt:lpstr>
      <vt:lpstr>PowerPoint Presentation</vt:lpstr>
      <vt:lpstr>Understanding Big Data Trends and the Key Role of the Regionals in Bridging Needs and Solutions</vt:lpstr>
    </vt:vector>
  </TitlesOfParts>
  <Company>Lawrence Berkekley Nationl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Jason Zurawski</cp:lastModifiedBy>
  <cp:revision>460</cp:revision>
  <cp:lastPrinted>2014-05-19T17:57:32Z</cp:lastPrinted>
  <dcterms:created xsi:type="dcterms:W3CDTF">2014-05-16T17:40:12Z</dcterms:created>
  <dcterms:modified xsi:type="dcterms:W3CDTF">2015-04-21T13:00:18Z</dcterms:modified>
</cp:coreProperties>
</file>