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1"/>
  </p:notesMasterIdLst>
  <p:handoutMasterIdLst>
    <p:handoutMasterId r:id="rId72"/>
  </p:handoutMasterIdLst>
  <p:sldIdLst>
    <p:sldId id="341" r:id="rId2"/>
    <p:sldId id="260" r:id="rId3"/>
    <p:sldId id="342" r:id="rId4"/>
    <p:sldId id="263" r:id="rId5"/>
    <p:sldId id="264" r:id="rId6"/>
    <p:sldId id="337"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8" r:id="rId25"/>
    <p:sldId id="283" r:id="rId26"/>
    <p:sldId id="343" r:id="rId27"/>
    <p:sldId id="353" r:id="rId28"/>
    <p:sldId id="300" r:id="rId29"/>
    <p:sldId id="301" r:id="rId30"/>
    <p:sldId id="302" r:id="rId31"/>
    <p:sldId id="303" r:id="rId32"/>
    <p:sldId id="304" r:id="rId33"/>
    <p:sldId id="305" r:id="rId34"/>
    <p:sldId id="306" r:id="rId35"/>
    <p:sldId id="307" r:id="rId36"/>
    <p:sldId id="308" r:id="rId37"/>
    <p:sldId id="309" r:id="rId38"/>
    <p:sldId id="312" r:id="rId39"/>
    <p:sldId id="313" r:id="rId40"/>
    <p:sldId id="314" r:id="rId41"/>
    <p:sldId id="316" r:id="rId42"/>
    <p:sldId id="317" r:id="rId43"/>
    <p:sldId id="318" r:id="rId44"/>
    <p:sldId id="348" r:id="rId45"/>
    <p:sldId id="349" r:id="rId46"/>
    <p:sldId id="350" r:id="rId47"/>
    <p:sldId id="351" r:id="rId48"/>
    <p:sldId id="352" r:id="rId49"/>
    <p:sldId id="319" r:id="rId50"/>
    <p:sldId id="323" r:id="rId51"/>
    <p:sldId id="344" r:id="rId52"/>
    <p:sldId id="345" r:id="rId53"/>
    <p:sldId id="346" r:id="rId54"/>
    <p:sldId id="347" r:id="rId55"/>
    <p:sldId id="325" r:id="rId56"/>
    <p:sldId id="327" r:id="rId57"/>
    <p:sldId id="338" r:id="rId58"/>
    <p:sldId id="331" r:id="rId59"/>
    <p:sldId id="326" r:id="rId60"/>
    <p:sldId id="358" r:id="rId61"/>
    <p:sldId id="354" r:id="rId62"/>
    <p:sldId id="355" r:id="rId63"/>
    <p:sldId id="356" r:id="rId64"/>
    <p:sldId id="357" r:id="rId65"/>
    <p:sldId id="332" r:id="rId66"/>
    <p:sldId id="333" r:id="rId67"/>
    <p:sldId id="334" r:id="rId68"/>
    <p:sldId id="335" r:id="rId69"/>
    <p:sldId id="336"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14" autoAdjust="0"/>
  </p:normalViewPr>
  <p:slideViewPr>
    <p:cSldViewPr snapToGrid="0" snapToObjects="1" showGuides="1">
      <p:cViewPr varScale="1">
        <p:scale>
          <a:sx n="119" d="100"/>
          <a:sy n="119" d="100"/>
        </p:scale>
        <p:origin x="-2088" y="-112"/>
      </p:cViewPr>
      <p:guideLst>
        <p:guide orient="horz" pos="3272"/>
        <p:guide orient="horz" pos="2220"/>
        <p:guide orient="horz" pos="507"/>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5/18/15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5/18/15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a:t>
            </a:fld>
            <a:endParaRPr lang="en-US"/>
          </a:p>
        </p:txBody>
      </p:sp>
    </p:spTree>
    <p:extLst>
      <p:ext uri="{BB962C8B-B14F-4D97-AF65-F5344CB8AC3E}">
        <p14:creationId xmlns:p14="http://schemas.microsoft.com/office/powerpoint/2010/main" val="217794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abstract cartoon – nobody’s</a:t>
            </a:r>
            <a:r>
              <a:rPr lang="en-US" baseline="0" dirty="0" smtClean="0"/>
              <a:t> network looks exactly like this</a:t>
            </a:r>
          </a:p>
          <a:p>
            <a:endParaRPr lang="en-US" baseline="0" dirty="0" smtClean="0"/>
          </a:p>
          <a:p>
            <a:r>
              <a:rPr lang="en-US" baseline="0" dirty="0" smtClean="0"/>
              <a:t>The diagram has no management LAN, no terminal servers, etc.</a:t>
            </a:r>
          </a:p>
          <a:p>
            <a:endParaRPr lang="en-US" baseline="0" dirty="0" smtClean="0"/>
          </a:p>
          <a:p>
            <a:r>
              <a:rPr lang="en-US" baseline="0" dirty="0" smtClean="0"/>
              <a:t>However, this is the minimum network diagram that shows the essential Science DMZ components:</a:t>
            </a:r>
          </a:p>
          <a:p>
            <a:pPr marL="228600" indent="-228600">
              <a:buAutoNum type="arabicParenR"/>
            </a:pPr>
            <a:r>
              <a:rPr lang="en-US" baseline="0" dirty="0" smtClean="0"/>
              <a:t>Science DMZ enclave</a:t>
            </a:r>
          </a:p>
          <a:p>
            <a:pPr marL="228600" indent="-228600">
              <a:buAutoNum type="arabicParenR"/>
            </a:pPr>
            <a:r>
              <a:rPr lang="en-US" baseline="0" dirty="0" smtClean="0"/>
              <a:t>DTN</a:t>
            </a:r>
          </a:p>
          <a:p>
            <a:pPr marL="228600" indent="-228600">
              <a:buAutoNum type="arabicParenR"/>
            </a:pPr>
            <a:r>
              <a:rPr lang="en-US" baseline="0" dirty="0" smtClean="0"/>
              <a:t>perfSONAR (in the WAN, at the border, in the Science DMZ)</a:t>
            </a:r>
          </a:p>
          <a:p>
            <a:pPr marL="228600" indent="-228600">
              <a:buAutoNum type="arabicParenR"/>
            </a:pPr>
            <a:r>
              <a:rPr lang="en-US" baseline="0" dirty="0" smtClean="0"/>
              <a:t>Security policy controls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data path</a:t>
            </a:r>
            <a:r>
              <a:rPr lang="en-US" baseline="0" dirty="0" smtClean="0"/>
              <a:t> is susceptible to TCP performance problems stemming from packet loss combined with long distances</a:t>
            </a:r>
          </a:p>
          <a:p>
            <a:endParaRPr lang="en-US" baseline="0" dirty="0" smtClean="0"/>
          </a:p>
          <a:p>
            <a:r>
              <a:rPr lang="en-US" baseline="0" dirty="0" smtClean="0"/>
              <a:t>The red data path is very low latency – loss matters much less here (though too much loss will still cause problems)</a:t>
            </a:r>
          </a:p>
          <a:p>
            <a:endParaRPr lang="en-US" baseline="0" dirty="0" smtClean="0"/>
          </a:p>
          <a:p>
            <a:r>
              <a:rPr lang="en-US" baseline="0" dirty="0" smtClean="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 Science</a:t>
            </a:r>
            <a:r>
              <a:rPr lang="en-US" baseline="0" dirty="0" smtClean="0"/>
              <a:t> DMZ design patterns to a supercomputer center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global </a:t>
            </a:r>
            <a:r>
              <a:rPr lang="en-US" baseline="0" dirty="0" smtClean="0"/>
              <a:t>filesystem – avoids double-copy workflow between DTNs and compute resources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DTNs</a:t>
            </a:r>
            <a:r>
              <a:rPr lang="en-US" baseline="0" dirty="0" smtClean="0"/>
              <a:t> are not part of major computational resource, and so are not entangled with its config</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Science DMZ does</a:t>
            </a:r>
            <a:r>
              <a:rPr lang="en-US" baseline="0" dirty="0" smtClean="0"/>
              <a:t> not look discrete – however, the elements are here</a:t>
            </a:r>
            <a:endParaRPr lang="en-US" dirty="0" smtClean="0"/>
          </a:p>
          <a:p>
            <a:endParaRPr lang="en-US" dirty="0" smtClean="0"/>
          </a:p>
          <a:p>
            <a:r>
              <a:rPr lang="en-US" baseline="0" dirty="0" smtClean="0"/>
              <a:t>Firewall appropriately placed</a:t>
            </a:r>
          </a:p>
          <a:p>
            <a:r>
              <a:rPr lang="en-US" baseline="0" dirty="0" smtClean="0"/>
              <a:t>Security for major resources and DTNs implemented in network core</a:t>
            </a:r>
          </a:p>
          <a:p>
            <a:r>
              <a:rPr lang="en-US" baseline="0" dirty="0" smtClean="0"/>
              <a:t>PerfSONAR for performance assurance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43360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DTNs</a:t>
            </a:r>
            <a:r>
              <a:rPr lang="en-US" baseline="0" dirty="0" smtClean="0"/>
              <a:t> are not part of major computational resource, and so are not entangled with its config</a:t>
            </a:r>
          </a:p>
          <a:p>
            <a:endParaRPr lang="en-US" baseline="0" dirty="0" smtClean="0"/>
          </a:p>
          <a:p>
            <a:r>
              <a:rPr lang="en-US" baseline="0" dirty="0" smtClean="0"/>
              <a:t>Note virtual circuit path (OSCARS, ION, SDN,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326197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data resource (e.g. LHC Tier1)</a:t>
            </a:r>
          </a:p>
          <a:p>
            <a:r>
              <a:rPr lang="en-US" dirty="0" smtClean="0"/>
              <a:t>Lots</a:t>
            </a:r>
            <a:r>
              <a:rPr lang="en-US" baseline="0" dirty="0" smtClean="0"/>
              <a:t> of parallelism (data transfer clusters)</a:t>
            </a:r>
          </a:p>
          <a:p>
            <a:r>
              <a:rPr lang="en-US" baseline="0" dirty="0" smtClean="0"/>
              <a:t>Firewalls as appropriate</a:t>
            </a:r>
          </a:p>
          <a:p>
            <a:r>
              <a:rPr lang="en-US" baseline="0" dirty="0" smtClean="0"/>
              <a:t>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411149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loss-sensitive</a:t>
            </a:r>
            <a:r>
              <a:rPr lang="en-US" baseline="0" dirty="0" smtClean="0"/>
              <a:t> data path covers the entire network front-end</a:t>
            </a:r>
          </a:p>
          <a:p>
            <a:endParaRPr lang="en-US" baseline="0" dirty="0" smtClean="0"/>
          </a:p>
          <a:p>
            <a:r>
              <a:rPr lang="en-US" baseline="0" dirty="0" smtClean="0"/>
              <a:t>However – note that the Science DMZ principles are all still here</a:t>
            </a:r>
          </a:p>
          <a:p>
            <a:endParaRPr lang="en-US" baseline="0" dirty="0" smtClean="0"/>
          </a:p>
          <a:p>
            <a:r>
              <a:rPr lang="en-US" baseline="0" dirty="0" smtClean="0"/>
              <a:t>Especially note security – would you want to drag all this through the enterprise firewall?  Far better to do the security in the Science DMZ.</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36130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provides distributed</a:t>
            </a:r>
            <a:r>
              <a:rPr lang="en-US" baseline="0" dirty="0" smtClean="0"/>
              <a:t> connectivity to a central Science DMZ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368482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each Science DMZ can be run separately (e.g. by</a:t>
            </a:r>
            <a:r>
              <a:rPr lang="en-US" baseline="0" dirty="0" smtClean="0"/>
              <a:t> individual departments or laboratories)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281692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workload – ALS DTN became</a:t>
            </a:r>
            <a:r>
              <a:rPr lang="en-US" baseline="0" dirty="0" smtClean="0"/>
              <a:t> central to most data handling tasks on the beamline within about a month of deployment</a:t>
            </a:r>
          </a:p>
          <a:p>
            <a:endParaRPr lang="en-US" baseline="0" dirty="0" smtClean="0"/>
          </a:p>
          <a:p>
            <a:r>
              <a:rPr lang="en-US" baseline="0" dirty="0" smtClean="0"/>
              <a:t>The Science DMZ model can easily be replicated because of its modularity</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169751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flexibility issue is key.</a:t>
            </a:r>
          </a:p>
          <a:p>
            <a:r>
              <a:rPr lang="en-US" dirty="0" smtClean="0"/>
              <a:t>*</a:t>
            </a:r>
            <a:r>
              <a:rPr lang="en-US" baseline="0" dirty="0" smtClean="0"/>
              <a:t> </a:t>
            </a:r>
            <a:r>
              <a:rPr lang="en-US" dirty="0" smtClean="0"/>
              <a:t>How fast can your enterprise network change to fit your science needs?</a:t>
            </a:r>
          </a:p>
          <a:p>
            <a:r>
              <a:rPr lang="en-US" dirty="0" smtClean="0"/>
              <a:t>* How fast are your science needs changing?</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26</a:t>
            </a:fld>
            <a:endParaRPr lang="en-US"/>
          </a:p>
        </p:txBody>
      </p:sp>
    </p:spTree>
    <p:extLst>
      <p:ext uri="{BB962C8B-B14F-4D97-AF65-F5344CB8AC3E}">
        <p14:creationId xmlns:p14="http://schemas.microsoft.com/office/powerpoint/2010/main" val="124688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 is</a:t>
            </a:r>
            <a:r>
              <a:rPr lang="en-US" baseline="0" dirty="0" smtClean="0"/>
              <a:t> entry point for data from multi-facility workflows – use the right tool for the right job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3762528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31</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have really tight security if you need really tight security – just do it in a way that does not cause performance problems for traffic permitted by policy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34</a:t>
            </a:fld>
            <a:endParaRPr lang="en-US" dirty="0"/>
          </a:p>
        </p:txBody>
      </p:sp>
    </p:spTree>
    <p:extLst>
      <p:ext uri="{BB962C8B-B14F-4D97-AF65-F5344CB8AC3E}">
        <p14:creationId xmlns:p14="http://schemas.microsoft.com/office/powerpoint/2010/main" val="2266767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Packets do not traverse a firewall</a:t>
            </a:r>
            <a:r>
              <a:rPr lang="en-US" baseline="0" dirty="0" smtClean="0"/>
              <a:t> device</a:t>
            </a:r>
          </a:p>
          <a:p>
            <a:endParaRPr lang="en-US" baseline="0" dirty="0" smtClean="0"/>
          </a:p>
          <a:p>
            <a:r>
              <a:rPr lang="en-US" baseline="0" dirty="0" smtClean="0"/>
              <a:t>Firewalls are typically engineered very differently than routers and switches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35</a:t>
            </a:fld>
            <a:endParaRPr lang="en-US" dirty="0"/>
          </a:p>
        </p:txBody>
      </p:sp>
    </p:spTree>
    <p:extLst>
      <p:ext uri="{BB962C8B-B14F-4D97-AF65-F5344CB8AC3E}">
        <p14:creationId xmlns:p14="http://schemas.microsoft.com/office/powerpoint/2010/main" val="1067991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individual processor is typically a fraction of link speed (e.g. eight 1.25Gbps processors for a 10G firewall)</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36</a:t>
            </a:fld>
            <a:endParaRPr lang="en-US" dirty="0"/>
          </a:p>
        </p:txBody>
      </p:sp>
    </p:spTree>
    <p:extLst>
      <p:ext uri="{BB962C8B-B14F-4D97-AF65-F5344CB8AC3E}">
        <p14:creationId xmlns:p14="http://schemas.microsoft.com/office/powerpoint/2010/main" val="28023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element of network design, the enterprise firewall is a poor fit for</a:t>
            </a:r>
            <a:r>
              <a:rPr lang="en-US" baseline="0" dirty="0" smtClean="0"/>
              <a:t> high-performance scientific applications</a:t>
            </a:r>
          </a:p>
          <a:p>
            <a:endParaRPr lang="en-US" baseline="0" dirty="0" smtClean="0"/>
          </a:p>
          <a:p>
            <a:r>
              <a:rPr lang="en-US" baseline="0" dirty="0" smtClean="0"/>
              <a:t>Find another way to secure the high-performance scientific applications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296912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we</a:t>
            </a:r>
            <a:r>
              <a:rPr lang="en-US" baseline="0" dirty="0" smtClean="0"/>
              <a:t> have mission requirements for high performance scientific data mobility, and business requirements for cost efficiency.  </a:t>
            </a:r>
          </a:p>
          <a:p>
            <a:endParaRPr lang="en-US" baseline="0" dirty="0" smtClean="0"/>
          </a:p>
          <a:p>
            <a:r>
              <a:rPr lang="en-US" baseline="0" dirty="0" smtClean="0"/>
              <a:t>A firewall mandate is an expensive solution that is a poor match for the task at hand and jeopardizes the scientific mission of the organization.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39</a:t>
            </a:fld>
            <a:endParaRPr lang="en-US" dirty="0"/>
          </a:p>
        </p:txBody>
      </p:sp>
    </p:spTree>
    <p:extLst>
      <p:ext uri="{BB962C8B-B14F-4D97-AF65-F5344CB8AC3E}">
        <p14:creationId xmlns:p14="http://schemas.microsoft.com/office/powerpoint/2010/main" val="346609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40</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probably work better because the firewall isn’t doing that much for high-performance DTNs</a:t>
            </a:r>
            <a:r>
              <a:rPr lang="en-US" baseline="0" dirty="0" smtClean="0"/>
              <a:t> anyway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2045726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44</a:t>
            </a:fld>
            <a:endParaRPr lang="en-US"/>
          </a:p>
        </p:txBody>
      </p:sp>
    </p:spTree>
    <p:extLst>
      <p:ext uri="{BB962C8B-B14F-4D97-AF65-F5344CB8AC3E}">
        <p14:creationId xmlns:p14="http://schemas.microsoft.com/office/powerpoint/2010/main" val="1222636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45</a:t>
            </a:fld>
            <a:endParaRPr lang="en-US"/>
          </a:p>
        </p:txBody>
      </p:sp>
    </p:spTree>
    <p:extLst>
      <p:ext uri="{BB962C8B-B14F-4D97-AF65-F5344CB8AC3E}">
        <p14:creationId xmlns:p14="http://schemas.microsoft.com/office/powerpoint/2010/main" val="2623052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NIST perspective, this diagram has two firewalls</a:t>
            </a:r>
          </a:p>
          <a:p>
            <a:endParaRPr lang="en-US" baseline="0" dirty="0" smtClean="0"/>
          </a:p>
          <a:p>
            <a:r>
              <a:rPr lang="en-US" baseline="0" dirty="0" smtClean="0"/>
              <a:t>From marketplace perspective it has only one </a:t>
            </a:r>
          </a:p>
          <a:p>
            <a:r>
              <a:rPr lang="en-US" baseline="0" dirty="0" smtClean="0"/>
              <a:t>Most IT shops see only one</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46</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974A96-DFFB-C144-8087-15282382EEA9}" type="slidenum">
              <a:rPr lang="en-US" smtClean="0"/>
              <a:pPr>
                <a:defRPr/>
              </a:pPr>
              <a:t>51</a:t>
            </a:fld>
            <a:endParaRPr lang="en-US"/>
          </a:p>
        </p:txBody>
      </p:sp>
    </p:spTree>
    <p:extLst>
      <p:ext uri="{BB962C8B-B14F-4D97-AF65-F5344CB8AC3E}">
        <p14:creationId xmlns:p14="http://schemas.microsoft.com/office/powerpoint/2010/main" val="2816857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a group</a:t>
            </a:r>
            <a:r>
              <a:rPr lang="en-US" baseline="0" dirty="0" smtClean="0"/>
              <a:t> that wants to do 1PB/week – they want to use Globus</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53</a:t>
            </a:fld>
            <a:endParaRPr lang="en-US"/>
          </a:p>
        </p:txBody>
      </p:sp>
    </p:spTree>
    <p:extLst>
      <p:ext uri="{BB962C8B-B14F-4D97-AF65-F5344CB8AC3E}">
        <p14:creationId xmlns:p14="http://schemas.microsoft.com/office/powerpoint/2010/main" val="606255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placement – a liquid</a:t>
            </a:r>
            <a:r>
              <a:rPr lang="en-US" baseline="0" dirty="0" smtClean="0"/>
              <a:t> market in fungible computing allocations does not exist, and is not expected to exist</a:t>
            </a:r>
            <a:endParaRPr lang="en-US" dirty="0" smtClean="0"/>
          </a:p>
          <a:p>
            <a:endParaRPr lang="en-US" dirty="0" smtClean="0"/>
          </a:p>
          <a:p>
            <a:r>
              <a:rPr lang="en-US" dirty="0" smtClean="0"/>
              <a:t>This ignores network research</a:t>
            </a:r>
            <a:r>
              <a:rPr lang="en-US" baseline="0" dirty="0" smtClean="0"/>
              <a:t> – e.g. </a:t>
            </a:r>
            <a:r>
              <a:rPr lang="en-US" baseline="0" smtClean="0"/>
              <a:t>on SDN</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54</a:t>
            </a:fld>
            <a:endParaRPr lang="en-US"/>
          </a:p>
        </p:txBody>
      </p:sp>
    </p:spTree>
    <p:extLst>
      <p:ext uri="{BB962C8B-B14F-4D97-AF65-F5344CB8AC3E}">
        <p14:creationId xmlns:p14="http://schemas.microsoft.com/office/powerpoint/2010/main" val="3867564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a:t>
            </a:r>
            <a:r>
              <a:rPr lang="en-US" baseline="0" dirty="0" smtClean="0"/>
              <a:t> are key.  However, the user interface runs on systems at the edges.</a:t>
            </a:r>
          </a:p>
          <a:p>
            <a:endParaRPr lang="en-US" baseline="0" dirty="0" smtClean="0"/>
          </a:p>
          <a:p>
            <a:r>
              <a:rPr lang="en-US" baseline="0" dirty="0" smtClean="0"/>
              <a:t>The ordered list of important items is derived from the users of the network:</a:t>
            </a:r>
          </a:p>
          <a:p>
            <a:pPr marL="0" indent="0">
              <a:buFontTx/>
              <a:buNone/>
            </a:pPr>
            <a:r>
              <a:rPr lang="en-US" baseline="0" dirty="0" smtClean="0"/>
              <a:t>1) If a tool doesn’t behave correctly, the tool is broken – get another tool</a:t>
            </a:r>
            <a:endParaRPr lang="en-US" baseline="0" dirty="0"/>
          </a:p>
          <a:p>
            <a:pPr marL="0" indent="0">
              <a:buFontTx/>
              <a:buNone/>
            </a:pPr>
            <a:r>
              <a:rPr lang="en-US" baseline="0" dirty="0" smtClean="0"/>
              <a:t>2) If the tool doesn’t behave consistently, I can’t organize my life</a:t>
            </a:r>
          </a:p>
          <a:p>
            <a:pPr marL="0" indent="0">
              <a:buFontTx/>
              <a:buNone/>
            </a:pPr>
            <a:r>
              <a:rPr lang="en-US" baseline="0" dirty="0" smtClean="0"/>
              <a:t>3) Among the tools that behave correctly and consistently, choose the tool with the required performance that is easiest to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493715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introduction to the impacts of buffering on network traffic.</a:t>
            </a:r>
            <a:r>
              <a:rPr lang="en-US" baseline="0" dirty="0" smtClean="0"/>
              <a:t>  Key points:</a:t>
            </a:r>
          </a:p>
          <a:p>
            <a:endParaRPr lang="en-US" baseline="0" dirty="0" smtClean="0"/>
          </a:p>
          <a:p>
            <a:r>
              <a:rPr lang="en-US" baseline="0" dirty="0" smtClean="0"/>
              <a:t> - Host interfaces ‘burst’ at line rate, and then wait (e.g. it</a:t>
            </a:r>
            <a:r>
              <a:rPr lang="fr-FR" baseline="0" dirty="0" smtClean="0"/>
              <a:t>’</a:t>
            </a:r>
            <a:r>
              <a:rPr lang="en-US" baseline="0" dirty="0" smtClean="0"/>
              <a:t>s binary behavior, not a nice steady pacing at some average rate)</a:t>
            </a:r>
          </a:p>
          <a:p>
            <a:endParaRPr lang="en-US" baseline="0" dirty="0" smtClean="0"/>
          </a:p>
          <a:p>
            <a:r>
              <a:rPr lang="en-US" baseline="0" dirty="0" smtClean="0"/>
              <a:t> - multiple ingress flows behave differently depending on the architecture of the switch.  If its ‘shared’ memory, all may be using the same memory buffer.  If each interface has its own, then 1 or 2 bursting may be less impactful on the rest of the interfaces.  </a:t>
            </a:r>
          </a:p>
          <a:p>
            <a:endParaRPr lang="en-US" baseline="0" dirty="0" smtClean="0"/>
          </a:p>
          <a:p>
            <a:r>
              <a:rPr lang="en-US" baseline="0" dirty="0" smtClean="0"/>
              <a:t> - buffer bloat is typically not a concern in a Science DMZ</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61</a:t>
            </a:fld>
            <a:endParaRPr lang="en-US" dirty="0"/>
          </a:p>
        </p:txBody>
      </p:sp>
    </p:spTree>
    <p:extLst>
      <p:ext uri="{BB962C8B-B14F-4D97-AF65-F5344CB8AC3E}">
        <p14:creationId xmlns:p14="http://schemas.microsoft.com/office/powerpoint/2010/main" val="3266368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 along with the previous – output is just as important as input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62</a:t>
            </a:fld>
            <a:endParaRPr lang="en-US" dirty="0"/>
          </a:p>
        </p:txBody>
      </p:sp>
    </p:spTree>
    <p:extLst>
      <p:ext uri="{BB962C8B-B14F-4D97-AF65-F5344CB8AC3E}">
        <p14:creationId xmlns:p14="http://schemas.microsoft.com/office/powerpoint/2010/main" val="2484946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outbound direction, traffic from the cluster goes from 10G to 1G on the department core switch – the 10G DTN will burst, causing loss if the 1G output queue is too shallow</a:t>
            </a:r>
          </a:p>
          <a:p>
            <a:endParaRPr lang="en-US" baseline="0" dirty="0" smtClean="0"/>
          </a:p>
          <a:p>
            <a:r>
              <a:rPr lang="en-US" baseline="0" dirty="0" smtClean="0"/>
              <a:t>In the outbound direction, many 1G workstations can congest a single 1G uplink port</a:t>
            </a:r>
          </a:p>
          <a:p>
            <a:endParaRPr lang="en-US" baseline="0" dirty="0" smtClean="0"/>
          </a:p>
          <a:p>
            <a:r>
              <a:rPr lang="en-US" baseline="0" dirty="0" smtClean="0"/>
              <a:t>In the inbound direction, 10G of WAN traffic goes to a 1G port facing the department core switch – likely loss location (and on the wide area path to the DTN!)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There are a lot of networks with this sort of problem.</a:t>
            </a:r>
          </a:p>
          <a:p>
            <a:endParaRPr lang="en-US" dirty="0" smtClean="0"/>
          </a:p>
          <a:p>
            <a:r>
              <a:rPr lang="en-US" dirty="0" smtClean="0"/>
              <a:t>The best way to find the</a:t>
            </a:r>
            <a:r>
              <a:rPr lang="en-US" baseline="0" dirty="0" smtClean="0"/>
              <a:t> problem</a:t>
            </a:r>
            <a:r>
              <a:rPr lang="en-US" dirty="0" smtClean="0"/>
              <a:t> is to use 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63</a:t>
            </a:fld>
            <a:endParaRPr lang="en-US" dirty="0"/>
          </a:p>
        </p:txBody>
      </p:sp>
    </p:spTree>
    <p:extLst>
      <p:ext uri="{BB962C8B-B14F-4D97-AF65-F5344CB8AC3E}">
        <p14:creationId xmlns:p14="http://schemas.microsoft.com/office/powerpoint/2010/main" val="2854885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next slide, speak to the diagram</a:t>
            </a:r>
          </a:p>
          <a:p>
            <a:endParaRPr lang="en-US" baseline="0" dirty="0" smtClean="0"/>
          </a:p>
          <a:p>
            <a:r>
              <a:rPr lang="en-US" baseline="0" dirty="0" smtClean="0"/>
              <a:t>The text on this slide is for people looking at the deck who are not present at the talk</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65</a:t>
            </a:fld>
            <a:endParaRPr lang="en-US" dirty="0"/>
          </a:p>
        </p:txBody>
      </p:sp>
    </p:spTree>
    <p:extLst>
      <p:ext uri="{BB962C8B-B14F-4D97-AF65-F5344CB8AC3E}">
        <p14:creationId xmlns:p14="http://schemas.microsoft.com/office/powerpoint/2010/main" val="3058631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dirty="0" smtClean="0"/>
              <a:t>Building A houses the border router – not much goes on there except the external connectivity</a:t>
            </a:r>
          </a:p>
          <a:p>
            <a:pPr>
              <a:buFont typeface="Arial"/>
              <a:buNone/>
            </a:pPr>
            <a:endParaRPr lang="en-US" dirty="0" smtClean="0"/>
          </a:p>
          <a:p>
            <a:pPr>
              <a:buFont typeface="Arial"/>
              <a:buNone/>
            </a:pPr>
            <a:r>
              <a:rPr lang="en-US" dirty="0" smtClean="0"/>
              <a:t>Lots of work happens in building B – so much that the processing is done with multiple processors to spread the load in an affordable way, and results are aggregated after</a:t>
            </a:r>
          </a:p>
          <a:p>
            <a:pPr>
              <a:buFont typeface="Arial"/>
              <a:buNone/>
            </a:pPr>
            <a:endParaRPr lang="en-US" dirty="0" smtClean="0"/>
          </a:p>
          <a:p>
            <a:pPr>
              <a:buFont typeface="Arial"/>
              <a:buNone/>
            </a:pPr>
            <a:r>
              <a:rPr lang="en-US" dirty="0" smtClean="0"/>
              <a:t>Building C is where we branch out to other buildings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66</a:t>
            </a:fld>
            <a:endParaRPr lang="en-US" dirty="0"/>
          </a:p>
        </p:txBody>
      </p:sp>
    </p:spTree>
    <p:extLst>
      <p:ext uri="{BB962C8B-B14F-4D97-AF65-F5344CB8AC3E}">
        <p14:creationId xmlns:p14="http://schemas.microsoft.com/office/powerpoint/2010/main" val="2820985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Now, convert the buildings into network devices</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A becomes a border router</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B becomes a firewall</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C becomes a core router</a:t>
            </a: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mn-cs"/>
            </a:endParaRP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68</a:t>
            </a:fld>
            <a:endParaRPr lang="en-US" dirty="0"/>
          </a:p>
        </p:txBody>
      </p:sp>
    </p:spTree>
    <p:extLst>
      <p:ext uri="{BB962C8B-B14F-4D97-AF65-F5344CB8AC3E}">
        <p14:creationId xmlns:p14="http://schemas.microsoft.com/office/powerpoint/2010/main" val="2554751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allowed</a:t>
            </a:r>
            <a:r>
              <a:rPr lang="en-US" baseline="0" dirty="0" smtClean="0"/>
              <a:t> to look inside, this is all you see</a:t>
            </a:r>
          </a:p>
          <a:p>
            <a:endParaRPr lang="en-US" baseline="0" dirty="0" smtClean="0"/>
          </a:p>
          <a:p>
            <a:r>
              <a:rPr lang="en-US" baseline="0" dirty="0" smtClean="0"/>
              <a:t>This network is broken, but unless you know to go look you’ll never know why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69</a:t>
            </a:fld>
            <a:endParaRPr lang="en-US" dirty="0"/>
          </a:p>
        </p:txBody>
      </p:sp>
    </p:spTree>
    <p:extLst>
      <p:ext uri="{BB962C8B-B14F-4D97-AF65-F5344CB8AC3E}">
        <p14:creationId xmlns:p14="http://schemas.microsoft.com/office/powerpoint/2010/main" val="193617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2209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underestimate the value of three TCP improvements:</a:t>
            </a:r>
          </a:p>
          <a:p>
            <a:pPr marL="228600" indent="-228600">
              <a:buAutoNum type="arabicParenR"/>
            </a:pPr>
            <a:r>
              <a:rPr lang="en-US" baseline="0" dirty="0" smtClean="0"/>
              <a:t>RFC1323 (window scaling)</a:t>
            </a:r>
          </a:p>
          <a:p>
            <a:pPr marL="228600" indent="-228600">
              <a:buAutoNum type="arabicParenR"/>
            </a:pPr>
            <a:r>
              <a:rPr lang="en-US" baseline="0" dirty="0" smtClean="0"/>
              <a:t>Kernel autotuning</a:t>
            </a:r>
          </a:p>
          <a:p>
            <a:pPr marL="228600" indent="-228600">
              <a:buAutoNum type="arabicParenR"/>
            </a:pPr>
            <a:r>
              <a:rPr lang="en-US" baseline="0" dirty="0" smtClean="0"/>
              <a:t>Improved congestion algorithms</a:t>
            </a:r>
          </a:p>
          <a:p>
            <a:pPr marL="228600" indent="-228600">
              <a:buAutoNum type="arabicParenR"/>
            </a:pPr>
            <a:endParaRPr lang="en-US" baseline="0" dirty="0" smtClean="0"/>
          </a:p>
          <a:p>
            <a:pPr marL="0" indent="0">
              <a:buNone/>
            </a:pPr>
            <a:r>
              <a:rPr lang="en-US" baseline="0" dirty="0" smtClean="0"/>
              <a:t>However, loss + latency is still a performance killer.</a:t>
            </a:r>
          </a:p>
          <a:p>
            <a:pPr marL="0" indent="0">
              <a:buNone/>
            </a:pPr>
            <a:r>
              <a:rPr lang="en-US" baseline="0" dirty="0" smtClean="0"/>
              <a:t>TCP must be accommodated – this is our job as engineers and architects</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413322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accommodate TCP, we need a pragmatic</a:t>
            </a:r>
            <a:r>
              <a:rPr lang="en-US" baseline="0" dirty="0" smtClean="0"/>
              <a:t> engineering solution that:</a:t>
            </a:r>
          </a:p>
          <a:p>
            <a:pPr marL="228600" indent="-228600">
              <a:buAutoNum type="arabicParenR"/>
            </a:pPr>
            <a:r>
              <a:rPr lang="en-US" baseline="0" dirty="0" smtClean="0"/>
              <a:t>Addresses the needs</a:t>
            </a:r>
          </a:p>
          <a:p>
            <a:pPr marL="228600" indent="-228600">
              <a:buAutoNum type="arabicParenR"/>
            </a:pPr>
            <a:r>
              <a:rPr lang="en-US" baseline="0" dirty="0" smtClean="0"/>
              <a:t>Is implementable given financial, policy, and cultural constraints</a:t>
            </a:r>
          </a:p>
          <a:p>
            <a:pPr marL="228600" indent="-228600">
              <a:buAutoNum type="arabicParenR"/>
            </a:pPr>
            <a:r>
              <a:rPr lang="en-US" baseline="0" dirty="0" smtClean="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Science DMZ design pattern is a set of </a:t>
            </a:r>
            <a:r>
              <a:rPr lang="en-US" baseline="0" dirty="0" err="1" smtClean="0"/>
              <a:t>composable</a:t>
            </a:r>
            <a:r>
              <a:rPr lang="en-US" baseline="0" dirty="0" smtClean="0"/>
              <a:t> ideas, including:</a:t>
            </a:r>
          </a:p>
          <a:p>
            <a:pPr marL="228600" indent="-228600">
              <a:buAutoNum type="arabicParenR"/>
            </a:pPr>
            <a:r>
              <a:rPr lang="en-US" baseline="0" dirty="0" smtClean="0"/>
              <a:t>The architectural element itself – the Science DMZ enclave</a:t>
            </a:r>
          </a:p>
          <a:p>
            <a:pPr marL="228600" indent="-228600">
              <a:buAutoNum type="arabicParenR"/>
            </a:pPr>
            <a:r>
              <a:rPr lang="en-US" baseline="0" dirty="0" smtClean="0"/>
              <a:t>Appropriate security that does not impact performance</a:t>
            </a:r>
          </a:p>
          <a:p>
            <a:pPr marL="228600" indent="-228600">
              <a:buAutoNum type="arabicParenR"/>
            </a:pPr>
            <a:r>
              <a:rPr lang="en-US" baseline="0" dirty="0" smtClean="0"/>
              <a:t>Dedicated systems – Data Transfer Nodes</a:t>
            </a:r>
          </a:p>
          <a:p>
            <a:pPr marL="228600" indent="-228600">
              <a:buAutoNum type="arabicParenR"/>
            </a:pPr>
            <a:r>
              <a:rPr lang="en-US" baseline="0" dirty="0" smtClean="0"/>
              <a:t>perfSONAR </a:t>
            </a:r>
          </a:p>
          <a:p>
            <a:pPr marL="228600" indent="-228600">
              <a:buAutoNum type="arabicParenR"/>
            </a:pPr>
            <a:endParaRPr lang="en-US" baseline="0" dirty="0" smtClean="0"/>
          </a:p>
          <a:p>
            <a:pPr marL="0" indent="0">
              <a:buNone/>
            </a:pPr>
            <a:r>
              <a:rPr lang="en-US" baseline="0" dirty="0" smtClean="0"/>
              <a:t>The elements of the Science DMZ can be combined in a variety of ways depending on the need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1401659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597275" cy="1325033"/>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sp>
        <p:nvSpPr>
          <p:cNvPr id="11" name="Text Placeholder 10"/>
          <p:cNvSpPr>
            <a:spLocks noGrp="1"/>
          </p:cNvSpPr>
          <p:nvPr>
            <p:ph type="body" sz="quarter" idx="13"/>
          </p:nvPr>
        </p:nvSpPr>
        <p:spPr>
          <a:xfrm>
            <a:off x="5116513" y="3868738"/>
            <a:ext cx="3570287" cy="132556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97313"/>
            <a:ext cx="7772400" cy="1362075"/>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5/18/15</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engage@e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engage@es.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engage@es.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engage@es.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engage@e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engag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engage@e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engage@es.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engage@es.ne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bro-ids.org/documentation/cluster.html"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bro-ids.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engage@e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engage@es.ne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engage@es.n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engage@es.ne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fbo.gov/index?s=opportunity&amp;mode=form&amp;tab=core&amp;id=a7f291f4216b5a24c1177a5684e1809b" TargetMode="External"/><Relationship Id="rId4" Type="http://schemas.openxmlformats.org/officeDocument/2006/relationships/hyperlink" Target="https://www.rdsi.edu.au/dashnet" TargetMode="External"/><Relationship Id="rId5" Type="http://schemas.openxmlformats.org/officeDocument/2006/relationships/hyperlink" Target="https://www.rdsi.edu.au/dashnet-deployment-rdsi-nodes-begins" TargetMode="External"/><Relationship Id="rId6"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mailto:engage@es.ne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engage@es.ne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https://gab.es.net/mailman/listinfo/sciencedmz"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my.es.net/" TargetMode="External"/><Relationship Id="rId4" Type="http://schemas.openxmlformats.org/officeDocument/2006/relationships/hyperlink" Target="http://www.es.net/" TargetMode="External"/><Relationship Id="rId1" Type="http://schemas.openxmlformats.org/officeDocument/2006/relationships/slideLayout" Target="../slideLayouts/slideLayout1.xml"/><Relationship Id="rId2" Type="http://schemas.openxmlformats.org/officeDocument/2006/relationships/hyperlink" Target="http://fasterdata.es.n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17.gif"/><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3" Type="http://schemas.openxmlformats.org/officeDocument/2006/relationships/hyperlink" Target="http://people.ucsc.edu/~warner/buffer.html"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mailto:engage@es.net"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engage@e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Science DMZ</a:t>
            </a:r>
            <a:endParaRPr lang="en-US" dirty="0"/>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dirty="0"/>
              <a:t>Eli Dart, Network Engineer</a:t>
            </a:r>
          </a:p>
          <a:p>
            <a:pPr>
              <a:spcBef>
                <a:spcPts val="300"/>
              </a:spcBef>
              <a:spcAft>
                <a:spcPts val="300"/>
              </a:spcAft>
            </a:pPr>
            <a:r>
              <a:rPr lang="en-US" sz="1800" dirty="0"/>
              <a:t>ESnet Science Engagement</a:t>
            </a:r>
          </a:p>
          <a:p>
            <a:pPr>
              <a:spcBef>
                <a:spcPts val="300"/>
              </a:spcBef>
              <a:spcAft>
                <a:spcPts val="300"/>
              </a:spcAft>
            </a:pPr>
            <a:r>
              <a:rPr lang="en-US" sz="1800" dirty="0"/>
              <a:t>Lawrence Berkeley National </a:t>
            </a:r>
            <a:r>
              <a:rPr lang="en-US" sz="1800" dirty="0" smtClean="0"/>
              <a:t>Laboratory</a:t>
            </a:r>
            <a:endParaRPr lang="en-US" sz="1800" dirty="0"/>
          </a:p>
        </p:txBody>
      </p:sp>
      <p:sp>
        <p:nvSpPr>
          <p:cNvPr id="4" name="Text Placeholder 3"/>
          <p:cNvSpPr>
            <a:spLocks noGrp="1"/>
          </p:cNvSpPr>
          <p:nvPr>
            <p:ph type="body" sz="quarter" idx="13"/>
          </p:nvPr>
        </p:nvSpPr>
        <p:spPr/>
        <p:txBody>
          <a:bodyPr/>
          <a:lstStyle/>
          <a:p>
            <a:r>
              <a:rPr lang="en-US" dirty="0" err="1" smtClean="0"/>
              <a:t>BioTeam</a:t>
            </a:r>
            <a:r>
              <a:rPr lang="en-US" dirty="0" smtClean="0"/>
              <a:t> Science DMZ 101 Webinar</a:t>
            </a:r>
          </a:p>
          <a:p>
            <a:r>
              <a:rPr lang="en-US" dirty="0" smtClean="0"/>
              <a:t>May 18, 2015</a:t>
            </a:r>
            <a:endParaRPr lang="en-US" dirty="0"/>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042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Abstract or Prototype Deployment</a:t>
            </a:r>
            <a:endParaRPr lang="en-US" sz="3200" dirty="0"/>
          </a:p>
        </p:txBody>
      </p:sp>
      <p:sp>
        <p:nvSpPr>
          <p:cNvPr id="3" name="Content Placeholder 2"/>
          <p:cNvSpPr>
            <a:spLocks noGrp="1"/>
          </p:cNvSpPr>
          <p:nvPr>
            <p:ph idx="1"/>
          </p:nvPr>
        </p:nvSpPr>
        <p:spPr/>
        <p:txBody>
          <a:bodyPr/>
          <a:lstStyle/>
          <a:p>
            <a:r>
              <a:rPr lang="en-US" dirty="0" smtClean="0"/>
              <a:t>Add-on to existing network infrastructure</a:t>
            </a:r>
          </a:p>
          <a:p>
            <a:pPr lvl="1"/>
            <a:r>
              <a:rPr lang="en-US" dirty="0" smtClean="0"/>
              <a:t>All that is required is a port on the border router</a:t>
            </a:r>
          </a:p>
          <a:p>
            <a:pPr lvl="1"/>
            <a:r>
              <a:rPr lang="en-US" dirty="0" smtClean="0"/>
              <a:t>Small footprint, pre-production commitment</a:t>
            </a:r>
          </a:p>
          <a:p>
            <a:r>
              <a:rPr lang="en-US" dirty="0" smtClean="0"/>
              <a:t>Easy to experiment with components and technologies</a:t>
            </a:r>
          </a:p>
          <a:p>
            <a:pPr lvl="1"/>
            <a:r>
              <a:rPr lang="en-US" dirty="0" smtClean="0"/>
              <a:t>DTN prototyping</a:t>
            </a:r>
          </a:p>
          <a:p>
            <a:pPr lvl="1"/>
            <a:r>
              <a:rPr lang="en-US" dirty="0" smtClean="0"/>
              <a:t>perfSONAR testing</a:t>
            </a:r>
          </a:p>
          <a:p>
            <a:r>
              <a:rPr lang="en-US" dirty="0" smtClean="0"/>
              <a:t>Limited scope makes security policy exceptions easy</a:t>
            </a:r>
          </a:p>
          <a:p>
            <a:pPr lvl="1"/>
            <a:r>
              <a:rPr lang="en-US" dirty="0" smtClean="0"/>
              <a:t>Only allow traffic from partners</a:t>
            </a:r>
          </a:p>
          <a:p>
            <a:pPr lvl="1"/>
            <a:r>
              <a:rPr lang="en-US" dirty="0" smtClean="0"/>
              <a:t>Add-on to production infrastructure – lower risk</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734089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416800" cy="1143000"/>
          </a:xfrm>
        </p:spPr>
        <p:txBody>
          <a:bodyPr/>
          <a:lstStyle/>
          <a:p>
            <a:r>
              <a:rPr lang="en-US" sz="3200" dirty="0"/>
              <a:t>Science </a:t>
            </a:r>
            <a:r>
              <a:rPr lang="en-US" sz="3200" dirty="0" smtClean="0"/>
              <a:t>DMZ Design Pattern (Abstract)</a:t>
            </a:r>
            <a:endParaRPr lang="en-US" sz="3200" dirty="0"/>
          </a:p>
        </p:txBody>
      </p:sp>
      <p:pic>
        <p:nvPicPr>
          <p:cNvPr id="6" name="Content Placeholder 5" descr="science-dmz-simple.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05" t="9838" r="18675" b="12887"/>
          <a:stretch/>
        </p:blipFill>
        <p:spPr>
          <a:xfrm rot="5400000">
            <a:off x="1950704" y="-511451"/>
            <a:ext cx="5268779" cy="8229602"/>
          </a:xfrm>
        </p:spPr>
      </p:pic>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2"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1491671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sz="3200" dirty="0" smtClean="0"/>
              <a:t>Local And Wide Area Data Flows</a:t>
            </a:r>
            <a:endParaRPr lang="en-US" sz="3200" dirty="0"/>
          </a:p>
        </p:txBody>
      </p:sp>
      <p:pic>
        <p:nvPicPr>
          <p:cNvPr id="7" name="Content Placeholder 6" descr="science-dmz-simple-vc-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08" t="14427" b="14427"/>
          <a:stretch/>
        </p:blipFill>
        <p:spPr>
          <a:xfrm>
            <a:off x="-1057047" y="731248"/>
            <a:ext cx="10820553" cy="5868282"/>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751400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Support For Multiple Projects</a:t>
            </a:r>
            <a:endParaRPr lang="en-US" sz="3200" dirty="0"/>
          </a:p>
        </p:txBody>
      </p:sp>
      <p:sp>
        <p:nvSpPr>
          <p:cNvPr id="3" name="Content Placeholder 2"/>
          <p:cNvSpPr>
            <a:spLocks noGrp="1"/>
          </p:cNvSpPr>
          <p:nvPr>
            <p:ph idx="1"/>
          </p:nvPr>
        </p:nvSpPr>
        <p:spPr/>
        <p:txBody>
          <a:bodyPr/>
          <a:lstStyle/>
          <a:p>
            <a:r>
              <a:rPr lang="en-US" dirty="0" smtClean="0"/>
              <a:t>Science DMZ architecture allows multiple projects to put DTNs in place</a:t>
            </a:r>
          </a:p>
          <a:p>
            <a:pPr lvl="1"/>
            <a:r>
              <a:rPr lang="en-US" dirty="0" smtClean="0"/>
              <a:t>Modular architecture</a:t>
            </a:r>
          </a:p>
          <a:p>
            <a:pPr lvl="1"/>
            <a:r>
              <a:rPr lang="en-US" dirty="0" smtClean="0"/>
              <a:t>Centralized location for data servers</a:t>
            </a:r>
          </a:p>
          <a:p>
            <a:r>
              <a:rPr lang="en-US" dirty="0" smtClean="0"/>
              <a:t>This may or may not work well depending on institutional politics</a:t>
            </a:r>
          </a:p>
          <a:p>
            <a:pPr lvl="1"/>
            <a:r>
              <a:rPr lang="en-US" dirty="0" smtClean="0"/>
              <a:t>Issues such as physical security can make this a non-starter</a:t>
            </a:r>
          </a:p>
          <a:p>
            <a:pPr lvl="1"/>
            <a:r>
              <a:rPr lang="en-US" dirty="0" smtClean="0"/>
              <a:t>On the other hand, some shops already have service models in place</a:t>
            </a:r>
          </a:p>
          <a:p>
            <a:r>
              <a:rPr lang="en-US" dirty="0" smtClean="0"/>
              <a:t>On balance, this can provide a cost savings – it depends</a:t>
            </a:r>
          </a:p>
          <a:p>
            <a:pPr lvl="1"/>
            <a:r>
              <a:rPr lang="en-US" dirty="0" smtClean="0"/>
              <a:t>Central support for data servers vs. carrying data flows</a:t>
            </a:r>
          </a:p>
          <a:p>
            <a:pPr lvl="1"/>
            <a:r>
              <a:rPr lang="en-US" dirty="0" smtClean="0"/>
              <a:t>How far do the data flows have to go?</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0488254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Multiple Projects</a:t>
            </a:r>
            <a:endParaRPr lang="en-US" sz="3200" dirty="0"/>
          </a:p>
        </p:txBody>
      </p:sp>
      <p:pic>
        <p:nvPicPr>
          <p:cNvPr id="10" name="Content Placeholder 9" descr="science-dmz-aggregate-jt-talk-v4.pdf"/>
          <p:cNvPicPr>
            <a:picLocks noGrp="1" noChangeAspect="1"/>
          </p:cNvPicPr>
          <p:nvPr>
            <p:ph idx="1"/>
          </p:nvPr>
        </p:nvPicPr>
        <p:blipFill>
          <a:blip r:embed="rId2" cstate="screen">
            <a:extLst>
              <a:ext uri="{28A0092B-C50C-407E-A947-70E740481C1C}">
                <a14:useLocalDpi xmlns:a14="http://schemas.microsoft.com/office/drawing/2010/main"/>
              </a:ext>
            </a:extLst>
          </a:blip>
          <a:srcRect t="14427" b="14427"/>
          <a:stretch>
            <a:fillRect/>
          </a:stretch>
        </p:blipFill>
        <p:spPr>
          <a:xfrm>
            <a:off x="-223215" y="889645"/>
            <a:ext cx="10111889" cy="5338162"/>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6863417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Deployment</a:t>
            </a:r>
            <a:endParaRPr lang="en-US" sz="3200" dirty="0"/>
          </a:p>
        </p:txBody>
      </p:sp>
      <p:sp>
        <p:nvSpPr>
          <p:cNvPr id="3" name="Content Placeholder 2"/>
          <p:cNvSpPr>
            <a:spLocks noGrp="1"/>
          </p:cNvSpPr>
          <p:nvPr>
            <p:ph idx="1"/>
          </p:nvPr>
        </p:nvSpPr>
        <p:spPr/>
        <p:txBody>
          <a:bodyPr>
            <a:normAutofit fontScale="92500" lnSpcReduction="10000"/>
          </a:bodyPr>
          <a:lstStyle/>
          <a:p>
            <a:r>
              <a:rPr lang="en-US" smtClean="0"/>
              <a:t>High-performance networking is assumed in this environment</a:t>
            </a:r>
          </a:p>
          <a:p>
            <a:pPr lvl="1"/>
            <a:r>
              <a:rPr lang="en-US" smtClean="0"/>
              <a:t>Data flows between systems, between systems and storage, wide area, etc.</a:t>
            </a:r>
          </a:p>
          <a:p>
            <a:pPr lvl="1"/>
            <a:r>
              <a:rPr lang="en-US" smtClean="0"/>
              <a:t>Global filesystem often ties resources together</a:t>
            </a:r>
          </a:p>
          <a:p>
            <a:pPr lvl="2"/>
            <a:r>
              <a:rPr lang="en-US" smtClean="0"/>
              <a:t>Portions of this may not run over Ethernet (e.g. IB)</a:t>
            </a:r>
          </a:p>
          <a:p>
            <a:pPr lvl="2"/>
            <a:r>
              <a:rPr lang="en-US" smtClean="0"/>
              <a:t>Implications for Data Transfer Nodes</a:t>
            </a:r>
          </a:p>
          <a:p>
            <a:r>
              <a:rPr lang="en-US" smtClean="0"/>
              <a:t>“Science DMZ” may not look like a discrete entity here</a:t>
            </a:r>
          </a:p>
          <a:p>
            <a:pPr lvl="1"/>
            <a:r>
              <a:rPr lang="en-US" smtClean="0"/>
              <a:t>By the time you get through interconnecting all the resources, you end up with most of the network in the Science DMZ</a:t>
            </a:r>
          </a:p>
          <a:p>
            <a:pPr lvl="1"/>
            <a:r>
              <a:rPr lang="en-US" smtClean="0"/>
              <a:t>This is as it should be – the point is appropriate deployment of tools, configuration, policy control, etc.</a:t>
            </a:r>
          </a:p>
          <a:p>
            <a:r>
              <a:rPr lang="en-US" smtClean="0"/>
              <a:t>Office networks can look like an afterthought, but they aren’t</a:t>
            </a:r>
          </a:p>
          <a:p>
            <a:pPr lvl="1"/>
            <a:r>
              <a:rPr lang="en-US" smtClean="0"/>
              <a:t>Deployed with appropriate security controls</a:t>
            </a:r>
          </a:p>
          <a:p>
            <a:pPr lvl="1"/>
            <a:r>
              <a:rPr lang="en-US" smtClean="0"/>
              <a:t>Office infrastructure need not be sized for science traffic</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769014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a:t>
            </a:r>
            <a:endParaRPr lang="en-US" sz="3200" dirty="0"/>
          </a:p>
        </p:txBody>
      </p:sp>
      <p:pic>
        <p:nvPicPr>
          <p:cNvPr id="6"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08095" y="1101300"/>
            <a:ext cx="10558889" cy="5574138"/>
          </a:xfrm>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277835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Data Path</a:t>
            </a:r>
            <a:endParaRPr lang="en-US" sz="3200" dirty="0"/>
          </a:p>
        </p:txBody>
      </p:sp>
      <p:pic>
        <p:nvPicPr>
          <p:cNvPr id="6"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40755" y="987607"/>
            <a:ext cx="10176256" cy="5596549"/>
          </a:xfrm>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921897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Major Data Site Deployment</a:t>
            </a:r>
            <a:endParaRPr lang="en-US" sz="3200" dirty="0"/>
          </a:p>
        </p:txBody>
      </p:sp>
      <p:sp>
        <p:nvSpPr>
          <p:cNvPr id="3" name="Content Placeholder 2"/>
          <p:cNvSpPr>
            <a:spLocks noGrp="1"/>
          </p:cNvSpPr>
          <p:nvPr>
            <p:ph idx="1"/>
          </p:nvPr>
        </p:nvSpPr>
        <p:spPr/>
        <p:txBody>
          <a:bodyPr/>
          <a:lstStyle/>
          <a:p>
            <a:r>
              <a:rPr lang="en-US" dirty="0" smtClean="0"/>
              <a:t>In some cases, large scale data service is the major driver</a:t>
            </a:r>
          </a:p>
          <a:p>
            <a:pPr lvl="1"/>
            <a:r>
              <a:rPr lang="en-US" dirty="0" smtClean="0"/>
              <a:t>Huge volumes of data (Petabytes</a:t>
            </a:r>
            <a:r>
              <a:rPr lang="en-US" dirty="0"/>
              <a:t> </a:t>
            </a:r>
            <a:r>
              <a:rPr lang="en-US" dirty="0" smtClean="0"/>
              <a:t>or more) – ingest, export</a:t>
            </a:r>
          </a:p>
          <a:p>
            <a:pPr lvl="1"/>
            <a:r>
              <a:rPr lang="en-US" dirty="0"/>
              <a:t>Large number of external hosts accessing/submitting data</a:t>
            </a:r>
          </a:p>
          <a:p>
            <a:r>
              <a:rPr lang="en-US" dirty="0" smtClean="0"/>
              <a:t>Single-pipe deployments don’t work</a:t>
            </a:r>
          </a:p>
          <a:p>
            <a:pPr lvl="1"/>
            <a:r>
              <a:rPr lang="en-US" dirty="0" smtClean="0"/>
              <a:t>Everything is parallel</a:t>
            </a:r>
          </a:p>
          <a:p>
            <a:pPr lvl="2"/>
            <a:r>
              <a:rPr lang="en-US" dirty="0" smtClean="0"/>
              <a:t>Networks (Nx10G LAGs, soon to be Nx100G)</a:t>
            </a:r>
          </a:p>
          <a:p>
            <a:pPr lvl="2"/>
            <a:r>
              <a:rPr lang="en-US" dirty="0" smtClean="0"/>
              <a:t>Hosts – data transfer clusters, no individual DTNs</a:t>
            </a:r>
          </a:p>
          <a:p>
            <a:pPr lvl="2"/>
            <a:r>
              <a:rPr lang="en-US" dirty="0" smtClean="0"/>
              <a:t>WAN connections – multiple entry, redundant equipment</a:t>
            </a:r>
          </a:p>
          <a:p>
            <a:pPr lvl="1"/>
            <a:r>
              <a:rPr lang="en-US" dirty="0" smtClean="0"/>
              <a:t>Choke points (e.g. firewalls) just cause problems</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1245852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Site – Architecture</a:t>
            </a:r>
            <a:endParaRPr lang="en-US" sz="3200" dirty="0"/>
          </a:p>
        </p:txBody>
      </p:sp>
      <p:pic>
        <p:nvPicPr>
          <p:cNvPr id="8" name="Content Placeholder 7" descr="science-dmz-aggregate-jt-talk-v4.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1" y="1417638"/>
            <a:ext cx="9828193" cy="5405128"/>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3744163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6600"/>
                </a:solidFill>
              </a:rPr>
              <a:t>Science DMZ Motivation and Introduction</a:t>
            </a:r>
          </a:p>
          <a:p>
            <a:pPr>
              <a:buFont typeface="Arial"/>
              <a:buChar char="•"/>
            </a:pPr>
            <a:r>
              <a:rPr lang="en-US" dirty="0" smtClean="0"/>
              <a:t>Science DMZ Architecture</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smtClean="0"/>
              <a:t>Wrap Up</a:t>
            </a:r>
          </a:p>
          <a:p>
            <a:pPr>
              <a:buFont typeface="Arial"/>
              <a:buChar char="•"/>
            </a:pPr>
            <a:r>
              <a:rPr lang="en-US" dirty="0" smtClean="0"/>
              <a:t>Handoff to Jason - perfSONAR</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8509819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Site – Data Path</a:t>
            </a:r>
            <a:endParaRPr lang="en-US" sz="3200" dirty="0"/>
          </a:p>
        </p:txBody>
      </p:sp>
      <p:pic>
        <p:nvPicPr>
          <p:cNvPr id="8" name="Content Placeholder 7" descr="science-dmz-aggregate-jt-talk-v4.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0" y="1207127"/>
            <a:ext cx="9569468" cy="5051813"/>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2350106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Science DMZ</a:t>
            </a:r>
            <a:endParaRPr lang="en-US" sz="3200" dirty="0"/>
          </a:p>
        </p:txBody>
      </p:sp>
      <p:sp>
        <p:nvSpPr>
          <p:cNvPr id="3" name="Content Placeholder 2"/>
          <p:cNvSpPr>
            <a:spLocks noGrp="1"/>
          </p:cNvSpPr>
          <p:nvPr>
            <p:ph idx="1"/>
          </p:nvPr>
        </p:nvSpPr>
        <p:spPr>
          <a:xfrm>
            <a:off x="457200" y="1417638"/>
            <a:ext cx="8229600" cy="5041506"/>
          </a:xfrm>
        </p:spPr>
        <p:txBody>
          <a:bodyPr>
            <a:normAutofit lnSpcReduction="10000"/>
          </a:bodyPr>
          <a:lstStyle/>
          <a:p>
            <a:r>
              <a:rPr lang="en-US" dirty="0" smtClean="0"/>
              <a:t>Fiber-rich environment enables a distributed Science DMZ</a:t>
            </a:r>
          </a:p>
          <a:p>
            <a:pPr lvl="1"/>
            <a:r>
              <a:rPr lang="en-US" dirty="0" smtClean="0"/>
              <a:t>No need to accommodate all equipment in one location</a:t>
            </a:r>
          </a:p>
          <a:p>
            <a:pPr lvl="1"/>
            <a:r>
              <a:rPr lang="en-US" dirty="0" smtClean="0"/>
              <a:t>Allows the deployment of institutional science service</a:t>
            </a:r>
          </a:p>
          <a:p>
            <a:r>
              <a:rPr lang="en-US" dirty="0" smtClean="0"/>
              <a:t>WAN services arrive at the site in the normal way</a:t>
            </a:r>
          </a:p>
          <a:p>
            <a:r>
              <a:rPr lang="en-US" dirty="0" smtClean="0"/>
              <a:t>Dark fiber distributes connectivity to Science DMZ services throughout the site</a:t>
            </a:r>
          </a:p>
          <a:p>
            <a:pPr lvl="1"/>
            <a:r>
              <a:rPr lang="en-US" dirty="0" smtClean="0"/>
              <a:t>Departments with their own networking groups can manage their own local Science DMZ infrastructure</a:t>
            </a:r>
          </a:p>
          <a:p>
            <a:pPr lvl="1"/>
            <a:r>
              <a:rPr lang="en-US" dirty="0" smtClean="0"/>
              <a:t>Facilities or buildings can be served without building up the business network to support those flows</a:t>
            </a:r>
          </a:p>
          <a:p>
            <a:r>
              <a:rPr lang="en-US" dirty="0" smtClean="0"/>
              <a:t>Security is more complex</a:t>
            </a:r>
          </a:p>
          <a:p>
            <a:pPr lvl="1"/>
            <a:r>
              <a:rPr lang="en-US" dirty="0" smtClean="0"/>
              <a:t>Remote infrastructure must be monitored</a:t>
            </a:r>
          </a:p>
          <a:p>
            <a:pPr lvl="1"/>
            <a:r>
              <a:rPr lang="en-US" dirty="0" smtClean="0"/>
              <a:t>Several technical remedies exist (</a:t>
            </a:r>
            <a:r>
              <a:rPr lang="en-US" dirty="0" err="1" smtClean="0"/>
              <a:t>arpwatch</a:t>
            </a:r>
            <a:r>
              <a:rPr lang="en-US" dirty="0" smtClean="0"/>
              <a:t>, no DHCP, separate address space, etc.)</a:t>
            </a:r>
          </a:p>
          <a:p>
            <a:pPr lvl="1"/>
            <a:r>
              <a:rPr lang="en-US" dirty="0" smtClean="0"/>
              <a:t>Solutions depend on relationships with security groups</a:t>
            </a:r>
          </a:p>
          <a:p>
            <a:pPr lvl="1"/>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6472366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Science DMZ – Dark Fiber</a:t>
            </a:r>
            <a:endParaRPr lang="en-US" sz="3200" dirty="0"/>
          </a:p>
        </p:txBody>
      </p:sp>
      <p:pic>
        <p:nvPicPr>
          <p:cNvPr id="6" name="Content Placeholder 5" descr="science-dmz-aggregate-jt-talk-v6.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83695" y="995471"/>
            <a:ext cx="10586445" cy="5588685"/>
          </a:xfrm>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0017681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Science DMZs – Dark Fiber</a:t>
            </a:r>
            <a:endParaRPr lang="en-US" sz="3200" dirty="0"/>
          </a:p>
        </p:txBody>
      </p:sp>
      <p:pic>
        <p:nvPicPr>
          <p:cNvPr id="7" name="Content Placeholder 6" descr="science-dmz-aggregate-jt-talk-v7.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344176" y="980354"/>
            <a:ext cx="9855848" cy="5202996"/>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962612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Common Threads</a:t>
            </a:r>
            <a:endParaRPr lang="en-US" sz="3200" dirty="0"/>
          </a:p>
        </p:txBody>
      </p:sp>
      <p:sp>
        <p:nvSpPr>
          <p:cNvPr id="3" name="Content Placeholder 2"/>
          <p:cNvSpPr>
            <a:spLocks noGrp="1"/>
          </p:cNvSpPr>
          <p:nvPr>
            <p:ph idx="1"/>
          </p:nvPr>
        </p:nvSpPr>
        <p:spPr/>
        <p:txBody>
          <a:bodyPr>
            <a:normAutofit/>
          </a:bodyPr>
          <a:lstStyle/>
          <a:p>
            <a:r>
              <a:rPr lang="en-US" dirty="0" smtClean="0"/>
              <a:t>Two common threads exist in all these examples</a:t>
            </a:r>
          </a:p>
          <a:p>
            <a:r>
              <a:rPr lang="en-US" dirty="0" smtClean="0"/>
              <a:t>Accommodation of TCP</a:t>
            </a:r>
          </a:p>
          <a:p>
            <a:pPr lvl="1"/>
            <a:r>
              <a:rPr lang="en-US" dirty="0" smtClean="0"/>
              <a:t>Wide area portion of data transfers traverses purpose-built path</a:t>
            </a:r>
          </a:p>
          <a:p>
            <a:pPr lvl="1"/>
            <a:r>
              <a:rPr lang="en-US" dirty="0" smtClean="0"/>
              <a:t>High performance devices that don’t drop packets</a:t>
            </a:r>
          </a:p>
          <a:p>
            <a:r>
              <a:rPr lang="en-US" dirty="0" smtClean="0"/>
              <a:t>Ability to test and verify</a:t>
            </a:r>
          </a:p>
          <a:p>
            <a:pPr lvl="1"/>
            <a:r>
              <a:rPr lang="en-US" dirty="0" smtClean="0"/>
              <a:t>When problems arise (and they always will), they can be solved if the infrastructure is built correctly</a:t>
            </a:r>
          </a:p>
          <a:p>
            <a:pPr lvl="1"/>
            <a:r>
              <a:rPr lang="en-US" dirty="0" smtClean="0"/>
              <a:t>Small device count makes it easier to find issues</a:t>
            </a:r>
          </a:p>
          <a:p>
            <a:pPr lvl="1"/>
            <a:r>
              <a:rPr lang="en-US" dirty="0" smtClean="0"/>
              <a:t>Multiple test and measurement hosts provide multiple views of the data path</a:t>
            </a:r>
          </a:p>
          <a:p>
            <a:pPr lvl="2"/>
            <a:r>
              <a:rPr lang="en-US" dirty="0" smtClean="0"/>
              <a:t>perfSONAR nodes at the site and in the WAN</a:t>
            </a:r>
          </a:p>
          <a:p>
            <a:pPr lvl="2"/>
            <a:r>
              <a:rPr lang="en-US" dirty="0" smtClean="0"/>
              <a:t>perfSONAR nodes at the remote site</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3010080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Development Environment</a:t>
            </a:r>
            <a:endParaRPr lang="en-US" sz="3200" dirty="0"/>
          </a:p>
        </p:txBody>
      </p:sp>
      <p:sp>
        <p:nvSpPr>
          <p:cNvPr id="3" name="Content Placeholder 2"/>
          <p:cNvSpPr>
            <a:spLocks noGrp="1"/>
          </p:cNvSpPr>
          <p:nvPr>
            <p:ph idx="1"/>
          </p:nvPr>
        </p:nvSpPr>
        <p:spPr>
          <a:xfrm>
            <a:off x="457200" y="1533466"/>
            <a:ext cx="8229600" cy="4770497"/>
          </a:xfrm>
        </p:spPr>
        <p:txBody>
          <a:bodyPr/>
          <a:lstStyle/>
          <a:p>
            <a:r>
              <a:rPr lang="en-US" dirty="0" smtClean="0"/>
              <a:t>One thing that often happens is that an early power user of the Science DMZ is the network engineering group that builds it</a:t>
            </a:r>
          </a:p>
          <a:p>
            <a:pPr lvl="1"/>
            <a:r>
              <a:rPr lang="en-US" dirty="0" smtClean="0"/>
              <a:t>Service prototyping</a:t>
            </a:r>
          </a:p>
          <a:p>
            <a:pPr lvl="1"/>
            <a:r>
              <a:rPr lang="en-US" dirty="0" smtClean="0"/>
              <a:t>Deployment of test applications for other user groups to demonstrate value</a:t>
            </a:r>
          </a:p>
          <a:p>
            <a:r>
              <a:rPr lang="en-US" dirty="0" smtClean="0"/>
              <a:t>The production Science DMZ is just that – production</a:t>
            </a:r>
          </a:p>
          <a:p>
            <a:pPr lvl="1"/>
            <a:r>
              <a:rPr lang="en-US" dirty="0" smtClean="0"/>
              <a:t>Once users are on it, you can’t take it down to try something new</a:t>
            </a:r>
          </a:p>
          <a:p>
            <a:pPr lvl="1"/>
            <a:r>
              <a:rPr lang="en-US" dirty="0" smtClean="0"/>
              <a:t>Stuff that works tends to attract workload</a:t>
            </a:r>
          </a:p>
          <a:p>
            <a:r>
              <a:rPr lang="en-US" b="1" i="1" dirty="0" smtClean="0"/>
              <a:t>Take-home message: plan for multiple Science DMZs from the beginning – at the very least you’re going to need one for yourself</a:t>
            </a:r>
          </a:p>
          <a:p>
            <a:r>
              <a:rPr lang="en-US" dirty="0" smtClean="0"/>
              <a:t>The Science DMZ model easily accommodates this</a:t>
            </a: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773432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If I Don’t Use TCP?</a:t>
            </a:r>
            <a:endParaRPr lang="en-US" dirty="0"/>
          </a:p>
        </p:txBody>
      </p:sp>
      <p:sp>
        <p:nvSpPr>
          <p:cNvPr id="3" name="Content Placeholder 2"/>
          <p:cNvSpPr>
            <a:spLocks noGrp="1"/>
          </p:cNvSpPr>
          <p:nvPr>
            <p:ph idx="1"/>
          </p:nvPr>
        </p:nvSpPr>
        <p:spPr>
          <a:xfrm>
            <a:off x="457200" y="1206500"/>
            <a:ext cx="8229600" cy="5276855"/>
          </a:xfrm>
        </p:spPr>
        <p:txBody>
          <a:bodyPr>
            <a:normAutofit/>
          </a:bodyPr>
          <a:lstStyle/>
          <a:p>
            <a:r>
              <a:rPr lang="en-US" dirty="0" smtClean="0"/>
              <a:t>Some sites use non-TCP tools/protocols</a:t>
            </a:r>
          </a:p>
          <a:p>
            <a:pPr lvl="1"/>
            <a:r>
              <a:rPr lang="en-US" dirty="0" smtClean="0"/>
              <a:t>Open source (e.g. UDT)</a:t>
            </a:r>
          </a:p>
          <a:p>
            <a:pPr lvl="1"/>
            <a:r>
              <a:rPr lang="en-US" dirty="0" smtClean="0"/>
              <a:t>Commercial (e.g. </a:t>
            </a:r>
            <a:r>
              <a:rPr lang="en-US" dirty="0" err="1" smtClean="0"/>
              <a:t>Aspera</a:t>
            </a:r>
            <a:r>
              <a:rPr lang="en-US" dirty="0" smtClean="0"/>
              <a:t>)</a:t>
            </a:r>
          </a:p>
          <a:p>
            <a:r>
              <a:rPr lang="en-US" dirty="0" smtClean="0"/>
              <a:t>Does this mean we don’t need a Science DMZ?</a:t>
            </a:r>
          </a:p>
          <a:p>
            <a:pPr lvl="1"/>
            <a:r>
              <a:rPr lang="en-US" dirty="0" smtClean="0"/>
              <a:t>The short answer is no…a Science DMZ is still very valuable</a:t>
            </a:r>
          </a:p>
          <a:p>
            <a:pPr lvl="1"/>
            <a:r>
              <a:rPr lang="en-US" dirty="0" smtClean="0"/>
              <a:t>There are many different reasons</a:t>
            </a:r>
          </a:p>
          <a:p>
            <a:pPr lvl="2"/>
            <a:r>
              <a:rPr lang="en-US" dirty="0" smtClean="0"/>
              <a:t>Tension between security and performance (see next section)</a:t>
            </a:r>
          </a:p>
          <a:p>
            <a:pPr lvl="2"/>
            <a:r>
              <a:rPr lang="en-US" dirty="0" smtClean="0"/>
              <a:t>Offload bandwidth hogs from enterprise network</a:t>
            </a:r>
          </a:p>
          <a:p>
            <a:pPr lvl="2"/>
            <a:r>
              <a:rPr lang="en-US" dirty="0"/>
              <a:t>Cost savings – consolidate high-performance services, reduce device </a:t>
            </a:r>
            <a:r>
              <a:rPr lang="en-US" dirty="0" smtClean="0"/>
              <a:t>count</a:t>
            </a:r>
          </a:p>
          <a:p>
            <a:pPr lvl="2"/>
            <a:r>
              <a:rPr lang="en-US" dirty="0" smtClean="0"/>
              <a:t>Flexibility of provisioning, policy application, enforcement</a:t>
            </a:r>
          </a:p>
          <a:p>
            <a:pPr lvl="2"/>
            <a:r>
              <a:rPr lang="en-US" dirty="0" smtClean="0"/>
              <a:t>Flexibility of technology adoption</a:t>
            </a:r>
          </a:p>
          <a:p>
            <a:r>
              <a:rPr lang="en-US" dirty="0" smtClean="0"/>
              <a:t>Flexibility offered by Science DMZ is critical</a:t>
            </a:r>
          </a:p>
          <a:p>
            <a:pPr lvl="1"/>
            <a:r>
              <a:rPr lang="en-US" dirty="0" smtClean="0"/>
              <a:t>Decouple enterprise network (stability is key) from science infrastructure</a:t>
            </a:r>
          </a:p>
          <a:p>
            <a:pPr lvl="1"/>
            <a:r>
              <a:rPr lang="en-US" dirty="0" smtClean="0"/>
              <a:t>How fast can you adapt?  How fast </a:t>
            </a:r>
            <a:r>
              <a:rPr lang="en-US" b="1" i="1" u="sng" dirty="0" smtClean="0"/>
              <a:t>must</a:t>
            </a:r>
            <a:r>
              <a:rPr lang="en-US" dirty="0" smtClean="0"/>
              <a:t> you adapt?</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8457242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Science DMZ design pattern is highly adaptable to </a:t>
            </a:r>
            <a:r>
              <a:rPr lang="en-US" dirty="0" smtClean="0"/>
              <a:t>new technologies</a:t>
            </a:r>
          </a:p>
          <a:p>
            <a:pPr lvl="1"/>
            <a:r>
              <a:rPr lang="en-US" dirty="0" smtClean="0"/>
              <a:t>Software Defined Networking (SDN)</a:t>
            </a:r>
          </a:p>
          <a:p>
            <a:pPr lvl="1"/>
            <a:r>
              <a:rPr lang="en-US" dirty="0" smtClean="0"/>
              <a:t>Non-IP protocols (RDMA over Ethernet)</a:t>
            </a:r>
            <a:endParaRPr lang="en-US" dirty="0"/>
          </a:p>
          <a:p>
            <a:r>
              <a:rPr lang="en-US" dirty="0" smtClean="0"/>
              <a:t>Deploying new technologies in a Science DMZ is straightforward</a:t>
            </a:r>
          </a:p>
          <a:p>
            <a:pPr lvl="1"/>
            <a:r>
              <a:rPr lang="en-US" dirty="0"/>
              <a:t>The basic elements are the same</a:t>
            </a:r>
          </a:p>
          <a:p>
            <a:pPr lvl="2"/>
            <a:r>
              <a:rPr lang="en-US" dirty="0"/>
              <a:t>Capable infrastructure designed for the task</a:t>
            </a:r>
          </a:p>
          <a:p>
            <a:pPr lvl="2"/>
            <a:r>
              <a:rPr lang="en-US" dirty="0"/>
              <a:t>Test and measurement to verify correct operation</a:t>
            </a:r>
          </a:p>
          <a:p>
            <a:pPr lvl="2"/>
            <a:r>
              <a:rPr lang="en-US" dirty="0"/>
              <a:t>Security policy well-matched to the </a:t>
            </a:r>
            <a:r>
              <a:rPr lang="en-US" dirty="0" smtClean="0"/>
              <a:t>environment</a:t>
            </a:r>
            <a:endParaRPr lang="en-US" dirty="0"/>
          </a:p>
          <a:p>
            <a:pPr lvl="2"/>
            <a:r>
              <a:rPr lang="en-US" dirty="0" smtClean="0"/>
              <a:t>Application </a:t>
            </a:r>
            <a:r>
              <a:rPr lang="en-US" dirty="0"/>
              <a:t>set strictly limited to </a:t>
            </a:r>
            <a:r>
              <a:rPr lang="en-US"/>
              <a:t>reduce </a:t>
            </a:r>
            <a:r>
              <a:rPr lang="en-US" smtClean="0"/>
              <a:t>security risk</a:t>
            </a:r>
            <a:endParaRPr lang="en-US" dirty="0" smtClean="0"/>
          </a:p>
          <a:p>
            <a:pPr lvl="1"/>
            <a:r>
              <a:rPr lang="en-US" dirty="0" smtClean="0"/>
              <a:t>Change footprint is small – often just a single router or switch</a:t>
            </a:r>
          </a:p>
          <a:p>
            <a:pPr lvl="1"/>
            <a:r>
              <a:rPr lang="en-US" dirty="0" smtClean="0"/>
              <a:t>The rest of the infrastructure need not change</a:t>
            </a:r>
            <a:endParaRPr lang="en-US" dirty="0"/>
          </a:p>
          <a:p>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Support For New Technologies</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770630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solidFill>
                  <a:srgbClr val="FF6600"/>
                </a:solidFill>
              </a:rPr>
              <a:t>Data Transfer Nodes &amp; Applications</a:t>
            </a:r>
          </a:p>
          <a:p>
            <a:pPr>
              <a:buFont typeface="Arial"/>
              <a:buChar char="•"/>
            </a:pPr>
            <a:r>
              <a:rPr lang="en-US" dirty="0" smtClean="0"/>
              <a:t>Science DMZ Security</a:t>
            </a:r>
          </a:p>
          <a:p>
            <a:pPr>
              <a:buFont typeface="Arial"/>
              <a:buChar char="•"/>
            </a:pPr>
            <a:r>
              <a:rPr lang="en-US" dirty="0" smtClean="0"/>
              <a:t>Wrap Up</a:t>
            </a:r>
          </a:p>
          <a:p>
            <a:r>
              <a:rPr lang="en-US" dirty="0"/>
              <a:t>Handoff to Jason - perfSONAR</a:t>
            </a:r>
          </a:p>
          <a:p>
            <a:pPr marL="0" indent="0">
              <a:buNone/>
            </a:pPr>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4706741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200" dirty="0"/>
              <a:t>Dedicated Systems – </a:t>
            </a:r>
            <a:r>
              <a:rPr lang="en-US" sz="3200" dirty="0" smtClean="0"/>
              <a:t>Data </a:t>
            </a:r>
            <a:r>
              <a:rPr lang="en-US" sz="3200" dirty="0"/>
              <a:t>Transfer </a:t>
            </a:r>
            <a:r>
              <a:rPr lang="en-US" sz="3200" dirty="0" smtClean="0"/>
              <a:t>Nodes</a:t>
            </a:r>
            <a:endParaRPr lang="en-US" sz="3200" dirty="0"/>
          </a:p>
        </p:txBody>
      </p:sp>
      <p:sp>
        <p:nvSpPr>
          <p:cNvPr id="3" name="Content Placeholder 2"/>
          <p:cNvSpPr>
            <a:spLocks noGrp="1"/>
          </p:cNvSpPr>
          <p:nvPr>
            <p:ph idx="1"/>
          </p:nvPr>
        </p:nvSpPr>
        <p:spPr/>
        <p:txBody>
          <a:bodyPr>
            <a:normAutofit/>
          </a:bodyPr>
          <a:lstStyle/>
          <a:p>
            <a:r>
              <a:rPr lang="en-US" dirty="0" smtClean="0"/>
              <a:t>The DTN is dedicated to data transfer</a:t>
            </a:r>
          </a:p>
          <a:p>
            <a:r>
              <a:rPr lang="en-US" dirty="0" smtClean="0"/>
              <a:t>Set up </a:t>
            </a:r>
            <a:r>
              <a:rPr lang="en-US" b="1" dirty="0" smtClean="0">
                <a:solidFill>
                  <a:srgbClr val="FF6600"/>
                </a:solidFill>
              </a:rPr>
              <a:t>specifically</a:t>
            </a:r>
            <a:r>
              <a:rPr lang="en-US" dirty="0" smtClean="0">
                <a:solidFill>
                  <a:srgbClr val="FF6600"/>
                </a:solidFill>
              </a:rPr>
              <a:t> </a:t>
            </a:r>
            <a:r>
              <a:rPr lang="en-US" dirty="0" smtClean="0"/>
              <a:t>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cybersecurity easier</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4"/>
          </a:xfrm>
        </p:spPr>
        <p:txBody>
          <a:bodyPr>
            <a:normAutofit/>
          </a:bodyPr>
          <a:lstStyle/>
          <a:p>
            <a:r>
              <a:rPr lang="en-US" sz="2400" smtClean="0"/>
              <a:t>Networks are an essential part of data-intensive science</a:t>
            </a:r>
          </a:p>
          <a:p>
            <a:pPr lvl="1"/>
            <a:r>
              <a:rPr lang="en-US" smtClean="0"/>
              <a:t>Connect data sources to data analysis</a:t>
            </a:r>
          </a:p>
          <a:p>
            <a:pPr lvl="1"/>
            <a:r>
              <a:rPr lang="en-US" smtClean="0"/>
              <a:t>Connect collaborators to each other</a:t>
            </a:r>
          </a:p>
          <a:p>
            <a:pPr lvl="1"/>
            <a:r>
              <a:rPr lang="en-US" smtClean="0"/>
              <a:t>Enable machine-consumable interfaces to data and analysis resources (e.g. portals), automation, scale</a:t>
            </a:r>
          </a:p>
          <a:p>
            <a:r>
              <a:rPr lang="en-US" sz="2400" smtClean="0"/>
              <a:t>Performance is critical</a:t>
            </a:r>
          </a:p>
          <a:p>
            <a:pPr lvl="1"/>
            <a:r>
              <a:rPr lang="en-US" smtClean="0"/>
              <a:t>Exponential data growth</a:t>
            </a:r>
          </a:p>
          <a:p>
            <a:pPr lvl="1"/>
            <a:r>
              <a:rPr lang="en-US" smtClean="0"/>
              <a:t>Constant human factors</a:t>
            </a:r>
          </a:p>
          <a:p>
            <a:pPr lvl="1"/>
            <a:r>
              <a:rPr lang="en-US" smtClean="0"/>
              <a:t>Data movement and data analysis must keep up</a:t>
            </a:r>
          </a:p>
          <a:p>
            <a:pPr lvl="0">
              <a:buClr>
                <a:srgbClr val="2DB2CF"/>
              </a:buClr>
            </a:pPr>
            <a:r>
              <a:rPr lang="en-US" sz="2400" smtClean="0">
                <a:solidFill>
                  <a:srgbClr val="58585B"/>
                </a:solidFill>
              </a:rPr>
              <a:t>Effective use of wide area (long-haul) networks by scientists has historically been difficult</a:t>
            </a:r>
            <a:endParaRPr lang="en-US" smtClean="0"/>
          </a:p>
          <a:p>
            <a:pPr marL="0" indent="0">
              <a:buNone/>
            </a:pPr>
            <a:endParaRPr lang="en-US" dirty="0"/>
          </a:p>
        </p:txBody>
      </p:sp>
      <p:sp>
        <p:nvSpPr>
          <p:cNvPr id="7" name="Title 1"/>
          <p:cNvSpPr>
            <a:spLocks noGrp="1"/>
          </p:cNvSpPr>
          <p:nvPr>
            <p:ph type="title"/>
          </p:nvPr>
        </p:nvSpPr>
        <p:spPr>
          <a:xfrm>
            <a:off x="457200" y="274638"/>
            <a:ext cx="7099300" cy="1143000"/>
          </a:xfrm>
        </p:spPr>
        <p:txBody>
          <a:bodyPr/>
          <a:lstStyle/>
          <a:p>
            <a:r>
              <a:rPr lang="en-US" sz="3200" smtClean="0"/>
              <a:t>Motivation</a:t>
            </a:r>
            <a:endParaRPr lang="en-US" sz="3200"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784991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Transfer Tools For DTNs</a:t>
            </a:r>
            <a:endParaRPr lang="en-US" sz="3200" dirty="0"/>
          </a:p>
        </p:txBody>
      </p:sp>
      <p:sp>
        <p:nvSpPr>
          <p:cNvPr id="3" name="Content Placeholder 2"/>
          <p:cNvSpPr>
            <a:spLocks noGrp="1"/>
          </p:cNvSpPr>
          <p:nvPr>
            <p:ph idx="1"/>
          </p:nvPr>
        </p:nvSpPr>
        <p:spPr/>
        <p:txBody>
          <a:bodyPr/>
          <a:lstStyle/>
          <a:p>
            <a:r>
              <a:rPr lang="en-US" dirty="0" smtClean="0"/>
              <a:t>Parallelism is important</a:t>
            </a:r>
          </a:p>
          <a:p>
            <a:pPr lvl="1"/>
            <a:r>
              <a:rPr lang="en-US" dirty="0" smtClean="0"/>
              <a:t>It is often easier to achieve a given performance level with four parallel connections than one connection</a:t>
            </a:r>
          </a:p>
          <a:p>
            <a:pPr lvl="1"/>
            <a:r>
              <a:rPr lang="en-US" dirty="0" smtClean="0"/>
              <a:t>Several tools offer parallel transfers, including Globus/GridFTP</a:t>
            </a:r>
          </a:p>
          <a:p>
            <a:r>
              <a:rPr lang="en-US" dirty="0" smtClean="0"/>
              <a:t>Latency interaction is critical</a:t>
            </a:r>
          </a:p>
          <a:p>
            <a:pPr lvl="1"/>
            <a:r>
              <a:rPr lang="en-US" dirty="0" smtClean="0"/>
              <a:t>Wide area data transfers have much higher latency than LAN transfers</a:t>
            </a:r>
          </a:p>
          <a:p>
            <a:pPr lvl="1"/>
            <a:r>
              <a:rPr lang="en-US" dirty="0" smtClean="0"/>
              <a:t>Many tools and protocols assume a LAN</a:t>
            </a:r>
          </a:p>
          <a:p>
            <a:r>
              <a:rPr lang="en-US" dirty="0" smtClean="0"/>
              <a:t>Workflow integration is important</a:t>
            </a:r>
          </a:p>
          <a:p>
            <a:r>
              <a:rPr lang="en-US" dirty="0" smtClean="0"/>
              <a:t>Key free tools: Globus Online, HPN-SSH</a:t>
            </a:r>
          </a:p>
          <a:p>
            <a:r>
              <a:rPr lang="en-US" dirty="0" smtClean="0"/>
              <a:t>Large </a:t>
            </a:r>
            <a:r>
              <a:rPr lang="en-US" dirty="0" err="1" smtClean="0"/>
              <a:t>Aspera</a:t>
            </a:r>
            <a:r>
              <a:rPr lang="en-US" dirty="0" smtClean="0"/>
              <a:t> footprint in biomedical space – excellent tool</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6001724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337527"/>
            <a:ext cx="8229600" cy="5041163"/>
          </a:xfrm>
        </p:spPr>
        <p:txBody>
          <a:bodyPr>
            <a:normAutofit/>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8" y="4362361"/>
            <a:ext cx="243209" cy="63496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pic>
        <p:nvPicPr>
          <p:cNvPr id="2" name="Picture 1" descr="glob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95" y="4269718"/>
            <a:ext cx="985161" cy="945222"/>
          </a:xfrm>
          <a:prstGeom prst="rect">
            <a:avLst/>
          </a:prstGeom>
        </p:spPr>
      </p:pic>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t>Data Transfer Nodes &amp; Applications</a:t>
            </a:r>
          </a:p>
          <a:p>
            <a:pPr>
              <a:buFont typeface="Arial"/>
              <a:buChar char="•"/>
            </a:pPr>
            <a:r>
              <a:rPr lang="en-US" dirty="0" smtClean="0">
                <a:solidFill>
                  <a:srgbClr val="FF6600"/>
                </a:solidFill>
              </a:rPr>
              <a:t>Science DMZ Security</a:t>
            </a:r>
          </a:p>
          <a:p>
            <a:r>
              <a:rPr lang="en-US" dirty="0" smtClean="0"/>
              <a:t>Wrap Up</a:t>
            </a:r>
          </a:p>
          <a:p>
            <a:r>
              <a:rPr lang="en-US" dirty="0" smtClean="0"/>
              <a:t>Handoff </a:t>
            </a:r>
            <a:r>
              <a:rPr lang="en-US" dirty="0"/>
              <a:t>to Jason - perfSONAR</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002780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a:t>
            </a:r>
            <a:r>
              <a:rPr lang="en-US" dirty="0" smtClean="0"/>
              <a:t>problems</a:t>
            </a:r>
          </a:p>
          <a:p>
            <a:r>
              <a:rPr lang="en-US" sz="2400" dirty="0" smtClean="0"/>
              <a:t>Separation allows each to be optimized</a:t>
            </a:r>
            <a:endParaRPr lang="en-US" sz="2400" dirty="0"/>
          </a:p>
          <a:p>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Science DMZ Security</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Performance Is A Core Requirement</a:t>
            </a:r>
            <a:endParaRPr lang="en-US" sz="3200" dirty="0"/>
          </a:p>
        </p:txBody>
      </p:sp>
      <p:sp>
        <p:nvSpPr>
          <p:cNvPr id="3" name="Content Placeholder 2"/>
          <p:cNvSpPr>
            <a:spLocks noGrp="1"/>
          </p:cNvSpPr>
          <p:nvPr>
            <p:ph idx="1"/>
          </p:nvPr>
        </p:nvSpPr>
        <p:spPr>
          <a:xfrm>
            <a:off x="457200" y="1417637"/>
            <a:ext cx="8229600" cy="5140087"/>
          </a:xfrm>
        </p:spPr>
        <p:txBody>
          <a:bodyPr>
            <a:normAutofit/>
          </a:bodyPr>
          <a:lstStyle/>
          <a:p>
            <a:r>
              <a:rPr lang="en-US" sz="2400" dirty="0" smtClean="0"/>
              <a:t>Core information security principles</a:t>
            </a:r>
          </a:p>
          <a:p>
            <a:pPr lvl="1"/>
            <a:r>
              <a:rPr lang="en-US" dirty="0" smtClean="0"/>
              <a:t>Confidentiality, Integrity, Availability (CIA)</a:t>
            </a:r>
          </a:p>
          <a:p>
            <a:pPr lvl="1"/>
            <a:r>
              <a:rPr lang="en-US" dirty="0" smtClean="0"/>
              <a:t>Often, CIA and risk mitigation result in poor performance</a:t>
            </a:r>
          </a:p>
          <a:p>
            <a:r>
              <a:rPr lang="en-US" sz="2400" dirty="0" smtClean="0"/>
              <a:t>In data-intensive science, performance is an additional core mission requirement: CIA </a:t>
            </a:r>
            <a:r>
              <a:rPr lang="en-US" sz="2400" dirty="0" smtClean="0">
                <a:sym typeface="Wingdings"/>
              </a:rPr>
              <a:t> </a:t>
            </a:r>
            <a:r>
              <a:rPr lang="en-US" sz="2400" dirty="0" smtClean="0"/>
              <a:t>PICA</a:t>
            </a:r>
          </a:p>
          <a:p>
            <a:pPr lvl="1"/>
            <a:r>
              <a:rPr lang="en-US" dirty="0" smtClean="0"/>
              <a:t>CIA principles are important, but </a:t>
            </a:r>
            <a:r>
              <a:rPr lang="en-US" b="1" i="1" dirty="0" smtClean="0"/>
              <a:t>if performance is compromised the science mission fails </a:t>
            </a:r>
          </a:p>
          <a:p>
            <a:pPr lvl="1"/>
            <a:r>
              <a:rPr lang="en-US" dirty="0" smtClean="0"/>
              <a:t>Not about “how much” security you have, but how the security is implemented</a:t>
            </a:r>
          </a:p>
          <a:p>
            <a:pPr lvl="1"/>
            <a:r>
              <a:rPr lang="en-US" dirty="0" smtClean="0"/>
              <a:t>Need a way to appropriately secure systems without performance compromises</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161250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Placement Outside the Firewall</a:t>
            </a:r>
            <a:endParaRPr lang="en-US" sz="3200" dirty="0"/>
          </a:p>
        </p:txBody>
      </p:sp>
      <p:sp>
        <p:nvSpPr>
          <p:cNvPr id="3" name="Content Placeholder 2"/>
          <p:cNvSpPr>
            <a:spLocks noGrp="1"/>
          </p:cNvSpPr>
          <p:nvPr>
            <p:ph idx="1"/>
          </p:nvPr>
        </p:nvSpPr>
        <p:spPr>
          <a:xfrm>
            <a:off x="457200" y="1485914"/>
            <a:ext cx="8229600" cy="4818050"/>
          </a:xfrm>
        </p:spPr>
        <p:txBody>
          <a:bodyPr>
            <a:normAutofit/>
          </a:bodyPr>
          <a:lstStyle/>
          <a:p>
            <a:r>
              <a:rPr lang="en-US" sz="2400" dirty="0" smtClean="0"/>
              <a:t>The Science DMZ resources are placed outside the enterprise firewall for performance reasons</a:t>
            </a:r>
          </a:p>
          <a:p>
            <a:pPr lvl="1"/>
            <a:r>
              <a:rPr lang="en-US" sz="2100" dirty="0" smtClean="0">
                <a:solidFill>
                  <a:prstClr val="black"/>
                </a:solidFill>
              </a:rPr>
              <a:t>The meaning of this is specific – </a:t>
            </a:r>
            <a:r>
              <a:rPr lang="en-US" sz="2100" b="1" i="1" dirty="0" smtClean="0">
                <a:solidFill>
                  <a:prstClr val="black"/>
                </a:solidFill>
              </a:rPr>
              <a:t>Science DMZ traffic does not traverse the firewall data plane</a:t>
            </a:r>
          </a:p>
          <a:p>
            <a:pPr lvl="1"/>
            <a:r>
              <a:rPr lang="en-US" sz="2100" dirty="0" smtClean="0">
                <a:solidFill>
                  <a:prstClr val="black"/>
                </a:solidFill>
              </a:rPr>
              <a:t>Packet filtering is fine – just don’t do it with a firewall</a:t>
            </a:r>
            <a:endParaRPr lang="en-US" sz="2100" dirty="0">
              <a:solidFill>
                <a:prstClr val="black"/>
              </a:solidFill>
            </a:endParaRPr>
          </a:p>
          <a:p>
            <a:r>
              <a:rPr lang="en-US" sz="2400" dirty="0" smtClean="0"/>
              <a:t>Lots of heartburn over this, especially from the perspective of a conventional firewall manager</a:t>
            </a:r>
          </a:p>
          <a:p>
            <a:pPr lvl="1"/>
            <a:r>
              <a:rPr lang="en-US" dirty="0" smtClean="0"/>
              <a:t>Lots of organizational policy directives mandating firewalls</a:t>
            </a:r>
          </a:p>
          <a:p>
            <a:pPr lvl="1"/>
            <a:r>
              <a:rPr lang="en-US" dirty="0" smtClean="0"/>
              <a:t>Firewalls are designed to protect converged enterprise networks</a:t>
            </a:r>
          </a:p>
          <a:p>
            <a:pPr lvl="1"/>
            <a:r>
              <a:rPr lang="en-US" dirty="0" smtClean="0"/>
              <a:t>Why would you put critical assets outside the firewall???</a:t>
            </a:r>
          </a:p>
          <a:p>
            <a:r>
              <a:rPr lang="en-US" sz="2400" dirty="0" smtClean="0"/>
              <a:t>The answer is that firewalls are typically a poor fit for high-performance science applications</a:t>
            </a:r>
          </a:p>
          <a:p>
            <a:endParaRPr lang="en-US" sz="2400"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5884534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7099300" cy="1143000"/>
          </a:xfrm>
        </p:spPr>
        <p:txBody>
          <a:bodyPr/>
          <a:lstStyle/>
          <a:p>
            <a:r>
              <a:rPr lang="en-US" sz="3200" dirty="0" smtClean="0"/>
              <a:t>Firewall Internals</a:t>
            </a:r>
            <a:endParaRPr lang="en-US" sz="3200" dirty="0"/>
          </a:p>
        </p:txBody>
      </p:sp>
      <p:sp>
        <p:nvSpPr>
          <p:cNvPr id="3" name="Content Placeholder 2"/>
          <p:cNvSpPr>
            <a:spLocks noGrp="1"/>
          </p:cNvSpPr>
          <p:nvPr>
            <p:ph idx="1"/>
          </p:nvPr>
        </p:nvSpPr>
        <p:spPr>
          <a:xfrm>
            <a:off x="457200" y="1270000"/>
            <a:ext cx="7454900" cy="5216525"/>
          </a:xfrm>
        </p:spPr>
        <p:txBody>
          <a:bodyPr>
            <a:normAutofit/>
          </a:bodyPr>
          <a:lstStyle/>
          <a:p>
            <a:r>
              <a:rPr lang="en-US" sz="2200" dirty="0" smtClean="0"/>
              <a:t>Typical firewalls are composed of a set of processors which inspect traffic in parallel</a:t>
            </a:r>
          </a:p>
          <a:p>
            <a:pPr lvl="1"/>
            <a:r>
              <a:rPr lang="en-US" dirty="0" smtClean="0"/>
              <a:t>Traffic distributed among processors such that all traffic for a particular connection goes to the same processor</a:t>
            </a:r>
          </a:p>
          <a:p>
            <a:pPr lvl="1"/>
            <a:r>
              <a:rPr lang="en-US" dirty="0" smtClean="0"/>
              <a:t>Simplifies state management</a:t>
            </a:r>
          </a:p>
          <a:p>
            <a:pPr lvl="1"/>
            <a:r>
              <a:rPr lang="en-US" dirty="0" smtClean="0"/>
              <a:t>Parallelization scales deep analysis</a:t>
            </a:r>
          </a:p>
          <a:p>
            <a:r>
              <a:rPr lang="en-US" sz="2200" dirty="0" smtClean="0"/>
              <a:t>Excellent fit for enterprise traffic profile</a:t>
            </a:r>
          </a:p>
          <a:p>
            <a:pPr lvl="1"/>
            <a:r>
              <a:rPr lang="en-US" dirty="0" smtClean="0"/>
              <a:t>High connection count, low per-connection data rate</a:t>
            </a:r>
          </a:p>
          <a:p>
            <a:pPr lvl="1"/>
            <a:r>
              <a:rPr lang="en-US" dirty="0" smtClean="0"/>
              <a:t>Complex protocols with embedded threats</a:t>
            </a:r>
          </a:p>
          <a:p>
            <a:r>
              <a:rPr lang="en-US" sz="2200" dirty="0" smtClean="0"/>
              <a:t>Each processor is a fraction of firewall link speed</a:t>
            </a:r>
          </a:p>
          <a:p>
            <a:pPr lvl="1"/>
            <a:r>
              <a:rPr lang="en-US" dirty="0" smtClean="0"/>
              <a:t>Significant limitation for data-intensive science applications</a:t>
            </a:r>
          </a:p>
          <a:p>
            <a:pPr lvl="1"/>
            <a:r>
              <a:rPr lang="en-US" dirty="0" smtClean="0"/>
              <a:t>Overload causes packet loss – performance crashes</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0485234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What’s Inside Your Firewall?</a:t>
            </a:r>
            <a:endParaRPr lang="en-US" sz="3200" dirty="0"/>
          </a:p>
        </p:txBody>
      </p:sp>
      <p:sp>
        <p:nvSpPr>
          <p:cNvPr id="3" name="Content Placeholder 2"/>
          <p:cNvSpPr>
            <a:spLocks noGrp="1"/>
          </p:cNvSpPr>
          <p:nvPr>
            <p:ph idx="1"/>
          </p:nvPr>
        </p:nvSpPr>
        <p:spPr>
          <a:xfrm>
            <a:off x="457200" y="1490440"/>
            <a:ext cx="8510426" cy="4886325"/>
          </a:xfrm>
        </p:spPr>
        <p:txBody>
          <a:bodyPr>
            <a:normAutofit/>
          </a:bodyPr>
          <a:lstStyle/>
          <a:p>
            <a:r>
              <a:rPr lang="en-US" sz="2200" dirty="0" smtClean="0"/>
              <a:t>Vendor: “but wait </a:t>
            </a:r>
            <a:r>
              <a:rPr lang="en-US" sz="2200" dirty="0"/>
              <a:t>– we don’t do this anymore!”</a:t>
            </a:r>
          </a:p>
          <a:p>
            <a:pPr lvl="1"/>
            <a:r>
              <a:rPr lang="en-US" dirty="0"/>
              <a:t>It is true that </a:t>
            </a:r>
            <a:r>
              <a:rPr lang="en-US" dirty="0" smtClean="0"/>
              <a:t>vendors </a:t>
            </a:r>
            <a:r>
              <a:rPr lang="en-US" dirty="0"/>
              <a:t>are working toward line-rate 10G firewalls, and some may even have them </a:t>
            </a:r>
            <a:r>
              <a:rPr lang="en-US" dirty="0" smtClean="0"/>
              <a:t>now</a:t>
            </a:r>
          </a:p>
          <a:p>
            <a:pPr lvl="1"/>
            <a:r>
              <a:rPr lang="en-US" dirty="0" smtClean="0"/>
              <a:t>10GE has </a:t>
            </a:r>
            <a:r>
              <a:rPr lang="en-US" dirty="0"/>
              <a:t>been deployed in science environments for over 10 </a:t>
            </a:r>
            <a:r>
              <a:rPr lang="en-US" dirty="0" smtClean="0"/>
              <a:t>years</a:t>
            </a:r>
          </a:p>
          <a:p>
            <a:pPr lvl="1"/>
            <a:r>
              <a:rPr lang="en-US" dirty="0"/>
              <a:t>F</a:t>
            </a:r>
            <a:r>
              <a:rPr lang="en-US" dirty="0" smtClean="0"/>
              <a:t>irewall internals have only recently started to catch up with the 10G world</a:t>
            </a:r>
            <a:endParaRPr lang="en-US" dirty="0"/>
          </a:p>
          <a:p>
            <a:pPr lvl="1"/>
            <a:r>
              <a:rPr lang="en-US" dirty="0"/>
              <a:t>100GE is being deployed now, 40Gbps host interfaces are available </a:t>
            </a:r>
            <a:r>
              <a:rPr lang="en-US" dirty="0" smtClean="0"/>
              <a:t>now</a:t>
            </a:r>
          </a:p>
          <a:p>
            <a:pPr lvl="1"/>
            <a:r>
              <a:rPr lang="en-US" dirty="0" smtClean="0"/>
              <a:t>Firewalls are behind again</a:t>
            </a:r>
            <a:endParaRPr lang="en-US" dirty="0"/>
          </a:p>
          <a:p>
            <a:r>
              <a:rPr lang="en-US" sz="2200" dirty="0" smtClean="0"/>
              <a:t>In general, IT shops want to get 5+ years out of a firewall purchase</a:t>
            </a:r>
          </a:p>
          <a:p>
            <a:pPr lvl="1"/>
            <a:r>
              <a:rPr lang="en-US" sz="2100" dirty="0" smtClean="0"/>
              <a:t>This often means that the firewall is years behind the technology curve</a:t>
            </a:r>
          </a:p>
          <a:p>
            <a:pPr lvl="1"/>
            <a:r>
              <a:rPr lang="en-US" sz="2100" dirty="0" smtClean="0"/>
              <a:t>Whatever you deploy now, that’s the hardware feature set you get</a:t>
            </a:r>
          </a:p>
          <a:p>
            <a:pPr lvl="1"/>
            <a:r>
              <a:rPr lang="en-US" sz="2100" dirty="0" smtClean="0"/>
              <a:t>When a new science project tries to deploy data-intensive resources, they get whatever feature set was purchased several years ago</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148028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7176"/>
            <a:ext cx="7810500" cy="1143000"/>
          </a:xfrm>
        </p:spPr>
        <p:txBody>
          <a:bodyPr/>
          <a:lstStyle/>
          <a:p>
            <a:r>
              <a:rPr lang="en-US" sz="3200" dirty="0" smtClean="0"/>
              <a:t>Firewall Capabilities and Science Traffic</a:t>
            </a:r>
            <a:endParaRPr lang="en-US" sz="3200" dirty="0"/>
          </a:p>
        </p:txBody>
      </p:sp>
      <p:sp>
        <p:nvSpPr>
          <p:cNvPr id="3" name="Content Placeholder 2"/>
          <p:cNvSpPr>
            <a:spLocks noGrp="1"/>
          </p:cNvSpPr>
          <p:nvPr>
            <p:ph idx="1"/>
          </p:nvPr>
        </p:nvSpPr>
        <p:spPr>
          <a:xfrm>
            <a:off x="457200" y="1548954"/>
            <a:ext cx="8229600" cy="4937569"/>
          </a:xfrm>
        </p:spPr>
        <p:txBody>
          <a:bodyPr>
            <a:normAutofit/>
          </a:bodyPr>
          <a:lstStyle/>
          <a:p>
            <a:r>
              <a:rPr lang="en-US" dirty="0" smtClean="0"/>
              <a:t>Commercial firewalls have a lot of sophistication in an enterprise setting</a:t>
            </a:r>
          </a:p>
          <a:p>
            <a:pPr lvl="1"/>
            <a:r>
              <a:rPr lang="en-US" dirty="0" smtClean="0"/>
              <a:t>Application layer protocol analysis (HTTP, POP, MSRPC, etc.)</a:t>
            </a:r>
          </a:p>
          <a:p>
            <a:pPr lvl="1"/>
            <a:r>
              <a:rPr lang="en-US" dirty="0" smtClean="0"/>
              <a:t>Built-in VPN servers</a:t>
            </a:r>
          </a:p>
          <a:p>
            <a:pPr lvl="1"/>
            <a:r>
              <a:rPr lang="en-US" dirty="0" smtClean="0"/>
              <a:t>User awareness</a:t>
            </a:r>
          </a:p>
          <a:p>
            <a:r>
              <a:rPr lang="en-US" dirty="0" smtClean="0"/>
              <a:t>Data-intensive science flows typically don’t match this profile</a:t>
            </a:r>
          </a:p>
          <a:p>
            <a:pPr lvl="1"/>
            <a:r>
              <a:rPr lang="en-US" dirty="0" smtClean="0"/>
              <a:t>Common case – data on filesystem A needs to be on filesystem Z</a:t>
            </a:r>
          </a:p>
          <a:p>
            <a:pPr lvl="2"/>
            <a:r>
              <a:rPr lang="en-US" dirty="0" smtClean="0"/>
              <a:t>Data transfer tool verifies credentials over an encrypted channel</a:t>
            </a:r>
          </a:p>
          <a:p>
            <a:pPr lvl="2"/>
            <a:r>
              <a:rPr lang="en-US" dirty="0" smtClean="0"/>
              <a:t>Then open a socket or set of sockets, and send data until done (1TB, 10TB, 100TB, …)</a:t>
            </a:r>
          </a:p>
          <a:p>
            <a:pPr lvl="1"/>
            <a:r>
              <a:rPr lang="en-US" dirty="0" smtClean="0"/>
              <a:t>One workflow can use 10% to 50% or more of a 10G network link</a:t>
            </a:r>
          </a:p>
          <a:p>
            <a:r>
              <a:rPr lang="en-US" dirty="0" smtClean="0"/>
              <a:t>Do we have to use a commercial firewall?</a:t>
            </a:r>
          </a:p>
          <a:p>
            <a:pPr lvl="1"/>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652173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Firewalls As Access Lists</a:t>
            </a:r>
            <a:endParaRPr lang="en-US" sz="3200" dirty="0"/>
          </a:p>
        </p:txBody>
      </p:sp>
      <p:sp>
        <p:nvSpPr>
          <p:cNvPr id="3" name="Content Placeholder 2"/>
          <p:cNvSpPr>
            <a:spLocks noGrp="1"/>
          </p:cNvSpPr>
          <p:nvPr>
            <p:ph idx="1"/>
          </p:nvPr>
        </p:nvSpPr>
        <p:spPr>
          <a:xfrm>
            <a:off x="457200" y="1417638"/>
            <a:ext cx="8229600" cy="5068887"/>
          </a:xfrm>
        </p:spPr>
        <p:txBody>
          <a:bodyPr>
            <a:normAutofit/>
          </a:bodyPr>
          <a:lstStyle/>
          <a:p>
            <a:r>
              <a:rPr lang="en-US" sz="2400" dirty="0" smtClean="0"/>
              <a:t>When you ask a firewall administrator to allow data transfers through the firewall, what do they ask for?</a:t>
            </a:r>
          </a:p>
          <a:p>
            <a:pPr lvl="1"/>
            <a:r>
              <a:rPr lang="en-US" dirty="0" smtClean="0"/>
              <a:t>IP address of your host</a:t>
            </a:r>
          </a:p>
          <a:p>
            <a:pPr lvl="1"/>
            <a:r>
              <a:rPr lang="en-US" dirty="0" smtClean="0"/>
              <a:t>IP address of the remote host</a:t>
            </a:r>
          </a:p>
          <a:p>
            <a:pPr lvl="1"/>
            <a:r>
              <a:rPr lang="en-US" dirty="0" smtClean="0"/>
              <a:t>Port range</a:t>
            </a:r>
          </a:p>
          <a:p>
            <a:pPr lvl="1"/>
            <a:r>
              <a:rPr lang="en-US" b="1" i="1" dirty="0" smtClean="0"/>
              <a:t>That looks like an ACL to me!</a:t>
            </a:r>
          </a:p>
          <a:p>
            <a:r>
              <a:rPr lang="en-US" sz="2400" dirty="0" smtClean="0"/>
              <a:t>No special config for advanced protocol analysis – just address/port</a:t>
            </a:r>
          </a:p>
          <a:p>
            <a:r>
              <a:rPr lang="en-US" sz="2400" dirty="0" smtClean="0"/>
              <a:t>Router ACLs are better than firewalls at address/</a:t>
            </a:r>
            <a:r>
              <a:rPr lang="en-US" sz="2400" smtClean="0"/>
              <a:t>port filtering</a:t>
            </a:r>
            <a:endParaRPr lang="en-US" sz="2400" dirty="0" smtClean="0"/>
          </a:p>
          <a:p>
            <a:pPr lvl="1"/>
            <a:r>
              <a:rPr lang="en-US" dirty="0" smtClean="0"/>
              <a:t>ACL capabilities are typically built into the router</a:t>
            </a:r>
          </a:p>
          <a:p>
            <a:pPr lvl="1"/>
            <a:r>
              <a:rPr lang="en-US" dirty="0" smtClean="0"/>
              <a:t>Router ACLs typically do not drop traffic permitted by policy </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4462323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Central Role of the Network</a:t>
            </a:r>
            <a:endParaRPr lang="en-US" sz="3200" dirty="0"/>
          </a:p>
        </p:txBody>
      </p:sp>
      <p:sp>
        <p:nvSpPr>
          <p:cNvPr id="3" name="Content Placeholder 2"/>
          <p:cNvSpPr>
            <a:spLocks noGrp="1"/>
          </p:cNvSpPr>
          <p:nvPr>
            <p:ph idx="1"/>
          </p:nvPr>
        </p:nvSpPr>
        <p:spPr>
          <a:xfrm>
            <a:off x="457200" y="1612900"/>
            <a:ext cx="8229600" cy="4703763"/>
          </a:xfrm>
        </p:spPr>
        <p:txBody>
          <a:bodyPr>
            <a:normAutofit/>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is not about supercomputer interconnects</a:t>
            </a:r>
          </a:p>
          <a:p>
            <a:pPr lvl="2"/>
            <a:r>
              <a:rPr lang="en-US" sz="1800" dirty="0" smtClean="0">
                <a:sym typeface="Wingdings"/>
              </a:rPr>
              <a:t>This is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r>
              <a:rPr lang="en-US" sz="1900" dirty="0" smtClean="0">
                <a:sym typeface="Wingdings"/>
              </a:rPr>
              <a:t>What </a:t>
            </a:r>
            <a:r>
              <a:rPr lang="en-US" sz="1900" dirty="0">
                <a:sym typeface="Wingdings"/>
              </a:rPr>
              <a:t>is important</a:t>
            </a:r>
            <a:r>
              <a:rPr lang="en-US" sz="1900" dirty="0" smtClean="0">
                <a:sym typeface="Wingdings"/>
              </a:rPr>
              <a:t>?  Ordered list:</a:t>
            </a:r>
            <a:endParaRPr lang="en-US" sz="1900" dirty="0">
              <a:sym typeface="Wingdings"/>
            </a:endParaRP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316725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417638"/>
            <a:ext cx="8229600" cy="5068887"/>
          </a:xfrm>
        </p:spPr>
        <p:txBody>
          <a:bodyPr>
            <a:normAutofit/>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a:p>
            <a:r>
              <a:rPr lang="en-US" sz="2400" b="1" i="1" dirty="0" smtClean="0"/>
              <a:t>Key point – security policies and mechanisms that protect the Science DMZ should be implemented so that they do not compromise performance</a:t>
            </a:r>
            <a:endParaRPr lang="en-US" sz="2400" b="1" i="1" dirty="0"/>
          </a:p>
          <a:p>
            <a:r>
              <a:rPr lang="en-US" sz="2400" dirty="0"/>
              <a:t>Traffic permitted by policy should not experience performance impact as a result of the application of policy</a:t>
            </a:r>
          </a:p>
          <a:p>
            <a:endParaRPr lang="en-US" sz="2400"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If Not Firewalls, Then What?</a:t>
            </a:r>
            <a:endParaRPr lang="en-US" sz="3200" dirty="0"/>
          </a:p>
        </p:txBody>
      </p:sp>
      <p:sp>
        <p:nvSpPr>
          <p:cNvPr id="3" name="Content Placeholder 2"/>
          <p:cNvSpPr>
            <a:spLocks noGrp="1"/>
          </p:cNvSpPr>
          <p:nvPr>
            <p:ph idx="1"/>
          </p:nvPr>
        </p:nvSpPr>
        <p:spPr/>
        <p:txBody>
          <a:bodyPr>
            <a:normAutofit/>
          </a:bodyPr>
          <a:lstStyle/>
          <a:p>
            <a:pPr>
              <a:buFont typeface="Arial"/>
              <a:buChar char="•"/>
            </a:pPr>
            <a:r>
              <a:rPr lang="en-US" sz="2400" dirty="0" smtClean="0"/>
              <a:t>Remember – the goal is to protect systems in a way that allows the science mission to succeed</a:t>
            </a:r>
          </a:p>
          <a:p>
            <a:pPr>
              <a:buFont typeface="Arial"/>
              <a:buChar char="•"/>
            </a:pPr>
            <a:r>
              <a:rPr lang="en-US" sz="2400" dirty="0"/>
              <a:t>I like something I heard at NERSC – paraphrasing: “Security controls should enhance the utility of science infrastructure.</a:t>
            </a:r>
            <a:r>
              <a:rPr lang="en-US" sz="2400" dirty="0" smtClean="0"/>
              <a:t>”</a:t>
            </a:r>
          </a:p>
          <a:p>
            <a:pPr>
              <a:buFont typeface="Arial"/>
              <a:buChar char="•"/>
            </a:pPr>
            <a:r>
              <a:rPr lang="en-US" sz="2400" dirty="0" smtClean="0"/>
              <a:t>There are multiple ways to solve this – some are technical, and some are organizational/sociological</a:t>
            </a:r>
          </a:p>
          <a:p>
            <a:pPr>
              <a:buFont typeface="Arial"/>
              <a:buChar char="•"/>
            </a:pPr>
            <a:r>
              <a:rPr lang="en-US" sz="2400" dirty="0" smtClean="0"/>
              <a:t>I’m not going to lie to you – this is harder than just putting up a firewall and closing your eyes</a:t>
            </a:r>
            <a:endParaRPr lang="en-US" sz="2400"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9596552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Technical Capabilities</a:t>
            </a:r>
            <a:endParaRPr lang="en-US" sz="3200" dirty="0"/>
          </a:p>
        </p:txBody>
      </p:sp>
      <p:sp>
        <p:nvSpPr>
          <p:cNvPr id="3" name="Content Placeholder 2"/>
          <p:cNvSpPr>
            <a:spLocks noGrp="1"/>
          </p:cNvSpPr>
          <p:nvPr>
            <p:ph idx="1"/>
          </p:nvPr>
        </p:nvSpPr>
        <p:spPr>
          <a:xfrm>
            <a:off x="457200" y="1348277"/>
            <a:ext cx="8229600" cy="5068887"/>
          </a:xfrm>
        </p:spPr>
        <p:txBody>
          <a:bodyPr>
            <a:normAutofit lnSpcReduction="10000"/>
          </a:bodyPr>
          <a:lstStyle/>
          <a:p>
            <a:r>
              <a:rPr lang="en-US" sz="2400" dirty="0" smtClean="0"/>
              <a:t>Intrusion Detection Systems (IDS)</a:t>
            </a:r>
          </a:p>
          <a:p>
            <a:pPr lvl="1"/>
            <a:r>
              <a:rPr lang="en-US" dirty="0" smtClean="0"/>
              <a:t>One </a:t>
            </a:r>
            <a:r>
              <a:rPr lang="en-US" dirty="0"/>
              <a:t>example is Bro </a:t>
            </a:r>
            <a:r>
              <a:rPr lang="en-US" dirty="0" smtClean="0"/>
              <a:t>– </a:t>
            </a:r>
            <a:r>
              <a:rPr lang="en-US" dirty="0" smtClean="0">
                <a:hlinkClick r:id="rId2"/>
              </a:rPr>
              <a:t>http</a:t>
            </a:r>
            <a:r>
              <a:rPr lang="en-US" dirty="0">
                <a:hlinkClick r:id="rId2"/>
              </a:rPr>
              <a:t>://bro-</a:t>
            </a:r>
            <a:r>
              <a:rPr lang="en-US" dirty="0" smtClean="0">
                <a:hlinkClick r:id="rId2"/>
              </a:rPr>
              <a:t>ids.org/</a:t>
            </a:r>
            <a:endParaRPr lang="en-US" dirty="0" smtClean="0"/>
          </a:p>
          <a:p>
            <a:pPr lvl="1"/>
            <a:r>
              <a:rPr lang="en-US" dirty="0" smtClean="0"/>
              <a:t>Bro is high-performance and battle-tested</a:t>
            </a:r>
          </a:p>
          <a:p>
            <a:pPr lvl="2"/>
            <a:r>
              <a:rPr lang="en-US" sz="1800" dirty="0" smtClean="0"/>
              <a:t>Bro protects several high-performance national assets</a:t>
            </a:r>
          </a:p>
          <a:p>
            <a:pPr lvl="2"/>
            <a:r>
              <a:rPr lang="en-US" sz="1800" dirty="0" smtClean="0"/>
              <a:t>Bro can be scaled with clustering: </a:t>
            </a:r>
            <a:r>
              <a:rPr lang="en-US" sz="1800" dirty="0">
                <a:hlinkClick r:id="rId3"/>
              </a:rPr>
              <a:t>http://www.bro-ids.org/documentation/</a:t>
            </a:r>
            <a:r>
              <a:rPr lang="en-US" sz="1800" dirty="0" smtClean="0">
                <a:hlinkClick r:id="rId3"/>
              </a:rPr>
              <a:t>cluster.html</a:t>
            </a:r>
            <a:endParaRPr lang="en-US" sz="1800" dirty="0" smtClean="0"/>
          </a:p>
          <a:p>
            <a:pPr lvl="1"/>
            <a:r>
              <a:rPr lang="en-US" dirty="0" smtClean="0"/>
              <a:t>Other IDS solutions are available also</a:t>
            </a:r>
            <a:endParaRPr lang="en-US" dirty="0"/>
          </a:p>
          <a:p>
            <a:r>
              <a:rPr lang="en-US" sz="2400" dirty="0" smtClean="0"/>
              <a:t>Netflow and IPFIX can provide intelligence, but not filtering</a:t>
            </a:r>
          </a:p>
          <a:p>
            <a:r>
              <a:rPr lang="en-US" sz="2400" dirty="0" err="1" smtClean="0"/>
              <a:t>Openflow</a:t>
            </a:r>
            <a:r>
              <a:rPr lang="en-US" sz="2400" dirty="0" smtClean="0"/>
              <a:t> and SDN</a:t>
            </a:r>
            <a:endParaRPr lang="en-US" sz="2400" dirty="0"/>
          </a:p>
          <a:p>
            <a:pPr lvl="1"/>
            <a:r>
              <a:rPr lang="en-US" dirty="0" smtClean="0"/>
              <a:t>Using </a:t>
            </a:r>
            <a:r>
              <a:rPr lang="en-US" dirty="0" err="1" smtClean="0"/>
              <a:t>Openflow</a:t>
            </a:r>
            <a:r>
              <a:rPr lang="en-US" dirty="0" smtClean="0"/>
              <a:t> to control access to a network-based service seems pretty obvious</a:t>
            </a:r>
            <a:endParaRPr lang="en-US" dirty="0"/>
          </a:p>
          <a:p>
            <a:pPr lvl="1"/>
            <a:r>
              <a:rPr lang="en-US" dirty="0" smtClean="0"/>
              <a:t>This could significantly reduce the attack surface for any authenticated network service</a:t>
            </a:r>
          </a:p>
          <a:p>
            <a:pPr lvl="1"/>
            <a:r>
              <a:rPr lang="en-US" dirty="0" smtClean="0"/>
              <a:t>This would only work if the </a:t>
            </a:r>
            <a:r>
              <a:rPr lang="en-US" dirty="0" err="1" smtClean="0"/>
              <a:t>Openflow</a:t>
            </a:r>
            <a:r>
              <a:rPr lang="en-US" dirty="0" smtClean="0"/>
              <a:t> device had a robust data plane</a:t>
            </a:r>
            <a:endParaRPr lang="en-US" dirty="0"/>
          </a:p>
          <a:p>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7493603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Technical Capabilities (2)</a:t>
            </a:r>
            <a:endParaRPr lang="en-US" sz="3200" dirty="0"/>
          </a:p>
        </p:txBody>
      </p:sp>
      <p:sp>
        <p:nvSpPr>
          <p:cNvPr id="3" name="Content Placeholder 2"/>
          <p:cNvSpPr>
            <a:spLocks noGrp="1"/>
          </p:cNvSpPr>
          <p:nvPr>
            <p:ph idx="1"/>
          </p:nvPr>
        </p:nvSpPr>
        <p:spPr>
          <a:xfrm>
            <a:off x="457200" y="1459090"/>
            <a:ext cx="8229600" cy="4886325"/>
          </a:xfrm>
        </p:spPr>
        <p:txBody>
          <a:bodyPr>
            <a:normAutofit/>
          </a:bodyPr>
          <a:lstStyle/>
          <a:p>
            <a:r>
              <a:rPr lang="en-US" sz="2400" dirty="0" smtClean="0"/>
              <a:t>Aggressive access lists</a:t>
            </a:r>
          </a:p>
          <a:p>
            <a:pPr lvl="1"/>
            <a:r>
              <a:rPr lang="en-US" dirty="0" smtClean="0"/>
              <a:t>More useful with project-specific DTNs</a:t>
            </a:r>
          </a:p>
          <a:p>
            <a:pPr lvl="1"/>
            <a:r>
              <a:rPr lang="en-US" dirty="0" smtClean="0"/>
              <a:t>If the purpose of the DTN is to exchange data with a small set of remote collaborators, the ACL is pretty easy to write</a:t>
            </a:r>
          </a:p>
          <a:p>
            <a:pPr lvl="1"/>
            <a:r>
              <a:rPr lang="en-US" dirty="0" smtClean="0"/>
              <a:t>Large-scale data distribution servers are hard to handle this way (but then, the firewall </a:t>
            </a:r>
            <a:r>
              <a:rPr lang="en-US" dirty="0" err="1" smtClean="0"/>
              <a:t>ruleset</a:t>
            </a:r>
            <a:r>
              <a:rPr lang="en-US" dirty="0" smtClean="0"/>
              <a:t> for such a service would be pretty open too)</a:t>
            </a:r>
          </a:p>
          <a:p>
            <a:r>
              <a:rPr lang="en-US" sz="2400" dirty="0" smtClean="0"/>
              <a:t>Limitation of the application set</a:t>
            </a:r>
          </a:p>
          <a:p>
            <a:pPr lvl="1"/>
            <a:r>
              <a:rPr lang="en-US" dirty="0"/>
              <a:t>One of the reasons to limit the application set in the Science DMZ is to make it easier to protect</a:t>
            </a:r>
          </a:p>
          <a:p>
            <a:pPr lvl="1"/>
            <a:r>
              <a:rPr lang="en-US" dirty="0" smtClean="0"/>
              <a:t>Keep desktop applications off the DTN (and watch for them anyway using logging, </a:t>
            </a:r>
            <a:r>
              <a:rPr lang="en-US" dirty="0" err="1" smtClean="0"/>
              <a:t>netflow</a:t>
            </a:r>
            <a:r>
              <a:rPr lang="en-US" dirty="0" smtClean="0"/>
              <a:t>, </a:t>
            </a:r>
            <a:r>
              <a:rPr lang="en-US" dirty="0" err="1" smtClean="0"/>
              <a:t>etc</a:t>
            </a:r>
            <a:r>
              <a:rPr lang="en-US" dirty="0" smtClean="0"/>
              <a:t> – take violations seriously)</a:t>
            </a:r>
          </a:p>
          <a:p>
            <a:pPr lvl="1"/>
            <a:r>
              <a:rPr lang="en-US" dirty="0" smtClean="0"/>
              <a:t>This requires collaboration between people – networking, security, systems, and scientists</a:t>
            </a: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2572510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Data Environments – Challenges</a:t>
            </a:r>
            <a:endParaRPr lang="en-US" dirty="0"/>
          </a:p>
        </p:txBody>
      </p:sp>
      <p:sp>
        <p:nvSpPr>
          <p:cNvPr id="3" name="Content Placeholder 2"/>
          <p:cNvSpPr>
            <a:spLocks noGrp="1"/>
          </p:cNvSpPr>
          <p:nvPr>
            <p:ph idx="1"/>
          </p:nvPr>
        </p:nvSpPr>
        <p:spPr/>
        <p:txBody>
          <a:bodyPr>
            <a:noAutofit/>
          </a:bodyPr>
          <a:lstStyle/>
          <a:p>
            <a:r>
              <a:rPr lang="en-US" sz="2400" dirty="0" smtClean="0"/>
              <a:t>Additional technical requirements</a:t>
            </a:r>
          </a:p>
          <a:p>
            <a:pPr lvl="1"/>
            <a:r>
              <a:rPr lang="en-US" sz="2400" dirty="0" smtClean="0"/>
              <a:t>Encryption in flight</a:t>
            </a:r>
          </a:p>
          <a:p>
            <a:pPr lvl="1"/>
            <a:r>
              <a:rPr lang="en-US" sz="2400" dirty="0" smtClean="0"/>
              <a:t>Firewalls mandated by policy, present in HIPAA risk controls</a:t>
            </a:r>
          </a:p>
          <a:p>
            <a:r>
              <a:rPr lang="en-US" sz="2400" dirty="0" smtClean="0"/>
              <a:t>Significant costs for breaches</a:t>
            </a:r>
          </a:p>
          <a:p>
            <a:pPr lvl="1"/>
            <a:r>
              <a:rPr lang="en-US" sz="2400" dirty="0" smtClean="0"/>
              <a:t>Large dollars</a:t>
            </a:r>
          </a:p>
          <a:p>
            <a:pPr lvl="1"/>
            <a:r>
              <a:rPr lang="en-US" sz="2400" dirty="0" smtClean="0"/>
              <a:t>Reputation</a:t>
            </a:r>
          </a:p>
          <a:p>
            <a:r>
              <a:rPr lang="en-US" sz="2400" dirty="0" smtClean="0"/>
              <a:t>Still significant need for data sharing</a:t>
            </a:r>
          </a:p>
          <a:p>
            <a:pPr lvl="1"/>
            <a:r>
              <a:rPr lang="en-US" sz="2400" dirty="0" smtClean="0"/>
              <a:t>Within context/confines of approved collaborations</a:t>
            </a:r>
          </a:p>
          <a:p>
            <a:pPr lvl="1"/>
            <a:r>
              <a:rPr lang="en-US" sz="2400" dirty="0" smtClean="0"/>
              <a:t>Huge health, scientific, and financial benefits for a working model</a:t>
            </a:r>
            <a:endParaRPr lang="en-US" sz="2400"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386545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Firewall?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Marketplace view</a:t>
            </a:r>
          </a:p>
          <a:p>
            <a:pPr lvl="1"/>
            <a:r>
              <a:rPr lang="en-US" dirty="0" smtClean="0"/>
              <a:t>Specific security appliance, with “Firewall” printed on the side</a:t>
            </a:r>
          </a:p>
          <a:p>
            <a:pPr lvl="1"/>
            <a:r>
              <a:rPr lang="en-US" dirty="0" smtClean="0"/>
              <a:t>Lots of protocol awareness, intelligence</a:t>
            </a:r>
          </a:p>
          <a:p>
            <a:pPr lvl="1"/>
            <a:r>
              <a:rPr lang="en-US" dirty="0" smtClean="0"/>
              <a:t>Application awareness</a:t>
            </a:r>
          </a:p>
          <a:p>
            <a:pPr lvl="1"/>
            <a:r>
              <a:rPr lang="en-US" dirty="0" smtClean="0"/>
              <a:t>User awareness (VPN, specific access controls, etc.)</a:t>
            </a:r>
          </a:p>
          <a:p>
            <a:pPr lvl="1"/>
            <a:r>
              <a:rPr lang="en-US" dirty="0" smtClean="0"/>
              <a:t>Designed for large concurrent user count, low per-user bandwidth (enterprise traffic)</a:t>
            </a:r>
          </a:p>
          <a:p>
            <a:r>
              <a:rPr lang="en-US" dirty="0" smtClean="0"/>
              <a:t>IT Organization view</a:t>
            </a:r>
          </a:p>
          <a:p>
            <a:pPr lvl="1"/>
            <a:r>
              <a:rPr lang="en-US" dirty="0" smtClean="0"/>
              <a:t>“Firewall” appliance, purchased from the commercial marketplace</a:t>
            </a:r>
          </a:p>
          <a:p>
            <a:pPr lvl="1"/>
            <a:r>
              <a:rPr lang="en-US" dirty="0" smtClean="0"/>
              <a:t>The place in the network where security policy gets applied</a:t>
            </a:r>
          </a:p>
          <a:p>
            <a:pPr lvl="1"/>
            <a:r>
              <a:rPr lang="en-US" dirty="0" smtClean="0"/>
              <a:t>Owned by the security group, </a:t>
            </a:r>
            <a:r>
              <a:rPr lang="en-US" b="1" i="1" dirty="0" smtClean="0"/>
              <a:t>not</a:t>
            </a:r>
            <a:r>
              <a:rPr lang="en-US" dirty="0" smtClean="0"/>
              <a:t> by the networking group</a:t>
            </a:r>
          </a:p>
          <a:p>
            <a:pPr lvl="1"/>
            <a:r>
              <a:rPr lang="en-US" dirty="0" smtClean="0"/>
              <a:t>Primary risk mitigation mechanism</a:t>
            </a:r>
          </a:p>
          <a:p>
            <a:r>
              <a:rPr lang="en-US" dirty="0" smtClean="0"/>
              <a:t>NIST view (Publication 800-41 rev. 1, Sep. 2009)</a:t>
            </a:r>
          </a:p>
          <a:p>
            <a:pPr lvl="1"/>
            <a:r>
              <a:rPr lang="en-US" dirty="0" smtClean="0"/>
              <a:t>“Firewalls are devices or </a:t>
            </a:r>
            <a:r>
              <a:rPr lang="en-US" dirty="0"/>
              <a:t>programs that control the flow of network traffic between networks or hosts that employ differing security </a:t>
            </a:r>
            <a:r>
              <a:rPr lang="en-US" dirty="0" smtClean="0"/>
              <a:t>postures”</a:t>
            </a:r>
          </a:p>
          <a:p>
            <a:pPr lvl="1"/>
            <a:r>
              <a:rPr lang="en-US" dirty="0" smtClean="0"/>
              <a:t>This is very general, and does not match marketplace view or IT org. view</a:t>
            </a:r>
          </a:p>
          <a:p>
            <a:pPr lvl="1"/>
            <a:endParaRPr lang="en-US"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098388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8625448" cy="1143000"/>
          </a:xfrm>
        </p:spPr>
        <p:txBody>
          <a:bodyPr/>
          <a:lstStyle/>
          <a:p>
            <a:r>
              <a:rPr lang="en-US" dirty="0" smtClean="0"/>
              <a:t>NIST Sees Two Firewalls, IT Shop Sees One</a:t>
            </a:r>
            <a:endParaRPr lang="en-US" dirty="0"/>
          </a:p>
        </p:txBody>
      </p:sp>
      <p:pic>
        <p:nvPicPr>
          <p:cNvPr id="6" name="Content Placeholder 5" descr="science-dmz-simple.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7305" t="9838" r="18675" b="12887"/>
          <a:stretch/>
        </p:blipFill>
        <p:spPr>
          <a:xfrm rot="5400000">
            <a:off x="1950704" y="-511451"/>
            <a:ext cx="5268779" cy="8229602"/>
          </a:xfrm>
        </p:spPr>
      </p:pic>
      <p:sp>
        <p:nvSpPr>
          <p:cNvPr id="3" name="Oval 2"/>
          <p:cNvSpPr/>
          <p:nvPr/>
        </p:nvSpPr>
        <p:spPr>
          <a:xfrm>
            <a:off x="6430280" y="1239719"/>
            <a:ext cx="1511822" cy="13907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24756" y="3105360"/>
            <a:ext cx="1511822" cy="1390748"/>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942102" y="2551362"/>
            <a:ext cx="1140546" cy="369332"/>
          </a:xfrm>
          <a:prstGeom prst="rect">
            <a:avLst/>
          </a:prstGeom>
          <a:noFill/>
        </p:spPr>
        <p:txBody>
          <a:bodyPr wrap="square" rtlCol="0">
            <a:spAutoFit/>
          </a:bodyPr>
          <a:lstStyle/>
          <a:p>
            <a:pPr marL="228600" indent="-228600">
              <a:spcBef>
                <a:spcPts val="880"/>
              </a:spcBef>
              <a:buClr>
                <a:srgbClr val="2DB2CF"/>
              </a:buClr>
            </a:pPr>
            <a:r>
              <a:rPr lang="en-US" b="1" dirty="0" smtClean="0">
                <a:solidFill>
                  <a:srgbClr val="FF0000"/>
                </a:solidFill>
              </a:rPr>
              <a:t>Stateful</a:t>
            </a:r>
          </a:p>
        </p:txBody>
      </p:sp>
      <p:sp>
        <p:nvSpPr>
          <p:cNvPr id="9" name="TextBox 8"/>
          <p:cNvSpPr txBox="1"/>
          <p:nvPr/>
        </p:nvSpPr>
        <p:spPr>
          <a:xfrm>
            <a:off x="1007426" y="3393358"/>
            <a:ext cx="1104476" cy="369332"/>
          </a:xfrm>
          <a:prstGeom prst="rect">
            <a:avLst/>
          </a:prstGeom>
          <a:noFill/>
        </p:spPr>
        <p:txBody>
          <a:bodyPr wrap="square" rtlCol="0">
            <a:spAutoFit/>
          </a:bodyPr>
          <a:lstStyle/>
          <a:p>
            <a:pPr marL="228600" indent="-228600">
              <a:spcBef>
                <a:spcPts val="880"/>
              </a:spcBef>
              <a:buClr>
                <a:srgbClr val="2DB2CF"/>
              </a:buClr>
            </a:pPr>
            <a:r>
              <a:rPr lang="en-US" b="1" dirty="0" smtClean="0">
                <a:solidFill>
                  <a:srgbClr val="008000"/>
                </a:solidFill>
              </a:rPr>
              <a:t>Stateless</a:t>
            </a:r>
          </a:p>
        </p:txBody>
      </p:sp>
      <p:cxnSp>
        <p:nvCxnSpPr>
          <p:cNvPr id="11" name="Straight Arrow Connector 10"/>
          <p:cNvCxnSpPr/>
          <p:nvPr/>
        </p:nvCxnSpPr>
        <p:spPr>
          <a:xfrm>
            <a:off x="2045926" y="3611014"/>
            <a:ext cx="157883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0"/>
          </p:cNvCxnSpPr>
          <p:nvPr/>
        </p:nvCxnSpPr>
        <p:spPr>
          <a:xfrm flipH="1" flipV="1">
            <a:off x="7942103" y="2014892"/>
            <a:ext cx="570272" cy="5364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210684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Stateful Inspection For Science DMZ Traffic?</a:t>
            </a:r>
            <a:endParaRPr lang="en-US" dirty="0"/>
          </a:p>
        </p:txBody>
      </p:sp>
      <p:sp>
        <p:nvSpPr>
          <p:cNvPr id="3" name="Content Placeholder 2"/>
          <p:cNvSpPr>
            <a:spLocks noGrp="1"/>
          </p:cNvSpPr>
          <p:nvPr>
            <p:ph idx="1"/>
          </p:nvPr>
        </p:nvSpPr>
        <p:spPr/>
        <p:txBody>
          <a:bodyPr>
            <a:normAutofit lnSpcReduction="10000"/>
          </a:bodyPr>
          <a:lstStyle/>
          <a:p>
            <a:r>
              <a:rPr lang="en-US" dirty="0" smtClean="0"/>
              <a:t>Science DMZ traffic profile</a:t>
            </a:r>
          </a:p>
          <a:p>
            <a:pPr lvl="1"/>
            <a:r>
              <a:rPr lang="en-US" dirty="0" smtClean="0"/>
              <a:t>Small number of connections or flows</a:t>
            </a:r>
          </a:p>
          <a:p>
            <a:pPr lvl="1"/>
            <a:r>
              <a:rPr lang="en-US" dirty="0" smtClean="0"/>
              <a:t>Large per-connection data rate (Gigabit scale or higher)</a:t>
            </a:r>
          </a:p>
          <a:p>
            <a:pPr lvl="1"/>
            <a:r>
              <a:rPr lang="en-US" dirty="0" smtClean="0"/>
              <a:t>Large per-connection data volume (Terabyte scale or higher)</a:t>
            </a:r>
          </a:p>
          <a:p>
            <a:r>
              <a:rPr lang="en-US" dirty="0" smtClean="0"/>
              <a:t>Stateless firewall</a:t>
            </a:r>
          </a:p>
          <a:p>
            <a:pPr lvl="1"/>
            <a:r>
              <a:rPr lang="en-US" dirty="0" smtClean="0"/>
              <a:t>Address/port filtering (which systems use which service)</a:t>
            </a:r>
          </a:p>
          <a:p>
            <a:pPr lvl="1"/>
            <a:r>
              <a:rPr lang="en-US" dirty="0" smtClean="0"/>
              <a:t>TCP connection initiation direction (ACK flag)</a:t>
            </a:r>
          </a:p>
          <a:p>
            <a:r>
              <a:rPr lang="en-US" dirty="0" smtClean="0"/>
              <a:t>Stateful firewall adds</a:t>
            </a:r>
          </a:p>
          <a:p>
            <a:pPr lvl="1"/>
            <a:r>
              <a:rPr lang="en-US" dirty="0" smtClean="0"/>
              <a:t>TCP sequence number tracking (but Linux stack is as good or better compared to firewall TCP mitigations)</a:t>
            </a:r>
          </a:p>
          <a:p>
            <a:pPr lvl="1"/>
            <a:r>
              <a:rPr lang="en-US" dirty="0" smtClean="0"/>
              <a:t>Protocol/app analysis (but not for the apps used in DMZ)</a:t>
            </a:r>
          </a:p>
          <a:p>
            <a:pPr lvl="1"/>
            <a:r>
              <a:rPr lang="en-US" dirty="0" err="1" smtClean="0"/>
              <a:t>DoS</a:t>
            </a:r>
            <a:r>
              <a:rPr lang="en-US" dirty="0" smtClean="0"/>
              <a:t> protection (but the Science DMZ assets are filtered already)</a:t>
            </a:r>
          </a:p>
          <a:p>
            <a:pPr lvl="1"/>
            <a:endParaRPr lang="en-US" dirty="0" smtClean="0"/>
          </a:p>
          <a:p>
            <a:pPr lvl="1"/>
            <a:endParaRPr lang="en-US" dirty="0" smtClean="0"/>
          </a:p>
          <a:p>
            <a:pPr lvl="1"/>
            <a:endParaRPr lang="en-US"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7544432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View Of Science Infrastructure</a:t>
            </a:r>
            <a:endParaRPr lang="en-US" dirty="0"/>
          </a:p>
        </p:txBody>
      </p:sp>
      <p:sp>
        <p:nvSpPr>
          <p:cNvPr id="3" name="Content Placeholder 2"/>
          <p:cNvSpPr>
            <a:spLocks noGrp="1"/>
          </p:cNvSpPr>
          <p:nvPr>
            <p:ph idx="1"/>
          </p:nvPr>
        </p:nvSpPr>
        <p:spPr/>
        <p:txBody>
          <a:bodyPr/>
          <a:lstStyle/>
          <a:p>
            <a:r>
              <a:rPr lang="en-US" dirty="0" smtClean="0"/>
              <a:t>Security is a component, not a gatekeeper</a:t>
            </a:r>
          </a:p>
          <a:p>
            <a:r>
              <a:rPr lang="en-US" dirty="0" smtClean="0"/>
              <a:t>Think about the workflows</a:t>
            </a:r>
          </a:p>
          <a:p>
            <a:r>
              <a:rPr lang="en-US" dirty="0" smtClean="0"/>
              <a:t>Think about the interfaces to data (tools, applications)</a:t>
            </a:r>
          </a:p>
          <a:p>
            <a:pPr lvl="1"/>
            <a:r>
              <a:rPr lang="en-US" dirty="0" smtClean="0"/>
              <a:t>How do collaborators access data?</a:t>
            </a:r>
          </a:p>
          <a:p>
            <a:pPr lvl="1"/>
            <a:r>
              <a:rPr lang="en-US" dirty="0" smtClean="0"/>
              <a:t>How could they access data if the architecture were different?</a:t>
            </a:r>
          </a:p>
          <a:p>
            <a:r>
              <a:rPr lang="en-US" dirty="0" smtClean="0"/>
              <a:t>Think about costs/benefits</a:t>
            </a:r>
          </a:p>
          <a:p>
            <a:pPr lvl="1"/>
            <a:r>
              <a:rPr lang="en-US" dirty="0" smtClean="0"/>
              <a:t>What is a new cancer breakthrough worth?</a:t>
            </a:r>
          </a:p>
          <a:p>
            <a:pPr lvl="1"/>
            <a:r>
              <a:rPr lang="en-US" dirty="0" smtClean="0"/>
              <a:t>$30k for some DTNs – what is that in context?</a:t>
            </a:r>
          </a:p>
          <a:p>
            <a:r>
              <a:rPr lang="en-US" dirty="0" smtClean="0"/>
              <a:t>Think about risks</a:t>
            </a:r>
          </a:p>
          <a:p>
            <a:pPr lvl="1"/>
            <a:r>
              <a:rPr lang="en-US" dirty="0" smtClean="0"/>
              <a:t>What risks do specific technologies mitigate?</a:t>
            </a:r>
          </a:p>
          <a:p>
            <a:pPr lvl="1"/>
            <a:r>
              <a:rPr lang="en-US" dirty="0" smtClean="0"/>
              <a:t>What are opportunity costs of poor performance?</a:t>
            </a:r>
          </a:p>
          <a:p>
            <a:pPr lvl="1"/>
            <a:endParaRPr lang="en-US"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8779245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Collaboration Within The Organization</a:t>
            </a:r>
            <a:endParaRPr lang="en-US" sz="3200" dirty="0"/>
          </a:p>
        </p:txBody>
      </p:sp>
      <p:sp>
        <p:nvSpPr>
          <p:cNvPr id="3" name="Content Placeholder 2"/>
          <p:cNvSpPr>
            <a:spLocks noGrp="1"/>
          </p:cNvSpPr>
          <p:nvPr>
            <p:ph idx="1"/>
          </p:nvPr>
        </p:nvSpPr>
        <p:spPr>
          <a:xfrm>
            <a:off x="457200" y="1380948"/>
            <a:ext cx="8229600" cy="5001155"/>
          </a:xfrm>
        </p:spPr>
        <p:txBody>
          <a:bodyPr>
            <a:normAutofit fontScale="92500" lnSpcReduction="10000"/>
          </a:bodyPr>
          <a:lstStyle/>
          <a:p>
            <a:r>
              <a:rPr lang="en-US" sz="2600" dirty="0" smtClean="0"/>
              <a:t>All stakeholders should collaborate on Science DMZ design, policy, and enforcement</a:t>
            </a:r>
          </a:p>
          <a:p>
            <a:r>
              <a:rPr lang="en-US" sz="2600" dirty="0" smtClean="0"/>
              <a:t>The security people have to be on board</a:t>
            </a:r>
          </a:p>
          <a:p>
            <a:pPr lvl="1"/>
            <a:r>
              <a:rPr lang="en-US" dirty="0" smtClean="0"/>
              <a:t>Remember: security people already have political cover – it’s called the firewall</a:t>
            </a:r>
          </a:p>
          <a:p>
            <a:pPr lvl="1"/>
            <a:r>
              <a:rPr lang="en-US" dirty="0" smtClean="0"/>
              <a:t>If a host gets compromised, the security officer can say they did their due diligence because there was a firewall in place</a:t>
            </a:r>
          </a:p>
          <a:p>
            <a:pPr lvl="1"/>
            <a:r>
              <a:rPr lang="en-US" dirty="0" smtClean="0"/>
              <a:t>If the deployment of a Science DMZ is going to jeopardize the job of the security officer, expect pushback</a:t>
            </a:r>
          </a:p>
          <a:p>
            <a:r>
              <a:rPr lang="en-US" sz="2600" dirty="0" smtClean="0"/>
              <a:t>The Science DMZ is a strategic asset, and should be understood by the strategic thinkers in the organization</a:t>
            </a:r>
          </a:p>
          <a:p>
            <a:pPr lvl="1"/>
            <a:r>
              <a:rPr lang="en-US" dirty="0" smtClean="0"/>
              <a:t>Changes in security models</a:t>
            </a:r>
          </a:p>
          <a:p>
            <a:pPr lvl="1"/>
            <a:r>
              <a:rPr lang="en-US" dirty="0" smtClean="0"/>
              <a:t>Changes in operational models</a:t>
            </a:r>
          </a:p>
          <a:p>
            <a:pPr lvl="1"/>
            <a:r>
              <a:rPr lang="en-US" dirty="0" smtClean="0"/>
              <a:t>Enhanced ability to compete for funding</a:t>
            </a:r>
          </a:p>
          <a:p>
            <a:pPr lvl="1"/>
            <a:r>
              <a:rPr lang="en-US" dirty="0" smtClean="0"/>
              <a:t>Increased institutional capability – greater science output</a:t>
            </a:r>
          </a:p>
          <a:p>
            <a:pPr lvl="1"/>
            <a:endParaRPr lang="en-US" dirty="0" smtClean="0"/>
          </a:p>
          <a:p>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29127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dirty="0" smtClean="0"/>
              <a:t>Like </a:t>
            </a:r>
            <a:r>
              <a:rPr lang="en-US" dirty="0"/>
              <a:t>it or not, TCP is used for the vast majority of data transfer </a:t>
            </a:r>
            <a:r>
              <a:rPr lang="en-US" dirty="0" smtClean="0"/>
              <a:t>applications (more than 95% of ESnet traffic is TCP</a:t>
            </a:r>
            <a:r>
              <a:rPr lang="en-US" dirty="0" smtClean="0"/>
              <a:t>)</a:t>
            </a:r>
          </a:p>
          <a:p>
            <a:pPr lvl="1"/>
            <a:r>
              <a:rPr lang="en-US" dirty="0"/>
              <a:t>Packet loss in conjunction with latency is a performance </a:t>
            </a:r>
            <a:r>
              <a:rPr lang="en-US" dirty="0" smtClean="0"/>
              <a:t>killer</a:t>
            </a:r>
            <a:endParaRPr lang="en-US"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smtClean="0"/>
              <a:t>Data Transfer Nodes &amp; Applications</a:t>
            </a:r>
          </a:p>
          <a:p>
            <a:pPr>
              <a:buFont typeface="Arial"/>
              <a:buChar char="•"/>
            </a:pPr>
            <a:r>
              <a:rPr lang="en-US" dirty="0" smtClean="0"/>
              <a:t>Science DMZ Security</a:t>
            </a:r>
          </a:p>
          <a:p>
            <a:r>
              <a:rPr lang="en-US" dirty="0" smtClean="0">
                <a:solidFill>
                  <a:srgbClr val="FF6600"/>
                </a:solidFill>
              </a:rPr>
              <a:t>Wrap Up</a:t>
            </a:r>
          </a:p>
          <a:p>
            <a:r>
              <a:rPr lang="en-US" dirty="0" smtClean="0">
                <a:solidFill>
                  <a:schemeClr val="accent5"/>
                </a:solidFill>
              </a:rPr>
              <a:t>Handoff </a:t>
            </a:r>
            <a:r>
              <a:rPr lang="en-US" dirty="0">
                <a:solidFill>
                  <a:schemeClr val="accent5"/>
                </a:solidFill>
              </a:rPr>
              <a:t>to Jason - perfSONAR</a:t>
            </a:r>
          </a:p>
          <a:p>
            <a:endParaRPr lang="en-US" dirty="0" smtClean="0">
              <a:solidFill>
                <a:srgbClr val="FF0000"/>
              </a:solidFill>
            </a:endParaRP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8313129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Science DMZ Adoption</a:t>
            </a:r>
            <a:endParaRPr lang="en-US" dirty="0"/>
          </a:p>
        </p:txBody>
      </p:sp>
      <p:sp>
        <p:nvSpPr>
          <p:cNvPr id="3" name="Content Placeholder 2"/>
          <p:cNvSpPr>
            <a:spLocks noGrp="1"/>
          </p:cNvSpPr>
          <p:nvPr>
            <p:ph idx="1"/>
          </p:nvPr>
        </p:nvSpPr>
        <p:spPr>
          <a:xfrm>
            <a:off x="457200" y="1396249"/>
            <a:ext cx="8229600" cy="5087105"/>
          </a:xfrm>
        </p:spPr>
        <p:txBody>
          <a:bodyPr>
            <a:normAutofit fontScale="92500" lnSpcReduction="10000"/>
          </a:bodyPr>
          <a:lstStyle/>
          <a:p>
            <a:r>
              <a:rPr lang="en-US" sz="1600" dirty="0" smtClean="0"/>
              <a:t>DOE National Laboratories</a:t>
            </a:r>
          </a:p>
          <a:p>
            <a:pPr lvl="1"/>
            <a:r>
              <a:rPr lang="en-US" sz="1400" dirty="0" smtClean="0"/>
              <a:t>Both large and small sites</a:t>
            </a:r>
          </a:p>
          <a:p>
            <a:pPr lvl="1"/>
            <a:r>
              <a:rPr lang="en-US" sz="1400" dirty="0" smtClean="0"/>
              <a:t>HPC centers, LHC sites, experimental facilities</a:t>
            </a:r>
          </a:p>
          <a:p>
            <a:r>
              <a:rPr lang="en-US" sz="1600" dirty="0" smtClean="0"/>
              <a:t>NSF CC-NIE and CC*IIE programs leverage Science DMZ</a:t>
            </a:r>
          </a:p>
          <a:p>
            <a:pPr lvl="1"/>
            <a:r>
              <a:rPr lang="en-US" sz="1400" dirty="0" smtClean="0"/>
              <a:t>$40M and counting (CC*DNI awards coming soon, estimate additional $18M to $20M)</a:t>
            </a:r>
          </a:p>
          <a:p>
            <a:pPr lvl="1"/>
            <a:r>
              <a:rPr lang="en-US" sz="1400" dirty="0" smtClean="0"/>
              <a:t>Significant investments across the US university complex, ~130 awards</a:t>
            </a:r>
          </a:p>
          <a:p>
            <a:pPr lvl="1"/>
            <a:r>
              <a:rPr lang="en-US" sz="1400" dirty="0" smtClean="0"/>
              <a:t>Big </a:t>
            </a:r>
            <a:r>
              <a:rPr lang="en-US" sz="1400" dirty="0" err="1" smtClean="0"/>
              <a:t>shoutout</a:t>
            </a:r>
            <a:r>
              <a:rPr lang="en-US" sz="1400" dirty="0" smtClean="0"/>
              <a:t> to Kevin Thompson and the NSF – these programs are critically important</a:t>
            </a:r>
          </a:p>
          <a:p>
            <a:r>
              <a:rPr lang="en-US" sz="1600" dirty="0" smtClean="0"/>
              <a:t>National Institutes of Health</a:t>
            </a:r>
          </a:p>
          <a:p>
            <a:pPr lvl="1"/>
            <a:r>
              <a:rPr lang="en-US" sz="1400" dirty="0" smtClean="0"/>
              <a:t>100G network infrastructure refresh</a:t>
            </a:r>
          </a:p>
          <a:p>
            <a:r>
              <a:rPr lang="en-US" sz="1600" dirty="0" smtClean="0"/>
              <a:t>US Department of Agriculture</a:t>
            </a:r>
          </a:p>
          <a:p>
            <a:pPr lvl="1"/>
            <a:r>
              <a:rPr lang="en-US" sz="1400" dirty="0" smtClean="0"/>
              <a:t>Agricultural Research Service is building a new science network based on the Science DMZ model</a:t>
            </a:r>
          </a:p>
          <a:p>
            <a:pPr lvl="1"/>
            <a:r>
              <a:rPr lang="en-US" sz="1400" dirty="0">
                <a:hlinkClick r:id="rId3"/>
              </a:rPr>
              <a:t>https://www.fbo.gov/index?s=opportunity&amp;mode=form&amp;tab=core&amp;id=</a:t>
            </a:r>
            <a:r>
              <a:rPr lang="en-US" sz="1400" dirty="0" smtClean="0">
                <a:hlinkClick r:id="rId3"/>
              </a:rPr>
              <a:t>a7f291f4216b5a24c1177a5684e1809b</a:t>
            </a:r>
            <a:endParaRPr lang="en-US" sz="1400" dirty="0" smtClean="0"/>
          </a:p>
          <a:p>
            <a:r>
              <a:rPr lang="en-US" sz="1600" dirty="0" smtClean="0"/>
              <a:t>Other US agencies looking at Science DMZ model</a:t>
            </a:r>
          </a:p>
          <a:p>
            <a:pPr lvl="1"/>
            <a:r>
              <a:rPr lang="en-US" sz="1400" dirty="0" smtClean="0"/>
              <a:t>NASA</a:t>
            </a:r>
          </a:p>
          <a:p>
            <a:pPr lvl="1"/>
            <a:r>
              <a:rPr lang="en-US" sz="1400" dirty="0" smtClean="0"/>
              <a:t>NOAA</a:t>
            </a:r>
          </a:p>
          <a:p>
            <a:r>
              <a:rPr lang="en-US" sz="1600" dirty="0" smtClean="0"/>
              <a:t>Australian Research Data Storage Infrastructure (RDSI)</a:t>
            </a:r>
          </a:p>
          <a:p>
            <a:pPr lvl="1"/>
            <a:r>
              <a:rPr lang="en-US" sz="1400" dirty="0" smtClean="0"/>
              <a:t>Science DMZs at major sites, connected by a high speed network</a:t>
            </a:r>
          </a:p>
          <a:p>
            <a:pPr lvl="1"/>
            <a:r>
              <a:rPr lang="en-US" sz="1400" dirty="0">
                <a:hlinkClick r:id="rId4"/>
              </a:rPr>
              <a:t>https://www.rdsi.edu.au/</a:t>
            </a:r>
            <a:r>
              <a:rPr lang="en-US" sz="1400" dirty="0" smtClean="0">
                <a:hlinkClick r:id="rId4"/>
              </a:rPr>
              <a:t>dashnet</a:t>
            </a:r>
            <a:endParaRPr lang="en-US" sz="1400" dirty="0" smtClean="0"/>
          </a:p>
          <a:p>
            <a:pPr lvl="1"/>
            <a:r>
              <a:rPr lang="en-US" sz="1400" dirty="0">
                <a:hlinkClick r:id="rId5"/>
              </a:rPr>
              <a:t>https://www.rdsi.edu.au/dashnet-deployment-rdsi-nodes-</a:t>
            </a:r>
            <a:r>
              <a:rPr lang="en-US" sz="1400" dirty="0" smtClean="0">
                <a:hlinkClick r:id="rId5"/>
              </a:rPr>
              <a:t>begins</a:t>
            </a:r>
            <a:endParaRPr lang="en-US" sz="1400" dirty="0" smtClean="0"/>
          </a:p>
          <a:p>
            <a:pPr lvl="1"/>
            <a:endParaRPr lang="en-US" sz="1400" dirty="0" smtClean="0"/>
          </a:p>
          <a:p>
            <a:pPr marL="0" indent="0">
              <a:buNone/>
            </a:pPr>
            <a:endParaRPr lang="en-US" sz="1600"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51</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9146152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Community Capabilities</a:t>
            </a:r>
            <a:endParaRPr lang="en-US" dirty="0"/>
          </a:p>
        </p:txBody>
      </p:sp>
      <p:sp>
        <p:nvSpPr>
          <p:cNvPr id="3" name="Content Placeholder 2"/>
          <p:cNvSpPr>
            <a:spLocks noGrp="1"/>
          </p:cNvSpPr>
          <p:nvPr>
            <p:ph idx="1"/>
          </p:nvPr>
        </p:nvSpPr>
        <p:spPr>
          <a:xfrm>
            <a:off x="457200" y="1600200"/>
            <a:ext cx="8229600" cy="4525681"/>
          </a:xfrm>
        </p:spPr>
        <p:txBody>
          <a:bodyPr>
            <a:normAutofit fontScale="92500" lnSpcReduction="20000"/>
          </a:bodyPr>
          <a:lstStyle/>
          <a:p>
            <a:r>
              <a:rPr lang="en-US" dirty="0" smtClean="0"/>
              <a:t>Many Science DMZs directly support science applications</a:t>
            </a:r>
          </a:p>
          <a:p>
            <a:pPr lvl="1"/>
            <a:r>
              <a:rPr lang="en-US" dirty="0" smtClean="0"/>
              <a:t>LHC (Run 2 is coming soon)</a:t>
            </a:r>
          </a:p>
          <a:p>
            <a:pPr lvl="1"/>
            <a:r>
              <a:rPr lang="en-US" dirty="0" smtClean="0"/>
              <a:t>Experiment operation (Fusion, Light Sources, etc.)</a:t>
            </a:r>
          </a:p>
          <a:p>
            <a:pPr lvl="1"/>
            <a:r>
              <a:rPr lang="en-US" dirty="0" smtClean="0"/>
              <a:t>Data transfer into/out of HPC facilities</a:t>
            </a:r>
          </a:p>
          <a:p>
            <a:r>
              <a:rPr lang="en-US" dirty="0" smtClean="0"/>
              <a:t>Many Science DMZs are SDN-ready</a:t>
            </a:r>
          </a:p>
          <a:p>
            <a:pPr lvl="1"/>
            <a:r>
              <a:rPr lang="en-US" dirty="0" err="1" smtClean="0"/>
              <a:t>Openflow</a:t>
            </a:r>
            <a:r>
              <a:rPr lang="en-US" dirty="0" smtClean="0"/>
              <a:t>-capable gear</a:t>
            </a:r>
          </a:p>
          <a:p>
            <a:pPr lvl="1"/>
            <a:r>
              <a:rPr lang="en-US" dirty="0" smtClean="0"/>
              <a:t>SDN research ongoing</a:t>
            </a:r>
          </a:p>
          <a:p>
            <a:r>
              <a:rPr lang="en-US" dirty="0" smtClean="0"/>
              <a:t>High-performance components</a:t>
            </a:r>
          </a:p>
          <a:p>
            <a:pPr lvl="1"/>
            <a:r>
              <a:rPr lang="en-US" dirty="0" smtClean="0"/>
              <a:t>High-speed WAN connectivity</a:t>
            </a:r>
          </a:p>
          <a:p>
            <a:pPr lvl="1"/>
            <a:r>
              <a:rPr lang="en-US" dirty="0" smtClean="0"/>
              <a:t>perfSONAR deployments</a:t>
            </a:r>
          </a:p>
          <a:p>
            <a:pPr lvl="1"/>
            <a:r>
              <a:rPr lang="en-US" dirty="0" smtClean="0"/>
              <a:t>DTN deployments</a:t>
            </a:r>
          </a:p>
          <a:p>
            <a:r>
              <a:rPr lang="en-US" dirty="0" smtClean="0"/>
              <a:t>Metcalfe’s Law of Network Utility</a:t>
            </a:r>
          </a:p>
          <a:p>
            <a:pPr lvl="1"/>
            <a:r>
              <a:rPr lang="en-US" dirty="0"/>
              <a:t>V</a:t>
            </a:r>
            <a:r>
              <a:rPr lang="en-US" dirty="0" smtClean="0"/>
              <a:t>alue proportional to the square of the number of DMZs? n log(n)?</a:t>
            </a:r>
          </a:p>
          <a:p>
            <a:pPr lvl="1"/>
            <a:r>
              <a:rPr lang="en-US" dirty="0" smtClean="0"/>
              <a:t>Cyberinfrastructure value increases as we all upgrade</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8427110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Impacts</a:t>
            </a:r>
            <a:endParaRPr lang="en-US" dirty="0"/>
          </a:p>
        </p:txBody>
      </p:sp>
      <p:sp>
        <p:nvSpPr>
          <p:cNvPr id="3" name="Content Placeholder 2"/>
          <p:cNvSpPr>
            <a:spLocks noGrp="1"/>
          </p:cNvSpPr>
          <p:nvPr>
            <p:ph idx="1"/>
          </p:nvPr>
        </p:nvSpPr>
        <p:spPr>
          <a:xfrm>
            <a:off x="457200" y="1324105"/>
            <a:ext cx="8448192" cy="4781536"/>
          </a:xfrm>
        </p:spPr>
        <p:txBody>
          <a:bodyPr>
            <a:normAutofit fontScale="92500" lnSpcReduction="20000"/>
          </a:bodyPr>
          <a:lstStyle/>
          <a:p>
            <a:r>
              <a:rPr lang="en-US" dirty="0"/>
              <a:t>What does this mean?</a:t>
            </a:r>
          </a:p>
          <a:p>
            <a:pPr lvl="1"/>
            <a:r>
              <a:rPr lang="en-US" dirty="0"/>
              <a:t>We are in the midst of a significant cyberinfrastructure upgrade</a:t>
            </a:r>
          </a:p>
          <a:p>
            <a:pPr lvl="1"/>
            <a:r>
              <a:rPr lang="en-US" dirty="0"/>
              <a:t>Enterprise networks need not be </a:t>
            </a:r>
            <a:r>
              <a:rPr lang="en-US" dirty="0" smtClean="0"/>
              <a:t>unduly perturbed </a:t>
            </a:r>
            <a:r>
              <a:rPr lang="en-US" dirty="0" smtClean="0">
                <a:sym typeface="Wingdings"/>
              </a:rPr>
              <a:t></a:t>
            </a:r>
            <a:endParaRPr lang="en-US" dirty="0"/>
          </a:p>
          <a:p>
            <a:r>
              <a:rPr lang="en-US" dirty="0" smtClean="0"/>
              <a:t>Significantly enhanced capabilities compared to 3 years ago</a:t>
            </a:r>
          </a:p>
          <a:p>
            <a:pPr lvl="1"/>
            <a:r>
              <a:rPr lang="en-US" dirty="0" smtClean="0"/>
              <a:t>Terabyte-scale data movement is much easier</a:t>
            </a:r>
          </a:p>
          <a:p>
            <a:pPr lvl="1"/>
            <a:r>
              <a:rPr lang="en-US" dirty="0" smtClean="0"/>
              <a:t>Petabyte-scale data movement possible outside the LHC experiments</a:t>
            </a:r>
          </a:p>
          <a:p>
            <a:pPr lvl="2"/>
            <a:r>
              <a:rPr lang="en-US" dirty="0" smtClean="0"/>
              <a:t>3.1Gbps = 1PB/month</a:t>
            </a:r>
          </a:p>
          <a:p>
            <a:pPr lvl="2"/>
            <a:r>
              <a:rPr lang="en-US" dirty="0" smtClean="0"/>
              <a:t>(Try doing that through your enterprise firewall!)</a:t>
            </a:r>
          </a:p>
          <a:p>
            <a:pPr lvl="1"/>
            <a:r>
              <a:rPr lang="en-US" dirty="0" smtClean="0"/>
              <a:t>Widely-deployed tools are much better (e.g. Globus)</a:t>
            </a:r>
          </a:p>
          <a:p>
            <a:r>
              <a:rPr lang="en-US" dirty="0"/>
              <a:t>Raised </a:t>
            </a:r>
            <a:r>
              <a:rPr lang="en-US" dirty="0" smtClean="0"/>
              <a:t>expectations </a:t>
            </a:r>
            <a:r>
              <a:rPr lang="en-US" dirty="0"/>
              <a:t>for network </a:t>
            </a:r>
            <a:r>
              <a:rPr lang="en-US" dirty="0" smtClean="0"/>
              <a:t>infrastructures</a:t>
            </a:r>
            <a:endParaRPr lang="en-US" dirty="0"/>
          </a:p>
          <a:p>
            <a:pPr lvl="1"/>
            <a:r>
              <a:rPr lang="en-US" dirty="0" smtClean="0"/>
              <a:t>Scientists should be able to do better than residential broadband </a:t>
            </a:r>
          </a:p>
          <a:p>
            <a:pPr lvl="2"/>
            <a:r>
              <a:rPr lang="en-US" dirty="0" smtClean="0"/>
              <a:t>Many more sites can now achieve good performance</a:t>
            </a:r>
          </a:p>
          <a:p>
            <a:pPr lvl="2"/>
            <a:r>
              <a:rPr lang="en-US" dirty="0" smtClean="0"/>
              <a:t>Incumbent on science networks to meet the challenge</a:t>
            </a:r>
            <a:endParaRPr lang="en-US" dirty="0"/>
          </a:p>
          <a:p>
            <a:pPr lvl="3"/>
            <a:r>
              <a:rPr lang="en-US" dirty="0" smtClean="0"/>
              <a:t>Remember the TCP </a:t>
            </a:r>
            <a:r>
              <a:rPr lang="en-US" dirty="0"/>
              <a:t>loss characteristics</a:t>
            </a:r>
          </a:p>
          <a:p>
            <a:pPr lvl="3"/>
            <a:r>
              <a:rPr lang="en-US" dirty="0" smtClean="0"/>
              <a:t>Use perfSONAR</a:t>
            </a:r>
          </a:p>
          <a:p>
            <a:pPr lvl="1"/>
            <a:r>
              <a:rPr lang="en-US" dirty="0" smtClean="0"/>
              <a:t>Science experiments assume this stuff works – we can now meet their needs</a:t>
            </a:r>
          </a:p>
          <a:p>
            <a:pPr marL="230188" lvl="1" indent="0">
              <a:buNone/>
            </a:pPr>
            <a:endParaRPr lang="en-US" dirty="0" smtClean="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775991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Build A Science DMZ?</a:t>
            </a:r>
            <a:endParaRPr lang="en-US" dirty="0"/>
          </a:p>
        </p:txBody>
      </p:sp>
      <p:sp>
        <p:nvSpPr>
          <p:cNvPr id="3" name="Content Placeholder 2"/>
          <p:cNvSpPr>
            <a:spLocks noGrp="1"/>
          </p:cNvSpPr>
          <p:nvPr>
            <p:ph idx="1"/>
          </p:nvPr>
        </p:nvSpPr>
        <p:spPr>
          <a:xfrm>
            <a:off x="457200" y="1600201"/>
            <a:ext cx="8229600" cy="4600102"/>
          </a:xfrm>
        </p:spPr>
        <p:txBody>
          <a:bodyPr>
            <a:normAutofit fontScale="85000" lnSpcReduction="20000"/>
          </a:bodyPr>
          <a:lstStyle/>
          <a:p>
            <a:r>
              <a:rPr lang="en-US" dirty="0" smtClean="0"/>
              <a:t>Data set scale</a:t>
            </a:r>
          </a:p>
          <a:p>
            <a:pPr lvl="1"/>
            <a:r>
              <a:rPr lang="en-US" dirty="0" smtClean="0"/>
              <a:t>Detector output increasing</a:t>
            </a:r>
          </a:p>
          <a:p>
            <a:pPr lvl="2"/>
            <a:r>
              <a:rPr lang="en-US" dirty="0" smtClean="0"/>
              <a:t>1Hz </a:t>
            </a:r>
            <a:r>
              <a:rPr lang="en-US" dirty="0" smtClean="0">
                <a:sym typeface="Wingdings"/>
              </a:rPr>
              <a:t> </a:t>
            </a:r>
            <a:r>
              <a:rPr lang="en-US" dirty="0" smtClean="0"/>
              <a:t>10Hz </a:t>
            </a:r>
            <a:r>
              <a:rPr lang="en-US" dirty="0" smtClean="0">
                <a:sym typeface="Wingdings"/>
              </a:rPr>
              <a:t> </a:t>
            </a:r>
            <a:r>
              <a:rPr lang="en-US" dirty="0" smtClean="0"/>
              <a:t>100Hz </a:t>
            </a:r>
            <a:r>
              <a:rPr lang="en-US" dirty="0" smtClean="0">
                <a:sym typeface="Wingdings"/>
              </a:rPr>
              <a:t> </a:t>
            </a:r>
            <a:r>
              <a:rPr lang="en-US" dirty="0" smtClean="0"/>
              <a:t>1kHz … </a:t>
            </a:r>
            <a:r>
              <a:rPr lang="en-US" dirty="0" smtClean="0">
                <a:sym typeface="Wingdings"/>
              </a:rPr>
              <a:t> </a:t>
            </a:r>
            <a:r>
              <a:rPr lang="en-US" dirty="0" smtClean="0"/>
              <a:t>1MHz  </a:t>
            </a:r>
          </a:p>
          <a:p>
            <a:pPr lvl="1"/>
            <a:r>
              <a:rPr lang="en-US" dirty="0" smtClean="0"/>
              <a:t>HPC scale increasing</a:t>
            </a:r>
          </a:p>
          <a:p>
            <a:pPr lvl="2"/>
            <a:r>
              <a:rPr lang="en-US" dirty="0" smtClean="0"/>
              <a:t>Increased model resolution </a:t>
            </a:r>
            <a:r>
              <a:rPr lang="en-US" dirty="0" smtClean="0">
                <a:sym typeface="Wingdings"/>
              </a:rPr>
              <a:t> </a:t>
            </a:r>
            <a:r>
              <a:rPr lang="en-US" dirty="0" smtClean="0"/>
              <a:t>increased data size</a:t>
            </a:r>
          </a:p>
          <a:p>
            <a:pPr lvl="2"/>
            <a:r>
              <a:rPr lang="en-US" dirty="0" smtClean="0"/>
              <a:t>Increased HPC capability means additional problems can now be solved</a:t>
            </a:r>
          </a:p>
          <a:p>
            <a:pPr lvl="1"/>
            <a:r>
              <a:rPr lang="en-US" dirty="0" smtClean="0"/>
              <a:t>Sequencers, Mass Spectrometers, …</a:t>
            </a:r>
          </a:p>
          <a:p>
            <a:r>
              <a:rPr lang="en-US" dirty="0" smtClean="0"/>
              <a:t>Data </a:t>
            </a:r>
            <a:r>
              <a:rPr lang="en-US" dirty="0"/>
              <a:t>placement</a:t>
            </a:r>
          </a:p>
          <a:p>
            <a:pPr lvl="1"/>
            <a:r>
              <a:rPr lang="en-US" dirty="0"/>
              <a:t>Move compute to the data? </a:t>
            </a:r>
          </a:p>
          <a:p>
            <a:pPr lvl="1"/>
            <a:r>
              <a:rPr lang="en-US" dirty="0"/>
              <a:t>Sure, if you can…otherwise you need to move </a:t>
            </a:r>
            <a:r>
              <a:rPr lang="en-US" dirty="0" smtClean="0"/>
              <a:t>the data</a:t>
            </a:r>
          </a:p>
          <a:p>
            <a:r>
              <a:rPr lang="en-US" dirty="0" smtClean="0"/>
              <a:t>Who needs the raw data?</a:t>
            </a:r>
          </a:p>
          <a:p>
            <a:pPr lvl="1"/>
            <a:r>
              <a:rPr lang="en-US" dirty="0" smtClean="0"/>
              <a:t>Anyone working on processing algorithms for raw data</a:t>
            </a:r>
          </a:p>
          <a:p>
            <a:pPr lvl="1"/>
            <a:r>
              <a:rPr lang="en-US" dirty="0" smtClean="0"/>
              <a:t>Anyone aggregating/integrating data sets (absent perfect prior reduction)</a:t>
            </a:r>
          </a:p>
          <a:p>
            <a:pPr lvl="1"/>
            <a:r>
              <a:rPr lang="en-US" dirty="0" smtClean="0"/>
              <a:t>Anyone doing data analysis for which a canned service does not exist</a:t>
            </a:r>
          </a:p>
          <a:p>
            <a:r>
              <a:rPr lang="en-US" dirty="0" smtClean="0"/>
              <a:t>Without a Science DMZ, this stuff is hard</a:t>
            </a:r>
          </a:p>
          <a:p>
            <a:pPr lvl="1"/>
            <a:r>
              <a:rPr lang="en-US" dirty="0" smtClean="0"/>
              <a:t>Can you assume nobody at your institution will do this kind of work?</a:t>
            </a:r>
          </a:p>
          <a:p>
            <a:pPr lvl="1"/>
            <a:r>
              <a:rPr lang="en-US" dirty="0" smtClean="0"/>
              <a:t>If this kind of work can’t be done, what does that mean in 5 years?</a:t>
            </a:r>
          </a:p>
          <a:p>
            <a:pPr lvl="1"/>
            <a:endParaRPr lang="en-US"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509266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Science DMZ design pattern provides a flexible model for supporting high-performance data transfers and workflows</a:t>
            </a:r>
          </a:p>
          <a:p>
            <a:r>
              <a:rPr lang="en-US" dirty="0" smtClean="0"/>
              <a:t>Key elements:</a:t>
            </a:r>
          </a:p>
          <a:p>
            <a:pPr lvl="1"/>
            <a:r>
              <a:rPr lang="en-US" dirty="0" smtClean="0"/>
              <a:t>Accommodation of TCP</a:t>
            </a:r>
          </a:p>
          <a:p>
            <a:pPr lvl="2"/>
            <a:r>
              <a:rPr lang="en-US" dirty="0" smtClean="0"/>
              <a:t>Sufficient bandwidth to avoid congestion</a:t>
            </a:r>
          </a:p>
          <a:p>
            <a:pPr lvl="2"/>
            <a:r>
              <a:rPr lang="en-US" dirty="0" smtClean="0"/>
              <a:t>Loss-free IP service</a:t>
            </a:r>
          </a:p>
          <a:p>
            <a:pPr lvl="1"/>
            <a:r>
              <a:rPr lang="en-US" dirty="0" smtClean="0"/>
              <a:t>Location – near the site perimeter if possible</a:t>
            </a:r>
          </a:p>
          <a:p>
            <a:pPr lvl="1"/>
            <a:r>
              <a:rPr lang="en-US" dirty="0" smtClean="0"/>
              <a:t>Test and measurement</a:t>
            </a:r>
          </a:p>
          <a:p>
            <a:pPr lvl="1"/>
            <a:r>
              <a:rPr lang="en-US" dirty="0" smtClean="0"/>
              <a:t>Dedicated systems</a:t>
            </a:r>
          </a:p>
          <a:p>
            <a:pPr lvl="1"/>
            <a:r>
              <a:rPr lang="en-US" dirty="0" smtClean="0"/>
              <a:t>Appropriate security</a:t>
            </a:r>
          </a:p>
          <a:p>
            <a:r>
              <a:rPr lang="en-US" dirty="0" smtClean="0"/>
              <a:t>Support for advanced capabilities (e.g. SDN) is much easier with a Science DMZ</a:t>
            </a:r>
          </a:p>
          <a:p>
            <a:r>
              <a:rPr lang="en-US" dirty="0" smtClean="0"/>
              <a:t>Science DMZ gives flexibility, scaling, incremental provisioning for advanced services</a:t>
            </a:r>
            <a:endParaRPr lang="en-US" dirty="0"/>
          </a:p>
        </p:txBody>
      </p:sp>
      <p:sp>
        <p:nvSpPr>
          <p:cNvPr id="6" name="Title 1"/>
          <p:cNvSpPr txBox="1">
            <a:spLocks/>
          </p:cNvSpPr>
          <p:nvPr/>
        </p:nvSpPr>
        <p:spPr bwMode="auto">
          <a:xfrm>
            <a:off x="609600" y="4270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err="1" smtClean="0"/>
              <a:t>Wrapup</a:t>
            </a:r>
            <a:endParaRPr lang="en-US" sz="3200" dirty="0"/>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109319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hlinkClick r:id="rId4"/>
              </a:rPr>
              <a:t>https://gab.es.net/mailman/listinfo/</a:t>
            </a:r>
            <a:r>
              <a:rPr lang="en-US" dirty="0" smtClean="0">
                <a:hlinkClick r:id="rId4"/>
              </a:rPr>
              <a:t>sciencedmz</a:t>
            </a:r>
            <a:endParaRPr lang="en-US" dirty="0" smtClean="0"/>
          </a:p>
          <a:p>
            <a:pPr lvl="1"/>
            <a:r>
              <a:rPr lang="en-US" dirty="0"/>
              <a:t>perfSONAR</a:t>
            </a:r>
          </a:p>
          <a:p>
            <a:pPr lvl="2"/>
            <a:r>
              <a:rPr lang="en-US" dirty="0">
                <a:hlinkClick r:id="rId5"/>
              </a:rPr>
              <a:t>http://fasterdata.es.net/performance-testing/perfsonar</a:t>
            </a:r>
            <a:r>
              <a:rPr lang="en-US" dirty="0" smtClean="0">
                <a:hlinkClick r:id="rId5"/>
              </a:rPr>
              <a:t>/</a:t>
            </a:r>
            <a:endParaRPr lang="en-US" dirty="0" smtClean="0"/>
          </a:p>
          <a:p>
            <a:pPr lvl="2"/>
            <a:r>
              <a:rPr lang="en-US" dirty="0">
                <a:hlinkClick r:id="rId6"/>
              </a:rPr>
              <a:t>http:/</a:t>
            </a:r>
            <a:r>
              <a:rPr lang="en-US" dirty="0" smtClean="0">
                <a:hlinkClick r:id="rId6"/>
              </a:rPr>
              <a:t>/www.perfsonar.net</a:t>
            </a:r>
            <a:r>
              <a:rPr lang="en-US" dirty="0" smtClean="0"/>
              <a:t>  </a:t>
            </a:r>
          </a:p>
          <a:p>
            <a:pPr marL="228600" lvl="1" indent="0">
              <a:buNone/>
            </a:pP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56</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smtClean="0"/>
              <a:t>Thanks!</a:t>
            </a:r>
            <a:endParaRPr lang="en-US" dirty="0"/>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dirty="0" smtClean="0"/>
              <a:t>Energy Sciences Network (ESnet)</a:t>
            </a:r>
          </a:p>
          <a:p>
            <a:pPr>
              <a:spcBef>
                <a:spcPts val="300"/>
              </a:spcBef>
              <a:spcAft>
                <a:spcPts val="300"/>
              </a:spcAft>
            </a:pPr>
            <a:r>
              <a:rPr lang="en-US" sz="1800" dirty="0" smtClean="0"/>
              <a:t>Lawrence Berkeley National Laboratory</a:t>
            </a:r>
          </a:p>
        </p:txBody>
      </p:sp>
      <p:sp>
        <p:nvSpPr>
          <p:cNvPr id="6" name="Text Placeholder 5"/>
          <p:cNvSpPr>
            <a:spLocks noGrp="1"/>
          </p:cNvSpPr>
          <p:nvPr>
            <p:ph type="body" sz="quarter" idx="13"/>
          </p:nvPr>
        </p:nvSpPr>
        <p:spPr/>
        <p:txBody>
          <a:bodyPr/>
          <a:lstStyle/>
          <a:p>
            <a:r>
              <a:rPr lang="en-US" dirty="0" smtClean="0">
                <a:hlinkClick r:id="rId2"/>
              </a:rPr>
              <a:t>http://fasterdata.es.net/</a:t>
            </a:r>
            <a:endParaRPr lang="en-US" dirty="0" smtClean="0"/>
          </a:p>
          <a:p>
            <a:r>
              <a:rPr lang="en-US" dirty="0" smtClean="0">
                <a:hlinkClick r:id="rId3"/>
              </a:rPr>
              <a:t>http://my.es.net/</a:t>
            </a:r>
            <a:endParaRPr lang="en-US" dirty="0" smtClean="0"/>
          </a:p>
          <a:p>
            <a:r>
              <a:rPr lang="en-US" dirty="0" smtClean="0">
                <a:hlinkClick r:id="rId4"/>
              </a:rPr>
              <a:t>http://www.es.net/</a:t>
            </a:r>
            <a:endParaRPr lang="en-US" dirty="0"/>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07090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360137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850514"/>
            <a:ext cx="8493532" cy="5670315"/>
          </a:xfrm>
        </p:spPr>
        <p:txBody>
          <a:bodyPr>
            <a:noAutofit/>
          </a:bodyPr>
          <a:lstStyle/>
          <a:p>
            <a:pPr marL="0" indent="0">
              <a:buNone/>
            </a:pPr>
            <a:r>
              <a:rPr lang="en-US" dirty="0" smtClean="0"/>
              <a:t>Consists of </a:t>
            </a:r>
            <a:r>
              <a:rPr lang="en-US" b="1" dirty="0" smtClean="0"/>
              <a:t>three key components</a:t>
            </a:r>
            <a:r>
              <a:rPr lang="en-US" dirty="0" smtClean="0"/>
              <a:t>, all required:</a:t>
            </a:r>
          </a:p>
          <a:p>
            <a:r>
              <a:rPr lang="en-US" dirty="0" smtClean="0"/>
              <a:t>“Friction free” network path</a:t>
            </a:r>
          </a:p>
          <a:p>
            <a:pPr lvl="1"/>
            <a:r>
              <a:rPr lang="en-US" sz="1800" dirty="0" smtClean="0"/>
              <a:t>Highly capable network devices (wire-speed, deep queues)</a:t>
            </a:r>
          </a:p>
          <a:p>
            <a:pPr lvl="1"/>
            <a:r>
              <a:rPr lang="en-US" sz="1800" dirty="0" smtClean="0"/>
              <a:t>Virtual circuit connectivity option</a:t>
            </a:r>
          </a:p>
          <a:p>
            <a:pPr lvl="1"/>
            <a:r>
              <a:rPr lang="en-US" sz="1800" dirty="0" smtClean="0"/>
              <a:t>Security policy and enforcement specific to science workflows</a:t>
            </a:r>
          </a:p>
          <a:p>
            <a:pPr lvl="1"/>
            <a:r>
              <a:rPr lang="en-US" sz="1800" dirty="0" smtClean="0"/>
              <a:t>Located at or near site perimeter if possible</a:t>
            </a:r>
          </a:p>
          <a:p>
            <a:r>
              <a:rPr lang="en-US" dirty="0" smtClean="0"/>
              <a:t>Dedicated, high-performance Data Transfer Nodes (DTNs)</a:t>
            </a:r>
            <a:endParaRPr lang="en-US" dirty="0"/>
          </a:p>
          <a:p>
            <a:pPr lvl="1"/>
            <a:r>
              <a:rPr lang="en-US" sz="1800" dirty="0" smtClean="0"/>
              <a:t>Hardware, operating system, libraries all optimized for transfer</a:t>
            </a:r>
          </a:p>
          <a:p>
            <a:pPr lvl="1"/>
            <a:r>
              <a:rPr lang="en-US" sz="1800" dirty="0" smtClean="0"/>
              <a:t>Includes optimized data transfer tools such as Globus Online</a:t>
            </a:r>
            <a:r>
              <a:rPr lang="en-US" sz="1800" dirty="0"/>
              <a:t> </a:t>
            </a:r>
            <a:r>
              <a:rPr lang="en-US" sz="1800" dirty="0" smtClean="0"/>
              <a:t>and GridFTP</a:t>
            </a:r>
          </a:p>
          <a:p>
            <a:r>
              <a:rPr lang="en-US" dirty="0" smtClean="0"/>
              <a:t>Performance measurement/test node</a:t>
            </a:r>
          </a:p>
          <a:p>
            <a:pPr lvl="1"/>
            <a:r>
              <a:rPr lang="en-US" sz="1800" dirty="0" err="1" smtClean="0"/>
              <a:t>perfSONAR</a:t>
            </a:r>
            <a:endParaRPr lang="en-US" sz="1800" dirty="0" smtClean="0"/>
          </a:p>
          <a:p>
            <a:r>
              <a:rPr lang="en-US" dirty="0" smtClean="0"/>
              <a:t>Engagement with end users</a:t>
            </a:r>
            <a:endParaRPr lang="en-US"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6" name="Picture 5"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pic>
        <p:nvPicPr>
          <p:cNvPr id="4" name="Picture 3" descr="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7000" y="3736896"/>
            <a:ext cx="939800" cy="901700"/>
          </a:xfrm>
          <a:prstGeom prst="rect">
            <a:avLst/>
          </a:prstGeom>
        </p:spPr>
      </p:pic>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59</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2"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11113"/>
            <a:ext cx="7285038" cy="114300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8"/>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8" y="3790950"/>
            <a:ext cx="928687" cy="465138"/>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50"/>
            <a:ext cx="1281112" cy="465138"/>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8"/>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0"/>
            <a:ext cx="156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8" y="5880100"/>
            <a:ext cx="198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5" y="5878513"/>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0" y="2514600"/>
            <a:ext cx="338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2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 Output Queue Discussion</a:t>
            </a: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65719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10600" cy="1143000"/>
          </a:xfrm>
        </p:spPr>
        <p:txBody>
          <a:bodyPr/>
          <a:lstStyle/>
          <a:p>
            <a:r>
              <a:rPr lang="en-US" sz="3200" dirty="0" smtClean="0"/>
              <a:t>Multiple Ingress Flows, Common Egress</a:t>
            </a:r>
            <a:endParaRPr lang="en-US" sz="3200" dirty="0"/>
          </a:p>
        </p:txBody>
      </p:sp>
      <p:pic>
        <p:nvPicPr>
          <p:cNvPr id="6" name="Content Placeholder 5" descr="device-fan-in-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7951" t="15406" r="22543" b="13448"/>
          <a:stretch/>
        </p:blipFill>
        <p:spPr>
          <a:xfrm>
            <a:off x="4762500" y="427038"/>
            <a:ext cx="4729120" cy="6583362"/>
          </a:xfrm>
        </p:spPr>
      </p:pic>
      <p:sp>
        <p:nvSpPr>
          <p:cNvPr id="9" name="Content Placeholder 2"/>
          <p:cNvSpPr txBox="1">
            <a:spLocks/>
          </p:cNvSpPr>
          <p:nvPr/>
        </p:nvSpPr>
        <p:spPr bwMode="auto">
          <a:xfrm>
            <a:off x="457199" y="1600200"/>
            <a:ext cx="52828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571500" indent="-342900" algn="l" defTabSz="457200" rtl="0" eaLnBrk="0" fontAlgn="base" hangingPunct="0">
              <a:spcBef>
                <a:spcPts val="900"/>
              </a:spcBef>
              <a:spcAft>
                <a:spcPct val="0"/>
              </a:spcAft>
              <a:buSzPct val="100000"/>
              <a:buFont typeface="Arial"/>
              <a:buChar char="•"/>
              <a:defRPr sz="2000" kern="1200">
                <a:solidFill>
                  <a:schemeClr val="tx1"/>
                </a:solidFill>
                <a:latin typeface="+mn-lt"/>
                <a:ea typeface="ＭＳ Ｐゴシック" pitchFamily="-108" charset="-128"/>
                <a:cs typeface="+mn-cs"/>
              </a:defRPr>
            </a:lvl2pPr>
            <a:lvl3pPr marL="800100" indent="-342900" algn="l" defTabSz="457200" rtl="0" eaLnBrk="0" fontAlgn="base" hangingPunct="0">
              <a:spcBef>
                <a:spcPct val="20000"/>
              </a:spcBef>
              <a:spcAft>
                <a:spcPct val="0"/>
              </a:spcAft>
              <a:buSzPct val="85000"/>
              <a:buFont typeface="Lucida Grande"/>
              <a:buChar char="−"/>
              <a:defRPr sz="2000" kern="1200">
                <a:solidFill>
                  <a:schemeClr val="tx1"/>
                </a:solidFill>
                <a:latin typeface="+mn-lt"/>
                <a:ea typeface="ＭＳ Ｐゴシック" pitchFamily="-108" charset="-128"/>
                <a:cs typeface="+mn-cs"/>
              </a:defRPr>
            </a:lvl3pPr>
            <a:lvl4pPr marL="1028700" indent="-342900" algn="l" defTabSz="457200" rtl="0" eaLnBrk="0" fontAlgn="base" hangingPunct="0">
              <a:spcBef>
                <a:spcPct val="20000"/>
              </a:spcBef>
              <a:spcAft>
                <a:spcPct val="0"/>
              </a:spcAft>
              <a:buSzPct val="80000"/>
              <a:buFont typeface="Arial"/>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Hosts will typically send packets at the speed of their interface (1G, 10G, etc.)</a:t>
            </a:r>
          </a:p>
          <a:p>
            <a:pPr lvl="1"/>
            <a:r>
              <a:rPr lang="en-US" dirty="0" smtClean="0"/>
              <a:t>Instantaneous rate, not average rate</a:t>
            </a:r>
          </a:p>
          <a:p>
            <a:pPr lvl="1"/>
            <a:r>
              <a:rPr lang="en-US" dirty="0" smtClean="0"/>
              <a:t>If TCP has window available and data to send, host sends until there is either no data or no window</a:t>
            </a:r>
          </a:p>
          <a:p>
            <a:r>
              <a:rPr lang="en-US" dirty="0" smtClean="0"/>
              <a:t>Hosts moving big data (e.g. DTNs) can send large bursts of back-to-back packets</a:t>
            </a:r>
          </a:p>
          <a:p>
            <a:pPr lvl="1"/>
            <a:r>
              <a:rPr lang="en-US" dirty="0" smtClean="0"/>
              <a:t>This is true even if the average rate as measured over seconds is slower (e.g. 4Gbps)</a:t>
            </a:r>
          </a:p>
          <a:p>
            <a:pPr lvl="1"/>
            <a:r>
              <a:rPr lang="en-US" dirty="0" smtClean="0"/>
              <a:t>On microsecond time scales, there is often congestion</a:t>
            </a:r>
          </a:p>
          <a:p>
            <a:pPr lvl="1"/>
            <a:r>
              <a:rPr lang="en-US" dirty="0" smtClean="0"/>
              <a:t>Router or switch must queue packets or drop them</a:t>
            </a:r>
          </a:p>
          <a:p>
            <a:pPr marL="228600" lvl="1" indent="0">
              <a:buFont typeface="Arial"/>
              <a:buNone/>
            </a:pPr>
            <a:endParaRPr lang="en-US"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79498272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Router and Switch Output Queues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Interface output queue allows the router or switch to avoid causing packet loss in cases of momentary congestion</a:t>
            </a:r>
          </a:p>
          <a:p>
            <a:r>
              <a:rPr lang="en-US" dirty="0" smtClean="0"/>
              <a:t>In network devices, queue depth (or ‘buffer’) is often a function of cost</a:t>
            </a:r>
          </a:p>
          <a:p>
            <a:pPr lvl="1"/>
            <a:r>
              <a:rPr lang="en-US" dirty="0" smtClean="0"/>
              <a:t>Cheap, fixed-config LAN switches (especially in the 10G space) typically have inadequate buffering.  Imagine a 10G ‘data center’ switch as the guilty party</a:t>
            </a:r>
          </a:p>
          <a:p>
            <a:pPr lvl="1"/>
            <a:r>
              <a:rPr lang="en-US" dirty="0" smtClean="0"/>
              <a:t>Cut-through or low-latency Ethernet switches typically have inadequate buffering (the whole point is to avoid queuing!)</a:t>
            </a:r>
          </a:p>
          <a:p>
            <a:r>
              <a:rPr lang="en-US" dirty="0" smtClean="0"/>
              <a:t>Expensive, chassis-based devices are more likely to have deep enough queues</a:t>
            </a:r>
            <a:endParaRPr lang="en-US" dirty="0"/>
          </a:p>
          <a:p>
            <a:pPr lvl="1"/>
            <a:r>
              <a:rPr lang="en-US" dirty="0" smtClean="0"/>
              <a:t>Juniper MX and Alcatel-Lucent 7750 used in ESnet backbone</a:t>
            </a:r>
            <a:endParaRPr lang="en-US" dirty="0"/>
          </a:p>
          <a:p>
            <a:pPr lvl="1"/>
            <a:r>
              <a:rPr lang="en-US" dirty="0" smtClean="0"/>
              <a:t>Other vendors make such devices as well</a:t>
            </a:r>
            <a:r>
              <a:rPr lang="en-US" dirty="0"/>
              <a:t> </a:t>
            </a:r>
            <a:r>
              <a:rPr lang="en-US" dirty="0" smtClean="0"/>
              <a:t>- details are important</a:t>
            </a:r>
          </a:p>
          <a:p>
            <a:pPr lvl="1"/>
            <a:r>
              <a:rPr lang="en-US" dirty="0" smtClean="0"/>
              <a:t>Thx </a:t>
            </a:r>
            <a:r>
              <a:rPr lang="en-US" dirty="0"/>
              <a:t>to Jim: </a:t>
            </a:r>
            <a:r>
              <a:rPr lang="en-US" dirty="0">
                <a:hlinkClick r:id="rId3"/>
              </a:rPr>
              <a:t>http://people.ucsc.edu/~warner/</a:t>
            </a:r>
            <a:r>
              <a:rPr lang="en-US" dirty="0" smtClean="0">
                <a:hlinkClick r:id="rId3"/>
              </a:rPr>
              <a:t>buffer.html</a:t>
            </a:r>
            <a:r>
              <a:rPr lang="en-US" dirty="0" smtClean="0"/>
              <a:t> </a:t>
            </a:r>
          </a:p>
          <a:p>
            <a:pPr lvl="1"/>
            <a:r>
              <a:rPr lang="en-US" dirty="0" smtClean="0"/>
              <a:t>This expense is one driver for the Science DMZ architecture – only deploy the expensive features where necessary</a:t>
            </a:r>
            <a:endParaRPr lang="en-US" dirty="0"/>
          </a:p>
          <a:p>
            <a:pPr marL="228600" lvl="1" indent="0">
              <a:buNone/>
            </a:pP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7241278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6"/>
            <a:ext cx="8191500" cy="1143000"/>
          </a:xfrm>
        </p:spPr>
        <p:txBody>
          <a:bodyPr/>
          <a:lstStyle/>
          <a:p>
            <a:r>
              <a:rPr lang="en-US" sz="3200" dirty="0" smtClean="0"/>
              <a:t>Output Queue Drops – Common Locations</a:t>
            </a:r>
            <a:endParaRPr lang="en-US" sz="3200" dirty="0"/>
          </a:p>
        </p:txBody>
      </p:sp>
      <p:pic>
        <p:nvPicPr>
          <p:cNvPr id="6" name="Content Placeholder 5" descr="fan-in-slow-uplink-no-text-v2.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4480" b="5840"/>
          <a:stretch/>
        </p:blipFill>
        <p:spPr>
          <a:xfrm>
            <a:off x="0" y="930004"/>
            <a:ext cx="9021299" cy="5556521"/>
          </a:xfrm>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86744096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 Firewall Internals</a:t>
            </a: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498130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Thought Experiment</a:t>
            </a:r>
            <a:endParaRPr lang="en-US" sz="3200" dirty="0"/>
          </a:p>
        </p:txBody>
      </p:sp>
      <p:sp>
        <p:nvSpPr>
          <p:cNvPr id="3" name="Content Placeholder 2"/>
          <p:cNvSpPr>
            <a:spLocks noGrp="1"/>
          </p:cNvSpPr>
          <p:nvPr>
            <p:ph idx="1"/>
          </p:nvPr>
        </p:nvSpPr>
        <p:spPr/>
        <p:txBody>
          <a:bodyPr>
            <a:normAutofit/>
          </a:bodyPr>
          <a:lstStyle/>
          <a:p>
            <a:pPr>
              <a:buFont typeface="Arial"/>
              <a:buChar char="•"/>
            </a:pPr>
            <a:r>
              <a:rPr lang="en-US" dirty="0" smtClean="0"/>
              <a:t>We’re going to do a thought experiment</a:t>
            </a:r>
          </a:p>
          <a:p>
            <a:pPr>
              <a:buFont typeface="Arial"/>
              <a:buChar char="•"/>
            </a:pPr>
            <a:r>
              <a:rPr lang="en-US" dirty="0" smtClean="0"/>
              <a:t>Consider a network between three buildings – A, B, and C</a:t>
            </a:r>
          </a:p>
          <a:p>
            <a:pPr>
              <a:buFont typeface="Arial"/>
              <a:buChar char="•"/>
            </a:pPr>
            <a:r>
              <a:rPr lang="en-US" dirty="0" smtClean="0"/>
              <a:t>This is supposedly a 10Gbps network end to end (look at the links on the buildings)</a:t>
            </a:r>
          </a:p>
          <a:p>
            <a:pPr>
              <a:buFont typeface="Arial"/>
              <a:buChar char="•"/>
            </a:pPr>
            <a:r>
              <a:rPr lang="en-US" dirty="0" smtClean="0"/>
              <a:t>Building A houses the border router – not much goes on there except the external connectivity</a:t>
            </a:r>
          </a:p>
          <a:p>
            <a:pPr>
              <a:buFont typeface="Arial"/>
              <a:buChar char="•"/>
            </a:pPr>
            <a:r>
              <a:rPr lang="en-US" dirty="0" smtClean="0"/>
              <a:t>Lots of work happens in building B – so much that the processing is done with multiple processors to spread the load in an affordable way, and results are aggregated after</a:t>
            </a:r>
          </a:p>
          <a:p>
            <a:pPr>
              <a:buFont typeface="Arial"/>
              <a:buChar char="•"/>
            </a:pPr>
            <a:r>
              <a:rPr lang="en-US" dirty="0" smtClean="0"/>
              <a:t>Building C is where we branch out to other buildings</a:t>
            </a:r>
          </a:p>
          <a:p>
            <a:pPr>
              <a:buFont typeface="Arial"/>
              <a:buChar char="•"/>
            </a:pPr>
            <a:r>
              <a:rPr lang="en-US" dirty="0" smtClean="0"/>
              <a:t>Every link between buildings is 10Gbps – this is a 10Gbps network, right???</a:t>
            </a:r>
          </a:p>
          <a:p>
            <a:pPr>
              <a:buFont typeface="Arial"/>
              <a:buChar char="•"/>
            </a:pP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14934019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74638"/>
            <a:ext cx="7848600" cy="1143000"/>
          </a:xfrm>
        </p:spPr>
        <p:txBody>
          <a:bodyPr/>
          <a:lstStyle/>
          <a:p>
            <a:r>
              <a:rPr lang="en-US" sz="3200" dirty="0" smtClean="0"/>
              <a:t>Notional 10G Network Between Buildings</a:t>
            </a:r>
            <a:endParaRPr lang="en-US" sz="3200" dirty="0"/>
          </a:p>
        </p:txBody>
      </p:sp>
      <p:pic>
        <p:nvPicPr>
          <p:cNvPr id="6" name="Content Placeholder 5" descr="science-dmz-security-v2-building.pdf"/>
          <p:cNvPicPr>
            <a:picLocks noGrp="1" noChangeAspect="1"/>
          </p:cNvPicPr>
          <p:nvPr>
            <p:ph idx="1"/>
          </p:nvPr>
        </p:nvPicPr>
        <p:blipFill>
          <a:blip r:embed="rId3" cstate="screen">
            <a:extLst>
              <a:ext uri="{28A0092B-C50C-407E-A947-70E740481C1C}">
                <a14:useLocalDpi xmlns:a14="http://schemas.microsoft.com/office/drawing/2010/main"/>
              </a:ext>
            </a:extLst>
          </a:blip>
          <a:srcRect l="-20279" r="-20279"/>
          <a:stretch>
            <a:fillRect/>
          </a:stretch>
        </p:blipFill>
        <p:spPr>
          <a:xfrm>
            <a:off x="0" y="1417638"/>
            <a:ext cx="9144000" cy="5068887"/>
          </a:xfrm>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06263743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Clearly Not A 10Gbps Network</a:t>
            </a:r>
          </a:p>
        </p:txBody>
      </p:sp>
      <p:sp>
        <p:nvSpPr>
          <p:cNvPr id="3" name="Content Placeholder 2"/>
          <p:cNvSpPr>
            <a:spLocks noGrp="1"/>
          </p:cNvSpPr>
          <p:nvPr>
            <p:ph idx="1"/>
          </p:nvPr>
        </p:nvSpPr>
        <p:spPr/>
        <p:txBody>
          <a:bodyPr/>
          <a:lstStyle/>
          <a:p>
            <a:r>
              <a:rPr lang="en-US" dirty="0"/>
              <a:t>If you look at the inside of Building B, it is obvious from a network engineering perspective that this is not a 10Gbps network</a:t>
            </a:r>
          </a:p>
          <a:p>
            <a:pPr lvl="1"/>
            <a:r>
              <a:rPr lang="en-US" dirty="0"/>
              <a:t>Clearly the maximum </a:t>
            </a:r>
            <a:r>
              <a:rPr lang="en-US" dirty="0" smtClean="0"/>
              <a:t>per-flow data rate is </a:t>
            </a:r>
            <a:r>
              <a:rPr lang="en-US" dirty="0"/>
              <a:t>1Gbps, not 10Gbps</a:t>
            </a:r>
          </a:p>
          <a:p>
            <a:pPr lvl="1"/>
            <a:r>
              <a:rPr lang="en-US" dirty="0"/>
              <a:t>However, if you convert the buildings into network elements while keeping their internals intact, you get routers and </a:t>
            </a:r>
            <a:r>
              <a:rPr lang="en-US" dirty="0" smtClean="0"/>
              <a:t>firewalls</a:t>
            </a:r>
          </a:p>
          <a:p>
            <a:pPr lvl="1"/>
            <a:r>
              <a:rPr lang="en-US" dirty="0" smtClean="0"/>
              <a:t>What firewall did the organization buy?  What’s inside it?</a:t>
            </a:r>
          </a:p>
          <a:p>
            <a:pPr lvl="1"/>
            <a:r>
              <a:rPr lang="en-US" dirty="0" smtClean="0"/>
              <a:t>Those little 1G “switches” are firewall processors</a:t>
            </a:r>
            <a:endParaRPr lang="en-US" dirty="0"/>
          </a:p>
          <a:p>
            <a:r>
              <a:rPr lang="en-US" dirty="0"/>
              <a:t>This parallel firewall architecture has been in use for years</a:t>
            </a:r>
          </a:p>
          <a:p>
            <a:pPr lvl="1"/>
            <a:r>
              <a:rPr lang="en-US" dirty="0"/>
              <a:t>Slower processors are cheaper</a:t>
            </a:r>
          </a:p>
          <a:p>
            <a:pPr lvl="1"/>
            <a:r>
              <a:rPr lang="en-US" dirty="0" smtClean="0"/>
              <a:t>Typically fine for </a:t>
            </a:r>
            <a:r>
              <a:rPr lang="en-US" dirty="0"/>
              <a:t>a commodity traffic load</a:t>
            </a:r>
          </a:p>
          <a:p>
            <a:pPr lvl="1"/>
            <a:r>
              <a:rPr lang="en-US" dirty="0"/>
              <a:t>Therefore, </a:t>
            </a:r>
            <a:r>
              <a:rPr lang="en-US" dirty="0" smtClean="0"/>
              <a:t>this design is cost competitive and common</a:t>
            </a:r>
            <a:endParaRPr lang="en-US" dirty="0"/>
          </a:p>
          <a:p>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87354548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7581900" cy="1143000"/>
          </a:xfrm>
        </p:spPr>
        <p:txBody>
          <a:bodyPr/>
          <a:lstStyle/>
          <a:p>
            <a:r>
              <a:rPr lang="en-US" sz="3200" dirty="0"/>
              <a:t>Notional 10G Network Between </a:t>
            </a:r>
            <a:r>
              <a:rPr lang="en-US" sz="3200" dirty="0" smtClean="0"/>
              <a:t>Devices</a:t>
            </a:r>
            <a:endParaRPr lang="en-US" sz="3200" dirty="0"/>
          </a:p>
        </p:txBody>
      </p:sp>
      <p:pic>
        <p:nvPicPr>
          <p:cNvPr id="8" name="Content Placeholder 7" descr="science-dmz-security-v4-device.pdf"/>
          <p:cNvPicPr>
            <a:picLocks noGrp="1" noChangeAspect="1"/>
          </p:cNvPicPr>
          <p:nvPr>
            <p:ph idx="1"/>
          </p:nvPr>
        </p:nvPicPr>
        <p:blipFill>
          <a:blip r:embed="rId3" cstate="screen">
            <a:extLst>
              <a:ext uri="{28A0092B-C50C-407E-A947-70E740481C1C}">
                <a14:useLocalDpi xmlns:a14="http://schemas.microsoft.com/office/drawing/2010/main"/>
              </a:ext>
            </a:extLst>
          </a:blip>
          <a:srcRect l="-20279" r="-20279"/>
          <a:stretch>
            <a:fillRect/>
          </a:stretch>
        </p:blipFill>
        <p:spPr>
          <a:xfrm>
            <a:off x="-1" y="1417638"/>
            <a:ext cx="9144001" cy="5173355"/>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04679934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Notional Network Logical Diagram</a:t>
            </a:r>
            <a:endParaRPr lang="en-US" sz="3200" dirty="0"/>
          </a:p>
        </p:txBody>
      </p:sp>
      <p:pic>
        <p:nvPicPr>
          <p:cNvPr id="6" name="Content Placeholder 5" descr="science-dmz-security-v3-network.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0" y="1417638"/>
            <a:ext cx="9144000" cy="5068887"/>
          </a:xfrm>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6873353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Working With TCP In Practice</a:t>
            </a:r>
            <a:endParaRPr lang="en-US" sz="3200" dirty="0"/>
          </a:p>
        </p:txBody>
      </p:sp>
      <p:sp>
        <p:nvSpPr>
          <p:cNvPr id="3" name="Content Placeholder 2"/>
          <p:cNvSpPr>
            <a:spLocks noGrp="1"/>
          </p:cNvSpPr>
          <p:nvPr>
            <p:ph idx="1"/>
          </p:nvPr>
        </p:nvSpPr>
        <p:spPr>
          <a:xfrm>
            <a:off x="457200" y="1519806"/>
            <a:ext cx="8229600" cy="4830772"/>
          </a:xfrm>
        </p:spPr>
        <p:txBody>
          <a:bodyPr>
            <a:normAutofit lnSpcReduction="10000"/>
          </a:bodyPr>
          <a:lstStyle/>
          <a:p>
            <a:r>
              <a:rPr lang="en-US" dirty="0" smtClean="0"/>
              <a:t>Far easier to support TCP than to fix TCP</a:t>
            </a:r>
          </a:p>
          <a:p>
            <a:pPr lvl="1"/>
            <a:r>
              <a:rPr lang="en-US" dirty="0" smtClean="0"/>
              <a:t>People have been trying to fix TCP for years – limited success</a:t>
            </a:r>
          </a:p>
          <a:p>
            <a:pPr lvl="1"/>
            <a:r>
              <a:rPr lang="en-US" dirty="0" smtClean="0"/>
              <a:t>Like </a:t>
            </a:r>
            <a:r>
              <a:rPr lang="en-US" dirty="0"/>
              <a:t>it or </a:t>
            </a:r>
            <a:r>
              <a:rPr lang="en-US" dirty="0" smtClean="0"/>
              <a:t>not we’re stuck with TCP in the general case</a:t>
            </a:r>
          </a:p>
          <a:p>
            <a:r>
              <a:rPr lang="en-US" dirty="0" smtClean="0"/>
              <a:t>Pragmatically speaking, we must accommodate TCP</a:t>
            </a:r>
          </a:p>
          <a:p>
            <a:pPr lvl="1"/>
            <a:r>
              <a:rPr lang="en-US" dirty="0" smtClean="0"/>
              <a:t>Sufficient bandwidth to avoid congestion</a:t>
            </a:r>
          </a:p>
          <a:p>
            <a:pPr lvl="1"/>
            <a:r>
              <a:rPr lang="en-US" dirty="0" smtClean="0"/>
              <a:t>Zero packet loss</a:t>
            </a:r>
          </a:p>
          <a:p>
            <a:pPr lvl="1"/>
            <a:r>
              <a:rPr lang="en-US" dirty="0" smtClean="0"/>
              <a:t>Verifiable infrastructure</a:t>
            </a:r>
          </a:p>
          <a:p>
            <a:pPr lvl="2"/>
            <a:r>
              <a:rPr lang="en-US" dirty="0" smtClean="0"/>
              <a:t>Networks are complex</a:t>
            </a:r>
          </a:p>
          <a:p>
            <a:pPr lvl="2"/>
            <a:r>
              <a:rPr lang="en-US" dirty="0" smtClean="0"/>
              <a:t>Must be </a:t>
            </a:r>
            <a:r>
              <a:rPr lang="en-US" dirty="0"/>
              <a:t>able to </a:t>
            </a:r>
            <a:r>
              <a:rPr lang="en-US" dirty="0" smtClean="0"/>
              <a:t>locate problems quickly</a:t>
            </a:r>
            <a:endParaRPr lang="en-US" dirty="0"/>
          </a:p>
          <a:p>
            <a:pPr lvl="2"/>
            <a:r>
              <a:rPr lang="en-US" dirty="0" smtClean="0"/>
              <a:t>Small </a:t>
            </a:r>
            <a:r>
              <a:rPr lang="en-US" dirty="0"/>
              <a:t>footprint is a huge win – small number of devices so that problem isolation is </a:t>
            </a:r>
            <a:r>
              <a:rPr lang="en-US" dirty="0" smtClean="0"/>
              <a:t>tractable</a:t>
            </a:r>
          </a:p>
          <a:p>
            <a:r>
              <a:rPr lang="en-US" dirty="0" smtClean="0"/>
              <a:t>What if I don’t use TCP?</a:t>
            </a:r>
          </a:p>
          <a:p>
            <a:pPr lvl="1"/>
            <a:r>
              <a:rPr lang="en-US" dirty="0" smtClean="0"/>
              <a:t>TCP benefits are significant, but are not the only reason for Science DMZ</a:t>
            </a:r>
          </a:p>
          <a:p>
            <a:pPr lvl="1"/>
            <a:r>
              <a:rPr lang="en-US" dirty="0" smtClean="0"/>
              <a:t>Architecture, cost, operational benefits</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563875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Putting A Solution Together</a:t>
            </a:r>
            <a:endParaRPr lang="en-US" sz="3200" dirty="0"/>
          </a:p>
        </p:txBody>
      </p:sp>
      <p:sp>
        <p:nvSpPr>
          <p:cNvPr id="3" name="Content Placeholder 2"/>
          <p:cNvSpPr>
            <a:spLocks noGrp="1"/>
          </p:cNvSpPr>
          <p:nvPr>
            <p:ph idx="1"/>
          </p:nvPr>
        </p:nvSpPr>
        <p:spPr>
          <a:xfrm>
            <a:off x="457200" y="1417638"/>
            <a:ext cx="8229600" cy="4886325"/>
          </a:xfrm>
        </p:spPr>
        <p:txBody>
          <a:bodyPr>
            <a:normAutofit/>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r>
              <a:rPr lang="en-US" dirty="0" smtClean="0"/>
              <a:t>Easy adoption is critical</a:t>
            </a:r>
          </a:p>
          <a:p>
            <a:pPr lvl="1"/>
            <a:r>
              <a:rPr lang="en-US" dirty="0" smtClean="0"/>
              <a:t>Large laboratories and universities have extensive IT deployments</a:t>
            </a:r>
          </a:p>
          <a:p>
            <a:pPr lvl="1"/>
            <a:r>
              <a:rPr lang="en-US" dirty="0" smtClean="0"/>
              <a:t>Drastic change is prohibitively difficult</a:t>
            </a:r>
          </a:p>
          <a:p>
            <a:r>
              <a:rPr lang="en-US" dirty="0"/>
              <a:t>Cybersecurity – defensible without compromising </a:t>
            </a:r>
            <a:r>
              <a:rPr lang="en-US" dirty="0" smtClean="0"/>
              <a:t>performance</a:t>
            </a:r>
          </a:p>
          <a:p>
            <a:r>
              <a:rPr lang="en-US" dirty="0" smtClean="0"/>
              <a:t>Borrow ideas from traditional network security</a:t>
            </a:r>
          </a:p>
          <a:p>
            <a:pPr lvl="1"/>
            <a:r>
              <a:rPr lang="en-US" dirty="0" smtClean="0"/>
              <a:t>Traditional DMZ</a:t>
            </a:r>
          </a:p>
          <a:p>
            <a:pPr lvl="2"/>
            <a:r>
              <a:rPr lang="en-US" dirty="0"/>
              <a:t>S</a:t>
            </a:r>
            <a:r>
              <a:rPr lang="en-US" dirty="0" smtClean="0"/>
              <a:t>eparate enclave at network perimeter (“</a:t>
            </a:r>
            <a:r>
              <a:rPr lang="en-US" dirty="0"/>
              <a:t>Demilitarized </a:t>
            </a:r>
            <a:r>
              <a:rPr lang="en-US" dirty="0" smtClean="0"/>
              <a:t>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a:t>
            </a:r>
            <a:r>
              <a:rPr lang="en-US" dirty="0"/>
              <a:t> </a:t>
            </a:r>
            <a:r>
              <a:rPr lang="en-US" dirty="0" smtClean="0"/>
              <a:t>– </a:t>
            </a:r>
            <a:r>
              <a:rPr lang="en-US" b="1" i="1" dirty="0" smtClean="0"/>
              <a:t>Science DMZ</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9919849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67856" y="1600201"/>
            <a:ext cx="2633711" cy="2528156"/>
            <a:chOff x="2875677" y="1600201"/>
            <a:chExt cx="2633711" cy="2528156"/>
          </a:xfrm>
        </p:grpSpPr>
        <p:sp>
          <p:nvSpPr>
            <p:cNvPr id="23" name="Freeform 22"/>
            <p:cNvSpPr/>
            <p:nvPr/>
          </p:nvSpPr>
          <p:spPr>
            <a:xfrm>
              <a:off x="2875677" y="1600201"/>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5121" tIns="426720" rIns="325119" bIns="914400" numCol="1" spcCol="1270" anchor="ctr" anchorCtr="0">
              <a:noAutofit/>
            </a:bodyPr>
            <a:lstStyle/>
            <a:p>
              <a:pPr lvl="0" algn="ctr" defTabSz="2622550">
                <a:lnSpc>
                  <a:spcPct val="90000"/>
                </a:lnSpc>
                <a:spcBef>
                  <a:spcPct val="0"/>
                </a:spcBef>
                <a:spcAft>
                  <a:spcPct val="35000"/>
                </a:spcAft>
              </a:pPr>
              <a:endParaRPr lang="en-US" kern="1200" dirty="0"/>
            </a:p>
          </p:txBody>
        </p:sp>
        <p:sp>
          <p:nvSpPr>
            <p:cNvPr id="27" name="TextBox 26"/>
            <p:cNvSpPr txBox="1"/>
            <p:nvPr/>
          </p:nvSpPr>
          <p:spPr>
            <a:xfrm>
              <a:off x="3238501" y="2298700"/>
              <a:ext cx="1930398" cy="1015663"/>
            </a:xfrm>
            <a:prstGeom prst="rect">
              <a:avLst/>
            </a:prstGeom>
            <a:noFill/>
          </p:spPr>
          <p:txBody>
            <a:bodyPr wrap="square" rtlCol="0">
              <a:spAutoFit/>
            </a:bodyPr>
            <a:lstStyle/>
            <a:p>
              <a:pPr algn="ctr"/>
              <a:r>
                <a:rPr lang="en-US" sz="2000" dirty="0" smtClean="0"/>
                <a:t>Dedicated Systems for Data Transfer</a:t>
              </a:r>
              <a:endParaRPr lang="en-US" sz="2000" dirty="0"/>
            </a:p>
          </p:txBody>
        </p:sp>
      </p:grpSp>
      <p:grpSp>
        <p:nvGrpSpPr>
          <p:cNvPr id="3" name="Group 2"/>
          <p:cNvGrpSpPr/>
          <p:nvPr/>
        </p:nvGrpSpPr>
        <p:grpSpPr>
          <a:xfrm>
            <a:off x="1651001" y="3364645"/>
            <a:ext cx="2633711" cy="2528156"/>
            <a:chOff x="1651001" y="3364645"/>
            <a:chExt cx="2633711" cy="2528156"/>
          </a:xfrm>
        </p:grpSpPr>
        <p:sp>
          <p:nvSpPr>
            <p:cNvPr id="25" name="Freeform 24"/>
            <p:cNvSpPr/>
            <p:nvPr/>
          </p:nvSpPr>
          <p:spPr>
            <a:xfrm>
              <a:off x="1651001" y="33646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29617" tIns="629920" rIns="745743"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8" name="TextBox 27"/>
            <p:cNvSpPr txBox="1"/>
            <p:nvPr/>
          </p:nvSpPr>
          <p:spPr>
            <a:xfrm>
              <a:off x="2037478" y="4203699"/>
              <a:ext cx="1930398" cy="707886"/>
            </a:xfrm>
            <a:prstGeom prst="rect">
              <a:avLst/>
            </a:prstGeom>
            <a:noFill/>
          </p:spPr>
          <p:txBody>
            <a:bodyPr wrap="square" rtlCol="0">
              <a:spAutoFit/>
            </a:bodyPr>
            <a:lstStyle/>
            <a:p>
              <a:pPr algn="ctr"/>
              <a:r>
                <a:rPr lang="en-US" sz="2000" dirty="0" smtClean="0"/>
                <a:t>Network Architecture</a:t>
              </a:r>
              <a:endParaRPr lang="en-US" sz="2000" dirty="0"/>
            </a:p>
          </p:txBody>
        </p:sp>
      </p:grpSp>
      <p:grpSp>
        <p:nvGrpSpPr>
          <p:cNvPr id="7" name="Group 6"/>
          <p:cNvGrpSpPr/>
          <p:nvPr/>
        </p:nvGrpSpPr>
        <p:grpSpPr>
          <a:xfrm>
            <a:off x="3980576" y="3446252"/>
            <a:ext cx="2633711" cy="2528156"/>
            <a:chOff x="3948446" y="3263045"/>
            <a:chExt cx="2633711" cy="2528156"/>
          </a:xfrm>
        </p:grpSpPr>
        <p:sp>
          <p:nvSpPr>
            <p:cNvPr id="24" name="Freeform 2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9" name="TextBox 28"/>
            <p:cNvSpPr txBox="1"/>
            <p:nvPr/>
          </p:nvSpPr>
          <p:spPr>
            <a:xfrm>
              <a:off x="4314442" y="3987799"/>
              <a:ext cx="1930398" cy="1015663"/>
            </a:xfrm>
            <a:prstGeom prst="rect">
              <a:avLst/>
            </a:prstGeom>
            <a:noFill/>
          </p:spPr>
          <p:txBody>
            <a:bodyPr wrap="square" rtlCol="0">
              <a:spAutoFit/>
            </a:bodyPr>
            <a:lstStyle/>
            <a:p>
              <a:pPr algn="ctr"/>
              <a:r>
                <a:rPr lang="en-US" sz="2000" dirty="0" smtClean="0"/>
                <a:t>Performance Testing &amp; Measurement</a:t>
              </a:r>
              <a:endParaRPr lang="en-US" sz="2000" dirty="0"/>
            </a:p>
          </p:txBody>
        </p:sp>
      </p:grpSp>
      <p:sp>
        <p:nvSpPr>
          <p:cNvPr id="8" name="TextBox 7"/>
          <p:cNvSpPr txBox="1"/>
          <p:nvPr/>
        </p:nvSpPr>
        <p:spPr>
          <a:xfrm>
            <a:off x="745355" y="4256898"/>
            <a:ext cx="2317689" cy="1231106"/>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specifically for </a:t>
            </a:r>
            <a:r>
              <a:rPr lang="en-US" sz="1400" dirty="0"/>
              <a:t>data transfer</a:t>
            </a:r>
          </a:p>
          <a:p>
            <a:pPr marL="285750" indent="-285750">
              <a:buFont typeface="Arial"/>
              <a:buChar char="•"/>
            </a:pPr>
            <a:r>
              <a:rPr lang="en-US" sz="1400" dirty="0"/>
              <a:t>Proper tools</a:t>
            </a:r>
          </a:p>
        </p:txBody>
      </p:sp>
      <p:sp>
        <p:nvSpPr>
          <p:cNvPr id="16" name="TextBox 15"/>
          <p:cNvSpPr txBox="1"/>
          <p:nvPr/>
        </p:nvSpPr>
        <p:spPr>
          <a:xfrm>
            <a:off x="3320662" y="4267199"/>
            <a:ext cx="2381638" cy="1877437"/>
          </a:xfrm>
          <a:prstGeom prst="rect">
            <a:avLst/>
          </a:prstGeom>
          <a:noFill/>
        </p:spPr>
        <p:txBody>
          <a:bodyPr wrap="square" rtlCol="0">
            <a:spAutoFit/>
          </a:bodyPr>
          <a:lstStyle/>
          <a:p>
            <a:pPr lvl="0"/>
            <a:r>
              <a:rPr lang="en-US" dirty="0">
                <a:solidFill>
                  <a:prstClr val="black"/>
                </a:solidFill>
              </a:rPr>
              <a:t>Science DMZ</a:t>
            </a:r>
          </a:p>
          <a:p>
            <a:pPr marL="285750" lvl="0" indent="-285750">
              <a:buFont typeface="Arial"/>
              <a:buChar char="•"/>
            </a:pPr>
            <a:r>
              <a:rPr lang="en-US" sz="1400" dirty="0">
                <a:solidFill>
                  <a:prstClr val="black"/>
                </a:solidFill>
              </a:rPr>
              <a:t>Dedicated network location for high-speed data resources</a:t>
            </a:r>
          </a:p>
          <a:p>
            <a:pPr marL="285750" lvl="0" indent="-285750">
              <a:buFont typeface="Arial"/>
              <a:buChar char="•"/>
            </a:pPr>
            <a:r>
              <a:rPr lang="en-US" sz="1400" dirty="0">
                <a:solidFill>
                  <a:prstClr val="black"/>
                </a:solidFill>
              </a:rPr>
              <a:t>Appropriate security</a:t>
            </a:r>
          </a:p>
          <a:p>
            <a:pPr marL="285750" lvl="0" indent="-285750">
              <a:buFont typeface="Arial"/>
              <a:buChar char="•"/>
            </a:pPr>
            <a:r>
              <a:rPr lang="en-US" sz="1400" dirty="0">
                <a:solidFill>
                  <a:prstClr val="black"/>
                </a:solidFill>
              </a:rPr>
              <a:t>Easy to deploy - no need to redesign the whole network</a:t>
            </a:r>
          </a:p>
        </p:txBody>
      </p:sp>
      <p:sp>
        <p:nvSpPr>
          <p:cNvPr id="17" name="TextBox 16"/>
          <p:cNvSpPr txBox="1"/>
          <p:nvPr/>
        </p:nvSpPr>
        <p:spPr>
          <a:xfrm>
            <a:off x="5939274" y="4244198"/>
            <a:ext cx="2315726" cy="1661994"/>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18" name="Title 1"/>
          <p:cNvSpPr txBox="1">
            <a:spLocks/>
          </p:cNvSpPr>
          <p:nvPr/>
        </p:nvSpPr>
        <p:spPr bwMode="auto">
          <a:xfrm>
            <a:off x="609600" y="4270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smtClean="0"/>
              <a:t>The Science DMZ Design Pattern</a:t>
            </a:r>
            <a:endParaRPr lang="en-US" sz="3200" dirty="0"/>
          </a:p>
        </p:txBody>
      </p:sp>
      <p:sp>
        <p:nvSpPr>
          <p:cNvPr id="1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5/18/15</a:t>
            </a:fld>
            <a:endParaRPr lang="en-US" sz="800" dirty="0">
              <a:solidFill>
                <a:prstClr val="black"/>
              </a:solidFill>
              <a:latin typeface="Arial"/>
            </a:endParaRPr>
          </a:p>
        </p:txBody>
      </p:sp>
      <p:sp>
        <p:nvSpPr>
          <p:cNvPr id="2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003552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59259E-6 L -0.27517 -2.59259E-6 " pathEditMode="relative" rAng="0" ptsTypes="AA">
                                      <p:cBhvr>
                                        <p:cTn id="6" dur="500" fill="hold"/>
                                        <p:tgtEl>
                                          <p:spTgt spid="6"/>
                                        </p:tgtEl>
                                        <p:attrNameLst>
                                          <p:attrName>ppt_x</p:attrName>
                                          <p:attrName>ppt_y</p:attrName>
                                        </p:attrNameLst>
                                      </p:cBhvr>
                                      <p:rCtr x="-13767" y="0"/>
                                    </p:animMotion>
                                  </p:childTnLst>
                                </p:cTn>
                              </p:par>
                            </p:childTnLst>
                          </p:cTn>
                        </p:par>
                        <p:par>
                          <p:cTn id="7" fill="hold">
                            <p:stCondLst>
                              <p:cond delay="500"/>
                            </p:stCondLst>
                            <p:childTnLst>
                              <p:par>
                                <p:cTn id="8" presetID="42" presetClass="path" presetSubtype="0" accel="50000" decel="50000" fill="hold" nodeType="afterEffect">
                                  <p:stCondLst>
                                    <p:cond delay="0"/>
                                  </p:stCondLst>
                                  <p:childTnLst>
                                    <p:animMotion origin="layout" path="M 3.61111E-6 1.11022E-16 L 0.1375 -0.25741 " pathEditMode="relative" rAng="0" ptsTypes="AA">
                                      <p:cBhvr>
                                        <p:cTn id="9" dur="500" fill="hold"/>
                                        <p:tgtEl>
                                          <p:spTgt spid="3"/>
                                        </p:tgtEl>
                                        <p:attrNameLst>
                                          <p:attrName>ppt_x</p:attrName>
                                          <p:attrName>ppt_y</p:attrName>
                                        </p:attrNameLst>
                                      </p:cBhvr>
                                      <p:rCtr x="6875" y="-12870"/>
                                    </p:animMotion>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3.33333E-6 4.44444E-6 L 0.14791 -0.26899 " pathEditMode="relative" rAng="0" ptsTypes="AA">
                                      <p:cBhvr>
                                        <p:cTn id="12" dur="500" fill="hold"/>
                                        <p:tgtEl>
                                          <p:spTgt spid="7"/>
                                        </p:tgtEl>
                                        <p:attrNameLst>
                                          <p:attrName>ppt_x</p:attrName>
                                          <p:attrName>ppt_y</p:attrName>
                                        </p:attrNameLst>
                                      </p:cBhvr>
                                      <p:rCtr x="7396" y="-13449"/>
                                    </p:animMotion>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975</TotalTime>
  <Words>7628</Words>
  <Application>Microsoft Macintosh PowerPoint</Application>
  <PresentationFormat>On-screen Show (4:3)</PresentationFormat>
  <Paragraphs>922</Paragraphs>
  <Slides>69</Slides>
  <Notes>46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The Science DMZ</vt:lpstr>
      <vt:lpstr>Overview</vt:lpstr>
      <vt:lpstr>Motivation</vt:lpstr>
      <vt:lpstr>The Central Role of the Network</vt:lpstr>
      <vt:lpstr>TCP – Ubiquitous and Fragile</vt:lpstr>
      <vt:lpstr>A small amount of packet loss makes a huge difference in TCP performance</vt:lpstr>
      <vt:lpstr>Working With TCP In Practice</vt:lpstr>
      <vt:lpstr>Putting A Solution Together</vt:lpstr>
      <vt:lpstr>PowerPoint Presentation</vt:lpstr>
      <vt:lpstr>Abstract or Prototype Deployment</vt:lpstr>
      <vt:lpstr>Science DMZ Design Pattern (Abstract)</vt:lpstr>
      <vt:lpstr>Local And Wide Area Data Flows</vt:lpstr>
      <vt:lpstr>Support For Multiple Projects</vt:lpstr>
      <vt:lpstr>Multiple Projects</vt:lpstr>
      <vt:lpstr>Supercomputer Center Deployment</vt:lpstr>
      <vt:lpstr>Supercomputer Center</vt:lpstr>
      <vt:lpstr>Supercomputer Center Data Path</vt:lpstr>
      <vt:lpstr>Major Data Site Deployment</vt:lpstr>
      <vt:lpstr>Data Site – Architecture</vt:lpstr>
      <vt:lpstr>Data Site – Data Path</vt:lpstr>
      <vt:lpstr>Distributed Science DMZ</vt:lpstr>
      <vt:lpstr>Distributed Science DMZ – Dark Fiber</vt:lpstr>
      <vt:lpstr>Multiple Science DMZs – Dark Fiber</vt:lpstr>
      <vt:lpstr>Common Threads</vt:lpstr>
      <vt:lpstr>Development Environment</vt:lpstr>
      <vt:lpstr>But What If I Don’t Use TCP?</vt:lpstr>
      <vt:lpstr>Support For New Technologies</vt:lpstr>
      <vt:lpstr>Overview</vt:lpstr>
      <vt:lpstr>Dedicated Systems – Data Transfer Nodes</vt:lpstr>
      <vt:lpstr>Data Transfer Tools For DTNs</vt:lpstr>
      <vt:lpstr>Data Transfer Tool Comparison</vt:lpstr>
      <vt:lpstr>Overview</vt:lpstr>
      <vt:lpstr>Science DMZ Security</vt:lpstr>
      <vt:lpstr>Performance Is A Core Requirement</vt:lpstr>
      <vt:lpstr>Placement Outside the Firewall</vt:lpstr>
      <vt:lpstr>Firewall Internals</vt:lpstr>
      <vt:lpstr>What’s Inside Your Firewall?</vt:lpstr>
      <vt:lpstr>Firewall Capabilities and Science Traffic</vt:lpstr>
      <vt:lpstr>Firewalls As Access Lists</vt:lpstr>
      <vt:lpstr>Security Without Firewalls</vt:lpstr>
      <vt:lpstr>If Not Firewalls, Then What?</vt:lpstr>
      <vt:lpstr>Other Technical Capabilities</vt:lpstr>
      <vt:lpstr>Other Technical Capabilities (2)</vt:lpstr>
      <vt:lpstr>Sensitive Data Environments – Challenges</vt:lpstr>
      <vt:lpstr>What Is A Firewall?</vt:lpstr>
      <vt:lpstr>NIST Sees Two Firewalls, IT Shop Sees One</vt:lpstr>
      <vt:lpstr>Stateful Inspection For Science DMZ Traffic?</vt:lpstr>
      <vt:lpstr>Systems View Of Science Infrastructure</vt:lpstr>
      <vt:lpstr>Collaboration Within The Organization</vt:lpstr>
      <vt:lpstr>Overview</vt:lpstr>
      <vt:lpstr>Context: Science DMZ Adoption</vt:lpstr>
      <vt:lpstr>Context: Community Capabilities</vt:lpstr>
      <vt:lpstr>Strategic Impacts</vt:lpstr>
      <vt:lpstr>Why Build A Science DMZ?</vt:lpstr>
      <vt:lpstr>PowerPoint Presentation</vt:lpstr>
      <vt:lpstr>Links</vt:lpstr>
      <vt:lpstr>Thanks!</vt:lpstr>
      <vt:lpstr>Extra Slides</vt:lpstr>
      <vt:lpstr>The Science DMZ in 1 Slide</vt:lpstr>
      <vt:lpstr>Extra Slides – Output Queue Discussion</vt:lpstr>
      <vt:lpstr>Multiple Ingress Flows, Common Egress</vt:lpstr>
      <vt:lpstr>Router and Switch Output Queues</vt:lpstr>
      <vt:lpstr>Output Queue Drops – Common Locations</vt:lpstr>
      <vt:lpstr>Extra Slides – Firewall Internals</vt:lpstr>
      <vt:lpstr>Thought Experiment</vt:lpstr>
      <vt:lpstr>Notional 10G Network Between Buildings</vt:lpstr>
      <vt:lpstr>Clearly Not A 10Gbps Network</vt:lpstr>
      <vt:lpstr>Notional 10G Network Between Devices</vt:lpstr>
      <vt:lpstr>Notional Network Logical Diagram</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Eli Dart</cp:lastModifiedBy>
  <cp:revision>134</cp:revision>
  <cp:lastPrinted>2014-05-19T17:57:32Z</cp:lastPrinted>
  <dcterms:created xsi:type="dcterms:W3CDTF">2014-07-28T21:57:32Z</dcterms:created>
  <dcterms:modified xsi:type="dcterms:W3CDTF">2015-05-18T17:52:41Z</dcterms:modified>
  <cp:category/>
</cp:coreProperties>
</file>