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33"/>
  </p:notesMasterIdLst>
  <p:handoutMasterIdLst>
    <p:handoutMasterId r:id="rId34"/>
  </p:handoutMasterIdLst>
  <p:sldIdLst>
    <p:sldId id="279" r:id="rId2"/>
    <p:sldId id="558" r:id="rId3"/>
    <p:sldId id="438" r:id="rId4"/>
    <p:sldId id="471" r:id="rId5"/>
    <p:sldId id="529" r:id="rId6"/>
    <p:sldId id="426" r:id="rId7"/>
    <p:sldId id="472" r:id="rId8"/>
    <p:sldId id="553" r:id="rId9"/>
    <p:sldId id="530" r:id="rId10"/>
    <p:sldId id="455" r:id="rId11"/>
    <p:sldId id="498" r:id="rId12"/>
    <p:sldId id="523" r:id="rId13"/>
    <p:sldId id="457" r:id="rId14"/>
    <p:sldId id="430" r:id="rId15"/>
    <p:sldId id="531" r:id="rId16"/>
    <p:sldId id="535" r:id="rId17"/>
    <p:sldId id="546" r:id="rId18"/>
    <p:sldId id="547" r:id="rId19"/>
    <p:sldId id="548" r:id="rId20"/>
    <p:sldId id="554" r:id="rId21"/>
    <p:sldId id="559" r:id="rId22"/>
    <p:sldId id="532" r:id="rId23"/>
    <p:sldId id="539" r:id="rId24"/>
    <p:sldId id="538" r:id="rId25"/>
    <p:sldId id="541" r:id="rId26"/>
    <p:sldId id="542" r:id="rId27"/>
    <p:sldId id="543" r:id="rId28"/>
    <p:sldId id="533" r:id="rId29"/>
    <p:sldId id="509" r:id="rId30"/>
    <p:sldId id="524" r:id="rId31"/>
    <p:sldId id="464" r:id="rId3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Narrow" charset="0"/>
        <a:ea typeface="ＭＳ Ｐゴシック" charset="0"/>
        <a:cs typeface="ＭＳ Ｐゴシック" charset="0"/>
      </a:defRPr>
    </a:lvl5pPr>
    <a:lvl6pPr marL="2286000" algn="l" defTabSz="457200" rtl="0" eaLnBrk="1" latinLnBrk="0" hangingPunct="1">
      <a:defRPr kern="1200">
        <a:solidFill>
          <a:schemeClr val="tx1"/>
        </a:solidFill>
        <a:latin typeface="Arial Narrow" charset="0"/>
        <a:ea typeface="ＭＳ Ｐゴシック" charset="0"/>
        <a:cs typeface="ＭＳ Ｐゴシック" charset="0"/>
      </a:defRPr>
    </a:lvl6pPr>
    <a:lvl7pPr marL="2743200" algn="l" defTabSz="457200" rtl="0" eaLnBrk="1" latinLnBrk="0" hangingPunct="1">
      <a:defRPr kern="1200">
        <a:solidFill>
          <a:schemeClr val="tx1"/>
        </a:solidFill>
        <a:latin typeface="Arial Narrow" charset="0"/>
        <a:ea typeface="ＭＳ Ｐゴシック" charset="0"/>
        <a:cs typeface="ＭＳ Ｐゴシック" charset="0"/>
      </a:defRPr>
    </a:lvl7pPr>
    <a:lvl8pPr marL="3200400" algn="l" defTabSz="457200" rtl="0" eaLnBrk="1" latinLnBrk="0" hangingPunct="1">
      <a:defRPr kern="1200">
        <a:solidFill>
          <a:schemeClr val="tx1"/>
        </a:solidFill>
        <a:latin typeface="Arial Narrow" charset="0"/>
        <a:ea typeface="ＭＳ Ｐゴシック" charset="0"/>
        <a:cs typeface="ＭＳ Ｐゴシック" charset="0"/>
      </a:defRPr>
    </a:lvl8pPr>
    <a:lvl9pPr marL="3657600" algn="l" defTabSz="457200" rtl="0" eaLnBrk="1" latinLnBrk="0" hangingPunct="1">
      <a:defRPr kern="1200">
        <a:solidFill>
          <a:schemeClr val="tx1"/>
        </a:solidFill>
        <a:latin typeface="Arial Narrow"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FF"/>
    <a:srgbClr val="D2E9EE"/>
    <a:srgbClr val="9DBA3B"/>
    <a:srgbClr val="266782"/>
    <a:srgbClr val="2DB2CF"/>
    <a:srgbClr val="A7A9AB"/>
    <a:srgbClr val="58585B"/>
    <a:srgbClr val="9A9A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163" autoAdjust="0"/>
  </p:normalViewPr>
  <p:slideViewPr>
    <p:cSldViewPr snapToGrid="0" snapToObjects="1">
      <p:cViewPr varScale="1">
        <p:scale>
          <a:sx n="79" d="100"/>
          <a:sy n="79" d="100"/>
        </p:scale>
        <p:origin x="-1136" y="-104"/>
      </p:cViewPr>
      <p:guideLst>
        <p:guide orient="horz" pos="3272"/>
        <p:guide orient="horz" pos="2220"/>
        <p:guide orient="horz" pos="507"/>
        <p:guide pos="5466"/>
        <p:guide pos="2842"/>
        <p:guide pos="276"/>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25" d="100"/>
          <a:sy n="125" d="100"/>
        </p:scale>
        <p:origin x="-392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31F565-D953-0A49-AA6C-87C07A3641A6}"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8BF1EDF1-11B2-294F-8799-E3058583CCF2}">
      <dgm:prSet phldrT="[Text]" custT="1"/>
      <dgm:spPr/>
      <dgm:t>
        <a:bodyPr/>
        <a:lstStyle/>
        <a:p>
          <a:r>
            <a:rPr lang="en-US" sz="2000" u="sng" dirty="0" smtClean="0"/>
            <a:t>Education &amp; Consulting</a:t>
          </a:r>
        </a:p>
        <a:p>
          <a:r>
            <a:rPr lang="en-US" sz="1800" dirty="0" smtClean="0"/>
            <a:t>Webinars, workshops, 1:1 data mobility consultations with scientists, support teams.</a:t>
          </a:r>
          <a:endParaRPr lang="en-US" sz="1800" dirty="0"/>
        </a:p>
      </dgm:t>
    </dgm:pt>
    <dgm:pt modelId="{97128A61-9F9E-6A41-B9AB-A457EC2416F9}" type="parTrans" cxnId="{6A584741-0B9B-024F-A80B-465305E7794C}">
      <dgm:prSet/>
      <dgm:spPr/>
      <dgm:t>
        <a:bodyPr/>
        <a:lstStyle/>
        <a:p>
          <a:endParaRPr lang="en-US"/>
        </a:p>
      </dgm:t>
    </dgm:pt>
    <dgm:pt modelId="{A02CD1A0-B2CB-3441-9C10-A44FDDFC9CA4}" type="sibTrans" cxnId="{6A584741-0B9B-024F-A80B-465305E7794C}">
      <dgm:prSet/>
      <dgm:spPr/>
      <dgm:t>
        <a:bodyPr/>
        <a:lstStyle/>
        <a:p>
          <a:endParaRPr lang="en-US"/>
        </a:p>
      </dgm:t>
    </dgm:pt>
    <dgm:pt modelId="{5DFED4FE-9E18-CB4B-B001-9006E997AA7B}">
      <dgm:prSet phldrT="[Text]" custT="1"/>
      <dgm:spPr/>
      <dgm:t>
        <a:bodyPr/>
        <a:lstStyle/>
        <a:p>
          <a:r>
            <a:rPr lang="en-US" sz="2000" u="sng" dirty="0" smtClean="0"/>
            <a:t>Partnerships</a:t>
          </a:r>
        </a:p>
        <a:p>
          <a:r>
            <a:rPr lang="en-US" sz="1800" dirty="0" smtClean="0"/>
            <a:t>With facilities / research teams / providers, building foundation for lasting impact</a:t>
          </a:r>
          <a:r>
            <a:rPr lang="en-US" sz="2000" dirty="0" smtClean="0"/>
            <a:t>. </a:t>
          </a:r>
          <a:endParaRPr lang="en-US" sz="2000" dirty="0"/>
        </a:p>
      </dgm:t>
    </dgm:pt>
    <dgm:pt modelId="{024D9B4D-CD81-714C-B1E3-5555A99DBA0C}" type="parTrans" cxnId="{05520B82-64A0-FD43-BED0-C94A6698F82A}">
      <dgm:prSet/>
      <dgm:spPr/>
      <dgm:t>
        <a:bodyPr/>
        <a:lstStyle/>
        <a:p>
          <a:endParaRPr lang="en-US"/>
        </a:p>
      </dgm:t>
    </dgm:pt>
    <dgm:pt modelId="{62DC9440-6BB3-554A-8094-7DEF338AA6F7}" type="sibTrans" cxnId="{05520B82-64A0-FD43-BED0-C94A6698F82A}">
      <dgm:prSet/>
      <dgm:spPr/>
      <dgm:t>
        <a:bodyPr/>
        <a:lstStyle/>
        <a:p>
          <a:endParaRPr lang="en-US"/>
        </a:p>
      </dgm:t>
    </dgm:pt>
    <dgm:pt modelId="{41764279-1AA1-A646-A388-68EFC76AD81E}">
      <dgm:prSet custT="1"/>
      <dgm:spPr/>
      <dgm:t>
        <a:bodyPr/>
        <a:lstStyle/>
        <a:p>
          <a:r>
            <a:rPr lang="en-US" sz="2000" u="sng" dirty="0" smtClean="0"/>
            <a:t>Resources &amp; Knowledgebase</a:t>
          </a:r>
        </a:p>
        <a:p>
          <a:r>
            <a:rPr lang="en-US" sz="1800" u="none" dirty="0" smtClean="0"/>
            <a:t>Reference designs, case studies, papers, FAQs – tailored for multiple audiences</a:t>
          </a:r>
          <a:r>
            <a:rPr lang="en-US" sz="2000" u="none" dirty="0" smtClean="0"/>
            <a:t>.</a:t>
          </a:r>
          <a:endParaRPr lang="en-US" sz="2000" u="none" dirty="0"/>
        </a:p>
      </dgm:t>
    </dgm:pt>
    <dgm:pt modelId="{C5128C2F-A6FE-224F-8CA2-E789579CB5B6}" type="parTrans" cxnId="{A1DC14B3-BE1A-F541-AB01-6BB64E604131}">
      <dgm:prSet/>
      <dgm:spPr/>
      <dgm:t>
        <a:bodyPr/>
        <a:lstStyle/>
        <a:p>
          <a:endParaRPr lang="en-US"/>
        </a:p>
      </dgm:t>
    </dgm:pt>
    <dgm:pt modelId="{BDCA168E-C1D0-6743-AF59-402B43ADD5F1}" type="sibTrans" cxnId="{A1DC14B3-BE1A-F541-AB01-6BB64E604131}">
      <dgm:prSet/>
      <dgm:spPr/>
      <dgm:t>
        <a:bodyPr/>
        <a:lstStyle/>
        <a:p>
          <a:endParaRPr lang="en-US"/>
        </a:p>
      </dgm:t>
    </dgm:pt>
    <dgm:pt modelId="{47BEFCF6-BD44-7E42-A9DF-F6022875FED8}" type="pres">
      <dgm:prSet presAssocID="{7431F565-D953-0A49-AA6C-87C07A3641A6}" presName="Name0" presStyleCnt="0">
        <dgm:presLayoutVars>
          <dgm:dir/>
          <dgm:resizeHandles val="exact"/>
        </dgm:presLayoutVars>
      </dgm:prSet>
      <dgm:spPr/>
      <dgm:t>
        <a:bodyPr/>
        <a:lstStyle/>
        <a:p>
          <a:endParaRPr lang="en-US"/>
        </a:p>
      </dgm:t>
    </dgm:pt>
    <dgm:pt modelId="{8446A48E-A87A-A044-8236-E81488072D2D}" type="pres">
      <dgm:prSet presAssocID="{5DFED4FE-9E18-CB4B-B001-9006E997AA7B}" presName="composite" presStyleCnt="0"/>
      <dgm:spPr/>
    </dgm:pt>
    <dgm:pt modelId="{B69166CC-B50A-CE49-93E1-2669B4E936C2}" type="pres">
      <dgm:prSet presAssocID="{5DFED4FE-9E18-CB4B-B001-9006E997AA7B}" presName="rect1" presStyleLbl="trAlignAcc1" presStyleIdx="0" presStyleCnt="3">
        <dgm:presLayoutVars>
          <dgm:bulletEnabled val="1"/>
        </dgm:presLayoutVars>
      </dgm:prSet>
      <dgm:spPr/>
      <dgm:t>
        <a:bodyPr/>
        <a:lstStyle/>
        <a:p>
          <a:endParaRPr lang="en-US"/>
        </a:p>
      </dgm:t>
    </dgm:pt>
    <dgm:pt modelId="{DC0ADBF1-0B1E-9244-B3C6-78107854BB56}" type="pres">
      <dgm:prSet presAssocID="{5DFED4FE-9E18-CB4B-B001-9006E997AA7B}"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solidFill>
            <a:schemeClr val="tx1"/>
          </a:solidFill>
        </a:ln>
      </dgm:spPr>
      <dgm:t>
        <a:bodyPr/>
        <a:lstStyle/>
        <a:p>
          <a:endParaRPr lang="en-US"/>
        </a:p>
      </dgm:t>
    </dgm:pt>
    <dgm:pt modelId="{7814E49F-B28F-E641-9C92-A9DFE35479AF}" type="pres">
      <dgm:prSet presAssocID="{62DC9440-6BB3-554A-8094-7DEF338AA6F7}" presName="sibTrans" presStyleCnt="0"/>
      <dgm:spPr/>
    </dgm:pt>
    <dgm:pt modelId="{C1DC92DB-9561-5D4E-83E9-23DE20C62BFF}" type="pres">
      <dgm:prSet presAssocID="{8BF1EDF1-11B2-294F-8799-E3058583CCF2}" presName="composite" presStyleCnt="0"/>
      <dgm:spPr/>
    </dgm:pt>
    <dgm:pt modelId="{2E60550D-4530-F743-B286-2E784D6FE3D1}" type="pres">
      <dgm:prSet presAssocID="{8BF1EDF1-11B2-294F-8799-E3058583CCF2}" presName="rect1" presStyleLbl="trAlignAcc1" presStyleIdx="1" presStyleCnt="3" custScaleX="102356">
        <dgm:presLayoutVars>
          <dgm:bulletEnabled val="1"/>
        </dgm:presLayoutVars>
      </dgm:prSet>
      <dgm:spPr/>
      <dgm:t>
        <a:bodyPr/>
        <a:lstStyle/>
        <a:p>
          <a:endParaRPr lang="en-US"/>
        </a:p>
      </dgm:t>
    </dgm:pt>
    <dgm:pt modelId="{95DED0B5-851C-2C4F-9E04-3983A79285C9}" type="pres">
      <dgm:prSet presAssocID="{8BF1EDF1-11B2-294F-8799-E3058583CCF2}" presName="rect2" presStyleLbl="fgImgPlace1" presStyleIdx="1" presStyleCnt="3" custLinFactNeighborX="2556" custLinFactNeighborY="0"/>
      <dgm:spPr>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a:solidFill>
            <a:schemeClr val="tx1"/>
          </a:solidFill>
        </a:ln>
      </dgm:spPr>
      <dgm:t>
        <a:bodyPr/>
        <a:lstStyle/>
        <a:p>
          <a:endParaRPr lang="en-US"/>
        </a:p>
      </dgm:t>
    </dgm:pt>
    <dgm:pt modelId="{2DB7397F-1C7E-0547-BBDA-986A5FC80FA0}" type="pres">
      <dgm:prSet presAssocID="{A02CD1A0-B2CB-3441-9C10-A44FDDFC9CA4}" presName="sibTrans" presStyleCnt="0"/>
      <dgm:spPr/>
    </dgm:pt>
    <dgm:pt modelId="{AAF8BC31-8433-4A41-82B5-7277EE3D6914}" type="pres">
      <dgm:prSet presAssocID="{41764279-1AA1-A646-A388-68EFC76AD81E}" presName="composite" presStyleCnt="0"/>
      <dgm:spPr/>
    </dgm:pt>
    <dgm:pt modelId="{E30D6230-4803-414B-BB00-973814A3BD8E}" type="pres">
      <dgm:prSet presAssocID="{41764279-1AA1-A646-A388-68EFC76AD81E}" presName="rect1" presStyleLbl="trAlignAcc1" presStyleIdx="2" presStyleCnt="3">
        <dgm:presLayoutVars>
          <dgm:bulletEnabled val="1"/>
        </dgm:presLayoutVars>
      </dgm:prSet>
      <dgm:spPr/>
      <dgm:t>
        <a:bodyPr/>
        <a:lstStyle/>
        <a:p>
          <a:endParaRPr lang="en-US"/>
        </a:p>
      </dgm:t>
    </dgm:pt>
    <dgm:pt modelId="{EFF867A4-7F2E-D840-9348-36629F944B5E}" type="pres">
      <dgm:prSet presAssocID="{41764279-1AA1-A646-A388-68EFC76AD81E}"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a:solidFill>
            <a:srgbClr val="000000"/>
          </a:solidFill>
        </a:ln>
      </dgm:spPr>
      <dgm:t>
        <a:bodyPr/>
        <a:lstStyle/>
        <a:p>
          <a:endParaRPr lang="en-US"/>
        </a:p>
      </dgm:t>
    </dgm:pt>
  </dgm:ptLst>
  <dgm:cxnLst>
    <dgm:cxn modelId="{31C59AB7-E066-6E40-9E1B-87D894ED2491}" type="presOf" srcId="{5DFED4FE-9E18-CB4B-B001-9006E997AA7B}" destId="{B69166CC-B50A-CE49-93E1-2669B4E936C2}" srcOrd="0" destOrd="0" presId="urn:microsoft.com/office/officeart/2008/layout/PictureStrips"/>
    <dgm:cxn modelId="{1397CD65-9CA2-F34E-A344-1A9E2FA63DB8}" type="presOf" srcId="{41764279-1AA1-A646-A388-68EFC76AD81E}" destId="{E30D6230-4803-414B-BB00-973814A3BD8E}" srcOrd="0" destOrd="0" presId="urn:microsoft.com/office/officeart/2008/layout/PictureStrips"/>
    <dgm:cxn modelId="{A1DC14B3-BE1A-F541-AB01-6BB64E604131}" srcId="{7431F565-D953-0A49-AA6C-87C07A3641A6}" destId="{41764279-1AA1-A646-A388-68EFC76AD81E}" srcOrd="2" destOrd="0" parTransId="{C5128C2F-A6FE-224F-8CA2-E789579CB5B6}" sibTransId="{BDCA168E-C1D0-6743-AF59-402B43ADD5F1}"/>
    <dgm:cxn modelId="{47476D02-CB17-9E46-A2FD-BEF744FCC88B}" type="presOf" srcId="{8BF1EDF1-11B2-294F-8799-E3058583CCF2}" destId="{2E60550D-4530-F743-B286-2E784D6FE3D1}" srcOrd="0" destOrd="0" presId="urn:microsoft.com/office/officeart/2008/layout/PictureStrips"/>
    <dgm:cxn modelId="{05520B82-64A0-FD43-BED0-C94A6698F82A}" srcId="{7431F565-D953-0A49-AA6C-87C07A3641A6}" destId="{5DFED4FE-9E18-CB4B-B001-9006E997AA7B}" srcOrd="0" destOrd="0" parTransId="{024D9B4D-CD81-714C-B1E3-5555A99DBA0C}" sibTransId="{62DC9440-6BB3-554A-8094-7DEF338AA6F7}"/>
    <dgm:cxn modelId="{C908E5C6-B4DC-8846-90BC-274D9350014A}" type="presOf" srcId="{7431F565-D953-0A49-AA6C-87C07A3641A6}" destId="{47BEFCF6-BD44-7E42-A9DF-F6022875FED8}" srcOrd="0" destOrd="0" presId="urn:microsoft.com/office/officeart/2008/layout/PictureStrips"/>
    <dgm:cxn modelId="{6A584741-0B9B-024F-A80B-465305E7794C}" srcId="{7431F565-D953-0A49-AA6C-87C07A3641A6}" destId="{8BF1EDF1-11B2-294F-8799-E3058583CCF2}" srcOrd="1" destOrd="0" parTransId="{97128A61-9F9E-6A41-B9AB-A457EC2416F9}" sibTransId="{A02CD1A0-B2CB-3441-9C10-A44FDDFC9CA4}"/>
    <dgm:cxn modelId="{6AE223DE-FDF4-2A41-89EF-6C05108EB9BD}" type="presParOf" srcId="{47BEFCF6-BD44-7E42-A9DF-F6022875FED8}" destId="{8446A48E-A87A-A044-8236-E81488072D2D}" srcOrd="0" destOrd="0" presId="urn:microsoft.com/office/officeart/2008/layout/PictureStrips"/>
    <dgm:cxn modelId="{E8CEC775-65FE-F54A-A80D-5FC7ECDDC6BC}" type="presParOf" srcId="{8446A48E-A87A-A044-8236-E81488072D2D}" destId="{B69166CC-B50A-CE49-93E1-2669B4E936C2}" srcOrd="0" destOrd="0" presId="urn:microsoft.com/office/officeart/2008/layout/PictureStrips"/>
    <dgm:cxn modelId="{BA5522D7-5AC5-5142-AAB8-A783E4059B46}" type="presParOf" srcId="{8446A48E-A87A-A044-8236-E81488072D2D}" destId="{DC0ADBF1-0B1E-9244-B3C6-78107854BB56}" srcOrd="1" destOrd="0" presId="urn:microsoft.com/office/officeart/2008/layout/PictureStrips"/>
    <dgm:cxn modelId="{C11F381B-C093-254A-B788-5E8E4A000238}" type="presParOf" srcId="{47BEFCF6-BD44-7E42-A9DF-F6022875FED8}" destId="{7814E49F-B28F-E641-9C92-A9DFE35479AF}" srcOrd="1" destOrd="0" presId="urn:microsoft.com/office/officeart/2008/layout/PictureStrips"/>
    <dgm:cxn modelId="{AF6A19CF-EA3F-164F-AFAC-9C9D84913198}" type="presParOf" srcId="{47BEFCF6-BD44-7E42-A9DF-F6022875FED8}" destId="{C1DC92DB-9561-5D4E-83E9-23DE20C62BFF}" srcOrd="2" destOrd="0" presId="urn:microsoft.com/office/officeart/2008/layout/PictureStrips"/>
    <dgm:cxn modelId="{A6C9EBD6-EFA5-EB45-BC5D-067CCD34F407}" type="presParOf" srcId="{C1DC92DB-9561-5D4E-83E9-23DE20C62BFF}" destId="{2E60550D-4530-F743-B286-2E784D6FE3D1}" srcOrd="0" destOrd="0" presId="urn:microsoft.com/office/officeart/2008/layout/PictureStrips"/>
    <dgm:cxn modelId="{CA7DCD90-D701-7C48-AC6A-55AC157BF85D}" type="presParOf" srcId="{C1DC92DB-9561-5D4E-83E9-23DE20C62BFF}" destId="{95DED0B5-851C-2C4F-9E04-3983A79285C9}" srcOrd="1" destOrd="0" presId="urn:microsoft.com/office/officeart/2008/layout/PictureStrips"/>
    <dgm:cxn modelId="{27A0FC03-8B27-5945-8B7F-0E8FB31AE651}" type="presParOf" srcId="{47BEFCF6-BD44-7E42-A9DF-F6022875FED8}" destId="{2DB7397F-1C7E-0547-BBDA-986A5FC80FA0}" srcOrd="3" destOrd="0" presId="urn:microsoft.com/office/officeart/2008/layout/PictureStrips"/>
    <dgm:cxn modelId="{4E5F06BC-560A-F54C-8A9F-CFED64B00094}" type="presParOf" srcId="{47BEFCF6-BD44-7E42-A9DF-F6022875FED8}" destId="{AAF8BC31-8433-4A41-82B5-7277EE3D6914}" srcOrd="4" destOrd="0" presId="urn:microsoft.com/office/officeart/2008/layout/PictureStrips"/>
    <dgm:cxn modelId="{BFCEECBB-B22F-6947-A818-BEFCD98F71B9}" type="presParOf" srcId="{AAF8BC31-8433-4A41-82B5-7277EE3D6914}" destId="{E30D6230-4803-414B-BB00-973814A3BD8E}" srcOrd="0" destOrd="0" presId="urn:microsoft.com/office/officeart/2008/layout/PictureStrips"/>
    <dgm:cxn modelId="{5510752A-8F0D-4A4A-B30E-FB2CE0341379}" type="presParOf" srcId="{AAF8BC31-8433-4A41-82B5-7277EE3D6914}" destId="{EFF867A4-7F2E-D840-9348-36629F944B5E}"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9166CC-B50A-CE49-93E1-2669B4E936C2}">
      <dsp:nvSpPr>
        <dsp:cNvPr id="0" name=""/>
        <dsp:cNvSpPr/>
      </dsp:nvSpPr>
      <dsp:spPr>
        <a:xfrm>
          <a:off x="1085258" y="389291"/>
          <a:ext cx="4036723"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Partnerships</a:t>
          </a:r>
        </a:p>
        <a:p>
          <a:pPr lvl="0" algn="l" defTabSz="889000">
            <a:lnSpc>
              <a:spcPct val="90000"/>
            </a:lnSpc>
            <a:spcBef>
              <a:spcPct val="0"/>
            </a:spcBef>
            <a:spcAft>
              <a:spcPct val="35000"/>
            </a:spcAft>
          </a:pPr>
          <a:r>
            <a:rPr lang="en-US" sz="1800" kern="1200" dirty="0" smtClean="0"/>
            <a:t>With facilities / research teams / providers, building foundation for lasting impact</a:t>
          </a:r>
          <a:r>
            <a:rPr lang="en-US" sz="2000" kern="1200" dirty="0" smtClean="0"/>
            <a:t>. </a:t>
          </a:r>
          <a:endParaRPr lang="en-US" sz="2000" kern="1200" dirty="0"/>
        </a:p>
      </dsp:txBody>
      <dsp:txXfrm>
        <a:off x="1085258" y="389291"/>
        <a:ext cx="4036723" cy="1261476"/>
      </dsp:txXfrm>
    </dsp:sp>
    <dsp:sp modelId="{DC0ADBF1-0B1E-9244-B3C6-78107854BB56}">
      <dsp:nvSpPr>
        <dsp:cNvPr id="0" name=""/>
        <dsp:cNvSpPr/>
      </dsp:nvSpPr>
      <dsp:spPr>
        <a:xfrm>
          <a:off x="917061" y="207078"/>
          <a:ext cx="883033" cy="1324549"/>
        </a:xfrm>
        <a:prstGeom prst="rect">
          <a:avLst/>
        </a:prstGeom>
        <a:blipFill>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2E60550D-4530-F743-B286-2E784D6FE3D1}">
      <dsp:nvSpPr>
        <dsp:cNvPr id="0" name=""/>
        <dsp:cNvSpPr/>
      </dsp:nvSpPr>
      <dsp:spPr>
        <a:xfrm>
          <a:off x="1013929" y="1977349"/>
          <a:ext cx="4131828"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Education &amp; Consulting</a:t>
          </a:r>
        </a:p>
        <a:p>
          <a:pPr lvl="0" algn="l" defTabSz="889000">
            <a:lnSpc>
              <a:spcPct val="90000"/>
            </a:lnSpc>
            <a:spcBef>
              <a:spcPct val="0"/>
            </a:spcBef>
            <a:spcAft>
              <a:spcPct val="35000"/>
            </a:spcAft>
          </a:pPr>
          <a:r>
            <a:rPr lang="en-US" sz="1800" kern="1200" dirty="0" smtClean="0"/>
            <a:t>Webinars, workshops, 1:1 data mobility consultations with scientists, support teams.</a:t>
          </a:r>
          <a:endParaRPr lang="en-US" sz="1800" kern="1200" dirty="0"/>
        </a:p>
      </dsp:txBody>
      <dsp:txXfrm>
        <a:off x="1013929" y="1977349"/>
        <a:ext cx="4131828" cy="1261476"/>
      </dsp:txXfrm>
    </dsp:sp>
    <dsp:sp modelId="{95DED0B5-851C-2C4F-9E04-3983A79285C9}">
      <dsp:nvSpPr>
        <dsp:cNvPr id="0" name=""/>
        <dsp:cNvSpPr/>
      </dsp:nvSpPr>
      <dsp:spPr>
        <a:xfrm>
          <a:off x="915855" y="1795136"/>
          <a:ext cx="883033" cy="132454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0" r="-40000"/>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E30D6230-4803-414B-BB00-973814A3BD8E}">
      <dsp:nvSpPr>
        <dsp:cNvPr id="0" name=""/>
        <dsp:cNvSpPr/>
      </dsp:nvSpPr>
      <dsp:spPr>
        <a:xfrm>
          <a:off x="1085258" y="3565407"/>
          <a:ext cx="4036723" cy="1261476"/>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4440" tIns="76200" rIns="76200" bIns="76200" numCol="1" spcCol="1270" anchor="ctr" anchorCtr="0">
          <a:noAutofit/>
        </a:bodyPr>
        <a:lstStyle/>
        <a:p>
          <a:pPr lvl="0" algn="l" defTabSz="889000">
            <a:lnSpc>
              <a:spcPct val="90000"/>
            </a:lnSpc>
            <a:spcBef>
              <a:spcPct val="0"/>
            </a:spcBef>
            <a:spcAft>
              <a:spcPct val="35000"/>
            </a:spcAft>
          </a:pPr>
          <a:r>
            <a:rPr lang="en-US" sz="2000" u="sng" kern="1200" dirty="0" smtClean="0"/>
            <a:t>Resources &amp; Knowledgebase</a:t>
          </a:r>
        </a:p>
        <a:p>
          <a:pPr lvl="0" algn="l" defTabSz="889000">
            <a:lnSpc>
              <a:spcPct val="90000"/>
            </a:lnSpc>
            <a:spcBef>
              <a:spcPct val="0"/>
            </a:spcBef>
            <a:spcAft>
              <a:spcPct val="35000"/>
            </a:spcAft>
          </a:pPr>
          <a:r>
            <a:rPr lang="en-US" sz="1800" u="none" kern="1200" dirty="0" smtClean="0"/>
            <a:t>Reference designs, case studies, papers, FAQs – tailored for multiple audiences</a:t>
          </a:r>
          <a:r>
            <a:rPr lang="en-US" sz="2000" u="none" kern="1200" dirty="0" smtClean="0"/>
            <a:t>.</a:t>
          </a:r>
          <a:endParaRPr lang="en-US" sz="2000" u="none" kern="1200" dirty="0"/>
        </a:p>
      </dsp:txBody>
      <dsp:txXfrm>
        <a:off x="1085258" y="3565407"/>
        <a:ext cx="4036723" cy="1261476"/>
      </dsp:txXfrm>
    </dsp:sp>
    <dsp:sp modelId="{EFF867A4-7F2E-D840-9348-36629F944B5E}">
      <dsp:nvSpPr>
        <dsp:cNvPr id="0" name=""/>
        <dsp:cNvSpPr/>
      </dsp:nvSpPr>
      <dsp:spPr>
        <a:xfrm>
          <a:off x="917061" y="3383194"/>
          <a:ext cx="883033" cy="1324549"/>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25400" cap="flat" cmpd="sng" algn="ctr">
          <a:solidFill>
            <a:srgbClr val="00000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B325CB42-5754-2E42-BC47-2D28AE325DAA}" type="datetimeFigureOut">
              <a:rPr lang="en-US"/>
              <a:pPr>
                <a:defRPr/>
              </a:pPr>
              <a:t>5/28/15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CBF1686-D61C-4B4C-9CC0-EF2343D2A907}" type="slidenum">
              <a:rPr lang="en-US"/>
              <a:pPr>
                <a:defRPr/>
              </a:pPr>
              <a:t>‹#›</a:t>
            </a:fld>
            <a:endParaRPr lang="en-US"/>
          </a:p>
        </p:txBody>
      </p:sp>
    </p:spTree>
    <p:extLst>
      <p:ext uri="{BB962C8B-B14F-4D97-AF65-F5344CB8AC3E}">
        <p14:creationId xmlns:p14="http://schemas.microsoft.com/office/powerpoint/2010/main" val="310647670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Arial"/>
                <a:ea typeface="+mn-ea"/>
                <a:cs typeface="Arial"/>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Arial"/>
                <a:ea typeface="+mn-ea"/>
                <a:cs typeface="Arial"/>
              </a:defRPr>
            </a:lvl1pPr>
          </a:lstStyle>
          <a:p>
            <a:pPr>
              <a:defRPr/>
            </a:pPr>
            <a:fld id="{FCDF4741-74F8-B841-8C30-66E3725D6096}" type="datetimeFigureOut">
              <a:rPr lang="en-US"/>
              <a:pPr>
                <a:defRPr/>
              </a:pPr>
              <a:t>5/28/15</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Arial"/>
                <a:ea typeface="+mn-ea"/>
                <a:cs typeface="Arial"/>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Arial"/>
                <a:ea typeface="+mn-ea"/>
                <a:cs typeface="Arial"/>
              </a:defRPr>
            </a:lvl1pPr>
          </a:lstStyle>
          <a:p>
            <a:pPr>
              <a:defRPr/>
            </a:pPr>
            <a:fld id="{E5974A96-DFFB-C144-8087-15282382EEA9}" type="slidenum">
              <a:rPr lang="en-US"/>
              <a:pPr>
                <a:defRPr/>
              </a:pPr>
              <a:t>‹#›</a:t>
            </a:fld>
            <a:endParaRPr lang="en-US"/>
          </a:p>
        </p:txBody>
      </p:sp>
    </p:spTree>
    <p:extLst>
      <p:ext uri="{BB962C8B-B14F-4D97-AF65-F5344CB8AC3E}">
        <p14:creationId xmlns:p14="http://schemas.microsoft.com/office/powerpoint/2010/main" val="1057651027"/>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1pPr>
    <a:lvl2pPr marL="4572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2pPr>
    <a:lvl3pPr marL="9144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3pPr>
    <a:lvl4pPr marL="13716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4pPr>
    <a:lvl5pPr marL="1828800" algn="l" defTabSz="457200" rtl="0" eaLnBrk="0" fontAlgn="base" hangingPunct="0">
      <a:spcBef>
        <a:spcPct val="30000"/>
      </a:spcBef>
      <a:spcAft>
        <a:spcPct val="0"/>
      </a:spcAft>
      <a:defRPr sz="1200" kern="1200">
        <a:solidFill>
          <a:schemeClr val="tx1"/>
        </a:solidFill>
        <a:latin typeface="Arial"/>
        <a:ea typeface="ＭＳ Ｐゴシック" charset="0"/>
        <a:cs typeface="Arial"/>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974A96-DFFB-C144-8087-15282382EEA9}" type="slidenum">
              <a:rPr lang="en-US" smtClean="0"/>
              <a:pPr>
                <a:defRPr/>
              </a:pPr>
              <a:t>3</a:t>
            </a:fld>
            <a:endParaRPr lang="en-US"/>
          </a:p>
        </p:txBody>
      </p:sp>
    </p:spTree>
    <p:extLst>
      <p:ext uri="{BB962C8B-B14F-4D97-AF65-F5344CB8AC3E}">
        <p14:creationId xmlns:p14="http://schemas.microsoft.com/office/powerpoint/2010/main" val="42299420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20</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21</a:t>
            </a:fld>
            <a:endParaRPr lang="en-US" dirty="0"/>
          </a:p>
        </p:txBody>
      </p:sp>
    </p:spTree>
    <p:extLst>
      <p:ext uri="{BB962C8B-B14F-4D97-AF65-F5344CB8AC3E}">
        <p14:creationId xmlns:p14="http://schemas.microsoft.com/office/powerpoint/2010/main" val="539960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50C9639-C0D2-A746-9AD6-FEE097F08E85}" type="slidenum">
              <a:rPr lang="en-US" smtClean="0"/>
              <a:pPr/>
              <a:t>23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charset="0"/>
            </a:endParaRPr>
          </a:p>
        </p:txBody>
      </p:sp>
      <p:sp>
        <p:nvSpPr>
          <p:cNvPr id="4" name="Slide Number Placeholder 3"/>
          <p:cNvSpPr>
            <a:spLocks noGrp="1"/>
          </p:cNvSpPr>
          <p:nvPr>
            <p:ph type="sldNum" sz="quarter" idx="5"/>
          </p:nvPr>
        </p:nvSpPr>
        <p:spPr/>
        <p:txBody>
          <a:bodyPr/>
          <a:lstStyle/>
          <a:p>
            <a:pPr>
              <a:defRPr/>
            </a:pPr>
            <a:fld id="{E84EA9B8-C164-A54A-A3B5-1C1D6329AEA5}" type="slidenum">
              <a:rPr lang="en-US" smtClean="0"/>
              <a:pPr>
                <a:defRPr/>
              </a:pPr>
              <a:t>24</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03C2CCC-44D0-4B40-9343-1A28B1A2D90A}" type="slidenum">
              <a:rPr lang="en-US" smtClean="0"/>
              <a:pPr/>
              <a:t>25</a:t>
            </a:fld>
            <a:endParaRPr lang="en-US"/>
          </a:p>
        </p:txBody>
      </p:sp>
    </p:spTree>
    <p:extLst>
      <p:ext uri="{BB962C8B-B14F-4D97-AF65-F5344CB8AC3E}">
        <p14:creationId xmlns:p14="http://schemas.microsoft.com/office/powerpoint/2010/main" val="38675645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26</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27</a:t>
            </a:fld>
            <a:endParaRPr lang="en-US" dirty="0"/>
          </a:p>
        </p:txBody>
      </p:sp>
    </p:spTree>
    <p:extLst>
      <p:ext uri="{BB962C8B-B14F-4D97-AF65-F5344CB8AC3E}">
        <p14:creationId xmlns:p14="http://schemas.microsoft.com/office/powerpoint/2010/main" val="2481843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latin typeface="Calibri"/>
              </a:rPr>
              <a:pPr>
                <a:defRPr/>
              </a:pPr>
              <a:t>4</a:t>
            </a:fld>
            <a:endParaRPr lang="en-US" dirty="0">
              <a:solidFill>
                <a:prstClr val="black"/>
              </a:solidFill>
              <a:latin typeface="Calibri"/>
            </a:endParaRPr>
          </a:p>
        </p:txBody>
      </p:sp>
    </p:spTree>
    <p:extLst>
      <p:ext uri="{BB962C8B-B14F-4D97-AF65-F5344CB8AC3E}">
        <p14:creationId xmlns:p14="http://schemas.microsoft.com/office/powerpoint/2010/main" val="411096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7</a:t>
            </a:fld>
            <a:endParaRPr lang="en-US" dirty="0"/>
          </a:p>
        </p:txBody>
      </p:sp>
    </p:spTree>
    <p:extLst>
      <p:ext uri="{BB962C8B-B14F-4D97-AF65-F5344CB8AC3E}">
        <p14:creationId xmlns:p14="http://schemas.microsoft.com/office/powerpoint/2010/main" val="2954446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4130357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10</a:t>
            </a:fld>
            <a:endParaRPr lang="en-US" dirty="0"/>
          </a:p>
        </p:txBody>
      </p:sp>
    </p:spTree>
    <p:extLst>
      <p:ext uri="{BB962C8B-B14F-4D97-AF65-F5344CB8AC3E}">
        <p14:creationId xmlns:p14="http://schemas.microsoft.com/office/powerpoint/2010/main" val="3859466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11</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12</a:t>
            </a:fld>
            <a:endParaRPr lang="en-US" dirty="0"/>
          </a:p>
        </p:txBody>
      </p:sp>
    </p:spTree>
    <p:extLst>
      <p:ext uri="{BB962C8B-B14F-4D97-AF65-F5344CB8AC3E}">
        <p14:creationId xmlns:p14="http://schemas.microsoft.com/office/powerpoint/2010/main" val="932937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806603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smtClean="0"/>
          </a:p>
        </p:txBody>
      </p:sp>
      <p:sp>
        <p:nvSpPr>
          <p:cNvPr id="4" name="Slide Number Placeholder 3"/>
          <p:cNvSpPr>
            <a:spLocks noGrp="1"/>
          </p:cNvSpPr>
          <p:nvPr>
            <p:ph type="sldNum" sz="quarter" idx="10"/>
          </p:nvPr>
        </p:nvSpPr>
        <p:spPr/>
        <p:txBody>
          <a:bodyPr/>
          <a:lstStyle/>
          <a:p>
            <a:pPr>
              <a:defRPr/>
            </a:pPr>
            <a:fld id="{EFAF03E7-0DA5-084C-A73B-84F898909E97}" type="slidenum">
              <a:rPr lang="en-US" smtClean="0"/>
              <a:pPr>
                <a:defRPr/>
              </a:pPr>
              <a:t>16</a:t>
            </a:fld>
            <a:endParaRPr lang="en-US" dirty="0"/>
          </a:p>
        </p:txBody>
      </p:sp>
    </p:spTree>
    <p:extLst>
      <p:ext uri="{BB962C8B-B14F-4D97-AF65-F5344CB8AC3E}">
        <p14:creationId xmlns:p14="http://schemas.microsoft.com/office/powerpoint/2010/main" val="22024857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DOE_logo.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3938" y="5832475"/>
            <a:ext cx="15732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Lab_Logo.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772400" y="5667375"/>
            <a:ext cx="9080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ESnet_Logo_Header.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4863" y="652463"/>
            <a:ext cx="3287712"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399" y="2130425"/>
            <a:ext cx="7762875" cy="1470025"/>
          </a:xfrm>
        </p:spPr>
        <p:txBody>
          <a:bodyPr/>
          <a:lstStyle>
            <a:lvl1pPr>
              <a:defRPr sz="4400" b="0"/>
            </a:lvl1pPr>
          </a:lstStyle>
          <a:p>
            <a:r>
              <a:rPr lang="en-US" dirty="0" smtClean="0"/>
              <a:t>Click to edit Master title style</a:t>
            </a:r>
            <a:endParaRPr lang="en-US" dirty="0"/>
          </a:p>
        </p:txBody>
      </p:sp>
      <p:sp>
        <p:nvSpPr>
          <p:cNvPr id="3" name="Subtitle 2"/>
          <p:cNvSpPr>
            <a:spLocks noGrp="1"/>
          </p:cNvSpPr>
          <p:nvPr>
            <p:ph type="subTitle" idx="1"/>
          </p:nvPr>
        </p:nvSpPr>
        <p:spPr>
          <a:xfrm>
            <a:off x="914400" y="3869267"/>
            <a:ext cx="3657600" cy="1390121"/>
          </a:xfrm>
        </p:spPr>
        <p:txBody>
          <a:bodyPr anchor="b"/>
          <a:lstStyle>
            <a:lvl1pPr marL="0" indent="0" algn="l">
              <a:spcBef>
                <a:spcPts val="0"/>
              </a:spcBef>
              <a:spcAft>
                <a:spcPts val="0"/>
              </a:spcAft>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fld id="{1902A163-54C0-964C-B429-AD63EC90F2AC}" type="datetime1">
              <a:rPr lang="en-US"/>
              <a:pPr>
                <a:defRPr/>
              </a:pPr>
              <a:t>5/28/15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B79DC5-0D50-244C-8B5F-77FE4BE7CD35}" type="slidenum">
              <a:rPr lang="en-US"/>
              <a:pPr>
                <a:defRPr/>
              </a:pPr>
              <a:t>‹#›</a:t>
            </a:fld>
            <a:endParaRPr lang="en-US"/>
          </a:p>
        </p:txBody>
      </p:sp>
    </p:spTree>
    <p:extLst>
      <p:ext uri="{BB962C8B-B14F-4D97-AF65-F5344CB8AC3E}">
        <p14:creationId xmlns:p14="http://schemas.microsoft.com/office/powerpoint/2010/main" val="2177649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2pPr>
              <a:buClr>
                <a:schemeClr val="bg2"/>
              </a:buClr>
              <a:defRPr/>
            </a:lvl2pPr>
            <a:lvl3pPr>
              <a:buClr>
                <a:schemeClr val="bg2"/>
              </a:buClr>
              <a:defRPr/>
            </a:lvl3pPr>
            <a:lvl4pPr>
              <a:buClr>
                <a:schemeClr val="bg2"/>
              </a:buClr>
              <a:defRPr/>
            </a:lvl4pPr>
            <a:lvl5pPr>
              <a:buClr>
                <a:schemeClr val="bg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C2BA070-C317-9242-9F22-9571CC7F1A9D}" type="datetime1">
              <a:rPr lang="en-US"/>
              <a:pPr>
                <a:defRPr/>
              </a:pPr>
              <a:t>5/28/15</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E752FB-DA03-D14D-B545-3889A4389154}" type="slidenum">
              <a:rPr lang="en-US"/>
              <a:pPr>
                <a:defRPr/>
              </a:pPr>
              <a:t>‹#›</a:t>
            </a:fld>
            <a:endParaRPr lang="en-US" dirty="0"/>
          </a:p>
        </p:txBody>
      </p:sp>
    </p:spTree>
    <p:extLst>
      <p:ext uri="{BB962C8B-B14F-4D97-AF65-F5344CB8AC3E}">
        <p14:creationId xmlns:p14="http://schemas.microsoft.com/office/powerpoint/2010/main" val="2849184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8" descr="ESnet_Logo_Foote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
        <p:nvSpPr>
          <p:cNvPr id="2" name="Title 1"/>
          <p:cNvSpPr>
            <a:spLocks noGrp="1"/>
          </p:cNvSpPr>
          <p:nvPr>
            <p:ph type="title"/>
          </p:nvPr>
        </p:nvSpPr>
        <p:spPr>
          <a:xfrm>
            <a:off x="914400" y="3897313"/>
            <a:ext cx="7772400" cy="1362075"/>
          </a:xfrm>
        </p:spPr>
        <p:txBody>
          <a:bodyPr anchor="t"/>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914400" y="2124076"/>
            <a:ext cx="7772400" cy="1500187"/>
          </a:xfrm>
        </p:spPr>
        <p:txBody>
          <a:bodyPr bIns="182880"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A632C7FC-7DA3-224A-B814-4609BDC3D521}" type="datetime1">
              <a:rPr lang="en-US"/>
              <a:pPr>
                <a:defRPr/>
              </a:pPr>
              <a:t>5/28/15</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62EC84A7-9F83-FA42-AD77-1B3731E4E018}" type="slidenum">
              <a:rPr lang="en-US"/>
              <a:pPr>
                <a:defRPr/>
              </a:pPr>
              <a:t>‹#›</a:t>
            </a:fld>
            <a:endParaRPr lang="en-US"/>
          </a:p>
        </p:txBody>
      </p:sp>
    </p:spTree>
    <p:extLst>
      <p:ext uri="{BB962C8B-B14F-4D97-AF65-F5344CB8AC3E}">
        <p14:creationId xmlns:p14="http://schemas.microsoft.com/office/powerpoint/2010/main" val="1426951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348163"/>
          </a:xfrm>
        </p:spPr>
        <p:txBody>
          <a:bodyPr/>
          <a:lstStyle>
            <a:lvl1pPr marL="228600" indent="-228600">
              <a:defRPr sz="1800"/>
            </a:lvl1pPr>
            <a:lvl2pPr marL="457200" indent="-228600">
              <a:buClr>
                <a:schemeClr val="bg2"/>
              </a:buClr>
              <a:defRPr sz="1600"/>
            </a:lvl2pPr>
            <a:lvl3pPr marL="685800" indent="-228600">
              <a:buClr>
                <a:schemeClr val="bg2"/>
              </a:buClr>
              <a:defRPr sz="1400"/>
            </a:lvl3pPr>
            <a:lvl4pPr marL="914400" indent="-228600">
              <a:buClr>
                <a:schemeClr val="bg2"/>
              </a:buClr>
              <a:defRPr sz="1200"/>
            </a:lvl4pPr>
            <a:lvl5pPr marL="1143000" indent="-228600">
              <a:buClr>
                <a:schemeClr val="bg2"/>
              </a:buClr>
              <a:defRPr sz="12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F47E7F2A-3C18-BB48-AF7D-32042ACCA231}" type="datetime1">
              <a:rPr lang="en-US"/>
              <a:pPr>
                <a:defRPr/>
              </a:pPr>
              <a:t>5/28/15</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D34363-D55A-B746-AC0D-B8A5947084AE}" type="slidenum">
              <a:rPr lang="en-US"/>
              <a:pPr>
                <a:defRPr/>
              </a:pPr>
              <a:t>‹#›</a:t>
            </a:fld>
            <a:endParaRPr lang="en-US" dirty="0"/>
          </a:p>
        </p:txBody>
      </p:sp>
    </p:spTree>
    <p:extLst>
      <p:ext uri="{BB962C8B-B14F-4D97-AF65-F5344CB8AC3E}">
        <p14:creationId xmlns:p14="http://schemas.microsoft.com/office/powerpoint/2010/main" val="1199675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773488"/>
          </a:xfrm>
        </p:spPr>
        <p:txBody>
          <a:bodyPr/>
          <a:lstStyle>
            <a:lvl1pPr>
              <a:defRPr sz="1800"/>
            </a:lvl1pPr>
            <a:lvl2pPr marL="457200" indent="-228600">
              <a:defRPr sz="1600"/>
            </a:lvl2pPr>
            <a:lvl3pPr marL="685800" indent="-228600">
              <a:defRPr sz="1400"/>
            </a:lvl3pPr>
            <a:lvl4pPr marL="914400" indent="-228600">
              <a:defRPr sz="1200"/>
            </a:lvl4pPr>
            <a:lvl5pPr marL="1143000" indent="-228600">
              <a:defRPr sz="12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3D24332F-941A-D544-AE18-71DAC3CE7C05}" type="datetime1">
              <a:rPr lang="en-US"/>
              <a:pPr>
                <a:defRPr/>
              </a:pPr>
              <a:t>5/28/15</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39A81F-5D2E-8D44-9304-54F116FA6C79}" type="slidenum">
              <a:rPr lang="en-US"/>
              <a:pPr>
                <a:defRPr/>
              </a:pPr>
              <a:t>‹#›</a:t>
            </a:fld>
            <a:endParaRPr lang="en-US" dirty="0"/>
          </a:p>
        </p:txBody>
      </p:sp>
    </p:spTree>
    <p:extLst>
      <p:ext uri="{BB962C8B-B14F-4D97-AF65-F5344CB8AC3E}">
        <p14:creationId xmlns:p14="http://schemas.microsoft.com/office/powerpoint/2010/main" val="17539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45A67E15-86BD-334E-9327-A1EE05D6E02F}" type="datetime1">
              <a:rPr lang="en-US"/>
              <a:pPr>
                <a:defRPr/>
              </a:pPr>
              <a:t>5/28/15</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FF935CD-73E4-9B4F-B9BA-14C4A43C8F35}" type="slidenum">
              <a:rPr lang="en-US"/>
              <a:pPr>
                <a:defRPr/>
              </a:pPr>
              <a:t>‹#›</a:t>
            </a:fld>
            <a:endParaRPr lang="en-US" dirty="0"/>
          </a:p>
        </p:txBody>
      </p:sp>
    </p:spTree>
    <p:extLst>
      <p:ext uri="{BB962C8B-B14F-4D97-AF65-F5344CB8AC3E}">
        <p14:creationId xmlns:p14="http://schemas.microsoft.com/office/powerpoint/2010/main" val="39390801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1C8E523D-06F1-DA4C-83AE-FB7F9418C1E3}" type="datetime1">
              <a:rPr lang="en-US"/>
              <a:pPr>
                <a:defRPr/>
              </a:pPr>
              <a:t>5/28/15</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B70DBE8A-18E9-A24F-9905-C4136FE286B6}" type="slidenum">
              <a:rPr lang="en-US"/>
              <a:pPr>
                <a:defRPr/>
              </a:pPr>
              <a:t>‹#›</a:t>
            </a:fld>
            <a:endParaRPr lang="en-US"/>
          </a:p>
        </p:txBody>
      </p:sp>
    </p:spTree>
    <p:extLst>
      <p:ext uri="{BB962C8B-B14F-4D97-AF65-F5344CB8AC3E}">
        <p14:creationId xmlns:p14="http://schemas.microsoft.com/office/powerpoint/2010/main" val="2409706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30275" y="6483350"/>
            <a:ext cx="1685925" cy="365125"/>
          </a:xfrm>
          <a:prstGeom prst="rect">
            <a:avLst/>
          </a:prstGeom>
        </p:spPr>
        <p:txBody>
          <a:bodyPr vert="horz" lIns="91440" tIns="45720" rIns="91440" bIns="45720" rtlCol="0" anchor="ctr"/>
          <a:lstStyle>
            <a:lvl1pPr algn="l" fontAlgn="auto">
              <a:spcBef>
                <a:spcPts val="0"/>
              </a:spcBef>
              <a:spcAft>
                <a:spcPts val="0"/>
              </a:spcAft>
              <a:defRPr sz="900">
                <a:solidFill>
                  <a:srgbClr val="9A9A9B"/>
                </a:solidFill>
                <a:latin typeface="Arial"/>
                <a:ea typeface="+mn-ea"/>
                <a:cs typeface="Arial"/>
              </a:defRPr>
            </a:lvl1pPr>
          </a:lstStyle>
          <a:p>
            <a:pPr>
              <a:defRPr/>
            </a:pPr>
            <a:fld id="{BE6DDD53-107F-204B-B182-96542FE482CF}" type="datetime1">
              <a:rPr lang="en-US"/>
              <a:pPr>
                <a:defRPr/>
              </a:pPr>
              <a:t>5/28/15</a:t>
            </a:fld>
            <a:endParaRPr lang="en-US" dirty="0"/>
          </a:p>
        </p:txBody>
      </p:sp>
      <p:sp>
        <p:nvSpPr>
          <p:cNvPr id="5" name="Footer Placeholder 4"/>
          <p:cNvSpPr>
            <a:spLocks noGrp="1"/>
          </p:cNvSpPr>
          <p:nvPr>
            <p:ph type="ftr" sz="quarter" idx="3"/>
          </p:nvPr>
        </p:nvSpPr>
        <p:spPr>
          <a:xfrm>
            <a:off x="4572000" y="6483350"/>
            <a:ext cx="411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Arial"/>
                <a:ea typeface="+mn-ea"/>
                <a:cs typeface="Arial"/>
              </a:defRPr>
            </a:lvl1pPr>
          </a:lstStyle>
          <a:p>
            <a:pPr>
              <a:defRPr/>
            </a:pPr>
            <a:endParaRPr lang="en-US"/>
          </a:p>
        </p:txBody>
      </p:sp>
      <p:sp>
        <p:nvSpPr>
          <p:cNvPr id="6" name="Slide Number Placeholder 5"/>
          <p:cNvSpPr>
            <a:spLocks noGrp="1"/>
          </p:cNvSpPr>
          <p:nvPr>
            <p:ph type="sldNum" sz="quarter" idx="4"/>
          </p:nvPr>
        </p:nvSpPr>
        <p:spPr>
          <a:xfrm>
            <a:off x="457200" y="6483350"/>
            <a:ext cx="447675"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Arial"/>
                <a:ea typeface="+mn-ea"/>
                <a:cs typeface="Arial"/>
              </a:defRPr>
            </a:lvl1pPr>
          </a:lstStyle>
          <a:p>
            <a:pPr>
              <a:defRPr/>
            </a:pPr>
            <a:fld id="{C521F92F-E6B6-DD45-95BF-163E01EE4598}" type="slidenum">
              <a:rPr lang="en-US"/>
              <a:pPr>
                <a:defRPr/>
              </a:pPr>
              <a:t>‹#›</a:t>
            </a:fld>
            <a:endParaRPr lang="en-US" dirty="0"/>
          </a:p>
        </p:txBody>
      </p:sp>
      <p:pic>
        <p:nvPicPr>
          <p:cNvPr id="1031" name="Picture 6" descr="ESnet_Logo_Footer.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477125" y="6116638"/>
            <a:ext cx="12096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userDrawn="1"/>
        </p:nvSpPr>
        <p:spPr>
          <a:xfrm>
            <a:off x="0" y="0"/>
            <a:ext cx="136525" cy="684847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accent1"/>
              </a:solidFill>
            </a:endParaRPr>
          </a:p>
        </p:txBody>
      </p:sp>
    </p:spTree>
  </p:cSld>
  <p:clrMap bg1="lt1" tx1="dk1" bg2="lt2" tx2="dk2" accent1="accent1" accent2="accent2" accent3="accent3" accent4="accent4" accent5="accent5" accent6="accent6" hlink="hlink" folHlink="folHlink"/>
  <p:sldLayoutIdLst>
    <p:sldLayoutId id="2147483713" r:id="rId1"/>
    <p:sldLayoutId id="2147483709" r:id="rId2"/>
    <p:sldLayoutId id="2147483714" r:id="rId3"/>
    <p:sldLayoutId id="2147483710" r:id="rId4"/>
    <p:sldLayoutId id="2147483711" r:id="rId5"/>
    <p:sldLayoutId id="2147483712" r:id="rId6"/>
    <p:sldLayoutId id="2147483715" r:id="rId7"/>
  </p:sldLayoutIdLst>
  <p:hf hdr="0"/>
  <p:txStyles>
    <p:titleStyle>
      <a:lvl1pPr algn="l" defTabSz="457200" rtl="0" eaLnBrk="0" fontAlgn="base" hangingPunct="0">
        <a:spcBef>
          <a:spcPct val="0"/>
        </a:spcBef>
        <a:spcAft>
          <a:spcPct val="0"/>
        </a:spcAft>
        <a:defRPr sz="3200" b="1" kern="1200">
          <a:solidFill>
            <a:schemeClr val="tx1"/>
          </a:solidFill>
          <a:latin typeface="+mj-lt"/>
          <a:ea typeface="ＭＳ Ｐゴシック" charset="0"/>
          <a:cs typeface="ＭＳ Ｐゴシック" charset="0"/>
        </a:defRPr>
      </a:lvl1pPr>
      <a:lvl2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2pPr>
      <a:lvl3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3pPr>
      <a:lvl4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4pPr>
      <a:lvl5pPr algn="l" defTabSz="457200" rtl="0" eaLnBrk="0" fontAlgn="base" hangingPunct="0">
        <a:spcBef>
          <a:spcPct val="0"/>
        </a:spcBef>
        <a:spcAft>
          <a:spcPct val="0"/>
        </a:spcAft>
        <a:defRPr sz="3200" b="1">
          <a:solidFill>
            <a:schemeClr val="tx1"/>
          </a:solidFill>
          <a:latin typeface="Arial Narrow" charset="0"/>
          <a:ea typeface="ＭＳ Ｐゴシック" charset="0"/>
          <a:cs typeface="ＭＳ Ｐゴシック" charset="0"/>
        </a:defRPr>
      </a:lvl5pPr>
      <a:lvl6pPr marL="4572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6pPr>
      <a:lvl7pPr marL="9144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7pPr>
      <a:lvl8pPr marL="13716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8pPr>
      <a:lvl9pPr marL="1828800" algn="l" defTabSz="457200" rtl="0" fontAlgn="base">
        <a:spcBef>
          <a:spcPct val="0"/>
        </a:spcBef>
        <a:spcAft>
          <a:spcPct val="0"/>
        </a:spcAft>
        <a:defRPr sz="3200" b="1">
          <a:solidFill>
            <a:schemeClr val="tx1"/>
          </a:solidFill>
          <a:latin typeface="Arial Narrow" charset="0"/>
          <a:ea typeface="ＭＳ Ｐゴシック" charset="0"/>
          <a:cs typeface="ＭＳ Ｐゴシック" charset="0"/>
        </a:defRPr>
      </a:lvl9pPr>
    </p:titleStyle>
    <p:body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www.es.net/science-engagement/science-requirements-reviews/" TargetMode="External"/><Relationship Id="rId4" Type="http://schemas.openxmlformats.org/officeDocument/2006/relationships/hyperlink" Target="mailto:engage@es.net" TargetMode="External"/><Relationship Id="rId5"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24.gi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hyperlink" Target="mailto:engage@es.net"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oinworkshop.com" TargetMode="External"/><Relationship Id="rId4" Type="http://schemas.openxmlformats.org/officeDocument/2006/relationships/hyperlink" Target="mailto:engage@es.net" TargetMode="External"/><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34.png"/><Relationship Id="rId5" Type="http://schemas.openxmlformats.org/officeDocument/2006/relationships/image" Target="../media/image36.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fasterdata.es.net/science-dmz/" TargetMode="External"/><Relationship Id="rId4" Type="http://schemas.openxmlformats.org/officeDocument/2006/relationships/image" Target="../media/image37.gif"/><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hyperlink" Target="mailto:engage@es.net" TargetMode="External"/><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 Id="rId3"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hyperlink" Target="mailto:engage@es.net" TargetMode="External"/><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hyperlink" Target="http://perfsonar-dashboard.oar.net/maddash-webui/" TargetMode="External"/><Relationship Id="rId4" Type="http://schemas.openxmlformats.org/officeDocument/2006/relationships/hyperlink" Target="mailto:engage@es.net" TargetMode="External"/><Relationship Id="rId1" Type="http://schemas.openxmlformats.org/officeDocument/2006/relationships/slideLayout" Target="../slideLayouts/slideLayout2.xml"/><Relationship Id="rId2" Type="http://schemas.openxmlformats.org/officeDocument/2006/relationships/hyperlink" Target="https://ps-dashboard.cenic.net/maddash-webui/"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zurawski@es.ne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g"/><Relationship Id="rId7" Type="http://schemas.openxmlformats.org/officeDocument/2006/relationships/image" Target="../media/image12.jpeg"/><Relationship Id="rId8" Type="http://schemas.openxmlformats.org/officeDocument/2006/relationships/image" Target="../media/image13.png"/><Relationship Id="rId9" Type="http://schemas.openxmlformats.org/officeDocument/2006/relationships/image" Target="../media/image14.jpeg"/><Relationship Id="rId10"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g"/><Relationship Id="rId5"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g"/><Relationship Id="rId6" Type="http://schemas.openxmlformats.org/officeDocument/2006/relationships/hyperlink" Target="mailto:engage@es.net"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hyperlink" Target="mailto:engage@es.net" TargetMode="External"/><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engage@es.n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Bridging the Technical Gap: Science Engagement at ESnet</a:t>
            </a:r>
            <a:endParaRPr lang="en-US" dirty="0">
              <a:latin typeface="Arial Narrow" charset="0"/>
            </a:endParaRP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a:solidFill>
                  <a:schemeClr val="bg2"/>
                </a:solidFill>
              </a:rPr>
              <a:t>GPN Annual Meeting</a:t>
            </a:r>
          </a:p>
          <a:p>
            <a:pPr eaLnBrk="1" hangingPunct="1">
              <a:spcBef>
                <a:spcPct val="20000"/>
              </a:spcBef>
              <a:buFont typeface="Arial" charset="0"/>
              <a:buNone/>
            </a:pPr>
            <a:r>
              <a:rPr lang="en-US" sz="1400" dirty="0">
                <a:solidFill>
                  <a:schemeClr val="bg2"/>
                </a:solidFill>
              </a:rPr>
              <a:t>May 28</a:t>
            </a:r>
            <a:r>
              <a:rPr lang="en-US" sz="1400" baseline="30000" dirty="0">
                <a:solidFill>
                  <a:schemeClr val="bg2"/>
                </a:solidFill>
              </a:rPr>
              <a:t>th</a:t>
            </a:r>
            <a:r>
              <a:rPr lang="en-US" sz="1400" dirty="0">
                <a:solidFill>
                  <a:schemeClr val="bg2"/>
                </a:solidFill>
              </a:rPr>
              <a:t>, 2015</a:t>
            </a:r>
            <a:endParaRPr lang="en-US" sz="1400" dirty="0">
              <a:solidFill>
                <a:schemeClr val="bg2"/>
              </a:solidFill>
            </a:endParaRP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027333" cy="1143000"/>
          </a:xfrm>
        </p:spPr>
        <p:txBody>
          <a:bodyPr>
            <a:normAutofit/>
          </a:bodyPr>
          <a:lstStyle/>
          <a:p>
            <a:r>
              <a:rPr lang="en-US" dirty="0" smtClean="0"/>
              <a:t>How do we know what our</a:t>
            </a:r>
            <a:r>
              <a:rPr lang="en-US" b="1" dirty="0" smtClean="0"/>
              <a:t> </a:t>
            </a:r>
            <a:br>
              <a:rPr lang="en-US" b="1" dirty="0" smtClean="0"/>
            </a:br>
            <a:r>
              <a:rPr lang="en-US" b="1" dirty="0" smtClean="0"/>
              <a:t>scientists need?</a:t>
            </a:r>
            <a:endParaRPr lang="en-US" b="1" dirty="0"/>
          </a:p>
        </p:txBody>
      </p:sp>
      <p:sp>
        <p:nvSpPr>
          <p:cNvPr id="3" name="Content Placeholder 2"/>
          <p:cNvSpPr>
            <a:spLocks noGrp="1"/>
          </p:cNvSpPr>
          <p:nvPr>
            <p:ph idx="1"/>
          </p:nvPr>
        </p:nvSpPr>
        <p:spPr>
          <a:xfrm>
            <a:off x="457200" y="1600200"/>
            <a:ext cx="4216400" cy="4868928"/>
          </a:xfrm>
        </p:spPr>
        <p:txBody>
          <a:bodyPr>
            <a:normAutofit fontScale="62500" lnSpcReduction="20000"/>
          </a:bodyPr>
          <a:lstStyle/>
          <a:p>
            <a:pPr>
              <a:buFont typeface="Arial"/>
              <a:buChar char="•"/>
            </a:pPr>
            <a:r>
              <a:rPr lang="en-US" sz="3200" dirty="0">
                <a:hlinkClick r:id="rId3"/>
              </a:rPr>
              <a:t>http://www.es.net/science-engagement/science-requirements-reviews</a:t>
            </a:r>
            <a:r>
              <a:rPr lang="en-US" sz="3200" dirty="0" smtClean="0">
                <a:hlinkClick r:id="rId3"/>
              </a:rPr>
              <a:t>/</a:t>
            </a:r>
            <a:endParaRPr lang="en-US" sz="2900" dirty="0" smtClean="0"/>
          </a:p>
          <a:p>
            <a:pPr>
              <a:buFont typeface="Arial"/>
              <a:buChar char="•"/>
            </a:pPr>
            <a:r>
              <a:rPr lang="en-US" sz="2900" dirty="0" smtClean="0"/>
              <a:t>Each </a:t>
            </a:r>
            <a:r>
              <a:rPr lang="en-US" sz="2900" dirty="0" smtClean="0"/>
              <a:t>Program Office has a dedicated requirements review every three years</a:t>
            </a:r>
          </a:p>
          <a:p>
            <a:pPr>
              <a:buFont typeface="Arial"/>
              <a:buChar char="•"/>
            </a:pPr>
            <a:r>
              <a:rPr lang="en-US" sz="2900" dirty="0" smtClean="0"/>
              <a:t>Two workshops per year, attendees chosen by science programs</a:t>
            </a:r>
          </a:p>
          <a:p>
            <a:pPr>
              <a:buFont typeface="Arial"/>
              <a:buChar char="•"/>
            </a:pPr>
            <a:r>
              <a:rPr lang="en-US" sz="2900" dirty="0"/>
              <a:t>D</a:t>
            </a:r>
            <a:r>
              <a:rPr lang="en-US" sz="2900" dirty="0" smtClean="0"/>
              <a:t>iscussion centered on science case studies</a:t>
            </a:r>
          </a:p>
          <a:p>
            <a:pPr lvl="2"/>
            <a:r>
              <a:rPr lang="en-US" sz="2600" dirty="0">
                <a:ea typeface="ＭＳ Ｐゴシック" pitchFamily="-106" charset="-128"/>
              </a:rPr>
              <a:t>Instruments and Facilities – the “hardware</a:t>
            </a:r>
            <a:r>
              <a:rPr lang="en-US" sz="2600" dirty="0" smtClean="0">
                <a:ea typeface="ＭＳ Ｐゴシック" pitchFamily="-106" charset="-128"/>
              </a:rPr>
              <a:t>”</a:t>
            </a:r>
            <a:endParaRPr lang="en-US" sz="2600" dirty="0">
              <a:ea typeface="ＭＳ Ｐゴシック" pitchFamily="-106" charset="-128"/>
            </a:endParaRPr>
          </a:p>
          <a:p>
            <a:pPr lvl="2"/>
            <a:r>
              <a:rPr lang="en-US" sz="2600" dirty="0"/>
              <a:t>Process of Science</a:t>
            </a:r>
            <a:r>
              <a:rPr lang="en-US" sz="2600" b="1" dirty="0"/>
              <a:t> </a:t>
            </a:r>
            <a:r>
              <a:rPr lang="en-US" sz="2600" dirty="0"/>
              <a:t>– </a:t>
            </a:r>
            <a:r>
              <a:rPr lang="en-US" sz="2600" dirty="0" smtClean="0"/>
              <a:t>science workflow</a:t>
            </a:r>
          </a:p>
          <a:p>
            <a:pPr lvl="2"/>
            <a:r>
              <a:rPr lang="en-US" sz="2600" dirty="0" smtClean="0"/>
              <a:t>Collaborators</a:t>
            </a:r>
          </a:p>
          <a:p>
            <a:pPr lvl="2"/>
            <a:r>
              <a:rPr lang="en-US" sz="2600" dirty="0" smtClean="0"/>
              <a:t>Challenges</a:t>
            </a:r>
          </a:p>
          <a:p>
            <a:pPr>
              <a:buFont typeface="Arial"/>
              <a:buChar char="•"/>
            </a:pPr>
            <a:r>
              <a:rPr lang="en-US" sz="2900" dirty="0" smtClean="0"/>
              <a:t>Network requirements derived from science case studies + discussions</a:t>
            </a:r>
          </a:p>
          <a:p>
            <a:pPr>
              <a:buFont typeface="Arial"/>
              <a:buChar char="•"/>
            </a:pPr>
            <a:r>
              <a:rPr lang="en-US" sz="2900" dirty="0"/>
              <a:t>R</a:t>
            </a:r>
            <a:r>
              <a:rPr lang="en-US" sz="2900" dirty="0" smtClean="0"/>
              <a:t>eports contain requirements analysis, case study text, outlook</a:t>
            </a:r>
          </a:p>
          <a:p>
            <a:pPr lvl="1">
              <a:buFont typeface="Arial"/>
              <a:buChar char="•"/>
            </a:pPr>
            <a:r>
              <a:rPr lang="en-US" sz="2700" dirty="0" smtClean="0"/>
              <a:t>Reports </a:t>
            </a:r>
            <a:r>
              <a:rPr lang="en-US" sz="2700" dirty="0" smtClean="0"/>
              <a:t>stretching back to 2002</a:t>
            </a:r>
          </a:p>
          <a:p>
            <a:endParaRPr lang="en-US" sz="2900" dirty="0" smtClean="0"/>
          </a:p>
          <a:p>
            <a:endParaRPr lang="en-US" sz="29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4" name="Picture 3" descr="Screen Shot 2015-02-04 at 1.46.16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2420" y="1184728"/>
            <a:ext cx="3843122" cy="4803903"/>
          </a:xfrm>
          <a:prstGeom prst="rect">
            <a:avLst/>
          </a:prstGeom>
        </p:spPr>
      </p:pic>
    </p:spTree>
    <p:extLst>
      <p:ext uri="{BB962C8B-B14F-4D97-AF65-F5344CB8AC3E}">
        <p14:creationId xmlns:p14="http://schemas.microsoft.com/office/powerpoint/2010/main" val="188381315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2023510"/>
            <a:ext cx="4113180" cy="3023354"/>
          </a:xfrm>
        </p:spPr>
        <p:txBody>
          <a:bodyPr>
            <a:normAutofit/>
          </a:bodyPr>
          <a:lstStyle/>
          <a:p>
            <a:r>
              <a:rPr lang="en-US" sz="2400" dirty="0" smtClean="0"/>
              <a:t>All snowflakes are unique, some are less unique than others</a:t>
            </a:r>
          </a:p>
          <a:p>
            <a:pPr lvl="1"/>
            <a:r>
              <a:rPr lang="en-US" sz="2200" dirty="0" smtClean="0"/>
              <a:t>The process of science for almost everyone is similar</a:t>
            </a:r>
          </a:p>
          <a:p>
            <a:pPr lvl="1"/>
            <a:r>
              <a:rPr lang="en-US" sz="2200" dirty="0" smtClean="0"/>
              <a:t>Because workflows overlap, there OTS ideas that can help many</a:t>
            </a:r>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5" name="Picture 4" descr="levittown-streetsap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747" y="1225368"/>
            <a:ext cx="4028610" cy="2685740"/>
          </a:xfrm>
          <a:prstGeom prst="rect">
            <a:avLst/>
          </a:prstGeom>
        </p:spPr>
      </p:pic>
      <p:sp>
        <p:nvSpPr>
          <p:cNvPr id="6" name="Content Placeholder 2"/>
          <p:cNvSpPr txBox="1">
            <a:spLocks/>
          </p:cNvSpPr>
          <p:nvPr/>
        </p:nvSpPr>
        <p:spPr bwMode="auto">
          <a:xfrm>
            <a:off x="457200" y="4383422"/>
            <a:ext cx="8229600" cy="174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Collaboration space will always increase</a:t>
            </a:r>
          </a:p>
          <a:p>
            <a:pPr lvl="1"/>
            <a:r>
              <a:rPr lang="en-US" sz="2200" dirty="0"/>
              <a:t>Addition of new collaborators (domestic and international) doesn’t go down </a:t>
            </a:r>
          </a:p>
          <a:p>
            <a:pPr lvl="1"/>
            <a:r>
              <a:rPr lang="en-US" sz="2200" dirty="0"/>
              <a:t>More users means more need for collaboration tools</a:t>
            </a:r>
          </a:p>
          <a:p>
            <a:pPr lvl="2"/>
            <a:r>
              <a:rPr lang="en-US" sz="2000" dirty="0"/>
              <a:t>Video, audio, shared diaries</a:t>
            </a:r>
          </a:p>
          <a:p>
            <a:endParaRPr lang="en-US" dirty="0"/>
          </a:p>
        </p:txBody>
      </p:sp>
    </p:spTree>
    <p:extLst>
      <p:ext uri="{BB962C8B-B14F-4D97-AF65-F5344CB8AC3E}">
        <p14:creationId xmlns:p14="http://schemas.microsoft.com/office/powerpoint/2010/main" val="4889274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Scientific Lessons Learned (2002-2014)</a:t>
            </a:r>
            <a:endParaRPr lang="en-US" dirty="0"/>
          </a:p>
        </p:txBody>
      </p:sp>
      <p:sp>
        <p:nvSpPr>
          <p:cNvPr id="3" name="Content Placeholder 2"/>
          <p:cNvSpPr>
            <a:spLocks noGrp="1"/>
          </p:cNvSpPr>
          <p:nvPr>
            <p:ph idx="1"/>
          </p:nvPr>
        </p:nvSpPr>
        <p:spPr>
          <a:xfrm>
            <a:off x="457200" y="1600200"/>
            <a:ext cx="8229600" cy="4758126"/>
          </a:xfrm>
        </p:spPr>
        <p:txBody>
          <a:bodyPr>
            <a:normAutofit/>
          </a:bodyPr>
          <a:lstStyle/>
          <a:p>
            <a:r>
              <a:rPr lang="en-US" sz="2400" dirty="0" smtClean="0"/>
              <a:t>Data volume will always increase on a better-than-Moore’s law curve in terms of data, and the  reverse in terms of price</a:t>
            </a:r>
          </a:p>
          <a:p>
            <a:pPr lvl="1"/>
            <a:r>
              <a:rPr lang="en-US" sz="2200" dirty="0" smtClean="0"/>
              <a:t>Instruments are getting more and more precise </a:t>
            </a:r>
          </a:p>
          <a:p>
            <a:pPr lvl="1"/>
            <a:r>
              <a:rPr lang="en-US" sz="2200" dirty="0" smtClean="0"/>
              <a:t>More precision = more data</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12</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5" name="Picture 4" descr="tumblr_lxl2y2RZqT1qhlu63o1_128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16" y="3352178"/>
            <a:ext cx="5379778" cy="3505822"/>
          </a:xfrm>
          <a:prstGeom prst="rect">
            <a:avLst/>
          </a:prstGeom>
        </p:spPr>
      </p:pic>
    </p:spTree>
    <p:extLst>
      <p:ext uri="{BB962C8B-B14F-4D97-AF65-F5344CB8AC3E}">
        <p14:creationId xmlns:p14="http://schemas.microsoft.com/office/powerpoint/2010/main" val="352861906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4-29 at 7.47.2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600" y="-1"/>
            <a:ext cx="6756400" cy="6486525"/>
          </a:xfrm>
          <a:prstGeom prst="rect">
            <a:avLst/>
          </a:prstGeom>
        </p:spPr>
      </p:pic>
      <p:sp>
        <p:nvSpPr>
          <p:cNvPr id="2" name="Title 1"/>
          <p:cNvSpPr>
            <a:spLocks noGrp="1"/>
          </p:cNvSpPr>
          <p:nvPr>
            <p:ph type="title"/>
          </p:nvPr>
        </p:nvSpPr>
        <p:spPr>
          <a:xfrm>
            <a:off x="160409" y="709946"/>
            <a:ext cx="2159000" cy="1143000"/>
          </a:xfrm>
        </p:spPr>
        <p:txBody>
          <a:bodyPr>
            <a:noAutofit/>
          </a:bodyPr>
          <a:lstStyle/>
          <a:p>
            <a:r>
              <a:rPr lang="en-US" sz="2400" dirty="0" smtClean="0"/>
              <a:t>Sometimes we get more than we bargained for…</a:t>
            </a:r>
            <a:endParaRPr lang="en-US" sz="2400" b="1" dirty="0"/>
          </a:p>
        </p:txBody>
      </p:sp>
      <p:sp>
        <p:nvSpPr>
          <p:cNvPr id="7" name="TextBox 6"/>
          <p:cNvSpPr txBox="1"/>
          <p:nvPr/>
        </p:nvSpPr>
        <p:spPr>
          <a:xfrm>
            <a:off x="0" y="2448292"/>
            <a:ext cx="9144000" cy="1631216"/>
          </a:xfrm>
          <a:prstGeom prst="rect">
            <a:avLst/>
          </a:prstGeom>
          <a:solidFill>
            <a:srgbClr val="1163A0"/>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en-US" sz="2000" i="1" dirty="0" smtClean="0"/>
          </a:p>
          <a:p>
            <a:pPr algn="ctr"/>
            <a:r>
              <a:rPr lang="en-US" sz="2000" i="1" dirty="0" smtClean="0">
                <a:latin typeface="American Typewriter"/>
                <a:cs typeface="American Typewriter"/>
              </a:rPr>
              <a:t>“EMSL </a:t>
            </a:r>
            <a:r>
              <a:rPr lang="en-US" sz="2000" i="1" dirty="0">
                <a:latin typeface="American Typewriter"/>
                <a:cs typeface="American Typewriter"/>
              </a:rPr>
              <a:t>frequently needs to ship physical copies of media to users when data sizes </a:t>
            </a:r>
            <a:r>
              <a:rPr lang="en-US" sz="2000" i="1" dirty="0" smtClean="0">
                <a:latin typeface="American Typewriter"/>
                <a:cs typeface="American Typewriter"/>
              </a:rPr>
              <a:t>exceed a </a:t>
            </a:r>
            <a:r>
              <a:rPr lang="en-US" sz="2000" i="1" dirty="0">
                <a:latin typeface="American Typewriter"/>
                <a:cs typeface="American Typewriter"/>
              </a:rPr>
              <a:t>few GB. More often than not, this is due to lack of bandwidth </a:t>
            </a:r>
            <a:r>
              <a:rPr lang="en-US" sz="2000" i="1" dirty="0" smtClean="0">
                <a:latin typeface="American Typewriter"/>
                <a:cs typeface="American Typewriter"/>
              </a:rPr>
              <a:t>or storage </a:t>
            </a:r>
            <a:r>
              <a:rPr lang="en-US" sz="2000" i="1" dirty="0">
                <a:latin typeface="American Typewriter"/>
                <a:cs typeface="American Typewriter"/>
              </a:rPr>
              <a:t>resources </a:t>
            </a:r>
            <a:r>
              <a:rPr lang="en-US" sz="2000" i="1" dirty="0" smtClean="0">
                <a:latin typeface="American Typewriter"/>
                <a:cs typeface="American Typewriter"/>
              </a:rPr>
              <a:t>at the </a:t>
            </a:r>
            <a:r>
              <a:rPr lang="en-US" sz="2000" i="1" dirty="0">
                <a:latin typeface="American Typewriter"/>
                <a:cs typeface="American Typewriter"/>
              </a:rPr>
              <a:t>user's home institution</a:t>
            </a:r>
            <a:r>
              <a:rPr lang="en-US" sz="2000" i="1" dirty="0" smtClean="0">
                <a:latin typeface="American Typewriter"/>
                <a:cs typeface="American Typewriter"/>
              </a:rPr>
              <a:t>.”</a:t>
            </a:r>
          </a:p>
          <a:p>
            <a:pPr algn="ctr"/>
            <a:endParaRPr lang="en-US" sz="2000" i="1"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13</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14922343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526977" cy="1143000"/>
          </a:xfrm>
        </p:spPr>
        <p:txBody>
          <a:bodyPr>
            <a:normAutofit/>
          </a:bodyPr>
          <a:lstStyle/>
          <a:p>
            <a:r>
              <a:rPr lang="en-US" sz="3400" dirty="0" smtClean="0">
                <a:latin typeface="Arial" pitchFamily="-112" charset="0"/>
                <a:ea typeface="ＭＳ Ｐゴシック" pitchFamily="-112" charset="-128"/>
              </a:rPr>
              <a:t>Understanding Data Trends</a:t>
            </a:r>
            <a:endParaRPr lang="en-US" sz="3400" dirty="0"/>
          </a:p>
        </p:txBody>
      </p:sp>
      <p:pic>
        <p:nvPicPr>
          <p:cNvPr id="6" name="Content Placeholder 5" descr="user-taxonomy-axes-v5b.pdf"/>
          <p:cNvPicPr>
            <a:picLocks noGrp="1" noChangeAspect="1"/>
          </p:cNvPicPr>
          <p:nvPr>
            <p:ph idx="1"/>
          </p:nvPr>
        </p:nvPicPr>
        <p:blipFill rotWithShape="1">
          <a:blip r:embed="rId3">
            <a:extLst>
              <a:ext uri="{28A0092B-C50C-407E-A947-70E740481C1C}">
                <a14:useLocalDpi xmlns:a14="http://schemas.microsoft.com/office/drawing/2010/main" val="0"/>
              </a:ext>
            </a:extLst>
          </a:blip>
          <a:srcRect t="24211" b="33277"/>
          <a:stretch/>
        </p:blipFill>
        <p:spPr>
          <a:xfrm>
            <a:off x="245542" y="1173437"/>
            <a:ext cx="8611499" cy="4735993"/>
          </a:xfrm>
        </p:spPr>
      </p:pic>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14</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2579505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t>Learning </a:t>
            </a:r>
            <a:r>
              <a:rPr lang="en-US" sz="2800" strike="sngStrike" dirty="0" smtClean="0"/>
              <a:t>the Hard Way</a:t>
            </a:r>
          </a:p>
          <a:p>
            <a:r>
              <a:rPr lang="en-US" sz="2800" dirty="0" smtClean="0">
                <a:solidFill>
                  <a:srgbClr val="FF6600"/>
                </a:solidFill>
              </a:rPr>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41326088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t>Challenges to Sophisticated Network Use</a:t>
            </a:r>
            <a:endParaRPr lang="en-US" sz="4000" dirty="0"/>
          </a:p>
        </p:txBody>
      </p:sp>
      <p:sp>
        <p:nvSpPr>
          <p:cNvPr id="6" name="Content Placeholder 5"/>
          <p:cNvSpPr>
            <a:spLocks noGrp="1"/>
          </p:cNvSpPr>
          <p:nvPr>
            <p:ph sz="half" idx="1"/>
          </p:nvPr>
        </p:nvSpPr>
        <p:spPr>
          <a:xfrm>
            <a:off x="355599" y="1417638"/>
            <a:ext cx="4739016" cy="5378484"/>
          </a:xfrm>
        </p:spPr>
        <p:txBody>
          <a:bodyPr>
            <a:normAutofit fontScale="47500" lnSpcReduction="20000"/>
          </a:bodyPr>
          <a:lstStyle/>
          <a:p>
            <a:pPr marL="0" indent="0"/>
            <a:endParaRPr lang="en-US" dirty="0" smtClean="0">
              <a:solidFill>
                <a:prstClr val="black"/>
              </a:solidFill>
            </a:endParaRPr>
          </a:p>
          <a:p>
            <a:pPr marL="285750" indent="-285750">
              <a:buFont typeface="Arial"/>
              <a:buChar char="•"/>
            </a:pPr>
            <a:r>
              <a:rPr lang="en-US" sz="4200" dirty="0" smtClean="0">
                <a:solidFill>
                  <a:prstClr val="black"/>
                </a:solidFill>
              </a:rPr>
              <a:t>Network use has historically been challenging for end users (e.g. the ‘wizard’ gap)</a:t>
            </a:r>
          </a:p>
          <a:p>
            <a:pPr marL="285750" indent="-285750">
              <a:buFont typeface="Arial"/>
              <a:buChar char="•"/>
            </a:pPr>
            <a:r>
              <a:rPr lang="en-US" sz="4200" dirty="0" smtClean="0"/>
              <a:t>Lack of communication and collaboration between the CIO’s office and researchers on campus </a:t>
            </a:r>
          </a:p>
          <a:p>
            <a:pPr marL="285750" indent="-285750">
              <a:buFont typeface="Arial"/>
              <a:buChar char="•"/>
            </a:pPr>
            <a:r>
              <a:rPr lang="en-US" sz="4200" dirty="0" smtClean="0"/>
              <a:t>Lack </a:t>
            </a:r>
            <a:r>
              <a:rPr lang="en-US" sz="4200" dirty="0"/>
              <a:t>of IT expertise within a science collaboration or experimental </a:t>
            </a:r>
            <a:r>
              <a:rPr lang="en-US" sz="4200" dirty="0" smtClean="0"/>
              <a:t>facility</a:t>
            </a:r>
          </a:p>
          <a:p>
            <a:pPr marL="285750" indent="-285750">
              <a:buFont typeface="Arial"/>
              <a:buChar char="•"/>
            </a:pPr>
            <a:r>
              <a:rPr lang="en-US" sz="4200" dirty="0" smtClean="0"/>
              <a:t>User’s performance expectations </a:t>
            </a:r>
            <a:r>
              <a:rPr lang="en-US" sz="4200" dirty="0"/>
              <a:t>are low (“The network is too slow</a:t>
            </a:r>
            <a:r>
              <a:rPr lang="en-US" sz="4200" dirty="0" smtClean="0"/>
              <a:t>”, “</a:t>
            </a:r>
            <a:r>
              <a:rPr lang="en-US" sz="4200" dirty="0"/>
              <a:t>I tried it and it didn’t work</a:t>
            </a:r>
            <a:r>
              <a:rPr lang="en-US" sz="4200" dirty="0" smtClean="0"/>
              <a:t>”)</a:t>
            </a:r>
            <a:r>
              <a:rPr lang="en-US" sz="4200" dirty="0"/>
              <a:t>. </a:t>
            </a:r>
          </a:p>
          <a:p>
            <a:pPr marL="285750" lvl="0" indent="-285750">
              <a:buFont typeface="Arial"/>
              <a:buChar char="•"/>
            </a:pPr>
            <a:r>
              <a:rPr lang="en-US" sz="4200" dirty="0" smtClean="0"/>
              <a:t>Cultural change is hard </a:t>
            </a:r>
            <a:r>
              <a:rPr lang="en-US" sz="4200" dirty="0"/>
              <a:t>(“we’ve always shipped disks!”).</a:t>
            </a:r>
          </a:p>
          <a:p>
            <a:pPr marL="285750" lvl="0" indent="-285750">
              <a:buFont typeface="Arial"/>
              <a:buChar char="•"/>
            </a:pPr>
            <a:r>
              <a:rPr lang="en-US" sz="4200" dirty="0" smtClean="0"/>
              <a:t>Scientists want to do science not IT support – IT support has to worry about things like projectors and babysitting a student population: not learning why frog DNA matters.  </a:t>
            </a:r>
          </a:p>
        </p:txBody>
      </p:sp>
      <p:pic>
        <p:nvPicPr>
          <p:cNvPr id="3" name="Picture 2" descr="Screen Shot 2014-02-18 at 8.34.5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4615" y="2199978"/>
            <a:ext cx="4049385" cy="2980347"/>
          </a:xfrm>
          <a:prstGeom prst="rect">
            <a:avLst/>
          </a:prstGeom>
        </p:spPr>
      </p:pic>
      <p:sp>
        <p:nvSpPr>
          <p:cNvPr id="5" name="TextBox 4"/>
          <p:cNvSpPr txBox="1"/>
          <p:nvPr/>
        </p:nvSpPr>
        <p:spPr>
          <a:xfrm>
            <a:off x="1365583" y="3305215"/>
            <a:ext cx="6197600" cy="76944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smtClean="0"/>
              <a:t>The Capability Gap</a:t>
            </a:r>
            <a:endParaRPr lang="en-US" sz="4400" b="1" dirty="0"/>
          </a:p>
        </p:txBody>
      </p:sp>
      <p:sp>
        <p:nvSpPr>
          <p:cNvPr id="7"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16</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1195898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Bridging the Gap</a:t>
            </a:r>
            <a:endParaRPr lang="en-US" sz="4000" dirty="0"/>
          </a:p>
        </p:txBody>
      </p:sp>
      <p:sp>
        <p:nvSpPr>
          <p:cNvPr id="3" name="Content Placeholder 2"/>
          <p:cNvSpPr>
            <a:spLocks noGrp="1"/>
          </p:cNvSpPr>
          <p:nvPr>
            <p:ph idx="1"/>
          </p:nvPr>
        </p:nvSpPr>
        <p:spPr>
          <a:xfrm>
            <a:off x="457200" y="3468177"/>
            <a:ext cx="8229600" cy="3077660"/>
          </a:xfrm>
        </p:spPr>
        <p:txBody>
          <a:bodyPr>
            <a:normAutofit fontScale="92500" lnSpcReduction="10000"/>
          </a:bodyPr>
          <a:lstStyle/>
          <a:p>
            <a:r>
              <a:rPr lang="en-US" sz="2800" dirty="0" smtClean="0"/>
              <a:t>Implementing technology is ‘easy’ in the grand scheme of assisting with science</a:t>
            </a:r>
          </a:p>
          <a:p>
            <a:r>
              <a:rPr lang="en-US" sz="2800" dirty="0" smtClean="0"/>
              <a:t>Adoption of technology is different</a:t>
            </a:r>
          </a:p>
          <a:p>
            <a:pPr lvl="1"/>
            <a:r>
              <a:rPr lang="en-US" sz="2600" dirty="0" smtClean="0"/>
              <a:t>Does your cosmologist care what SDN is?</a:t>
            </a:r>
          </a:p>
          <a:p>
            <a:pPr lvl="1"/>
            <a:r>
              <a:rPr lang="en-US" sz="2600" dirty="0" smtClean="0"/>
              <a:t>Does your cosmologist want to get data from Chile each night so that they can start the next day without having to struggle with the tyranny of ineffective data movement strategies that involve airplanes and white/brown trucks?</a:t>
            </a:r>
            <a:endParaRPr lang="en-US" sz="2800" dirty="0" smtClean="0"/>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17</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4" name="Picture 3" descr="lYsnE8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475" y="1245168"/>
            <a:ext cx="6468547" cy="2047162"/>
          </a:xfrm>
          <a:prstGeom prst="rect">
            <a:avLst/>
          </a:prstGeom>
        </p:spPr>
      </p:pic>
    </p:spTree>
    <p:extLst>
      <p:ext uri="{BB962C8B-B14F-4D97-AF65-F5344CB8AC3E}">
        <p14:creationId xmlns:p14="http://schemas.microsoft.com/office/powerpoint/2010/main" val="397919699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The Golden Spike</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
        <p:nvSpPr>
          <p:cNvPr id="4" name="Content Placeholder 3"/>
          <p:cNvSpPr>
            <a:spLocks noGrp="1"/>
          </p:cNvSpPr>
          <p:nvPr>
            <p:ph idx="1"/>
          </p:nvPr>
        </p:nvSpPr>
        <p:spPr>
          <a:xfrm>
            <a:off x="457200" y="4478846"/>
            <a:ext cx="8229600" cy="1900010"/>
          </a:xfrm>
        </p:spPr>
        <p:txBody>
          <a:bodyPr/>
          <a:lstStyle/>
          <a:p>
            <a:r>
              <a:rPr lang="en-US" dirty="0" smtClean="0"/>
              <a:t>We don’t want Scientists to have to build their own networks</a:t>
            </a:r>
          </a:p>
          <a:p>
            <a:r>
              <a:rPr lang="en-US" dirty="0" smtClean="0"/>
              <a:t>Engineers don’t have to understand what a tokomak accomplishes </a:t>
            </a:r>
          </a:p>
          <a:p>
            <a:r>
              <a:rPr lang="en-US" dirty="0" smtClean="0"/>
              <a:t>Meeting in the middle is the process of science engagement:</a:t>
            </a:r>
          </a:p>
          <a:p>
            <a:pPr lvl="1"/>
            <a:r>
              <a:rPr lang="en-US" dirty="0" smtClean="0"/>
              <a:t>Engineering staff learning enough about the process of science to be helpful in how to adopt technology</a:t>
            </a:r>
          </a:p>
          <a:p>
            <a:pPr lvl="1"/>
            <a:r>
              <a:rPr lang="en-US" dirty="0" smtClean="0"/>
              <a:t>Science staff having an open mind to better use what is out there</a:t>
            </a:r>
            <a:endParaRPr lang="en-US" dirty="0"/>
          </a:p>
        </p:txBody>
      </p:sp>
      <p:pic>
        <p:nvPicPr>
          <p:cNvPr id="7" name="Picture 6" descr="promontory_bi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45" y="1166030"/>
            <a:ext cx="5837561" cy="3312816"/>
          </a:xfrm>
          <a:prstGeom prst="rect">
            <a:avLst/>
          </a:prstGeom>
        </p:spPr>
      </p:pic>
      <p:pic>
        <p:nvPicPr>
          <p:cNvPr id="8" name="Picture 7" descr="Golden_Spike_Neil9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589" y="1166029"/>
            <a:ext cx="2482051" cy="3312817"/>
          </a:xfrm>
          <a:prstGeom prst="rect">
            <a:avLst/>
          </a:prstGeom>
        </p:spPr>
      </p:pic>
    </p:spTree>
    <p:extLst>
      <p:ext uri="{BB962C8B-B14F-4D97-AF65-F5344CB8AC3E}">
        <p14:creationId xmlns:p14="http://schemas.microsoft.com/office/powerpoint/2010/main" val="380506691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ESnet Approach to Engagement</a:t>
            </a:r>
            <a:endParaRPr lang="en-US" sz="4000"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19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graphicFrame>
        <p:nvGraphicFramePr>
          <p:cNvPr id="6" name="Diagram 5"/>
          <p:cNvGraphicFramePr/>
          <p:nvPr>
            <p:extLst>
              <p:ext uri="{D42A27DB-BD31-4B8C-83A1-F6EECF244321}">
                <p14:modId xmlns:p14="http://schemas.microsoft.com/office/powerpoint/2010/main" val="947724051"/>
              </p:ext>
            </p:extLst>
          </p:nvPr>
        </p:nvGraphicFramePr>
        <p:xfrm>
          <a:off x="1688471" y="1475751"/>
          <a:ext cx="6039044" cy="5033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5352624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solidFill>
                  <a:srgbClr val="FF6600"/>
                </a:solidFill>
              </a:rPr>
              <a:t>The ESnet </a:t>
            </a:r>
            <a:r>
              <a:rPr lang="en-US" sz="2800" dirty="0">
                <a:solidFill>
                  <a:srgbClr val="FF6600"/>
                </a:solidFill>
              </a:rPr>
              <a:t>S</a:t>
            </a:r>
            <a:r>
              <a:rPr lang="en-US" sz="2800" dirty="0" smtClean="0">
                <a:solidFill>
                  <a:srgbClr val="FF6600"/>
                </a:solidFill>
              </a:rPr>
              <a:t>tory</a:t>
            </a:r>
          </a:p>
          <a:p>
            <a:r>
              <a:rPr lang="en-US" sz="2800" dirty="0" smtClean="0"/>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16032010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29600" cy="1143000"/>
          </a:xfrm>
        </p:spPr>
        <p:txBody>
          <a:bodyPr>
            <a:normAutofit/>
          </a:bodyPr>
          <a:lstStyle/>
          <a:p>
            <a:r>
              <a:rPr lang="en-US" dirty="0" smtClean="0"/>
              <a:t>Training/Education</a:t>
            </a:r>
            <a:endParaRPr lang="en-US" dirty="0"/>
          </a:p>
        </p:txBody>
      </p:sp>
      <p:sp>
        <p:nvSpPr>
          <p:cNvPr id="3" name="Content Placeholder 2"/>
          <p:cNvSpPr>
            <a:spLocks noGrp="1"/>
          </p:cNvSpPr>
          <p:nvPr>
            <p:ph idx="1"/>
          </p:nvPr>
        </p:nvSpPr>
        <p:spPr>
          <a:xfrm>
            <a:off x="457199" y="1201738"/>
            <a:ext cx="8229600" cy="2684852"/>
          </a:xfrm>
        </p:spPr>
        <p:txBody>
          <a:bodyPr>
            <a:normAutofit fontScale="92500" lnSpcReduction="10000"/>
          </a:bodyPr>
          <a:lstStyle/>
          <a:p>
            <a:pPr>
              <a:spcBef>
                <a:spcPts val="0"/>
              </a:spcBef>
            </a:pPr>
            <a:r>
              <a:rPr lang="en-US" sz="2800" dirty="0" smtClean="0"/>
              <a:t>OIN = Operating Innovative Workshops</a:t>
            </a:r>
          </a:p>
          <a:p>
            <a:pPr lvl="1">
              <a:spcBef>
                <a:spcPts val="0"/>
              </a:spcBef>
            </a:pPr>
            <a:r>
              <a:rPr lang="en-US" sz="2600" dirty="0" smtClean="0">
                <a:hlinkClick r:id="rId3"/>
              </a:rPr>
              <a:t>http://oinworkshop.com</a:t>
            </a:r>
            <a:endParaRPr lang="en-US" sz="2600" dirty="0" smtClean="0"/>
          </a:p>
          <a:p>
            <a:pPr>
              <a:spcBef>
                <a:spcPts val="0"/>
              </a:spcBef>
            </a:pPr>
            <a:r>
              <a:rPr lang="en-US" sz="2800" dirty="0" smtClean="0"/>
              <a:t>Joint partnership between ESnet, Indiana University and Internet2</a:t>
            </a:r>
          </a:p>
          <a:p>
            <a:pPr>
              <a:spcBef>
                <a:spcPts val="0"/>
              </a:spcBef>
            </a:pPr>
            <a:r>
              <a:rPr lang="en-US" sz="2800" dirty="0" smtClean="0"/>
              <a:t>Training in the technology that matters</a:t>
            </a:r>
          </a:p>
          <a:p>
            <a:pPr lvl="1">
              <a:spcBef>
                <a:spcPts val="0"/>
              </a:spcBef>
            </a:pPr>
            <a:r>
              <a:rPr lang="en-US" sz="2600" dirty="0" smtClean="0"/>
              <a:t>Science DMZ (</a:t>
            </a:r>
            <a:r>
              <a:rPr lang="en-US" sz="2600" dirty="0" err="1" smtClean="0"/>
              <a:t>perfSONAR</a:t>
            </a:r>
            <a:r>
              <a:rPr lang="en-US" sz="2600" dirty="0" smtClean="0"/>
              <a:t>, DTNs, Architecture, Security)</a:t>
            </a:r>
          </a:p>
          <a:p>
            <a:pPr lvl="1">
              <a:spcBef>
                <a:spcPts val="0"/>
              </a:spcBef>
            </a:pPr>
            <a:r>
              <a:rPr lang="en-US" sz="2600" dirty="0" smtClean="0"/>
              <a:t>SDN (Installation, Configuration, Use Cases)</a:t>
            </a:r>
            <a:endParaRPr lang="en-US" sz="2600" dirty="0"/>
          </a:p>
          <a:p>
            <a:pPr lvl="1">
              <a:spcBef>
                <a:spcPts val="0"/>
              </a:spcBef>
            </a:pPr>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4" name="Picture 3" descr="Screen Shot 2015-02-04 at 10.54.5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5375" y="180883"/>
            <a:ext cx="4257681" cy="1106088"/>
          </a:xfrm>
          <a:prstGeom prst="rect">
            <a:avLst/>
          </a:prstGeom>
        </p:spPr>
      </p:pic>
      <p:pic>
        <p:nvPicPr>
          <p:cNvPr id="6" name="Picture 5" descr="oing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3086" y="3704029"/>
            <a:ext cx="4440199" cy="2909531"/>
          </a:xfrm>
          <a:prstGeom prst="rect">
            <a:avLst/>
          </a:prstGeom>
        </p:spPr>
      </p:pic>
    </p:spTree>
    <p:extLst>
      <p:ext uri="{BB962C8B-B14F-4D97-AF65-F5344CB8AC3E}">
        <p14:creationId xmlns:p14="http://schemas.microsoft.com/office/powerpoint/2010/main" val="384317576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29600" cy="1143000"/>
          </a:xfrm>
        </p:spPr>
        <p:txBody>
          <a:bodyPr>
            <a:normAutofit/>
          </a:bodyPr>
          <a:lstStyle/>
          <a:p>
            <a:r>
              <a:rPr lang="en-US" dirty="0" smtClean="0"/>
              <a:t>Additional Information</a:t>
            </a:r>
            <a:endParaRPr lang="en-US" dirty="0"/>
          </a:p>
        </p:txBody>
      </p:sp>
      <p:sp>
        <p:nvSpPr>
          <p:cNvPr id="3" name="Content Placeholder 2"/>
          <p:cNvSpPr>
            <a:spLocks noGrp="1"/>
          </p:cNvSpPr>
          <p:nvPr>
            <p:ph idx="1"/>
          </p:nvPr>
        </p:nvSpPr>
        <p:spPr>
          <a:xfrm>
            <a:off x="457199" y="1426124"/>
            <a:ext cx="8229600" cy="1966120"/>
          </a:xfrm>
        </p:spPr>
        <p:txBody>
          <a:bodyPr>
            <a:normAutofit fontScale="92500"/>
          </a:bodyPr>
          <a:lstStyle/>
          <a:p>
            <a:pPr>
              <a:spcBef>
                <a:spcPts val="0"/>
              </a:spcBef>
            </a:pPr>
            <a:r>
              <a:rPr lang="en-US" sz="2600" dirty="0" smtClean="0"/>
              <a:t>The goal of the OIN series is to remove the mystery from technology</a:t>
            </a:r>
          </a:p>
          <a:p>
            <a:pPr>
              <a:spcBef>
                <a:spcPts val="0"/>
              </a:spcBef>
            </a:pPr>
            <a:r>
              <a:rPr lang="en-US" sz="2600" dirty="0" smtClean="0"/>
              <a:t>Anyone can host (you don’t have to be a CC-IIE/NIE/DNI award winner)</a:t>
            </a:r>
          </a:p>
          <a:p>
            <a:pPr lvl="1">
              <a:spcBef>
                <a:spcPts val="0"/>
              </a:spcBef>
            </a:pPr>
            <a:r>
              <a:rPr lang="en-US" sz="2400" dirty="0"/>
              <a:t>2015 is </a:t>
            </a:r>
            <a:r>
              <a:rPr lang="en-US" sz="2400" dirty="0" smtClean="0"/>
              <a:t>full </a:t>
            </a:r>
            <a:r>
              <a:rPr lang="en-US" sz="2400" dirty="0"/>
              <a:t>(Pittsburgh, Kansas City, Clemson, St. Louis, Texas) – catch me after if there is a need for a region not listed above </a:t>
            </a:r>
            <a:endParaRPr lang="en-US" dirty="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21</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4" name="Picture 3" descr="Screen Shot 2015-02-04 at 10.54.5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375" y="180883"/>
            <a:ext cx="4257681" cy="1106088"/>
          </a:xfrm>
          <a:prstGeom prst="rect">
            <a:avLst/>
          </a:prstGeom>
        </p:spPr>
      </p:pic>
      <p:sp>
        <p:nvSpPr>
          <p:cNvPr id="7" name="Content Placeholder 2"/>
          <p:cNvSpPr txBox="1">
            <a:spLocks/>
          </p:cNvSpPr>
          <p:nvPr/>
        </p:nvSpPr>
        <p:spPr bwMode="auto">
          <a:xfrm>
            <a:off x="2789107" y="3392244"/>
            <a:ext cx="5897691" cy="2957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fontScale="92500"/>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pPr>
            <a:r>
              <a:rPr lang="en-US" sz="2400" dirty="0" smtClean="0"/>
              <a:t>Webinars can be done upon request</a:t>
            </a:r>
          </a:p>
          <a:p>
            <a:pPr>
              <a:spcBef>
                <a:spcPts val="0"/>
              </a:spcBef>
            </a:pPr>
            <a:r>
              <a:rPr lang="en-US" sz="2400" dirty="0" smtClean="0"/>
              <a:t>Open Source Learning:</a:t>
            </a:r>
          </a:p>
          <a:p>
            <a:pPr lvl="1">
              <a:spcBef>
                <a:spcPts val="0"/>
              </a:spcBef>
            </a:pPr>
            <a:r>
              <a:rPr lang="en-US" sz="2200" dirty="0" smtClean="0"/>
              <a:t>The materials are available if you want to use them</a:t>
            </a:r>
          </a:p>
          <a:p>
            <a:pPr>
              <a:spcBef>
                <a:spcPts val="0"/>
              </a:spcBef>
            </a:pPr>
            <a:r>
              <a:rPr lang="en-US" sz="2400" dirty="0" smtClean="0"/>
              <a:t>We are looking to regional networks to help us reach the people that need it.  </a:t>
            </a:r>
            <a:endParaRPr lang="en-US" sz="2400" dirty="0"/>
          </a:p>
          <a:p>
            <a:pPr>
              <a:spcBef>
                <a:spcPts val="0"/>
              </a:spcBef>
            </a:pPr>
            <a:endParaRPr lang="en-US" sz="2400" dirty="0"/>
          </a:p>
          <a:p>
            <a:pPr>
              <a:spcBef>
                <a:spcPts val="0"/>
              </a:spcBef>
            </a:pPr>
            <a:r>
              <a:rPr lang="en-US" sz="2400" b="1" i="1" dirty="0"/>
              <a:t>Bottom line</a:t>
            </a:r>
            <a:r>
              <a:rPr lang="en-US" sz="2400" dirty="0"/>
              <a:t>: the only way to clean up networks is to get people trained.  Send your engineers please. </a:t>
            </a:r>
            <a:endParaRPr lang="en-US" sz="2400" dirty="0" smtClean="0"/>
          </a:p>
          <a:p>
            <a:pPr lvl="1">
              <a:spcBef>
                <a:spcPts val="0"/>
              </a:spcBef>
            </a:pPr>
            <a:endParaRPr lang="en-US" dirty="0" smtClean="0"/>
          </a:p>
        </p:txBody>
      </p:sp>
      <p:pic>
        <p:nvPicPr>
          <p:cNvPr id="8" name="Picture 7" descr="IMG_144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097" y="3261550"/>
            <a:ext cx="2650929" cy="3534572"/>
          </a:xfrm>
          <a:prstGeom prst="rect">
            <a:avLst/>
          </a:prstGeom>
        </p:spPr>
      </p:pic>
    </p:spTree>
    <p:extLst>
      <p:ext uri="{BB962C8B-B14F-4D97-AF65-F5344CB8AC3E}">
        <p14:creationId xmlns:p14="http://schemas.microsoft.com/office/powerpoint/2010/main" val="232921620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solidFill>
                  <a:srgbClr val="FF6600"/>
                </a:solidFill>
              </a:rPr>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22</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1843243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53815"/>
            <a:ext cx="6456037" cy="951626"/>
          </a:xfrm>
        </p:spPr>
        <p:txBody>
          <a:bodyPr/>
          <a:lstStyle/>
          <a:p>
            <a:r>
              <a:rPr lang="en-US" sz="3200" dirty="0" smtClean="0"/>
              <a:t>The Science DMZ in 1 Slide</a:t>
            </a:r>
            <a:endParaRPr lang="en-US" sz="3200" dirty="0"/>
          </a:p>
        </p:txBody>
      </p:sp>
      <p:sp>
        <p:nvSpPr>
          <p:cNvPr id="2" name="Content Placeholder 1"/>
          <p:cNvSpPr>
            <a:spLocks noGrp="1"/>
          </p:cNvSpPr>
          <p:nvPr>
            <p:ph idx="1"/>
          </p:nvPr>
        </p:nvSpPr>
        <p:spPr>
          <a:xfrm>
            <a:off x="457200" y="1625141"/>
            <a:ext cx="8493532" cy="4511316"/>
          </a:xfrm>
        </p:spPr>
        <p:txBody>
          <a:bodyPr>
            <a:noAutofit/>
          </a:bodyPr>
          <a:lstStyle/>
          <a:p>
            <a:r>
              <a:rPr lang="en-US" sz="1800" dirty="0" smtClean="0"/>
              <a:t>“Friction free” network path</a:t>
            </a:r>
          </a:p>
          <a:p>
            <a:pPr lvl="1"/>
            <a:r>
              <a:rPr lang="en-US" sz="1600" dirty="0" smtClean="0"/>
              <a:t>Highly capable network devices (wire-speed, deep queues)</a:t>
            </a:r>
          </a:p>
          <a:p>
            <a:pPr lvl="1"/>
            <a:r>
              <a:rPr lang="en-US" sz="1600" dirty="0" smtClean="0"/>
              <a:t>Virtual circuit connectivity option</a:t>
            </a:r>
          </a:p>
          <a:p>
            <a:pPr lvl="1"/>
            <a:r>
              <a:rPr lang="en-US" sz="1600" dirty="0" smtClean="0"/>
              <a:t>Security policy and enforcement specific to science workflows</a:t>
            </a:r>
          </a:p>
          <a:p>
            <a:pPr lvl="1"/>
            <a:r>
              <a:rPr lang="en-US" sz="1600" dirty="0" smtClean="0"/>
              <a:t>Located at or near site perimeter</a:t>
            </a:r>
          </a:p>
          <a:p>
            <a:r>
              <a:rPr lang="en-US" sz="1800" dirty="0" smtClean="0"/>
              <a:t>Dedicated, high-performance Data Transfer Nodes (DTNs)</a:t>
            </a:r>
            <a:endParaRPr lang="en-US" sz="1800" dirty="0"/>
          </a:p>
          <a:p>
            <a:pPr lvl="1"/>
            <a:r>
              <a:rPr lang="en-US" sz="1600" dirty="0" smtClean="0"/>
              <a:t>Hardware, operating system, config all optimized for data transfer</a:t>
            </a:r>
          </a:p>
          <a:p>
            <a:pPr lvl="1"/>
            <a:r>
              <a:rPr lang="en-US" sz="1600" dirty="0" smtClean="0"/>
              <a:t>High-performance data transfer tools such as Globus</a:t>
            </a:r>
          </a:p>
          <a:p>
            <a:r>
              <a:rPr lang="en-US" sz="1800" dirty="0" smtClean="0"/>
              <a:t>Performance test and measurement – perfSONAR</a:t>
            </a:r>
          </a:p>
          <a:p>
            <a:r>
              <a:rPr lang="en-US" sz="1800" dirty="0" smtClean="0"/>
              <a:t>Science engagement</a:t>
            </a:r>
          </a:p>
          <a:p>
            <a:pPr lvl="1"/>
            <a:r>
              <a:rPr lang="en-US" sz="1800" dirty="0" smtClean="0"/>
              <a:t>Map experiments onto cyberinfrastructure</a:t>
            </a:r>
          </a:p>
          <a:p>
            <a:pPr lvl="1"/>
            <a:r>
              <a:rPr lang="en-US" sz="1800" dirty="0" smtClean="0"/>
              <a:t>Work with users to ensure they are successful</a:t>
            </a:r>
          </a:p>
          <a:p>
            <a:r>
              <a:rPr lang="en-US" sz="1800" dirty="0" smtClean="0"/>
              <a:t>Details at </a:t>
            </a:r>
            <a:r>
              <a:rPr lang="en-US" sz="1800" dirty="0" smtClean="0">
                <a:hlinkClick r:id="rId3"/>
              </a:rPr>
              <a:t>http</a:t>
            </a:r>
            <a:r>
              <a:rPr lang="en-US" sz="1800" dirty="0">
                <a:hlinkClick r:id="rId3"/>
              </a:rPr>
              <a:t>://fasterdata.es.net/science-dmz</a:t>
            </a:r>
            <a:r>
              <a:rPr lang="en-US" sz="1800" dirty="0" smtClean="0">
                <a:hlinkClick r:id="rId3"/>
              </a:rPr>
              <a:t>/</a:t>
            </a:r>
            <a:r>
              <a:rPr lang="en-US" sz="1800" dirty="0" smtClean="0"/>
              <a:t> </a:t>
            </a:r>
            <a:endParaRPr lang="en-US" sz="1800" dirty="0"/>
          </a:p>
        </p:txBody>
      </p:sp>
      <p:pic>
        <p:nvPicPr>
          <p:cNvPr id="6" name="Picture 5" descr="header.gi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88417" y="4865891"/>
            <a:ext cx="2143253" cy="474418"/>
          </a:xfrm>
          <a:prstGeom prst="rect">
            <a:avLst/>
          </a:prstGeom>
        </p:spPr>
      </p:pic>
      <p:pic>
        <p:nvPicPr>
          <p:cNvPr id="9" name="Picture 8" descr="300px-Free_body_frictionless.sv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63123" y="1739900"/>
            <a:ext cx="2278529" cy="1549400"/>
          </a:xfrm>
          <a:prstGeom prst="rect">
            <a:avLst/>
          </a:prstGeom>
        </p:spPr>
      </p:pic>
      <p:sp>
        <p:nvSpPr>
          <p:cNvPr id="10" name="Title 1"/>
          <p:cNvSpPr txBox="1">
            <a:spLocks/>
          </p:cNvSpPr>
          <p:nvPr/>
        </p:nvSpPr>
        <p:spPr bwMode="auto">
          <a:xfrm>
            <a:off x="7675926" y="317765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2013 </a:t>
            </a:r>
            <a:r>
              <a:rPr lang="en-US" sz="600" dirty="0" smtClean="0">
                <a:solidFill>
                  <a:srgbClr val="FF0000"/>
                </a:solidFill>
              </a:rPr>
              <a:t>Wikipedia</a:t>
            </a:r>
            <a:endParaRPr lang="en-US" sz="600" dirty="0">
              <a:solidFill>
                <a:srgbClr val="FF0000"/>
              </a:solidFill>
            </a:endParaRPr>
          </a:p>
        </p:txBody>
      </p:sp>
      <p:sp>
        <p:nvSpPr>
          <p:cNvPr id="11" name="Title 1"/>
          <p:cNvSpPr txBox="1">
            <a:spLocks/>
          </p:cNvSpPr>
          <p:nvPr/>
        </p:nvSpPr>
        <p:spPr bwMode="auto">
          <a:xfrm>
            <a:off x="7972831" y="4291478"/>
            <a:ext cx="1468074" cy="26687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algn="l" defTabSz="457200" rtl="0" eaLnBrk="0" fontAlgn="base" hangingPunct="0">
              <a:spcBef>
                <a:spcPct val="0"/>
              </a:spcBef>
              <a:spcAft>
                <a:spcPct val="0"/>
              </a:spcAft>
              <a:defRPr sz="2800" kern="1200">
                <a:solidFill>
                  <a:schemeClr val="tx1"/>
                </a:solidFill>
                <a:latin typeface="+mj-lt"/>
                <a:ea typeface="ＭＳ Ｐゴシック" pitchFamily="-108" charset="-128"/>
                <a:cs typeface="ＭＳ Ｐゴシック" pitchFamily="-108" charset="-128"/>
              </a:defRPr>
            </a:lvl1pPr>
            <a:lvl2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2pPr>
            <a:lvl3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3pPr>
            <a:lvl4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4pPr>
            <a:lvl5pPr algn="l" defTabSz="457200" rtl="0" eaLnBrk="0" fontAlgn="base" hangingPunct="0">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5pPr>
            <a:lvl6pPr marL="4572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6pPr>
            <a:lvl7pPr marL="9144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7pPr>
            <a:lvl8pPr marL="13716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8pPr>
            <a:lvl9pPr marL="1828800" algn="l" defTabSz="457200" rtl="0" fontAlgn="base">
              <a:spcBef>
                <a:spcPct val="0"/>
              </a:spcBef>
              <a:spcAft>
                <a:spcPct val="0"/>
              </a:spcAft>
              <a:defRPr sz="2800">
                <a:solidFill>
                  <a:schemeClr val="tx1"/>
                </a:solidFill>
                <a:latin typeface="Arial" pitchFamily="-108" charset="0"/>
                <a:ea typeface="ＭＳ Ｐゴシック" pitchFamily="-108" charset="-128"/>
                <a:cs typeface="ＭＳ Ｐゴシック" pitchFamily="-108" charset="-128"/>
              </a:defRPr>
            </a:lvl9pPr>
          </a:lstStyle>
          <a:p>
            <a:r>
              <a:rPr lang="en-US" sz="600" dirty="0">
                <a:solidFill>
                  <a:srgbClr val="FF0000"/>
                </a:solidFill>
              </a:rPr>
              <a:t>© </a:t>
            </a:r>
            <a:r>
              <a:rPr lang="en-US" sz="600" dirty="0" smtClean="0">
                <a:solidFill>
                  <a:srgbClr val="FF0000"/>
                </a:solidFill>
              </a:rPr>
              <a:t>2015 Globus</a:t>
            </a:r>
            <a:endParaRPr lang="en-US" sz="600" dirty="0">
              <a:solidFill>
                <a:srgbClr val="FF0000"/>
              </a:solidFill>
            </a:endParaRPr>
          </a:p>
        </p:txBody>
      </p:sp>
      <p:pic>
        <p:nvPicPr>
          <p:cNvPr id="4" name="Picture 3" descr="Glbous_Blue_2013_horizontal.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3123" y="3733885"/>
            <a:ext cx="2153979" cy="713506"/>
          </a:xfrm>
          <a:prstGeom prst="rect">
            <a:avLst/>
          </a:prstGeom>
        </p:spPr>
      </p:pic>
      <p:sp>
        <p:nvSpPr>
          <p:cNvPr id="12"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23</a:t>
            </a:fld>
            <a:r>
              <a:rPr lang="en-US" sz="800" dirty="0">
                <a:solidFill>
                  <a:prstClr val="black"/>
                </a:solidFill>
                <a:latin typeface="Arial"/>
              </a:rPr>
              <a:t> – ESnet Science Engagement (</a:t>
            </a:r>
            <a:r>
              <a:rPr lang="en-US" sz="800" dirty="0">
                <a:solidFill>
                  <a:prstClr val="black"/>
                </a:solidFill>
                <a:latin typeface="Arial"/>
                <a:hlinkClick r:id="rId7"/>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329745201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96875" y="11113"/>
            <a:ext cx="7285038" cy="1143000"/>
          </a:xfrm>
        </p:spPr>
        <p:txBody>
          <a:bodyPr/>
          <a:lstStyle/>
          <a:p>
            <a:r>
              <a:rPr lang="en-US" dirty="0">
                <a:latin typeface="Arial Narrow" charset="0"/>
              </a:rPr>
              <a:t>A small amount of packet loss makes a huge difference in TCP performance</a:t>
            </a:r>
          </a:p>
        </p:txBody>
      </p:sp>
      <p:sp>
        <p:nvSpPr>
          <p:cNvPr id="23554" name="Content Placeholder 2"/>
          <p:cNvSpPr>
            <a:spLocks noGrp="1"/>
          </p:cNvSpPr>
          <p:nvPr>
            <p:ph idx="1"/>
          </p:nvPr>
        </p:nvSpPr>
        <p:spPr>
          <a:xfrm>
            <a:off x="457200" y="1637899"/>
            <a:ext cx="8229600" cy="4344988"/>
          </a:xfrm>
        </p:spPr>
        <p:txBody>
          <a:bodyPr/>
          <a:lstStyle/>
          <a:p>
            <a:endParaRPr lang="en-US">
              <a:latin typeface="Arial Narrow" charset="0"/>
            </a:endParaRPr>
          </a:p>
        </p:txBody>
      </p:sp>
      <p:pic>
        <p:nvPicPr>
          <p:cNvPr id="23556"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4163" y="1399774"/>
            <a:ext cx="8767762"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2171700" y="3493687"/>
            <a:ext cx="838200" cy="466725"/>
          </a:xfrm>
          <a:prstGeom prst="wedgeRoundRectCallout">
            <a:avLst>
              <a:gd name="adj1" fmla="val -143822"/>
              <a:gd name="adj2" fmla="val -40114"/>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Metro Area</a:t>
            </a:r>
          </a:p>
        </p:txBody>
      </p:sp>
      <p:sp>
        <p:nvSpPr>
          <p:cNvPr id="8" name="Rounded Rectangular Callout 7"/>
          <p:cNvSpPr/>
          <p:nvPr/>
        </p:nvSpPr>
        <p:spPr>
          <a:xfrm>
            <a:off x="2430463" y="2544362"/>
            <a:ext cx="836612" cy="633412"/>
          </a:xfrm>
          <a:prstGeom prst="wedgeRoundRectCallout">
            <a:avLst>
              <a:gd name="adj1" fmla="val -227975"/>
              <a:gd name="adj2" fmla="val -8535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Local</a:t>
            </a:r>
          </a:p>
          <a:p>
            <a:pPr algn="ctr" defTabSz="914400" eaLnBrk="0" hangingPunct="0">
              <a:defRPr/>
            </a:pPr>
            <a:r>
              <a:rPr lang="en-US" sz="1200" dirty="0">
                <a:solidFill>
                  <a:srgbClr val="000000"/>
                </a:solidFill>
                <a:ea typeface="+mn-ea"/>
                <a:cs typeface="Arial" charset="0"/>
              </a:rPr>
              <a:t>(LAN)</a:t>
            </a:r>
          </a:p>
        </p:txBody>
      </p:sp>
      <p:sp>
        <p:nvSpPr>
          <p:cNvPr id="9" name="Rounded Rectangular Callout 8"/>
          <p:cNvSpPr/>
          <p:nvPr/>
        </p:nvSpPr>
        <p:spPr>
          <a:xfrm>
            <a:off x="3392488" y="3504799"/>
            <a:ext cx="836612" cy="465138"/>
          </a:xfrm>
          <a:prstGeom prst="wedgeRoundRectCallout">
            <a:avLst>
              <a:gd name="adj1" fmla="val -204254"/>
              <a:gd name="adj2" fmla="val 221554"/>
              <a:gd name="adj3" fmla="val 16667"/>
            </a:avLst>
          </a:prstGeom>
          <a:ln w="12700">
            <a:solidFill>
              <a:schemeClr val="tx1"/>
            </a:solidFill>
          </a:ln>
        </p:spPr>
        <p:txBody>
          <a:bodyPr lIns="0" tIns="0" rIns="0" bIns="0" anchor="ctr"/>
          <a:lstStyle/>
          <a:p>
            <a:pPr algn="ctr" defTabSz="914400" eaLnBrk="0" hangingPunct="0">
              <a:defRPr/>
            </a:pPr>
            <a:r>
              <a:rPr lang="en-US" b="1" i="1" dirty="0">
                <a:solidFill>
                  <a:srgbClr val="FF6600"/>
                </a:solidFill>
                <a:ea typeface="+mn-ea"/>
                <a:cs typeface="Arial" charset="0"/>
              </a:rPr>
              <a:t>Regional</a:t>
            </a:r>
          </a:p>
        </p:txBody>
      </p:sp>
      <p:sp>
        <p:nvSpPr>
          <p:cNvPr id="10" name="Rounded Rectangular Callout 9"/>
          <p:cNvSpPr/>
          <p:nvPr/>
        </p:nvSpPr>
        <p:spPr>
          <a:xfrm>
            <a:off x="5043488" y="3828649"/>
            <a:ext cx="928687" cy="465138"/>
          </a:xfrm>
          <a:prstGeom prst="wedgeRoundRectCallout">
            <a:avLst>
              <a:gd name="adj1" fmla="val 162253"/>
              <a:gd name="adj2" fmla="val 205386"/>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Continental</a:t>
            </a:r>
          </a:p>
        </p:txBody>
      </p:sp>
      <p:sp>
        <p:nvSpPr>
          <p:cNvPr id="11" name="Rounded Rectangular Callout 10"/>
          <p:cNvSpPr/>
          <p:nvPr/>
        </p:nvSpPr>
        <p:spPr>
          <a:xfrm>
            <a:off x="6818313" y="3155549"/>
            <a:ext cx="1281112" cy="465138"/>
          </a:xfrm>
          <a:prstGeom prst="wedgeRoundRectCallout">
            <a:avLst>
              <a:gd name="adj1" fmla="val 105870"/>
              <a:gd name="adj2" fmla="val 348839"/>
              <a:gd name="adj3" fmla="val 16667"/>
            </a:avLst>
          </a:prstGeom>
          <a:ln w="12700">
            <a:solidFill>
              <a:schemeClr val="tx1"/>
            </a:solidFill>
          </a:ln>
        </p:spPr>
        <p:txBody>
          <a:bodyPr lIns="0" tIns="0" rIns="0" bIns="0" anchor="ctr"/>
          <a:lstStyle/>
          <a:p>
            <a:pPr algn="ctr" defTabSz="914400" eaLnBrk="0" hangingPunct="0">
              <a:defRPr/>
            </a:pPr>
            <a:r>
              <a:rPr lang="en-US" sz="1200" dirty="0">
                <a:solidFill>
                  <a:srgbClr val="000000"/>
                </a:solidFill>
                <a:ea typeface="+mn-ea"/>
                <a:cs typeface="Arial" charset="0"/>
              </a:rPr>
              <a:t>International</a:t>
            </a:r>
          </a:p>
        </p:txBody>
      </p:sp>
      <p:sp>
        <p:nvSpPr>
          <p:cNvPr id="12" name="Rectangle 11"/>
          <p:cNvSpPr/>
          <p:nvPr/>
        </p:nvSpPr>
        <p:spPr>
          <a:xfrm>
            <a:off x="457200" y="5909862"/>
            <a:ext cx="8350250" cy="431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19" name="Straight Connector 18"/>
          <p:cNvCxnSpPr/>
          <p:nvPr/>
        </p:nvCxnSpPr>
        <p:spPr>
          <a:xfrm>
            <a:off x="7526338" y="6227362"/>
            <a:ext cx="1281112" cy="0"/>
          </a:xfrm>
          <a:prstGeom prst="line">
            <a:avLst/>
          </a:prstGeom>
          <a:ln w="76200">
            <a:solidFill>
              <a:srgbClr val="660066"/>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5183188" y="6233712"/>
            <a:ext cx="1281112" cy="0"/>
          </a:xfrm>
          <a:prstGeom prst="line">
            <a:avLst/>
          </a:prstGeom>
          <a:ln w="76200">
            <a:solidFill>
              <a:srgbClr val="9FC244"/>
            </a:solidFill>
            <a:prstDash val="sysDot"/>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57488" y="6227362"/>
            <a:ext cx="1281112" cy="0"/>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457200" y="6225774"/>
            <a:ext cx="1281113" cy="0"/>
          </a:xfrm>
          <a:prstGeom prst="line">
            <a:avLst/>
          </a:prstGeom>
          <a:ln w="76200">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sp>
        <p:nvSpPr>
          <p:cNvPr id="23567" name="TextBox 23"/>
          <p:cNvSpPr txBox="1">
            <a:spLocks noChangeArrowheads="1"/>
          </p:cNvSpPr>
          <p:nvPr/>
        </p:nvSpPr>
        <p:spPr bwMode="auto">
          <a:xfrm>
            <a:off x="361950" y="5919387"/>
            <a:ext cx="1778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(TCP Reno)</a:t>
            </a:r>
          </a:p>
        </p:txBody>
      </p:sp>
      <p:sp>
        <p:nvSpPr>
          <p:cNvPr id="23568" name="TextBox 24"/>
          <p:cNvSpPr txBox="1">
            <a:spLocks noChangeArrowheads="1"/>
          </p:cNvSpPr>
          <p:nvPr/>
        </p:nvSpPr>
        <p:spPr bwMode="auto">
          <a:xfrm>
            <a:off x="2660650" y="5917799"/>
            <a:ext cx="15636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(HTCP)</a:t>
            </a:r>
          </a:p>
        </p:txBody>
      </p:sp>
      <p:sp>
        <p:nvSpPr>
          <p:cNvPr id="23569" name="TextBox 25"/>
          <p:cNvSpPr txBox="1">
            <a:spLocks noChangeArrowheads="1"/>
          </p:cNvSpPr>
          <p:nvPr/>
        </p:nvSpPr>
        <p:spPr bwMode="auto">
          <a:xfrm>
            <a:off x="5081588" y="5917799"/>
            <a:ext cx="1984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dirty="0"/>
              <a:t>Theoretical (TCP Reno)</a:t>
            </a:r>
          </a:p>
        </p:txBody>
      </p:sp>
      <p:sp>
        <p:nvSpPr>
          <p:cNvPr id="23570" name="TextBox 26"/>
          <p:cNvSpPr txBox="1">
            <a:spLocks noChangeArrowheads="1"/>
          </p:cNvSpPr>
          <p:nvPr/>
        </p:nvSpPr>
        <p:spPr bwMode="auto">
          <a:xfrm>
            <a:off x="7426325" y="5916212"/>
            <a:ext cx="17319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200" b="1"/>
              <a:t>Measured (no loss)</a:t>
            </a:r>
          </a:p>
        </p:txBody>
      </p:sp>
      <p:sp>
        <p:nvSpPr>
          <p:cNvPr id="23571" name="TextBox 13"/>
          <p:cNvSpPr txBox="1">
            <a:spLocks noChangeArrowheads="1"/>
          </p:cNvSpPr>
          <p:nvPr/>
        </p:nvSpPr>
        <p:spPr bwMode="auto">
          <a:xfrm>
            <a:off x="3448050" y="2552299"/>
            <a:ext cx="33877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r>
              <a:rPr lang="en-US" sz="1800" b="1" dirty="0"/>
              <a:t>With loss, high performance  beyond metro distances is essentially impossible</a:t>
            </a:r>
          </a:p>
        </p:txBody>
      </p:sp>
      <p:pic>
        <p:nvPicPr>
          <p:cNvPr id="2" name="Picture 1" descr="31f44001cd29ce7ecc28347a8baf06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7518" y="6363368"/>
            <a:ext cx="2378445" cy="494632"/>
          </a:xfrm>
          <a:prstGeom prst="rect">
            <a:avLst/>
          </a:prstGeom>
        </p:spPr>
      </p:pic>
    </p:spTree>
    <p:extLst>
      <p:ext uri="{BB962C8B-B14F-4D97-AF65-F5344CB8AC3E}">
        <p14:creationId xmlns:p14="http://schemas.microsoft.com/office/powerpoint/2010/main" val="248254533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Build A Science DMZ Though?</a:t>
            </a:r>
            <a:endParaRPr lang="en-US" dirty="0"/>
          </a:p>
        </p:txBody>
      </p:sp>
      <p:sp>
        <p:nvSpPr>
          <p:cNvPr id="3" name="Content Placeholder 2"/>
          <p:cNvSpPr>
            <a:spLocks noGrp="1"/>
          </p:cNvSpPr>
          <p:nvPr>
            <p:ph idx="1"/>
          </p:nvPr>
        </p:nvSpPr>
        <p:spPr>
          <a:xfrm>
            <a:off x="457199" y="1826753"/>
            <a:ext cx="5037863" cy="2320483"/>
          </a:xfrm>
        </p:spPr>
        <p:txBody>
          <a:bodyPr>
            <a:normAutofit lnSpcReduction="10000"/>
          </a:bodyPr>
          <a:lstStyle/>
          <a:p>
            <a:r>
              <a:rPr lang="en-US" dirty="0" smtClean="0"/>
              <a:t>What we know about scientific network use:</a:t>
            </a:r>
          </a:p>
          <a:p>
            <a:pPr lvl="1"/>
            <a:r>
              <a:rPr lang="en-US" dirty="0" smtClean="0"/>
              <a:t>Machine size decreasing, accuracy increasing</a:t>
            </a:r>
          </a:p>
          <a:p>
            <a:pPr lvl="1"/>
            <a:r>
              <a:rPr lang="en-US" dirty="0" smtClean="0"/>
              <a:t>HPC resources more widely available – and potentially distributed from where the scientists are</a:t>
            </a:r>
          </a:p>
          <a:p>
            <a:pPr lvl="1"/>
            <a:r>
              <a:rPr lang="en-US" dirty="0" smtClean="0"/>
              <a:t>WAN networking speeds now at 100G, MAN approaching, LAN as well</a:t>
            </a:r>
          </a:p>
          <a:p>
            <a:r>
              <a:rPr lang="en-US" dirty="0" smtClean="0"/>
              <a:t>Value Proposition:</a:t>
            </a:r>
          </a:p>
        </p:txBody>
      </p:sp>
      <p:sp>
        <p:nvSpPr>
          <p:cNvPr id="6"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25</a:t>
            </a:fld>
            <a:r>
              <a:rPr lang="en-US" sz="800" dirty="0">
                <a:solidFill>
                  <a:prstClr val="black"/>
                </a:solidFill>
                <a:latin typeface="Arial"/>
              </a:rPr>
              <a:t> – ESnet Science Engagement (</a:t>
            </a:r>
            <a:r>
              <a:rPr lang="en-US" sz="800" dirty="0">
                <a:solidFill>
                  <a:prstClr val="black"/>
                </a:solidFill>
                <a:latin typeface="Arial"/>
                <a:hlinkClick r:id="rId3"/>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4" name="Picture 3" descr="IMG_139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013" y="1293364"/>
            <a:ext cx="3694208" cy="2746183"/>
          </a:xfrm>
          <a:prstGeom prst="rect">
            <a:avLst/>
          </a:prstGeom>
        </p:spPr>
      </p:pic>
      <p:sp>
        <p:nvSpPr>
          <p:cNvPr id="7" name="Content Placeholder 2"/>
          <p:cNvSpPr txBox="1">
            <a:spLocks/>
          </p:cNvSpPr>
          <p:nvPr/>
        </p:nvSpPr>
        <p:spPr bwMode="auto">
          <a:xfrm>
            <a:off x="457199" y="4039547"/>
            <a:ext cx="8229600" cy="259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normAutofit/>
          </a:bodyPr>
          <a:lstStyle>
            <a:lvl1pPr marL="228600" indent="-228600" algn="l" defTabSz="457200" rtl="0" eaLnBrk="0" fontAlgn="base" hangingPunct="0">
              <a:spcBef>
                <a:spcPts val="875"/>
              </a:spcBef>
              <a:spcAft>
                <a:spcPct val="0"/>
              </a:spcAft>
              <a:buClr>
                <a:schemeClr val="accent1"/>
              </a:buClr>
              <a:buFont typeface="Arial" charset="0"/>
              <a:buChar char="•"/>
              <a:defRPr sz="2000" kern="1200">
                <a:solidFill>
                  <a:schemeClr val="tx1"/>
                </a:solidFill>
                <a:latin typeface="+mn-lt"/>
                <a:ea typeface="ＭＳ Ｐゴシック" charset="0"/>
                <a:cs typeface="ＭＳ Ｐゴシック" charset="0"/>
              </a:defRPr>
            </a:lvl1pPr>
            <a:lvl2pPr marL="458788" indent="-228600" algn="l" defTabSz="457200" rtl="0" eaLnBrk="0" fontAlgn="base" hangingPunct="0">
              <a:spcBef>
                <a:spcPct val="20000"/>
              </a:spcBef>
              <a:spcAft>
                <a:spcPct val="0"/>
              </a:spcAft>
              <a:buClr>
                <a:schemeClr val="bg2"/>
              </a:buClr>
              <a:buSzPct val="85000"/>
              <a:buFont typeface="Arial" charset="0"/>
              <a:buChar char="–"/>
              <a:defRPr kern="1200">
                <a:solidFill>
                  <a:schemeClr val="tx1"/>
                </a:solidFill>
                <a:latin typeface="+mn-lt"/>
                <a:ea typeface="ＭＳ Ｐゴシック" charset="0"/>
                <a:cs typeface="+mn-cs"/>
              </a:defRPr>
            </a:lvl2pPr>
            <a:lvl3pPr marL="688975" indent="-230188" algn="l" defTabSz="457200" rtl="0" eaLnBrk="0" fontAlgn="base" hangingPunct="0">
              <a:spcBef>
                <a:spcPct val="20000"/>
              </a:spcBef>
              <a:spcAft>
                <a:spcPct val="0"/>
              </a:spcAft>
              <a:buClr>
                <a:schemeClr val="bg2"/>
              </a:buClr>
              <a:buFont typeface="Arial" charset="0"/>
              <a:buChar char="•"/>
              <a:defRPr sz="1600" kern="1200">
                <a:solidFill>
                  <a:schemeClr val="tx1"/>
                </a:solidFill>
                <a:latin typeface="+mn-lt"/>
                <a:ea typeface="ＭＳ Ｐゴシック" charset="0"/>
                <a:cs typeface="+mn-cs"/>
              </a:defRPr>
            </a:lvl3pPr>
            <a:lvl4pPr marL="9144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4pPr>
            <a:lvl5pPr marL="1143000" indent="-230188" algn="l" defTabSz="457200" rtl="0" eaLnBrk="0" fontAlgn="base" hangingPunct="0">
              <a:spcBef>
                <a:spcPct val="20000"/>
              </a:spcBef>
              <a:spcAft>
                <a:spcPct val="0"/>
              </a:spcAft>
              <a:buClr>
                <a:schemeClr val="bg2"/>
              </a:buClr>
              <a:buFont typeface="Arial" charset="0"/>
              <a:buChar char="»"/>
              <a:defRPr sz="14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dirty="0" smtClean="0"/>
              <a:t>If scientists can’t use the network to the fullest potential due to local policy constraints or bottlenecks – they will find a way to get their done outside of what is available.  </a:t>
            </a:r>
          </a:p>
          <a:p>
            <a:r>
              <a:rPr lang="en-US" dirty="0"/>
              <a:t>Without a Science DMZ, this stuff is all </a:t>
            </a:r>
            <a:r>
              <a:rPr lang="en-US" dirty="0" smtClean="0"/>
              <a:t>hard</a:t>
            </a:r>
            <a:endParaRPr lang="en-US" dirty="0"/>
          </a:p>
          <a:p>
            <a:pPr lvl="1"/>
            <a:r>
              <a:rPr lang="en-US" dirty="0"/>
              <a:t>“No one will use it”.  Maybe today, what about tomorrow</a:t>
            </a:r>
            <a:r>
              <a:rPr lang="en-US" dirty="0" smtClean="0"/>
              <a:t>?</a:t>
            </a:r>
            <a:endParaRPr lang="en-US" dirty="0"/>
          </a:p>
          <a:p>
            <a:pPr lvl="1"/>
            <a:r>
              <a:rPr lang="en-US" dirty="0"/>
              <a:t>“We don’t have these demands currently”.  Next gen technology is always a day away</a:t>
            </a:r>
          </a:p>
        </p:txBody>
      </p:sp>
    </p:spTree>
    <p:extLst>
      <p:ext uri="{BB962C8B-B14F-4D97-AF65-F5344CB8AC3E}">
        <p14:creationId xmlns:p14="http://schemas.microsoft.com/office/powerpoint/2010/main" val="349696541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54553" cy="1143000"/>
          </a:xfrm>
        </p:spPr>
        <p:txBody>
          <a:bodyPr/>
          <a:lstStyle/>
          <a:p>
            <a:r>
              <a:rPr lang="en-US" dirty="0" smtClean="0"/>
              <a:t>[Insert Lame Excuse #1], I don’t need a Science DMZ</a:t>
            </a:r>
            <a:endParaRPr lang="en-US" dirty="0"/>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97" y="1204652"/>
            <a:ext cx="5806206" cy="2279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4324" y="3660216"/>
            <a:ext cx="5655757" cy="2388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380825" y="2026058"/>
            <a:ext cx="3024611" cy="820738"/>
          </a:xfrm>
          <a:prstGeom prst="rect">
            <a:avLst/>
          </a:prstGeom>
          <a:noFill/>
        </p:spPr>
        <p:txBody>
          <a:bodyPr wrap="none" rtlCol="0">
            <a:spAutoFit/>
          </a:bodyPr>
          <a:lstStyle/>
          <a:p>
            <a:pPr marL="228600" indent="-228600">
              <a:spcBef>
                <a:spcPts val="880"/>
              </a:spcBef>
              <a:buClr>
                <a:srgbClr val="2DB2CF"/>
              </a:buClr>
            </a:pPr>
            <a:r>
              <a:rPr lang="en-US" sz="2000" dirty="0" smtClean="0">
                <a:solidFill>
                  <a:srgbClr val="58585B"/>
                </a:solidFill>
              </a:rPr>
              <a:t>The impacts of overzealous</a:t>
            </a:r>
            <a:endParaRPr lang="en-US" sz="2000" dirty="0">
              <a:solidFill>
                <a:srgbClr val="58585B"/>
              </a:solidFill>
            </a:endParaRPr>
          </a:p>
          <a:p>
            <a:pPr marL="228600" indent="-228600">
              <a:spcBef>
                <a:spcPts val="880"/>
              </a:spcBef>
              <a:buClr>
                <a:srgbClr val="2DB2CF"/>
              </a:buClr>
            </a:pPr>
            <a:r>
              <a:rPr lang="en-US" sz="2000" dirty="0" smtClean="0">
                <a:solidFill>
                  <a:srgbClr val="58585B"/>
                </a:solidFill>
              </a:rPr>
              <a:t>security</a:t>
            </a:r>
          </a:p>
        </p:txBody>
      </p:sp>
      <p:sp>
        <p:nvSpPr>
          <p:cNvPr id="5" name="TextBox 4"/>
          <p:cNvSpPr txBox="1"/>
          <p:nvPr/>
        </p:nvSpPr>
        <p:spPr>
          <a:xfrm>
            <a:off x="0" y="3891780"/>
            <a:ext cx="3069477" cy="1631216"/>
          </a:xfrm>
          <a:prstGeom prst="rect">
            <a:avLst/>
          </a:prstGeom>
          <a:noFill/>
        </p:spPr>
        <p:txBody>
          <a:bodyPr wrap="square" rtlCol="0">
            <a:spAutoFit/>
          </a:bodyPr>
          <a:lstStyle/>
          <a:p>
            <a:pPr marL="228600" indent="-228600">
              <a:spcBef>
                <a:spcPts val="880"/>
              </a:spcBef>
              <a:buClr>
                <a:srgbClr val="2DB2CF"/>
              </a:buClr>
            </a:pPr>
            <a:r>
              <a:rPr lang="en-US" sz="2000" b="1" i="1" dirty="0" smtClean="0">
                <a:solidFill>
                  <a:srgbClr val="FF0000"/>
                </a:solidFill>
              </a:rPr>
              <a:t>	</a:t>
            </a:r>
            <a:r>
              <a:rPr lang="en-US" sz="2000" b="1" i="1" dirty="0" smtClean="0">
                <a:solidFill>
                  <a:srgbClr val="FF6600"/>
                </a:solidFill>
              </a:rPr>
              <a:t>10 x</a:t>
            </a:r>
            <a:r>
              <a:rPr lang="en-US" sz="2000" b="1" i="1" dirty="0" smtClean="0">
                <a:solidFill>
                  <a:srgbClr val="FF0000"/>
                </a:solidFill>
              </a:rPr>
              <a:t> </a:t>
            </a:r>
            <a:r>
              <a:rPr lang="en-US" sz="2000" dirty="0" smtClean="0">
                <a:solidFill>
                  <a:srgbClr val="58585B"/>
                </a:solidFill>
              </a:rPr>
              <a:t>improvement if you identify a use case: the alternative is application of policy without any thought as to the consequences.  </a:t>
            </a:r>
          </a:p>
        </p:txBody>
      </p:sp>
      <p:sp>
        <p:nvSpPr>
          <p:cNvPr id="11"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26</a:t>
            </a:fld>
            <a:r>
              <a:rPr lang="en-US" sz="800" dirty="0">
                <a:solidFill>
                  <a:prstClr val="black"/>
                </a:solidFill>
                <a:latin typeface="Arial"/>
              </a:rPr>
              <a:t> – ESnet Science Engagement (</a:t>
            </a:r>
            <a:r>
              <a:rPr lang="en-US" sz="800" dirty="0">
                <a:solidFill>
                  <a:prstClr val="black"/>
                </a:solidFill>
                <a:latin typeface="Arial"/>
                <a:hlinkClick r:id="rId5"/>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404857315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846" y="61652"/>
            <a:ext cx="8929153" cy="1143000"/>
          </a:xfrm>
        </p:spPr>
        <p:txBody>
          <a:bodyPr/>
          <a:lstStyle/>
          <a:p>
            <a:r>
              <a:rPr lang="en-US" dirty="0" smtClean="0"/>
              <a:t>[Insert Lame Excuse #2], Our users will figure it out </a:t>
            </a:r>
            <a:endParaRPr lang="en-US" dirty="0"/>
          </a:p>
        </p:txBody>
      </p:sp>
      <p:sp>
        <p:nvSpPr>
          <p:cNvPr id="4" name="TextBox 3"/>
          <p:cNvSpPr txBox="1"/>
          <p:nvPr/>
        </p:nvSpPr>
        <p:spPr>
          <a:xfrm>
            <a:off x="1091411" y="5111103"/>
            <a:ext cx="5655282" cy="1015663"/>
          </a:xfrm>
          <a:prstGeom prst="rect">
            <a:avLst/>
          </a:prstGeom>
          <a:noFill/>
        </p:spPr>
        <p:txBody>
          <a:bodyPr wrap="square" rtlCol="0">
            <a:spAutoFit/>
          </a:bodyPr>
          <a:lstStyle/>
          <a:p>
            <a:pPr marL="228600" indent="-228600">
              <a:spcBef>
                <a:spcPts val="880"/>
              </a:spcBef>
              <a:buClr>
                <a:srgbClr val="2DB2CF"/>
              </a:buClr>
            </a:pPr>
            <a:r>
              <a:rPr lang="en-US" sz="2000" dirty="0" smtClean="0">
                <a:solidFill>
                  <a:srgbClr val="58585B"/>
                </a:solidFill>
              </a:rPr>
              <a:t>	Improving things, when you don’t know what you are doing, is a random walk.  Sharing and educating your local community is important </a:t>
            </a:r>
          </a:p>
        </p:txBody>
      </p:sp>
      <p:pic>
        <p:nvPicPr>
          <p:cNvPr id="11" name="Picture 10" descr="20140505-PPPL-NERSC-10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846" y="978061"/>
            <a:ext cx="8586701" cy="3917914"/>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27</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197796838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t>(Brief) Science DMZ Pitch</a:t>
            </a:r>
          </a:p>
          <a:p>
            <a:r>
              <a:rPr lang="en-US" sz="2800" dirty="0" smtClean="0">
                <a:solidFill>
                  <a:srgbClr val="FF6600"/>
                </a:solidFill>
              </a:rPr>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28</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132112708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Engagement Strategy</a:t>
            </a:r>
            <a:endParaRPr lang="en-US" sz="4000" dirty="0"/>
          </a:p>
        </p:txBody>
      </p:sp>
      <p:sp>
        <p:nvSpPr>
          <p:cNvPr id="3" name="Content Placeholder 2"/>
          <p:cNvSpPr>
            <a:spLocks noGrp="1"/>
          </p:cNvSpPr>
          <p:nvPr>
            <p:ph idx="1"/>
          </p:nvPr>
        </p:nvSpPr>
        <p:spPr>
          <a:xfrm>
            <a:off x="457199" y="1441040"/>
            <a:ext cx="4727509" cy="5073485"/>
          </a:xfrm>
        </p:spPr>
        <p:txBody>
          <a:bodyPr>
            <a:normAutofit fontScale="92500" lnSpcReduction="20000"/>
          </a:bodyPr>
          <a:lstStyle/>
          <a:p>
            <a:r>
              <a:rPr lang="en-US" sz="3200" dirty="0" smtClean="0"/>
              <a:t>Create a “culture of urgency” </a:t>
            </a:r>
          </a:p>
          <a:p>
            <a:r>
              <a:rPr lang="en-US" sz="3200" dirty="0" smtClean="0"/>
              <a:t>Naming a person matters – someone people associate as the “go to” person</a:t>
            </a:r>
          </a:p>
          <a:p>
            <a:pPr lvl="1"/>
            <a:r>
              <a:rPr lang="en-US" sz="3000" dirty="0" smtClean="0"/>
              <a:t>What could/should this person do on a per region basis?</a:t>
            </a:r>
          </a:p>
          <a:p>
            <a:r>
              <a:rPr lang="en-US" sz="3000" dirty="0" smtClean="0"/>
              <a:t>“Is there a cookbook on regional engagement?”</a:t>
            </a:r>
            <a:endParaRPr lang="en-US" sz="2800" dirty="0"/>
          </a:p>
          <a:p>
            <a:pPr lvl="1"/>
            <a:r>
              <a:rPr lang="en-US" sz="2600" dirty="0" smtClean="0"/>
              <a:t>We can write one – requires regional input though.  </a:t>
            </a:r>
          </a:p>
          <a:p>
            <a:r>
              <a:rPr lang="en-US" sz="3200" dirty="0" smtClean="0"/>
              <a:t>This can be time consuming – but it’s not hard</a:t>
            </a:r>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29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4" name="Picture 3" descr="u9yKo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4709" y="1308752"/>
            <a:ext cx="3864931" cy="4694021"/>
          </a:xfrm>
          <a:prstGeom prst="rect">
            <a:avLst/>
          </a:prstGeom>
        </p:spPr>
      </p:pic>
    </p:spTree>
    <p:extLst>
      <p:ext uri="{BB962C8B-B14F-4D97-AF65-F5344CB8AC3E}">
        <p14:creationId xmlns:p14="http://schemas.microsoft.com/office/powerpoint/2010/main" val="159742067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ESnet at a Glance</a:t>
            </a:r>
            <a:endParaRPr lang="en-US" dirty="0"/>
          </a:p>
        </p:txBody>
      </p:sp>
      <p:sp>
        <p:nvSpPr>
          <p:cNvPr id="7" name="Content Placeholder 6"/>
          <p:cNvSpPr>
            <a:spLocks noGrp="1"/>
          </p:cNvSpPr>
          <p:nvPr>
            <p:ph idx="1"/>
          </p:nvPr>
        </p:nvSpPr>
        <p:spPr>
          <a:xfrm>
            <a:off x="457200" y="1325913"/>
            <a:ext cx="3388920" cy="2624573"/>
          </a:xfrm>
        </p:spPr>
        <p:txBody>
          <a:bodyPr>
            <a:normAutofit fontScale="85000" lnSpcReduction="20000"/>
          </a:bodyPr>
          <a:lstStyle/>
          <a:p>
            <a:pPr>
              <a:spcAft>
                <a:spcPts val="600"/>
              </a:spcAft>
            </a:pPr>
            <a:r>
              <a:rPr lang="en-US" dirty="0">
                <a:solidFill>
                  <a:prstClr val="black"/>
                </a:solidFill>
              </a:rPr>
              <a:t>High-speed national network, optimized for DOE science missions: </a:t>
            </a:r>
          </a:p>
          <a:p>
            <a:pPr marL="515938" lvl="1" indent="-285750">
              <a:spcAft>
                <a:spcPts val="600"/>
              </a:spcAft>
            </a:pPr>
            <a:r>
              <a:rPr lang="en-US" dirty="0">
                <a:solidFill>
                  <a:prstClr val="black"/>
                </a:solidFill>
              </a:rPr>
              <a:t>connecting 40 labs, plants and facilities with &gt;100 </a:t>
            </a:r>
            <a:r>
              <a:rPr lang="en-US" dirty="0" smtClean="0">
                <a:solidFill>
                  <a:prstClr val="black"/>
                </a:solidFill>
              </a:rPr>
              <a:t>networks (national and international)</a:t>
            </a:r>
            <a:endParaRPr lang="en-US" dirty="0">
              <a:solidFill>
                <a:prstClr val="black"/>
              </a:solidFill>
            </a:endParaRPr>
          </a:p>
          <a:p>
            <a:pPr marL="515938" lvl="1" indent="-285750">
              <a:spcAft>
                <a:spcPts val="600"/>
              </a:spcAft>
            </a:pPr>
            <a:r>
              <a:rPr lang="en-US" dirty="0">
                <a:solidFill>
                  <a:prstClr val="black"/>
                </a:solidFill>
              </a:rPr>
              <a:t>$32.6M in FY14, 42FTE</a:t>
            </a:r>
          </a:p>
          <a:p>
            <a:pPr marL="515938" lvl="1" indent="-285750">
              <a:spcAft>
                <a:spcPts val="600"/>
              </a:spcAft>
            </a:pPr>
            <a:r>
              <a:rPr lang="en-US" dirty="0">
                <a:solidFill>
                  <a:prstClr val="black"/>
                </a:solidFill>
              </a:rPr>
              <a:t>older than commercial Internet, growing twice as fast</a:t>
            </a:r>
          </a:p>
          <a:p>
            <a:pPr>
              <a:spcAft>
                <a:spcPts val="600"/>
              </a:spcAft>
            </a:pPr>
            <a:r>
              <a:rPr lang="en-US" dirty="0">
                <a:solidFill>
                  <a:prstClr val="black"/>
                </a:solidFill>
              </a:rPr>
              <a:t>$62M ARRA </a:t>
            </a:r>
            <a:r>
              <a:rPr lang="en-US" dirty="0" smtClean="0">
                <a:solidFill>
                  <a:prstClr val="black"/>
                </a:solidFill>
              </a:rPr>
              <a:t>in 2009/2010 grant </a:t>
            </a:r>
            <a:r>
              <a:rPr lang="en-US" dirty="0">
                <a:solidFill>
                  <a:prstClr val="black"/>
                </a:solidFill>
              </a:rPr>
              <a:t>for 100G upgrade</a:t>
            </a:r>
            <a:r>
              <a:rPr lang="en-US" dirty="0" smtClean="0">
                <a:solidFill>
                  <a:prstClr val="black"/>
                </a:solidFill>
              </a:rPr>
              <a:t>:</a:t>
            </a:r>
            <a:endParaRPr lang="en-US" dirty="0">
              <a:solidFill>
                <a:prstClr val="black"/>
              </a:solidFill>
            </a:endParaRPr>
          </a:p>
        </p:txBody>
      </p:sp>
      <p:sp>
        <p:nvSpPr>
          <p:cNvPr id="10" name="Content Placeholder 6"/>
          <p:cNvSpPr txBox="1">
            <a:spLocks/>
          </p:cNvSpPr>
          <p:nvPr/>
        </p:nvSpPr>
        <p:spPr>
          <a:xfrm>
            <a:off x="457200" y="3937644"/>
            <a:ext cx="8598452" cy="2353826"/>
          </a:xfrm>
          <a:prstGeom prst="rect">
            <a:avLst/>
          </a:prstGeom>
        </p:spPr>
        <p:txBody>
          <a:bodyPr vert="horz" lIns="91440" tIns="45720" rIns="91440" bIns="45720" rtlCol="0">
            <a:normAutofit fontScale="77500" lnSpcReduction="20000"/>
          </a:bodyPr>
          <a:lstStyle>
            <a:lvl1pPr marL="228600" indent="-228600" algn="l" defTabSz="457200" rtl="0" eaLnBrk="1" latinLnBrk="0" hangingPunct="1">
              <a:spcBef>
                <a:spcPts val="880"/>
              </a:spcBef>
              <a:buClr>
                <a:schemeClr val="accent1"/>
              </a:buClr>
              <a:buFont typeface="Arial"/>
              <a:buChar char="•"/>
              <a:defRPr sz="2000" kern="1200">
                <a:solidFill>
                  <a:schemeClr val="tx1"/>
                </a:solidFill>
                <a:latin typeface="+mn-lt"/>
                <a:ea typeface="+mn-ea"/>
                <a:cs typeface="+mn-cs"/>
              </a:defRPr>
            </a:lvl1pPr>
            <a:lvl2pPr marL="458788" indent="-228600" algn="l" defTabSz="457200" rtl="0" eaLnBrk="1" latinLnBrk="0" hangingPunct="1">
              <a:spcBef>
                <a:spcPct val="20000"/>
              </a:spcBef>
              <a:buClr>
                <a:schemeClr val="tx1"/>
              </a:buClr>
              <a:buSzPct val="85000"/>
              <a:buFont typeface="Arial"/>
              <a:buChar char="–"/>
              <a:defRPr sz="2000" kern="1200">
                <a:solidFill>
                  <a:schemeClr val="tx1"/>
                </a:solidFill>
                <a:latin typeface="+mn-lt"/>
                <a:ea typeface="+mn-ea"/>
                <a:cs typeface="+mn-cs"/>
              </a:defRPr>
            </a:lvl2pPr>
            <a:lvl3pPr marL="688975" indent="-230188" algn="l" defTabSz="457200" rtl="0" eaLnBrk="1" latinLnBrk="0" hangingPunct="1">
              <a:spcBef>
                <a:spcPct val="20000"/>
              </a:spcBef>
              <a:buClr>
                <a:schemeClr val="tx1"/>
              </a:buClr>
              <a:buFont typeface="Arial"/>
              <a:buChar char="•"/>
              <a:defRPr sz="1800" kern="1200">
                <a:solidFill>
                  <a:schemeClr val="tx1"/>
                </a:solidFill>
                <a:latin typeface="+mn-lt"/>
                <a:ea typeface="+mn-ea"/>
                <a:cs typeface="+mn-cs"/>
              </a:defRPr>
            </a:lvl3pPr>
            <a:lvl4pPr marL="969962" indent="-285750" algn="l" defTabSz="457200" rtl="0" eaLnBrk="1" latinLnBrk="0" hangingPunct="1">
              <a:spcBef>
                <a:spcPct val="20000"/>
              </a:spcBef>
              <a:buClr>
                <a:schemeClr val="tx1"/>
              </a:buClr>
              <a:buFont typeface="Lucida Grande"/>
              <a:buChar char="–"/>
              <a:defRPr sz="1400" kern="1200">
                <a:solidFill>
                  <a:schemeClr val="tx1"/>
                </a:solidFill>
                <a:latin typeface="+mn-lt"/>
                <a:ea typeface="+mn-ea"/>
                <a:cs typeface="+mn-cs"/>
              </a:defRPr>
            </a:lvl4pPr>
            <a:lvl5pPr marL="1143000" indent="-230188" algn="l" defTabSz="457200" rtl="0" eaLnBrk="1" latinLnBrk="0" hangingPunct="1">
              <a:spcBef>
                <a:spcPct val="20000"/>
              </a:spcBef>
              <a:buClr>
                <a:schemeClr val="tx1"/>
              </a:buClr>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15938" lvl="1" indent="-285750">
              <a:spcAft>
                <a:spcPts val="600"/>
              </a:spcAft>
            </a:pPr>
            <a:r>
              <a:rPr lang="en-US" dirty="0">
                <a:solidFill>
                  <a:prstClr val="black"/>
                </a:solidFill>
              </a:rPr>
              <a:t>transition to new era of optical </a:t>
            </a:r>
            <a:r>
              <a:rPr lang="en-US" dirty="0" smtClean="0">
                <a:solidFill>
                  <a:prstClr val="black"/>
                </a:solidFill>
              </a:rPr>
              <a:t>networking</a:t>
            </a:r>
          </a:p>
          <a:p>
            <a:pPr marL="515938" lvl="1" indent="-285750">
              <a:spcAft>
                <a:spcPts val="600"/>
              </a:spcAft>
            </a:pPr>
            <a:r>
              <a:rPr lang="en-US" dirty="0" smtClean="0">
                <a:solidFill>
                  <a:prstClr val="black"/>
                </a:solidFill>
              </a:rPr>
              <a:t>world’s first 100G network at continental scale </a:t>
            </a:r>
            <a:endParaRPr lang="en-US" dirty="0" smtClean="0">
              <a:solidFill>
                <a:schemeClr val="accent2"/>
              </a:solidFill>
            </a:endParaRPr>
          </a:p>
          <a:p>
            <a:pPr>
              <a:spcAft>
                <a:spcPts val="600"/>
              </a:spcAft>
            </a:pPr>
            <a:r>
              <a:rPr lang="en-US" dirty="0" smtClean="0">
                <a:solidFill>
                  <a:prstClr val="black"/>
                </a:solidFill>
              </a:rPr>
              <a:t>Culture of urgency:</a:t>
            </a:r>
          </a:p>
          <a:p>
            <a:pPr marL="515938" lvl="1" indent="-285750">
              <a:spcAft>
                <a:spcPts val="600"/>
              </a:spcAft>
            </a:pPr>
            <a:r>
              <a:rPr lang="en-US" dirty="0" smtClean="0">
                <a:solidFill>
                  <a:prstClr val="black"/>
                </a:solidFill>
              </a:rPr>
              <a:t>4 awards in past 3 years</a:t>
            </a:r>
          </a:p>
          <a:p>
            <a:pPr marL="515938" lvl="1" indent="-285750">
              <a:spcAft>
                <a:spcPts val="600"/>
              </a:spcAft>
            </a:pPr>
            <a:r>
              <a:rPr lang="en-US" dirty="0" smtClean="0">
                <a:solidFill>
                  <a:prstClr val="black"/>
                </a:solidFill>
              </a:rPr>
              <a:t>R&amp;D100 Award in FY13</a:t>
            </a:r>
          </a:p>
          <a:p>
            <a:pPr marL="515938" lvl="1" indent="-285750">
              <a:spcAft>
                <a:spcPts val="600"/>
              </a:spcAft>
            </a:pPr>
            <a:r>
              <a:rPr lang="en-US" dirty="0" smtClean="0">
                <a:solidFill>
                  <a:prstClr val="black"/>
                </a:solidFill>
              </a:rPr>
              <a:t>“5 out of 5” for customer satisfaction in last review</a:t>
            </a:r>
          </a:p>
          <a:p>
            <a:pPr marL="515938" lvl="1" indent="-285750">
              <a:spcAft>
                <a:spcPts val="600"/>
              </a:spcAft>
            </a:pPr>
            <a:r>
              <a:rPr lang="en-US" b="1" i="1" dirty="0" smtClean="0">
                <a:solidFill>
                  <a:prstClr val="black"/>
                </a:solidFill>
              </a:rPr>
              <a:t>Dedicated staff to support the mission of science</a:t>
            </a:r>
            <a:endParaRPr lang="en-US" b="1" i="1" dirty="0" smtClean="0">
              <a:solidFill>
                <a:srgbClr val="0000FF"/>
              </a:solidFill>
            </a:endParaRPr>
          </a:p>
          <a:p>
            <a:endParaRPr lang="en-US" dirty="0" smtClean="0"/>
          </a:p>
          <a:p>
            <a:pPr marL="0" indent="0">
              <a:buFont typeface="Arial"/>
              <a:buNone/>
            </a:pPr>
            <a:endParaRPr lang="en-US" dirty="0"/>
          </a:p>
        </p:txBody>
      </p:sp>
      <p:pic>
        <p:nvPicPr>
          <p:cNvPr id="9" name="Content Placeholder 5" descr="Untitled 2.pdf"/>
          <p:cNvPicPr>
            <a:picLocks noChangeAspect="1"/>
          </p:cNvPicPr>
          <p:nvPr/>
        </p:nvPicPr>
        <p:blipFill rotWithShape="1">
          <a:blip r:embed="rId3" cstate="print">
            <a:extLst>
              <a:ext uri="{28A0092B-C50C-407E-A947-70E740481C1C}">
                <a14:useLocalDpi xmlns:a14="http://schemas.microsoft.com/office/drawing/2010/main"/>
              </a:ext>
            </a:extLst>
          </a:blip>
          <a:srcRect l="-2" t="1307" r="-2" b="-519"/>
          <a:stretch/>
        </p:blipFill>
        <p:spPr>
          <a:xfrm>
            <a:off x="3846120" y="601540"/>
            <a:ext cx="5223986" cy="3163414"/>
          </a:xfrm>
          <a:prstGeom prst="rect">
            <a:avLst/>
          </a:prstGeom>
          <a:effectLst>
            <a:outerShdw blurRad="76200" dist="38100" dir="2700000" algn="tl" rotWithShape="0">
              <a:srgbClr val="000000">
                <a:alpha val="43000"/>
              </a:srgbClr>
            </a:outerShdw>
          </a:effectLst>
        </p:spPr>
      </p:pic>
      <p:sp>
        <p:nvSpPr>
          <p:cNvPr id="8"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2" name="Picture 1" descr="hov-science-ne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455" y="3877654"/>
            <a:ext cx="1936088" cy="2581451"/>
          </a:xfrm>
          <a:prstGeom prst="rect">
            <a:avLst/>
          </a:prstGeom>
        </p:spPr>
      </p:pic>
    </p:spTree>
    <p:extLst>
      <p:ext uri="{BB962C8B-B14F-4D97-AF65-F5344CB8AC3E}">
        <p14:creationId xmlns:p14="http://schemas.microsoft.com/office/powerpoint/2010/main" val="1489540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Regional Engagement Strategy</a:t>
            </a:r>
            <a:endParaRPr lang="en-US" sz="4000" dirty="0"/>
          </a:p>
        </p:txBody>
      </p:sp>
      <p:sp>
        <p:nvSpPr>
          <p:cNvPr id="3" name="Content Placeholder 2"/>
          <p:cNvSpPr>
            <a:spLocks noGrp="1"/>
          </p:cNvSpPr>
          <p:nvPr>
            <p:ph idx="1"/>
          </p:nvPr>
        </p:nvSpPr>
        <p:spPr>
          <a:xfrm>
            <a:off x="457200" y="1441040"/>
            <a:ext cx="8229600" cy="5073485"/>
          </a:xfrm>
        </p:spPr>
        <p:txBody>
          <a:bodyPr>
            <a:normAutofit fontScale="70000" lnSpcReduction="20000"/>
          </a:bodyPr>
          <a:lstStyle/>
          <a:p>
            <a:r>
              <a:rPr lang="en-US" sz="3500" dirty="0" smtClean="0"/>
              <a:t>Get a regional </a:t>
            </a:r>
            <a:r>
              <a:rPr lang="en-US" sz="3500" dirty="0" err="1" smtClean="0"/>
              <a:t>perfSONAR</a:t>
            </a:r>
            <a:r>
              <a:rPr lang="en-US" sz="3500" dirty="0" smtClean="0"/>
              <a:t> mesh going.  CENIC and </a:t>
            </a:r>
            <a:r>
              <a:rPr lang="en-US" sz="3500" dirty="0" err="1" smtClean="0"/>
              <a:t>OARnet</a:t>
            </a:r>
            <a:r>
              <a:rPr lang="en-US" sz="3500" dirty="0" smtClean="0"/>
              <a:t> examples:</a:t>
            </a:r>
          </a:p>
          <a:p>
            <a:pPr lvl="1"/>
            <a:r>
              <a:rPr lang="en-US" sz="3100" dirty="0">
                <a:hlinkClick r:id="rId2"/>
              </a:rPr>
              <a:t>https://ps-dashboard.cenic.net/maddash-</a:t>
            </a:r>
            <a:r>
              <a:rPr lang="en-US" sz="3100" dirty="0" smtClean="0">
                <a:hlinkClick r:id="rId2"/>
              </a:rPr>
              <a:t>webui/</a:t>
            </a:r>
            <a:r>
              <a:rPr lang="en-US" sz="3100" dirty="0" smtClean="0"/>
              <a:t> </a:t>
            </a:r>
          </a:p>
          <a:p>
            <a:pPr lvl="1"/>
            <a:r>
              <a:rPr lang="en-US" sz="3100" dirty="0" smtClean="0">
                <a:hlinkClick r:id="rId3"/>
              </a:rPr>
              <a:t>http</a:t>
            </a:r>
            <a:r>
              <a:rPr lang="en-US" sz="3100" dirty="0">
                <a:hlinkClick r:id="rId3"/>
              </a:rPr>
              <a:t>://perfsonar-dashboard.oar.net/maddash-webui</a:t>
            </a:r>
            <a:r>
              <a:rPr lang="en-US" sz="3100" dirty="0" smtClean="0">
                <a:hlinkClick r:id="rId3"/>
              </a:rPr>
              <a:t>/</a:t>
            </a:r>
            <a:r>
              <a:rPr lang="en-US" sz="3100" dirty="0" smtClean="0"/>
              <a:t> </a:t>
            </a:r>
          </a:p>
          <a:p>
            <a:r>
              <a:rPr lang="en-US" sz="3500" dirty="0" smtClean="0"/>
              <a:t>Develop </a:t>
            </a:r>
            <a:r>
              <a:rPr lang="en-US" sz="3500" dirty="0"/>
              <a:t>a system similar to </a:t>
            </a:r>
            <a:r>
              <a:rPr lang="en-US" sz="3500" dirty="0" err="1"/>
              <a:t>ESnet’s</a:t>
            </a:r>
            <a:r>
              <a:rPr lang="en-US" sz="3500" dirty="0"/>
              <a:t> Requirements Reviews (we are happy to help – ask us anything</a:t>
            </a:r>
            <a:r>
              <a:rPr lang="en-US" sz="3500" dirty="0" smtClean="0"/>
              <a:t>)</a:t>
            </a:r>
          </a:p>
          <a:p>
            <a:r>
              <a:rPr lang="en-US" sz="3500" dirty="0" smtClean="0"/>
              <a:t>Tie </a:t>
            </a:r>
            <a:r>
              <a:rPr lang="en-US" sz="3500" dirty="0"/>
              <a:t>the success of science to the network:</a:t>
            </a:r>
          </a:p>
          <a:p>
            <a:pPr lvl="1"/>
            <a:r>
              <a:rPr lang="en-US" sz="3100" dirty="0" smtClean="0"/>
              <a:t>Will help to gauge ‘how big’ to build the network, and on what time scales</a:t>
            </a:r>
          </a:p>
          <a:p>
            <a:pPr lvl="1"/>
            <a:r>
              <a:rPr lang="en-US" sz="3100" dirty="0" smtClean="0"/>
              <a:t>Will also turn out some negative information, e.g. how problems are hurting innovation</a:t>
            </a:r>
          </a:p>
          <a:p>
            <a:pPr>
              <a:spcBef>
                <a:spcPts val="0"/>
              </a:spcBef>
            </a:pPr>
            <a:r>
              <a:rPr lang="en-US" sz="3500" dirty="0" smtClean="0"/>
              <a:t>Maintains </a:t>
            </a:r>
            <a:r>
              <a:rPr lang="en-US" sz="3500" dirty="0"/>
              <a:t>a contacts database for technical personnel at each </a:t>
            </a:r>
            <a:r>
              <a:rPr lang="en-US" sz="3500" dirty="0" smtClean="0"/>
              <a:t>facility</a:t>
            </a:r>
          </a:p>
          <a:p>
            <a:pPr lvl="1">
              <a:spcBef>
                <a:spcPts val="0"/>
              </a:spcBef>
            </a:pPr>
            <a:r>
              <a:rPr lang="en-US" sz="3300" dirty="0" smtClean="0"/>
              <a:t>Would </a:t>
            </a:r>
            <a:r>
              <a:rPr lang="en-US" sz="3300" dirty="0"/>
              <a:t>be who the national powers coordinate with for performance anomalies or science support.  </a:t>
            </a:r>
          </a:p>
          <a:p>
            <a:pPr lvl="1"/>
            <a:endParaRPr lang="en-US" sz="3500" dirty="0" smtClean="0">
              <a:solidFill>
                <a:srgbClr val="FF0000"/>
              </a:solidFill>
            </a:endParaRP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30</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306155932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ctrTitle"/>
          </p:nvPr>
        </p:nvSpPr>
        <p:spPr>
          <a:xfrm>
            <a:off x="914400" y="2130425"/>
            <a:ext cx="7762875" cy="1470025"/>
          </a:xfrm>
        </p:spPr>
        <p:txBody>
          <a:bodyPr/>
          <a:lstStyle/>
          <a:p>
            <a:pPr eaLnBrk="1" hangingPunct="1"/>
            <a:r>
              <a:rPr lang="en-US" dirty="0">
                <a:latin typeface="Arial Narrow" charset="0"/>
              </a:rPr>
              <a:t>Bridging the Technical Gap: Science Engagement at ESnet</a:t>
            </a:r>
            <a:endParaRPr lang="en-US" dirty="0">
              <a:latin typeface="Arial Narrow" charset="0"/>
            </a:endParaRPr>
          </a:p>
        </p:txBody>
      </p:sp>
      <p:sp>
        <p:nvSpPr>
          <p:cNvPr id="7" name="Subtitle 2"/>
          <p:cNvSpPr>
            <a:spLocks noGrp="1"/>
          </p:cNvSpPr>
          <p:nvPr>
            <p:ph type="subTitle" idx="1"/>
          </p:nvPr>
        </p:nvSpPr>
        <p:spPr>
          <a:xfrm>
            <a:off x="914400" y="3868738"/>
            <a:ext cx="3657600" cy="1390650"/>
          </a:xfrm>
        </p:spPr>
        <p:txBody>
          <a:bodyPr/>
          <a:lstStyle/>
          <a:p>
            <a:pPr eaLnBrk="1" hangingPunct="1">
              <a:spcBef>
                <a:spcPts val="300"/>
              </a:spcBef>
              <a:spcAft>
                <a:spcPts val="300"/>
              </a:spcAft>
            </a:pPr>
            <a:r>
              <a:rPr lang="en-US" sz="1800" b="1" dirty="0">
                <a:latin typeface="Arial Narrow" charset="0"/>
              </a:rPr>
              <a:t>Jason Zurawski – </a:t>
            </a:r>
            <a:r>
              <a:rPr lang="en-US" sz="1800" b="1" dirty="0">
                <a:latin typeface="Arial Narrow" charset="0"/>
                <a:hlinkClick r:id="rId2"/>
              </a:rPr>
              <a:t>zurawski@es.net</a:t>
            </a:r>
            <a:r>
              <a:rPr lang="en-US" sz="1800" b="1" dirty="0">
                <a:latin typeface="Arial Narrow" charset="0"/>
              </a:rPr>
              <a:t> </a:t>
            </a:r>
            <a:endParaRPr lang="en-US" sz="1800" b="1" dirty="0" smtClean="0">
              <a:latin typeface="Arial Narrow" charset="0"/>
            </a:endParaRPr>
          </a:p>
          <a:p>
            <a:pPr eaLnBrk="1" hangingPunct="1">
              <a:spcBef>
                <a:spcPts val="300"/>
              </a:spcBef>
              <a:spcAft>
                <a:spcPts val="300"/>
              </a:spcAft>
            </a:pPr>
            <a:r>
              <a:rPr lang="en-US" sz="1800" dirty="0" smtClean="0">
                <a:latin typeface="Arial Narrow" charset="0"/>
              </a:rPr>
              <a:t>Science Engagement Engineer, </a:t>
            </a:r>
            <a:r>
              <a:rPr lang="en-US" sz="1800" dirty="0">
                <a:latin typeface="Arial Narrow" charset="0"/>
              </a:rPr>
              <a:t>ESnet</a:t>
            </a:r>
          </a:p>
          <a:p>
            <a:pPr eaLnBrk="1" hangingPunct="1">
              <a:spcBef>
                <a:spcPts val="300"/>
              </a:spcBef>
              <a:spcAft>
                <a:spcPts val="300"/>
              </a:spcAft>
            </a:pPr>
            <a:r>
              <a:rPr lang="en-US" sz="1800" dirty="0">
                <a:latin typeface="Arial Narrow" charset="0"/>
              </a:rPr>
              <a:t>Lawrence Berkeley National Laboratory</a:t>
            </a:r>
          </a:p>
        </p:txBody>
      </p:sp>
      <p:sp>
        <p:nvSpPr>
          <p:cNvPr id="11" name="Text Placeholder 11"/>
          <p:cNvSpPr txBox="1">
            <a:spLocks/>
          </p:cNvSpPr>
          <p:nvPr/>
        </p:nvSpPr>
        <p:spPr bwMode="auto">
          <a:xfrm>
            <a:off x="4833938" y="3868738"/>
            <a:ext cx="3843337"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Narrow" charset="0"/>
                <a:ea typeface="ＭＳ Ｐゴシック" charset="0"/>
                <a:cs typeface="ＭＳ Ｐゴシック" charset="0"/>
              </a:defRPr>
            </a:lvl1pPr>
            <a:lvl2pPr marL="742950" indent="-285750" eaLnBrk="0" hangingPunct="0">
              <a:defRPr sz="2400">
                <a:solidFill>
                  <a:schemeClr val="tx1"/>
                </a:solidFill>
                <a:latin typeface="Arial Narrow" charset="0"/>
                <a:ea typeface="ＭＳ Ｐゴシック" charset="0"/>
              </a:defRPr>
            </a:lvl2pPr>
            <a:lvl3pPr marL="1143000" indent="-228600" eaLnBrk="0" hangingPunct="0">
              <a:defRPr sz="2400">
                <a:solidFill>
                  <a:schemeClr val="tx1"/>
                </a:solidFill>
                <a:latin typeface="Arial Narrow" charset="0"/>
                <a:ea typeface="ＭＳ Ｐゴシック" charset="0"/>
              </a:defRPr>
            </a:lvl3pPr>
            <a:lvl4pPr marL="1600200" indent="-228600" eaLnBrk="0" hangingPunct="0">
              <a:defRPr sz="2400">
                <a:solidFill>
                  <a:schemeClr val="tx1"/>
                </a:solidFill>
                <a:latin typeface="Arial Narrow" charset="0"/>
                <a:ea typeface="ＭＳ Ｐゴシック" charset="0"/>
              </a:defRPr>
            </a:lvl4pPr>
            <a:lvl5pPr marL="2057400" indent="-228600" eaLnBrk="0" hangingPunct="0">
              <a:defRPr sz="2400">
                <a:solidFill>
                  <a:schemeClr val="tx1"/>
                </a:solidFill>
                <a:latin typeface="Arial Narrow" charset="0"/>
                <a:ea typeface="ＭＳ Ｐゴシック" charset="0"/>
              </a:defRPr>
            </a:lvl5pPr>
            <a:lvl6pPr marL="2514600" indent="-228600" eaLnBrk="0" fontAlgn="base" hangingPunct="0">
              <a:spcBef>
                <a:spcPct val="0"/>
              </a:spcBef>
              <a:spcAft>
                <a:spcPct val="0"/>
              </a:spcAft>
              <a:defRPr sz="2400">
                <a:solidFill>
                  <a:schemeClr val="tx1"/>
                </a:solidFill>
                <a:latin typeface="Arial Narrow" charset="0"/>
                <a:ea typeface="ＭＳ Ｐゴシック" charset="0"/>
              </a:defRPr>
            </a:lvl6pPr>
            <a:lvl7pPr marL="2971800" indent="-228600" eaLnBrk="0" fontAlgn="base" hangingPunct="0">
              <a:spcBef>
                <a:spcPct val="0"/>
              </a:spcBef>
              <a:spcAft>
                <a:spcPct val="0"/>
              </a:spcAft>
              <a:defRPr sz="2400">
                <a:solidFill>
                  <a:schemeClr val="tx1"/>
                </a:solidFill>
                <a:latin typeface="Arial Narrow" charset="0"/>
                <a:ea typeface="ＭＳ Ｐゴシック" charset="0"/>
              </a:defRPr>
            </a:lvl7pPr>
            <a:lvl8pPr marL="3429000" indent="-228600" eaLnBrk="0" fontAlgn="base" hangingPunct="0">
              <a:spcBef>
                <a:spcPct val="0"/>
              </a:spcBef>
              <a:spcAft>
                <a:spcPct val="0"/>
              </a:spcAft>
              <a:defRPr sz="2400">
                <a:solidFill>
                  <a:schemeClr val="tx1"/>
                </a:solidFill>
                <a:latin typeface="Arial Narrow" charset="0"/>
                <a:ea typeface="ＭＳ Ｐゴシック" charset="0"/>
              </a:defRPr>
            </a:lvl8pPr>
            <a:lvl9pPr marL="3886200" indent="-228600" eaLnBrk="0" fontAlgn="base" hangingPunct="0">
              <a:spcBef>
                <a:spcPct val="0"/>
              </a:spcBef>
              <a:spcAft>
                <a:spcPct val="0"/>
              </a:spcAft>
              <a:defRPr sz="2400">
                <a:solidFill>
                  <a:schemeClr val="tx1"/>
                </a:solidFill>
                <a:latin typeface="Arial Narrow" charset="0"/>
                <a:ea typeface="ＭＳ Ｐゴシック" charset="0"/>
              </a:defRPr>
            </a:lvl9pPr>
          </a:lstStyle>
          <a:p>
            <a:pPr eaLnBrk="1" hangingPunct="1">
              <a:spcBef>
                <a:spcPct val="20000"/>
              </a:spcBef>
              <a:buFont typeface="Arial" charset="0"/>
              <a:buNone/>
            </a:pPr>
            <a:endParaRPr lang="en-US" sz="1400" dirty="0" smtClean="0">
              <a:solidFill>
                <a:schemeClr val="bg2"/>
              </a:solidFill>
            </a:endParaRPr>
          </a:p>
          <a:p>
            <a:pPr eaLnBrk="1" hangingPunct="1">
              <a:spcBef>
                <a:spcPct val="20000"/>
              </a:spcBef>
              <a:buFont typeface="Arial" charset="0"/>
              <a:buNone/>
            </a:pPr>
            <a:r>
              <a:rPr lang="en-US" sz="1400" dirty="0" smtClean="0">
                <a:solidFill>
                  <a:schemeClr val="bg2"/>
                </a:solidFill>
              </a:rPr>
              <a:t>GPN Annual Meeting</a:t>
            </a:r>
            <a:endParaRPr lang="en-US" sz="1400" dirty="0">
              <a:solidFill>
                <a:schemeClr val="bg2"/>
              </a:solidFill>
            </a:endParaRPr>
          </a:p>
          <a:p>
            <a:pPr eaLnBrk="1" hangingPunct="1">
              <a:spcBef>
                <a:spcPct val="20000"/>
              </a:spcBef>
              <a:buFont typeface="Arial" charset="0"/>
              <a:buNone/>
            </a:pPr>
            <a:r>
              <a:rPr lang="en-US" sz="1400" dirty="0" smtClean="0">
                <a:solidFill>
                  <a:schemeClr val="bg2"/>
                </a:solidFill>
              </a:rPr>
              <a:t>May</a:t>
            </a:r>
            <a:r>
              <a:rPr lang="en-US" sz="1400" dirty="0" smtClean="0">
                <a:solidFill>
                  <a:schemeClr val="bg2"/>
                </a:solidFill>
              </a:rPr>
              <a:t> 28</a:t>
            </a:r>
            <a:r>
              <a:rPr lang="en-US" sz="1400" baseline="30000" dirty="0" smtClean="0">
                <a:solidFill>
                  <a:schemeClr val="bg2"/>
                </a:solidFill>
              </a:rPr>
              <a:t>th</a:t>
            </a:r>
            <a:r>
              <a:rPr lang="en-US" sz="1400" dirty="0" smtClean="0">
                <a:solidFill>
                  <a:schemeClr val="bg2"/>
                </a:solidFill>
              </a:rPr>
              <a:t>, </a:t>
            </a:r>
            <a:r>
              <a:rPr lang="en-US" sz="1400" dirty="0">
                <a:solidFill>
                  <a:schemeClr val="bg2"/>
                </a:solidFill>
              </a:rPr>
              <a:t>2015</a:t>
            </a:r>
          </a:p>
        </p:txBody>
      </p:sp>
      <p:cxnSp>
        <p:nvCxnSpPr>
          <p:cNvPr id="12" name="Straight Connector 11"/>
          <p:cNvCxnSpPr/>
          <p:nvPr/>
        </p:nvCxnSpPr>
        <p:spPr>
          <a:xfrm>
            <a:off x="4691063" y="3975100"/>
            <a:ext cx="0" cy="128428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58195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56000" y="3031067"/>
            <a:ext cx="184666" cy="369332"/>
          </a:xfrm>
          <a:prstGeom prst="rect">
            <a:avLst/>
          </a:prstGeom>
          <a:noFill/>
        </p:spPr>
        <p:txBody>
          <a:bodyPr wrap="none" rtlCol="0">
            <a:spAutoFit/>
          </a:bodyPr>
          <a:lstStyle/>
          <a:p>
            <a:endParaRPr lang="en-US" dirty="0">
              <a:solidFill>
                <a:prstClr val="black"/>
              </a:solidFill>
            </a:endParaRPr>
          </a:p>
        </p:txBody>
      </p:sp>
      <p:pic>
        <p:nvPicPr>
          <p:cNvPr id="5" name="Picture 4" descr="Kstar-hyung_Kim_NFRI_Korea.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1200895"/>
            <a:ext cx="1837607" cy="1225837"/>
          </a:xfrm>
          <a:prstGeom prst="rect">
            <a:avLst/>
          </a:prstGeom>
        </p:spPr>
      </p:pic>
      <p:sp>
        <p:nvSpPr>
          <p:cNvPr id="2" name="TextBox 1"/>
          <p:cNvSpPr txBox="1"/>
          <p:nvPr/>
        </p:nvSpPr>
        <p:spPr>
          <a:xfrm>
            <a:off x="2108200" y="2057400"/>
            <a:ext cx="184666" cy="369332"/>
          </a:xfrm>
          <a:prstGeom prst="rect">
            <a:avLst/>
          </a:prstGeom>
          <a:noFill/>
        </p:spPr>
        <p:txBody>
          <a:bodyPr wrap="none" rtlCol="0">
            <a:spAutoFit/>
          </a:bodyPr>
          <a:lstStyle/>
          <a:p>
            <a:endParaRPr lang="en-US" dirty="0">
              <a:solidFill>
                <a:prstClr val="black"/>
              </a:solidFill>
            </a:endParaRPr>
          </a:p>
        </p:txBody>
      </p:sp>
      <p:pic>
        <p:nvPicPr>
          <p:cNvPr id="7" name="Picture 4" descr="G:\Capital Projects\Project Management\Martinez\CRT\Drawings and Renderings\Renderings\2012\CRT Southwest View 120404.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9465" y="4513819"/>
            <a:ext cx="1618850" cy="1079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ns.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62779" y="3932006"/>
            <a:ext cx="1914391" cy="1366078"/>
          </a:xfrm>
          <a:prstGeom prst="rect">
            <a:avLst/>
          </a:prstGeom>
        </p:spPr>
      </p:pic>
      <p:pic>
        <p:nvPicPr>
          <p:cNvPr id="9" name="Picture 8" descr="3365376865_53bc10afaa_o.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2330" y="811335"/>
            <a:ext cx="1770684" cy="1328013"/>
          </a:xfrm>
          <a:prstGeom prst="rect">
            <a:avLst/>
          </a:prstGeom>
        </p:spPr>
      </p:pic>
      <p:pic>
        <p:nvPicPr>
          <p:cNvPr id="12" name="Picture 11" descr="3252736045_152f04dbb4_b.jpg"/>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381679" y="4365914"/>
            <a:ext cx="1530369" cy="1223996"/>
          </a:xfrm>
          <a:prstGeom prst="rect">
            <a:avLst/>
          </a:prstGeom>
        </p:spPr>
      </p:pic>
      <p:sp>
        <p:nvSpPr>
          <p:cNvPr id="15" name="Title 14"/>
          <p:cNvSpPr>
            <a:spLocks noGrp="1"/>
          </p:cNvSpPr>
          <p:nvPr>
            <p:ph type="title"/>
          </p:nvPr>
        </p:nvSpPr>
        <p:spPr>
          <a:xfrm>
            <a:off x="457200" y="274638"/>
            <a:ext cx="8381132" cy="1143000"/>
          </a:xfrm>
        </p:spPr>
        <p:txBody>
          <a:bodyPr/>
          <a:lstStyle/>
          <a:p>
            <a:r>
              <a:rPr lang="en-US" dirty="0">
                <a:solidFill>
                  <a:prstClr val="black"/>
                </a:solidFill>
                <a:latin typeface="Arial"/>
              </a:rPr>
              <a:t>Network as </a:t>
            </a:r>
            <a:r>
              <a:rPr lang="en-US" strike="sngStrike" dirty="0">
                <a:solidFill>
                  <a:prstClr val="black"/>
                </a:solidFill>
                <a:latin typeface="Arial"/>
              </a:rPr>
              <a:t>Infrastructure</a:t>
            </a:r>
            <a:r>
              <a:rPr lang="en-US" dirty="0">
                <a:solidFill>
                  <a:prstClr val="black"/>
                </a:solidFill>
                <a:latin typeface="Arial"/>
              </a:rPr>
              <a:t> </a:t>
            </a:r>
            <a:r>
              <a:rPr lang="en-US" i="1" dirty="0">
                <a:solidFill>
                  <a:prstClr val="black"/>
                </a:solidFill>
                <a:latin typeface="Arial"/>
              </a:rPr>
              <a:t>Instrument</a:t>
            </a:r>
            <a:br>
              <a:rPr lang="en-US" i="1" dirty="0">
                <a:solidFill>
                  <a:prstClr val="black"/>
                </a:solidFill>
                <a:latin typeface="Arial"/>
              </a:rPr>
            </a:br>
            <a:endParaRPr lang="en-US" dirty="0"/>
          </a:p>
        </p:txBody>
      </p:sp>
      <p:sp>
        <p:nvSpPr>
          <p:cNvPr id="13" name="Rectangle 12"/>
          <p:cNvSpPr/>
          <p:nvPr/>
        </p:nvSpPr>
        <p:spPr>
          <a:xfrm>
            <a:off x="305997" y="5745173"/>
            <a:ext cx="7009890" cy="646331"/>
          </a:xfrm>
          <a:prstGeom prst="rect">
            <a:avLst/>
          </a:prstGeom>
        </p:spPr>
        <p:txBody>
          <a:bodyPr wrap="square">
            <a:spAutoFit/>
          </a:bodyPr>
          <a:lstStyle/>
          <a:p>
            <a:pPr marL="456538" lvl="2" indent="0">
              <a:buNone/>
            </a:pPr>
            <a:r>
              <a:rPr lang="en-US" b="1" i="1" u="sng" dirty="0" smtClean="0"/>
              <a:t>Vision</a:t>
            </a:r>
            <a:r>
              <a:rPr lang="en-US" dirty="0" smtClean="0"/>
              <a:t>: Scientific </a:t>
            </a:r>
            <a:r>
              <a:rPr lang="en-US" dirty="0"/>
              <a:t>progress will be </a:t>
            </a:r>
            <a:r>
              <a:rPr lang="en-US" b="1" dirty="0"/>
              <a:t>completely unconstrained </a:t>
            </a:r>
            <a:r>
              <a:rPr lang="en-US" dirty="0"/>
              <a:t>by the physical location of instruments, people, computational resources, or data.  </a:t>
            </a:r>
          </a:p>
        </p:txBody>
      </p:sp>
      <p:pic>
        <p:nvPicPr>
          <p:cNvPr id="18" name="Picture 17" descr="20150112-ESnet.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917968"/>
            <a:ext cx="9144000" cy="3186050"/>
          </a:xfrm>
          <a:prstGeom prst="rect">
            <a:avLst/>
          </a:prstGeom>
        </p:spPr>
      </p:pic>
      <p:pic>
        <p:nvPicPr>
          <p:cNvPr id="11" name="Picture 10" descr="2182152599_5f6d0a26f7_o.jp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062779" y="1269789"/>
            <a:ext cx="1775553" cy="1156943"/>
          </a:xfrm>
          <a:prstGeom prst="rect">
            <a:avLst/>
          </a:prstGeom>
        </p:spPr>
      </p:pic>
      <p:sp>
        <p:nvSpPr>
          <p:cNvPr id="1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4</a:t>
            </a:fld>
            <a:r>
              <a:rPr lang="en-US" sz="800" dirty="0">
                <a:solidFill>
                  <a:prstClr val="black"/>
                </a:solidFill>
                <a:latin typeface="Arial"/>
              </a:rPr>
              <a:t> – ESnet Science Engagement (</a:t>
            </a:r>
            <a:r>
              <a:rPr lang="en-US" sz="800" dirty="0">
                <a:solidFill>
                  <a:prstClr val="black"/>
                </a:solidFill>
                <a:latin typeface="Arial"/>
                <a:hlinkClick r:id="rId10"/>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21324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solidFill>
                  <a:srgbClr val="FF6600"/>
                </a:solidFill>
              </a:rPr>
              <a:t>What Science?</a:t>
            </a:r>
          </a:p>
          <a:p>
            <a:r>
              <a:rPr lang="en-US" sz="2800" dirty="0" smtClean="0"/>
              <a:t>Learning </a:t>
            </a:r>
            <a:r>
              <a:rPr lang="en-US" sz="2800" strike="sngStrike" dirty="0" smtClean="0"/>
              <a:t>the Hard Way</a:t>
            </a:r>
          </a:p>
          <a:p>
            <a:r>
              <a:rPr lang="en-US" sz="2800" dirty="0" smtClean="0"/>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5</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226922312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091"/>
            <a:ext cx="8229600" cy="1143000"/>
          </a:xfrm>
        </p:spPr>
        <p:txBody>
          <a:bodyPr>
            <a:normAutofit/>
          </a:bodyPr>
          <a:lstStyle/>
          <a:p>
            <a:r>
              <a:rPr lang="en-US" sz="4000" dirty="0" smtClean="0"/>
              <a:t>Traditional “Big Science”</a:t>
            </a:r>
            <a:endParaRPr lang="en-US" sz="4000"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6</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pic>
        <p:nvPicPr>
          <p:cNvPr id="5" name="Picture 4" descr="lhc-sim.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9" y="866329"/>
            <a:ext cx="7987999" cy="2789987"/>
          </a:xfrm>
          <a:prstGeom prst="rect">
            <a:avLst/>
          </a:prstGeom>
        </p:spPr>
      </p:pic>
      <p:pic>
        <p:nvPicPr>
          <p:cNvPr id="7" name="Picture 6" descr="lhc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3791023"/>
            <a:ext cx="4699906" cy="2895902"/>
          </a:xfrm>
          <a:prstGeom prst="rect">
            <a:avLst/>
          </a:prstGeom>
        </p:spPr>
      </p:pic>
      <p:pic>
        <p:nvPicPr>
          <p:cNvPr id="8" name="Picture 7" descr="LHC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6485" y="3882036"/>
            <a:ext cx="3414127" cy="2210560"/>
          </a:xfrm>
          <a:prstGeom prst="rect">
            <a:avLst/>
          </a:prstGeom>
        </p:spPr>
      </p:pic>
    </p:spTree>
    <p:extLst>
      <p:ext uri="{BB962C8B-B14F-4D97-AF65-F5344CB8AC3E}">
        <p14:creationId xmlns:p14="http://schemas.microsoft.com/office/powerpoint/2010/main" val="4079301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87" y="274638"/>
            <a:ext cx="9144000" cy="1143000"/>
          </a:xfrm>
        </p:spPr>
        <p:txBody>
          <a:bodyPr>
            <a:normAutofit/>
          </a:bodyPr>
          <a:lstStyle/>
          <a:p>
            <a:r>
              <a:rPr lang="en-US" dirty="0" smtClean="0"/>
              <a:t>Big Science Now Comes in Small Packages</a:t>
            </a:r>
            <a:endParaRPr lang="en-US" dirty="0"/>
          </a:p>
        </p:txBody>
      </p:sp>
      <p:pic>
        <p:nvPicPr>
          <p:cNvPr id="11" name="Picture 10" descr="XBD200903-00055-04.T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6266" y="3726949"/>
            <a:ext cx="2917314" cy="1944876"/>
          </a:xfrm>
          <a:prstGeom prst="rect">
            <a:avLst/>
          </a:prstGeom>
        </p:spPr>
      </p:pic>
      <p:pic>
        <p:nvPicPr>
          <p:cNvPr id="8" name="Picture 7" descr="nanopore.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266" y="1767877"/>
            <a:ext cx="2917315" cy="1959072"/>
          </a:xfrm>
          <a:prstGeom prst="rect">
            <a:avLst/>
          </a:prstGeom>
        </p:spPr>
      </p:pic>
      <p:pic>
        <p:nvPicPr>
          <p:cNvPr id="13" name="Picture 12" descr="instrument_amo_0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3580" y="1767877"/>
            <a:ext cx="5547578" cy="3903948"/>
          </a:xfrm>
          <a:prstGeom prst="rect">
            <a:avLst/>
          </a:prstGeom>
        </p:spPr>
      </p:pic>
      <p:sp>
        <p:nvSpPr>
          <p:cNvPr id="9"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7</a:t>
            </a:fld>
            <a:r>
              <a:rPr lang="en-US" sz="800" dirty="0">
                <a:solidFill>
                  <a:prstClr val="black"/>
                </a:solidFill>
                <a:latin typeface="Arial"/>
              </a:rPr>
              <a:t> – ESnet Science Engagement (</a:t>
            </a:r>
            <a:r>
              <a:rPr lang="en-US" sz="800" dirty="0">
                <a:solidFill>
                  <a:prstClr val="black"/>
                </a:solidFill>
                <a:latin typeface="Arial"/>
                <a:hlinkClick r:id="rId6"/>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
        <p:nvSpPr>
          <p:cNvPr id="7" name="TextBox 6"/>
          <p:cNvSpPr txBox="1"/>
          <p:nvPr/>
        </p:nvSpPr>
        <p:spPr>
          <a:xfrm>
            <a:off x="1051819" y="5775618"/>
            <a:ext cx="6653360" cy="461665"/>
          </a:xfrm>
          <a:prstGeom prst="rect">
            <a:avLst/>
          </a:prstGeom>
          <a:noFill/>
        </p:spPr>
        <p:txBody>
          <a:bodyPr wrap="none" rtlCol="0">
            <a:spAutoFit/>
          </a:bodyPr>
          <a:lstStyle/>
          <a:p>
            <a:pPr marL="228600" indent="-228600">
              <a:spcBef>
                <a:spcPts val="880"/>
              </a:spcBef>
              <a:buClr>
                <a:srgbClr val="2DB2CF"/>
              </a:buClr>
            </a:pPr>
            <a:r>
              <a:rPr lang="en-US" sz="2400" b="1" i="1" dirty="0" smtClean="0">
                <a:solidFill>
                  <a:srgbClr val="FF6600"/>
                </a:solidFill>
              </a:rPr>
              <a:t>…and it is happening on your networks.  Guaranteed.  </a:t>
            </a:r>
          </a:p>
        </p:txBody>
      </p:sp>
    </p:spTree>
    <p:extLst>
      <p:ext uri="{BB962C8B-B14F-4D97-AF65-F5344CB8AC3E}">
        <p14:creationId xmlns:p14="http://schemas.microsoft.com/office/powerpoint/2010/main" val="21184258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nersc-lcls.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43274" y="1871112"/>
            <a:ext cx="6212009" cy="4103691"/>
          </a:xfrm>
          <a:prstGeom prst="rect">
            <a:avLst/>
          </a:prstGeom>
        </p:spPr>
      </p:pic>
      <p:sp>
        <p:nvSpPr>
          <p:cNvPr id="2" name="Title 1"/>
          <p:cNvSpPr>
            <a:spLocks noGrp="1"/>
          </p:cNvSpPr>
          <p:nvPr>
            <p:ph type="title"/>
          </p:nvPr>
        </p:nvSpPr>
        <p:spPr>
          <a:xfrm>
            <a:off x="111125" y="146521"/>
            <a:ext cx="9143999" cy="1417638"/>
          </a:xfrm>
        </p:spPr>
        <p:txBody>
          <a:bodyPr>
            <a:noAutofit/>
          </a:bodyPr>
          <a:lstStyle/>
          <a:p>
            <a:r>
              <a:rPr lang="en-US" dirty="0" smtClean="0"/>
              <a:t>Experimental Facility to Computing Facility over ESnet</a:t>
            </a:r>
            <a:endParaRPr lang="en-US" dirty="0"/>
          </a:p>
        </p:txBody>
      </p:sp>
      <p:sp>
        <p:nvSpPr>
          <p:cNvPr id="4"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8</a:t>
            </a:fld>
            <a:r>
              <a:rPr lang="en-US" sz="800" dirty="0">
                <a:solidFill>
                  <a:prstClr val="black"/>
                </a:solidFill>
                <a:latin typeface="Arial"/>
              </a:rPr>
              <a:t> – ESnet Science Engagement (</a:t>
            </a:r>
            <a:r>
              <a:rPr lang="en-US" sz="800" dirty="0">
                <a:solidFill>
                  <a:prstClr val="black"/>
                </a:solidFill>
                <a:latin typeface="Arial"/>
                <a:hlinkClick r:id="rId4"/>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20141494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Outline</a:t>
            </a:r>
            <a:endParaRPr lang="en-US" sz="4000" dirty="0"/>
          </a:p>
        </p:txBody>
      </p:sp>
      <p:sp>
        <p:nvSpPr>
          <p:cNvPr id="3" name="Content Placeholder 2"/>
          <p:cNvSpPr>
            <a:spLocks noGrp="1"/>
          </p:cNvSpPr>
          <p:nvPr>
            <p:ph idx="1"/>
          </p:nvPr>
        </p:nvSpPr>
        <p:spPr/>
        <p:txBody>
          <a:bodyPr>
            <a:normAutofit/>
          </a:bodyPr>
          <a:lstStyle/>
          <a:p>
            <a:r>
              <a:rPr lang="en-US" sz="2800" dirty="0" smtClean="0"/>
              <a:t>The ESnet </a:t>
            </a:r>
            <a:r>
              <a:rPr lang="en-US" sz="2800" dirty="0"/>
              <a:t>S</a:t>
            </a:r>
            <a:r>
              <a:rPr lang="en-US" sz="2800" dirty="0" smtClean="0"/>
              <a:t>tory</a:t>
            </a:r>
          </a:p>
          <a:p>
            <a:r>
              <a:rPr lang="en-US" sz="2800" dirty="0" smtClean="0"/>
              <a:t>What Science?</a:t>
            </a:r>
          </a:p>
          <a:p>
            <a:r>
              <a:rPr lang="en-US" sz="2800" dirty="0" smtClean="0">
                <a:solidFill>
                  <a:srgbClr val="FF6600"/>
                </a:solidFill>
              </a:rPr>
              <a:t>Learning </a:t>
            </a:r>
            <a:r>
              <a:rPr lang="en-US" sz="2800" strike="sngStrike" dirty="0" smtClean="0">
                <a:solidFill>
                  <a:srgbClr val="FF6600"/>
                </a:solidFill>
              </a:rPr>
              <a:t>the Hard Way</a:t>
            </a:r>
          </a:p>
          <a:p>
            <a:r>
              <a:rPr lang="en-US" sz="2800" dirty="0" smtClean="0"/>
              <a:t>The Golden Spike</a:t>
            </a:r>
          </a:p>
          <a:p>
            <a:r>
              <a:rPr lang="en-US" sz="2800" dirty="0" smtClean="0"/>
              <a:t>(Brief) Science DMZ Pitch</a:t>
            </a:r>
          </a:p>
          <a:p>
            <a:r>
              <a:rPr lang="en-US" sz="2800" dirty="0" smtClean="0"/>
              <a:t>A Call to Arms</a:t>
            </a:r>
          </a:p>
          <a:p>
            <a:pPr marL="0" indent="0">
              <a:buNone/>
            </a:pPr>
            <a:endParaRPr lang="en-US" dirty="0" smtClean="0"/>
          </a:p>
          <a:p>
            <a:endParaRPr lang="en-US" dirty="0" smtClean="0"/>
          </a:p>
          <a:p>
            <a:endParaRPr lang="en-US" dirty="0" smtClean="0"/>
          </a:p>
        </p:txBody>
      </p:sp>
      <p:sp>
        <p:nvSpPr>
          <p:cNvPr id="5" name="Date Placeholder 3"/>
          <p:cNvSpPr>
            <a:spLocks noGrp="1"/>
          </p:cNvSpPr>
          <p:nvPr>
            <p:ph type="dt" sz="half" idx="10"/>
          </p:nvPr>
        </p:nvSpPr>
        <p:spPr>
          <a:xfrm>
            <a:off x="6069930" y="6613560"/>
            <a:ext cx="2979710" cy="182562"/>
          </a:xfrm>
        </p:spPr>
        <p:txBody>
          <a:bodyPr/>
          <a:lstStyle/>
          <a:p>
            <a:pPr>
              <a:defRPr/>
            </a:pPr>
            <a:fld id="{A4C066DF-968D-2340-B25E-66D46178BCB9}" type="slidenum">
              <a:rPr lang="en-US" sz="800">
                <a:solidFill>
                  <a:prstClr val="black"/>
                </a:solidFill>
                <a:latin typeface="Arial"/>
              </a:rPr>
              <a:pPr>
                <a:defRPr/>
              </a:pPr>
              <a:t>9</a:t>
            </a:fld>
            <a:r>
              <a:rPr lang="en-US" sz="800" dirty="0">
                <a:solidFill>
                  <a:prstClr val="black"/>
                </a:solidFill>
                <a:latin typeface="Arial"/>
              </a:rPr>
              <a:t> – ESnet Science Engagement (</a:t>
            </a:r>
            <a:r>
              <a:rPr lang="en-US" sz="800" dirty="0">
                <a:solidFill>
                  <a:prstClr val="black"/>
                </a:solidFill>
                <a:latin typeface="Arial"/>
                <a:hlinkClick r:id="rId2"/>
              </a:rPr>
              <a:t>engage@es.net</a:t>
            </a:r>
            <a:r>
              <a:rPr lang="en-US" sz="800" dirty="0">
                <a:solidFill>
                  <a:prstClr val="black"/>
                </a:solidFill>
                <a:latin typeface="Arial"/>
              </a:rPr>
              <a:t>) - </a:t>
            </a:r>
            <a:fld id="{087BE274-2920-464F-BD83-825BA3315F3E}" type="datetime1">
              <a:rPr lang="en-US" sz="800">
                <a:solidFill>
                  <a:prstClr val="black"/>
                </a:solidFill>
                <a:latin typeface="Arial"/>
              </a:rPr>
              <a:pPr>
                <a:defRPr/>
              </a:pPr>
              <a:t>5/28/15</a:t>
            </a:fld>
            <a:endParaRPr lang="en-US" sz="800" dirty="0">
              <a:solidFill>
                <a:prstClr val="black"/>
              </a:solidFill>
              <a:latin typeface="Arial"/>
            </a:endParaRPr>
          </a:p>
        </p:txBody>
      </p:sp>
    </p:spTree>
    <p:extLst>
      <p:ext uri="{BB962C8B-B14F-4D97-AF65-F5344CB8AC3E}">
        <p14:creationId xmlns:p14="http://schemas.microsoft.com/office/powerpoint/2010/main" val="319439335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Custom 1">
      <a:dk1>
        <a:srgbClr val="333335"/>
      </a:dk1>
      <a:lt1>
        <a:sysClr val="window" lastClr="FFFFFF"/>
      </a:lt1>
      <a:dk2>
        <a:srgbClr val="3B3A3C"/>
      </a:dk2>
      <a:lt2>
        <a:srgbClr val="707273"/>
      </a:lt2>
      <a:accent1>
        <a:srgbClr val="2DB2CF"/>
      </a:accent1>
      <a:accent2>
        <a:srgbClr val="266782"/>
      </a:accent2>
      <a:accent3>
        <a:srgbClr val="9DBA3B"/>
      </a:accent3>
      <a:accent4>
        <a:srgbClr val="767879"/>
      </a:accent4>
      <a:accent5>
        <a:srgbClr val="58585B"/>
      </a:accent5>
      <a:accent6>
        <a:srgbClr val="D2E9EE"/>
      </a:accent6>
      <a:hlink>
        <a:srgbClr val="266782"/>
      </a:hlink>
      <a:folHlink>
        <a:srgbClr val="504F81"/>
      </a:folHlink>
    </a:clrScheme>
    <a:fontScheme name="Horizon">
      <a:maj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ＭＳ ゴシック"/>
        <a:font script="Hang" typeface="HY얕은샘물M"/>
        <a:font script="Hans" typeface="华文新魏"/>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spcBef>
            <a:spcPts val="880"/>
          </a:spcBef>
          <a:buClr>
            <a:schemeClr val="accent1"/>
          </a:buClr>
          <a:defRPr sz="20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33464</TotalTime>
  <Words>1980</Words>
  <Application>Microsoft Macintosh PowerPoint</Application>
  <PresentationFormat>On-screen Show (4:3)</PresentationFormat>
  <Paragraphs>261</Paragraphs>
  <Slides>31</Slides>
  <Notes>16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Bridging the Technical Gap: Science Engagement at ESnet</vt:lpstr>
      <vt:lpstr>Outline</vt:lpstr>
      <vt:lpstr>ESnet at a Glance</vt:lpstr>
      <vt:lpstr>Network as Infrastructure Instrument </vt:lpstr>
      <vt:lpstr>Outline</vt:lpstr>
      <vt:lpstr>Traditional “Big Science”</vt:lpstr>
      <vt:lpstr>Big Science Now Comes in Small Packages</vt:lpstr>
      <vt:lpstr>Experimental Facility to Computing Facility over ESnet</vt:lpstr>
      <vt:lpstr>Outline</vt:lpstr>
      <vt:lpstr>How do we know what our  scientists need?</vt:lpstr>
      <vt:lpstr>Scientific Lessons Learned (2002-2014)</vt:lpstr>
      <vt:lpstr>Scientific Lessons Learned (2002-2014)</vt:lpstr>
      <vt:lpstr>Sometimes we get more than we bargained for…</vt:lpstr>
      <vt:lpstr>Understanding Data Trends</vt:lpstr>
      <vt:lpstr>Outline</vt:lpstr>
      <vt:lpstr>Challenges to Sophisticated Network Use</vt:lpstr>
      <vt:lpstr>Bridging the Gap</vt:lpstr>
      <vt:lpstr>The Golden Spike</vt:lpstr>
      <vt:lpstr>ESnet Approach to Engagement</vt:lpstr>
      <vt:lpstr>Training/Education</vt:lpstr>
      <vt:lpstr>Additional Information</vt:lpstr>
      <vt:lpstr>Outline</vt:lpstr>
      <vt:lpstr>The Science DMZ in 1 Slide</vt:lpstr>
      <vt:lpstr>A small amount of packet loss makes a huge difference in TCP performance</vt:lpstr>
      <vt:lpstr>Why Build A Science DMZ Though?</vt:lpstr>
      <vt:lpstr>[Insert Lame Excuse #1], I don’t need a Science DMZ</vt:lpstr>
      <vt:lpstr>[Insert Lame Excuse #2], Our users will figure it out </vt:lpstr>
      <vt:lpstr>Outline</vt:lpstr>
      <vt:lpstr>Regional Engagement Strategy</vt:lpstr>
      <vt:lpstr>Regional Engagement Strategy</vt:lpstr>
      <vt:lpstr>Bridging the Technical Gap: Science Engagement at ESnet</vt:lpstr>
    </vt:vector>
  </TitlesOfParts>
  <Company>Lawrence Berkekley Nationl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teid05</dc:creator>
  <cp:lastModifiedBy>Jason Zurawski</cp:lastModifiedBy>
  <cp:revision>463</cp:revision>
  <cp:lastPrinted>2014-05-19T17:57:32Z</cp:lastPrinted>
  <dcterms:created xsi:type="dcterms:W3CDTF">2014-05-16T17:40:12Z</dcterms:created>
  <dcterms:modified xsi:type="dcterms:W3CDTF">2015-05-28T14:20:17Z</dcterms:modified>
</cp:coreProperties>
</file>